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modernComment_4A6_1E2C6FEB.xml" ContentType="application/vnd.ms-powerpoint.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41.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72.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102.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notesSlides/notesSlide129.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notesSlides/notesSlide149.xml" ContentType="application/vnd.openxmlformats-officedocument.presentationml.notesSl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comments/modernComment_40A_355E06C3.xml" ContentType="application/vnd.ms-powerpoint.comments+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notesSlides/notesSlide163.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notesSlides/notesSlide17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notesSlides/notesSlide185.xml" ContentType="application/vnd.openxmlformats-officedocument.presentationml.notesSlid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notesSlides/notesSlide186.xml" ContentType="application/vnd.openxmlformats-officedocument.presentationml.notesSlid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262"/>
  </p:notesMasterIdLst>
  <p:sldIdLst>
    <p:sldId id="1014" r:id="rId2"/>
    <p:sldId id="1015" r:id="rId3"/>
    <p:sldId id="1016" r:id="rId4"/>
    <p:sldId id="1187" r:id="rId5"/>
    <p:sldId id="1186" r:id="rId6"/>
    <p:sldId id="1185" r:id="rId7"/>
    <p:sldId id="1058" r:id="rId8"/>
    <p:sldId id="1057" r:id="rId9"/>
    <p:sldId id="1021" r:id="rId10"/>
    <p:sldId id="1022" r:id="rId11"/>
    <p:sldId id="1023" r:id="rId12"/>
    <p:sldId id="1024" r:id="rId13"/>
    <p:sldId id="1060" r:id="rId14"/>
    <p:sldId id="1131" r:id="rId15"/>
    <p:sldId id="1132" r:id="rId16"/>
    <p:sldId id="1028" r:id="rId17"/>
    <p:sldId id="1029" r:id="rId18"/>
    <p:sldId id="1030" r:id="rId19"/>
    <p:sldId id="1031" r:id="rId20"/>
    <p:sldId id="1032" r:id="rId21"/>
    <p:sldId id="1033" r:id="rId22"/>
    <p:sldId id="1237" r:id="rId23"/>
    <p:sldId id="1035" r:id="rId24"/>
    <p:sldId id="1036" r:id="rId25"/>
    <p:sldId id="1037" r:id="rId26"/>
    <p:sldId id="1038" r:id="rId27"/>
    <p:sldId id="1039" r:id="rId28"/>
    <p:sldId id="1190" r:id="rId29"/>
    <p:sldId id="1191" r:id="rId30"/>
    <p:sldId id="1192" r:id="rId31"/>
    <p:sldId id="1193" r:id="rId32"/>
    <p:sldId id="1194" r:id="rId33"/>
    <p:sldId id="1188" r:id="rId34"/>
    <p:sldId id="1079" r:id="rId35"/>
    <p:sldId id="1089" r:id="rId36"/>
    <p:sldId id="1135" r:id="rId37"/>
    <p:sldId id="1090" r:id="rId38"/>
    <p:sldId id="1134" r:id="rId39"/>
    <p:sldId id="1083" r:id="rId40"/>
    <p:sldId id="1242" r:id="rId41"/>
    <p:sldId id="1243" r:id="rId42"/>
    <p:sldId id="1244" r:id="rId43"/>
    <p:sldId id="1195" r:id="rId44"/>
    <p:sldId id="1196" r:id="rId45"/>
    <p:sldId id="1197" r:id="rId46"/>
    <p:sldId id="1198" r:id="rId47"/>
    <p:sldId id="1199" r:id="rId48"/>
    <p:sldId id="1200" r:id="rId49"/>
    <p:sldId id="1201" r:id="rId50"/>
    <p:sldId id="1202" r:id="rId51"/>
    <p:sldId id="1203" r:id="rId52"/>
    <p:sldId id="1204" r:id="rId53"/>
    <p:sldId id="1205" r:id="rId54"/>
    <p:sldId id="1206" r:id="rId55"/>
    <p:sldId id="1207" r:id="rId56"/>
    <p:sldId id="1208" r:id="rId57"/>
    <p:sldId id="1209" r:id="rId58"/>
    <p:sldId id="1210" r:id="rId59"/>
    <p:sldId id="1211" r:id="rId60"/>
    <p:sldId id="1212" r:id="rId61"/>
    <p:sldId id="1213" r:id="rId62"/>
    <p:sldId id="1214" r:id="rId63"/>
    <p:sldId id="1215" r:id="rId64"/>
    <p:sldId id="1216" r:id="rId65"/>
    <p:sldId id="1217" r:id="rId66"/>
    <p:sldId id="1218" r:id="rId67"/>
    <p:sldId id="1219" r:id="rId68"/>
    <p:sldId id="1220" r:id="rId69"/>
    <p:sldId id="1221" r:id="rId70"/>
    <p:sldId id="1222" r:id="rId71"/>
    <p:sldId id="1223" r:id="rId72"/>
    <p:sldId id="1224" r:id="rId73"/>
    <p:sldId id="1225" r:id="rId74"/>
    <p:sldId id="1226" r:id="rId75"/>
    <p:sldId id="1227" r:id="rId76"/>
    <p:sldId id="1228" r:id="rId77"/>
    <p:sldId id="1229" r:id="rId78"/>
    <p:sldId id="1230" r:id="rId79"/>
    <p:sldId id="1231" r:id="rId80"/>
    <p:sldId id="1232" r:id="rId81"/>
    <p:sldId id="1233" r:id="rId82"/>
    <p:sldId id="1234" r:id="rId83"/>
    <p:sldId id="1235" r:id="rId84"/>
    <p:sldId id="1236" r:id="rId85"/>
    <p:sldId id="1141" r:id="rId86"/>
    <p:sldId id="1142" r:id="rId87"/>
    <p:sldId id="1143" r:id="rId88"/>
    <p:sldId id="1144" r:id="rId89"/>
    <p:sldId id="1145" r:id="rId90"/>
    <p:sldId id="1146" r:id="rId91"/>
    <p:sldId id="1147" r:id="rId92"/>
    <p:sldId id="1148" r:id="rId93"/>
    <p:sldId id="1149" r:id="rId94"/>
    <p:sldId id="1150" r:id="rId95"/>
    <p:sldId id="1151" r:id="rId96"/>
    <p:sldId id="1152" r:id="rId97"/>
    <p:sldId id="1153" r:id="rId98"/>
    <p:sldId id="1154" r:id="rId99"/>
    <p:sldId id="1155" r:id="rId100"/>
    <p:sldId id="1156" r:id="rId101"/>
    <p:sldId id="1157" r:id="rId102"/>
    <p:sldId id="1158" r:id="rId103"/>
    <p:sldId id="1159" r:id="rId104"/>
    <p:sldId id="1160" r:id="rId105"/>
    <p:sldId id="1161" r:id="rId106"/>
    <p:sldId id="1162" r:id="rId107"/>
    <p:sldId id="1163" r:id="rId108"/>
    <p:sldId id="1164" r:id="rId109"/>
    <p:sldId id="1165" r:id="rId110"/>
    <p:sldId id="1166" r:id="rId111"/>
    <p:sldId id="1167" r:id="rId112"/>
    <p:sldId id="1168" r:id="rId113"/>
    <p:sldId id="1169" r:id="rId114"/>
    <p:sldId id="1170" r:id="rId115"/>
    <p:sldId id="1171" r:id="rId116"/>
    <p:sldId id="1172" r:id="rId117"/>
    <p:sldId id="1173" r:id="rId118"/>
    <p:sldId id="1174" r:id="rId119"/>
    <p:sldId id="1175" r:id="rId120"/>
    <p:sldId id="1176" r:id="rId121"/>
    <p:sldId id="1177" r:id="rId122"/>
    <p:sldId id="1178" r:id="rId123"/>
    <p:sldId id="1179" r:id="rId124"/>
    <p:sldId id="1180" r:id="rId125"/>
    <p:sldId id="1181" r:id="rId126"/>
    <p:sldId id="1091" r:id="rId127"/>
    <p:sldId id="1092" r:id="rId128"/>
    <p:sldId id="1093" r:id="rId129"/>
    <p:sldId id="1094" r:id="rId130"/>
    <p:sldId id="1095" r:id="rId131"/>
    <p:sldId id="1096" r:id="rId132"/>
    <p:sldId id="1097" r:id="rId133"/>
    <p:sldId id="1098" r:id="rId134"/>
    <p:sldId id="1099" r:id="rId135"/>
    <p:sldId id="1100" r:id="rId136"/>
    <p:sldId id="1101" r:id="rId137"/>
    <p:sldId id="1102" r:id="rId138"/>
    <p:sldId id="1103" r:id="rId139"/>
    <p:sldId id="1104" r:id="rId140"/>
    <p:sldId id="1105" r:id="rId141"/>
    <p:sldId id="1106" r:id="rId142"/>
    <p:sldId id="1107" r:id="rId143"/>
    <p:sldId id="1108" r:id="rId144"/>
    <p:sldId id="1109" r:id="rId145"/>
    <p:sldId id="1110" r:id="rId146"/>
    <p:sldId id="1111" r:id="rId147"/>
    <p:sldId id="1112" r:id="rId148"/>
    <p:sldId id="1113" r:id="rId149"/>
    <p:sldId id="1114" r:id="rId150"/>
    <p:sldId id="1115" r:id="rId151"/>
    <p:sldId id="1116" r:id="rId152"/>
    <p:sldId id="1117" r:id="rId153"/>
    <p:sldId id="1118" r:id="rId154"/>
    <p:sldId id="1119" r:id="rId155"/>
    <p:sldId id="1120" r:id="rId156"/>
    <p:sldId id="1121" r:id="rId157"/>
    <p:sldId id="1122" r:id="rId158"/>
    <p:sldId id="1123" r:id="rId159"/>
    <p:sldId id="1124" r:id="rId160"/>
    <p:sldId id="1125" r:id="rId161"/>
    <p:sldId id="1126" r:id="rId162"/>
    <p:sldId id="1127" r:id="rId163"/>
    <p:sldId id="1128" r:id="rId164"/>
    <p:sldId id="1129" r:id="rId165"/>
    <p:sldId id="1130" r:id="rId166"/>
    <p:sldId id="259" r:id="rId167"/>
    <p:sldId id="946" r:id="rId168"/>
    <p:sldId id="947" r:id="rId169"/>
    <p:sldId id="954" r:id="rId170"/>
    <p:sldId id="952" r:id="rId171"/>
    <p:sldId id="960" r:id="rId172"/>
    <p:sldId id="962" r:id="rId173"/>
    <p:sldId id="966" r:id="rId174"/>
    <p:sldId id="965" r:id="rId175"/>
    <p:sldId id="969" r:id="rId176"/>
    <p:sldId id="980" r:id="rId177"/>
    <p:sldId id="983" r:id="rId178"/>
    <p:sldId id="985" r:id="rId179"/>
    <p:sldId id="984" r:id="rId180"/>
    <p:sldId id="748" r:id="rId181"/>
    <p:sldId id="989" r:id="rId182"/>
    <p:sldId id="881" r:id="rId183"/>
    <p:sldId id="888" r:id="rId184"/>
    <p:sldId id="1013" r:id="rId185"/>
    <p:sldId id="998" r:id="rId186"/>
    <p:sldId id="814" r:id="rId187"/>
    <p:sldId id="890" r:id="rId188"/>
    <p:sldId id="889" r:id="rId189"/>
    <p:sldId id="818" r:id="rId190"/>
    <p:sldId id="993" r:id="rId191"/>
    <p:sldId id="994" r:id="rId192"/>
    <p:sldId id="995" r:id="rId193"/>
    <p:sldId id="997" r:id="rId194"/>
    <p:sldId id="999" r:id="rId195"/>
    <p:sldId id="1002" r:id="rId196"/>
    <p:sldId id="1004" r:id="rId197"/>
    <p:sldId id="1005" r:id="rId198"/>
    <p:sldId id="1006" r:id="rId199"/>
    <p:sldId id="1008" r:id="rId200"/>
    <p:sldId id="1007" r:id="rId201"/>
    <p:sldId id="1012" r:id="rId202"/>
    <p:sldId id="1011" r:id="rId203"/>
    <p:sldId id="913" r:id="rId204"/>
    <p:sldId id="1238" r:id="rId205"/>
    <p:sldId id="1239" r:id="rId206"/>
    <p:sldId id="1240" r:id="rId207"/>
    <p:sldId id="1241" r:id="rId208"/>
    <p:sldId id="1034" r:id="rId209"/>
    <p:sldId id="1133" r:id="rId210"/>
    <p:sldId id="1088" r:id="rId211"/>
    <p:sldId id="1087" r:id="rId212"/>
    <p:sldId id="1080" r:id="rId213"/>
    <p:sldId id="1040" r:id="rId214"/>
    <p:sldId id="1041" r:id="rId215"/>
    <p:sldId id="1025" r:id="rId216"/>
    <p:sldId id="1026" r:id="rId217"/>
    <p:sldId id="1027" r:id="rId218"/>
    <p:sldId id="1009" r:id="rId219"/>
    <p:sldId id="986" r:id="rId220"/>
    <p:sldId id="987" r:id="rId221"/>
    <p:sldId id="988" r:id="rId222"/>
    <p:sldId id="982" r:id="rId223"/>
    <p:sldId id="978" r:id="rId224"/>
    <p:sldId id="979" r:id="rId225"/>
    <p:sldId id="963" r:id="rId226"/>
    <p:sldId id="964" r:id="rId227"/>
    <p:sldId id="953" r:id="rId228"/>
    <p:sldId id="900" r:id="rId229"/>
    <p:sldId id="846" r:id="rId230"/>
    <p:sldId id="845" r:id="rId231"/>
    <p:sldId id="843" r:id="rId232"/>
    <p:sldId id="848" r:id="rId233"/>
    <p:sldId id="850" r:id="rId234"/>
    <p:sldId id="851" r:id="rId235"/>
    <p:sldId id="852" r:id="rId236"/>
    <p:sldId id="901" r:id="rId237"/>
    <p:sldId id="895" r:id="rId238"/>
    <p:sldId id="894" r:id="rId239"/>
    <p:sldId id="896" r:id="rId240"/>
    <p:sldId id="902" r:id="rId241"/>
    <p:sldId id="891" r:id="rId242"/>
    <p:sldId id="892" r:id="rId243"/>
    <p:sldId id="897" r:id="rId244"/>
    <p:sldId id="893" r:id="rId245"/>
    <p:sldId id="903" r:id="rId246"/>
    <p:sldId id="862" r:id="rId247"/>
    <p:sldId id="863" r:id="rId248"/>
    <p:sldId id="910" r:id="rId249"/>
    <p:sldId id="911" r:id="rId250"/>
    <p:sldId id="912" r:id="rId251"/>
    <p:sldId id="906" r:id="rId252"/>
    <p:sldId id="904" r:id="rId253"/>
    <p:sldId id="907" r:id="rId254"/>
    <p:sldId id="898" r:id="rId255"/>
    <p:sldId id="788" r:id="rId256"/>
    <p:sldId id="260" r:id="rId257"/>
    <p:sldId id="899" r:id="rId258"/>
    <p:sldId id="1052" r:id="rId259"/>
    <p:sldId id="1051" r:id="rId260"/>
    <p:sldId id="1056" r:id="rId2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19E5D0-EC19-CF46-886F-8BDD25F63210}">
          <p14:sldIdLst>
            <p14:sldId id="1014"/>
            <p14:sldId id="1015"/>
            <p14:sldId id="1016"/>
            <p14:sldId id="1187"/>
            <p14:sldId id="1186"/>
            <p14:sldId id="1185"/>
            <p14:sldId id="1058"/>
            <p14:sldId id="1057"/>
            <p14:sldId id="1021"/>
            <p14:sldId id="1022"/>
            <p14:sldId id="1023"/>
            <p14:sldId id="1024"/>
            <p14:sldId id="1060"/>
            <p14:sldId id="1131"/>
            <p14:sldId id="1132"/>
            <p14:sldId id="1028"/>
            <p14:sldId id="1029"/>
            <p14:sldId id="1030"/>
            <p14:sldId id="1031"/>
            <p14:sldId id="1032"/>
            <p14:sldId id="1033"/>
            <p14:sldId id="1237"/>
            <p14:sldId id="1035"/>
            <p14:sldId id="1036"/>
            <p14:sldId id="1037"/>
            <p14:sldId id="1038"/>
            <p14:sldId id="1039"/>
            <p14:sldId id="1190"/>
            <p14:sldId id="1191"/>
            <p14:sldId id="1192"/>
            <p14:sldId id="1193"/>
            <p14:sldId id="1194"/>
            <p14:sldId id="1188"/>
            <p14:sldId id="1079"/>
            <p14:sldId id="1089"/>
            <p14:sldId id="1135"/>
            <p14:sldId id="1090"/>
            <p14:sldId id="1134"/>
            <p14:sldId id="1083"/>
            <p14:sldId id="1242"/>
            <p14:sldId id="1243"/>
            <p14:sldId id="1244"/>
          </p14:sldIdLst>
        </p14:section>
        <p14:section name="Before speaker notes" id="{E1FCE7B2-9073-EE43-A561-F4BB8FBBC8C9}">
          <p14:sldIdLst>
            <p14:sldId id="1195"/>
            <p14:sldId id="1196"/>
            <p14:sldId id="1197"/>
            <p14:sldId id="1198"/>
            <p14:sldId id="1199"/>
            <p14:sldId id="1200"/>
            <p14:sldId id="1201"/>
            <p14:sldId id="1202"/>
            <p14:sldId id="1203"/>
            <p14:sldId id="1204"/>
            <p14:sldId id="1205"/>
            <p14:sldId id="1206"/>
            <p14:sldId id="1207"/>
            <p14:sldId id="1208"/>
            <p14:sldId id="1209"/>
            <p14:sldId id="1210"/>
            <p14:sldId id="1211"/>
            <p14:sldId id="1212"/>
            <p14:sldId id="1213"/>
            <p14:sldId id="1214"/>
            <p14:sldId id="1215"/>
            <p14:sldId id="1216"/>
            <p14:sldId id="1217"/>
            <p14:sldId id="1218"/>
            <p14:sldId id="1219"/>
            <p14:sldId id="1220"/>
            <p14:sldId id="1221"/>
            <p14:sldId id="1222"/>
            <p14:sldId id="1223"/>
            <p14:sldId id="1224"/>
            <p14:sldId id="1225"/>
            <p14:sldId id="1226"/>
            <p14:sldId id="1227"/>
            <p14:sldId id="1228"/>
            <p14:sldId id="1229"/>
            <p14:sldId id="1230"/>
            <p14:sldId id="1231"/>
            <p14:sldId id="1232"/>
            <p14:sldId id="1233"/>
            <p14:sldId id="1234"/>
            <p14:sldId id="1235"/>
            <p14:sldId id="1236"/>
          </p14:sldIdLst>
        </p14:section>
        <p14:section name="Talk with Dan" id="{44CF5CF2-6853-9F4C-8B39-11B5774E5D23}">
          <p14:sldIdLst>
            <p14:sldId id="1141"/>
            <p14:sldId id="1142"/>
            <p14:sldId id="1143"/>
            <p14:sldId id="1144"/>
            <p14:sldId id="1145"/>
            <p14:sldId id="1146"/>
            <p14:sldId id="1147"/>
            <p14:sldId id="1148"/>
            <p14:sldId id="1149"/>
            <p14:sldId id="1150"/>
            <p14:sldId id="1151"/>
            <p14:sldId id="1152"/>
            <p14:sldId id="1153"/>
            <p14:sldId id="1154"/>
            <p14:sldId id="1155"/>
            <p14:sldId id="1156"/>
            <p14:sldId id="1157"/>
            <p14:sldId id="1158"/>
            <p14:sldId id="1159"/>
            <p14:sldId id="1160"/>
            <p14:sldId id="1161"/>
            <p14:sldId id="1162"/>
            <p14:sldId id="1163"/>
            <p14:sldId id="1164"/>
            <p14:sldId id="1165"/>
            <p14:sldId id="1166"/>
            <p14:sldId id="1167"/>
            <p14:sldId id="1168"/>
            <p14:sldId id="1169"/>
            <p14:sldId id="1170"/>
            <p14:sldId id="1171"/>
            <p14:sldId id="1172"/>
            <p14:sldId id="1173"/>
            <p14:sldId id="1174"/>
            <p14:sldId id="1175"/>
            <p14:sldId id="1176"/>
            <p14:sldId id="1177"/>
            <p14:sldId id="1178"/>
            <p14:sldId id="1179"/>
            <p14:sldId id="1180"/>
            <p14:sldId id="1181"/>
          </p14:sldIdLst>
        </p14:section>
        <p14:section name="Group Lunch" id="{F6AF9634-417A-1845-94AF-B173732DB88F}">
          <p14:sldIdLst>
            <p14:sldId id="1091"/>
            <p14:sldId id="1092"/>
            <p14:sldId id="1093"/>
            <p14:sldId id="1094"/>
            <p14:sldId id="1095"/>
            <p14:sldId id="1096"/>
            <p14:sldId id="1097"/>
            <p14:sldId id="1098"/>
            <p14:sldId id="1099"/>
            <p14:sldId id="1100"/>
            <p14:sldId id="1101"/>
            <p14:sldId id="1102"/>
            <p14:sldId id="1103"/>
            <p14:sldId id="1104"/>
            <p14:sldId id="1105"/>
            <p14:sldId id="1106"/>
            <p14:sldId id="1107"/>
            <p14:sldId id="1108"/>
            <p14:sldId id="1109"/>
            <p14:sldId id="1110"/>
            <p14:sldId id="1111"/>
            <p14:sldId id="1112"/>
            <p14:sldId id="1113"/>
            <p14:sldId id="1114"/>
            <p14:sldId id="1115"/>
            <p14:sldId id="1116"/>
            <p14:sldId id="1117"/>
            <p14:sldId id="1118"/>
            <p14:sldId id="1119"/>
            <p14:sldId id="1120"/>
            <p14:sldId id="1121"/>
            <p14:sldId id="1122"/>
            <p14:sldId id="1123"/>
            <p14:sldId id="1124"/>
            <p14:sldId id="1125"/>
            <p14:sldId id="1126"/>
            <p14:sldId id="1127"/>
            <p14:sldId id="1128"/>
            <p14:sldId id="1129"/>
            <p14:sldId id="1130"/>
          </p14:sldIdLst>
        </p14:section>
        <p14:section name="Draft with Riad" id="{3353B1A7-0E59-5B4B-B42F-59C365226AAA}">
          <p14:sldIdLst>
            <p14:sldId id="259"/>
            <p14:sldId id="946"/>
            <p14:sldId id="947"/>
            <p14:sldId id="954"/>
            <p14:sldId id="952"/>
            <p14:sldId id="960"/>
            <p14:sldId id="962"/>
            <p14:sldId id="966"/>
            <p14:sldId id="965"/>
            <p14:sldId id="969"/>
            <p14:sldId id="980"/>
            <p14:sldId id="983"/>
            <p14:sldId id="985"/>
            <p14:sldId id="984"/>
            <p14:sldId id="748"/>
            <p14:sldId id="989"/>
            <p14:sldId id="881"/>
            <p14:sldId id="888"/>
            <p14:sldId id="1013"/>
            <p14:sldId id="998"/>
            <p14:sldId id="814"/>
            <p14:sldId id="890"/>
            <p14:sldId id="889"/>
            <p14:sldId id="818"/>
            <p14:sldId id="993"/>
            <p14:sldId id="994"/>
            <p14:sldId id="995"/>
            <p14:sldId id="997"/>
            <p14:sldId id="999"/>
            <p14:sldId id="1002"/>
            <p14:sldId id="1004"/>
            <p14:sldId id="1005"/>
            <p14:sldId id="1006"/>
            <p14:sldId id="1008"/>
            <p14:sldId id="1007"/>
            <p14:sldId id="1012"/>
            <p14:sldId id="1011"/>
          </p14:sldIdLst>
        </p14:section>
        <p14:section name="Draft" id="{086B0EB5-5B20-794A-A878-AA4B343F1902}">
          <p14:sldIdLst>
            <p14:sldId id="913"/>
            <p14:sldId id="1238"/>
            <p14:sldId id="1239"/>
            <p14:sldId id="1240"/>
            <p14:sldId id="1241"/>
            <p14:sldId id="1034"/>
            <p14:sldId id="1133"/>
            <p14:sldId id="1088"/>
            <p14:sldId id="1087"/>
            <p14:sldId id="1080"/>
            <p14:sldId id="1040"/>
            <p14:sldId id="1041"/>
            <p14:sldId id="1025"/>
            <p14:sldId id="1026"/>
            <p14:sldId id="1027"/>
            <p14:sldId id="1009"/>
            <p14:sldId id="986"/>
            <p14:sldId id="987"/>
            <p14:sldId id="988"/>
            <p14:sldId id="982"/>
            <p14:sldId id="978"/>
            <p14:sldId id="979"/>
            <p14:sldId id="963"/>
            <p14:sldId id="964"/>
            <p14:sldId id="953"/>
            <p14:sldId id="900"/>
            <p14:sldId id="846"/>
            <p14:sldId id="845"/>
            <p14:sldId id="843"/>
            <p14:sldId id="848"/>
            <p14:sldId id="850"/>
            <p14:sldId id="851"/>
            <p14:sldId id="852"/>
            <p14:sldId id="901"/>
            <p14:sldId id="895"/>
            <p14:sldId id="894"/>
            <p14:sldId id="896"/>
            <p14:sldId id="902"/>
            <p14:sldId id="891"/>
            <p14:sldId id="892"/>
            <p14:sldId id="897"/>
            <p14:sldId id="893"/>
            <p14:sldId id="903"/>
            <p14:sldId id="862"/>
            <p14:sldId id="863"/>
            <p14:sldId id="910"/>
            <p14:sldId id="911"/>
            <p14:sldId id="912"/>
            <p14:sldId id="906"/>
            <p14:sldId id="904"/>
            <p14:sldId id="907"/>
            <p14:sldId id="898"/>
            <p14:sldId id="788"/>
            <p14:sldId id="260"/>
            <p14:sldId id="899"/>
            <p14:sldId id="1052"/>
            <p14:sldId id="1051"/>
            <p14:sldId id="105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A9C3DD-6FB0-9397-FAE4-7B6848B28D6E}" name="Mark A Horowitz" initials="MH" userId="S::horowitz@stanford.edu::0caf4a5d-aece-439f-83df-75065283bf6c"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941651"/>
    <a:srgbClr val="945200"/>
    <a:srgbClr val="942093"/>
    <a:srgbClr val="00FB92"/>
    <a:srgbClr val="DAE3F3"/>
    <a:srgbClr val="009193"/>
    <a:srgbClr val="521B93"/>
    <a:srgbClr val="C00000"/>
    <a:srgbClr val="ECFF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8A22A5-8865-E414-A4CD-A83E3C84C8AB}" v="12" dt="2022-09-16T03:05:01.330"/>
    <p1510:client id="{CCBF1889-7B0C-4945-BE9D-1E21C63FF13A}" v="2129" dt="2022-09-16T23:08:55.178"/>
    <p1510:client id="{E773F14F-B843-8010-59D6-F33BB8E8FCA5}" v="19" dt="2022-09-16T01:58:23.2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27"/>
    <p:restoredTop sz="95775"/>
  </p:normalViewPr>
  <p:slideViewPr>
    <p:cSldViewPr snapToGrid="0" snapToObjects="1">
      <p:cViewPr>
        <p:scale>
          <a:sx n="95" d="100"/>
          <a:sy n="95" d="100"/>
        </p:scale>
        <p:origin x="656"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107" Type="http://schemas.openxmlformats.org/officeDocument/2006/relationships/slide" Target="slides/slide106.xml"/><Relationship Id="rId268" Type="http://schemas.microsoft.com/office/2018/10/relationships/authors" Target="author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notesMaster" Target="notesMasters/notesMaster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theme" Target="theme/theme1.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microsoft.com/office/2015/10/relationships/revisionInfo" Target="revisionInfo.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s>
</file>

<file path=ppt/charts/_rels/chart1.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43.xml"/><Relationship Id="rId1" Type="http://schemas.microsoft.com/office/2011/relationships/chartStyle" Target="style43.xml"/></Relationships>
</file>

<file path=ppt/charts/_rels/chart5.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kavya\Desktop\Kavya\crypto\comparison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 (2)'!$O$1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2"/>
            <c:marker>
              <c:symbol val="diamond"/>
              <c:size val="20"/>
              <c:spPr>
                <a:solidFill>
                  <a:srgbClr val="002060"/>
                </a:solidFill>
                <a:ln w="9525">
                  <a:noFill/>
                </a:ln>
                <a:effectLst/>
              </c:spPr>
            </c:marker>
            <c:bubble3D val="0"/>
            <c:extLst>
              <c:ext xmlns:c16="http://schemas.microsoft.com/office/drawing/2014/chart" uri="{C3380CC4-5D6E-409C-BE32-E72D297353CC}">
                <c16:uniqueId val="{00000002-2DD9-D241-8145-947E63FE40D7}"/>
              </c:ext>
            </c:extLst>
          </c:dPt>
          <c:dPt>
            <c:idx val="3"/>
            <c:marker>
              <c:symbol val="circle"/>
              <c:size val="20"/>
              <c:spPr>
                <a:noFill/>
                <a:ln w="9525">
                  <a:noFill/>
                </a:ln>
                <a:effectLst/>
              </c:spPr>
            </c:marker>
            <c:bubble3D val="0"/>
            <c:extLst>
              <c:ext xmlns:c16="http://schemas.microsoft.com/office/drawing/2014/chart" uri="{C3380CC4-5D6E-409C-BE32-E72D297353CC}">
                <c16:uniqueId val="{00000003-2DD9-D241-8145-947E63FE40D7}"/>
              </c:ext>
            </c:extLst>
          </c:dPt>
          <c:dPt>
            <c:idx val="4"/>
            <c:marker>
              <c:symbol val="circle"/>
              <c:size val="20"/>
              <c:spPr>
                <a:noFill/>
                <a:ln w="9525">
                  <a:noFill/>
                </a:ln>
                <a:effectLst/>
              </c:spPr>
            </c:marker>
            <c:bubble3D val="0"/>
            <c:extLst>
              <c:ext xmlns:c16="http://schemas.microsoft.com/office/drawing/2014/chart" uri="{C3380CC4-5D6E-409C-BE32-E72D297353CC}">
                <c16:uniqueId val="{00000004-2DD9-D241-8145-947E63FE40D7}"/>
              </c:ext>
            </c:extLst>
          </c:dPt>
          <c:xVal>
            <c:numRef>
              <c:f>'Sheet2 (2)'!$N$2:$N$21</c:f>
              <c:numCache>
                <c:formatCode>General</c:formatCode>
                <c:ptCount val="20"/>
                <c:pt idx="0">
                  <c:v>2.2999999999999998</c:v>
                </c:pt>
                <c:pt idx="1">
                  <c:v>2.2999999999999998</c:v>
                </c:pt>
                <c:pt idx="2">
                  <c:v>0.20699999999999999</c:v>
                </c:pt>
                <c:pt idx="3">
                  <c:v>0.44700000000000001</c:v>
                </c:pt>
                <c:pt idx="4">
                  <c:v>4.55</c:v>
                </c:pt>
              </c:numCache>
            </c:numRef>
          </c:xVal>
          <c:yVal>
            <c:numRef>
              <c:f>'Sheet2 (2)'!$O$2:$O$21</c:f>
              <c:numCache>
                <c:formatCode>General</c:formatCode>
                <c:ptCount val="20"/>
                <c:pt idx="0">
                  <c:v>8543</c:v>
                </c:pt>
                <c:pt idx="1">
                  <c:v>6253</c:v>
                </c:pt>
                <c:pt idx="2">
                  <c:v>8466</c:v>
                </c:pt>
                <c:pt idx="3">
                  <c:v>386</c:v>
                </c:pt>
                <c:pt idx="4">
                  <c:v>386</c:v>
                </c:pt>
              </c:numCache>
            </c:numRef>
          </c:yVal>
          <c:smooth val="0"/>
          <c:extLst>
            <c:ext xmlns:c16="http://schemas.microsoft.com/office/drawing/2014/chart" uri="{C3380CC4-5D6E-409C-BE32-E72D297353CC}">
              <c16:uniqueId val="{00000014-2DD9-D241-8145-947E63FE40D7}"/>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Sheet2!$O$1</c:f>
              <c:strCache>
                <c:ptCount val="1"/>
                <c:pt idx="0">
                  <c:v>Cycles</c:v>
                </c:pt>
              </c:strCache>
            </c:strRef>
          </c:tx>
          <c:spPr>
            <a:ln w="19050" cap="rnd">
              <a:noFill/>
              <a:round/>
            </a:ln>
            <a:effectLst/>
          </c:spPr>
          <c:marker>
            <c:symbol val="circle"/>
            <c:size val="12"/>
            <c:spPr>
              <a:solidFill>
                <a:srgbClr val="002060"/>
              </a:solidFill>
              <a:ln w="9525">
                <a:noFill/>
              </a:ln>
              <a:effectLst/>
            </c:spPr>
          </c:marker>
          <c:dPt>
            <c:idx val="0"/>
            <c:marker>
              <c:symbol val="diamond"/>
              <c:size val="20"/>
              <c:spPr>
                <a:solidFill>
                  <a:srgbClr val="002060"/>
                </a:solidFill>
                <a:ln w="9525">
                  <a:noFill/>
                </a:ln>
                <a:effectLst/>
              </c:spPr>
            </c:marker>
            <c:bubble3D val="0"/>
            <c:extLst>
              <c:ext xmlns:c16="http://schemas.microsoft.com/office/drawing/2014/chart" uri="{C3380CC4-5D6E-409C-BE32-E72D297353CC}">
                <c16:uniqueId val="{00000000-85A9-014B-8977-032D94763741}"/>
              </c:ext>
            </c:extLst>
          </c:dPt>
          <c:dPt>
            <c:idx val="1"/>
            <c:marker>
              <c:symbol val="circle"/>
              <c:size val="12"/>
              <c:spPr>
                <a:noFill/>
                <a:ln w="9525">
                  <a:noFill/>
                </a:ln>
                <a:effectLst/>
              </c:spPr>
            </c:marker>
            <c:bubble3D val="0"/>
            <c:extLst>
              <c:ext xmlns:c16="http://schemas.microsoft.com/office/drawing/2014/chart" uri="{C3380CC4-5D6E-409C-BE32-E72D297353CC}">
                <c16:uniqueId val="{00000001-85A9-014B-8977-032D94763741}"/>
              </c:ext>
            </c:extLst>
          </c:dPt>
          <c:dPt>
            <c:idx val="2"/>
            <c:marker>
              <c:symbol val="triangle"/>
              <c:size val="20"/>
              <c:spPr>
                <a:solidFill>
                  <a:srgbClr val="002060"/>
                </a:solidFill>
                <a:ln w="9525">
                  <a:noFill/>
                </a:ln>
                <a:effectLst/>
              </c:spPr>
            </c:marker>
            <c:bubble3D val="0"/>
            <c:extLst>
              <c:ext xmlns:c16="http://schemas.microsoft.com/office/drawing/2014/chart" uri="{C3380CC4-5D6E-409C-BE32-E72D297353CC}">
                <c16:uniqueId val="{00000002-85A9-014B-8977-032D94763741}"/>
              </c:ext>
            </c:extLst>
          </c:dPt>
          <c:dPt>
            <c:idx val="3"/>
            <c:marker>
              <c:symbol val="triangle"/>
              <c:size val="20"/>
              <c:spPr>
                <a:solidFill>
                  <a:srgbClr val="002060"/>
                </a:solidFill>
                <a:ln w="9525">
                  <a:noFill/>
                </a:ln>
                <a:effectLst/>
              </c:spPr>
            </c:marker>
            <c:bubble3D val="0"/>
            <c:extLst>
              <c:ext xmlns:c16="http://schemas.microsoft.com/office/drawing/2014/chart" uri="{C3380CC4-5D6E-409C-BE32-E72D297353CC}">
                <c16:uniqueId val="{00000003-85A9-014B-8977-032D94763741}"/>
              </c:ext>
            </c:extLst>
          </c:dPt>
          <c:dPt>
            <c:idx val="4"/>
            <c:marker>
              <c:symbol val="circle"/>
              <c:size val="12"/>
              <c:spPr>
                <a:noFill/>
                <a:ln w="9525">
                  <a:noFill/>
                </a:ln>
                <a:effectLst/>
              </c:spPr>
            </c:marker>
            <c:bubble3D val="0"/>
            <c:extLst>
              <c:ext xmlns:c16="http://schemas.microsoft.com/office/drawing/2014/chart" uri="{C3380CC4-5D6E-409C-BE32-E72D297353CC}">
                <c16:uniqueId val="{00000004-85A9-014B-8977-032D94763741}"/>
              </c:ext>
            </c:extLst>
          </c:dPt>
          <c:dPt>
            <c:idx val="6"/>
            <c:marker>
              <c:symbol val="circle"/>
              <c:size val="12"/>
              <c:spPr>
                <a:noFill/>
                <a:ln w="9525">
                  <a:noFill/>
                </a:ln>
                <a:effectLst/>
              </c:spPr>
            </c:marker>
            <c:bubble3D val="0"/>
            <c:extLst>
              <c:ext xmlns:c16="http://schemas.microsoft.com/office/drawing/2014/chart" uri="{C3380CC4-5D6E-409C-BE32-E72D297353CC}">
                <c16:uniqueId val="{00000006-85A9-014B-8977-032D94763741}"/>
              </c:ext>
            </c:extLst>
          </c:dPt>
          <c:xVal>
            <c:numRef>
              <c:f>Sheet2!$N$2:$N$21</c:f>
              <c:numCache>
                <c:formatCode>General</c:formatCode>
                <c:ptCount val="20"/>
                <c:pt idx="0">
                  <c:v>3.9940000000000003E-2</c:v>
                </c:pt>
                <c:pt idx="1">
                  <c:v>0.248</c:v>
                </c:pt>
                <c:pt idx="2">
                  <c:v>0.25</c:v>
                </c:pt>
                <c:pt idx="3">
                  <c:v>0.5</c:v>
                </c:pt>
                <c:pt idx="4">
                  <c:v>3.89</c:v>
                </c:pt>
                <c:pt idx="6">
                  <c:v>1</c:v>
                </c:pt>
              </c:numCache>
            </c:numRef>
          </c:xVal>
          <c:yVal>
            <c:numRef>
              <c:f>Sheet2!$O$2:$O$21</c:f>
              <c:numCache>
                <c:formatCode>General</c:formatCode>
                <c:ptCount val="20"/>
                <c:pt idx="0">
                  <c:v>598</c:v>
                </c:pt>
                <c:pt idx="1">
                  <c:v>1143</c:v>
                </c:pt>
                <c:pt idx="2">
                  <c:v>1623</c:v>
                </c:pt>
                <c:pt idx="3">
                  <c:v>3000</c:v>
                </c:pt>
                <c:pt idx="4">
                  <c:v>1143</c:v>
                </c:pt>
                <c:pt idx="6">
                  <c:v>10650</c:v>
                </c:pt>
              </c:numCache>
            </c:numRef>
          </c:yVal>
          <c:smooth val="0"/>
          <c:extLst>
            <c:ext xmlns:c16="http://schemas.microsoft.com/office/drawing/2014/chart" uri="{C3380CC4-5D6E-409C-BE32-E72D297353CC}">
              <c16:uniqueId val="{00000014-85A9-014B-8977-032D94763741}"/>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 (2)'!$O$1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2"/>
            <c:marker>
              <c:symbol val="diamond"/>
              <c:size val="20"/>
              <c:spPr>
                <a:solidFill>
                  <a:srgbClr val="002060"/>
                </a:solidFill>
                <a:ln w="9525">
                  <a:noFill/>
                </a:ln>
                <a:effectLst/>
              </c:spPr>
            </c:marker>
            <c:bubble3D val="0"/>
            <c:extLst>
              <c:ext xmlns:c16="http://schemas.microsoft.com/office/drawing/2014/chart" uri="{C3380CC4-5D6E-409C-BE32-E72D297353CC}">
                <c16:uniqueId val="{00000000-E24A-684D-9001-04B45A7B48D5}"/>
              </c:ext>
            </c:extLst>
          </c:dPt>
          <c:dPt>
            <c:idx val="3"/>
            <c:marker>
              <c:symbol val="diamond"/>
              <c:size val="20"/>
              <c:spPr>
                <a:noFill/>
                <a:ln w="9525">
                  <a:noFill/>
                </a:ln>
                <a:effectLst/>
              </c:spPr>
            </c:marker>
            <c:bubble3D val="0"/>
            <c:spPr>
              <a:ln w="19050" cap="rnd">
                <a:noFill/>
                <a:round/>
              </a:ln>
              <a:effectLst/>
            </c:spPr>
            <c:extLst>
              <c:ext xmlns:c16="http://schemas.microsoft.com/office/drawing/2014/chart" uri="{C3380CC4-5D6E-409C-BE32-E72D297353CC}">
                <c16:uniqueId val="{00000002-E24A-684D-9001-04B45A7B48D5}"/>
              </c:ext>
            </c:extLst>
          </c:dPt>
          <c:dPt>
            <c:idx val="4"/>
            <c:marker>
              <c:symbol val="triangle"/>
              <c:size val="20"/>
              <c:spPr>
                <a:solidFill>
                  <a:srgbClr val="009193"/>
                </a:solidFill>
                <a:ln w="9525">
                  <a:noFill/>
                </a:ln>
                <a:effectLst/>
              </c:spPr>
            </c:marker>
            <c:bubble3D val="0"/>
            <c:extLst>
              <c:ext xmlns:c16="http://schemas.microsoft.com/office/drawing/2014/chart" uri="{C3380CC4-5D6E-409C-BE32-E72D297353CC}">
                <c16:uniqueId val="{00000003-E24A-684D-9001-04B45A7B48D5}"/>
              </c:ext>
            </c:extLst>
          </c:dPt>
          <c:xVal>
            <c:numRef>
              <c:f>'Sheet2 (2)'!$N$2:$N$21</c:f>
              <c:numCache>
                <c:formatCode>General</c:formatCode>
                <c:ptCount val="20"/>
                <c:pt idx="0">
                  <c:v>2.2999999999999998</c:v>
                </c:pt>
                <c:pt idx="1">
                  <c:v>2.2999999999999998</c:v>
                </c:pt>
                <c:pt idx="2">
                  <c:v>0.20699999999999999</c:v>
                </c:pt>
                <c:pt idx="3">
                  <c:v>0.44700000000000001</c:v>
                </c:pt>
                <c:pt idx="4">
                  <c:v>4.55</c:v>
                </c:pt>
              </c:numCache>
            </c:numRef>
          </c:xVal>
          <c:yVal>
            <c:numRef>
              <c:f>'Sheet2 (2)'!$O$2:$O$21</c:f>
              <c:numCache>
                <c:formatCode>General</c:formatCode>
                <c:ptCount val="20"/>
                <c:pt idx="0">
                  <c:v>8543</c:v>
                </c:pt>
                <c:pt idx="1">
                  <c:v>6253</c:v>
                </c:pt>
                <c:pt idx="2">
                  <c:v>8466</c:v>
                </c:pt>
                <c:pt idx="3">
                  <c:v>386</c:v>
                </c:pt>
                <c:pt idx="4">
                  <c:v>386</c:v>
                </c:pt>
              </c:numCache>
            </c:numRef>
          </c:yVal>
          <c:smooth val="0"/>
          <c:extLst>
            <c:ext xmlns:c16="http://schemas.microsoft.com/office/drawing/2014/chart" uri="{C3380CC4-5D6E-409C-BE32-E72D297353CC}">
              <c16:uniqueId val="{00000004-E24A-684D-9001-04B45A7B48D5}"/>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 (2)'!$O$1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2"/>
            <c:marker>
              <c:symbol val="diamond"/>
              <c:size val="20"/>
              <c:spPr>
                <a:solidFill>
                  <a:srgbClr val="002060"/>
                </a:solidFill>
                <a:ln w="9525">
                  <a:noFill/>
                </a:ln>
                <a:effectLst/>
              </c:spPr>
            </c:marker>
            <c:bubble3D val="0"/>
            <c:extLst>
              <c:ext xmlns:c16="http://schemas.microsoft.com/office/drawing/2014/chart" uri="{C3380CC4-5D6E-409C-BE32-E72D297353CC}">
                <c16:uniqueId val="{00000000-E24A-684D-9001-04B45A7B48D5}"/>
              </c:ext>
            </c:extLst>
          </c:dPt>
          <c:dPt>
            <c:idx val="3"/>
            <c:marker>
              <c:symbol val="diamond"/>
              <c:size val="20"/>
              <c:spPr>
                <a:solidFill>
                  <a:srgbClr val="009193"/>
                </a:solidFill>
                <a:ln w="9525">
                  <a:noFill/>
                </a:ln>
                <a:effectLst/>
              </c:spPr>
            </c:marker>
            <c:bubble3D val="0"/>
            <c:spPr>
              <a:ln w="19050" cap="rnd">
                <a:noFill/>
                <a:round/>
              </a:ln>
              <a:effectLst/>
            </c:spPr>
            <c:extLst>
              <c:ext xmlns:c16="http://schemas.microsoft.com/office/drawing/2014/chart" uri="{C3380CC4-5D6E-409C-BE32-E72D297353CC}">
                <c16:uniqueId val="{00000002-E24A-684D-9001-04B45A7B48D5}"/>
              </c:ext>
            </c:extLst>
          </c:dPt>
          <c:dPt>
            <c:idx val="4"/>
            <c:marker>
              <c:symbol val="triangle"/>
              <c:size val="20"/>
              <c:spPr>
                <a:solidFill>
                  <a:srgbClr val="009193"/>
                </a:solidFill>
                <a:ln w="9525">
                  <a:noFill/>
                </a:ln>
                <a:effectLst/>
              </c:spPr>
            </c:marker>
            <c:bubble3D val="0"/>
            <c:extLst>
              <c:ext xmlns:c16="http://schemas.microsoft.com/office/drawing/2014/chart" uri="{C3380CC4-5D6E-409C-BE32-E72D297353CC}">
                <c16:uniqueId val="{00000003-E24A-684D-9001-04B45A7B48D5}"/>
              </c:ext>
            </c:extLst>
          </c:dPt>
          <c:xVal>
            <c:numRef>
              <c:f>'Sheet2 (2)'!$N$2:$N$21</c:f>
              <c:numCache>
                <c:formatCode>General</c:formatCode>
                <c:ptCount val="20"/>
                <c:pt idx="0">
                  <c:v>2.2999999999999998</c:v>
                </c:pt>
                <c:pt idx="1">
                  <c:v>2.2999999999999998</c:v>
                </c:pt>
                <c:pt idx="2">
                  <c:v>0.20699999999999999</c:v>
                </c:pt>
                <c:pt idx="3">
                  <c:v>0.44700000000000001</c:v>
                </c:pt>
                <c:pt idx="4">
                  <c:v>4.55</c:v>
                </c:pt>
              </c:numCache>
            </c:numRef>
          </c:xVal>
          <c:yVal>
            <c:numRef>
              <c:f>'Sheet2 (2)'!$O$2:$O$21</c:f>
              <c:numCache>
                <c:formatCode>General</c:formatCode>
                <c:ptCount val="20"/>
                <c:pt idx="0">
                  <c:v>8543</c:v>
                </c:pt>
                <c:pt idx="1">
                  <c:v>6253</c:v>
                </c:pt>
                <c:pt idx="2">
                  <c:v>8466</c:v>
                </c:pt>
                <c:pt idx="3">
                  <c:v>386</c:v>
                </c:pt>
                <c:pt idx="4">
                  <c:v>386</c:v>
                </c:pt>
              </c:numCache>
            </c:numRef>
          </c:yVal>
          <c:smooth val="0"/>
          <c:extLst>
            <c:ext xmlns:c16="http://schemas.microsoft.com/office/drawing/2014/chart" uri="{C3380CC4-5D6E-409C-BE32-E72D297353CC}">
              <c16:uniqueId val="{00000004-E24A-684D-9001-04B45A7B48D5}"/>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0"/>
            <c:marker>
              <c:symbol val="diamond"/>
              <c:size val="20"/>
              <c:spPr>
                <a:solidFill>
                  <a:srgbClr val="002060"/>
                </a:solidFill>
                <a:ln w="9525">
                  <a:noFill/>
                </a:ln>
                <a:effectLst/>
              </c:spPr>
            </c:marker>
            <c:bubble3D val="0"/>
            <c:extLst>
              <c:ext xmlns:c16="http://schemas.microsoft.com/office/drawing/2014/chart" uri="{C3380CC4-5D6E-409C-BE32-E72D297353CC}">
                <c16:uniqueId val="{00000000-935F-6B4B-9E2C-A467A50D4629}"/>
              </c:ext>
            </c:extLst>
          </c:dPt>
          <c:dPt>
            <c:idx val="1"/>
            <c:marker>
              <c:symbol val="diamond"/>
              <c:size val="20"/>
              <c:spPr>
                <a:noFill/>
                <a:ln w="9525">
                  <a:noFill/>
                </a:ln>
                <a:effectLst/>
              </c:spPr>
            </c:marker>
            <c:bubble3D val="0"/>
            <c:extLst>
              <c:ext xmlns:c16="http://schemas.microsoft.com/office/drawing/2014/chart" uri="{C3380CC4-5D6E-409C-BE32-E72D297353CC}">
                <c16:uniqueId val="{00000001-935F-6B4B-9E2C-A467A50D4629}"/>
              </c:ext>
            </c:extLst>
          </c:dPt>
          <c:dPt>
            <c:idx val="2"/>
            <c:marker>
              <c:symbol val="triangle"/>
              <c:size val="20"/>
              <c:spPr>
                <a:solidFill>
                  <a:srgbClr val="002060"/>
                </a:solidFill>
                <a:ln w="9525">
                  <a:noFill/>
                </a:ln>
                <a:effectLst/>
              </c:spPr>
            </c:marker>
            <c:bubble3D val="0"/>
            <c:extLst>
              <c:ext xmlns:c16="http://schemas.microsoft.com/office/drawing/2014/chart" uri="{C3380CC4-5D6E-409C-BE32-E72D297353CC}">
                <c16:uniqueId val="{00000002-935F-6B4B-9E2C-A467A50D4629}"/>
              </c:ext>
            </c:extLst>
          </c:dPt>
          <c:dPt>
            <c:idx val="3"/>
            <c:marker>
              <c:symbol val="triangle"/>
              <c:size val="20"/>
              <c:spPr>
                <a:solidFill>
                  <a:srgbClr val="002060"/>
                </a:solidFill>
                <a:ln w="9525">
                  <a:noFill/>
                </a:ln>
                <a:effectLst/>
              </c:spPr>
            </c:marker>
            <c:bubble3D val="0"/>
            <c:extLst>
              <c:ext xmlns:c16="http://schemas.microsoft.com/office/drawing/2014/chart" uri="{C3380CC4-5D6E-409C-BE32-E72D297353CC}">
                <c16:uniqueId val="{00000003-935F-6B4B-9E2C-A467A50D4629}"/>
              </c:ext>
            </c:extLst>
          </c:dPt>
          <c:dPt>
            <c:idx val="4"/>
            <c:marker>
              <c:symbol val="triangle"/>
              <c:size val="20"/>
              <c:spPr>
                <a:solidFill>
                  <a:srgbClr val="009193"/>
                </a:solidFill>
                <a:ln w="9525">
                  <a:noFill/>
                </a:ln>
                <a:effectLst/>
              </c:spPr>
            </c:marker>
            <c:bubble3D val="0"/>
            <c:extLst>
              <c:ext xmlns:c16="http://schemas.microsoft.com/office/drawing/2014/chart" uri="{C3380CC4-5D6E-409C-BE32-E72D297353CC}">
                <c16:uniqueId val="{00000004-935F-6B4B-9E2C-A467A50D4629}"/>
              </c:ext>
            </c:extLst>
          </c:dPt>
          <c:dPt>
            <c:idx val="6"/>
            <c:marker>
              <c:symbol val="circle"/>
              <c:size val="20"/>
              <c:spPr>
                <a:noFill/>
                <a:ln w="9525">
                  <a:noFill/>
                </a:ln>
                <a:effectLst/>
              </c:spPr>
            </c:marker>
            <c:bubble3D val="0"/>
            <c:spPr>
              <a:ln w="19050" cap="rnd">
                <a:noFill/>
                <a:round/>
              </a:ln>
              <a:effectLst/>
            </c:spPr>
            <c:extLst>
              <c:ext xmlns:c16="http://schemas.microsoft.com/office/drawing/2014/chart" uri="{C3380CC4-5D6E-409C-BE32-E72D297353CC}">
                <c16:uniqueId val="{00000006-935F-6B4B-9E2C-A467A50D4629}"/>
              </c:ext>
            </c:extLst>
          </c:dPt>
          <c:xVal>
            <c:numRef>
              <c:f>Sheet2!$N$2:$N$21</c:f>
              <c:numCache>
                <c:formatCode>General</c:formatCode>
                <c:ptCount val="20"/>
                <c:pt idx="0">
                  <c:v>3.9940000000000003E-2</c:v>
                </c:pt>
                <c:pt idx="1">
                  <c:v>0.248</c:v>
                </c:pt>
                <c:pt idx="2">
                  <c:v>0.25</c:v>
                </c:pt>
                <c:pt idx="3">
                  <c:v>0.5</c:v>
                </c:pt>
                <c:pt idx="4">
                  <c:v>3.89</c:v>
                </c:pt>
                <c:pt idx="6">
                  <c:v>1</c:v>
                </c:pt>
              </c:numCache>
            </c:numRef>
          </c:xVal>
          <c:yVal>
            <c:numRef>
              <c:f>Sheet2!$O$2:$O$21</c:f>
              <c:numCache>
                <c:formatCode>General</c:formatCode>
                <c:ptCount val="20"/>
                <c:pt idx="0">
                  <c:v>598</c:v>
                </c:pt>
                <c:pt idx="1">
                  <c:v>1143</c:v>
                </c:pt>
                <c:pt idx="2">
                  <c:v>1623</c:v>
                </c:pt>
                <c:pt idx="3">
                  <c:v>3000</c:v>
                </c:pt>
                <c:pt idx="4">
                  <c:v>1143</c:v>
                </c:pt>
                <c:pt idx="6">
                  <c:v>10650</c:v>
                </c:pt>
              </c:numCache>
            </c:numRef>
          </c:yVal>
          <c:smooth val="0"/>
          <c:extLst>
            <c:ext xmlns:c16="http://schemas.microsoft.com/office/drawing/2014/chart" uri="{C3380CC4-5D6E-409C-BE32-E72D297353CC}">
              <c16:uniqueId val="{00000007-935F-6B4B-9E2C-A467A50D4629}"/>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0"/>
            <c:marker>
              <c:symbol val="diamond"/>
              <c:size val="20"/>
              <c:spPr>
                <a:solidFill>
                  <a:srgbClr val="002060"/>
                </a:solidFill>
                <a:ln w="9525">
                  <a:noFill/>
                </a:ln>
                <a:effectLst/>
              </c:spPr>
            </c:marker>
            <c:bubble3D val="0"/>
            <c:extLst>
              <c:ext xmlns:c16="http://schemas.microsoft.com/office/drawing/2014/chart" uri="{C3380CC4-5D6E-409C-BE32-E72D297353CC}">
                <c16:uniqueId val="{00000000-935F-6B4B-9E2C-A467A50D4629}"/>
              </c:ext>
            </c:extLst>
          </c:dPt>
          <c:dPt>
            <c:idx val="1"/>
            <c:marker>
              <c:symbol val="diamond"/>
              <c:size val="20"/>
              <c:spPr>
                <a:solidFill>
                  <a:srgbClr val="009193"/>
                </a:solidFill>
                <a:ln w="9525">
                  <a:noFill/>
                </a:ln>
                <a:effectLst/>
              </c:spPr>
            </c:marker>
            <c:bubble3D val="0"/>
            <c:extLst>
              <c:ext xmlns:c16="http://schemas.microsoft.com/office/drawing/2014/chart" uri="{C3380CC4-5D6E-409C-BE32-E72D297353CC}">
                <c16:uniqueId val="{00000001-935F-6B4B-9E2C-A467A50D4629}"/>
              </c:ext>
            </c:extLst>
          </c:dPt>
          <c:dPt>
            <c:idx val="2"/>
            <c:marker>
              <c:symbol val="triangle"/>
              <c:size val="20"/>
              <c:spPr>
                <a:solidFill>
                  <a:srgbClr val="002060"/>
                </a:solidFill>
                <a:ln w="9525">
                  <a:noFill/>
                </a:ln>
                <a:effectLst/>
              </c:spPr>
            </c:marker>
            <c:bubble3D val="0"/>
            <c:extLst>
              <c:ext xmlns:c16="http://schemas.microsoft.com/office/drawing/2014/chart" uri="{C3380CC4-5D6E-409C-BE32-E72D297353CC}">
                <c16:uniqueId val="{00000002-935F-6B4B-9E2C-A467A50D4629}"/>
              </c:ext>
            </c:extLst>
          </c:dPt>
          <c:dPt>
            <c:idx val="3"/>
            <c:marker>
              <c:symbol val="triangle"/>
              <c:size val="20"/>
              <c:spPr>
                <a:solidFill>
                  <a:srgbClr val="002060"/>
                </a:solidFill>
                <a:ln w="9525">
                  <a:noFill/>
                </a:ln>
                <a:effectLst/>
              </c:spPr>
            </c:marker>
            <c:bubble3D val="0"/>
            <c:extLst>
              <c:ext xmlns:c16="http://schemas.microsoft.com/office/drawing/2014/chart" uri="{C3380CC4-5D6E-409C-BE32-E72D297353CC}">
                <c16:uniqueId val="{00000003-935F-6B4B-9E2C-A467A50D4629}"/>
              </c:ext>
            </c:extLst>
          </c:dPt>
          <c:dPt>
            <c:idx val="4"/>
            <c:marker>
              <c:symbol val="triangle"/>
              <c:size val="20"/>
              <c:spPr>
                <a:solidFill>
                  <a:srgbClr val="009193"/>
                </a:solidFill>
                <a:ln w="9525">
                  <a:noFill/>
                </a:ln>
                <a:effectLst/>
              </c:spPr>
            </c:marker>
            <c:bubble3D val="0"/>
            <c:extLst>
              <c:ext xmlns:c16="http://schemas.microsoft.com/office/drawing/2014/chart" uri="{C3380CC4-5D6E-409C-BE32-E72D297353CC}">
                <c16:uniqueId val="{00000004-935F-6B4B-9E2C-A467A50D4629}"/>
              </c:ext>
            </c:extLst>
          </c:dPt>
          <c:dPt>
            <c:idx val="6"/>
            <c:marker>
              <c:symbol val="circle"/>
              <c:size val="20"/>
              <c:spPr>
                <a:noFill/>
                <a:ln w="9525">
                  <a:noFill/>
                </a:ln>
                <a:effectLst/>
              </c:spPr>
            </c:marker>
            <c:bubble3D val="0"/>
            <c:spPr>
              <a:ln w="19050" cap="rnd">
                <a:noFill/>
                <a:round/>
              </a:ln>
              <a:effectLst/>
            </c:spPr>
            <c:extLst>
              <c:ext xmlns:c16="http://schemas.microsoft.com/office/drawing/2014/chart" uri="{C3380CC4-5D6E-409C-BE32-E72D297353CC}">
                <c16:uniqueId val="{00000006-935F-6B4B-9E2C-A467A50D4629}"/>
              </c:ext>
            </c:extLst>
          </c:dPt>
          <c:xVal>
            <c:numRef>
              <c:f>Sheet2!$N$2:$N$21</c:f>
              <c:numCache>
                <c:formatCode>General</c:formatCode>
                <c:ptCount val="20"/>
                <c:pt idx="0">
                  <c:v>3.9940000000000003E-2</c:v>
                </c:pt>
                <c:pt idx="1">
                  <c:v>0.248</c:v>
                </c:pt>
                <c:pt idx="2">
                  <c:v>0.25</c:v>
                </c:pt>
                <c:pt idx="3">
                  <c:v>0.5</c:v>
                </c:pt>
                <c:pt idx="4">
                  <c:v>3.89</c:v>
                </c:pt>
                <c:pt idx="6">
                  <c:v>1</c:v>
                </c:pt>
              </c:numCache>
            </c:numRef>
          </c:xVal>
          <c:yVal>
            <c:numRef>
              <c:f>Sheet2!$O$2:$O$21</c:f>
              <c:numCache>
                <c:formatCode>General</c:formatCode>
                <c:ptCount val="20"/>
                <c:pt idx="0">
                  <c:v>598</c:v>
                </c:pt>
                <c:pt idx="1">
                  <c:v>1143</c:v>
                </c:pt>
                <c:pt idx="2">
                  <c:v>1623</c:v>
                </c:pt>
                <c:pt idx="3">
                  <c:v>3000</c:v>
                </c:pt>
                <c:pt idx="4">
                  <c:v>1143</c:v>
                </c:pt>
                <c:pt idx="6">
                  <c:v>10650</c:v>
                </c:pt>
              </c:numCache>
            </c:numRef>
          </c:yVal>
          <c:smooth val="0"/>
          <c:extLst>
            <c:ext xmlns:c16="http://schemas.microsoft.com/office/drawing/2014/chart" uri="{C3380CC4-5D6E-409C-BE32-E72D297353CC}">
              <c16:uniqueId val="{00000007-935F-6B4B-9E2C-A467A50D4629}"/>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 (2)'!$O$1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2"/>
            <c:marker>
              <c:symbol val="diamond"/>
              <c:size val="20"/>
              <c:spPr>
                <a:solidFill>
                  <a:srgbClr val="002060"/>
                </a:solidFill>
                <a:ln w="9525">
                  <a:noFill/>
                </a:ln>
                <a:effectLst/>
              </c:spPr>
            </c:marker>
            <c:bubble3D val="0"/>
            <c:extLst>
              <c:ext xmlns:c16="http://schemas.microsoft.com/office/drawing/2014/chart" uri="{C3380CC4-5D6E-409C-BE32-E72D297353CC}">
                <c16:uniqueId val="{00000002-2DD9-D241-8145-947E63FE40D7}"/>
              </c:ext>
            </c:extLst>
          </c:dPt>
          <c:dPt>
            <c:idx val="3"/>
            <c:marker>
              <c:symbol val="circle"/>
              <c:size val="20"/>
              <c:spPr>
                <a:noFill/>
                <a:ln w="9525">
                  <a:noFill/>
                </a:ln>
                <a:effectLst/>
              </c:spPr>
            </c:marker>
            <c:bubble3D val="0"/>
            <c:extLst>
              <c:ext xmlns:c16="http://schemas.microsoft.com/office/drawing/2014/chart" uri="{C3380CC4-5D6E-409C-BE32-E72D297353CC}">
                <c16:uniqueId val="{00000003-2DD9-D241-8145-947E63FE40D7}"/>
              </c:ext>
            </c:extLst>
          </c:dPt>
          <c:dPt>
            <c:idx val="4"/>
            <c:marker>
              <c:symbol val="circle"/>
              <c:size val="20"/>
              <c:spPr>
                <a:noFill/>
                <a:ln w="9525">
                  <a:noFill/>
                </a:ln>
                <a:effectLst/>
              </c:spPr>
            </c:marker>
            <c:bubble3D val="0"/>
            <c:extLst>
              <c:ext xmlns:c16="http://schemas.microsoft.com/office/drawing/2014/chart" uri="{C3380CC4-5D6E-409C-BE32-E72D297353CC}">
                <c16:uniqueId val="{00000004-2DD9-D241-8145-947E63FE40D7}"/>
              </c:ext>
            </c:extLst>
          </c:dPt>
          <c:xVal>
            <c:numRef>
              <c:f>'Sheet2 (2)'!$N$2:$N$21</c:f>
              <c:numCache>
                <c:formatCode>General</c:formatCode>
                <c:ptCount val="20"/>
                <c:pt idx="0">
                  <c:v>2.2999999999999998</c:v>
                </c:pt>
                <c:pt idx="1">
                  <c:v>2.2999999999999998</c:v>
                </c:pt>
                <c:pt idx="2">
                  <c:v>0.20699999999999999</c:v>
                </c:pt>
                <c:pt idx="3">
                  <c:v>0.44700000000000001</c:v>
                </c:pt>
                <c:pt idx="4">
                  <c:v>4.55</c:v>
                </c:pt>
              </c:numCache>
            </c:numRef>
          </c:xVal>
          <c:yVal>
            <c:numRef>
              <c:f>'Sheet2 (2)'!$O$2:$O$21</c:f>
              <c:numCache>
                <c:formatCode>General</c:formatCode>
                <c:ptCount val="20"/>
                <c:pt idx="0">
                  <c:v>8543</c:v>
                </c:pt>
                <c:pt idx="1">
                  <c:v>6253</c:v>
                </c:pt>
                <c:pt idx="2">
                  <c:v>8466</c:v>
                </c:pt>
                <c:pt idx="3">
                  <c:v>386</c:v>
                </c:pt>
                <c:pt idx="4">
                  <c:v>386</c:v>
                </c:pt>
              </c:numCache>
            </c:numRef>
          </c:yVal>
          <c:smooth val="0"/>
          <c:extLst>
            <c:ext xmlns:c16="http://schemas.microsoft.com/office/drawing/2014/chart" uri="{C3380CC4-5D6E-409C-BE32-E72D297353CC}">
              <c16:uniqueId val="{00000014-2DD9-D241-8145-947E63FE40D7}"/>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 (2)'!$O$1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2"/>
            <c:marker>
              <c:symbol val="diamond"/>
              <c:size val="20"/>
              <c:spPr>
                <a:solidFill>
                  <a:srgbClr val="002060"/>
                </a:solidFill>
                <a:ln w="9525">
                  <a:noFill/>
                </a:ln>
                <a:effectLst/>
              </c:spPr>
            </c:marker>
            <c:bubble3D val="0"/>
            <c:extLst>
              <c:ext xmlns:c16="http://schemas.microsoft.com/office/drawing/2014/chart" uri="{C3380CC4-5D6E-409C-BE32-E72D297353CC}">
                <c16:uniqueId val="{00000002-2DD9-D241-8145-947E63FE40D7}"/>
              </c:ext>
            </c:extLst>
          </c:dPt>
          <c:dPt>
            <c:idx val="3"/>
            <c:marker>
              <c:symbol val="circle"/>
              <c:size val="20"/>
              <c:spPr>
                <a:noFill/>
                <a:ln w="9525">
                  <a:noFill/>
                </a:ln>
                <a:effectLst/>
              </c:spPr>
            </c:marker>
            <c:bubble3D val="0"/>
            <c:extLst>
              <c:ext xmlns:c16="http://schemas.microsoft.com/office/drawing/2014/chart" uri="{C3380CC4-5D6E-409C-BE32-E72D297353CC}">
                <c16:uniqueId val="{00000003-2DD9-D241-8145-947E63FE40D7}"/>
              </c:ext>
            </c:extLst>
          </c:dPt>
          <c:dPt>
            <c:idx val="4"/>
            <c:marker>
              <c:symbol val="circle"/>
              <c:size val="20"/>
              <c:spPr>
                <a:noFill/>
                <a:ln w="9525">
                  <a:noFill/>
                </a:ln>
                <a:effectLst/>
              </c:spPr>
            </c:marker>
            <c:bubble3D val="0"/>
            <c:extLst>
              <c:ext xmlns:c16="http://schemas.microsoft.com/office/drawing/2014/chart" uri="{C3380CC4-5D6E-409C-BE32-E72D297353CC}">
                <c16:uniqueId val="{00000004-2DD9-D241-8145-947E63FE40D7}"/>
              </c:ext>
            </c:extLst>
          </c:dPt>
          <c:xVal>
            <c:numRef>
              <c:f>'Sheet2 (2)'!$N$2:$N$21</c:f>
              <c:numCache>
                <c:formatCode>General</c:formatCode>
                <c:ptCount val="20"/>
                <c:pt idx="0">
                  <c:v>2.2999999999999998</c:v>
                </c:pt>
                <c:pt idx="1">
                  <c:v>2.2999999999999998</c:v>
                </c:pt>
                <c:pt idx="2">
                  <c:v>0.20699999999999999</c:v>
                </c:pt>
                <c:pt idx="3">
                  <c:v>0.44700000000000001</c:v>
                </c:pt>
                <c:pt idx="4">
                  <c:v>4.55</c:v>
                </c:pt>
              </c:numCache>
            </c:numRef>
          </c:xVal>
          <c:yVal>
            <c:numRef>
              <c:f>'Sheet2 (2)'!$O$2:$O$21</c:f>
              <c:numCache>
                <c:formatCode>General</c:formatCode>
                <c:ptCount val="20"/>
                <c:pt idx="0">
                  <c:v>8543</c:v>
                </c:pt>
                <c:pt idx="1">
                  <c:v>6253</c:v>
                </c:pt>
                <c:pt idx="2">
                  <c:v>8466</c:v>
                </c:pt>
                <c:pt idx="3">
                  <c:v>386</c:v>
                </c:pt>
                <c:pt idx="4">
                  <c:v>386</c:v>
                </c:pt>
              </c:numCache>
            </c:numRef>
          </c:yVal>
          <c:smooth val="0"/>
          <c:extLst>
            <c:ext xmlns:c16="http://schemas.microsoft.com/office/drawing/2014/chart" uri="{C3380CC4-5D6E-409C-BE32-E72D297353CC}">
              <c16:uniqueId val="{00000014-2DD9-D241-8145-947E63FE40D7}"/>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Sheet2!$O$1</c:f>
              <c:strCache>
                <c:ptCount val="1"/>
                <c:pt idx="0">
                  <c:v>Cycles</c:v>
                </c:pt>
              </c:strCache>
            </c:strRef>
          </c:tx>
          <c:spPr>
            <a:ln w="19050" cap="rnd">
              <a:noFill/>
              <a:round/>
            </a:ln>
            <a:effectLst/>
          </c:spPr>
          <c:marker>
            <c:symbol val="circle"/>
            <c:size val="12"/>
            <c:spPr>
              <a:solidFill>
                <a:srgbClr val="002060"/>
              </a:solidFill>
              <a:ln w="9525">
                <a:noFill/>
              </a:ln>
              <a:effectLst/>
            </c:spPr>
          </c:marker>
          <c:dPt>
            <c:idx val="0"/>
            <c:marker>
              <c:symbol val="diamond"/>
              <c:size val="20"/>
              <c:spPr>
                <a:solidFill>
                  <a:srgbClr val="002060"/>
                </a:solidFill>
                <a:ln w="9525">
                  <a:noFill/>
                </a:ln>
                <a:effectLst/>
              </c:spPr>
            </c:marker>
            <c:bubble3D val="0"/>
            <c:extLst>
              <c:ext xmlns:c16="http://schemas.microsoft.com/office/drawing/2014/chart" uri="{C3380CC4-5D6E-409C-BE32-E72D297353CC}">
                <c16:uniqueId val="{00000000-85A9-014B-8977-032D94763741}"/>
              </c:ext>
            </c:extLst>
          </c:dPt>
          <c:dPt>
            <c:idx val="1"/>
            <c:marker>
              <c:symbol val="circle"/>
              <c:size val="12"/>
              <c:spPr>
                <a:noFill/>
                <a:ln w="9525">
                  <a:noFill/>
                </a:ln>
                <a:effectLst/>
              </c:spPr>
            </c:marker>
            <c:bubble3D val="0"/>
            <c:extLst>
              <c:ext xmlns:c16="http://schemas.microsoft.com/office/drawing/2014/chart" uri="{C3380CC4-5D6E-409C-BE32-E72D297353CC}">
                <c16:uniqueId val="{00000001-85A9-014B-8977-032D94763741}"/>
              </c:ext>
            </c:extLst>
          </c:dPt>
          <c:dPt>
            <c:idx val="2"/>
            <c:marker>
              <c:symbol val="triangle"/>
              <c:size val="20"/>
              <c:spPr>
                <a:solidFill>
                  <a:srgbClr val="002060"/>
                </a:solidFill>
                <a:ln w="9525">
                  <a:noFill/>
                </a:ln>
                <a:effectLst/>
              </c:spPr>
            </c:marker>
            <c:bubble3D val="0"/>
            <c:extLst>
              <c:ext xmlns:c16="http://schemas.microsoft.com/office/drawing/2014/chart" uri="{C3380CC4-5D6E-409C-BE32-E72D297353CC}">
                <c16:uniqueId val="{00000002-85A9-014B-8977-032D94763741}"/>
              </c:ext>
            </c:extLst>
          </c:dPt>
          <c:dPt>
            <c:idx val="3"/>
            <c:marker>
              <c:symbol val="triangle"/>
              <c:size val="20"/>
              <c:spPr>
                <a:solidFill>
                  <a:srgbClr val="002060"/>
                </a:solidFill>
                <a:ln w="9525">
                  <a:noFill/>
                </a:ln>
                <a:effectLst/>
              </c:spPr>
            </c:marker>
            <c:bubble3D val="0"/>
            <c:extLst>
              <c:ext xmlns:c16="http://schemas.microsoft.com/office/drawing/2014/chart" uri="{C3380CC4-5D6E-409C-BE32-E72D297353CC}">
                <c16:uniqueId val="{00000003-85A9-014B-8977-032D94763741}"/>
              </c:ext>
            </c:extLst>
          </c:dPt>
          <c:dPt>
            <c:idx val="4"/>
            <c:marker>
              <c:symbol val="circle"/>
              <c:size val="12"/>
              <c:spPr>
                <a:noFill/>
                <a:ln w="9525">
                  <a:noFill/>
                </a:ln>
                <a:effectLst/>
              </c:spPr>
            </c:marker>
            <c:bubble3D val="0"/>
            <c:extLst>
              <c:ext xmlns:c16="http://schemas.microsoft.com/office/drawing/2014/chart" uri="{C3380CC4-5D6E-409C-BE32-E72D297353CC}">
                <c16:uniqueId val="{00000004-85A9-014B-8977-032D94763741}"/>
              </c:ext>
            </c:extLst>
          </c:dPt>
          <c:dPt>
            <c:idx val="6"/>
            <c:marker>
              <c:symbol val="circle"/>
              <c:size val="12"/>
              <c:spPr>
                <a:noFill/>
                <a:ln w="9525">
                  <a:noFill/>
                </a:ln>
                <a:effectLst/>
              </c:spPr>
            </c:marker>
            <c:bubble3D val="0"/>
            <c:extLst>
              <c:ext xmlns:c16="http://schemas.microsoft.com/office/drawing/2014/chart" uri="{C3380CC4-5D6E-409C-BE32-E72D297353CC}">
                <c16:uniqueId val="{00000006-85A9-014B-8977-032D94763741}"/>
              </c:ext>
            </c:extLst>
          </c:dPt>
          <c:xVal>
            <c:numRef>
              <c:f>Sheet2!$N$2:$N$21</c:f>
              <c:numCache>
                <c:formatCode>General</c:formatCode>
                <c:ptCount val="20"/>
                <c:pt idx="0">
                  <c:v>3.9940000000000003E-2</c:v>
                </c:pt>
                <c:pt idx="1">
                  <c:v>0.248</c:v>
                </c:pt>
                <c:pt idx="2">
                  <c:v>0.25</c:v>
                </c:pt>
                <c:pt idx="3">
                  <c:v>0.5</c:v>
                </c:pt>
                <c:pt idx="4">
                  <c:v>3.89</c:v>
                </c:pt>
                <c:pt idx="6">
                  <c:v>1</c:v>
                </c:pt>
              </c:numCache>
            </c:numRef>
          </c:xVal>
          <c:yVal>
            <c:numRef>
              <c:f>Sheet2!$O$2:$O$21</c:f>
              <c:numCache>
                <c:formatCode>General</c:formatCode>
                <c:ptCount val="20"/>
                <c:pt idx="0">
                  <c:v>598</c:v>
                </c:pt>
                <c:pt idx="1">
                  <c:v>1143</c:v>
                </c:pt>
                <c:pt idx="2">
                  <c:v>1623</c:v>
                </c:pt>
                <c:pt idx="3">
                  <c:v>3000</c:v>
                </c:pt>
                <c:pt idx="4">
                  <c:v>1143</c:v>
                </c:pt>
                <c:pt idx="6">
                  <c:v>10650</c:v>
                </c:pt>
              </c:numCache>
            </c:numRef>
          </c:yVal>
          <c:smooth val="0"/>
          <c:extLst>
            <c:ext xmlns:c16="http://schemas.microsoft.com/office/drawing/2014/chart" uri="{C3380CC4-5D6E-409C-BE32-E72D297353CC}">
              <c16:uniqueId val="{00000014-85A9-014B-8977-032D94763741}"/>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 (2)'!$O$1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2"/>
            <c:marker>
              <c:symbol val="diamond"/>
              <c:size val="20"/>
              <c:spPr>
                <a:solidFill>
                  <a:srgbClr val="002060"/>
                </a:solidFill>
                <a:ln w="9525">
                  <a:noFill/>
                </a:ln>
                <a:effectLst/>
              </c:spPr>
            </c:marker>
            <c:bubble3D val="0"/>
            <c:extLst>
              <c:ext xmlns:c16="http://schemas.microsoft.com/office/drawing/2014/chart" uri="{C3380CC4-5D6E-409C-BE32-E72D297353CC}">
                <c16:uniqueId val="{00000000-E24A-684D-9001-04B45A7B48D5}"/>
              </c:ext>
            </c:extLst>
          </c:dPt>
          <c:dPt>
            <c:idx val="3"/>
            <c:marker>
              <c:symbol val="diamond"/>
              <c:size val="20"/>
              <c:spPr>
                <a:noFill/>
                <a:ln w="9525">
                  <a:noFill/>
                </a:ln>
                <a:effectLst/>
              </c:spPr>
            </c:marker>
            <c:bubble3D val="0"/>
            <c:spPr>
              <a:ln w="19050" cap="rnd">
                <a:noFill/>
                <a:round/>
              </a:ln>
              <a:effectLst/>
            </c:spPr>
            <c:extLst>
              <c:ext xmlns:c16="http://schemas.microsoft.com/office/drawing/2014/chart" uri="{C3380CC4-5D6E-409C-BE32-E72D297353CC}">
                <c16:uniqueId val="{00000002-E24A-684D-9001-04B45A7B48D5}"/>
              </c:ext>
            </c:extLst>
          </c:dPt>
          <c:dPt>
            <c:idx val="4"/>
            <c:marker>
              <c:symbol val="triangle"/>
              <c:size val="20"/>
              <c:spPr>
                <a:solidFill>
                  <a:srgbClr val="009193"/>
                </a:solidFill>
                <a:ln w="9525">
                  <a:noFill/>
                </a:ln>
                <a:effectLst/>
              </c:spPr>
            </c:marker>
            <c:bubble3D val="0"/>
            <c:extLst>
              <c:ext xmlns:c16="http://schemas.microsoft.com/office/drawing/2014/chart" uri="{C3380CC4-5D6E-409C-BE32-E72D297353CC}">
                <c16:uniqueId val="{00000003-E24A-684D-9001-04B45A7B48D5}"/>
              </c:ext>
            </c:extLst>
          </c:dPt>
          <c:xVal>
            <c:numRef>
              <c:f>'Sheet2 (2)'!$N$2:$N$21</c:f>
              <c:numCache>
                <c:formatCode>General</c:formatCode>
                <c:ptCount val="20"/>
                <c:pt idx="0">
                  <c:v>2.2999999999999998</c:v>
                </c:pt>
                <c:pt idx="1">
                  <c:v>2.2999999999999998</c:v>
                </c:pt>
                <c:pt idx="2">
                  <c:v>0.20699999999999999</c:v>
                </c:pt>
                <c:pt idx="3">
                  <c:v>0.44700000000000001</c:v>
                </c:pt>
                <c:pt idx="4">
                  <c:v>4.55</c:v>
                </c:pt>
              </c:numCache>
            </c:numRef>
          </c:xVal>
          <c:yVal>
            <c:numRef>
              <c:f>'Sheet2 (2)'!$O$2:$O$21</c:f>
              <c:numCache>
                <c:formatCode>General</c:formatCode>
                <c:ptCount val="20"/>
                <c:pt idx="0">
                  <c:v>8543</c:v>
                </c:pt>
                <c:pt idx="1">
                  <c:v>6253</c:v>
                </c:pt>
                <c:pt idx="2">
                  <c:v>8466</c:v>
                </c:pt>
                <c:pt idx="3">
                  <c:v>386</c:v>
                </c:pt>
                <c:pt idx="4">
                  <c:v>386</c:v>
                </c:pt>
              </c:numCache>
            </c:numRef>
          </c:yVal>
          <c:smooth val="0"/>
          <c:extLst>
            <c:ext xmlns:c16="http://schemas.microsoft.com/office/drawing/2014/chart" uri="{C3380CC4-5D6E-409C-BE32-E72D297353CC}">
              <c16:uniqueId val="{00000004-E24A-684D-9001-04B45A7B48D5}"/>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 (2)'!$O$1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2"/>
            <c:marker>
              <c:symbol val="diamond"/>
              <c:size val="20"/>
              <c:spPr>
                <a:solidFill>
                  <a:srgbClr val="002060"/>
                </a:solidFill>
                <a:ln w="9525">
                  <a:noFill/>
                </a:ln>
                <a:effectLst/>
              </c:spPr>
            </c:marker>
            <c:bubble3D val="0"/>
            <c:extLst>
              <c:ext xmlns:c16="http://schemas.microsoft.com/office/drawing/2014/chart" uri="{C3380CC4-5D6E-409C-BE32-E72D297353CC}">
                <c16:uniqueId val="{00000000-E24A-684D-9001-04B45A7B48D5}"/>
              </c:ext>
            </c:extLst>
          </c:dPt>
          <c:dPt>
            <c:idx val="3"/>
            <c:marker>
              <c:symbol val="diamond"/>
              <c:size val="20"/>
              <c:spPr>
                <a:solidFill>
                  <a:srgbClr val="009193"/>
                </a:solidFill>
                <a:ln w="9525">
                  <a:noFill/>
                </a:ln>
                <a:effectLst/>
              </c:spPr>
            </c:marker>
            <c:bubble3D val="0"/>
            <c:spPr>
              <a:ln w="19050" cap="rnd">
                <a:noFill/>
                <a:round/>
              </a:ln>
              <a:effectLst/>
            </c:spPr>
            <c:extLst>
              <c:ext xmlns:c16="http://schemas.microsoft.com/office/drawing/2014/chart" uri="{C3380CC4-5D6E-409C-BE32-E72D297353CC}">
                <c16:uniqueId val="{00000002-E24A-684D-9001-04B45A7B48D5}"/>
              </c:ext>
            </c:extLst>
          </c:dPt>
          <c:dPt>
            <c:idx val="4"/>
            <c:marker>
              <c:symbol val="triangle"/>
              <c:size val="20"/>
              <c:spPr>
                <a:solidFill>
                  <a:srgbClr val="009193"/>
                </a:solidFill>
                <a:ln w="9525">
                  <a:noFill/>
                </a:ln>
                <a:effectLst/>
              </c:spPr>
            </c:marker>
            <c:bubble3D val="0"/>
            <c:extLst>
              <c:ext xmlns:c16="http://schemas.microsoft.com/office/drawing/2014/chart" uri="{C3380CC4-5D6E-409C-BE32-E72D297353CC}">
                <c16:uniqueId val="{00000003-E24A-684D-9001-04B45A7B48D5}"/>
              </c:ext>
            </c:extLst>
          </c:dPt>
          <c:xVal>
            <c:numRef>
              <c:f>'Sheet2 (2)'!$N$2:$N$21</c:f>
              <c:numCache>
                <c:formatCode>General</c:formatCode>
                <c:ptCount val="20"/>
                <c:pt idx="0">
                  <c:v>2.2999999999999998</c:v>
                </c:pt>
                <c:pt idx="1">
                  <c:v>2.2999999999999998</c:v>
                </c:pt>
                <c:pt idx="2">
                  <c:v>0.20699999999999999</c:v>
                </c:pt>
                <c:pt idx="3">
                  <c:v>0.44700000000000001</c:v>
                </c:pt>
                <c:pt idx="4">
                  <c:v>4.55</c:v>
                </c:pt>
              </c:numCache>
            </c:numRef>
          </c:xVal>
          <c:yVal>
            <c:numRef>
              <c:f>'Sheet2 (2)'!$O$2:$O$21</c:f>
              <c:numCache>
                <c:formatCode>General</c:formatCode>
                <c:ptCount val="20"/>
                <c:pt idx="0">
                  <c:v>8543</c:v>
                </c:pt>
                <c:pt idx="1">
                  <c:v>6253</c:v>
                </c:pt>
                <c:pt idx="2">
                  <c:v>8466</c:v>
                </c:pt>
                <c:pt idx="3">
                  <c:v>386</c:v>
                </c:pt>
                <c:pt idx="4">
                  <c:v>386</c:v>
                </c:pt>
              </c:numCache>
            </c:numRef>
          </c:yVal>
          <c:smooth val="0"/>
          <c:extLst>
            <c:ext xmlns:c16="http://schemas.microsoft.com/office/drawing/2014/chart" uri="{C3380CC4-5D6E-409C-BE32-E72D297353CC}">
              <c16:uniqueId val="{00000004-E24A-684D-9001-04B45A7B48D5}"/>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 (2)'!$O$1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2"/>
            <c:marker>
              <c:symbol val="diamond"/>
              <c:size val="20"/>
              <c:spPr>
                <a:solidFill>
                  <a:srgbClr val="002060"/>
                </a:solidFill>
                <a:ln w="9525">
                  <a:noFill/>
                </a:ln>
                <a:effectLst/>
              </c:spPr>
            </c:marker>
            <c:bubble3D val="0"/>
            <c:extLst>
              <c:ext xmlns:c16="http://schemas.microsoft.com/office/drawing/2014/chart" uri="{C3380CC4-5D6E-409C-BE32-E72D297353CC}">
                <c16:uniqueId val="{00000002-2DD9-D241-8145-947E63FE40D7}"/>
              </c:ext>
            </c:extLst>
          </c:dPt>
          <c:dPt>
            <c:idx val="3"/>
            <c:marker>
              <c:symbol val="circle"/>
              <c:size val="20"/>
              <c:spPr>
                <a:noFill/>
                <a:ln w="9525">
                  <a:noFill/>
                </a:ln>
                <a:effectLst/>
              </c:spPr>
            </c:marker>
            <c:bubble3D val="0"/>
            <c:extLst>
              <c:ext xmlns:c16="http://schemas.microsoft.com/office/drawing/2014/chart" uri="{C3380CC4-5D6E-409C-BE32-E72D297353CC}">
                <c16:uniqueId val="{00000003-2DD9-D241-8145-947E63FE40D7}"/>
              </c:ext>
            </c:extLst>
          </c:dPt>
          <c:dPt>
            <c:idx val="4"/>
            <c:marker>
              <c:symbol val="circle"/>
              <c:size val="20"/>
              <c:spPr>
                <a:noFill/>
                <a:ln w="9525">
                  <a:noFill/>
                </a:ln>
                <a:effectLst/>
              </c:spPr>
            </c:marker>
            <c:bubble3D val="0"/>
            <c:extLst>
              <c:ext xmlns:c16="http://schemas.microsoft.com/office/drawing/2014/chart" uri="{C3380CC4-5D6E-409C-BE32-E72D297353CC}">
                <c16:uniqueId val="{00000004-2DD9-D241-8145-947E63FE40D7}"/>
              </c:ext>
            </c:extLst>
          </c:dPt>
          <c:xVal>
            <c:numRef>
              <c:f>'Sheet2 (2)'!$N$2:$N$21</c:f>
              <c:numCache>
                <c:formatCode>General</c:formatCode>
                <c:ptCount val="20"/>
                <c:pt idx="0">
                  <c:v>2.2999999999999998</c:v>
                </c:pt>
                <c:pt idx="1">
                  <c:v>2.2999999999999998</c:v>
                </c:pt>
                <c:pt idx="2">
                  <c:v>0.20699999999999999</c:v>
                </c:pt>
                <c:pt idx="3">
                  <c:v>0.44700000000000001</c:v>
                </c:pt>
                <c:pt idx="4">
                  <c:v>4.55</c:v>
                </c:pt>
              </c:numCache>
            </c:numRef>
          </c:xVal>
          <c:yVal>
            <c:numRef>
              <c:f>'Sheet2 (2)'!$O$2:$O$21</c:f>
              <c:numCache>
                <c:formatCode>General</c:formatCode>
                <c:ptCount val="20"/>
                <c:pt idx="0">
                  <c:v>8543</c:v>
                </c:pt>
                <c:pt idx="1">
                  <c:v>6253</c:v>
                </c:pt>
                <c:pt idx="2">
                  <c:v>8466</c:v>
                </c:pt>
                <c:pt idx="3">
                  <c:v>386</c:v>
                </c:pt>
                <c:pt idx="4">
                  <c:v>386</c:v>
                </c:pt>
              </c:numCache>
            </c:numRef>
          </c:yVal>
          <c:smooth val="0"/>
          <c:extLst>
            <c:ext xmlns:c16="http://schemas.microsoft.com/office/drawing/2014/chart" uri="{C3380CC4-5D6E-409C-BE32-E72D297353CC}">
              <c16:uniqueId val="{00000014-2DD9-D241-8145-947E63FE40D7}"/>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0"/>
            <c:marker>
              <c:symbol val="diamond"/>
              <c:size val="20"/>
              <c:spPr>
                <a:solidFill>
                  <a:srgbClr val="002060"/>
                </a:solidFill>
                <a:ln w="9525">
                  <a:noFill/>
                </a:ln>
                <a:effectLst/>
              </c:spPr>
            </c:marker>
            <c:bubble3D val="0"/>
            <c:extLst>
              <c:ext xmlns:c16="http://schemas.microsoft.com/office/drawing/2014/chart" uri="{C3380CC4-5D6E-409C-BE32-E72D297353CC}">
                <c16:uniqueId val="{00000000-935F-6B4B-9E2C-A467A50D4629}"/>
              </c:ext>
            </c:extLst>
          </c:dPt>
          <c:dPt>
            <c:idx val="1"/>
            <c:marker>
              <c:symbol val="diamond"/>
              <c:size val="20"/>
              <c:spPr>
                <a:noFill/>
                <a:ln w="9525">
                  <a:noFill/>
                </a:ln>
                <a:effectLst/>
              </c:spPr>
            </c:marker>
            <c:bubble3D val="0"/>
            <c:extLst>
              <c:ext xmlns:c16="http://schemas.microsoft.com/office/drawing/2014/chart" uri="{C3380CC4-5D6E-409C-BE32-E72D297353CC}">
                <c16:uniqueId val="{00000001-935F-6B4B-9E2C-A467A50D4629}"/>
              </c:ext>
            </c:extLst>
          </c:dPt>
          <c:dPt>
            <c:idx val="2"/>
            <c:marker>
              <c:symbol val="triangle"/>
              <c:size val="20"/>
              <c:spPr>
                <a:solidFill>
                  <a:srgbClr val="002060"/>
                </a:solidFill>
                <a:ln w="9525">
                  <a:noFill/>
                </a:ln>
                <a:effectLst/>
              </c:spPr>
            </c:marker>
            <c:bubble3D val="0"/>
            <c:extLst>
              <c:ext xmlns:c16="http://schemas.microsoft.com/office/drawing/2014/chart" uri="{C3380CC4-5D6E-409C-BE32-E72D297353CC}">
                <c16:uniqueId val="{00000002-935F-6B4B-9E2C-A467A50D4629}"/>
              </c:ext>
            </c:extLst>
          </c:dPt>
          <c:dPt>
            <c:idx val="3"/>
            <c:marker>
              <c:symbol val="triangle"/>
              <c:size val="20"/>
              <c:spPr>
                <a:solidFill>
                  <a:srgbClr val="002060"/>
                </a:solidFill>
                <a:ln w="9525">
                  <a:noFill/>
                </a:ln>
                <a:effectLst/>
              </c:spPr>
            </c:marker>
            <c:bubble3D val="0"/>
            <c:extLst>
              <c:ext xmlns:c16="http://schemas.microsoft.com/office/drawing/2014/chart" uri="{C3380CC4-5D6E-409C-BE32-E72D297353CC}">
                <c16:uniqueId val="{00000003-935F-6B4B-9E2C-A467A50D4629}"/>
              </c:ext>
            </c:extLst>
          </c:dPt>
          <c:dPt>
            <c:idx val="4"/>
            <c:marker>
              <c:symbol val="triangle"/>
              <c:size val="20"/>
              <c:spPr>
                <a:solidFill>
                  <a:srgbClr val="009193"/>
                </a:solidFill>
                <a:ln w="9525">
                  <a:noFill/>
                </a:ln>
                <a:effectLst/>
              </c:spPr>
            </c:marker>
            <c:bubble3D val="0"/>
            <c:extLst>
              <c:ext xmlns:c16="http://schemas.microsoft.com/office/drawing/2014/chart" uri="{C3380CC4-5D6E-409C-BE32-E72D297353CC}">
                <c16:uniqueId val="{00000004-935F-6B4B-9E2C-A467A50D4629}"/>
              </c:ext>
            </c:extLst>
          </c:dPt>
          <c:dPt>
            <c:idx val="6"/>
            <c:marker>
              <c:symbol val="circle"/>
              <c:size val="20"/>
              <c:spPr>
                <a:noFill/>
                <a:ln w="9525">
                  <a:noFill/>
                </a:ln>
                <a:effectLst/>
              </c:spPr>
            </c:marker>
            <c:bubble3D val="0"/>
            <c:spPr>
              <a:ln w="19050" cap="rnd">
                <a:noFill/>
                <a:round/>
              </a:ln>
              <a:effectLst/>
            </c:spPr>
            <c:extLst>
              <c:ext xmlns:c16="http://schemas.microsoft.com/office/drawing/2014/chart" uri="{C3380CC4-5D6E-409C-BE32-E72D297353CC}">
                <c16:uniqueId val="{00000006-935F-6B4B-9E2C-A467A50D4629}"/>
              </c:ext>
            </c:extLst>
          </c:dPt>
          <c:xVal>
            <c:numRef>
              <c:f>Sheet2!$N$2:$N$21</c:f>
              <c:numCache>
                <c:formatCode>General</c:formatCode>
                <c:ptCount val="20"/>
                <c:pt idx="0">
                  <c:v>3.9940000000000003E-2</c:v>
                </c:pt>
                <c:pt idx="1">
                  <c:v>0.248</c:v>
                </c:pt>
                <c:pt idx="2">
                  <c:v>0.25</c:v>
                </c:pt>
                <c:pt idx="3">
                  <c:v>0.5</c:v>
                </c:pt>
                <c:pt idx="4">
                  <c:v>3.89</c:v>
                </c:pt>
                <c:pt idx="6">
                  <c:v>1</c:v>
                </c:pt>
              </c:numCache>
            </c:numRef>
          </c:xVal>
          <c:yVal>
            <c:numRef>
              <c:f>Sheet2!$O$2:$O$21</c:f>
              <c:numCache>
                <c:formatCode>General</c:formatCode>
                <c:ptCount val="20"/>
                <c:pt idx="0">
                  <c:v>598</c:v>
                </c:pt>
                <c:pt idx="1">
                  <c:v>1143</c:v>
                </c:pt>
                <c:pt idx="2">
                  <c:v>1623</c:v>
                </c:pt>
                <c:pt idx="3">
                  <c:v>3000</c:v>
                </c:pt>
                <c:pt idx="4">
                  <c:v>1143</c:v>
                </c:pt>
                <c:pt idx="6">
                  <c:v>10650</c:v>
                </c:pt>
              </c:numCache>
            </c:numRef>
          </c:yVal>
          <c:smooth val="0"/>
          <c:extLst>
            <c:ext xmlns:c16="http://schemas.microsoft.com/office/drawing/2014/chart" uri="{C3380CC4-5D6E-409C-BE32-E72D297353CC}">
              <c16:uniqueId val="{00000007-935F-6B4B-9E2C-A467A50D4629}"/>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0"/>
            <c:marker>
              <c:symbol val="diamond"/>
              <c:size val="20"/>
              <c:spPr>
                <a:solidFill>
                  <a:srgbClr val="002060"/>
                </a:solidFill>
                <a:ln w="9525">
                  <a:noFill/>
                </a:ln>
                <a:effectLst/>
              </c:spPr>
            </c:marker>
            <c:bubble3D val="0"/>
            <c:extLst>
              <c:ext xmlns:c16="http://schemas.microsoft.com/office/drawing/2014/chart" uri="{C3380CC4-5D6E-409C-BE32-E72D297353CC}">
                <c16:uniqueId val="{00000000-935F-6B4B-9E2C-A467A50D4629}"/>
              </c:ext>
            </c:extLst>
          </c:dPt>
          <c:dPt>
            <c:idx val="1"/>
            <c:marker>
              <c:symbol val="diamond"/>
              <c:size val="20"/>
              <c:spPr>
                <a:solidFill>
                  <a:srgbClr val="009193"/>
                </a:solidFill>
                <a:ln w="9525">
                  <a:noFill/>
                </a:ln>
                <a:effectLst/>
              </c:spPr>
            </c:marker>
            <c:bubble3D val="0"/>
            <c:extLst>
              <c:ext xmlns:c16="http://schemas.microsoft.com/office/drawing/2014/chart" uri="{C3380CC4-5D6E-409C-BE32-E72D297353CC}">
                <c16:uniqueId val="{00000001-935F-6B4B-9E2C-A467A50D4629}"/>
              </c:ext>
            </c:extLst>
          </c:dPt>
          <c:dPt>
            <c:idx val="2"/>
            <c:marker>
              <c:symbol val="triangle"/>
              <c:size val="20"/>
              <c:spPr>
                <a:solidFill>
                  <a:srgbClr val="002060"/>
                </a:solidFill>
                <a:ln w="9525">
                  <a:noFill/>
                </a:ln>
                <a:effectLst/>
              </c:spPr>
            </c:marker>
            <c:bubble3D val="0"/>
            <c:extLst>
              <c:ext xmlns:c16="http://schemas.microsoft.com/office/drawing/2014/chart" uri="{C3380CC4-5D6E-409C-BE32-E72D297353CC}">
                <c16:uniqueId val="{00000002-935F-6B4B-9E2C-A467A50D4629}"/>
              </c:ext>
            </c:extLst>
          </c:dPt>
          <c:dPt>
            <c:idx val="3"/>
            <c:marker>
              <c:symbol val="triangle"/>
              <c:size val="20"/>
              <c:spPr>
                <a:solidFill>
                  <a:srgbClr val="002060"/>
                </a:solidFill>
                <a:ln w="9525">
                  <a:noFill/>
                </a:ln>
                <a:effectLst/>
              </c:spPr>
            </c:marker>
            <c:bubble3D val="0"/>
            <c:extLst>
              <c:ext xmlns:c16="http://schemas.microsoft.com/office/drawing/2014/chart" uri="{C3380CC4-5D6E-409C-BE32-E72D297353CC}">
                <c16:uniqueId val="{00000003-935F-6B4B-9E2C-A467A50D4629}"/>
              </c:ext>
            </c:extLst>
          </c:dPt>
          <c:dPt>
            <c:idx val="4"/>
            <c:marker>
              <c:symbol val="triangle"/>
              <c:size val="20"/>
              <c:spPr>
                <a:solidFill>
                  <a:srgbClr val="009193"/>
                </a:solidFill>
                <a:ln w="9525">
                  <a:noFill/>
                </a:ln>
                <a:effectLst/>
              </c:spPr>
            </c:marker>
            <c:bubble3D val="0"/>
            <c:extLst>
              <c:ext xmlns:c16="http://schemas.microsoft.com/office/drawing/2014/chart" uri="{C3380CC4-5D6E-409C-BE32-E72D297353CC}">
                <c16:uniqueId val="{00000004-935F-6B4B-9E2C-A467A50D4629}"/>
              </c:ext>
            </c:extLst>
          </c:dPt>
          <c:dPt>
            <c:idx val="6"/>
            <c:marker>
              <c:symbol val="circle"/>
              <c:size val="20"/>
              <c:spPr>
                <a:noFill/>
                <a:ln w="9525">
                  <a:noFill/>
                </a:ln>
                <a:effectLst/>
              </c:spPr>
            </c:marker>
            <c:bubble3D val="0"/>
            <c:spPr>
              <a:ln w="19050" cap="rnd">
                <a:noFill/>
                <a:round/>
              </a:ln>
              <a:effectLst/>
            </c:spPr>
            <c:extLst>
              <c:ext xmlns:c16="http://schemas.microsoft.com/office/drawing/2014/chart" uri="{C3380CC4-5D6E-409C-BE32-E72D297353CC}">
                <c16:uniqueId val="{00000006-935F-6B4B-9E2C-A467A50D4629}"/>
              </c:ext>
            </c:extLst>
          </c:dPt>
          <c:xVal>
            <c:numRef>
              <c:f>Sheet2!$N$2:$N$21</c:f>
              <c:numCache>
                <c:formatCode>General</c:formatCode>
                <c:ptCount val="20"/>
                <c:pt idx="0">
                  <c:v>3.9940000000000003E-2</c:v>
                </c:pt>
                <c:pt idx="1">
                  <c:v>0.248</c:v>
                </c:pt>
                <c:pt idx="2">
                  <c:v>0.25</c:v>
                </c:pt>
                <c:pt idx="3">
                  <c:v>0.5</c:v>
                </c:pt>
                <c:pt idx="4">
                  <c:v>3.89</c:v>
                </c:pt>
                <c:pt idx="6">
                  <c:v>1</c:v>
                </c:pt>
              </c:numCache>
            </c:numRef>
          </c:xVal>
          <c:yVal>
            <c:numRef>
              <c:f>Sheet2!$O$2:$O$21</c:f>
              <c:numCache>
                <c:formatCode>General</c:formatCode>
                <c:ptCount val="20"/>
                <c:pt idx="0">
                  <c:v>598</c:v>
                </c:pt>
                <c:pt idx="1">
                  <c:v>1143</c:v>
                </c:pt>
                <c:pt idx="2">
                  <c:v>1623</c:v>
                </c:pt>
                <c:pt idx="3">
                  <c:v>3000</c:v>
                </c:pt>
                <c:pt idx="4">
                  <c:v>1143</c:v>
                </c:pt>
                <c:pt idx="6">
                  <c:v>10650</c:v>
                </c:pt>
              </c:numCache>
            </c:numRef>
          </c:yVal>
          <c:smooth val="0"/>
          <c:extLst>
            <c:ext xmlns:c16="http://schemas.microsoft.com/office/drawing/2014/chart" uri="{C3380CC4-5D6E-409C-BE32-E72D297353CC}">
              <c16:uniqueId val="{00000007-935F-6B4B-9E2C-A467A50D4629}"/>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 (2)'!$O$1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2"/>
            <c:marker>
              <c:symbol val="diamond"/>
              <c:size val="20"/>
              <c:spPr>
                <a:solidFill>
                  <a:srgbClr val="002060"/>
                </a:solidFill>
                <a:ln w="9525">
                  <a:noFill/>
                </a:ln>
                <a:effectLst/>
              </c:spPr>
            </c:marker>
            <c:bubble3D val="0"/>
            <c:extLst>
              <c:ext xmlns:c16="http://schemas.microsoft.com/office/drawing/2014/chart" uri="{C3380CC4-5D6E-409C-BE32-E72D297353CC}">
                <c16:uniqueId val="{00000002-2DD9-D241-8145-947E63FE40D7}"/>
              </c:ext>
            </c:extLst>
          </c:dPt>
          <c:dPt>
            <c:idx val="3"/>
            <c:marker>
              <c:symbol val="circle"/>
              <c:size val="20"/>
              <c:spPr>
                <a:noFill/>
                <a:ln w="9525">
                  <a:noFill/>
                </a:ln>
                <a:effectLst/>
              </c:spPr>
            </c:marker>
            <c:bubble3D val="0"/>
            <c:extLst>
              <c:ext xmlns:c16="http://schemas.microsoft.com/office/drawing/2014/chart" uri="{C3380CC4-5D6E-409C-BE32-E72D297353CC}">
                <c16:uniqueId val="{00000003-2DD9-D241-8145-947E63FE40D7}"/>
              </c:ext>
            </c:extLst>
          </c:dPt>
          <c:dPt>
            <c:idx val="4"/>
            <c:marker>
              <c:symbol val="circle"/>
              <c:size val="20"/>
              <c:spPr>
                <a:noFill/>
                <a:ln w="9525">
                  <a:noFill/>
                </a:ln>
                <a:effectLst/>
              </c:spPr>
            </c:marker>
            <c:bubble3D val="0"/>
            <c:extLst>
              <c:ext xmlns:c16="http://schemas.microsoft.com/office/drawing/2014/chart" uri="{C3380CC4-5D6E-409C-BE32-E72D297353CC}">
                <c16:uniqueId val="{00000004-2DD9-D241-8145-947E63FE40D7}"/>
              </c:ext>
            </c:extLst>
          </c:dPt>
          <c:xVal>
            <c:numRef>
              <c:f>'Sheet2 (2)'!$N$2:$N$21</c:f>
              <c:numCache>
                <c:formatCode>General</c:formatCode>
                <c:ptCount val="20"/>
                <c:pt idx="0">
                  <c:v>2.2999999999999998</c:v>
                </c:pt>
                <c:pt idx="1">
                  <c:v>2.2999999999999998</c:v>
                </c:pt>
                <c:pt idx="2">
                  <c:v>0.20699999999999999</c:v>
                </c:pt>
                <c:pt idx="3">
                  <c:v>0.44700000000000001</c:v>
                </c:pt>
                <c:pt idx="4">
                  <c:v>4.55</c:v>
                </c:pt>
              </c:numCache>
            </c:numRef>
          </c:xVal>
          <c:yVal>
            <c:numRef>
              <c:f>'Sheet2 (2)'!$O$2:$O$21</c:f>
              <c:numCache>
                <c:formatCode>General</c:formatCode>
                <c:ptCount val="20"/>
                <c:pt idx="0">
                  <c:v>8543</c:v>
                </c:pt>
                <c:pt idx="1">
                  <c:v>6253</c:v>
                </c:pt>
                <c:pt idx="2">
                  <c:v>8466</c:v>
                </c:pt>
                <c:pt idx="3">
                  <c:v>386</c:v>
                </c:pt>
                <c:pt idx="4">
                  <c:v>386</c:v>
                </c:pt>
              </c:numCache>
            </c:numRef>
          </c:yVal>
          <c:smooth val="0"/>
          <c:extLst>
            <c:ext xmlns:c16="http://schemas.microsoft.com/office/drawing/2014/chart" uri="{C3380CC4-5D6E-409C-BE32-E72D297353CC}">
              <c16:uniqueId val="{00000014-2DD9-D241-8145-947E63FE40D7}"/>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 (2)'!$O$1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2"/>
            <c:marker>
              <c:symbol val="diamond"/>
              <c:size val="20"/>
              <c:spPr>
                <a:solidFill>
                  <a:srgbClr val="002060"/>
                </a:solidFill>
                <a:ln w="9525">
                  <a:noFill/>
                </a:ln>
                <a:effectLst/>
              </c:spPr>
            </c:marker>
            <c:bubble3D val="0"/>
            <c:extLst>
              <c:ext xmlns:c16="http://schemas.microsoft.com/office/drawing/2014/chart" uri="{C3380CC4-5D6E-409C-BE32-E72D297353CC}">
                <c16:uniqueId val="{00000002-2DD9-D241-8145-947E63FE40D7}"/>
              </c:ext>
            </c:extLst>
          </c:dPt>
          <c:dPt>
            <c:idx val="3"/>
            <c:marker>
              <c:symbol val="circle"/>
              <c:size val="20"/>
              <c:spPr>
                <a:noFill/>
                <a:ln w="9525">
                  <a:noFill/>
                </a:ln>
                <a:effectLst/>
              </c:spPr>
            </c:marker>
            <c:bubble3D val="0"/>
            <c:extLst>
              <c:ext xmlns:c16="http://schemas.microsoft.com/office/drawing/2014/chart" uri="{C3380CC4-5D6E-409C-BE32-E72D297353CC}">
                <c16:uniqueId val="{00000003-2DD9-D241-8145-947E63FE40D7}"/>
              </c:ext>
            </c:extLst>
          </c:dPt>
          <c:dPt>
            <c:idx val="4"/>
            <c:marker>
              <c:symbol val="circle"/>
              <c:size val="20"/>
              <c:spPr>
                <a:noFill/>
                <a:ln w="9525">
                  <a:noFill/>
                </a:ln>
                <a:effectLst/>
              </c:spPr>
            </c:marker>
            <c:bubble3D val="0"/>
            <c:extLst>
              <c:ext xmlns:c16="http://schemas.microsoft.com/office/drawing/2014/chart" uri="{C3380CC4-5D6E-409C-BE32-E72D297353CC}">
                <c16:uniqueId val="{00000004-2DD9-D241-8145-947E63FE40D7}"/>
              </c:ext>
            </c:extLst>
          </c:dPt>
          <c:xVal>
            <c:numRef>
              <c:f>'Sheet2 (2)'!$N$2:$N$21</c:f>
              <c:numCache>
                <c:formatCode>General</c:formatCode>
                <c:ptCount val="20"/>
                <c:pt idx="0">
                  <c:v>2.2999999999999998</c:v>
                </c:pt>
                <c:pt idx="1">
                  <c:v>2.2999999999999998</c:v>
                </c:pt>
                <c:pt idx="2">
                  <c:v>0.20699999999999999</c:v>
                </c:pt>
                <c:pt idx="3">
                  <c:v>0.44700000000000001</c:v>
                </c:pt>
                <c:pt idx="4">
                  <c:v>4.55</c:v>
                </c:pt>
              </c:numCache>
            </c:numRef>
          </c:xVal>
          <c:yVal>
            <c:numRef>
              <c:f>'Sheet2 (2)'!$O$2:$O$21</c:f>
              <c:numCache>
                <c:formatCode>General</c:formatCode>
                <c:ptCount val="20"/>
                <c:pt idx="0">
                  <c:v>8543</c:v>
                </c:pt>
                <c:pt idx="1">
                  <c:v>6253</c:v>
                </c:pt>
                <c:pt idx="2">
                  <c:v>8466</c:v>
                </c:pt>
                <c:pt idx="3">
                  <c:v>386</c:v>
                </c:pt>
                <c:pt idx="4">
                  <c:v>386</c:v>
                </c:pt>
              </c:numCache>
            </c:numRef>
          </c:yVal>
          <c:smooth val="0"/>
          <c:extLst>
            <c:ext xmlns:c16="http://schemas.microsoft.com/office/drawing/2014/chart" uri="{C3380CC4-5D6E-409C-BE32-E72D297353CC}">
              <c16:uniqueId val="{00000014-2DD9-D241-8145-947E63FE40D7}"/>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Sheet2!$O$1</c:f>
              <c:strCache>
                <c:ptCount val="1"/>
                <c:pt idx="0">
                  <c:v>Cycles</c:v>
                </c:pt>
              </c:strCache>
            </c:strRef>
          </c:tx>
          <c:spPr>
            <a:ln w="19050" cap="rnd">
              <a:noFill/>
              <a:round/>
            </a:ln>
            <a:effectLst/>
          </c:spPr>
          <c:marker>
            <c:symbol val="circle"/>
            <c:size val="12"/>
            <c:spPr>
              <a:solidFill>
                <a:srgbClr val="002060"/>
              </a:solidFill>
              <a:ln w="9525">
                <a:noFill/>
              </a:ln>
              <a:effectLst/>
            </c:spPr>
          </c:marker>
          <c:dPt>
            <c:idx val="0"/>
            <c:marker>
              <c:symbol val="diamond"/>
              <c:size val="20"/>
              <c:spPr>
                <a:solidFill>
                  <a:srgbClr val="002060"/>
                </a:solidFill>
                <a:ln w="9525">
                  <a:noFill/>
                </a:ln>
                <a:effectLst/>
              </c:spPr>
            </c:marker>
            <c:bubble3D val="0"/>
            <c:extLst>
              <c:ext xmlns:c16="http://schemas.microsoft.com/office/drawing/2014/chart" uri="{C3380CC4-5D6E-409C-BE32-E72D297353CC}">
                <c16:uniqueId val="{00000000-85A9-014B-8977-032D94763741}"/>
              </c:ext>
            </c:extLst>
          </c:dPt>
          <c:dPt>
            <c:idx val="1"/>
            <c:marker>
              <c:symbol val="circle"/>
              <c:size val="12"/>
              <c:spPr>
                <a:noFill/>
                <a:ln w="9525">
                  <a:noFill/>
                </a:ln>
                <a:effectLst/>
              </c:spPr>
            </c:marker>
            <c:bubble3D val="0"/>
            <c:extLst>
              <c:ext xmlns:c16="http://schemas.microsoft.com/office/drawing/2014/chart" uri="{C3380CC4-5D6E-409C-BE32-E72D297353CC}">
                <c16:uniqueId val="{00000001-85A9-014B-8977-032D94763741}"/>
              </c:ext>
            </c:extLst>
          </c:dPt>
          <c:dPt>
            <c:idx val="2"/>
            <c:marker>
              <c:symbol val="triangle"/>
              <c:size val="20"/>
              <c:spPr>
                <a:solidFill>
                  <a:srgbClr val="002060"/>
                </a:solidFill>
                <a:ln w="9525">
                  <a:noFill/>
                </a:ln>
                <a:effectLst/>
              </c:spPr>
            </c:marker>
            <c:bubble3D val="0"/>
            <c:extLst>
              <c:ext xmlns:c16="http://schemas.microsoft.com/office/drawing/2014/chart" uri="{C3380CC4-5D6E-409C-BE32-E72D297353CC}">
                <c16:uniqueId val="{00000002-85A9-014B-8977-032D94763741}"/>
              </c:ext>
            </c:extLst>
          </c:dPt>
          <c:dPt>
            <c:idx val="3"/>
            <c:marker>
              <c:symbol val="triangle"/>
              <c:size val="20"/>
              <c:spPr>
                <a:solidFill>
                  <a:srgbClr val="002060"/>
                </a:solidFill>
                <a:ln w="9525">
                  <a:noFill/>
                </a:ln>
                <a:effectLst/>
              </c:spPr>
            </c:marker>
            <c:bubble3D val="0"/>
            <c:extLst>
              <c:ext xmlns:c16="http://schemas.microsoft.com/office/drawing/2014/chart" uri="{C3380CC4-5D6E-409C-BE32-E72D297353CC}">
                <c16:uniqueId val="{00000003-85A9-014B-8977-032D94763741}"/>
              </c:ext>
            </c:extLst>
          </c:dPt>
          <c:dPt>
            <c:idx val="4"/>
            <c:marker>
              <c:symbol val="circle"/>
              <c:size val="12"/>
              <c:spPr>
                <a:noFill/>
                <a:ln w="9525">
                  <a:noFill/>
                </a:ln>
                <a:effectLst/>
              </c:spPr>
            </c:marker>
            <c:bubble3D val="0"/>
            <c:extLst>
              <c:ext xmlns:c16="http://schemas.microsoft.com/office/drawing/2014/chart" uri="{C3380CC4-5D6E-409C-BE32-E72D297353CC}">
                <c16:uniqueId val="{00000004-85A9-014B-8977-032D94763741}"/>
              </c:ext>
            </c:extLst>
          </c:dPt>
          <c:dPt>
            <c:idx val="6"/>
            <c:marker>
              <c:symbol val="circle"/>
              <c:size val="12"/>
              <c:spPr>
                <a:noFill/>
                <a:ln w="9525">
                  <a:noFill/>
                </a:ln>
                <a:effectLst/>
              </c:spPr>
            </c:marker>
            <c:bubble3D val="0"/>
            <c:extLst>
              <c:ext xmlns:c16="http://schemas.microsoft.com/office/drawing/2014/chart" uri="{C3380CC4-5D6E-409C-BE32-E72D297353CC}">
                <c16:uniqueId val="{00000006-85A9-014B-8977-032D94763741}"/>
              </c:ext>
            </c:extLst>
          </c:dPt>
          <c:xVal>
            <c:numRef>
              <c:f>Sheet2!$N$2:$N$21</c:f>
              <c:numCache>
                <c:formatCode>General</c:formatCode>
                <c:ptCount val="20"/>
                <c:pt idx="0">
                  <c:v>3.9940000000000003E-2</c:v>
                </c:pt>
                <c:pt idx="1">
                  <c:v>0.248</c:v>
                </c:pt>
                <c:pt idx="2">
                  <c:v>0.25</c:v>
                </c:pt>
                <c:pt idx="3">
                  <c:v>0.5</c:v>
                </c:pt>
                <c:pt idx="4">
                  <c:v>3.89</c:v>
                </c:pt>
                <c:pt idx="6">
                  <c:v>1</c:v>
                </c:pt>
              </c:numCache>
            </c:numRef>
          </c:xVal>
          <c:yVal>
            <c:numRef>
              <c:f>Sheet2!$O$2:$O$21</c:f>
              <c:numCache>
                <c:formatCode>General</c:formatCode>
                <c:ptCount val="20"/>
                <c:pt idx="0">
                  <c:v>598</c:v>
                </c:pt>
                <c:pt idx="1">
                  <c:v>1143</c:v>
                </c:pt>
                <c:pt idx="2">
                  <c:v>1623</c:v>
                </c:pt>
                <c:pt idx="3">
                  <c:v>3000</c:v>
                </c:pt>
                <c:pt idx="4">
                  <c:v>1143</c:v>
                </c:pt>
                <c:pt idx="6">
                  <c:v>10650</c:v>
                </c:pt>
              </c:numCache>
            </c:numRef>
          </c:yVal>
          <c:smooth val="0"/>
          <c:extLst>
            <c:ext xmlns:c16="http://schemas.microsoft.com/office/drawing/2014/chart" uri="{C3380CC4-5D6E-409C-BE32-E72D297353CC}">
              <c16:uniqueId val="{00000014-85A9-014B-8977-032D94763741}"/>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 (2)'!$O$1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2"/>
            <c:marker>
              <c:symbol val="diamond"/>
              <c:size val="20"/>
              <c:spPr>
                <a:solidFill>
                  <a:srgbClr val="002060"/>
                </a:solidFill>
                <a:ln w="9525">
                  <a:noFill/>
                </a:ln>
                <a:effectLst/>
              </c:spPr>
            </c:marker>
            <c:bubble3D val="0"/>
            <c:extLst>
              <c:ext xmlns:c16="http://schemas.microsoft.com/office/drawing/2014/chart" uri="{C3380CC4-5D6E-409C-BE32-E72D297353CC}">
                <c16:uniqueId val="{00000000-E24A-684D-9001-04B45A7B48D5}"/>
              </c:ext>
            </c:extLst>
          </c:dPt>
          <c:dPt>
            <c:idx val="3"/>
            <c:marker>
              <c:symbol val="diamond"/>
              <c:size val="20"/>
              <c:spPr>
                <a:solidFill>
                  <a:srgbClr val="009193"/>
                </a:solidFill>
                <a:ln w="9525">
                  <a:noFill/>
                </a:ln>
                <a:effectLst/>
              </c:spPr>
            </c:marker>
            <c:bubble3D val="0"/>
            <c:spPr>
              <a:ln w="19050" cap="rnd">
                <a:noFill/>
                <a:round/>
              </a:ln>
              <a:effectLst/>
            </c:spPr>
            <c:extLst>
              <c:ext xmlns:c16="http://schemas.microsoft.com/office/drawing/2014/chart" uri="{C3380CC4-5D6E-409C-BE32-E72D297353CC}">
                <c16:uniqueId val="{00000002-E24A-684D-9001-04B45A7B48D5}"/>
              </c:ext>
            </c:extLst>
          </c:dPt>
          <c:dPt>
            <c:idx val="4"/>
            <c:marker>
              <c:symbol val="triangle"/>
              <c:size val="20"/>
              <c:spPr>
                <a:solidFill>
                  <a:srgbClr val="009193"/>
                </a:solidFill>
                <a:ln w="9525">
                  <a:noFill/>
                </a:ln>
                <a:effectLst/>
              </c:spPr>
            </c:marker>
            <c:bubble3D val="0"/>
            <c:extLst>
              <c:ext xmlns:c16="http://schemas.microsoft.com/office/drawing/2014/chart" uri="{C3380CC4-5D6E-409C-BE32-E72D297353CC}">
                <c16:uniqueId val="{00000003-E24A-684D-9001-04B45A7B48D5}"/>
              </c:ext>
            </c:extLst>
          </c:dPt>
          <c:xVal>
            <c:numRef>
              <c:f>'Sheet2 (2)'!$N$2:$N$21</c:f>
              <c:numCache>
                <c:formatCode>General</c:formatCode>
                <c:ptCount val="20"/>
                <c:pt idx="0">
                  <c:v>2.2999999999999998</c:v>
                </c:pt>
                <c:pt idx="1">
                  <c:v>2.2999999999999998</c:v>
                </c:pt>
                <c:pt idx="2">
                  <c:v>0.20699999999999999</c:v>
                </c:pt>
                <c:pt idx="3">
                  <c:v>0.44700000000000001</c:v>
                </c:pt>
                <c:pt idx="4">
                  <c:v>4.55</c:v>
                </c:pt>
              </c:numCache>
            </c:numRef>
          </c:xVal>
          <c:yVal>
            <c:numRef>
              <c:f>'Sheet2 (2)'!$O$2:$O$21</c:f>
              <c:numCache>
                <c:formatCode>General</c:formatCode>
                <c:ptCount val="20"/>
                <c:pt idx="0">
                  <c:v>8543</c:v>
                </c:pt>
                <c:pt idx="1">
                  <c:v>6253</c:v>
                </c:pt>
                <c:pt idx="2">
                  <c:v>8466</c:v>
                </c:pt>
                <c:pt idx="3">
                  <c:v>386</c:v>
                </c:pt>
                <c:pt idx="4">
                  <c:v>386</c:v>
                </c:pt>
              </c:numCache>
            </c:numRef>
          </c:yVal>
          <c:smooth val="0"/>
          <c:extLst>
            <c:ext xmlns:c16="http://schemas.microsoft.com/office/drawing/2014/chart" uri="{C3380CC4-5D6E-409C-BE32-E72D297353CC}">
              <c16:uniqueId val="{00000004-E24A-684D-9001-04B45A7B48D5}"/>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0"/>
            <c:marker>
              <c:symbol val="diamond"/>
              <c:size val="20"/>
              <c:spPr>
                <a:solidFill>
                  <a:srgbClr val="002060"/>
                </a:solidFill>
                <a:ln w="9525">
                  <a:noFill/>
                </a:ln>
                <a:effectLst/>
              </c:spPr>
            </c:marker>
            <c:bubble3D val="0"/>
            <c:extLst>
              <c:ext xmlns:c16="http://schemas.microsoft.com/office/drawing/2014/chart" uri="{C3380CC4-5D6E-409C-BE32-E72D297353CC}">
                <c16:uniqueId val="{00000000-935F-6B4B-9E2C-A467A50D4629}"/>
              </c:ext>
            </c:extLst>
          </c:dPt>
          <c:dPt>
            <c:idx val="1"/>
            <c:marker>
              <c:symbol val="diamond"/>
              <c:size val="20"/>
              <c:spPr>
                <a:solidFill>
                  <a:srgbClr val="009193"/>
                </a:solidFill>
                <a:ln w="9525">
                  <a:noFill/>
                </a:ln>
                <a:effectLst/>
              </c:spPr>
            </c:marker>
            <c:bubble3D val="0"/>
            <c:extLst>
              <c:ext xmlns:c16="http://schemas.microsoft.com/office/drawing/2014/chart" uri="{C3380CC4-5D6E-409C-BE32-E72D297353CC}">
                <c16:uniqueId val="{00000001-935F-6B4B-9E2C-A467A50D4629}"/>
              </c:ext>
            </c:extLst>
          </c:dPt>
          <c:dPt>
            <c:idx val="2"/>
            <c:marker>
              <c:symbol val="triangle"/>
              <c:size val="20"/>
              <c:spPr>
                <a:solidFill>
                  <a:srgbClr val="002060"/>
                </a:solidFill>
                <a:ln w="9525">
                  <a:noFill/>
                </a:ln>
                <a:effectLst/>
              </c:spPr>
            </c:marker>
            <c:bubble3D val="0"/>
            <c:extLst>
              <c:ext xmlns:c16="http://schemas.microsoft.com/office/drawing/2014/chart" uri="{C3380CC4-5D6E-409C-BE32-E72D297353CC}">
                <c16:uniqueId val="{00000002-935F-6B4B-9E2C-A467A50D4629}"/>
              </c:ext>
            </c:extLst>
          </c:dPt>
          <c:dPt>
            <c:idx val="3"/>
            <c:marker>
              <c:symbol val="triangle"/>
              <c:size val="20"/>
              <c:spPr>
                <a:solidFill>
                  <a:srgbClr val="002060"/>
                </a:solidFill>
                <a:ln w="9525">
                  <a:noFill/>
                </a:ln>
                <a:effectLst/>
              </c:spPr>
            </c:marker>
            <c:bubble3D val="0"/>
            <c:extLst>
              <c:ext xmlns:c16="http://schemas.microsoft.com/office/drawing/2014/chart" uri="{C3380CC4-5D6E-409C-BE32-E72D297353CC}">
                <c16:uniqueId val="{00000003-935F-6B4B-9E2C-A467A50D4629}"/>
              </c:ext>
            </c:extLst>
          </c:dPt>
          <c:dPt>
            <c:idx val="4"/>
            <c:marker>
              <c:symbol val="triangle"/>
              <c:size val="20"/>
              <c:spPr>
                <a:solidFill>
                  <a:srgbClr val="009193"/>
                </a:solidFill>
                <a:ln w="9525">
                  <a:noFill/>
                </a:ln>
                <a:effectLst/>
              </c:spPr>
            </c:marker>
            <c:bubble3D val="0"/>
            <c:extLst>
              <c:ext xmlns:c16="http://schemas.microsoft.com/office/drawing/2014/chart" uri="{C3380CC4-5D6E-409C-BE32-E72D297353CC}">
                <c16:uniqueId val="{00000004-935F-6B4B-9E2C-A467A50D4629}"/>
              </c:ext>
            </c:extLst>
          </c:dPt>
          <c:dPt>
            <c:idx val="6"/>
            <c:marker>
              <c:symbol val="circle"/>
              <c:size val="20"/>
              <c:spPr>
                <a:noFill/>
                <a:ln w="9525">
                  <a:noFill/>
                </a:ln>
                <a:effectLst/>
              </c:spPr>
            </c:marker>
            <c:bubble3D val="0"/>
            <c:spPr>
              <a:ln w="19050" cap="rnd">
                <a:noFill/>
                <a:round/>
              </a:ln>
              <a:effectLst/>
            </c:spPr>
            <c:extLst>
              <c:ext xmlns:c16="http://schemas.microsoft.com/office/drawing/2014/chart" uri="{C3380CC4-5D6E-409C-BE32-E72D297353CC}">
                <c16:uniqueId val="{00000006-935F-6B4B-9E2C-A467A50D4629}"/>
              </c:ext>
            </c:extLst>
          </c:dPt>
          <c:xVal>
            <c:numRef>
              <c:f>Sheet2!$N$2:$N$21</c:f>
              <c:numCache>
                <c:formatCode>General</c:formatCode>
                <c:ptCount val="20"/>
                <c:pt idx="0">
                  <c:v>3.9940000000000003E-2</c:v>
                </c:pt>
                <c:pt idx="1">
                  <c:v>0.248</c:v>
                </c:pt>
                <c:pt idx="2">
                  <c:v>0.25</c:v>
                </c:pt>
                <c:pt idx="3">
                  <c:v>0.5</c:v>
                </c:pt>
                <c:pt idx="4">
                  <c:v>3.89</c:v>
                </c:pt>
                <c:pt idx="6">
                  <c:v>1</c:v>
                </c:pt>
              </c:numCache>
            </c:numRef>
          </c:xVal>
          <c:yVal>
            <c:numRef>
              <c:f>Sheet2!$O$2:$O$21</c:f>
              <c:numCache>
                <c:formatCode>General</c:formatCode>
                <c:ptCount val="20"/>
                <c:pt idx="0">
                  <c:v>598</c:v>
                </c:pt>
                <c:pt idx="1">
                  <c:v>1143</c:v>
                </c:pt>
                <c:pt idx="2">
                  <c:v>1623</c:v>
                </c:pt>
                <c:pt idx="3">
                  <c:v>3000</c:v>
                </c:pt>
                <c:pt idx="4">
                  <c:v>1143</c:v>
                </c:pt>
                <c:pt idx="6">
                  <c:v>10650</c:v>
                </c:pt>
              </c:numCache>
            </c:numRef>
          </c:yVal>
          <c:smooth val="0"/>
          <c:extLst>
            <c:ext xmlns:c16="http://schemas.microsoft.com/office/drawing/2014/chart" uri="{C3380CC4-5D6E-409C-BE32-E72D297353CC}">
              <c16:uniqueId val="{00000007-935F-6B4B-9E2C-A467A50D4629}"/>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solidFill>
                <a:latin typeface="+mn-lt"/>
                <a:ea typeface="+mn-ea"/>
                <a:cs typeface="+mn-cs"/>
              </a:defRPr>
            </a:pPr>
            <a:r>
              <a:rPr lang="en-US" sz="2800"/>
              <a:t>255-bit constant-time XGCD</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v>Software</c:v>
          </c:tx>
          <c:spPr>
            <a:ln w="19050" cap="rnd">
              <a:noFill/>
              <a:round/>
            </a:ln>
            <a:effectLst/>
          </c:spPr>
          <c:marker>
            <c:symbol val="triangle"/>
            <c:size val="8"/>
            <c:spPr>
              <a:solidFill>
                <a:srgbClr val="C00000"/>
              </a:solidFill>
              <a:ln w="9525">
                <a:noFill/>
              </a:ln>
              <a:effectLst/>
            </c:spPr>
          </c:marker>
          <c:dLbls>
            <c:dLbl>
              <c:idx val="0"/>
              <c:tx>
                <c:rich>
                  <a:bodyPr/>
                  <a:lstStyle/>
                  <a:p>
                    <a:fld id="{2DE63BDA-422E-4344-A5C6-1D7093D319C9}"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9BD6-9342-BB8B-F3311B9AA2C2}"/>
                </c:ext>
              </c:extLst>
            </c:dLbl>
            <c:dLbl>
              <c:idx val="1"/>
              <c:layout>
                <c:manualLayout>
                  <c:x val="-6.8795901659081601E-2"/>
                  <c:y val="5.0709046454767683E-2"/>
                </c:manualLayout>
              </c:layout>
              <c:tx>
                <c:rich>
                  <a:bodyPr/>
                  <a:lstStyle/>
                  <a:p>
                    <a:fld id="{E455F694-66E3-4FEE-9DAA-C4754130FED2}"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9BD6-9342-BB8B-F3311B9AA2C2}"/>
                </c:ext>
              </c:extLst>
            </c:dLbl>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Sheet3!$N$2:$N$3</c:f>
              <c:numCache>
                <c:formatCode>General</c:formatCode>
                <c:ptCount val="2"/>
                <c:pt idx="0">
                  <c:v>2.2999999999999998</c:v>
                </c:pt>
                <c:pt idx="1">
                  <c:v>2.2999999999999998</c:v>
                </c:pt>
              </c:numCache>
            </c:numRef>
          </c:xVal>
          <c:yVal>
            <c:numRef>
              <c:f>Sheet3!$O$2:$O$3</c:f>
              <c:numCache>
                <c:formatCode>General</c:formatCode>
                <c:ptCount val="2"/>
                <c:pt idx="0">
                  <c:v>8543</c:v>
                </c:pt>
                <c:pt idx="1">
                  <c:v>6253</c:v>
                </c:pt>
              </c:numCache>
            </c:numRef>
          </c:yVal>
          <c:smooth val="0"/>
          <c:extLst>
            <c:ext xmlns:c15="http://schemas.microsoft.com/office/drawing/2012/chart" uri="{02D57815-91ED-43cb-92C2-25804820EDAC}">
              <c15:datalabelsRange>
                <c15:f>Sheet3!$L$2:$L$4</c15:f>
                <c15:dlblRangeCache>
                  <c:ptCount val="3"/>
                  <c:pt idx="0">
                    <c:v>[BY19]</c:v>
                  </c:pt>
                  <c:pt idx="1">
                    <c:v>[Por20]</c:v>
                  </c:pt>
                  <c:pt idx="2">
                    <c:v>[DdPM+21]</c:v>
                  </c:pt>
                </c15:dlblRangeCache>
              </c15:datalabelsRange>
            </c:ext>
            <c:ext xmlns:c16="http://schemas.microsoft.com/office/drawing/2014/chart" uri="{C3380CC4-5D6E-409C-BE32-E72D297353CC}">
              <c16:uniqueId val="{00000002-9BD6-9342-BB8B-F3311B9AA2C2}"/>
            </c:ext>
          </c:extLst>
        </c:ser>
        <c:ser>
          <c:idx val="1"/>
          <c:order val="1"/>
          <c:tx>
            <c:v>FPGA</c:v>
          </c:tx>
          <c:spPr>
            <a:ln w="25400" cap="rnd">
              <a:noFill/>
              <a:round/>
            </a:ln>
            <a:effectLst/>
          </c:spPr>
          <c:marker>
            <c:symbol val="square"/>
            <c:size val="8"/>
            <c:spPr>
              <a:solidFill>
                <a:schemeClr val="accent5">
                  <a:lumMod val="75000"/>
                </a:schemeClr>
              </a:solidFill>
              <a:ln w="9525">
                <a:noFill/>
              </a:ln>
              <a:effectLst/>
            </c:spPr>
          </c:marker>
          <c:dLbls>
            <c:dLbl>
              <c:idx val="0"/>
              <c:layout>
                <c:manualLayout>
                  <c:x val="-0.12067382661726107"/>
                  <c:y val="-7.7373212561285751E-2"/>
                </c:manualLayout>
              </c:layout>
              <c:tx>
                <c:rich>
                  <a:bodyPr/>
                  <a:lstStyle/>
                  <a:p>
                    <a:fld id="{D012E6F2-019B-E14A-B412-D6B5181DB596}" type="CELLRANGE">
                      <a:rPr lang="en-US" dirty="0"/>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layout>
                    <c:manualLayout>
                      <c:w val="0.30752450980392154"/>
                      <c:h val="0.18685149257538716"/>
                    </c:manualLayout>
                  </c15:layout>
                  <c15:dlblFieldTable/>
                  <c15:showDataLabelsRange val="1"/>
                </c:ext>
                <c:ext xmlns:c16="http://schemas.microsoft.com/office/drawing/2014/chart" uri="{C3380CC4-5D6E-409C-BE32-E72D297353CC}">
                  <c16:uniqueId val="{00000003-9BD6-9342-BB8B-F3311B9AA2C2}"/>
                </c:ext>
              </c:extLst>
            </c:dLbl>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xVal>
            <c:numRef>
              <c:f>Sheet3!$N$4</c:f>
              <c:numCache>
                <c:formatCode>General</c:formatCode>
                <c:ptCount val="1"/>
                <c:pt idx="0">
                  <c:v>0.20699999999999999</c:v>
                </c:pt>
              </c:numCache>
            </c:numRef>
          </c:xVal>
          <c:yVal>
            <c:numRef>
              <c:f>Sheet3!$O$4</c:f>
              <c:numCache>
                <c:formatCode>General</c:formatCode>
                <c:ptCount val="1"/>
                <c:pt idx="0">
                  <c:v>8466</c:v>
                </c:pt>
              </c:numCache>
            </c:numRef>
          </c:yVal>
          <c:smooth val="0"/>
          <c:extLst>
            <c:ext xmlns:c15="http://schemas.microsoft.com/office/drawing/2012/chart" uri="{02D57815-91ED-43cb-92C2-25804820EDAC}">
              <c15:datalabelsRange>
                <c15:f>Sheet3!$L$4</c15:f>
                <c15:dlblRangeCache>
                  <c:ptCount val="1"/>
                  <c:pt idx="0">
                    <c:v>[DdPM+21]</c:v>
                  </c:pt>
                </c15:dlblRangeCache>
              </c15:datalabelsRange>
            </c:ext>
            <c:ext xmlns:c16="http://schemas.microsoft.com/office/drawing/2014/chart" uri="{C3380CC4-5D6E-409C-BE32-E72D297353CC}">
              <c16:uniqueId val="{00000004-9BD6-9342-BB8B-F3311B9AA2C2}"/>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a:t>Clock Frequency (GHz)</a:t>
                </a:r>
              </a:p>
            </c:rich>
          </c:tx>
          <c:overlay val="0"/>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a:t>Cycle Count</a:t>
                </a:r>
              </a:p>
            </c:rich>
          </c:tx>
          <c:layout>
            <c:manualLayout>
              <c:xMode val="edge"/>
              <c:yMode val="edge"/>
              <c:x val="1.834862385321101E-2"/>
              <c:y val="0.30020175962112317"/>
            </c:manualLayout>
          </c:layout>
          <c:overlay val="0"/>
          <c:spPr>
            <a:noFill/>
            <a:ln>
              <a:noFill/>
            </a:ln>
            <a:effectLst/>
          </c:spPr>
          <c:txPr>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0E+0" sourceLinked="0"/>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014287"/>
        <c:crossesAt val="1.0000000000000002E-2"/>
        <c:crossBetween val="midCat"/>
      </c:valAx>
      <c:spPr>
        <a:noFill/>
        <a:ln>
          <a:noFill/>
        </a:ln>
        <a:effectLst/>
      </c:spPr>
    </c:plotArea>
    <c:legend>
      <c:legendPos val="r"/>
      <c:layout>
        <c:manualLayout>
          <c:xMode val="edge"/>
          <c:yMode val="edge"/>
          <c:x val="0.5783248417477227"/>
          <c:y val="0.5247319330284157"/>
          <c:w val="0.39478192064227263"/>
          <c:h val="0.177089501954065"/>
        </c:manualLayout>
      </c:layout>
      <c:overlay val="1"/>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solidFill>
                <a:latin typeface="+mn-lt"/>
                <a:ea typeface="+mn-ea"/>
                <a:cs typeface="+mn-cs"/>
              </a:defRPr>
            </a:pPr>
            <a:r>
              <a:rPr lang="en-US" sz="2800"/>
              <a:t>255-bit constant-time XGCD</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v>Software</c:v>
          </c:tx>
          <c:spPr>
            <a:ln w="19050" cap="rnd">
              <a:noFill/>
              <a:round/>
            </a:ln>
            <a:effectLst/>
          </c:spPr>
          <c:marker>
            <c:symbol val="triangle"/>
            <c:size val="8"/>
            <c:spPr>
              <a:solidFill>
                <a:srgbClr val="C00000"/>
              </a:solidFill>
              <a:ln w="9525">
                <a:noFill/>
              </a:ln>
              <a:effectLst/>
            </c:spPr>
          </c:marker>
          <c:dLbls>
            <c:dLbl>
              <c:idx val="0"/>
              <c:tx>
                <c:rich>
                  <a:bodyPr/>
                  <a:lstStyle/>
                  <a:p>
                    <a:fld id="{F0CA3A21-CECC-4A3D-B6EB-0D157E7749F1}"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9BD6-9342-BB8B-F3311B9AA2C2}"/>
                </c:ext>
              </c:extLst>
            </c:dLbl>
            <c:dLbl>
              <c:idx val="1"/>
              <c:layout>
                <c:manualLayout>
                  <c:x val="-6.8795901659081601E-2"/>
                  <c:y val="5.0709046454767683E-2"/>
                </c:manualLayout>
              </c:layout>
              <c:tx>
                <c:rich>
                  <a:bodyPr/>
                  <a:lstStyle/>
                  <a:p>
                    <a:fld id="{E94E749E-237D-4BF1-8911-D1FC74DA7288}"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9BD6-9342-BB8B-F3311B9AA2C2}"/>
                </c:ext>
              </c:extLst>
            </c:dLbl>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Sheet3!$N$2:$N$3</c:f>
              <c:numCache>
                <c:formatCode>General</c:formatCode>
                <c:ptCount val="2"/>
                <c:pt idx="0">
                  <c:v>2.2999999999999998</c:v>
                </c:pt>
                <c:pt idx="1">
                  <c:v>2.2999999999999998</c:v>
                </c:pt>
              </c:numCache>
            </c:numRef>
          </c:xVal>
          <c:yVal>
            <c:numRef>
              <c:f>Sheet3!$O$2:$O$3</c:f>
              <c:numCache>
                <c:formatCode>General</c:formatCode>
                <c:ptCount val="2"/>
                <c:pt idx="0">
                  <c:v>8543</c:v>
                </c:pt>
                <c:pt idx="1">
                  <c:v>6253</c:v>
                </c:pt>
              </c:numCache>
            </c:numRef>
          </c:yVal>
          <c:smooth val="0"/>
          <c:extLst>
            <c:ext xmlns:c15="http://schemas.microsoft.com/office/drawing/2012/chart" uri="{02D57815-91ED-43cb-92C2-25804820EDAC}">
              <c15:datalabelsRange>
                <c15:f>Sheet3!$L$2:$L$4</c15:f>
                <c15:dlblRangeCache>
                  <c:ptCount val="3"/>
                  <c:pt idx="0">
                    <c:v>[BY19]</c:v>
                  </c:pt>
                  <c:pt idx="1">
                    <c:v>[Por20]</c:v>
                  </c:pt>
                  <c:pt idx="2">
                    <c:v>[DdPM+21]</c:v>
                  </c:pt>
                </c15:dlblRangeCache>
              </c15:datalabelsRange>
            </c:ext>
            <c:ext xmlns:c16="http://schemas.microsoft.com/office/drawing/2014/chart" uri="{C3380CC4-5D6E-409C-BE32-E72D297353CC}">
              <c16:uniqueId val="{00000002-9BD6-9342-BB8B-F3311B9AA2C2}"/>
            </c:ext>
          </c:extLst>
        </c:ser>
        <c:ser>
          <c:idx val="1"/>
          <c:order val="1"/>
          <c:tx>
            <c:v>FPGA</c:v>
          </c:tx>
          <c:spPr>
            <a:ln w="25400" cap="rnd">
              <a:noFill/>
              <a:round/>
            </a:ln>
            <a:effectLst/>
          </c:spPr>
          <c:marker>
            <c:symbol val="square"/>
            <c:size val="8"/>
            <c:spPr>
              <a:solidFill>
                <a:schemeClr val="accent5">
                  <a:lumMod val="75000"/>
                </a:schemeClr>
              </a:solidFill>
              <a:ln w="9525">
                <a:noFill/>
              </a:ln>
              <a:effectLst/>
            </c:spPr>
          </c:marker>
          <c:dLbls>
            <c:dLbl>
              <c:idx val="0"/>
              <c:layout>
                <c:manualLayout>
                  <c:x val="-0.12067382661726107"/>
                  <c:y val="-7.7373212561285751E-2"/>
                </c:manualLayout>
              </c:layout>
              <c:tx>
                <c:rich>
                  <a:bodyPr/>
                  <a:lstStyle/>
                  <a:p>
                    <a:fld id="{D012E6F2-019B-E14A-B412-D6B5181DB596}" type="CELLRANGE">
                      <a:rPr lang="en-US" dirty="0"/>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layout>
                    <c:manualLayout>
                      <c:w val="0.30752450980392154"/>
                      <c:h val="0.18685149257538716"/>
                    </c:manualLayout>
                  </c15:layout>
                  <c15:dlblFieldTable/>
                  <c15:showDataLabelsRange val="1"/>
                </c:ext>
                <c:ext xmlns:c16="http://schemas.microsoft.com/office/drawing/2014/chart" uri="{C3380CC4-5D6E-409C-BE32-E72D297353CC}">
                  <c16:uniqueId val="{00000003-9BD6-9342-BB8B-F3311B9AA2C2}"/>
                </c:ext>
              </c:extLst>
            </c:dLbl>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xVal>
            <c:numRef>
              <c:f>Sheet3!$N$4</c:f>
              <c:numCache>
                <c:formatCode>General</c:formatCode>
                <c:ptCount val="1"/>
                <c:pt idx="0">
                  <c:v>0.20699999999999999</c:v>
                </c:pt>
              </c:numCache>
            </c:numRef>
          </c:xVal>
          <c:yVal>
            <c:numRef>
              <c:f>Sheet3!$O$4</c:f>
              <c:numCache>
                <c:formatCode>General</c:formatCode>
                <c:ptCount val="1"/>
                <c:pt idx="0">
                  <c:v>8466</c:v>
                </c:pt>
              </c:numCache>
            </c:numRef>
          </c:yVal>
          <c:smooth val="0"/>
          <c:extLst>
            <c:ext xmlns:c15="http://schemas.microsoft.com/office/drawing/2012/chart" uri="{02D57815-91ED-43cb-92C2-25804820EDAC}">
              <c15:datalabelsRange>
                <c15:f>Sheet3!$L$4</c15:f>
                <c15:dlblRangeCache>
                  <c:ptCount val="1"/>
                  <c:pt idx="0">
                    <c:v>[DdPM+21]</c:v>
                  </c:pt>
                </c15:dlblRangeCache>
              </c15:datalabelsRange>
            </c:ext>
            <c:ext xmlns:c16="http://schemas.microsoft.com/office/drawing/2014/chart" uri="{C3380CC4-5D6E-409C-BE32-E72D297353CC}">
              <c16:uniqueId val="{00000004-9BD6-9342-BB8B-F3311B9AA2C2}"/>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a:t>Clock Frequency (GHz)</a:t>
                </a:r>
              </a:p>
            </c:rich>
          </c:tx>
          <c:overlay val="0"/>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a:t>Cycle Count</a:t>
                </a:r>
              </a:p>
            </c:rich>
          </c:tx>
          <c:layout>
            <c:manualLayout>
              <c:xMode val="edge"/>
              <c:yMode val="edge"/>
              <c:x val="1.834862385321101E-2"/>
              <c:y val="0.30020175962112317"/>
            </c:manualLayout>
          </c:layout>
          <c:overlay val="0"/>
          <c:spPr>
            <a:noFill/>
            <a:ln>
              <a:noFill/>
            </a:ln>
            <a:effectLst/>
          </c:spPr>
          <c:txPr>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0E+0" sourceLinked="0"/>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014287"/>
        <c:crossesAt val="1.0000000000000002E-2"/>
        <c:crossBetween val="midCat"/>
      </c:valAx>
      <c:spPr>
        <a:noFill/>
        <a:ln>
          <a:noFill/>
        </a:ln>
        <a:effectLst/>
      </c:spPr>
    </c:plotArea>
    <c:legend>
      <c:legendPos val="r"/>
      <c:layout>
        <c:manualLayout>
          <c:xMode val="edge"/>
          <c:yMode val="edge"/>
          <c:x val="0.5783248417477227"/>
          <c:y val="0.5247319330284157"/>
          <c:w val="0.39478192064227263"/>
          <c:h val="0.177089501954065"/>
        </c:manualLayout>
      </c:layout>
      <c:overlay val="1"/>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solidFill>
                <a:latin typeface="+mn-lt"/>
                <a:ea typeface="+mn-ea"/>
                <a:cs typeface="+mn-cs"/>
              </a:defRPr>
            </a:pPr>
            <a:r>
              <a:rPr lang="en-US" sz="2800" dirty="0"/>
              <a:t>1024-bit XGCD</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v>FPGA</c:v>
          </c:tx>
          <c:spPr>
            <a:ln w="19050" cap="rnd">
              <a:noFill/>
              <a:round/>
            </a:ln>
            <a:effectLst/>
          </c:spPr>
          <c:marker>
            <c:symbol val="square"/>
            <c:size val="8"/>
            <c:spPr>
              <a:solidFill>
                <a:schemeClr val="accent5">
                  <a:lumMod val="75000"/>
                </a:schemeClr>
              </a:solidFill>
              <a:ln w="9525">
                <a:noFill/>
              </a:ln>
              <a:effectLst/>
            </c:spPr>
          </c:marker>
          <c:dLbls>
            <c:dLbl>
              <c:idx val="0"/>
              <c:layout>
                <c:manualLayout>
                  <c:x val="-0.21556990118882202"/>
                  <c:y val="-6.1320678834877913E-2"/>
                </c:manualLayout>
              </c:layout>
              <c:tx>
                <c:rich>
                  <a:bodyPr/>
                  <a:lstStyle/>
                  <a:p>
                    <a:fld id="{F6859698-BF19-4F64-81FB-522FD4A9E43E}"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layout>
                    <c:manualLayout>
                      <c:w val="0.30859058977921877"/>
                      <c:h val="0.18685149257538716"/>
                    </c:manualLayout>
                  </c15:layout>
                  <c15:dlblFieldTable/>
                  <c15:showDataLabelsRange val="1"/>
                </c:ext>
                <c:ext xmlns:c16="http://schemas.microsoft.com/office/drawing/2014/chart" uri="{C3380CC4-5D6E-409C-BE32-E72D297353CC}">
                  <c16:uniqueId val="{00000000-7FC6-9D4E-944B-CF36BB3BF56B}"/>
                </c:ext>
              </c:extLst>
            </c:dLbl>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xVal>
            <c:numRef>
              <c:f>Sheet4!$N$2</c:f>
              <c:numCache>
                <c:formatCode>General</c:formatCode>
                <c:ptCount val="1"/>
                <c:pt idx="0">
                  <c:v>3.9940000000000003E-2</c:v>
                </c:pt>
              </c:numCache>
            </c:numRef>
          </c:xVal>
          <c:yVal>
            <c:numRef>
              <c:f>Sheet2!$O$2</c:f>
              <c:numCache>
                <c:formatCode>General</c:formatCode>
                <c:ptCount val="1"/>
                <c:pt idx="0">
                  <c:v>598</c:v>
                </c:pt>
              </c:numCache>
            </c:numRef>
          </c:yVal>
          <c:smooth val="0"/>
          <c:extLst>
            <c:ext xmlns:c15="http://schemas.microsoft.com/office/drawing/2012/chart" uri="{02D57815-91ED-43cb-92C2-25804820EDAC}">
              <c15:datalabelsRange>
                <c15:f>Sheet4!$L$2</c15:f>
                <c15:dlblRangeCache>
                  <c:ptCount val="1"/>
                  <c:pt idx="0">
                    <c:v>[AHAJS16]</c:v>
                  </c:pt>
                </c15:dlblRangeCache>
              </c15:datalabelsRange>
            </c:ext>
            <c:ext xmlns:c16="http://schemas.microsoft.com/office/drawing/2014/chart" uri="{C3380CC4-5D6E-409C-BE32-E72D297353CC}">
              <c16:uniqueId val="{00000001-7FC6-9D4E-944B-CF36BB3BF56B}"/>
            </c:ext>
          </c:extLst>
        </c:ser>
        <c:ser>
          <c:idx val="1"/>
          <c:order val="1"/>
          <c:tx>
            <c:v>ASIC</c:v>
          </c:tx>
          <c:spPr>
            <a:ln w="25400" cap="rnd">
              <a:noFill/>
              <a:round/>
            </a:ln>
            <a:effectLst/>
          </c:spPr>
          <c:marker>
            <c:symbol val="circle"/>
            <c:size val="8"/>
            <c:spPr>
              <a:solidFill>
                <a:schemeClr val="tx1"/>
              </a:solidFill>
              <a:ln w="9525">
                <a:noFill/>
              </a:ln>
              <a:effectLst/>
            </c:spPr>
          </c:marker>
          <c:dLbls>
            <c:dLbl>
              <c:idx val="0"/>
              <c:layout>
                <c:manualLayout>
                  <c:x val="-0.14540093793422881"/>
                  <c:y val="5.2506378497832164E-2"/>
                </c:manualLayout>
              </c:layout>
              <c:tx>
                <c:rich>
                  <a:bodyPr/>
                  <a:lstStyle/>
                  <a:p>
                    <a:fld id="{736AC004-CCF1-4159-A401-47BA1F37EEEF}"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layout>
                    <c:manualLayout>
                      <c:w val="0.25359058977921872"/>
                      <c:h val="0.18685149257538716"/>
                    </c:manualLayout>
                  </c15:layout>
                  <c15:dlblFieldTable/>
                  <c15:showDataLabelsRange val="1"/>
                </c:ext>
                <c:ext xmlns:c16="http://schemas.microsoft.com/office/drawing/2014/chart" uri="{C3380CC4-5D6E-409C-BE32-E72D297353CC}">
                  <c16:uniqueId val="{00000002-7FC6-9D4E-944B-CF36BB3BF56B}"/>
                </c:ext>
              </c:extLst>
            </c:dLbl>
            <c:dLbl>
              <c:idx val="1"/>
              <c:layout>
                <c:manualLayout>
                  <c:x val="-3.6030762698780298E-2"/>
                  <c:y val="-7.5913891313430515E-2"/>
                </c:manualLayout>
              </c:layout>
              <c:tx>
                <c:rich>
                  <a:bodyPr/>
                  <a:lstStyle/>
                  <a:p>
                    <a:fld id="{F149EE19-22B9-4155-8F16-A864EB0E4C5E}"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layout>
                    <c:manualLayout>
                      <c:w val="0.23281862745098039"/>
                      <c:h val="0.18685149257538716"/>
                    </c:manualLayout>
                  </c15:layout>
                  <c15:dlblFieldTable/>
                  <c15:showDataLabelsRange val="1"/>
                </c:ext>
                <c:ext xmlns:c16="http://schemas.microsoft.com/office/drawing/2014/chart" uri="{C3380CC4-5D6E-409C-BE32-E72D297353CC}">
                  <c16:uniqueId val="{00000003-7FC6-9D4E-944B-CF36BB3BF56B}"/>
                </c:ext>
              </c:extLst>
            </c:dLbl>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Sheet4!$N$4:$N$5</c:f>
              <c:numCache>
                <c:formatCode>General</c:formatCode>
                <c:ptCount val="2"/>
                <c:pt idx="0">
                  <c:v>0.25</c:v>
                </c:pt>
                <c:pt idx="1">
                  <c:v>0.5</c:v>
                </c:pt>
              </c:numCache>
            </c:numRef>
          </c:xVal>
          <c:yVal>
            <c:numRef>
              <c:f>Sheet4!$O$4:$O$5</c:f>
              <c:numCache>
                <c:formatCode>General</c:formatCode>
                <c:ptCount val="2"/>
                <c:pt idx="0">
                  <c:v>1623</c:v>
                </c:pt>
                <c:pt idx="1">
                  <c:v>3000</c:v>
                </c:pt>
              </c:numCache>
            </c:numRef>
          </c:yVal>
          <c:smooth val="0"/>
          <c:extLst>
            <c:ext xmlns:c15="http://schemas.microsoft.com/office/drawing/2012/chart" uri="{02D57815-91ED-43cb-92C2-25804820EDAC}">
              <c15:datalabelsRange>
                <c15:f>Sheet4!$L$4:$L$5</c15:f>
                <c15:dlblRangeCache>
                  <c:ptCount val="2"/>
                  <c:pt idx="0">
                    <c:v>[ZTW21]</c:v>
                  </c:pt>
                  <c:pt idx="1">
                    <c:v>[ZST+20]</c:v>
                  </c:pt>
                </c15:dlblRangeCache>
              </c15:datalabelsRange>
            </c:ext>
            <c:ext xmlns:c16="http://schemas.microsoft.com/office/drawing/2014/chart" uri="{C3380CC4-5D6E-409C-BE32-E72D297353CC}">
              <c16:uniqueId val="{00000004-7FC6-9D4E-944B-CF36BB3BF56B}"/>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a:t>Clock Frequency (GHz)</a:t>
                </a:r>
              </a:p>
            </c:rich>
          </c:tx>
          <c:overlay val="0"/>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dirty="0"/>
                  <a:t>Cycle Count</a:t>
                </a:r>
              </a:p>
            </c:rich>
          </c:tx>
          <c:layout>
            <c:manualLayout>
              <c:xMode val="edge"/>
              <c:yMode val="edge"/>
              <c:x val="3.1862745098039214E-2"/>
              <c:y val="0.31643669142686687"/>
            </c:manualLayout>
          </c:layout>
          <c:overlay val="0"/>
          <c:spPr>
            <a:noFill/>
            <a:ln>
              <a:noFill/>
            </a:ln>
            <a:effectLst/>
          </c:spPr>
          <c:txPr>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0E+0" sourceLinked="0"/>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014287"/>
        <c:crossesAt val="1.0000000000000002E-2"/>
        <c:crossBetween val="midCat"/>
      </c:valAx>
      <c:spPr>
        <a:noFill/>
        <a:ln>
          <a:noFill/>
        </a:ln>
        <a:effectLst/>
      </c:spPr>
    </c:plotArea>
    <c:legend>
      <c:legendPos val="r"/>
      <c:layout>
        <c:manualLayout>
          <c:xMode val="edge"/>
          <c:yMode val="edge"/>
          <c:x val="0.3306517291956152"/>
          <c:y val="0.49819825534123069"/>
          <c:w val="0.21591689825536514"/>
          <c:h val="0.21133775404254967"/>
        </c:manualLayout>
      </c:layout>
      <c:overlay val="1"/>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Sheet2!$O$1</c:f>
              <c:strCache>
                <c:ptCount val="1"/>
                <c:pt idx="0">
                  <c:v>Cycles</c:v>
                </c:pt>
              </c:strCache>
            </c:strRef>
          </c:tx>
          <c:spPr>
            <a:ln w="19050" cap="rnd">
              <a:noFill/>
              <a:round/>
            </a:ln>
            <a:effectLst/>
          </c:spPr>
          <c:marker>
            <c:symbol val="circle"/>
            <c:size val="12"/>
            <c:spPr>
              <a:solidFill>
                <a:srgbClr val="002060"/>
              </a:solidFill>
              <a:ln w="9525">
                <a:noFill/>
              </a:ln>
              <a:effectLst/>
            </c:spPr>
          </c:marker>
          <c:dPt>
            <c:idx val="0"/>
            <c:marker>
              <c:symbol val="diamond"/>
              <c:size val="20"/>
              <c:spPr>
                <a:solidFill>
                  <a:srgbClr val="002060"/>
                </a:solidFill>
                <a:ln w="9525">
                  <a:noFill/>
                </a:ln>
                <a:effectLst/>
              </c:spPr>
            </c:marker>
            <c:bubble3D val="0"/>
            <c:extLst>
              <c:ext xmlns:c16="http://schemas.microsoft.com/office/drawing/2014/chart" uri="{C3380CC4-5D6E-409C-BE32-E72D297353CC}">
                <c16:uniqueId val="{00000000-85A9-014B-8977-032D94763741}"/>
              </c:ext>
            </c:extLst>
          </c:dPt>
          <c:dPt>
            <c:idx val="1"/>
            <c:marker>
              <c:symbol val="circle"/>
              <c:size val="12"/>
              <c:spPr>
                <a:noFill/>
                <a:ln w="9525">
                  <a:noFill/>
                </a:ln>
                <a:effectLst/>
              </c:spPr>
            </c:marker>
            <c:bubble3D val="0"/>
            <c:extLst>
              <c:ext xmlns:c16="http://schemas.microsoft.com/office/drawing/2014/chart" uri="{C3380CC4-5D6E-409C-BE32-E72D297353CC}">
                <c16:uniqueId val="{00000001-85A9-014B-8977-032D94763741}"/>
              </c:ext>
            </c:extLst>
          </c:dPt>
          <c:dPt>
            <c:idx val="2"/>
            <c:marker>
              <c:symbol val="triangle"/>
              <c:size val="20"/>
              <c:spPr>
                <a:solidFill>
                  <a:srgbClr val="002060"/>
                </a:solidFill>
                <a:ln w="9525">
                  <a:noFill/>
                </a:ln>
                <a:effectLst/>
              </c:spPr>
            </c:marker>
            <c:bubble3D val="0"/>
            <c:extLst>
              <c:ext xmlns:c16="http://schemas.microsoft.com/office/drawing/2014/chart" uri="{C3380CC4-5D6E-409C-BE32-E72D297353CC}">
                <c16:uniqueId val="{00000002-85A9-014B-8977-032D94763741}"/>
              </c:ext>
            </c:extLst>
          </c:dPt>
          <c:dPt>
            <c:idx val="3"/>
            <c:marker>
              <c:symbol val="triangle"/>
              <c:size val="20"/>
              <c:spPr>
                <a:solidFill>
                  <a:srgbClr val="002060"/>
                </a:solidFill>
                <a:ln w="9525">
                  <a:noFill/>
                </a:ln>
                <a:effectLst/>
              </c:spPr>
            </c:marker>
            <c:bubble3D val="0"/>
            <c:extLst>
              <c:ext xmlns:c16="http://schemas.microsoft.com/office/drawing/2014/chart" uri="{C3380CC4-5D6E-409C-BE32-E72D297353CC}">
                <c16:uniqueId val="{00000003-85A9-014B-8977-032D94763741}"/>
              </c:ext>
            </c:extLst>
          </c:dPt>
          <c:dPt>
            <c:idx val="4"/>
            <c:marker>
              <c:symbol val="circle"/>
              <c:size val="12"/>
              <c:spPr>
                <a:noFill/>
                <a:ln w="9525">
                  <a:noFill/>
                </a:ln>
                <a:effectLst/>
              </c:spPr>
            </c:marker>
            <c:bubble3D val="0"/>
            <c:extLst>
              <c:ext xmlns:c16="http://schemas.microsoft.com/office/drawing/2014/chart" uri="{C3380CC4-5D6E-409C-BE32-E72D297353CC}">
                <c16:uniqueId val="{00000004-85A9-014B-8977-032D94763741}"/>
              </c:ext>
            </c:extLst>
          </c:dPt>
          <c:dPt>
            <c:idx val="6"/>
            <c:marker>
              <c:symbol val="circle"/>
              <c:size val="12"/>
              <c:spPr>
                <a:noFill/>
                <a:ln w="9525">
                  <a:noFill/>
                </a:ln>
                <a:effectLst/>
              </c:spPr>
            </c:marker>
            <c:bubble3D val="0"/>
            <c:extLst>
              <c:ext xmlns:c16="http://schemas.microsoft.com/office/drawing/2014/chart" uri="{C3380CC4-5D6E-409C-BE32-E72D297353CC}">
                <c16:uniqueId val="{00000006-85A9-014B-8977-032D94763741}"/>
              </c:ext>
            </c:extLst>
          </c:dPt>
          <c:xVal>
            <c:numRef>
              <c:f>Sheet2!$N$2:$N$21</c:f>
              <c:numCache>
                <c:formatCode>General</c:formatCode>
                <c:ptCount val="20"/>
                <c:pt idx="0">
                  <c:v>3.9940000000000003E-2</c:v>
                </c:pt>
                <c:pt idx="1">
                  <c:v>0.248</c:v>
                </c:pt>
                <c:pt idx="2">
                  <c:v>0.25</c:v>
                </c:pt>
                <c:pt idx="3">
                  <c:v>0.5</c:v>
                </c:pt>
                <c:pt idx="4">
                  <c:v>3.89</c:v>
                </c:pt>
                <c:pt idx="6">
                  <c:v>1</c:v>
                </c:pt>
              </c:numCache>
            </c:numRef>
          </c:xVal>
          <c:yVal>
            <c:numRef>
              <c:f>Sheet2!$O$2:$O$21</c:f>
              <c:numCache>
                <c:formatCode>General</c:formatCode>
                <c:ptCount val="20"/>
                <c:pt idx="0">
                  <c:v>598</c:v>
                </c:pt>
                <c:pt idx="1">
                  <c:v>1143</c:v>
                </c:pt>
                <c:pt idx="2">
                  <c:v>1623</c:v>
                </c:pt>
                <c:pt idx="3">
                  <c:v>3000</c:v>
                </c:pt>
                <c:pt idx="4">
                  <c:v>1143</c:v>
                </c:pt>
                <c:pt idx="6">
                  <c:v>10650</c:v>
                </c:pt>
              </c:numCache>
            </c:numRef>
          </c:yVal>
          <c:smooth val="0"/>
          <c:extLst>
            <c:ext xmlns:c16="http://schemas.microsoft.com/office/drawing/2014/chart" uri="{C3380CC4-5D6E-409C-BE32-E72D297353CC}">
              <c16:uniqueId val="{00000014-85A9-014B-8977-032D94763741}"/>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8"/>
            <c:spPr>
              <a:solidFill>
                <a:srgbClr val="002060"/>
              </a:solidFill>
              <a:ln w="9525">
                <a:noFill/>
              </a:ln>
              <a:effectLst/>
            </c:spPr>
          </c:marker>
          <c:dPt>
            <c:idx val="5"/>
            <c:marker>
              <c:symbol val="diamond"/>
              <c:size val="11"/>
              <c:spPr>
                <a:solidFill>
                  <a:srgbClr val="C00000"/>
                </a:solidFill>
                <a:ln w="9525">
                  <a:noFill/>
                </a:ln>
                <a:effectLst/>
              </c:spPr>
            </c:marker>
            <c:bubble3D val="0"/>
            <c:extLst>
              <c:ext xmlns:c16="http://schemas.microsoft.com/office/drawing/2014/chart" uri="{C3380CC4-5D6E-409C-BE32-E72D297353CC}">
                <c16:uniqueId val="{00000005-7CF6-444D-8352-F58DAF57BB1C}"/>
              </c:ext>
            </c:extLst>
          </c:dPt>
          <c:dLbls>
            <c:dLbl>
              <c:idx val="0"/>
              <c:tx>
                <c:rich>
                  <a:bodyPr/>
                  <a:lstStyle/>
                  <a:p>
                    <a:fld id="{9DE58FC8-E51D-4209-AF86-23122A3CAB4D}"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7CF6-444D-8352-F58DAF57BB1C}"/>
                </c:ext>
              </c:extLst>
            </c:dLbl>
            <c:dLbl>
              <c:idx val="1"/>
              <c:tx>
                <c:rich>
                  <a:bodyPr/>
                  <a:lstStyle/>
                  <a:p>
                    <a:fld id="{EF3835E2-D31B-4DEA-953C-056A6E9BF157}"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7CF6-444D-8352-F58DAF57BB1C}"/>
                </c:ext>
              </c:extLst>
            </c:dLbl>
            <c:dLbl>
              <c:idx val="2"/>
              <c:layout>
                <c:manualLayout>
                  <c:x val="-0.12061594202898551"/>
                  <c:y val="-7.3710201321984178E-2"/>
                </c:manualLayout>
              </c:layout>
              <c:tx>
                <c:rich>
                  <a:bodyPr/>
                  <a:lstStyle/>
                  <a:p>
                    <a:fld id="{9A6BF390-3A99-4805-A5B2-CD0508ACA836}"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7CF6-444D-8352-F58DAF57BB1C}"/>
                </c:ext>
              </c:extLst>
            </c:dLbl>
            <c:dLbl>
              <c:idx val="3"/>
              <c:layout>
                <c:manualLayout>
                  <c:x val="9.6775362318840402E-2"/>
                  <c:y val="7.5140565959252073E-2"/>
                </c:manualLayout>
              </c:layout>
              <c:tx>
                <c:rich>
                  <a:bodyPr/>
                  <a:lstStyle/>
                  <a:p>
                    <a:fld id="{A5735DC1-421F-4E25-8CCF-53CC7FB7BDC0}"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7CF6-444D-8352-F58DAF57BB1C}"/>
                </c:ext>
              </c:extLst>
            </c:dLbl>
            <c:dLbl>
              <c:idx val="4"/>
              <c:layout>
                <c:manualLayout>
                  <c:x val="-1.4335748792270531E-2"/>
                  <c:y val="6.0547353480699499E-2"/>
                </c:manualLayout>
              </c:layout>
              <c:tx>
                <c:rich>
                  <a:bodyPr/>
                  <a:lstStyle/>
                  <a:p>
                    <a:fld id="{1A58A296-6F9A-45CF-BEEA-0AE8F3ED83DA}"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7CF6-444D-8352-F58DAF57BB1C}"/>
                </c:ext>
              </c:extLst>
            </c:dLbl>
            <c:dLbl>
              <c:idx val="5"/>
              <c:layout>
                <c:manualLayout>
                  <c:x val="-9.6461352657004742E-2"/>
                  <c:y val="0.1189202033949098"/>
                </c:manualLayout>
              </c:layout>
              <c:tx>
                <c:rich>
                  <a:bodyPr/>
                  <a:lstStyle/>
                  <a:p>
                    <a:fld id="{CD50F599-101D-4984-8DCC-4872F92A3EAE}"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7CF6-444D-8352-F58DAF57BB1C}"/>
                </c:ext>
              </c:extLst>
            </c:dLbl>
            <c:dLbl>
              <c:idx val="6"/>
              <c:layout>
                <c:manualLayout>
                  <c:x val="-0.11940821256038656"/>
                  <c:y val="-0.11748983875764191"/>
                </c:manualLayout>
              </c:layout>
              <c:tx>
                <c:rich>
                  <a:bodyPr/>
                  <a:lstStyle/>
                  <a:p>
                    <a:fld id="{54C12114-FC48-40DC-80EF-EB079C26E38F}"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7CF6-444D-8352-F58DAF57BB1C}"/>
                </c:ext>
              </c:extLst>
            </c:dLbl>
            <c:dLbl>
              <c:idx val="7"/>
              <c:layout>
                <c:manualLayout>
                  <c:x val="-0.18583333333333343"/>
                  <c:y val="-5.3279703852010578E-2"/>
                </c:manualLayout>
              </c:layout>
              <c:tx>
                <c:rich>
                  <a:bodyPr/>
                  <a:lstStyle/>
                  <a:p>
                    <a:fld id="{BA209335-320A-4D4C-A783-6110CB0E939F}"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7CF6-444D-8352-F58DAF57BB1C}"/>
                </c:ext>
              </c:extLst>
            </c:dLbl>
            <c:dLbl>
              <c:idx val="8"/>
              <c:layout>
                <c:manualLayout>
                  <c:x val="-0.16288647342995169"/>
                  <c:y val="8.6815135942094127E-2"/>
                </c:manualLayout>
              </c:layout>
              <c:tx>
                <c:rich>
                  <a:bodyPr/>
                  <a:lstStyle/>
                  <a:p>
                    <a:fld id="{41923563-036F-413E-839A-1898735519BF}"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7CF6-444D-8352-F58DAF57BB1C}"/>
                </c:ext>
              </c:extLst>
            </c:dLbl>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Sheet5!$D$1:$D$9</c:f>
              <c:numCache>
                <c:formatCode>General</c:formatCode>
                <c:ptCount val="9"/>
                <c:pt idx="0">
                  <c:v>5.1813471502590671</c:v>
                </c:pt>
                <c:pt idx="1">
                  <c:v>4.5871559633027523</c:v>
                </c:pt>
                <c:pt idx="2">
                  <c:v>3.9840637450199203</c:v>
                </c:pt>
                <c:pt idx="3">
                  <c:v>4.2735042735042734</c:v>
                </c:pt>
                <c:pt idx="4">
                  <c:v>4.048582995951417</c:v>
                </c:pt>
                <c:pt idx="5">
                  <c:v>3.8910505836575875</c:v>
                </c:pt>
                <c:pt idx="6">
                  <c:v>3.3670033670033672</c:v>
                </c:pt>
                <c:pt idx="7">
                  <c:v>3.125</c:v>
                </c:pt>
                <c:pt idx="8">
                  <c:v>3.0303030303030303</c:v>
                </c:pt>
              </c:numCache>
            </c:numRef>
          </c:xVal>
          <c:yVal>
            <c:numRef>
              <c:f>Sheet5!$B$1:$B$9</c:f>
              <c:numCache>
                <c:formatCode>General</c:formatCode>
                <c:ptCount val="9"/>
                <c:pt idx="0">
                  <c:v>2210</c:v>
                </c:pt>
                <c:pt idx="1">
                  <c:v>1845</c:v>
                </c:pt>
                <c:pt idx="2">
                  <c:v>1740</c:v>
                </c:pt>
                <c:pt idx="3">
                  <c:v>1450</c:v>
                </c:pt>
                <c:pt idx="4">
                  <c:v>1211</c:v>
                </c:pt>
                <c:pt idx="5">
                  <c:v>1143</c:v>
                </c:pt>
                <c:pt idx="6">
                  <c:v>1091</c:v>
                </c:pt>
                <c:pt idx="7">
                  <c:v>972</c:v>
                </c:pt>
                <c:pt idx="8">
                  <c:v>937</c:v>
                </c:pt>
              </c:numCache>
            </c:numRef>
          </c:yVal>
          <c:smooth val="0"/>
          <c:extLst>
            <c:ext xmlns:c15="http://schemas.microsoft.com/office/drawing/2012/chart" uri="{02D57815-91ED-43cb-92C2-25804820EDAC}">
              <c15:datalabelsRange>
                <c15:f>Sheet5!$A$1:$A$9</c15:f>
                <c15:dlblRangeCache>
                  <c:ptCount val="9"/>
                  <c:pt idx="0">
                    <c:v>(2, 2): 427</c:v>
                  </c:pt>
                  <c:pt idx="1">
                    <c:v>(4, 2): 402</c:v>
                  </c:pt>
                  <c:pt idx="2">
                    <c:v>(8, 2): 437</c:v>
                  </c:pt>
                  <c:pt idx="3">
                    <c:v>(2, 4): 339</c:v>
                  </c:pt>
                  <c:pt idx="4">
                    <c:v>(4, 4): 299</c:v>
                  </c:pt>
                  <c:pt idx="5">
                    <c:v>(8, 4): 294</c:v>
                  </c:pt>
                  <c:pt idx="6">
                    <c:v>(2, 8): 324</c:v>
                  </c:pt>
                  <c:pt idx="7">
                    <c:v>(4, 8): 311</c:v>
                  </c:pt>
                  <c:pt idx="8">
                    <c:v>(8, 8): 309</c:v>
                  </c:pt>
                </c15:dlblRangeCache>
              </c15:datalabelsRange>
            </c:ext>
            <c:ext xmlns:c16="http://schemas.microsoft.com/office/drawing/2014/chart" uri="{C3380CC4-5D6E-409C-BE32-E72D297353CC}">
              <c16:uniqueId val="{00000009-7CF6-444D-8352-F58DAF57BB1C}"/>
            </c:ext>
          </c:extLst>
        </c:ser>
        <c:dLbls>
          <c:showLegendKey val="0"/>
          <c:showVal val="0"/>
          <c:showCatName val="0"/>
          <c:showSerName val="0"/>
          <c:showPercent val="0"/>
          <c:showBubbleSize val="0"/>
        </c:dLbls>
        <c:axId val="899484415"/>
        <c:axId val="899486063"/>
      </c:scatterChart>
      <c:valAx>
        <c:axId val="89948441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dirty="0"/>
                  <a:t>Clock Frequency (GHz)</a:t>
                </a:r>
              </a:p>
            </c:rich>
          </c:tx>
          <c:overlay val="0"/>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899486063"/>
        <c:crosses val="autoZero"/>
        <c:crossBetween val="midCat"/>
      </c:valAx>
      <c:valAx>
        <c:axId val="8994860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dirty="0"/>
                  <a:t>Cycle Count</a:t>
                </a:r>
              </a:p>
            </c:rich>
          </c:tx>
          <c:overlay val="0"/>
          <c:spPr>
            <a:noFill/>
            <a:ln>
              <a:noFill/>
            </a:ln>
            <a:effectLst/>
          </c:spPr>
          <c:txPr>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89948441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8"/>
            <c:spPr>
              <a:solidFill>
                <a:srgbClr val="002060"/>
              </a:solidFill>
              <a:ln w="9525">
                <a:noFill/>
              </a:ln>
              <a:effectLst/>
            </c:spPr>
          </c:marker>
          <c:dLbls>
            <c:dLbl>
              <c:idx val="0"/>
              <c:tx>
                <c:rich>
                  <a:bodyPr/>
                  <a:lstStyle/>
                  <a:p>
                    <a:fld id="{6D810C4D-DAFA-4063-82A9-AA1506238FD9}"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7CF6-444D-8352-F58DAF57BB1C}"/>
                </c:ext>
              </c:extLst>
            </c:dLbl>
            <c:dLbl>
              <c:idx val="1"/>
              <c:tx>
                <c:rich>
                  <a:bodyPr/>
                  <a:lstStyle/>
                  <a:p>
                    <a:fld id="{23F62C62-63FA-4633-AAE7-E975C806C5EA}"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7CF6-444D-8352-F58DAF57BB1C}"/>
                </c:ext>
              </c:extLst>
            </c:dLbl>
            <c:dLbl>
              <c:idx val="2"/>
              <c:layout>
                <c:manualLayout>
                  <c:x val="-0.12061594202898551"/>
                  <c:y val="-7.3710201321984178E-2"/>
                </c:manualLayout>
              </c:layout>
              <c:tx>
                <c:rich>
                  <a:bodyPr/>
                  <a:lstStyle/>
                  <a:p>
                    <a:fld id="{DF133446-07D8-4F5C-91F2-93A17AC866E1}"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7CF6-444D-8352-F58DAF57BB1C}"/>
                </c:ext>
              </c:extLst>
            </c:dLbl>
            <c:dLbl>
              <c:idx val="3"/>
              <c:layout>
                <c:manualLayout>
                  <c:x val="9.6775362318840402E-2"/>
                  <c:y val="7.5140565959252073E-2"/>
                </c:manualLayout>
              </c:layout>
              <c:tx>
                <c:rich>
                  <a:bodyPr/>
                  <a:lstStyle/>
                  <a:p>
                    <a:fld id="{F599DC71-8C3C-4660-BFE3-A48CD2461371}"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7CF6-444D-8352-F58DAF57BB1C}"/>
                </c:ext>
              </c:extLst>
            </c:dLbl>
            <c:dLbl>
              <c:idx val="4"/>
              <c:layout>
                <c:manualLayout>
                  <c:x val="-1.4335748792270531E-2"/>
                  <c:y val="6.0547353480699499E-2"/>
                </c:manualLayout>
              </c:layout>
              <c:tx>
                <c:rich>
                  <a:bodyPr/>
                  <a:lstStyle/>
                  <a:p>
                    <a:fld id="{B1D79D85-BDB3-4D81-B37D-DD6B11D97655}"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7CF6-444D-8352-F58DAF57BB1C}"/>
                </c:ext>
              </c:extLst>
            </c:dLbl>
            <c:dLbl>
              <c:idx val="5"/>
              <c:layout>
                <c:manualLayout>
                  <c:x val="-9.6461352657004742E-2"/>
                  <c:y val="0.1189202033949098"/>
                </c:manualLayout>
              </c:layout>
              <c:tx>
                <c:rich>
                  <a:bodyPr/>
                  <a:lstStyle/>
                  <a:p>
                    <a:fld id="{F148BC97-C51B-45A4-9613-2C73E585371C}"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7CF6-444D-8352-F58DAF57BB1C}"/>
                </c:ext>
              </c:extLst>
            </c:dLbl>
            <c:dLbl>
              <c:idx val="6"/>
              <c:layout>
                <c:manualLayout>
                  <c:x val="-0.11940821256038656"/>
                  <c:y val="-0.11748983875764191"/>
                </c:manualLayout>
              </c:layout>
              <c:tx>
                <c:rich>
                  <a:bodyPr/>
                  <a:lstStyle/>
                  <a:p>
                    <a:fld id="{84B7547E-C91B-46A1-B06E-DE71F9DD1D0B}"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7CF6-444D-8352-F58DAF57BB1C}"/>
                </c:ext>
              </c:extLst>
            </c:dLbl>
            <c:dLbl>
              <c:idx val="7"/>
              <c:layout>
                <c:manualLayout>
                  <c:x val="-0.18583333333333343"/>
                  <c:y val="-5.3279703852010578E-2"/>
                </c:manualLayout>
              </c:layout>
              <c:tx>
                <c:rich>
                  <a:bodyPr/>
                  <a:lstStyle/>
                  <a:p>
                    <a:fld id="{60D99365-C40E-4C8C-9430-11463FC47B75}"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7CF6-444D-8352-F58DAF57BB1C}"/>
                </c:ext>
              </c:extLst>
            </c:dLbl>
            <c:dLbl>
              <c:idx val="8"/>
              <c:layout>
                <c:manualLayout>
                  <c:x val="-0.16288647342995169"/>
                  <c:y val="8.6815135942094127E-2"/>
                </c:manualLayout>
              </c:layout>
              <c:tx>
                <c:rich>
                  <a:bodyPr/>
                  <a:lstStyle/>
                  <a:p>
                    <a:fld id="{9C7FADD8-03CF-4080-ACF5-B0E5519B319B}"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7CF6-444D-8352-F58DAF57BB1C}"/>
                </c:ext>
              </c:extLst>
            </c:dLbl>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Sheet5!$D$1:$D$9</c:f>
              <c:numCache>
                <c:formatCode>General</c:formatCode>
                <c:ptCount val="9"/>
                <c:pt idx="0">
                  <c:v>5.1813471502590671</c:v>
                </c:pt>
                <c:pt idx="1">
                  <c:v>4.5871559633027523</c:v>
                </c:pt>
                <c:pt idx="2">
                  <c:v>3.9840637450199203</c:v>
                </c:pt>
                <c:pt idx="3">
                  <c:v>4.2735042735042734</c:v>
                </c:pt>
                <c:pt idx="4">
                  <c:v>4.048582995951417</c:v>
                </c:pt>
                <c:pt idx="5">
                  <c:v>3.8910505836575875</c:v>
                </c:pt>
                <c:pt idx="6">
                  <c:v>3.3670033670033672</c:v>
                </c:pt>
                <c:pt idx="7">
                  <c:v>3.125</c:v>
                </c:pt>
                <c:pt idx="8">
                  <c:v>3.0303030303030303</c:v>
                </c:pt>
              </c:numCache>
            </c:numRef>
          </c:xVal>
          <c:yVal>
            <c:numRef>
              <c:f>Sheet5!$B$1:$B$9</c:f>
              <c:numCache>
                <c:formatCode>General</c:formatCode>
                <c:ptCount val="9"/>
                <c:pt idx="0">
                  <c:v>2210</c:v>
                </c:pt>
                <c:pt idx="1">
                  <c:v>1845</c:v>
                </c:pt>
                <c:pt idx="2">
                  <c:v>1740</c:v>
                </c:pt>
                <c:pt idx="3">
                  <c:v>1450</c:v>
                </c:pt>
                <c:pt idx="4">
                  <c:v>1211</c:v>
                </c:pt>
                <c:pt idx="5">
                  <c:v>1143</c:v>
                </c:pt>
                <c:pt idx="6">
                  <c:v>1091</c:v>
                </c:pt>
                <c:pt idx="7">
                  <c:v>972</c:v>
                </c:pt>
                <c:pt idx="8">
                  <c:v>937</c:v>
                </c:pt>
              </c:numCache>
            </c:numRef>
          </c:yVal>
          <c:smooth val="0"/>
          <c:extLst>
            <c:ext xmlns:c15="http://schemas.microsoft.com/office/drawing/2012/chart" uri="{02D57815-91ED-43cb-92C2-25804820EDAC}">
              <c15:datalabelsRange>
                <c15:f>Sheet5!$A$1:$A$9</c15:f>
                <c15:dlblRangeCache>
                  <c:ptCount val="9"/>
                  <c:pt idx="0">
                    <c:v>(2, 2): 427</c:v>
                  </c:pt>
                  <c:pt idx="1">
                    <c:v>(4, 2): 402</c:v>
                  </c:pt>
                  <c:pt idx="2">
                    <c:v>(8, 2): 437</c:v>
                  </c:pt>
                  <c:pt idx="3">
                    <c:v>(2, 4): 339</c:v>
                  </c:pt>
                  <c:pt idx="4">
                    <c:v>(4, 4): 299</c:v>
                  </c:pt>
                  <c:pt idx="5">
                    <c:v>(8, 4): 294</c:v>
                  </c:pt>
                  <c:pt idx="6">
                    <c:v>(2, 8): 324</c:v>
                  </c:pt>
                  <c:pt idx="7">
                    <c:v>(4, 8): 311</c:v>
                  </c:pt>
                  <c:pt idx="8">
                    <c:v>(8, 8): 309</c:v>
                  </c:pt>
                </c15:dlblRangeCache>
              </c15:datalabelsRange>
            </c:ext>
            <c:ext xmlns:c16="http://schemas.microsoft.com/office/drawing/2014/chart" uri="{C3380CC4-5D6E-409C-BE32-E72D297353CC}">
              <c16:uniqueId val="{00000009-7CF6-444D-8352-F58DAF57BB1C}"/>
            </c:ext>
          </c:extLst>
        </c:ser>
        <c:dLbls>
          <c:showLegendKey val="0"/>
          <c:showVal val="0"/>
          <c:showCatName val="0"/>
          <c:showSerName val="0"/>
          <c:showPercent val="0"/>
          <c:showBubbleSize val="0"/>
        </c:dLbls>
        <c:axId val="899484415"/>
        <c:axId val="899486063"/>
      </c:scatterChart>
      <c:valAx>
        <c:axId val="89948441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dirty="0"/>
                  <a:t>Clock Frequency (GHz)</a:t>
                </a:r>
              </a:p>
            </c:rich>
          </c:tx>
          <c:overlay val="0"/>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899486063"/>
        <c:crosses val="autoZero"/>
        <c:crossBetween val="midCat"/>
      </c:valAx>
      <c:valAx>
        <c:axId val="8994860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dirty="0"/>
                  <a:t>Cycle Count</a:t>
                </a:r>
              </a:p>
            </c:rich>
          </c:tx>
          <c:overlay val="0"/>
          <c:spPr>
            <a:noFill/>
            <a:ln>
              <a:noFill/>
            </a:ln>
            <a:effectLst/>
          </c:spPr>
          <c:txPr>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89948441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 (2)'!$O$1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2"/>
            <c:marker>
              <c:symbol val="diamond"/>
              <c:size val="20"/>
              <c:spPr>
                <a:solidFill>
                  <a:srgbClr val="002060"/>
                </a:solidFill>
                <a:ln w="9525">
                  <a:noFill/>
                </a:ln>
                <a:effectLst/>
              </c:spPr>
            </c:marker>
            <c:bubble3D val="0"/>
            <c:extLst>
              <c:ext xmlns:c16="http://schemas.microsoft.com/office/drawing/2014/chart" uri="{C3380CC4-5D6E-409C-BE32-E72D297353CC}">
                <c16:uniqueId val="{00000000-E24A-684D-9001-04B45A7B48D5}"/>
              </c:ext>
            </c:extLst>
          </c:dPt>
          <c:dPt>
            <c:idx val="3"/>
            <c:marker>
              <c:symbol val="diamond"/>
              <c:size val="20"/>
              <c:spPr>
                <a:solidFill>
                  <a:srgbClr val="009193"/>
                </a:solidFill>
                <a:ln w="9525">
                  <a:noFill/>
                </a:ln>
                <a:effectLst/>
              </c:spPr>
            </c:marker>
            <c:bubble3D val="0"/>
            <c:spPr>
              <a:ln w="19050" cap="rnd">
                <a:noFill/>
                <a:round/>
              </a:ln>
              <a:effectLst/>
            </c:spPr>
            <c:extLst>
              <c:ext xmlns:c16="http://schemas.microsoft.com/office/drawing/2014/chart" uri="{C3380CC4-5D6E-409C-BE32-E72D297353CC}">
                <c16:uniqueId val="{00000002-E24A-684D-9001-04B45A7B48D5}"/>
              </c:ext>
            </c:extLst>
          </c:dPt>
          <c:dPt>
            <c:idx val="4"/>
            <c:marker>
              <c:symbol val="triangle"/>
              <c:size val="20"/>
              <c:spPr>
                <a:solidFill>
                  <a:srgbClr val="009193"/>
                </a:solidFill>
                <a:ln w="9525">
                  <a:noFill/>
                </a:ln>
                <a:effectLst/>
              </c:spPr>
            </c:marker>
            <c:bubble3D val="0"/>
            <c:extLst>
              <c:ext xmlns:c16="http://schemas.microsoft.com/office/drawing/2014/chart" uri="{C3380CC4-5D6E-409C-BE32-E72D297353CC}">
                <c16:uniqueId val="{00000003-E24A-684D-9001-04B45A7B48D5}"/>
              </c:ext>
            </c:extLst>
          </c:dPt>
          <c:xVal>
            <c:numRef>
              <c:f>'Sheet2 (2)'!$N$2:$N$21</c:f>
              <c:numCache>
                <c:formatCode>General</c:formatCode>
                <c:ptCount val="20"/>
                <c:pt idx="0">
                  <c:v>2.2999999999999998</c:v>
                </c:pt>
                <c:pt idx="1">
                  <c:v>2.2999999999999998</c:v>
                </c:pt>
                <c:pt idx="2">
                  <c:v>0.20699999999999999</c:v>
                </c:pt>
                <c:pt idx="3">
                  <c:v>0.44700000000000001</c:v>
                </c:pt>
                <c:pt idx="4">
                  <c:v>4.55</c:v>
                </c:pt>
              </c:numCache>
            </c:numRef>
          </c:xVal>
          <c:yVal>
            <c:numRef>
              <c:f>'Sheet2 (2)'!$O$2:$O$21</c:f>
              <c:numCache>
                <c:formatCode>General</c:formatCode>
                <c:ptCount val="20"/>
                <c:pt idx="0">
                  <c:v>8543</c:v>
                </c:pt>
                <c:pt idx="1">
                  <c:v>6253</c:v>
                </c:pt>
                <c:pt idx="2">
                  <c:v>8466</c:v>
                </c:pt>
                <c:pt idx="3">
                  <c:v>386</c:v>
                </c:pt>
                <c:pt idx="4">
                  <c:v>386</c:v>
                </c:pt>
              </c:numCache>
            </c:numRef>
          </c:yVal>
          <c:smooth val="0"/>
          <c:extLst>
            <c:ext xmlns:c16="http://schemas.microsoft.com/office/drawing/2014/chart" uri="{C3380CC4-5D6E-409C-BE32-E72D297353CC}">
              <c16:uniqueId val="{00000004-E24A-684D-9001-04B45A7B48D5}"/>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0"/>
            <c:marker>
              <c:symbol val="diamond"/>
              <c:size val="20"/>
              <c:spPr>
                <a:solidFill>
                  <a:srgbClr val="002060"/>
                </a:solidFill>
                <a:ln w="9525">
                  <a:noFill/>
                </a:ln>
                <a:effectLst/>
              </c:spPr>
            </c:marker>
            <c:bubble3D val="0"/>
            <c:extLst>
              <c:ext xmlns:c16="http://schemas.microsoft.com/office/drawing/2014/chart" uri="{C3380CC4-5D6E-409C-BE32-E72D297353CC}">
                <c16:uniqueId val="{00000000-930F-BE46-8F6A-2DAE56E88894}"/>
              </c:ext>
            </c:extLst>
          </c:dPt>
          <c:dPt>
            <c:idx val="1"/>
            <c:marker>
              <c:symbol val="diamond"/>
              <c:size val="20"/>
              <c:spPr>
                <a:solidFill>
                  <a:srgbClr val="009193"/>
                </a:solidFill>
                <a:ln w="9525">
                  <a:noFill/>
                </a:ln>
                <a:effectLst/>
              </c:spPr>
            </c:marker>
            <c:bubble3D val="0"/>
            <c:extLst>
              <c:ext xmlns:c16="http://schemas.microsoft.com/office/drawing/2014/chart" uri="{C3380CC4-5D6E-409C-BE32-E72D297353CC}">
                <c16:uniqueId val="{00000001-930F-BE46-8F6A-2DAE56E88894}"/>
              </c:ext>
            </c:extLst>
          </c:dPt>
          <c:dPt>
            <c:idx val="2"/>
            <c:marker>
              <c:symbol val="triangle"/>
              <c:size val="20"/>
              <c:spPr>
                <a:solidFill>
                  <a:srgbClr val="002060"/>
                </a:solidFill>
                <a:ln w="9525">
                  <a:noFill/>
                </a:ln>
                <a:effectLst/>
              </c:spPr>
            </c:marker>
            <c:bubble3D val="0"/>
            <c:extLst>
              <c:ext xmlns:c16="http://schemas.microsoft.com/office/drawing/2014/chart" uri="{C3380CC4-5D6E-409C-BE32-E72D297353CC}">
                <c16:uniqueId val="{00000002-930F-BE46-8F6A-2DAE56E88894}"/>
              </c:ext>
            </c:extLst>
          </c:dPt>
          <c:dPt>
            <c:idx val="3"/>
            <c:marker>
              <c:symbol val="triangle"/>
              <c:size val="20"/>
              <c:spPr>
                <a:solidFill>
                  <a:srgbClr val="002060"/>
                </a:solidFill>
                <a:ln w="9525">
                  <a:noFill/>
                </a:ln>
                <a:effectLst/>
              </c:spPr>
            </c:marker>
            <c:bubble3D val="0"/>
            <c:extLst>
              <c:ext xmlns:c16="http://schemas.microsoft.com/office/drawing/2014/chart" uri="{C3380CC4-5D6E-409C-BE32-E72D297353CC}">
                <c16:uniqueId val="{00000003-930F-BE46-8F6A-2DAE56E88894}"/>
              </c:ext>
            </c:extLst>
          </c:dPt>
          <c:dPt>
            <c:idx val="4"/>
            <c:marker>
              <c:symbol val="triangle"/>
              <c:size val="20"/>
              <c:spPr>
                <a:solidFill>
                  <a:srgbClr val="009193"/>
                </a:solidFill>
                <a:ln w="9525">
                  <a:noFill/>
                </a:ln>
                <a:effectLst/>
              </c:spPr>
            </c:marker>
            <c:bubble3D val="0"/>
            <c:extLst>
              <c:ext xmlns:c16="http://schemas.microsoft.com/office/drawing/2014/chart" uri="{C3380CC4-5D6E-409C-BE32-E72D297353CC}">
                <c16:uniqueId val="{00000004-930F-BE46-8F6A-2DAE56E88894}"/>
              </c:ext>
            </c:extLst>
          </c:dPt>
          <c:dPt>
            <c:idx val="6"/>
            <c:marker>
              <c:symbol val="circle"/>
              <c:size val="20"/>
              <c:spPr>
                <a:noFill/>
                <a:ln w="9525">
                  <a:noFill/>
                </a:ln>
                <a:effectLst/>
              </c:spPr>
            </c:marker>
            <c:bubble3D val="0"/>
            <c:spPr>
              <a:ln w="19050" cap="rnd">
                <a:noFill/>
                <a:round/>
              </a:ln>
              <a:effectLst/>
            </c:spPr>
            <c:extLst>
              <c:ext xmlns:c16="http://schemas.microsoft.com/office/drawing/2014/chart" uri="{C3380CC4-5D6E-409C-BE32-E72D297353CC}">
                <c16:uniqueId val="{00000005-930F-BE46-8F6A-2DAE56E88894}"/>
              </c:ext>
            </c:extLst>
          </c:dPt>
          <c:xVal>
            <c:numRef>
              <c:f>Sheet2!$N$2:$N$21</c:f>
              <c:numCache>
                <c:formatCode>General</c:formatCode>
                <c:ptCount val="20"/>
                <c:pt idx="0">
                  <c:v>3.9940000000000003E-2</c:v>
                </c:pt>
                <c:pt idx="1">
                  <c:v>0.248</c:v>
                </c:pt>
                <c:pt idx="2">
                  <c:v>0.25</c:v>
                </c:pt>
                <c:pt idx="3">
                  <c:v>0.5</c:v>
                </c:pt>
                <c:pt idx="4">
                  <c:v>3.89</c:v>
                </c:pt>
                <c:pt idx="6">
                  <c:v>1</c:v>
                </c:pt>
              </c:numCache>
            </c:numRef>
          </c:xVal>
          <c:yVal>
            <c:numRef>
              <c:f>Sheet2!$O$2:$O$21</c:f>
              <c:numCache>
                <c:formatCode>General</c:formatCode>
                <c:ptCount val="20"/>
                <c:pt idx="0">
                  <c:v>598</c:v>
                </c:pt>
                <c:pt idx="1">
                  <c:v>1143</c:v>
                </c:pt>
                <c:pt idx="2">
                  <c:v>1623</c:v>
                </c:pt>
                <c:pt idx="3">
                  <c:v>3000</c:v>
                </c:pt>
                <c:pt idx="4">
                  <c:v>1143</c:v>
                </c:pt>
                <c:pt idx="6">
                  <c:v>10650</c:v>
                </c:pt>
              </c:numCache>
            </c:numRef>
          </c:yVal>
          <c:smooth val="0"/>
          <c:extLst>
            <c:ext xmlns:c16="http://schemas.microsoft.com/office/drawing/2014/chart" uri="{C3380CC4-5D6E-409C-BE32-E72D297353CC}">
              <c16:uniqueId val="{00000006-930F-BE46-8F6A-2DAE56E88894}"/>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 (2)'!$O$1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2"/>
            <c:marker>
              <c:symbol val="diamond"/>
              <c:size val="20"/>
              <c:spPr>
                <a:solidFill>
                  <a:srgbClr val="002060"/>
                </a:solidFill>
                <a:ln w="9525">
                  <a:noFill/>
                </a:ln>
                <a:effectLst/>
              </c:spPr>
            </c:marker>
            <c:bubble3D val="0"/>
            <c:extLst>
              <c:ext xmlns:c16="http://schemas.microsoft.com/office/drawing/2014/chart" uri="{C3380CC4-5D6E-409C-BE32-E72D297353CC}">
                <c16:uniqueId val="{00000000-70A4-7441-BA1B-D016BFC6E639}"/>
              </c:ext>
            </c:extLst>
          </c:dPt>
          <c:dPt>
            <c:idx val="3"/>
            <c:marker>
              <c:symbol val="diamond"/>
              <c:size val="20"/>
              <c:spPr>
                <a:solidFill>
                  <a:srgbClr val="009193"/>
                </a:solidFill>
                <a:ln w="9525">
                  <a:noFill/>
                </a:ln>
                <a:effectLst/>
              </c:spPr>
            </c:marker>
            <c:bubble3D val="0"/>
            <c:spPr>
              <a:ln w="19050" cap="rnd">
                <a:noFill/>
                <a:round/>
              </a:ln>
              <a:effectLst/>
            </c:spPr>
            <c:extLst>
              <c:ext xmlns:c16="http://schemas.microsoft.com/office/drawing/2014/chart" uri="{C3380CC4-5D6E-409C-BE32-E72D297353CC}">
                <c16:uniqueId val="{00000001-70A4-7441-BA1B-D016BFC6E639}"/>
              </c:ext>
            </c:extLst>
          </c:dPt>
          <c:dPt>
            <c:idx val="4"/>
            <c:marker>
              <c:symbol val="triangle"/>
              <c:size val="20"/>
              <c:spPr>
                <a:solidFill>
                  <a:srgbClr val="009193"/>
                </a:solidFill>
                <a:ln w="9525">
                  <a:noFill/>
                </a:ln>
                <a:effectLst/>
              </c:spPr>
            </c:marker>
            <c:bubble3D val="0"/>
            <c:extLst>
              <c:ext xmlns:c16="http://schemas.microsoft.com/office/drawing/2014/chart" uri="{C3380CC4-5D6E-409C-BE32-E72D297353CC}">
                <c16:uniqueId val="{00000002-70A4-7441-BA1B-D016BFC6E639}"/>
              </c:ext>
            </c:extLst>
          </c:dPt>
          <c:xVal>
            <c:numRef>
              <c:f>'Sheet2 (2)'!$N$2:$N$21</c:f>
              <c:numCache>
                <c:formatCode>General</c:formatCode>
                <c:ptCount val="20"/>
                <c:pt idx="0">
                  <c:v>2.2999999999999998</c:v>
                </c:pt>
                <c:pt idx="1">
                  <c:v>2.2999999999999998</c:v>
                </c:pt>
                <c:pt idx="2">
                  <c:v>0.20699999999999999</c:v>
                </c:pt>
                <c:pt idx="3">
                  <c:v>0.44700000000000001</c:v>
                </c:pt>
                <c:pt idx="4">
                  <c:v>4.55</c:v>
                </c:pt>
              </c:numCache>
            </c:numRef>
          </c:xVal>
          <c:yVal>
            <c:numRef>
              <c:f>'Sheet2 (2)'!$O$2:$O$21</c:f>
              <c:numCache>
                <c:formatCode>General</c:formatCode>
                <c:ptCount val="20"/>
                <c:pt idx="0">
                  <c:v>8543</c:v>
                </c:pt>
                <c:pt idx="1">
                  <c:v>6253</c:v>
                </c:pt>
                <c:pt idx="2">
                  <c:v>8466</c:v>
                </c:pt>
                <c:pt idx="3">
                  <c:v>386</c:v>
                </c:pt>
                <c:pt idx="4">
                  <c:v>386</c:v>
                </c:pt>
              </c:numCache>
            </c:numRef>
          </c:yVal>
          <c:smooth val="0"/>
          <c:extLst>
            <c:ext xmlns:c16="http://schemas.microsoft.com/office/drawing/2014/chart" uri="{C3380CC4-5D6E-409C-BE32-E72D297353CC}">
              <c16:uniqueId val="{00000003-70A4-7441-BA1B-D016BFC6E639}"/>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8"/>
            <c:spPr>
              <a:solidFill>
                <a:srgbClr val="002060"/>
              </a:solidFill>
              <a:ln w="9525">
                <a:noFill/>
              </a:ln>
              <a:effectLst/>
            </c:spPr>
          </c:marker>
          <c:dPt>
            <c:idx val="5"/>
            <c:marker>
              <c:symbol val="diamond"/>
              <c:size val="11"/>
              <c:spPr>
                <a:solidFill>
                  <a:srgbClr val="C00000"/>
                </a:solidFill>
                <a:ln w="9525">
                  <a:noFill/>
                </a:ln>
                <a:effectLst/>
              </c:spPr>
            </c:marker>
            <c:bubble3D val="0"/>
            <c:extLst>
              <c:ext xmlns:c16="http://schemas.microsoft.com/office/drawing/2014/chart" uri="{C3380CC4-5D6E-409C-BE32-E72D297353CC}">
                <c16:uniqueId val="{00000005-7CF6-444D-8352-F58DAF57BB1C}"/>
              </c:ext>
            </c:extLst>
          </c:dPt>
          <c:dLbls>
            <c:dLbl>
              <c:idx val="0"/>
              <c:tx>
                <c:rich>
                  <a:bodyPr/>
                  <a:lstStyle/>
                  <a:p>
                    <a:fld id="{A0746E02-84F9-4BCB-8A07-2CACE5AF7042}"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7CF6-444D-8352-F58DAF57BB1C}"/>
                </c:ext>
              </c:extLst>
            </c:dLbl>
            <c:dLbl>
              <c:idx val="1"/>
              <c:tx>
                <c:rich>
                  <a:bodyPr/>
                  <a:lstStyle/>
                  <a:p>
                    <a:fld id="{59925A14-3816-4A95-AC14-4FACA311F898}"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7CF6-444D-8352-F58DAF57BB1C}"/>
                </c:ext>
              </c:extLst>
            </c:dLbl>
            <c:dLbl>
              <c:idx val="2"/>
              <c:layout>
                <c:manualLayout>
                  <c:x val="-0.12061594202898551"/>
                  <c:y val="-7.3710201321984178E-2"/>
                </c:manualLayout>
              </c:layout>
              <c:tx>
                <c:rich>
                  <a:bodyPr/>
                  <a:lstStyle/>
                  <a:p>
                    <a:fld id="{C996F671-8555-499F-BF1D-426E77CF6CF3}"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7CF6-444D-8352-F58DAF57BB1C}"/>
                </c:ext>
              </c:extLst>
            </c:dLbl>
            <c:dLbl>
              <c:idx val="3"/>
              <c:layout>
                <c:manualLayout>
                  <c:x val="9.6775362318840402E-2"/>
                  <c:y val="7.5140565959252073E-2"/>
                </c:manualLayout>
              </c:layout>
              <c:tx>
                <c:rich>
                  <a:bodyPr/>
                  <a:lstStyle/>
                  <a:p>
                    <a:fld id="{58FD69A8-5F24-4F64-941F-60FAB5399CEC}"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7CF6-444D-8352-F58DAF57BB1C}"/>
                </c:ext>
              </c:extLst>
            </c:dLbl>
            <c:dLbl>
              <c:idx val="4"/>
              <c:layout>
                <c:manualLayout>
                  <c:x val="-1.4335748792270531E-2"/>
                  <c:y val="6.0547353480699499E-2"/>
                </c:manualLayout>
              </c:layout>
              <c:tx>
                <c:rich>
                  <a:bodyPr/>
                  <a:lstStyle/>
                  <a:p>
                    <a:fld id="{489FB71C-4927-4790-A5EE-681D12F49FED}"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7CF6-444D-8352-F58DAF57BB1C}"/>
                </c:ext>
              </c:extLst>
            </c:dLbl>
            <c:dLbl>
              <c:idx val="5"/>
              <c:layout>
                <c:manualLayout>
                  <c:x val="-9.6461352657004742E-2"/>
                  <c:y val="0.1189202033949098"/>
                </c:manualLayout>
              </c:layout>
              <c:tx>
                <c:rich>
                  <a:bodyPr/>
                  <a:lstStyle/>
                  <a:p>
                    <a:fld id="{6820F106-B676-4599-B3AF-146E30F03FE0}"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7CF6-444D-8352-F58DAF57BB1C}"/>
                </c:ext>
              </c:extLst>
            </c:dLbl>
            <c:dLbl>
              <c:idx val="6"/>
              <c:layout>
                <c:manualLayout>
                  <c:x val="-0.11940821256038656"/>
                  <c:y val="-0.11748983875764191"/>
                </c:manualLayout>
              </c:layout>
              <c:tx>
                <c:rich>
                  <a:bodyPr/>
                  <a:lstStyle/>
                  <a:p>
                    <a:fld id="{BFFDABFC-BE03-4ADB-8ED8-66CB4405BE34}"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7CF6-444D-8352-F58DAF57BB1C}"/>
                </c:ext>
              </c:extLst>
            </c:dLbl>
            <c:dLbl>
              <c:idx val="7"/>
              <c:layout>
                <c:manualLayout>
                  <c:x val="-0.18583333333333343"/>
                  <c:y val="-5.3279703852010578E-2"/>
                </c:manualLayout>
              </c:layout>
              <c:tx>
                <c:rich>
                  <a:bodyPr/>
                  <a:lstStyle/>
                  <a:p>
                    <a:fld id="{9D6CAC64-F238-4399-9276-51B4A972AA81}"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7CF6-444D-8352-F58DAF57BB1C}"/>
                </c:ext>
              </c:extLst>
            </c:dLbl>
            <c:dLbl>
              <c:idx val="8"/>
              <c:layout>
                <c:manualLayout>
                  <c:x val="-0.16288647342995169"/>
                  <c:y val="8.6815135942094127E-2"/>
                </c:manualLayout>
              </c:layout>
              <c:tx>
                <c:rich>
                  <a:bodyPr/>
                  <a:lstStyle/>
                  <a:p>
                    <a:fld id="{4CA8E803-5E5E-4CCB-AF03-B1F30650184E}"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7CF6-444D-8352-F58DAF57BB1C}"/>
                </c:ext>
              </c:extLst>
            </c:dLbl>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Sheet5!$D$1:$D$9</c:f>
              <c:numCache>
                <c:formatCode>General</c:formatCode>
                <c:ptCount val="9"/>
                <c:pt idx="0">
                  <c:v>5.1813471502590671</c:v>
                </c:pt>
                <c:pt idx="1">
                  <c:v>4.5871559633027523</c:v>
                </c:pt>
                <c:pt idx="2">
                  <c:v>3.9840637450199203</c:v>
                </c:pt>
                <c:pt idx="3">
                  <c:v>4.2735042735042734</c:v>
                </c:pt>
                <c:pt idx="4">
                  <c:v>4.048582995951417</c:v>
                </c:pt>
                <c:pt idx="5">
                  <c:v>3.8910505836575875</c:v>
                </c:pt>
                <c:pt idx="6">
                  <c:v>3.3670033670033672</c:v>
                </c:pt>
                <c:pt idx="7">
                  <c:v>3.125</c:v>
                </c:pt>
                <c:pt idx="8">
                  <c:v>3.0303030303030303</c:v>
                </c:pt>
              </c:numCache>
            </c:numRef>
          </c:xVal>
          <c:yVal>
            <c:numRef>
              <c:f>Sheet5!$B$1:$B$9</c:f>
              <c:numCache>
                <c:formatCode>General</c:formatCode>
                <c:ptCount val="9"/>
                <c:pt idx="0">
                  <c:v>2210</c:v>
                </c:pt>
                <c:pt idx="1">
                  <c:v>1845</c:v>
                </c:pt>
                <c:pt idx="2">
                  <c:v>1740</c:v>
                </c:pt>
                <c:pt idx="3">
                  <c:v>1450</c:v>
                </c:pt>
                <c:pt idx="4">
                  <c:v>1211</c:v>
                </c:pt>
                <c:pt idx="5">
                  <c:v>1143</c:v>
                </c:pt>
                <c:pt idx="6">
                  <c:v>1091</c:v>
                </c:pt>
                <c:pt idx="7">
                  <c:v>972</c:v>
                </c:pt>
                <c:pt idx="8">
                  <c:v>937</c:v>
                </c:pt>
              </c:numCache>
            </c:numRef>
          </c:yVal>
          <c:smooth val="0"/>
          <c:extLst>
            <c:ext xmlns:c15="http://schemas.microsoft.com/office/drawing/2012/chart" uri="{02D57815-91ED-43cb-92C2-25804820EDAC}">
              <c15:datalabelsRange>
                <c15:f>Sheet5!$A$1:$A$9</c15:f>
                <c15:dlblRangeCache>
                  <c:ptCount val="9"/>
                  <c:pt idx="0">
                    <c:v>(2, 2): 427</c:v>
                  </c:pt>
                  <c:pt idx="1">
                    <c:v>(4, 2): 402</c:v>
                  </c:pt>
                  <c:pt idx="2">
                    <c:v>(8, 2): 437</c:v>
                  </c:pt>
                  <c:pt idx="3">
                    <c:v>(2, 4): 339</c:v>
                  </c:pt>
                  <c:pt idx="4">
                    <c:v>(4, 4): 299</c:v>
                  </c:pt>
                  <c:pt idx="5">
                    <c:v>(8, 4): 294</c:v>
                  </c:pt>
                  <c:pt idx="6">
                    <c:v>(2, 8): 324</c:v>
                  </c:pt>
                  <c:pt idx="7">
                    <c:v>(4, 8): 311</c:v>
                  </c:pt>
                  <c:pt idx="8">
                    <c:v>(8, 8): 309</c:v>
                  </c:pt>
                </c15:dlblRangeCache>
              </c15:datalabelsRange>
            </c:ext>
            <c:ext xmlns:c16="http://schemas.microsoft.com/office/drawing/2014/chart" uri="{C3380CC4-5D6E-409C-BE32-E72D297353CC}">
              <c16:uniqueId val="{00000009-7CF6-444D-8352-F58DAF57BB1C}"/>
            </c:ext>
          </c:extLst>
        </c:ser>
        <c:dLbls>
          <c:showLegendKey val="0"/>
          <c:showVal val="0"/>
          <c:showCatName val="0"/>
          <c:showSerName val="0"/>
          <c:showPercent val="0"/>
          <c:showBubbleSize val="0"/>
        </c:dLbls>
        <c:axId val="899484415"/>
        <c:axId val="899486063"/>
      </c:scatterChart>
      <c:valAx>
        <c:axId val="89948441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dirty="0"/>
                  <a:t>Clock Frequency (GHz)</a:t>
                </a:r>
              </a:p>
            </c:rich>
          </c:tx>
          <c:overlay val="0"/>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899486063"/>
        <c:crosses val="autoZero"/>
        <c:crossBetween val="midCat"/>
      </c:valAx>
      <c:valAx>
        <c:axId val="8994860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dirty="0"/>
                  <a:t>Cycle Count</a:t>
                </a:r>
              </a:p>
            </c:rich>
          </c:tx>
          <c:overlay val="0"/>
          <c:spPr>
            <a:noFill/>
            <a:ln>
              <a:noFill/>
            </a:ln>
            <a:effectLst/>
          </c:spPr>
          <c:txPr>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89948441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8"/>
            <c:spPr>
              <a:solidFill>
                <a:srgbClr val="002060"/>
              </a:solidFill>
              <a:ln w="9525">
                <a:noFill/>
              </a:ln>
              <a:effectLst/>
            </c:spPr>
          </c:marker>
          <c:dLbls>
            <c:dLbl>
              <c:idx val="0"/>
              <c:tx>
                <c:rich>
                  <a:bodyPr/>
                  <a:lstStyle/>
                  <a:p>
                    <a:fld id="{A1356443-F884-4D9C-B4D2-33C8E26D98B3}"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7CF6-444D-8352-F58DAF57BB1C}"/>
                </c:ext>
              </c:extLst>
            </c:dLbl>
            <c:dLbl>
              <c:idx val="1"/>
              <c:tx>
                <c:rich>
                  <a:bodyPr/>
                  <a:lstStyle/>
                  <a:p>
                    <a:fld id="{DA70900F-34D3-4300-82F4-A6B233E99BB5}"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7CF6-444D-8352-F58DAF57BB1C}"/>
                </c:ext>
              </c:extLst>
            </c:dLbl>
            <c:dLbl>
              <c:idx val="2"/>
              <c:layout>
                <c:manualLayout>
                  <c:x val="-0.12061594202898551"/>
                  <c:y val="-7.3710201321984178E-2"/>
                </c:manualLayout>
              </c:layout>
              <c:tx>
                <c:rich>
                  <a:bodyPr/>
                  <a:lstStyle/>
                  <a:p>
                    <a:fld id="{1E3E7871-E9EB-4919-8677-DD4AE112FABB}"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7CF6-444D-8352-F58DAF57BB1C}"/>
                </c:ext>
              </c:extLst>
            </c:dLbl>
            <c:dLbl>
              <c:idx val="3"/>
              <c:layout>
                <c:manualLayout>
                  <c:x val="9.6775362318840402E-2"/>
                  <c:y val="7.5140565959252073E-2"/>
                </c:manualLayout>
              </c:layout>
              <c:tx>
                <c:rich>
                  <a:bodyPr/>
                  <a:lstStyle/>
                  <a:p>
                    <a:fld id="{005FFE2F-376C-432B-8641-FECCED6B8844}"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7CF6-444D-8352-F58DAF57BB1C}"/>
                </c:ext>
              </c:extLst>
            </c:dLbl>
            <c:dLbl>
              <c:idx val="4"/>
              <c:layout>
                <c:manualLayout>
                  <c:x val="-1.4335748792270531E-2"/>
                  <c:y val="6.0547353480699499E-2"/>
                </c:manualLayout>
              </c:layout>
              <c:tx>
                <c:rich>
                  <a:bodyPr/>
                  <a:lstStyle/>
                  <a:p>
                    <a:fld id="{C9683768-40AF-467E-B7D7-7792A448CAFB}"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7CF6-444D-8352-F58DAF57BB1C}"/>
                </c:ext>
              </c:extLst>
            </c:dLbl>
            <c:dLbl>
              <c:idx val="5"/>
              <c:layout>
                <c:manualLayout>
                  <c:x val="-9.6461352657004742E-2"/>
                  <c:y val="0.1189202033949098"/>
                </c:manualLayout>
              </c:layout>
              <c:tx>
                <c:rich>
                  <a:bodyPr/>
                  <a:lstStyle/>
                  <a:p>
                    <a:fld id="{08C8EBA0-7733-4078-AD3A-3B48136E1270}"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7CF6-444D-8352-F58DAF57BB1C}"/>
                </c:ext>
              </c:extLst>
            </c:dLbl>
            <c:dLbl>
              <c:idx val="6"/>
              <c:layout>
                <c:manualLayout>
                  <c:x val="-0.11940821256038656"/>
                  <c:y val="-0.11748983875764191"/>
                </c:manualLayout>
              </c:layout>
              <c:tx>
                <c:rich>
                  <a:bodyPr/>
                  <a:lstStyle/>
                  <a:p>
                    <a:fld id="{EBC1B6EB-72D5-41E3-AC02-F0E712919E3C}"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7CF6-444D-8352-F58DAF57BB1C}"/>
                </c:ext>
              </c:extLst>
            </c:dLbl>
            <c:dLbl>
              <c:idx val="7"/>
              <c:layout>
                <c:manualLayout>
                  <c:x val="-0.18583333333333343"/>
                  <c:y val="-5.3279703852010578E-2"/>
                </c:manualLayout>
              </c:layout>
              <c:tx>
                <c:rich>
                  <a:bodyPr/>
                  <a:lstStyle/>
                  <a:p>
                    <a:fld id="{AEE0A903-BD55-4E47-9C6A-A91DDD7A933B}"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7CF6-444D-8352-F58DAF57BB1C}"/>
                </c:ext>
              </c:extLst>
            </c:dLbl>
            <c:dLbl>
              <c:idx val="8"/>
              <c:layout>
                <c:manualLayout>
                  <c:x val="-0.16288647342995169"/>
                  <c:y val="8.6815135942094127E-2"/>
                </c:manualLayout>
              </c:layout>
              <c:tx>
                <c:rich>
                  <a:bodyPr/>
                  <a:lstStyle/>
                  <a:p>
                    <a:fld id="{562AA607-D45E-4404-8D6B-CB240DD08ABF}"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7CF6-444D-8352-F58DAF57BB1C}"/>
                </c:ext>
              </c:extLst>
            </c:dLbl>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Sheet5!$D$1:$D$9</c:f>
              <c:numCache>
                <c:formatCode>General</c:formatCode>
                <c:ptCount val="9"/>
                <c:pt idx="0">
                  <c:v>5.1813471502590671</c:v>
                </c:pt>
                <c:pt idx="1">
                  <c:v>4.5871559633027523</c:v>
                </c:pt>
                <c:pt idx="2">
                  <c:v>3.9840637450199203</c:v>
                </c:pt>
                <c:pt idx="3">
                  <c:v>4.2735042735042734</c:v>
                </c:pt>
                <c:pt idx="4">
                  <c:v>4.048582995951417</c:v>
                </c:pt>
                <c:pt idx="5">
                  <c:v>3.8910505836575875</c:v>
                </c:pt>
                <c:pt idx="6">
                  <c:v>3.3670033670033672</c:v>
                </c:pt>
                <c:pt idx="7">
                  <c:v>3.125</c:v>
                </c:pt>
                <c:pt idx="8">
                  <c:v>3.0303030303030303</c:v>
                </c:pt>
              </c:numCache>
            </c:numRef>
          </c:xVal>
          <c:yVal>
            <c:numRef>
              <c:f>Sheet5!$B$1:$B$9</c:f>
              <c:numCache>
                <c:formatCode>General</c:formatCode>
                <c:ptCount val="9"/>
                <c:pt idx="0">
                  <c:v>2210</c:v>
                </c:pt>
                <c:pt idx="1">
                  <c:v>1845</c:v>
                </c:pt>
                <c:pt idx="2">
                  <c:v>1740</c:v>
                </c:pt>
                <c:pt idx="3">
                  <c:v>1450</c:v>
                </c:pt>
                <c:pt idx="4">
                  <c:v>1211</c:v>
                </c:pt>
                <c:pt idx="5">
                  <c:v>1143</c:v>
                </c:pt>
                <c:pt idx="6">
                  <c:v>1091</c:v>
                </c:pt>
                <c:pt idx="7">
                  <c:v>972</c:v>
                </c:pt>
                <c:pt idx="8">
                  <c:v>937</c:v>
                </c:pt>
              </c:numCache>
            </c:numRef>
          </c:yVal>
          <c:smooth val="0"/>
          <c:extLst>
            <c:ext xmlns:c15="http://schemas.microsoft.com/office/drawing/2012/chart" uri="{02D57815-91ED-43cb-92C2-25804820EDAC}">
              <c15:datalabelsRange>
                <c15:f>Sheet5!$A$1:$A$9</c15:f>
                <c15:dlblRangeCache>
                  <c:ptCount val="9"/>
                  <c:pt idx="0">
                    <c:v>(2, 2): 427</c:v>
                  </c:pt>
                  <c:pt idx="1">
                    <c:v>(4, 2): 402</c:v>
                  </c:pt>
                  <c:pt idx="2">
                    <c:v>(8, 2): 437</c:v>
                  </c:pt>
                  <c:pt idx="3">
                    <c:v>(2, 4): 339</c:v>
                  </c:pt>
                  <c:pt idx="4">
                    <c:v>(4, 4): 299</c:v>
                  </c:pt>
                  <c:pt idx="5">
                    <c:v>(8, 4): 294</c:v>
                  </c:pt>
                  <c:pt idx="6">
                    <c:v>(2, 8): 324</c:v>
                  </c:pt>
                  <c:pt idx="7">
                    <c:v>(4, 8): 311</c:v>
                  </c:pt>
                  <c:pt idx="8">
                    <c:v>(8, 8): 309</c:v>
                  </c:pt>
                </c15:dlblRangeCache>
              </c15:datalabelsRange>
            </c:ext>
            <c:ext xmlns:c16="http://schemas.microsoft.com/office/drawing/2014/chart" uri="{C3380CC4-5D6E-409C-BE32-E72D297353CC}">
              <c16:uniqueId val="{00000009-7CF6-444D-8352-F58DAF57BB1C}"/>
            </c:ext>
          </c:extLst>
        </c:ser>
        <c:dLbls>
          <c:showLegendKey val="0"/>
          <c:showVal val="0"/>
          <c:showCatName val="0"/>
          <c:showSerName val="0"/>
          <c:showPercent val="0"/>
          <c:showBubbleSize val="0"/>
        </c:dLbls>
        <c:axId val="899484415"/>
        <c:axId val="899486063"/>
      </c:scatterChart>
      <c:valAx>
        <c:axId val="89948441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dirty="0"/>
                  <a:t>Clock Frequency (GHz)</a:t>
                </a:r>
              </a:p>
            </c:rich>
          </c:tx>
          <c:overlay val="0"/>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899486063"/>
        <c:crosses val="autoZero"/>
        <c:crossBetween val="midCat"/>
      </c:valAx>
      <c:valAx>
        <c:axId val="8994860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dirty="0"/>
                  <a:t>Cycle Count</a:t>
                </a:r>
              </a:p>
            </c:rich>
          </c:tx>
          <c:overlay val="0"/>
          <c:spPr>
            <a:noFill/>
            <a:ln>
              <a:noFill/>
            </a:ln>
            <a:effectLst/>
          </c:spPr>
          <c:txPr>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89948441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solidFill>
                <a:latin typeface="+mn-lt"/>
                <a:ea typeface="+mn-ea"/>
                <a:cs typeface="+mn-cs"/>
              </a:defRPr>
            </a:pPr>
            <a:r>
              <a:rPr lang="en-US" sz="2800" dirty="0"/>
              <a:t>1024-bit XGCD</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strRef>
              <c:f>Sheet2!$O$1</c:f>
              <c:strCache>
                <c:ptCount val="1"/>
                <c:pt idx="0">
                  <c:v>Cycles</c:v>
                </c:pt>
              </c:strCache>
            </c:strRef>
          </c:tx>
          <c:spPr>
            <a:ln w="19050" cap="rnd">
              <a:noFill/>
              <a:round/>
            </a:ln>
            <a:effectLst/>
          </c:spPr>
          <c:marker>
            <c:symbol val="circle"/>
            <c:size val="8"/>
            <c:spPr>
              <a:solidFill>
                <a:schemeClr val="accent1"/>
              </a:solidFill>
              <a:ln w="9525">
                <a:solidFill>
                  <a:schemeClr val="accent1"/>
                </a:solidFill>
              </a:ln>
              <a:effectLst/>
            </c:spPr>
          </c:marker>
          <c:dPt>
            <c:idx val="1"/>
            <c:marker>
              <c:symbol val="circle"/>
              <c:size val="8"/>
              <c:spPr>
                <a:noFill/>
                <a:ln w="9525">
                  <a:noFill/>
                </a:ln>
                <a:effectLst/>
              </c:spPr>
            </c:marker>
            <c:bubble3D val="0"/>
            <c:extLst>
              <c:ext xmlns:c16="http://schemas.microsoft.com/office/drawing/2014/chart" uri="{C3380CC4-5D6E-409C-BE32-E72D297353CC}">
                <c16:uniqueId val="{00000004-0F9A-A84A-B0F5-804C0427DB72}"/>
              </c:ext>
            </c:extLst>
          </c:dPt>
          <c:dPt>
            <c:idx val="2"/>
            <c:marker>
              <c:symbol val="circle"/>
              <c:size val="8"/>
              <c:spPr>
                <a:solidFill>
                  <a:srgbClr val="C00000"/>
                </a:solidFill>
                <a:ln w="9525">
                  <a:solidFill>
                    <a:srgbClr val="C00000"/>
                  </a:solidFill>
                </a:ln>
                <a:effectLst/>
              </c:spPr>
            </c:marker>
            <c:bubble3D val="0"/>
            <c:extLst>
              <c:ext xmlns:c16="http://schemas.microsoft.com/office/drawing/2014/chart" uri="{C3380CC4-5D6E-409C-BE32-E72D297353CC}">
                <c16:uniqueId val="{00000000-0F9A-A84A-B0F5-804C0427DB72}"/>
              </c:ext>
            </c:extLst>
          </c:dPt>
          <c:dPt>
            <c:idx val="3"/>
            <c:marker>
              <c:symbol val="circle"/>
              <c:size val="8"/>
              <c:spPr>
                <a:solidFill>
                  <a:srgbClr val="C00000"/>
                </a:solidFill>
                <a:ln w="9525">
                  <a:solidFill>
                    <a:srgbClr val="C00000"/>
                  </a:solidFill>
                </a:ln>
                <a:effectLst/>
              </c:spPr>
            </c:marker>
            <c:bubble3D val="0"/>
            <c:extLst>
              <c:ext xmlns:c16="http://schemas.microsoft.com/office/drawing/2014/chart" uri="{C3380CC4-5D6E-409C-BE32-E72D297353CC}">
                <c16:uniqueId val="{00000001-0F9A-A84A-B0F5-804C0427DB72}"/>
              </c:ext>
            </c:extLst>
          </c:dPt>
          <c:dPt>
            <c:idx val="4"/>
            <c:marker>
              <c:symbol val="circle"/>
              <c:size val="8"/>
              <c:spPr>
                <a:noFill/>
                <a:ln w="9525">
                  <a:noFill/>
                </a:ln>
                <a:effectLst/>
              </c:spPr>
            </c:marker>
            <c:bubble3D val="0"/>
            <c:extLst>
              <c:ext xmlns:c16="http://schemas.microsoft.com/office/drawing/2014/chart" uri="{C3380CC4-5D6E-409C-BE32-E72D297353CC}">
                <c16:uniqueId val="{00000002-0F9A-A84A-B0F5-804C0427DB72}"/>
              </c:ext>
            </c:extLst>
          </c:dPt>
          <c:dLbls>
            <c:dLbl>
              <c:idx val="0"/>
              <c:tx>
                <c:rich>
                  <a:bodyPr/>
                  <a:lstStyle/>
                  <a:p>
                    <a:fld id="{6DC68C53-C26F-4633-9C7A-15EC63CE6883}"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0F9A-A84A-B0F5-804C0427DB72}"/>
                </c:ext>
              </c:extLst>
            </c:dLbl>
            <c:dLbl>
              <c:idx val="1"/>
              <c:tx>
                <c:rich>
                  <a:bodyPr/>
                  <a:lstStyle/>
                  <a:p>
                    <a:fld id="{F9281DF6-E3F3-A444-92FF-2C8EC5F71FC7}"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0F9A-A84A-B0F5-804C0427DB72}"/>
                </c:ext>
              </c:extLst>
            </c:dLbl>
            <c:dLbl>
              <c:idx val="2"/>
              <c:tx>
                <c:rich>
                  <a:bodyPr/>
                  <a:lstStyle/>
                  <a:p>
                    <a:fld id="{F6767820-FAC9-4842-9895-92AF01EDBCE6}"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0F9A-A84A-B0F5-804C0427DB72}"/>
                </c:ext>
              </c:extLst>
            </c:dLbl>
            <c:dLbl>
              <c:idx val="3"/>
              <c:tx>
                <c:rich>
                  <a:bodyPr/>
                  <a:lstStyle/>
                  <a:p>
                    <a:fld id="{E40A5258-FD53-4669-99CE-2936BF3110D4}"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0F9A-A84A-B0F5-804C0427DB72}"/>
                </c:ext>
              </c:extLst>
            </c:dLbl>
            <c:dLbl>
              <c:idx val="4"/>
              <c:tx>
                <c:rich>
                  <a:bodyPr/>
                  <a:lstStyle/>
                  <a:p>
                    <a:fld id="{BDEE4E39-307A-CF46-B4EE-CE2E29227845}"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0F9A-A84A-B0F5-804C0427DB72}"/>
                </c:ext>
              </c:extLst>
            </c:dLbl>
            <c:dLbl>
              <c:idx val="5"/>
              <c:tx>
                <c:rich>
                  <a:bodyPr/>
                  <a:lstStyle/>
                  <a:p>
                    <a:endParaRPr 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5-0F9A-A84A-B0F5-804C0427DB72}"/>
                </c:ext>
              </c:extLst>
            </c:dLbl>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Sheet2!$N$2:$N$7</c:f>
              <c:numCache>
                <c:formatCode>General</c:formatCode>
                <c:ptCount val="6"/>
                <c:pt idx="0">
                  <c:v>3.9940000000000003E-2</c:v>
                </c:pt>
                <c:pt idx="1">
                  <c:v>0.248</c:v>
                </c:pt>
                <c:pt idx="2">
                  <c:v>0.25</c:v>
                </c:pt>
                <c:pt idx="3">
                  <c:v>0.5</c:v>
                </c:pt>
                <c:pt idx="4">
                  <c:v>3.89</c:v>
                </c:pt>
              </c:numCache>
            </c:numRef>
          </c:xVal>
          <c:yVal>
            <c:numRef>
              <c:f>Sheet2!$O$2:$O$7</c:f>
              <c:numCache>
                <c:formatCode>General</c:formatCode>
                <c:ptCount val="6"/>
                <c:pt idx="0">
                  <c:v>598</c:v>
                </c:pt>
                <c:pt idx="1">
                  <c:v>1143</c:v>
                </c:pt>
                <c:pt idx="2">
                  <c:v>1623</c:v>
                </c:pt>
                <c:pt idx="3">
                  <c:v>3000</c:v>
                </c:pt>
                <c:pt idx="4">
                  <c:v>1143</c:v>
                </c:pt>
              </c:numCache>
            </c:numRef>
          </c:yVal>
          <c:smooth val="0"/>
          <c:extLst>
            <c:ext xmlns:c15="http://schemas.microsoft.com/office/drawing/2012/chart" uri="{02D57815-91ED-43cb-92C2-25804820EDAC}">
              <c15:datalabelsRange>
                <c15:f>Sheet2!$L$2:$L$7</c15:f>
                <c15:dlblRangeCache>
                  <c:ptCount val="6"/>
                  <c:pt idx="0">
                    <c:v>[1]</c:v>
                  </c:pt>
                  <c:pt idx="2">
                    <c:v>[2]</c:v>
                  </c:pt>
                  <c:pt idx="3">
                    <c:v>[3]</c:v>
                  </c:pt>
                </c15:dlblRangeCache>
              </c15:datalabelsRange>
            </c:ext>
            <c:ext xmlns:c16="http://schemas.microsoft.com/office/drawing/2014/chart" uri="{C3380CC4-5D6E-409C-BE32-E72D297353CC}">
              <c16:uniqueId val="{00000006-0F9A-A84A-B0F5-804C0427DB72}"/>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a:t>Clock Frequency (GHz)</a:t>
                </a:r>
              </a:p>
            </c:rich>
          </c:tx>
          <c:overlay val="0"/>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a:t>Average Cycle Count</a:t>
                </a:r>
              </a:p>
            </c:rich>
          </c:tx>
          <c:overlay val="0"/>
          <c:spPr>
            <a:noFill/>
            <a:ln>
              <a:noFill/>
            </a:ln>
            <a:effectLst/>
          </c:spPr>
          <c:txPr>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solidFill>
                <a:latin typeface="+mn-lt"/>
                <a:ea typeface="+mn-ea"/>
                <a:cs typeface="+mn-cs"/>
              </a:defRPr>
            </a:pPr>
            <a:r>
              <a:rPr lang="en-US" sz="2800" dirty="0"/>
              <a:t>255-bit constant-time XGCD</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strRef>
              <c:f>'Sheet2 (2)'!$O$1</c:f>
              <c:strCache>
                <c:ptCount val="1"/>
                <c:pt idx="0">
                  <c:v>Cycles</c:v>
                </c:pt>
              </c:strCache>
            </c:strRef>
          </c:tx>
          <c:spPr>
            <a:ln w="19050" cap="rnd">
              <a:noFill/>
              <a:round/>
            </a:ln>
            <a:effectLst/>
          </c:spPr>
          <c:marker>
            <c:symbol val="circle"/>
            <c:size val="8"/>
            <c:spPr>
              <a:solidFill>
                <a:schemeClr val="accent1"/>
              </a:solidFill>
              <a:ln w="9525">
                <a:noFill/>
              </a:ln>
              <a:effectLst/>
            </c:spPr>
          </c:marker>
          <c:dPt>
            <c:idx val="0"/>
            <c:marker>
              <c:symbol val="circle"/>
              <c:size val="8"/>
              <c:spPr>
                <a:solidFill>
                  <a:schemeClr val="tx1"/>
                </a:solidFill>
                <a:ln w="9525">
                  <a:noFill/>
                </a:ln>
                <a:effectLst/>
              </c:spPr>
            </c:marker>
            <c:bubble3D val="0"/>
            <c:extLst>
              <c:ext xmlns:c16="http://schemas.microsoft.com/office/drawing/2014/chart" uri="{C3380CC4-5D6E-409C-BE32-E72D297353CC}">
                <c16:uniqueId val="{00000000-C73D-E541-8D7B-1ACAD01F032F}"/>
              </c:ext>
            </c:extLst>
          </c:dPt>
          <c:dPt>
            <c:idx val="1"/>
            <c:marker>
              <c:symbol val="circle"/>
              <c:size val="8"/>
              <c:spPr>
                <a:solidFill>
                  <a:schemeClr val="tx1"/>
                </a:solidFill>
                <a:ln w="9525">
                  <a:noFill/>
                </a:ln>
                <a:effectLst/>
              </c:spPr>
            </c:marker>
            <c:bubble3D val="0"/>
            <c:extLst>
              <c:ext xmlns:c16="http://schemas.microsoft.com/office/drawing/2014/chart" uri="{C3380CC4-5D6E-409C-BE32-E72D297353CC}">
                <c16:uniqueId val="{00000001-C73D-E541-8D7B-1ACAD01F032F}"/>
              </c:ext>
            </c:extLst>
          </c:dPt>
          <c:dPt>
            <c:idx val="3"/>
            <c:marker>
              <c:symbol val="circle"/>
              <c:size val="8"/>
              <c:spPr>
                <a:noFill/>
                <a:ln w="9525">
                  <a:noFill/>
                </a:ln>
                <a:effectLst/>
              </c:spPr>
            </c:marker>
            <c:bubble3D val="0"/>
            <c:extLst>
              <c:ext xmlns:c16="http://schemas.microsoft.com/office/drawing/2014/chart" uri="{C3380CC4-5D6E-409C-BE32-E72D297353CC}">
                <c16:uniqueId val="{00000004-C73D-E541-8D7B-1ACAD01F032F}"/>
              </c:ext>
            </c:extLst>
          </c:dPt>
          <c:dPt>
            <c:idx val="4"/>
            <c:marker>
              <c:symbol val="circle"/>
              <c:size val="8"/>
              <c:spPr>
                <a:noFill/>
                <a:ln w="9525">
                  <a:noFill/>
                </a:ln>
                <a:effectLst/>
              </c:spPr>
            </c:marker>
            <c:bubble3D val="0"/>
            <c:extLst>
              <c:ext xmlns:c16="http://schemas.microsoft.com/office/drawing/2014/chart" uri="{C3380CC4-5D6E-409C-BE32-E72D297353CC}">
                <c16:uniqueId val="{00000002-C73D-E541-8D7B-1ACAD01F032F}"/>
              </c:ext>
            </c:extLst>
          </c:dPt>
          <c:dLbls>
            <c:dLbl>
              <c:idx val="0"/>
              <c:tx>
                <c:rich>
                  <a:bodyPr/>
                  <a:lstStyle/>
                  <a:p>
                    <a:fld id="{9430365C-34DD-4B00-AC98-E85D2A0A8532}" type="CELLRANGE">
                      <a:rPr lang="en-US"/>
                      <a:pPr/>
                      <a:t>[CELLRANGE]</a:t>
                    </a:fld>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C73D-E541-8D7B-1ACAD01F032F}"/>
                </c:ext>
              </c:extLst>
            </c:dLbl>
            <c:dLbl>
              <c:idx val="1"/>
              <c:layout>
                <c:manualLayout>
                  <c:x val="-2.717391304347826E-2"/>
                  <c:y val="5.7628710984988958E-2"/>
                </c:manualLayout>
              </c:layout>
              <c:tx>
                <c:rich>
                  <a:bodyPr/>
                  <a:lstStyle/>
                  <a:p>
                    <a:fld id="{FF2C0AB1-3757-45CB-A809-4CA1FE887172}" type="CELLRANGE">
                      <a:rPr lang="en-US"/>
                      <a:pPr/>
                      <a:t>[CELLRANGE]</a:t>
                    </a:fld>
                    <a:endParaRPr lang="en-US"/>
                  </a:p>
                </c:rich>
              </c:tx>
              <c:dLblPos val="r"/>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1-C73D-E541-8D7B-1ACAD01F032F}"/>
                </c:ext>
              </c:extLst>
            </c:dLbl>
            <c:dLbl>
              <c:idx val="2"/>
              <c:tx>
                <c:rich>
                  <a:bodyPr/>
                  <a:lstStyle/>
                  <a:p>
                    <a:fld id="{5FEE3EA3-DAC5-45EB-A319-0FA994B2027C}" type="CELLRANGE">
                      <a:rPr lang="en-US"/>
                      <a:pPr/>
                      <a:t>[CELLRANGE]</a:t>
                    </a:fld>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73D-E541-8D7B-1ACAD01F032F}"/>
                </c:ext>
              </c:extLst>
            </c:dLbl>
            <c:dLbl>
              <c:idx val="3"/>
              <c:tx>
                <c:rich>
                  <a:bodyPr/>
                  <a:lstStyle/>
                  <a:p>
                    <a:fld id="{1B2408A1-DC77-BA40-8C13-0260F7BC9D99}" type="CELLRANGE">
                      <a:rPr lang="en-US"/>
                      <a:pPr/>
                      <a:t>[CELLRANGE]</a:t>
                    </a:fld>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4-C73D-E541-8D7B-1ACAD01F032F}"/>
                </c:ext>
              </c:extLst>
            </c:dLbl>
            <c:dLbl>
              <c:idx val="4"/>
              <c:tx>
                <c:rich>
                  <a:bodyPr/>
                  <a:lstStyle/>
                  <a:p>
                    <a:fld id="{2C6C466C-CB4D-FE4B-9DEB-7A75F9E8C40D}" type="CELLRANGE">
                      <a:rPr lang="en-US"/>
                      <a:pPr/>
                      <a:t>[CELLRANGE]</a:t>
                    </a:fld>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2-C73D-E541-8D7B-1ACAD01F032F}"/>
                </c:ext>
              </c:extLst>
            </c:dLbl>
            <c:dLbl>
              <c:idx val="5"/>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xForSave val="1"/>
                  <c15:showDataLabelsRange val="1"/>
                </c:ext>
                <c:ext xmlns:c16="http://schemas.microsoft.com/office/drawing/2014/chart" uri="{C3380CC4-5D6E-409C-BE32-E72D297353CC}">
                  <c16:uniqueId val="{00000005-C73D-E541-8D7B-1ACAD01F032F}"/>
                </c:ext>
              </c:extLst>
            </c:dLbl>
            <c:dLbl>
              <c:idx val="6"/>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xForSave val="1"/>
                  <c15:showDataLabelsRange val="1"/>
                </c:ext>
                <c:ext xmlns:c16="http://schemas.microsoft.com/office/drawing/2014/chart" uri="{C3380CC4-5D6E-409C-BE32-E72D297353CC}">
                  <c16:uniqueId val="{00000006-C73D-E541-8D7B-1ACAD01F032F}"/>
                </c:ext>
              </c:extLst>
            </c:dLbl>
            <c:dLbl>
              <c:idx val="7"/>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xForSave val="1"/>
                  <c15:showDataLabelsRange val="1"/>
                </c:ext>
                <c:ext xmlns:c16="http://schemas.microsoft.com/office/drawing/2014/chart" uri="{C3380CC4-5D6E-409C-BE32-E72D297353CC}">
                  <c16:uniqueId val="{00000007-C73D-E541-8D7B-1ACAD01F032F}"/>
                </c:ext>
              </c:extLst>
            </c:dLbl>
            <c:dLbl>
              <c:idx val="8"/>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xForSave val="1"/>
                  <c15:showDataLabelsRange val="1"/>
                </c:ext>
                <c:ext xmlns:c16="http://schemas.microsoft.com/office/drawing/2014/chart" uri="{C3380CC4-5D6E-409C-BE32-E72D297353CC}">
                  <c16:uniqueId val="{00000008-C73D-E541-8D7B-1ACAD01F032F}"/>
                </c:ext>
              </c:extLst>
            </c:dLbl>
            <c:dLbl>
              <c:idx val="9"/>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xForSave val="1"/>
                  <c15:showDataLabelsRange val="1"/>
                </c:ext>
                <c:ext xmlns:c16="http://schemas.microsoft.com/office/drawing/2014/chart" uri="{C3380CC4-5D6E-409C-BE32-E72D297353CC}">
                  <c16:uniqueId val="{00000009-C73D-E541-8D7B-1ACAD01F032F}"/>
                </c:ext>
              </c:extLst>
            </c:dLbl>
            <c:dLbl>
              <c:idx val="10"/>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xForSave val="1"/>
                  <c15:showDataLabelsRange val="1"/>
                </c:ext>
                <c:ext xmlns:c16="http://schemas.microsoft.com/office/drawing/2014/chart" uri="{C3380CC4-5D6E-409C-BE32-E72D297353CC}">
                  <c16:uniqueId val="{0000000A-C73D-E541-8D7B-1ACAD01F032F}"/>
                </c:ext>
              </c:extLst>
            </c:dLbl>
            <c:dLbl>
              <c:idx val="11"/>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xForSave val="1"/>
                  <c15:showDataLabelsRange val="1"/>
                </c:ext>
                <c:ext xmlns:c16="http://schemas.microsoft.com/office/drawing/2014/chart" uri="{C3380CC4-5D6E-409C-BE32-E72D297353CC}">
                  <c16:uniqueId val="{0000000B-C73D-E541-8D7B-1ACAD01F032F}"/>
                </c:ext>
              </c:extLst>
            </c:dLbl>
            <c:dLbl>
              <c:idx val="12"/>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xForSave val="1"/>
                  <c15:showDataLabelsRange val="1"/>
                </c:ext>
                <c:ext xmlns:c16="http://schemas.microsoft.com/office/drawing/2014/chart" uri="{C3380CC4-5D6E-409C-BE32-E72D297353CC}">
                  <c16:uniqueId val="{0000000C-C73D-E541-8D7B-1ACAD01F032F}"/>
                </c:ext>
              </c:extLst>
            </c:dLbl>
            <c:dLbl>
              <c:idx val="13"/>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xForSave val="1"/>
                  <c15:showDataLabelsRange val="1"/>
                </c:ext>
                <c:ext xmlns:c16="http://schemas.microsoft.com/office/drawing/2014/chart" uri="{C3380CC4-5D6E-409C-BE32-E72D297353CC}">
                  <c16:uniqueId val="{0000000D-C73D-E541-8D7B-1ACAD01F032F}"/>
                </c:ext>
              </c:extLst>
            </c:dLbl>
            <c:dLbl>
              <c:idx val="14"/>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xForSave val="1"/>
                  <c15:showDataLabelsRange val="1"/>
                </c:ext>
                <c:ext xmlns:c16="http://schemas.microsoft.com/office/drawing/2014/chart" uri="{C3380CC4-5D6E-409C-BE32-E72D297353CC}">
                  <c16:uniqueId val="{0000000E-C73D-E541-8D7B-1ACAD01F032F}"/>
                </c:ext>
              </c:extLst>
            </c:dLbl>
            <c:dLbl>
              <c:idx val="15"/>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xForSave val="1"/>
                  <c15:showDataLabelsRange val="1"/>
                </c:ext>
                <c:ext xmlns:c16="http://schemas.microsoft.com/office/drawing/2014/chart" uri="{C3380CC4-5D6E-409C-BE32-E72D297353CC}">
                  <c16:uniqueId val="{0000000F-C73D-E541-8D7B-1ACAD01F032F}"/>
                </c:ext>
              </c:extLst>
            </c:dLbl>
            <c:dLbl>
              <c:idx val="16"/>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xForSave val="1"/>
                  <c15:showDataLabelsRange val="1"/>
                </c:ext>
                <c:ext xmlns:c16="http://schemas.microsoft.com/office/drawing/2014/chart" uri="{C3380CC4-5D6E-409C-BE32-E72D297353CC}">
                  <c16:uniqueId val="{00000010-C73D-E541-8D7B-1ACAD01F032F}"/>
                </c:ext>
              </c:extLst>
            </c:dLbl>
            <c:dLbl>
              <c:idx val="17"/>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xForSave val="1"/>
                  <c15:showDataLabelsRange val="1"/>
                </c:ext>
                <c:ext xmlns:c16="http://schemas.microsoft.com/office/drawing/2014/chart" uri="{C3380CC4-5D6E-409C-BE32-E72D297353CC}">
                  <c16:uniqueId val="{00000011-C73D-E541-8D7B-1ACAD01F032F}"/>
                </c:ext>
              </c:extLst>
            </c:dLbl>
            <c:dLbl>
              <c:idx val="18"/>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xForSave val="1"/>
                  <c15:showDataLabelsRange val="1"/>
                </c:ext>
                <c:ext xmlns:c16="http://schemas.microsoft.com/office/drawing/2014/chart" uri="{C3380CC4-5D6E-409C-BE32-E72D297353CC}">
                  <c16:uniqueId val="{00000012-C73D-E541-8D7B-1ACAD01F032F}"/>
                </c:ext>
              </c:extLst>
            </c:dLbl>
            <c:dLbl>
              <c:idx val="19"/>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xForSave val="1"/>
                  <c15:showDataLabelsRange val="1"/>
                </c:ext>
                <c:ext xmlns:c16="http://schemas.microsoft.com/office/drawing/2014/chart" uri="{C3380CC4-5D6E-409C-BE32-E72D297353CC}">
                  <c16:uniqueId val="{00000013-C73D-E541-8D7B-1ACAD01F032F}"/>
                </c:ext>
              </c:extLst>
            </c:dLbl>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solidFill>
                    <a:latin typeface="+mn-lt"/>
                    <a:ea typeface="+mn-ea"/>
                    <a:cs typeface="+mn-cs"/>
                  </a:defRPr>
                </a:pPr>
                <a:endParaRPr lang="en-US"/>
              </a:p>
            </c:txPr>
            <c:dLblPos val="t"/>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'Sheet2 (2)'!$N$2:$N$21</c:f>
              <c:numCache>
                <c:formatCode>General</c:formatCode>
                <c:ptCount val="20"/>
                <c:pt idx="0">
                  <c:v>2.2999999999999998</c:v>
                </c:pt>
                <c:pt idx="1">
                  <c:v>2.2999999999999998</c:v>
                </c:pt>
                <c:pt idx="2">
                  <c:v>0.20699999999999999</c:v>
                </c:pt>
                <c:pt idx="3">
                  <c:v>0.44700000000000001</c:v>
                </c:pt>
                <c:pt idx="4">
                  <c:v>4.55</c:v>
                </c:pt>
              </c:numCache>
            </c:numRef>
          </c:xVal>
          <c:yVal>
            <c:numRef>
              <c:f>'Sheet2 (2)'!$O$2:$O$21</c:f>
              <c:numCache>
                <c:formatCode>General</c:formatCode>
                <c:ptCount val="20"/>
                <c:pt idx="0">
                  <c:v>8543</c:v>
                </c:pt>
                <c:pt idx="1">
                  <c:v>6253</c:v>
                </c:pt>
                <c:pt idx="2">
                  <c:v>8466</c:v>
                </c:pt>
                <c:pt idx="3">
                  <c:v>386</c:v>
                </c:pt>
                <c:pt idx="4">
                  <c:v>386</c:v>
                </c:pt>
              </c:numCache>
            </c:numRef>
          </c:yVal>
          <c:smooth val="0"/>
          <c:extLst>
            <c:ext xmlns:c15="http://schemas.microsoft.com/office/drawing/2012/chart" uri="{02D57815-91ED-43cb-92C2-25804820EDAC}">
              <c15:datalabelsRange>
                <c15:f>'Sheet2 (2)'!$L$2:$L$7</c15:f>
                <c15:dlblRangeCache>
                  <c:ptCount val="6"/>
                  <c:pt idx="0">
                    <c:v>[1]</c:v>
                  </c:pt>
                  <c:pt idx="1">
                    <c:v>[2]</c:v>
                  </c:pt>
                  <c:pt idx="2">
                    <c:v>[3]</c:v>
                  </c:pt>
                </c15:dlblRangeCache>
              </c15:datalabelsRange>
            </c:ext>
            <c:ext xmlns:c16="http://schemas.microsoft.com/office/drawing/2014/chart" uri="{C3380CC4-5D6E-409C-BE32-E72D297353CC}">
              <c16:uniqueId val="{00000014-C73D-E541-8D7B-1ACAD01F032F}"/>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a:t>Clock Frequency (GHz)</a:t>
                </a:r>
              </a:p>
            </c:rich>
          </c:tx>
          <c:overlay val="0"/>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a:t>Worst-case Cycle Count</a:t>
                </a:r>
              </a:p>
            </c:rich>
          </c:tx>
          <c:layout>
            <c:manualLayout>
              <c:xMode val="edge"/>
              <c:yMode val="edge"/>
              <c:x val="1.834862385321101E-2"/>
              <c:y val="0.11927266426659992"/>
            </c:manualLayout>
          </c:layout>
          <c:overlay val="0"/>
          <c:spPr>
            <a:noFill/>
            <a:ln>
              <a:noFill/>
            </a:ln>
            <a:effectLst/>
          </c:spPr>
          <c:txPr>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solidFill>
                <a:latin typeface="+mn-lt"/>
                <a:ea typeface="+mn-ea"/>
                <a:cs typeface="+mn-cs"/>
              </a:defRPr>
            </a:pPr>
            <a:r>
              <a:rPr lang="en-US" sz="2800"/>
              <a:t>255-bit constant-time XGCD</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v>Software</c:v>
          </c:tx>
          <c:spPr>
            <a:ln w="19050" cap="rnd">
              <a:noFill/>
              <a:round/>
            </a:ln>
            <a:effectLst/>
          </c:spPr>
          <c:marker>
            <c:symbol val="triangle"/>
            <c:size val="8"/>
            <c:spPr>
              <a:solidFill>
                <a:srgbClr val="002060"/>
              </a:solidFill>
              <a:ln w="9525">
                <a:noFill/>
              </a:ln>
              <a:effectLst/>
            </c:spPr>
          </c:marker>
          <c:dLbls>
            <c:dLbl>
              <c:idx val="0"/>
              <c:tx>
                <c:rich>
                  <a:bodyPr/>
                  <a:lstStyle/>
                  <a:p>
                    <a:fld id="{B8F033EC-9244-4867-80D3-3787DE427F25}"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9BD6-9342-BB8B-F3311B9AA2C2}"/>
                </c:ext>
              </c:extLst>
            </c:dLbl>
            <c:dLbl>
              <c:idx val="1"/>
              <c:layout>
                <c:manualLayout>
                  <c:x val="-6.8795901659081601E-2"/>
                  <c:y val="5.0709046454767683E-2"/>
                </c:manualLayout>
              </c:layout>
              <c:tx>
                <c:rich>
                  <a:bodyPr/>
                  <a:lstStyle/>
                  <a:p>
                    <a:fld id="{01F29256-0C85-4534-9E72-E8343E03628A}"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9BD6-9342-BB8B-F3311B9AA2C2}"/>
                </c:ext>
              </c:extLst>
            </c:dLbl>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Sheet3!$N$2:$N$3</c:f>
              <c:numCache>
                <c:formatCode>General</c:formatCode>
                <c:ptCount val="2"/>
                <c:pt idx="0">
                  <c:v>2.2999999999999998</c:v>
                </c:pt>
                <c:pt idx="1">
                  <c:v>2.2999999999999998</c:v>
                </c:pt>
              </c:numCache>
            </c:numRef>
          </c:xVal>
          <c:yVal>
            <c:numRef>
              <c:f>Sheet3!$O$2:$O$3</c:f>
              <c:numCache>
                <c:formatCode>General</c:formatCode>
                <c:ptCount val="2"/>
                <c:pt idx="0">
                  <c:v>8543</c:v>
                </c:pt>
                <c:pt idx="1">
                  <c:v>6253</c:v>
                </c:pt>
              </c:numCache>
            </c:numRef>
          </c:yVal>
          <c:smooth val="0"/>
          <c:extLst>
            <c:ext xmlns:c15="http://schemas.microsoft.com/office/drawing/2012/chart" uri="{02D57815-91ED-43cb-92C2-25804820EDAC}">
              <c15:datalabelsRange>
                <c15:f>Sheet3!$L$2:$L$4</c15:f>
                <c15:dlblRangeCache>
                  <c:ptCount val="3"/>
                  <c:pt idx="0">
                    <c:v>[BY19]</c:v>
                  </c:pt>
                  <c:pt idx="1">
                    <c:v>[Por20]</c:v>
                  </c:pt>
                  <c:pt idx="2">
                    <c:v>[DdPM+21]</c:v>
                  </c:pt>
                </c15:dlblRangeCache>
              </c15:datalabelsRange>
            </c:ext>
            <c:ext xmlns:c16="http://schemas.microsoft.com/office/drawing/2014/chart" uri="{C3380CC4-5D6E-409C-BE32-E72D297353CC}">
              <c16:uniqueId val="{00000002-9BD6-9342-BB8B-F3311B9AA2C2}"/>
            </c:ext>
          </c:extLst>
        </c:ser>
        <c:ser>
          <c:idx val="1"/>
          <c:order val="1"/>
          <c:tx>
            <c:v>FPGA</c:v>
          </c:tx>
          <c:spPr>
            <a:ln w="25400" cap="rnd">
              <a:noFill/>
              <a:round/>
            </a:ln>
            <a:effectLst/>
          </c:spPr>
          <c:marker>
            <c:symbol val="square"/>
            <c:size val="8"/>
            <c:spPr>
              <a:solidFill>
                <a:srgbClr val="002060"/>
              </a:solidFill>
              <a:ln w="9525">
                <a:noFill/>
              </a:ln>
              <a:effectLst/>
            </c:spPr>
          </c:marker>
          <c:dLbls>
            <c:dLbl>
              <c:idx val="0"/>
              <c:layout>
                <c:manualLayout>
                  <c:x val="-0.11086990504863363"/>
                  <c:y val="-5.9861357587022657E-2"/>
                </c:manualLayout>
              </c:layout>
              <c:tx>
                <c:rich>
                  <a:bodyPr/>
                  <a:lstStyle/>
                  <a:p>
                    <a:fld id="{D012E6F2-019B-E14A-B412-D6B5181DB596}" type="CELLRANGE">
                      <a:rPr lang="en-US" dirty="0"/>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layout>
                    <c:manualLayout>
                      <c:w val="0.30752450980392154"/>
                      <c:h val="0.18685149257538716"/>
                    </c:manualLayout>
                  </c15:layout>
                  <c15:dlblFieldTable/>
                  <c15:showDataLabelsRange val="1"/>
                </c:ext>
                <c:ext xmlns:c16="http://schemas.microsoft.com/office/drawing/2014/chart" uri="{C3380CC4-5D6E-409C-BE32-E72D297353CC}">
                  <c16:uniqueId val="{00000003-9BD6-9342-BB8B-F3311B9AA2C2}"/>
                </c:ext>
              </c:extLst>
            </c:dLbl>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xVal>
            <c:numRef>
              <c:f>Sheet3!$N$4</c:f>
              <c:numCache>
                <c:formatCode>General</c:formatCode>
                <c:ptCount val="1"/>
                <c:pt idx="0">
                  <c:v>0.20699999999999999</c:v>
                </c:pt>
              </c:numCache>
            </c:numRef>
          </c:xVal>
          <c:yVal>
            <c:numRef>
              <c:f>Sheet3!$O$4</c:f>
              <c:numCache>
                <c:formatCode>General</c:formatCode>
                <c:ptCount val="1"/>
                <c:pt idx="0">
                  <c:v>8466</c:v>
                </c:pt>
              </c:numCache>
            </c:numRef>
          </c:yVal>
          <c:smooth val="0"/>
          <c:extLst>
            <c:ext xmlns:c15="http://schemas.microsoft.com/office/drawing/2012/chart" uri="{02D57815-91ED-43cb-92C2-25804820EDAC}">
              <c15:datalabelsRange>
                <c15:f>Sheet3!$L$4</c15:f>
                <c15:dlblRangeCache>
                  <c:ptCount val="1"/>
                  <c:pt idx="0">
                    <c:v>[DdPM+21]</c:v>
                  </c:pt>
                </c15:dlblRangeCache>
              </c15:datalabelsRange>
            </c:ext>
            <c:ext xmlns:c16="http://schemas.microsoft.com/office/drawing/2014/chart" uri="{C3380CC4-5D6E-409C-BE32-E72D297353CC}">
              <c16:uniqueId val="{00000004-9BD6-9342-BB8B-F3311B9AA2C2}"/>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a:t>Clock Frequency (GHz)</a:t>
                </a:r>
              </a:p>
            </c:rich>
          </c:tx>
          <c:overlay val="0"/>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a:t>Cycle Count</a:t>
                </a:r>
              </a:p>
            </c:rich>
          </c:tx>
          <c:layout>
            <c:manualLayout>
              <c:xMode val="edge"/>
              <c:yMode val="edge"/>
              <c:x val="1.834862385321101E-2"/>
              <c:y val="0.30020175962112317"/>
            </c:manualLayout>
          </c:layout>
          <c:overlay val="0"/>
          <c:spPr>
            <a:noFill/>
            <a:ln>
              <a:noFill/>
            </a:ln>
            <a:effectLst/>
          </c:spPr>
          <c:txPr>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0E+0" sourceLinked="0"/>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 (2)'!$O$1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2"/>
            <c:marker>
              <c:symbol val="diamond"/>
              <c:size val="20"/>
              <c:spPr>
                <a:solidFill>
                  <a:srgbClr val="002060"/>
                </a:solidFill>
                <a:ln w="9525">
                  <a:noFill/>
                </a:ln>
                <a:effectLst/>
              </c:spPr>
            </c:marker>
            <c:bubble3D val="0"/>
            <c:extLst>
              <c:ext xmlns:c16="http://schemas.microsoft.com/office/drawing/2014/chart" uri="{C3380CC4-5D6E-409C-BE32-E72D297353CC}">
                <c16:uniqueId val="{00000000-E24A-684D-9001-04B45A7B48D5}"/>
              </c:ext>
            </c:extLst>
          </c:dPt>
          <c:dPt>
            <c:idx val="3"/>
            <c:marker>
              <c:symbol val="diamond"/>
              <c:size val="20"/>
              <c:spPr>
                <a:noFill/>
                <a:ln w="9525">
                  <a:noFill/>
                </a:ln>
                <a:effectLst/>
              </c:spPr>
            </c:marker>
            <c:bubble3D val="0"/>
            <c:spPr>
              <a:ln w="19050" cap="rnd">
                <a:noFill/>
                <a:round/>
              </a:ln>
              <a:effectLst/>
            </c:spPr>
            <c:extLst>
              <c:ext xmlns:c16="http://schemas.microsoft.com/office/drawing/2014/chart" uri="{C3380CC4-5D6E-409C-BE32-E72D297353CC}">
                <c16:uniqueId val="{00000002-E24A-684D-9001-04B45A7B48D5}"/>
              </c:ext>
            </c:extLst>
          </c:dPt>
          <c:dPt>
            <c:idx val="4"/>
            <c:marker>
              <c:symbol val="triangle"/>
              <c:size val="20"/>
              <c:spPr>
                <a:solidFill>
                  <a:schemeClr val="accent2"/>
                </a:solidFill>
                <a:ln w="9525">
                  <a:noFill/>
                </a:ln>
                <a:effectLst/>
              </c:spPr>
            </c:marker>
            <c:bubble3D val="0"/>
            <c:extLst>
              <c:ext xmlns:c16="http://schemas.microsoft.com/office/drawing/2014/chart" uri="{C3380CC4-5D6E-409C-BE32-E72D297353CC}">
                <c16:uniqueId val="{00000003-E24A-684D-9001-04B45A7B48D5}"/>
              </c:ext>
            </c:extLst>
          </c:dPt>
          <c:xVal>
            <c:numRef>
              <c:f>'Sheet2 (2)'!$N$2:$N$21</c:f>
              <c:numCache>
                <c:formatCode>General</c:formatCode>
                <c:ptCount val="20"/>
                <c:pt idx="0">
                  <c:v>2.2999999999999998</c:v>
                </c:pt>
                <c:pt idx="1">
                  <c:v>2.2999999999999998</c:v>
                </c:pt>
                <c:pt idx="2">
                  <c:v>0.20699999999999999</c:v>
                </c:pt>
                <c:pt idx="3">
                  <c:v>0.44700000000000001</c:v>
                </c:pt>
                <c:pt idx="4">
                  <c:v>4.55</c:v>
                </c:pt>
              </c:numCache>
            </c:numRef>
          </c:xVal>
          <c:yVal>
            <c:numRef>
              <c:f>'Sheet2 (2)'!$O$2:$O$21</c:f>
              <c:numCache>
                <c:formatCode>General</c:formatCode>
                <c:ptCount val="20"/>
                <c:pt idx="0">
                  <c:v>8543</c:v>
                </c:pt>
                <c:pt idx="1">
                  <c:v>6253</c:v>
                </c:pt>
                <c:pt idx="2">
                  <c:v>8466</c:v>
                </c:pt>
                <c:pt idx="3">
                  <c:v>386</c:v>
                </c:pt>
                <c:pt idx="4">
                  <c:v>386</c:v>
                </c:pt>
              </c:numCache>
            </c:numRef>
          </c:yVal>
          <c:smooth val="0"/>
          <c:extLst>
            <c:ext xmlns:c16="http://schemas.microsoft.com/office/drawing/2014/chart" uri="{C3380CC4-5D6E-409C-BE32-E72D297353CC}">
              <c16:uniqueId val="{00000004-E24A-684D-9001-04B45A7B48D5}"/>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solidFill>
                <a:latin typeface="+mn-lt"/>
                <a:ea typeface="+mn-ea"/>
                <a:cs typeface="+mn-cs"/>
              </a:defRPr>
            </a:pPr>
            <a:r>
              <a:rPr lang="en-US" sz="2800"/>
              <a:t>255-bit constant-time XGCD</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v>Software</c:v>
          </c:tx>
          <c:spPr>
            <a:ln w="19050" cap="rnd">
              <a:noFill/>
              <a:round/>
            </a:ln>
            <a:effectLst/>
          </c:spPr>
          <c:marker>
            <c:symbol val="triangle"/>
            <c:size val="8"/>
            <c:spPr>
              <a:solidFill>
                <a:srgbClr val="002060"/>
              </a:solidFill>
              <a:ln w="9525">
                <a:noFill/>
              </a:ln>
              <a:effectLst/>
            </c:spPr>
          </c:marker>
          <c:dLbls>
            <c:dLbl>
              <c:idx val="0"/>
              <c:tx>
                <c:rich>
                  <a:bodyPr/>
                  <a:lstStyle/>
                  <a:p>
                    <a:fld id="{F863EF04-FAC9-48CE-B442-E90B56B8E4C9}"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9BD6-9342-BB8B-F3311B9AA2C2}"/>
                </c:ext>
              </c:extLst>
            </c:dLbl>
            <c:dLbl>
              <c:idx val="1"/>
              <c:layout>
                <c:manualLayout>
                  <c:x val="-6.8795901659081601E-2"/>
                  <c:y val="5.0709046454767683E-2"/>
                </c:manualLayout>
              </c:layout>
              <c:tx>
                <c:rich>
                  <a:bodyPr/>
                  <a:lstStyle/>
                  <a:p>
                    <a:fld id="{56ACB5AB-BF7B-4D7D-8CF4-D3C85476AECF}"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9BD6-9342-BB8B-F3311B9AA2C2}"/>
                </c:ext>
              </c:extLst>
            </c:dLbl>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Sheet3!$N$2:$N$3</c:f>
              <c:numCache>
                <c:formatCode>General</c:formatCode>
                <c:ptCount val="2"/>
                <c:pt idx="0">
                  <c:v>2.2999999999999998</c:v>
                </c:pt>
                <c:pt idx="1">
                  <c:v>2.2999999999999998</c:v>
                </c:pt>
              </c:numCache>
            </c:numRef>
          </c:xVal>
          <c:yVal>
            <c:numRef>
              <c:f>Sheet3!$O$2:$O$3</c:f>
              <c:numCache>
                <c:formatCode>General</c:formatCode>
                <c:ptCount val="2"/>
                <c:pt idx="0">
                  <c:v>8543</c:v>
                </c:pt>
                <c:pt idx="1">
                  <c:v>6253</c:v>
                </c:pt>
              </c:numCache>
            </c:numRef>
          </c:yVal>
          <c:smooth val="0"/>
          <c:extLst>
            <c:ext xmlns:c15="http://schemas.microsoft.com/office/drawing/2012/chart" uri="{02D57815-91ED-43cb-92C2-25804820EDAC}">
              <c15:datalabelsRange>
                <c15:f>Sheet3!$L$2:$L$4</c15:f>
                <c15:dlblRangeCache>
                  <c:ptCount val="3"/>
                  <c:pt idx="0">
                    <c:v>[BY19]</c:v>
                  </c:pt>
                  <c:pt idx="1">
                    <c:v>[Por20]</c:v>
                  </c:pt>
                  <c:pt idx="2">
                    <c:v>[DdPM+21]</c:v>
                  </c:pt>
                </c15:dlblRangeCache>
              </c15:datalabelsRange>
            </c:ext>
            <c:ext xmlns:c16="http://schemas.microsoft.com/office/drawing/2014/chart" uri="{C3380CC4-5D6E-409C-BE32-E72D297353CC}">
              <c16:uniqueId val="{00000002-9BD6-9342-BB8B-F3311B9AA2C2}"/>
            </c:ext>
          </c:extLst>
        </c:ser>
        <c:ser>
          <c:idx val="1"/>
          <c:order val="1"/>
          <c:tx>
            <c:v>FPGA</c:v>
          </c:tx>
          <c:spPr>
            <a:ln w="25400" cap="rnd">
              <a:noFill/>
              <a:round/>
            </a:ln>
            <a:effectLst/>
          </c:spPr>
          <c:marker>
            <c:symbol val="square"/>
            <c:size val="8"/>
            <c:spPr>
              <a:solidFill>
                <a:srgbClr val="002060"/>
              </a:solidFill>
              <a:ln w="9525">
                <a:noFill/>
              </a:ln>
              <a:effectLst/>
            </c:spPr>
          </c:marker>
          <c:dLbls>
            <c:dLbl>
              <c:idx val="0"/>
              <c:layout>
                <c:manualLayout>
                  <c:x val="-0.11086990504863363"/>
                  <c:y val="-5.9861357587022657E-2"/>
                </c:manualLayout>
              </c:layout>
              <c:tx>
                <c:rich>
                  <a:bodyPr/>
                  <a:lstStyle/>
                  <a:p>
                    <a:fld id="{D012E6F2-019B-E14A-B412-D6B5181DB596}" type="CELLRANGE">
                      <a:rPr lang="en-US" dirty="0"/>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layout>
                    <c:manualLayout>
                      <c:w val="0.30752450980392154"/>
                      <c:h val="0.18685149257538716"/>
                    </c:manualLayout>
                  </c15:layout>
                  <c15:dlblFieldTable/>
                  <c15:showDataLabelsRange val="1"/>
                </c:ext>
                <c:ext xmlns:c16="http://schemas.microsoft.com/office/drawing/2014/chart" uri="{C3380CC4-5D6E-409C-BE32-E72D297353CC}">
                  <c16:uniqueId val="{00000003-9BD6-9342-BB8B-F3311B9AA2C2}"/>
                </c:ext>
              </c:extLst>
            </c:dLbl>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xVal>
            <c:numRef>
              <c:f>Sheet3!$N$4</c:f>
              <c:numCache>
                <c:formatCode>General</c:formatCode>
                <c:ptCount val="1"/>
                <c:pt idx="0">
                  <c:v>0.20699999999999999</c:v>
                </c:pt>
              </c:numCache>
            </c:numRef>
          </c:xVal>
          <c:yVal>
            <c:numRef>
              <c:f>Sheet3!$O$4</c:f>
              <c:numCache>
                <c:formatCode>General</c:formatCode>
                <c:ptCount val="1"/>
                <c:pt idx="0">
                  <c:v>8466</c:v>
                </c:pt>
              </c:numCache>
            </c:numRef>
          </c:yVal>
          <c:smooth val="0"/>
          <c:extLst>
            <c:ext xmlns:c15="http://schemas.microsoft.com/office/drawing/2012/chart" uri="{02D57815-91ED-43cb-92C2-25804820EDAC}">
              <c15:datalabelsRange>
                <c15:f>Sheet3!$L$4</c15:f>
                <c15:dlblRangeCache>
                  <c:ptCount val="1"/>
                  <c:pt idx="0">
                    <c:v>[DdPM+21]</c:v>
                  </c:pt>
                </c15:dlblRangeCache>
              </c15:datalabelsRange>
            </c:ext>
            <c:ext xmlns:c16="http://schemas.microsoft.com/office/drawing/2014/chart" uri="{C3380CC4-5D6E-409C-BE32-E72D297353CC}">
              <c16:uniqueId val="{00000004-9BD6-9342-BB8B-F3311B9AA2C2}"/>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a:t>Clock Frequency (GHz)</a:t>
                </a:r>
              </a:p>
            </c:rich>
          </c:tx>
          <c:overlay val="0"/>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a:t>Cycle Count</a:t>
                </a:r>
              </a:p>
            </c:rich>
          </c:tx>
          <c:layout>
            <c:manualLayout>
              <c:xMode val="edge"/>
              <c:yMode val="edge"/>
              <c:x val="1.834862385321101E-2"/>
              <c:y val="0.30020175962112317"/>
            </c:manualLayout>
          </c:layout>
          <c:overlay val="0"/>
          <c:spPr>
            <a:noFill/>
            <a:ln>
              <a:noFill/>
            </a:ln>
            <a:effectLst/>
          </c:spPr>
          <c:txPr>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0E+0" sourceLinked="0"/>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solidFill>
                <a:latin typeface="+mn-lt"/>
                <a:ea typeface="+mn-ea"/>
                <a:cs typeface="+mn-cs"/>
              </a:defRPr>
            </a:pPr>
            <a:r>
              <a:rPr lang="en-US" sz="2800" dirty="0"/>
              <a:t>1024-bit XGCD</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v>FPGA</c:v>
          </c:tx>
          <c:spPr>
            <a:ln w="19050" cap="rnd">
              <a:noFill/>
              <a:round/>
            </a:ln>
            <a:effectLst/>
          </c:spPr>
          <c:marker>
            <c:symbol val="square"/>
            <c:size val="8"/>
            <c:spPr>
              <a:solidFill>
                <a:schemeClr val="accent5">
                  <a:lumMod val="75000"/>
                </a:schemeClr>
              </a:solidFill>
              <a:ln w="9525">
                <a:noFill/>
              </a:ln>
              <a:effectLst/>
            </c:spPr>
          </c:marker>
          <c:dLbls>
            <c:dLbl>
              <c:idx val="0"/>
              <c:layout>
                <c:manualLayout>
                  <c:x val="-0.21556990118882202"/>
                  <c:y val="-6.1320678834877913E-2"/>
                </c:manualLayout>
              </c:layout>
              <c:tx>
                <c:rich>
                  <a:bodyPr/>
                  <a:lstStyle/>
                  <a:p>
                    <a:fld id="{5DB6BA93-B4E2-4BC1-BEDD-002E9617B0BC}"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layout>
                    <c:manualLayout>
                      <c:w val="0.30859058977921877"/>
                      <c:h val="0.18685149257538716"/>
                    </c:manualLayout>
                  </c15:layout>
                  <c15:dlblFieldTable/>
                  <c15:showDataLabelsRange val="1"/>
                </c:ext>
                <c:ext xmlns:c16="http://schemas.microsoft.com/office/drawing/2014/chart" uri="{C3380CC4-5D6E-409C-BE32-E72D297353CC}">
                  <c16:uniqueId val="{00000000-7FC6-9D4E-944B-CF36BB3BF56B}"/>
                </c:ext>
              </c:extLst>
            </c:dLbl>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xVal>
            <c:numRef>
              <c:f>Sheet4!$N$2</c:f>
              <c:numCache>
                <c:formatCode>General</c:formatCode>
                <c:ptCount val="1"/>
                <c:pt idx="0">
                  <c:v>3.9940000000000003E-2</c:v>
                </c:pt>
              </c:numCache>
            </c:numRef>
          </c:xVal>
          <c:yVal>
            <c:numRef>
              <c:f>Sheet2!$O$2</c:f>
              <c:numCache>
                <c:formatCode>General</c:formatCode>
                <c:ptCount val="1"/>
                <c:pt idx="0">
                  <c:v>598</c:v>
                </c:pt>
              </c:numCache>
            </c:numRef>
          </c:yVal>
          <c:smooth val="0"/>
          <c:extLst>
            <c:ext xmlns:c15="http://schemas.microsoft.com/office/drawing/2012/chart" uri="{02D57815-91ED-43cb-92C2-25804820EDAC}">
              <c15:datalabelsRange>
                <c15:f>Sheet4!$L$2</c15:f>
                <c15:dlblRangeCache>
                  <c:ptCount val="1"/>
                  <c:pt idx="0">
                    <c:v>[AHAJS16]</c:v>
                  </c:pt>
                </c15:dlblRangeCache>
              </c15:datalabelsRange>
            </c:ext>
            <c:ext xmlns:c16="http://schemas.microsoft.com/office/drawing/2014/chart" uri="{C3380CC4-5D6E-409C-BE32-E72D297353CC}">
              <c16:uniqueId val="{00000001-7FC6-9D4E-944B-CF36BB3BF56B}"/>
            </c:ext>
          </c:extLst>
        </c:ser>
        <c:ser>
          <c:idx val="1"/>
          <c:order val="1"/>
          <c:tx>
            <c:v>ASIC</c:v>
          </c:tx>
          <c:spPr>
            <a:ln w="25400" cap="rnd">
              <a:noFill/>
              <a:round/>
            </a:ln>
            <a:effectLst/>
          </c:spPr>
          <c:marker>
            <c:symbol val="circle"/>
            <c:size val="8"/>
            <c:spPr>
              <a:solidFill>
                <a:schemeClr val="tx1"/>
              </a:solidFill>
              <a:ln w="9525">
                <a:noFill/>
              </a:ln>
              <a:effectLst/>
            </c:spPr>
          </c:marker>
          <c:dLbls>
            <c:dLbl>
              <c:idx val="0"/>
              <c:layout>
                <c:manualLayout>
                  <c:x val="-0.14540093793422881"/>
                  <c:y val="5.2506378497832164E-2"/>
                </c:manualLayout>
              </c:layout>
              <c:tx>
                <c:rich>
                  <a:bodyPr/>
                  <a:lstStyle/>
                  <a:p>
                    <a:fld id="{FABA7EA6-DEDD-430A-979F-A06645044A02}"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layout>
                    <c:manualLayout>
                      <c:w val="0.25359058977921872"/>
                      <c:h val="0.18685149257538716"/>
                    </c:manualLayout>
                  </c15:layout>
                  <c15:dlblFieldTable/>
                  <c15:showDataLabelsRange val="1"/>
                </c:ext>
                <c:ext xmlns:c16="http://schemas.microsoft.com/office/drawing/2014/chart" uri="{C3380CC4-5D6E-409C-BE32-E72D297353CC}">
                  <c16:uniqueId val="{00000002-7FC6-9D4E-944B-CF36BB3BF56B}"/>
                </c:ext>
              </c:extLst>
            </c:dLbl>
            <c:dLbl>
              <c:idx val="1"/>
              <c:layout>
                <c:manualLayout>
                  <c:x val="-9.485429211054501E-2"/>
                  <c:y val="-9.6344388783404122E-2"/>
                </c:manualLayout>
              </c:layout>
              <c:tx>
                <c:rich>
                  <a:bodyPr/>
                  <a:lstStyle/>
                  <a:p>
                    <a:fld id="{BBF74CE2-B7B5-43EE-96C4-5B468369EB3A}"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layout>
                    <c:manualLayout>
                      <c:w val="0.23281862745098039"/>
                      <c:h val="0.18685149257538716"/>
                    </c:manualLayout>
                  </c15:layout>
                  <c15:dlblFieldTable/>
                  <c15:showDataLabelsRange val="1"/>
                </c:ext>
                <c:ext xmlns:c16="http://schemas.microsoft.com/office/drawing/2014/chart" uri="{C3380CC4-5D6E-409C-BE32-E72D297353CC}">
                  <c16:uniqueId val="{00000003-7FC6-9D4E-944B-CF36BB3BF56B}"/>
                </c:ext>
              </c:extLst>
            </c:dLbl>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Sheet4!$N$4:$N$5</c:f>
              <c:numCache>
                <c:formatCode>General</c:formatCode>
                <c:ptCount val="2"/>
                <c:pt idx="0">
                  <c:v>0.25</c:v>
                </c:pt>
                <c:pt idx="1">
                  <c:v>0.5</c:v>
                </c:pt>
              </c:numCache>
            </c:numRef>
          </c:xVal>
          <c:yVal>
            <c:numRef>
              <c:f>Sheet4!$O$4:$O$5</c:f>
              <c:numCache>
                <c:formatCode>General</c:formatCode>
                <c:ptCount val="2"/>
                <c:pt idx="0">
                  <c:v>1623</c:v>
                </c:pt>
                <c:pt idx="1">
                  <c:v>3000</c:v>
                </c:pt>
              </c:numCache>
            </c:numRef>
          </c:yVal>
          <c:smooth val="0"/>
          <c:extLst>
            <c:ext xmlns:c15="http://schemas.microsoft.com/office/drawing/2012/chart" uri="{02D57815-91ED-43cb-92C2-25804820EDAC}">
              <c15:datalabelsRange>
                <c15:f>Sheet4!$L$4:$L$5</c15:f>
                <c15:dlblRangeCache>
                  <c:ptCount val="2"/>
                  <c:pt idx="0">
                    <c:v>[ZTW21]</c:v>
                  </c:pt>
                  <c:pt idx="1">
                    <c:v>[ZST+20]</c:v>
                  </c:pt>
                </c15:dlblRangeCache>
              </c15:datalabelsRange>
            </c:ext>
            <c:ext xmlns:c16="http://schemas.microsoft.com/office/drawing/2014/chart" uri="{C3380CC4-5D6E-409C-BE32-E72D297353CC}">
              <c16:uniqueId val="{00000004-7FC6-9D4E-944B-CF36BB3BF56B}"/>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a:t>Clock Frequency (GHz)</a:t>
                </a:r>
              </a:p>
            </c:rich>
          </c:tx>
          <c:overlay val="0"/>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r>
                  <a:rPr lang="en-US" dirty="0"/>
                  <a:t>Cycle Count</a:t>
                </a:r>
              </a:p>
            </c:rich>
          </c:tx>
          <c:layout>
            <c:manualLayout>
              <c:xMode val="edge"/>
              <c:yMode val="edge"/>
              <c:x val="3.1862745098039214E-2"/>
              <c:y val="0.31643669142686687"/>
            </c:manualLayout>
          </c:layout>
          <c:overlay val="0"/>
          <c:spPr>
            <a:noFill/>
            <a:ln>
              <a:noFill/>
            </a:ln>
            <a:effectLst/>
          </c:spPr>
          <c:txPr>
            <a:bodyPr rot="-54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title>
        <c:numFmt formatCode="0E+0" sourceLinked="0"/>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 (2)'!$O$1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2"/>
            <c:marker>
              <c:symbol val="diamond"/>
              <c:size val="20"/>
              <c:spPr>
                <a:solidFill>
                  <a:srgbClr val="002060"/>
                </a:solidFill>
                <a:ln w="9525">
                  <a:noFill/>
                </a:ln>
                <a:effectLst/>
              </c:spPr>
            </c:marker>
            <c:bubble3D val="0"/>
            <c:extLst>
              <c:ext xmlns:c16="http://schemas.microsoft.com/office/drawing/2014/chart" uri="{C3380CC4-5D6E-409C-BE32-E72D297353CC}">
                <c16:uniqueId val="{00000002-2DD9-D241-8145-947E63FE40D7}"/>
              </c:ext>
            </c:extLst>
          </c:dPt>
          <c:dPt>
            <c:idx val="3"/>
            <c:marker>
              <c:symbol val="circle"/>
              <c:size val="20"/>
              <c:spPr>
                <a:noFill/>
                <a:ln w="9525">
                  <a:noFill/>
                </a:ln>
                <a:effectLst/>
              </c:spPr>
            </c:marker>
            <c:bubble3D val="0"/>
            <c:extLst>
              <c:ext xmlns:c16="http://schemas.microsoft.com/office/drawing/2014/chart" uri="{C3380CC4-5D6E-409C-BE32-E72D297353CC}">
                <c16:uniqueId val="{00000003-2DD9-D241-8145-947E63FE40D7}"/>
              </c:ext>
            </c:extLst>
          </c:dPt>
          <c:dPt>
            <c:idx val="4"/>
            <c:marker>
              <c:symbol val="circle"/>
              <c:size val="20"/>
              <c:spPr>
                <a:noFill/>
                <a:ln w="9525">
                  <a:noFill/>
                </a:ln>
                <a:effectLst/>
              </c:spPr>
            </c:marker>
            <c:bubble3D val="0"/>
            <c:extLst>
              <c:ext xmlns:c16="http://schemas.microsoft.com/office/drawing/2014/chart" uri="{C3380CC4-5D6E-409C-BE32-E72D297353CC}">
                <c16:uniqueId val="{00000004-2DD9-D241-8145-947E63FE40D7}"/>
              </c:ext>
            </c:extLst>
          </c:dPt>
          <c:xVal>
            <c:numRef>
              <c:f>'Sheet2 (2)'!$N$2:$N$21</c:f>
              <c:numCache>
                <c:formatCode>General</c:formatCode>
                <c:ptCount val="20"/>
                <c:pt idx="0">
                  <c:v>2.2999999999999998</c:v>
                </c:pt>
                <c:pt idx="1">
                  <c:v>2.2999999999999998</c:v>
                </c:pt>
                <c:pt idx="2">
                  <c:v>0.20699999999999999</c:v>
                </c:pt>
                <c:pt idx="3">
                  <c:v>0.44700000000000001</c:v>
                </c:pt>
                <c:pt idx="4">
                  <c:v>4.55</c:v>
                </c:pt>
              </c:numCache>
            </c:numRef>
          </c:xVal>
          <c:yVal>
            <c:numRef>
              <c:f>'Sheet2 (2)'!$O$2:$O$21</c:f>
              <c:numCache>
                <c:formatCode>General</c:formatCode>
                <c:ptCount val="20"/>
                <c:pt idx="0">
                  <c:v>8543</c:v>
                </c:pt>
                <c:pt idx="1">
                  <c:v>6253</c:v>
                </c:pt>
                <c:pt idx="2">
                  <c:v>8466</c:v>
                </c:pt>
                <c:pt idx="3">
                  <c:v>386</c:v>
                </c:pt>
                <c:pt idx="4">
                  <c:v>386</c:v>
                </c:pt>
              </c:numCache>
            </c:numRef>
          </c:yVal>
          <c:smooth val="0"/>
          <c:extLst>
            <c:ext xmlns:c16="http://schemas.microsoft.com/office/drawing/2014/chart" uri="{C3380CC4-5D6E-409C-BE32-E72D297353CC}">
              <c16:uniqueId val="{00000014-2DD9-D241-8145-947E63FE40D7}"/>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Sheet2!$O$1</c:f>
              <c:strCache>
                <c:ptCount val="1"/>
                <c:pt idx="0">
                  <c:v>Cycles</c:v>
                </c:pt>
              </c:strCache>
            </c:strRef>
          </c:tx>
          <c:spPr>
            <a:ln w="19050" cap="rnd">
              <a:noFill/>
              <a:round/>
            </a:ln>
            <a:effectLst/>
          </c:spPr>
          <c:marker>
            <c:symbol val="circle"/>
            <c:size val="12"/>
            <c:spPr>
              <a:solidFill>
                <a:srgbClr val="002060"/>
              </a:solidFill>
              <a:ln w="9525">
                <a:noFill/>
              </a:ln>
              <a:effectLst/>
            </c:spPr>
          </c:marker>
          <c:dPt>
            <c:idx val="0"/>
            <c:marker>
              <c:symbol val="diamond"/>
              <c:size val="20"/>
              <c:spPr>
                <a:solidFill>
                  <a:srgbClr val="002060"/>
                </a:solidFill>
                <a:ln w="9525">
                  <a:noFill/>
                </a:ln>
                <a:effectLst/>
              </c:spPr>
            </c:marker>
            <c:bubble3D val="0"/>
            <c:extLst>
              <c:ext xmlns:c16="http://schemas.microsoft.com/office/drawing/2014/chart" uri="{C3380CC4-5D6E-409C-BE32-E72D297353CC}">
                <c16:uniqueId val="{00000000-85A9-014B-8977-032D94763741}"/>
              </c:ext>
            </c:extLst>
          </c:dPt>
          <c:dPt>
            <c:idx val="1"/>
            <c:marker>
              <c:symbol val="circle"/>
              <c:size val="12"/>
              <c:spPr>
                <a:noFill/>
                <a:ln w="9525">
                  <a:noFill/>
                </a:ln>
                <a:effectLst/>
              </c:spPr>
            </c:marker>
            <c:bubble3D val="0"/>
            <c:extLst>
              <c:ext xmlns:c16="http://schemas.microsoft.com/office/drawing/2014/chart" uri="{C3380CC4-5D6E-409C-BE32-E72D297353CC}">
                <c16:uniqueId val="{00000001-85A9-014B-8977-032D94763741}"/>
              </c:ext>
            </c:extLst>
          </c:dPt>
          <c:dPt>
            <c:idx val="2"/>
            <c:marker>
              <c:symbol val="triangle"/>
              <c:size val="20"/>
              <c:spPr>
                <a:solidFill>
                  <a:srgbClr val="002060"/>
                </a:solidFill>
                <a:ln w="9525">
                  <a:noFill/>
                </a:ln>
                <a:effectLst/>
              </c:spPr>
            </c:marker>
            <c:bubble3D val="0"/>
            <c:extLst>
              <c:ext xmlns:c16="http://schemas.microsoft.com/office/drawing/2014/chart" uri="{C3380CC4-5D6E-409C-BE32-E72D297353CC}">
                <c16:uniqueId val="{00000002-85A9-014B-8977-032D94763741}"/>
              </c:ext>
            </c:extLst>
          </c:dPt>
          <c:dPt>
            <c:idx val="3"/>
            <c:marker>
              <c:symbol val="triangle"/>
              <c:size val="20"/>
              <c:spPr>
                <a:solidFill>
                  <a:srgbClr val="002060"/>
                </a:solidFill>
                <a:ln w="9525">
                  <a:noFill/>
                </a:ln>
                <a:effectLst/>
              </c:spPr>
            </c:marker>
            <c:bubble3D val="0"/>
            <c:extLst>
              <c:ext xmlns:c16="http://schemas.microsoft.com/office/drawing/2014/chart" uri="{C3380CC4-5D6E-409C-BE32-E72D297353CC}">
                <c16:uniqueId val="{00000003-85A9-014B-8977-032D94763741}"/>
              </c:ext>
            </c:extLst>
          </c:dPt>
          <c:dPt>
            <c:idx val="4"/>
            <c:marker>
              <c:symbol val="circle"/>
              <c:size val="12"/>
              <c:spPr>
                <a:noFill/>
                <a:ln w="9525">
                  <a:noFill/>
                </a:ln>
                <a:effectLst/>
              </c:spPr>
            </c:marker>
            <c:bubble3D val="0"/>
            <c:extLst>
              <c:ext xmlns:c16="http://schemas.microsoft.com/office/drawing/2014/chart" uri="{C3380CC4-5D6E-409C-BE32-E72D297353CC}">
                <c16:uniqueId val="{00000004-85A9-014B-8977-032D94763741}"/>
              </c:ext>
            </c:extLst>
          </c:dPt>
          <c:dPt>
            <c:idx val="6"/>
            <c:marker>
              <c:symbol val="circle"/>
              <c:size val="12"/>
              <c:spPr>
                <a:noFill/>
                <a:ln w="9525">
                  <a:noFill/>
                </a:ln>
                <a:effectLst/>
              </c:spPr>
            </c:marker>
            <c:bubble3D val="0"/>
            <c:extLst>
              <c:ext xmlns:c16="http://schemas.microsoft.com/office/drawing/2014/chart" uri="{C3380CC4-5D6E-409C-BE32-E72D297353CC}">
                <c16:uniqueId val="{00000006-85A9-014B-8977-032D94763741}"/>
              </c:ext>
            </c:extLst>
          </c:dPt>
          <c:xVal>
            <c:numRef>
              <c:f>Sheet2!$N$2:$N$21</c:f>
              <c:numCache>
                <c:formatCode>General</c:formatCode>
                <c:ptCount val="20"/>
                <c:pt idx="0">
                  <c:v>3.9940000000000003E-2</c:v>
                </c:pt>
                <c:pt idx="1">
                  <c:v>0.248</c:v>
                </c:pt>
                <c:pt idx="2">
                  <c:v>0.25</c:v>
                </c:pt>
                <c:pt idx="3">
                  <c:v>0.5</c:v>
                </c:pt>
                <c:pt idx="4">
                  <c:v>3.89</c:v>
                </c:pt>
                <c:pt idx="6">
                  <c:v>1</c:v>
                </c:pt>
              </c:numCache>
            </c:numRef>
          </c:xVal>
          <c:yVal>
            <c:numRef>
              <c:f>Sheet2!$O$2:$O$21</c:f>
              <c:numCache>
                <c:formatCode>General</c:formatCode>
                <c:ptCount val="20"/>
                <c:pt idx="0">
                  <c:v>598</c:v>
                </c:pt>
                <c:pt idx="1">
                  <c:v>1143</c:v>
                </c:pt>
                <c:pt idx="2">
                  <c:v>1623</c:v>
                </c:pt>
                <c:pt idx="3">
                  <c:v>3000</c:v>
                </c:pt>
                <c:pt idx="4">
                  <c:v>1143</c:v>
                </c:pt>
                <c:pt idx="6">
                  <c:v>10650</c:v>
                </c:pt>
              </c:numCache>
            </c:numRef>
          </c:yVal>
          <c:smooth val="0"/>
          <c:extLst>
            <c:ext xmlns:c16="http://schemas.microsoft.com/office/drawing/2014/chart" uri="{C3380CC4-5D6E-409C-BE32-E72D297353CC}">
              <c16:uniqueId val="{00000014-85A9-014B-8977-032D94763741}"/>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 (2)'!$O$1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2"/>
            <c:marker>
              <c:symbol val="diamond"/>
              <c:size val="20"/>
              <c:spPr>
                <a:solidFill>
                  <a:srgbClr val="002060"/>
                </a:solidFill>
                <a:ln w="9525">
                  <a:noFill/>
                </a:ln>
                <a:effectLst/>
              </c:spPr>
            </c:marker>
            <c:bubble3D val="0"/>
            <c:extLst>
              <c:ext xmlns:c16="http://schemas.microsoft.com/office/drawing/2014/chart" uri="{C3380CC4-5D6E-409C-BE32-E72D297353CC}">
                <c16:uniqueId val="{00000000-E24A-684D-9001-04B45A7B48D5}"/>
              </c:ext>
            </c:extLst>
          </c:dPt>
          <c:dPt>
            <c:idx val="3"/>
            <c:marker>
              <c:symbol val="diamond"/>
              <c:size val="20"/>
              <c:spPr>
                <a:noFill/>
                <a:ln w="9525">
                  <a:noFill/>
                </a:ln>
                <a:effectLst/>
              </c:spPr>
            </c:marker>
            <c:bubble3D val="0"/>
            <c:spPr>
              <a:ln w="19050" cap="rnd">
                <a:noFill/>
                <a:round/>
              </a:ln>
              <a:effectLst/>
            </c:spPr>
            <c:extLst>
              <c:ext xmlns:c16="http://schemas.microsoft.com/office/drawing/2014/chart" uri="{C3380CC4-5D6E-409C-BE32-E72D297353CC}">
                <c16:uniqueId val="{00000002-E24A-684D-9001-04B45A7B48D5}"/>
              </c:ext>
            </c:extLst>
          </c:dPt>
          <c:dPt>
            <c:idx val="4"/>
            <c:marker>
              <c:symbol val="triangle"/>
              <c:size val="20"/>
              <c:spPr>
                <a:solidFill>
                  <a:schemeClr val="accent2"/>
                </a:solidFill>
                <a:ln w="9525">
                  <a:noFill/>
                </a:ln>
                <a:effectLst/>
              </c:spPr>
            </c:marker>
            <c:bubble3D val="0"/>
            <c:extLst>
              <c:ext xmlns:c16="http://schemas.microsoft.com/office/drawing/2014/chart" uri="{C3380CC4-5D6E-409C-BE32-E72D297353CC}">
                <c16:uniqueId val="{00000003-E24A-684D-9001-04B45A7B48D5}"/>
              </c:ext>
            </c:extLst>
          </c:dPt>
          <c:xVal>
            <c:numRef>
              <c:f>'Sheet2 (2)'!$N$2:$N$21</c:f>
              <c:numCache>
                <c:formatCode>General</c:formatCode>
                <c:ptCount val="20"/>
                <c:pt idx="0">
                  <c:v>2.2999999999999998</c:v>
                </c:pt>
                <c:pt idx="1">
                  <c:v>2.2999999999999998</c:v>
                </c:pt>
                <c:pt idx="2">
                  <c:v>0.20699999999999999</c:v>
                </c:pt>
                <c:pt idx="3">
                  <c:v>0.44700000000000001</c:v>
                </c:pt>
                <c:pt idx="4">
                  <c:v>4.55</c:v>
                </c:pt>
              </c:numCache>
            </c:numRef>
          </c:xVal>
          <c:yVal>
            <c:numRef>
              <c:f>'Sheet2 (2)'!$O$2:$O$21</c:f>
              <c:numCache>
                <c:formatCode>General</c:formatCode>
                <c:ptCount val="20"/>
                <c:pt idx="0">
                  <c:v>8543</c:v>
                </c:pt>
                <c:pt idx="1">
                  <c:v>6253</c:v>
                </c:pt>
                <c:pt idx="2">
                  <c:v>8466</c:v>
                </c:pt>
                <c:pt idx="3">
                  <c:v>386</c:v>
                </c:pt>
                <c:pt idx="4">
                  <c:v>386</c:v>
                </c:pt>
              </c:numCache>
            </c:numRef>
          </c:yVal>
          <c:smooth val="0"/>
          <c:extLst>
            <c:ext xmlns:c16="http://schemas.microsoft.com/office/drawing/2014/chart" uri="{C3380CC4-5D6E-409C-BE32-E72D297353CC}">
              <c16:uniqueId val="{00000004-E24A-684D-9001-04B45A7B48D5}"/>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0"/>
            <c:marker>
              <c:symbol val="diamond"/>
              <c:size val="20"/>
              <c:spPr>
                <a:solidFill>
                  <a:srgbClr val="002060"/>
                </a:solidFill>
                <a:ln w="9525">
                  <a:noFill/>
                </a:ln>
                <a:effectLst/>
              </c:spPr>
            </c:marker>
            <c:bubble3D val="0"/>
            <c:extLst>
              <c:ext xmlns:c16="http://schemas.microsoft.com/office/drawing/2014/chart" uri="{C3380CC4-5D6E-409C-BE32-E72D297353CC}">
                <c16:uniqueId val="{00000000-935F-6B4B-9E2C-A467A50D4629}"/>
              </c:ext>
            </c:extLst>
          </c:dPt>
          <c:dPt>
            <c:idx val="1"/>
            <c:marker>
              <c:symbol val="diamond"/>
              <c:size val="20"/>
              <c:spPr>
                <a:noFill/>
                <a:ln w="9525">
                  <a:noFill/>
                </a:ln>
                <a:effectLst/>
              </c:spPr>
            </c:marker>
            <c:bubble3D val="0"/>
            <c:extLst>
              <c:ext xmlns:c16="http://schemas.microsoft.com/office/drawing/2014/chart" uri="{C3380CC4-5D6E-409C-BE32-E72D297353CC}">
                <c16:uniqueId val="{00000001-935F-6B4B-9E2C-A467A50D4629}"/>
              </c:ext>
            </c:extLst>
          </c:dPt>
          <c:dPt>
            <c:idx val="2"/>
            <c:marker>
              <c:symbol val="triangle"/>
              <c:size val="20"/>
              <c:spPr>
                <a:solidFill>
                  <a:srgbClr val="002060"/>
                </a:solidFill>
                <a:ln w="9525">
                  <a:noFill/>
                </a:ln>
                <a:effectLst/>
              </c:spPr>
            </c:marker>
            <c:bubble3D val="0"/>
            <c:extLst>
              <c:ext xmlns:c16="http://schemas.microsoft.com/office/drawing/2014/chart" uri="{C3380CC4-5D6E-409C-BE32-E72D297353CC}">
                <c16:uniqueId val="{00000002-935F-6B4B-9E2C-A467A50D4629}"/>
              </c:ext>
            </c:extLst>
          </c:dPt>
          <c:dPt>
            <c:idx val="3"/>
            <c:marker>
              <c:symbol val="triangle"/>
              <c:size val="20"/>
              <c:spPr>
                <a:solidFill>
                  <a:srgbClr val="002060"/>
                </a:solidFill>
                <a:ln w="9525">
                  <a:noFill/>
                </a:ln>
                <a:effectLst/>
              </c:spPr>
            </c:marker>
            <c:bubble3D val="0"/>
            <c:extLst>
              <c:ext xmlns:c16="http://schemas.microsoft.com/office/drawing/2014/chart" uri="{C3380CC4-5D6E-409C-BE32-E72D297353CC}">
                <c16:uniqueId val="{00000003-935F-6B4B-9E2C-A467A50D4629}"/>
              </c:ext>
            </c:extLst>
          </c:dPt>
          <c:dPt>
            <c:idx val="4"/>
            <c:marker>
              <c:symbol val="triangle"/>
              <c:size val="20"/>
              <c:spPr>
                <a:solidFill>
                  <a:schemeClr val="accent2"/>
                </a:solidFill>
                <a:ln w="9525">
                  <a:noFill/>
                </a:ln>
                <a:effectLst/>
              </c:spPr>
            </c:marker>
            <c:bubble3D val="0"/>
            <c:extLst>
              <c:ext xmlns:c16="http://schemas.microsoft.com/office/drawing/2014/chart" uri="{C3380CC4-5D6E-409C-BE32-E72D297353CC}">
                <c16:uniqueId val="{00000004-935F-6B4B-9E2C-A467A50D4629}"/>
              </c:ext>
            </c:extLst>
          </c:dPt>
          <c:dPt>
            <c:idx val="6"/>
            <c:marker>
              <c:symbol val="circle"/>
              <c:size val="20"/>
              <c:spPr>
                <a:noFill/>
                <a:ln w="9525">
                  <a:noFill/>
                </a:ln>
                <a:effectLst/>
              </c:spPr>
            </c:marker>
            <c:bubble3D val="0"/>
            <c:spPr>
              <a:ln w="19050" cap="rnd">
                <a:noFill/>
                <a:round/>
              </a:ln>
              <a:effectLst/>
            </c:spPr>
            <c:extLst>
              <c:ext xmlns:c16="http://schemas.microsoft.com/office/drawing/2014/chart" uri="{C3380CC4-5D6E-409C-BE32-E72D297353CC}">
                <c16:uniqueId val="{00000006-935F-6B4B-9E2C-A467A50D4629}"/>
              </c:ext>
            </c:extLst>
          </c:dPt>
          <c:xVal>
            <c:numRef>
              <c:f>Sheet2!$N$2:$N$21</c:f>
              <c:numCache>
                <c:formatCode>General</c:formatCode>
                <c:ptCount val="20"/>
                <c:pt idx="0">
                  <c:v>3.9940000000000003E-2</c:v>
                </c:pt>
                <c:pt idx="1">
                  <c:v>0.248</c:v>
                </c:pt>
                <c:pt idx="2">
                  <c:v>0.25</c:v>
                </c:pt>
                <c:pt idx="3">
                  <c:v>0.5</c:v>
                </c:pt>
                <c:pt idx="4">
                  <c:v>3.89</c:v>
                </c:pt>
                <c:pt idx="6">
                  <c:v>1</c:v>
                </c:pt>
              </c:numCache>
            </c:numRef>
          </c:xVal>
          <c:yVal>
            <c:numRef>
              <c:f>Sheet2!$O$2:$O$21</c:f>
              <c:numCache>
                <c:formatCode>General</c:formatCode>
                <c:ptCount val="20"/>
                <c:pt idx="0">
                  <c:v>598</c:v>
                </c:pt>
                <c:pt idx="1">
                  <c:v>1143</c:v>
                </c:pt>
                <c:pt idx="2">
                  <c:v>1623</c:v>
                </c:pt>
                <c:pt idx="3">
                  <c:v>3000</c:v>
                </c:pt>
                <c:pt idx="4">
                  <c:v>1143</c:v>
                </c:pt>
                <c:pt idx="6">
                  <c:v>10650</c:v>
                </c:pt>
              </c:numCache>
            </c:numRef>
          </c:yVal>
          <c:smooth val="0"/>
          <c:extLst>
            <c:ext xmlns:c16="http://schemas.microsoft.com/office/drawing/2014/chart" uri="{C3380CC4-5D6E-409C-BE32-E72D297353CC}">
              <c16:uniqueId val="{00000007-935F-6B4B-9E2C-A467A50D4629}"/>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0"/>
            <c:marker>
              <c:symbol val="diamond"/>
              <c:size val="20"/>
              <c:spPr>
                <a:solidFill>
                  <a:srgbClr val="002060"/>
                </a:solidFill>
                <a:ln w="9525">
                  <a:noFill/>
                </a:ln>
                <a:effectLst/>
              </c:spPr>
            </c:marker>
            <c:bubble3D val="0"/>
            <c:extLst>
              <c:ext xmlns:c16="http://schemas.microsoft.com/office/drawing/2014/chart" uri="{C3380CC4-5D6E-409C-BE32-E72D297353CC}">
                <c16:uniqueId val="{00000000-935F-6B4B-9E2C-A467A50D4629}"/>
              </c:ext>
            </c:extLst>
          </c:dPt>
          <c:dPt>
            <c:idx val="1"/>
            <c:marker>
              <c:symbol val="diamond"/>
              <c:size val="20"/>
              <c:spPr>
                <a:noFill/>
                <a:ln w="9525">
                  <a:noFill/>
                </a:ln>
                <a:effectLst/>
              </c:spPr>
            </c:marker>
            <c:bubble3D val="0"/>
            <c:extLst>
              <c:ext xmlns:c16="http://schemas.microsoft.com/office/drawing/2014/chart" uri="{C3380CC4-5D6E-409C-BE32-E72D297353CC}">
                <c16:uniqueId val="{00000001-935F-6B4B-9E2C-A467A50D4629}"/>
              </c:ext>
            </c:extLst>
          </c:dPt>
          <c:dPt>
            <c:idx val="2"/>
            <c:marker>
              <c:symbol val="triangle"/>
              <c:size val="20"/>
              <c:spPr>
                <a:solidFill>
                  <a:srgbClr val="002060"/>
                </a:solidFill>
                <a:ln w="9525">
                  <a:noFill/>
                </a:ln>
                <a:effectLst/>
              </c:spPr>
            </c:marker>
            <c:bubble3D val="0"/>
            <c:extLst>
              <c:ext xmlns:c16="http://schemas.microsoft.com/office/drawing/2014/chart" uri="{C3380CC4-5D6E-409C-BE32-E72D297353CC}">
                <c16:uniqueId val="{00000002-935F-6B4B-9E2C-A467A50D4629}"/>
              </c:ext>
            </c:extLst>
          </c:dPt>
          <c:dPt>
            <c:idx val="3"/>
            <c:marker>
              <c:symbol val="triangle"/>
              <c:size val="20"/>
              <c:spPr>
                <a:solidFill>
                  <a:srgbClr val="002060"/>
                </a:solidFill>
                <a:ln w="9525">
                  <a:noFill/>
                </a:ln>
                <a:effectLst/>
              </c:spPr>
            </c:marker>
            <c:bubble3D val="0"/>
            <c:extLst>
              <c:ext xmlns:c16="http://schemas.microsoft.com/office/drawing/2014/chart" uri="{C3380CC4-5D6E-409C-BE32-E72D297353CC}">
                <c16:uniqueId val="{00000003-935F-6B4B-9E2C-A467A50D4629}"/>
              </c:ext>
            </c:extLst>
          </c:dPt>
          <c:dPt>
            <c:idx val="4"/>
            <c:marker>
              <c:symbol val="triangle"/>
              <c:size val="20"/>
              <c:spPr>
                <a:solidFill>
                  <a:schemeClr val="accent2"/>
                </a:solidFill>
                <a:ln w="9525">
                  <a:noFill/>
                </a:ln>
                <a:effectLst/>
              </c:spPr>
            </c:marker>
            <c:bubble3D val="0"/>
            <c:extLst>
              <c:ext xmlns:c16="http://schemas.microsoft.com/office/drawing/2014/chart" uri="{C3380CC4-5D6E-409C-BE32-E72D297353CC}">
                <c16:uniqueId val="{00000004-935F-6B4B-9E2C-A467A50D4629}"/>
              </c:ext>
            </c:extLst>
          </c:dPt>
          <c:dPt>
            <c:idx val="6"/>
            <c:marker>
              <c:symbol val="circle"/>
              <c:size val="20"/>
              <c:spPr>
                <a:noFill/>
                <a:ln w="9525">
                  <a:noFill/>
                </a:ln>
                <a:effectLst/>
              </c:spPr>
            </c:marker>
            <c:bubble3D val="0"/>
            <c:spPr>
              <a:ln w="19050" cap="rnd">
                <a:noFill/>
                <a:round/>
              </a:ln>
              <a:effectLst/>
            </c:spPr>
            <c:extLst>
              <c:ext xmlns:c16="http://schemas.microsoft.com/office/drawing/2014/chart" uri="{C3380CC4-5D6E-409C-BE32-E72D297353CC}">
                <c16:uniqueId val="{00000006-935F-6B4B-9E2C-A467A50D4629}"/>
              </c:ext>
            </c:extLst>
          </c:dPt>
          <c:xVal>
            <c:numRef>
              <c:f>Sheet2!$N$2:$N$21</c:f>
              <c:numCache>
                <c:formatCode>General</c:formatCode>
                <c:ptCount val="20"/>
                <c:pt idx="0">
                  <c:v>3.9940000000000003E-2</c:v>
                </c:pt>
                <c:pt idx="1">
                  <c:v>0.248</c:v>
                </c:pt>
                <c:pt idx="2">
                  <c:v>0.25</c:v>
                </c:pt>
                <c:pt idx="3">
                  <c:v>0.5</c:v>
                </c:pt>
                <c:pt idx="4">
                  <c:v>3.89</c:v>
                </c:pt>
                <c:pt idx="6">
                  <c:v>1</c:v>
                </c:pt>
              </c:numCache>
            </c:numRef>
          </c:xVal>
          <c:yVal>
            <c:numRef>
              <c:f>Sheet2!$O$2:$O$21</c:f>
              <c:numCache>
                <c:formatCode>General</c:formatCode>
                <c:ptCount val="20"/>
                <c:pt idx="0">
                  <c:v>598</c:v>
                </c:pt>
                <c:pt idx="1">
                  <c:v>1143</c:v>
                </c:pt>
                <c:pt idx="2">
                  <c:v>1623</c:v>
                </c:pt>
                <c:pt idx="3">
                  <c:v>3000</c:v>
                </c:pt>
                <c:pt idx="4">
                  <c:v>1143</c:v>
                </c:pt>
                <c:pt idx="6">
                  <c:v>10650</c:v>
                </c:pt>
              </c:numCache>
            </c:numRef>
          </c:yVal>
          <c:smooth val="0"/>
          <c:extLst>
            <c:ext xmlns:c16="http://schemas.microsoft.com/office/drawing/2014/chart" uri="{C3380CC4-5D6E-409C-BE32-E72D297353CC}">
              <c16:uniqueId val="{00000007-935F-6B4B-9E2C-A467A50D4629}"/>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 (2)'!$O$1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2"/>
            <c:marker>
              <c:symbol val="diamond"/>
              <c:size val="20"/>
              <c:spPr>
                <a:solidFill>
                  <a:srgbClr val="002060"/>
                </a:solidFill>
                <a:ln w="9525">
                  <a:noFill/>
                </a:ln>
                <a:effectLst/>
              </c:spPr>
            </c:marker>
            <c:bubble3D val="0"/>
            <c:extLst>
              <c:ext xmlns:c16="http://schemas.microsoft.com/office/drawing/2014/chart" uri="{C3380CC4-5D6E-409C-BE32-E72D297353CC}">
                <c16:uniqueId val="{00000002-2DD9-D241-8145-947E63FE40D7}"/>
              </c:ext>
            </c:extLst>
          </c:dPt>
          <c:dPt>
            <c:idx val="3"/>
            <c:marker>
              <c:symbol val="circle"/>
              <c:size val="20"/>
              <c:spPr>
                <a:noFill/>
                <a:ln w="9525">
                  <a:noFill/>
                </a:ln>
                <a:effectLst/>
              </c:spPr>
            </c:marker>
            <c:bubble3D val="0"/>
            <c:extLst>
              <c:ext xmlns:c16="http://schemas.microsoft.com/office/drawing/2014/chart" uri="{C3380CC4-5D6E-409C-BE32-E72D297353CC}">
                <c16:uniqueId val="{00000003-2DD9-D241-8145-947E63FE40D7}"/>
              </c:ext>
            </c:extLst>
          </c:dPt>
          <c:dPt>
            <c:idx val="4"/>
            <c:marker>
              <c:symbol val="circle"/>
              <c:size val="20"/>
              <c:spPr>
                <a:noFill/>
                <a:ln w="9525">
                  <a:noFill/>
                </a:ln>
                <a:effectLst/>
              </c:spPr>
            </c:marker>
            <c:bubble3D val="0"/>
            <c:extLst>
              <c:ext xmlns:c16="http://schemas.microsoft.com/office/drawing/2014/chart" uri="{C3380CC4-5D6E-409C-BE32-E72D297353CC}">
                <c16:uniqueId val="{00000004-2DD9-D241-8145-947E63FE40D7}"/>
              </c:ext>
            </c:extLst>
          </c:dPt>
          <c:xVal>
            <c:numRef>
              <c:f>'Sheet2 (2)'!$N$2:$N$21</c:f>
              <c:numCache>
                <c:formatCode>General</c:formatCode>
                <c:ptCount val="20"/>
                <c:pt idx="0">
                  <c:v>2.2999999999999998</c:v>
                </c:pt>
                <c:pt idx="1">
                  <c:v>2.2999999999999998</c:v>
                </c:pt>
                <c:pt idx="2">
                  <c:v>0.20699999999999999</c:v>
                </c:pt>
                <c:pt idx="3">
                  <c:v>0.44700000000000001</c:v>
                </c:pt>
                <c:pt idx="4">
                  <c:v>4.55</c:v>
                </c:pt>
              </c:numCache>
            </c:numRef>
          </c:xVal>
          <c:yVal>
            <c:numRef>
              <c:f>'Sheet2 (2)'!$O$2:$O$21</c:f>
              <c:numCache>
                <c:formatCode>General</c:formatCode>
                <c:ptCount val="20"/>
                <c:pt idx="0">
                  <c:v>8543</c:v>
                </c:pt>
                <c:pt idx="1">
                  <c:v>6253</c:v>
                </c:pt>
                <c:pt idx="2">
                  <c:v>8466</c:v>
                </c:pt>
                <c:pt idx="3">
                  <c:v>386</c:v>
                </c:pt>
                <c:pt idx="4">
                  <c:v>386</c:v>
                </c:pt>
              </c:numCache>
            </c:numRef>
          </c:yVal>
          <c:smooth val="0"/>
          <c:extLst>
            <c:ext xmlns:c16="http://schemas.microsoft.com/office/drawing/2014/chart" uri="{C3380CC4-5D6E-409C-BE32-E72D297353CC}">
              <c16:uniqueId val="{00000014-2DD9-D241-8145-947E63FE40D7}"/>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 (2)'!$O$1</c:f>
              <c:strCache>
                <c:ptCount val="1"/>
                <c:pt idx="0">
                  <c:v>Cycles</c:v>
                </c:pt>
              </c:strCache>
            </c:strRef>
          </c:tx>
          <c:spPr>
            <a:ln w="19050" cap="rnd">
              <a:noFill/>
              <a:round/>
            </a:ln>
            <a:effectLst/>
          </c:spPr>
          <c:marker>
            <c:symbol val="circle"/>
            <c:size val="20"/>
            <c:spPr>
              <a:solidFill>
                <a:srgbClr val="002060"/>
              </a:solidFill>
              <a:ln w="9525">
                <a:noFill/>
              </a:ln>
              <a:effectLst/>
            </c:spPr>
          </c:marker>
          <c:dPt>
            <c:idx val="2"/>
            <c:marker>
              <c:symbol val="diamond"/>
              <c:size val="20"/>
              <c:spPr>
                <a:solidFill>
                  <a:srgbClr val="002060"/>
                </a:solidFill>
                <a:ln w="9525">
                  <a:noFill/>
                </a:ln>
                <a:effectLst/>
              </c:spPr>
            </c:marker>
            <c:bubble3D val="0"/>
            <c:extLst>
              <c:ext xmlns:c16="http://schemas.microsoft.com/office/drawing/2014/chart" uri="{C3380CC4-5D6E-409C-BE32-E72D297353CC}">
                <c16:uniqueId val="{00000002-2DD9-D241-8145-947E63FE40D7}"/>
              </c:ext>
            </c:extLst>
          </c:dPt>
          <c:dPt>
            <c:idx val="3"/>
            <c:marker>
              <c:symbol val="circle"/>
              <c:size val="20"/>
              <c:spPr>
                <a:noFill/>
                <a:ln w="9525">
                  <a:noFill/>
                </a:ln>
                <a:effectLst/>
              </c:spPr>
            </c:marker>
            <c:bubble3D val="0"/>
            <c:extLst>
              <c:ext xmlns:c16="http://schemas.microsoft.com/office/drawing/2014/chart" uri="{C3380CC4-5D6E-409C-BE32-E72D297353CC}">
                <c16:uniqueId val="{00000003-2DD9-D241-8145-947E63FE40D7}"/>
              </c:ext>
            </c:extLst>
          </c:dPt>
          <c:dPt>
            <c:idx val="4"/>
            <c:marker>
              <c:symbol val="circle"/>
              <c:size val="20"/>
              <c:spPr>
                <a:noFill/>
                <a:ln w="9525">
                  <a:noFill/>
                </a:ln>
                <a:effectLst/>
              </c:spPr>
            </c:marker>
            <c:bubble3D val="0"/>
            <c:extLst>
              <c:ext xmlns:c16="http://schemas.microsoft.com/office/drawing/2014/chart" uri="{C3380CC4-5D6E-409C-BE32-E72D297353CC}">
                <c16:uniqueId val="{00000004-2DD9-D241-8145-947E63FE40D7}"/>
              </c:ext>
            </c:extLst>
          </c:dPt>
          <c:xVal>
            <c:numRef>
              <c:f>'Sheet2 (2)'!$N$2:$N$21</c:f>
              <c:numCache>
                <c:formatCode>General</c:formatCode>
                <c:ptCount val="20"/>
                <c:pt idx="0">
                  <c:v>2.2999999999999998</c:v>
                </c:pt>
                <c:pt idx="1">
                  <c:v>2.2999999999999998</c:v>
                </c:pt>
                <c:pt idx="2">
                  <c:v>0.20699999999999999</c:v>
                </c:pt>
                <c:pt idx="3">
                  <c:v>0.44700000000000001</c:v>
                </c:pt>
                <c:pt idx="4">
                  <c:v>4.55</c:v>
                </c:pt>
              </c:numCache>
            </c:numRef>
          </c:xVal>
          <c:yVal>
            <c:numRef>
              <c:f>'Sheet2 (2)'!$O$2:$O$21</c:f>
              <c:numCache>
                <c:formatCode>General</c:formatCode>
                <c:ptCount val="20"/>
                <c:pt idx="0">
                  <c:v>8543</c:v>
                </c:pt>
                <c:pt idx="1">
                  <c:v>6253</c:v>
                </c:pt>
                <c:pt idx="2">
                  <c:v>8466</c:v>
                </c:pt>
                <c:pt idx="3">
                  <c:v>386</c:v>
                </c:pt>
                <c:pt idx="4">
                  <c:v>386</c:v>
                </c:pt>
              </c:numCache>
            </c:numRef>
          </c:yVal>
          <c:smooth val="0"/>
          <c:extLst>
            <c:ext xmlns:c16="http://schemas.microsoft.com/office/drawing/2014/chart" uri="{C3380CC4-5D6E-409C-BE32-E72D297353CC}">
              <c16:uniqueId val="{00000014-2DD9-D241-8145-947E63FE40D7}"/>
            </c:ext>
          </c:extLst>
        </c:ser>
        <c:dLbls>
          <c:showLegendKey val="0"/>
          <c:showVal val="0"/>
          <c:showCatName val="0"/>
          <c:showSerName val="0"/>
          <c:showPercent val="0"/>
          <c:showBubbleSize val="0"/>
        </c:dLbls>
        <c:axId val="299014287"/>
        <c:axId val="299676271"/>
      </c:scatterChart>
      <c:valAx>
        <c:axId val="299014287"/>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solidFill>
                  <a:schemeClr val="tx1"/>
                </a:solidFill>
                <a:latin typeface="+mn-lt"/>
                <a:ea typeface="+mn-ea"/>
                <a:cs typeface="+mn-cs"/>
              </a:defRPr>
            </a:pPr>
            <a:endParaRPr lang="en-US"/>
          </a:p>
        </c:txPr>
        <c:crossAx val="299676271"/>
        <c:crosses val="autoZero"/>
        <c:crossBetween val="midCat"/>
      </c:valAx>
      <c:valAx>
        <c:axId val="299676271"/>
        <c:scaling>
          <c:logBase val="10"/>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500" b="0" i="0" u="none" strike="noStrike" kern="1200" baseline="0">
                <a:ln>
                  <a:noFill/>
                </a:ln>
                <a:noFill/>
                <a:latin typeface="+mn-lt"/>
                <a:ea typeface="+mn-ea"/>
                <a:cs typeface="+mn-cs"/>
              </a:defRPr>
            </a:pPr>
            <a:endParaRPr lang="en-US"/>
          </a:p>
        </c:txPr>
        <c:crossAx val="299014287"/>
        <c:crossesAt val="1.0000000000000002E-2"/>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5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40A_355E06C3.xml><?xml version="1.0" encoding="utf-8"?>
<p188:cmLst xmlns:a="http://schemas.openxmlformats.org/drawingml/2006/main" xmlns:r="http://schemas.openxmlformats.org/officeDocument/2006/relationships" xmlns:p188="http://schemas.microsoft.com/office/powerpoint/2018/8/main">
  <p188:cm id="{B6C7A249-3166-5047-AC86-804F899195E4}" authorId="{BBA9C3DD-6FB0-9397-FAE4-7B6848B28D6E}" status="resolved" created="2022-09-16T01:56:24.113">
    <ac:deMkLst xmlns:ac="http://schemas.microsoft.com/office/drawing/2013/main/command">
      <pc:docMk xmlns:pc="http://schemas.microsoft.com/office/powerpoint/2013/main/command"/>
      <pc:sldMk xmlns:pc="http://schemas.microsoft.com/office/powerpoint/2013/main/command" cId="895354563" sldId="1034"/>
      <ac:spMk id="28" creationId="{8458CE2B-1F68-B34F-917C-0BAA2A0AA9C4}"/>
    </ac:deMkLst>
    <p188:txBody>
      <a:bodyPr/>
      <a:lstStyle/>
      <a:p>
        <a:r>
          <a:rPr lang="en-US"/>
          <a:t>I don't think it is needed, but you could extrude the CSA boxes into the page, and mention that the adders are hundreds of bits wide, and put / marks on the wires to indicate that they are buses</a:t>
        </a:r>
      </a:p>
    </p188:txBody>
  </p188:cm>
</p188:cmLst>
</file>

<file path=ppt/comments/modernComment_4A6_1E2C6FEB.xml><?xml version="1.0" encoding="utf-8"?>
<p188:cmLst xmlns:a="http://schemas.openxmlformats.org/drawingml/2006/main" xmlns:r="http://schemas.openxmlformats.org/officeDocument/2006/relationships" xmlns:p188="http://schemas.microsoft.com/office/powerpoint/2018/8/main">
  <p188:cm id="{E27595B7-D35F-4BC8-A2C8-A99828F7D60D}" authorId="{BBA9C3DD-6FB0-9397-FAE4-7B6848B28D6E}" status="resolved" created="2022-09-16T01:58:23.288">
    <pc:sldMkLst xmlns:pc="http://schemas.microsoft.com/office/powerpoint/2013/main/command">
      <pc:docMk/>
      <pc:sldMk cId="506228715" sldId="1190"/>
    </pc:sldMkLst>
    <p188:txBody>
      <a:bodyPr/>
      <a:lstStyle/>
      <a:p>
        <a:r>
          <a:rPr lang="en-US"/>
          <a:t>I am sure you will mention that there aren't really 4 or 8 cycles in pre/post computation</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02.371"/>
    </inkml:context>
    <inkml:brush xml:id="br0">
      <inkml:brushProperty name="width" value="0.05" units="cm"/>
      <inkml:brushProperty name="height" value="0.05" units="cm"/>
    </inkml:brush>
  </inkml:definitions>
  <inkml:trace contextRef="#ctx0" brushRef="#br0">213 2955 24575,'5'-8'0,"-2"-11"0,-3-23 0,0-28 0,0-32 0,0-7 0,0 17 0,2 11 0,-1-2 0,0 10 0,-1-15 0,1-3 0,-1 7 0,1 19 0,3-32 0,-3 46 0,0 0 0,1-3 0,-1-2 0,1-6 0,0-2 0,0-5 0,-1-1 0,1-4 0,-1-1 0,-1 0 0,0 0 0,0 4 0,0 2 0,0 7 0,0 3 0,0-36 0,0 20 0,2 12 0,1 7 0,0 4 0,1 8 0,-1 8 0,-1 11 0,0 9 0,-2 4 0,0 3 0,0 0 0,0-2 0,0-10 0,0-12 0,0-13 0,0-5 0,0 5 0,0 12 0,-2 15 0,-3 10 0,-2 6 0,-2 3 0,-2 0 0,-1 0 0,-1 1 0,-10 13 0,6-1 0,-23 24 0,5-2 0,2-1 0,6-4 0,17-16 0,-1 1 0,7-6 0,-1 1 0,5-9 0,0-7 0,7-11 0,12-12 0,10-8 0,8-2 0,0 3 0,-5 8 0,-4 7 0,-5 6 0,-6 5 0,-3 1 0,-8 3 0,-1 2 0,-4 1 0,3 1 0,3 2 0,3 0 0,4 0 0,-3 0 0,5 3 0,-3 5 0,5 8 0,1 6 0,0 5 0,1 3 0,4-2 0,7 0 0,5 0 0,5-1 0,-2-2 0,-6-2 0,-7-5 0,-5-4 0,-5-5 0,-8-6 0,-3-3 0,-7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25.054"/>
    </inkml:context>
    <inkml:brush xml:id="br0">
      <inkml:brushProperty name="width" value="0.05" units="cm"/>
      <inkml:brushProperty name="height" value="0.05" units="cm"/>
    </inkml:brush>
  </inkml:definitions>
  <inkml:trace contextRef="#ctx0" brushRef="#br0">4 0 24575,'0'44'0,"0"5"0,0 19 0,0-7 0,0-11 0,0-15 0,-2-28 0,2 0 0,-2-12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25.587"/>
    </inkml:context>
    <inkml:brush xml:id="br0">
      <inkml:brushProperty name="width" value="0.05" units="cm"/>
      <inkml:brushProperty name="height" value="0.05" units="cm"/>
    </inkml:brush>
  </inkml:definitions>
  <inkml:trace contextRef="#ctx0" brushRef="#br0">1 1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26.254"/>
    </inkml:context>
    <inkml:brush xml:id="br0">
      <inkml:brushProperty name="width" value="0.05" units="cm"/>
      <inkml:brushProperty name="height" value="0.05" units="cm"/>
    </inkml:brush>
  </inkml:definitions>
  <inkml:trace contextRef="#ctx0" brushRef="#br0">0 0 24575,'0'38'0,"0"22"0,0 30 0,0-39 0,0 1 0,0 48 0,0-11 0,0-16 0,0-2 0,0-33 0,0-4 0,0-30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27.219"/>
    </inkml:context>
    <inkml:brush xml:id="br0">
      <inkml:brushProperty name="width" value="0.05" units="cm"/>
      <inkml:brushProperty name="height" value="0.05" units="cm"/>
    </inkml:brush>
  </inkml:definitions>
  <inkml:trace contextRef="#ctx0" brushRef="#br0">0 1 24575,'18'5'0,"25"-2"0,23-3 0,9 0 0,4 0 0,-41 0 0,3 0 0,-36 0 0,4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28.755"/>
    </inkml:context>
    <inkml:brush xml:id="br0">
      <inkml:brushProperty name="width" value="0.05" units="cm"/>
      <inkml:brushProperty name="height" value="0.05" units="cm"/>
    </inkml:brush>
  </inkml:definitions>
  <inkml:trace contextRef="#ctx0" brushRef="#br0">13 1 24575,'4'2'0,"0"17"0,-4 21 0,0 20 0,-3 13 0,-2-1 0,-1-8 0,0-1 0,5-34 0,6-3 0,9-29 0,10-9 0,9-10 0,5-14 0,0-9 0,-5-7 0,-5-3 0,-6 1 0,-8 7 0,-6 10 0,-5 21 0,-1 19 0,4 26 0,6 15 0,11 12 0,12 5 0,16 0 0,6-3 0,-4-13 0,-10-15 0,-23-16 0,-9-8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30.287"/>
    </inkml:context>
    <inkml:brush xml:id="br0">
      <inkml:brushProperty name="width" value="0.05" units="cm"/>
      <inkml:brushProperty name="height" value="0.05" units="cm"/>
    </inkml:brush>
  </inkml:definitions>
  <inkml:trace contextRef="#ctx0" brushRef="#br0">1 1 24575,'0'31'0,"0"10"0,0 10 0,0 6 0,0-4 0,0-4 0,0-4 0,0 0 0,0 3 0,3 1 0,3-4 0,4-11 0,0-7 0,-3-21 0,1-15 0,2-30 0,7-16 0,3-7 0,7 3 0,13 12 0,15 12 0,1 22 0,1 5 0,8-1 0,-8 34 0,-8 18 0,-27 51 0,-20 2 0,-38-17 0,-33-71 0,-7-13 0,4-11 0,14-7 0,17-4 0,20 7 0,13 9 0,11 7 0,5 8 0,-2-1 0,-2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31.170"/>
    </inkml:context>
    <inkml:brush xml:id="br0">
      <inkml:brushProperty name="width" value="0.05" units="cm"/>
      <inkml:brushProperty name="height" value="0.05" units="cm"/>
    </inkml:brush>
  </inkml:definitions>
  <inkml:trace contextRef="#ctx0" brushRef="#br0">0 0 24575,'0'77'0,"0"7"0,0-30 0,0 3 0,0 3 0,0 0 0,0-5 0,0-1 0,0 43 0,0-26 0,0-25 0,0-14 0,0-8 0,0-8 0,0-7 0,0-4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31.986"/>
    </inkml:context>
    <inkml:brush xml:id="br0">
      <inkml:brushProperty name="width" value="0.05" units="cm"/>
      <inkml:brushProperty name="height" value="0.05" units="cm"/>
    </inkml:brush>
  </inkml:definitions>
  <inkml:trace contextRef="#ctx0" brushRef="#br0">1 1 24575,'0'17'0,"0"-9"0,0 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32.669"/>
    </inkml:context>
    <inkml:brush xml:id="br0">
      <inkml:brushProperty name="width" value="0.05" units="cm"/>
      <inkml:brushProperty name="height" value="0.05" units="cm"/>
    </inkml:brush>
  </inkml:definitions>
  <inkml:trace contextRef="#ctx0" brushRef="#br0">5 1 24575,'0'34'0,"0"13"0,0 15 0,0-1 0,0-14 0,0-16 0,-2-18 0,1-6 0,0-7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33.220"/>
    </inkml:context>
    <inkml:brush xml:id="br0">
      <inkml:brushProperty name="width" value="0.05" units="cm"/>
      <inkml:brushProperty name="height" value="0.05" units="cm"/>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05.200"/>
    </inkml:context>
    <inkml:brush xml:id="br0">
      <inkml:brushProperty name="width" value="0.05" units="cm"/>
      <inkml:brushProperty name="height" value="0.05" units="cm"/>
    </inkml:brush>
  </inkml:definitions>
  <inkml:trace contextRef="#ctx0" brushRef="#br0">1 1 24575,'29'0'0,"35"12"0,-8 6 0,7 7 0,-2-2 0,4 4 0,3 2-1214,13 8 1,4 4 0,3 1 1213,-16-7 0,1 1 0,2 1 0,0 0 0,5 3 0,0-1 0,1 1 0,0 0 0,0 2 0,0 1 0,0 0 0,-1-1 0,-5-1 0,-1-1 0,-1 0 0,-1 0 14,-5-2 1,-1-1 0,-1 1-1,-2-1-14,12 7 0,-3-1 0,-3 0 235,-9-5 0,-2-1 0,-1-1-235,21 15 0,-2-2 0,-11-6 0,-2-2 0,-7-4 0,-2-2 0,-3-2 0,0-2 0,-4 0 0,0-2 905,-2-1 0,-1-1-905,36 22 920,-15-10-920,-14-8 147,-14-8-147,-10-6 0,-11-7 0,-12-5 0,-14-3 0,-18-2 0,-17-2 0,-12-2 0,-4-6 0,-1-3 0,-2-3 0,-5-1 0,-2 2 0,1 0 0,10 6 0,16 3 0,16 1 0,13 1 0,10-3 0,9 1 0,13-1 0,13 2 0,16 2 0,9 1 0,5 2 0,8 5 0,2 6 0,0 4 0,-8-1 0,-14-4 0,-12-5 0,-7-3 0,-14 0 0,0-2 0,-10 0 0,2 0 0,-2-4 0,-3-6 0,-1-8 0,-1-9 0,0-5 0,0-3 0,3-6 0,3-4 0,2-1 0,2 1 0,-3 14 0,-3 11 0,-4 10 0,-5 7 0,-5-4 0,-14-6 0,11 5 0,-4-3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34.120"/>
    </inkml:context>
    <inkml:brush xml:id="br0">
      <inkml:brushProperty name="width" value="0.05" units="cm"/>
      <inkml:brushProperty name="height" value="0.05" units="cm"/>
    </inkml:brush>
  </inkml:definitions>
  <inkml:trace contextRef="#ctx0" brushRef="#br0">1 0 24575,'0'32'0,"0"10"0,0 18 0,0 9 0,0 0 0,0-3 0,0-9 0,0 1 0,0-3 0,0-7 0,0-7 0,0-12 0,0-5 0,1-6 0,2-2 0,-1-12 0,1 2 0,-3-10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35.087"/>
    </inkml:context>
    <inkml:brush xml:id="br0">
      <inkml:brushProperty name="width" value="0.05" units="cm"/>
      <inkml:brushProperty name="height" value="0.05" units="cm"/>
    </inkml:brush>
  </inkml:definitions>
  <inkml:trace contextRef="#ctx0" brushRef="#br0">0 1 24575,'13'0'0,"9"0"0,12 0 0,8 0 0,0 0 0,-10 0 0,-5 0 0,-4 0 0,3 0 0,3 0 0,-1 0 0,-3 0 0,-3 0 0,0 0 0,-8 0 0,-2 0 0,-10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36.372"/>
    </inkml:context>
    <inkml:brush xml:id="br0">
      <inkml:brushProperty name="width" value="0.05" units="cm"/>
      <inkml:brushProperty name="height" value="0.05" units="cm"/>
    </inkml:brush>
  </inkml:definitions>
  <inkml:trace contextRef="#ctx0" brushRef="#br0">1 198 12548,'0'13'0,"0"-1"4705,0 16-4705,0 15 2090,0 8-2090,4 7 1167,6-13-1167,8-15 4065,-4-14-4065,5-7 0,-8-11 0,3-6 0,0-12 0,0-22 0,2-28 0,3-18 0,3-7 0,1 11 0,-3 29 0,-6 24 0,-6 24 0,-6 20 0,-2 15 0,0 16 0,0 10 0,0 9 0,1 18 0,3-29 0,0 4 0,3 11 0,0 5 0,3 6 0,1 7 0,-2-4 0,0 7 0,-1-5 0,0 8 0,-2-1 0,-1-12 0,0 3 0,-2-9 0,-5-11 0,-2-10 0,-12 20 0,-15-47 0,-15-50 0,-7-19 0,-3-15 0,5 1 0,13 10 0,18 21 0,9 11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40.540"/>
    </inkml:context>
    <inkml:brush xml:id="br0">
      <inkml:brushProperty name="width" value="0.05" units="cm"/>
      <inkml:brushProperty name="height" value="0.05" units="cm"/>
    </inkml:brush>
  </inkml:definitions>
  <inkml:trace contextRef="#ctx0" brushRef="#br0">9 0 24575,'-5'30'0,"1"16"0,4 25 0,0-10 0,0 1 0,0 13 0,0-14 0,1-2 0,3-7 0,6-3 0,5-18 0,5-35 0,6-21 0,7-19 0,4-15 0,-2-5 0,-8 8 0,-10 6 0,-9 8 0,-9 8 0,-11 8 0,-11 8 0,-9 8 0,10 5 0,3 5 0,16 10 0,1 9 0,3 11 0,6 7 0,9 6 0,15 6 0,16 5 0,13-4 0,6-9 0,0-14 0,-5-16 0,-8-7 0,-11-12 0,-10-10 0,-10-9 0,-9-2 0,-7 0 0,-4 19 0,-2 8 0,0 20 0,0 11 0,0 9 0,0 6 0,0 32 0,7-10 0,-2-16 0,3 1 0,13 41 0,-7-43 0,0 0 0,14 44 0,-4-18 0,-5-22 0,-8-16 0,-5-16 0,-4-13 0,-2-21 0,0-31 0,0-42 0,0 29 0,0-5 0,0-12 0,0-3 0,0-5 0,0 0 0,0 3 0,1 1 0,2 4 0,3 3 0,0 15 0,4 4 0,14-23 0,3 33 0,-4 24 0,-2 11 0,-2 5 0,0 7 0,0 7 0,0 10 0,-2 8 0,-2 4 0,-5-1 0,-5-2 0,-3 3 0,-7 2 0,-13 1 0,-16-1 0,-13-10 0,-5-11 0,9-9 0,9-5 0,18-3 0,7-3 0,12-7 0,11-6 0,10-4 0,11 0 0,2 2 0,-5 2 0,-4 3 0,1 3 0,1 2 0,6 4 0,-1 1 0,-1 0 0,-1-5 0,-3-8 0,-3-5 0,-3-3 0,-8 0 0,-7 1 0,-7 5 0,-9 6 0,-7 6 0,-5 5 0,0 6 0,5 10 0,7 15 0,4 15 0,3 12 0,0 7 0,0 12 0,1 11 0,2 11 0,2 0 0,1-13 0,-1-22 0,-2-21 0,-1-14 0,1-12 0,1-7 0,1-4 0,-3-5 0,0-14 0,-2-25 0,0-28 0,0-26 0,2 39 0,0-2 0,2-4 0,3 0 0,1-3 0,3 1 0,1 4 0,3 3 0,15-35 0,-2 32 0,-3 29 0,-10 19 0,-2 8 0,-8 5 0,-1 3 0,1 3 0,-2 5 0,1 3 0,3 2 0,-2 4 0,2 3 0,-3 4 0,-2 1 0,0 1 0,-2 2 0,-2 0 0,-5-1 0,-22 8 0,12-22 0,-16 5 0,22-18 0,1-3 0,1 2 0,4-3 0,-1 0 0,0 0 0,-1-1 0,-4-11 0,5 8 0,-1-7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42.086"/>
    </inkml:context>
    <inkml:brush xml:id="br0">
      <inkml:brushProperty name="width" value="0.05" units="cm"/>
      <inkml:brushProperty name="height" value="0.05" units="cm"/>
    </inkml:brush>
  </inkml:definitions>
  <inkml:trace contextRef="#ctx0" brushRef="#br0">132 1 24575,'-33'0'0,"14"0"0,-11 0 0,19 0 0,-4 0 0,4 1 0,3 2 0,4 3 0,3 3 0,1 2 0,0 4 0,0-6 0,0 4 0,0-6 0,3-1 0,8 1 0,12-2 0,36 10 0,-1 0 0,-12 4 0,1 2 0,21 20 0,-17-2 0,-23-5 0,-26-16 0,-2 1 0,0 2 0,-1 1 0,-4 0 0,-6-1 0,-8-3 0,-3-2 0,0-1 0,1-5 0,2-1 0,-4-4 0,10-2 0,-3-1 0,10-2 0,-2 0 0,4 0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6:42.557"/>
    </inkml:context>
    <inkml:brush xml:id="br0">
      <inkml:brushProperty name="width" value="0.05" units="cm"/>
      <inkml:brushProperty name="height" value="0.05" units="cm"/>
    </inkml:brush>
  </inkml:definitions>
  <inkml:trace contextRef="#ctx0" brushRef="#br0">84 2054 24575,'0'34'0,"0"38"0,0-10 0,0 8 0,0 16 0,0 3 0,0 1 0,0 0 0,0-4 0,0-3 0,0-10 0,0-4 0,0-10 0,0-3 0,0 39 0,0-27 0,0-24 0,-1-14 0,-4-14 0,-4-11 0,-6-27 0,-5-58 0,8-7 0,4-17 0,3 27 0,1-8 0,1-4 0,1-4-760,2 0 1,1-3-1,1-4 1,2-2-1,3 0 760,0 9 0,2-2 0,2-1 0,1-1 0,2 1 0,1 0 0,2 1 0,2-1 0,1 1 0,2 1 0,2 1 0,1 3-440,4-8-1,3 2 1,2 3 0,1 3 0,2 4 440,5-2 0,1 4 0,3 5 0,0 7-21,7 0 0,1 8 1,1 10 20,15 3 0,0 20 0,-6 25 0,-4 19 0,-5 25 0,-9 18 0,-16-1 0,-6 10 0,-4 5 674,-1 20 0,-4 7 0,-3 4-674,-4-18 0,-2 4 0,-1 0 0,-2 1 0,-2 2 0,-2 1 0,-2-1 0,-3-1 0,-2-5 0,-2 0 0,-3-2 0,-3-2 0,-8 19 0,-5-4 0,-5-3 0,-4-9 0,-6-4 0,-3-5 700,1-7 0,-4-5 0,-1-5-700,0-7 0,-2-5 0,-1-5 40,-20 5 1,0-10-41,11-12 0,3-7 0,-33-4 0,39-22 1427,28-8-1427,18-3 431,7 1-431,-6 3 0,5 9 0,-4 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6:43.305"/>
    </inkml:context>
    <inkml:brush xml:id="br0">
      <inkml:brushProperty name="width" value="0.05" units="cm"/>
      <inkml:brushProperty name="height" value="0.05" units="cm"/>
    </inkml:brush>
  </inkml:definitions>
  <inkml:trace contextRef="#ctx0" brushRef="#br0">1 1 24575,'4'79'0,"-1"-13"0,-2 10 0,0-4 0,-1 6 0,-1 3 0,1 7 0,0 2 0,0-1 0,0-4 0,0-1 0,0-3 0,0 19 0,0-7 0,0-24 0,0-10 0,0 4 0,0-26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6:44.124"/>
    </inkml:context>
    <inkml:brush xml:id="br0">
      <inkml:brushProperty name="width" value="0.05" units="cm"/>
      <inkml:brushProperty name="height" value="0.05" units="cm"/>
    </inkml:brush>
  </inkml:definitions>
  <inkml:trace contextRef="#ctx0" brushRef="#br0">20 0 19268,'-9'2'0,"3"9"2455,2 11-2455,4 14 903,0 8-903,0-1 469,0-4-469,0-18 1480,0-5-1480,1-14 0,12 0 0,26-22-1696,27-29 0,-20 18 0,-1-13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6:44.404"/>
    </inkml:context>
    <inkml:brush xml:id="br0">
      <inkml:brushProperty name="width" value="0.05" units="cm"/>
      <inkml:brushProperty name="height" value="0.05" units="cm"/>
    </inkml:brush>
  </inkml:definitions>
  <inkml:trace contextRef="#ctx0" brushRef="#br0">0 1 24575,'0'25'0,"0"12"0,0 11 0,0-1 0,0-21 0,0-12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6:45.138"/>
    </inkml:context>
    <inkml:brush xml:id="br0">
      <inkml:brushProperty name="width" value="0.05" units="cm"/>
      <inkml:brushProperty name="height" value="0.05" units="cm"/>
    </inkml:brush>
  </inkml:definitions>
  <inkml:trace contextRef="#ctx0" brushRef="#br0">0 1 24575,'0'76'0,"0"-12"0,0 8 0,0-4 0,0 6 0,0 2-500,0 11 0,0 3 1,0-2 499,0-6 0,0-2 0,0-2 0,0 24 0,0-8 243,0-28 1,0-9-244,0 8 0,0-37 0,0-21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07.803"/>
    </inkml:context>
    <inkml:brush xml:id="br0">
      <inkml:brushProperty name="width" value="0.05" units="cm"/>
      <inkml:brushProperty name="height" value="0.05" units="cm"/>
    </inkml:brush>
  </inkml:definitions>
  <inkml:trace contextRef="#ctx0" brushRef="#br0">2754 1 24575,'-16'8'0,"-19"13"0,-31 22 0,11-7 0,-10 9 0,2 1 0,9-6 0,2 2 0,-6 5-661,0 0 1,-6 5-1,-4 4 1,1 1-1,4-1 661,-8 9 0,4 0 0,0 1 0,-1 0 0,-2 2 0,0 2 0,0-1 0,2 0-41,4-5 0,1 1 1,2-2-1,4-3 41,-1-1 0,4-4 0,1 0-90,1-3 1,1-1 0,0-1 89,-19 19 0,2-1 0,4-4 0,2-2 0,6-7 0,2-2 0,9-9 0,1-3 2361,-29 23-2361,14-15 1050,14-12-1050,10-8 323,11-9-323,10-8 0,5-6 0,4-4 0,1-6 0,5-10 0,6-14 0,2-17 0,-2-9 0,-3-7 0,-8-6 0,-9-6 0,-10-7 0,-9 2 0,3 12 0,1 13 0,16 31 0,2 17 0,10 30 0,0 12 0,0 6 0,0 5 0,0-2 0,4-3 0,6-2 0,3-5 0,4-3 0,1-1 0,-1-5 0,0-1 0,-1-2 0,-3-2 0,-1-1 0,-2-1 0,-1-5 0,-1-5 0,1-5 0,2-4 0,5-1 0,23 5 0,37 13 0,-23-5 0,4 2 0,12 4 0,4 2 0,1-1 0,0 1 0,-8-2 0,-2-2 0,-10-2 0,-4-3 0,16 4 0,-29-9 0,-19-5 0,-11-2 0,-5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6:45.870"/>
    </inkml:context>
    <inkml:brush xml:id="br0">
      <inkml:brushProperty name="width" value="0.05" units="cm"/>
      <inkml:brushProperty name="height" value="0.05" units="cm"/>
    </inkml:brush>
  </inkml:definitions>
  <inkml:trace contextRef="#ctx0" brushRef="#br0">1 0 24575,'45'0'0,"23"0"0,15 0 0,-1 0 0,-21 0 0,-33 0 0,-16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6:46.791"/>
    </inkml:context>
    <inkml:brush xml:id="br0">
      <inkml:brushProperty name="width" value="0.05" units="cm"/>
      <inkml:brushProperty name="height" value="0.05" units="cm"/>
    </inkml:brush>
  </inkml:definitions>
  <inkml:trace contextRef="#ctx0" brushRef="#br0">592 0 16699,'0'4'0,"-32"-1"3462,-41-1-3462,23-2 0,-4 0 677,-5 0 0,-1 0-677,7 0 0,2 2 719,-25 13-719,24 37 1170,36-6 1,7 9-1171,4 23 0,4 8 0,1-13 0,0 3 0,0 2-294,0 8 1,0 2 0,0-1 293,1 0 0,1 0 0,2-2 0,1-4 0,3-2 0,3-3 0,6 21 0,5-8 0,2-17 0,2-6 0,-1-15 0,-1-6 0,8 6 0,-13-32 0,-16-25 880,-21-32-880,-14-22 0,9 18 0,1 3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6:47.621"/>
    </inkml:context>
    <inkml:brush xml:id="br0">
      <inkml:brushProperty name="width" value="0.05" units="cm"/>
      <inkml:brushProperty name="height" value="0.05" units="cm"/>
    </inkml:brush>
  </inkml:definitions>
  <inkml:trace contextRef="#ctx0" brushRef="#br0">1 1 24575,'54'0'0,"4"0"0,9 0 0,-11 0 0,-15 0 0,-22 0 0,-10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6:48.641"/>
    </inkml:context>
    <inkml:brush xml:id="br0">
      <inkml:brushProperty name="width" value="0.05" units="cm"/>
      <inkml:brushProperty name="height" value="0.05" units="cm"/>
    </inkml:brush>
  </inkml:definitions>
  <inkml:trace contextRef="#ctx0" brushRef="#br0">222 463 24575,'-19'0'0,"-19"0"0,-9 0 0,-12 0 0,23 3 0,13 4 0,23 10 0,0 14 0,0 12 0,0 9 0,1-1 0,6-7 0,14-12 0,11-14 0,16-21 0,30-49 0,-29 4 0,1-7 0,10-17 0,0-4 0,1-5 0,-5 1 0,-12 14 0,-5 4 0,-9 15 0,-10 5 0,-20-5 0,-54 26 0,-39 14 0,30 6 0,-3 0 0,-5 2 0,4-1 0,-10 1 0,16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6:50.123"/>
    </inkml:context>
    <inkml:brush xml:id="br0">
      <inkml:brushProperty name="width" value="0.05" units="cm"/>
      <inkml:brushProperty name="height" value="0.05" units="cm"/>
    </inkml:brush>
  </inkml:definitions>
  <inkml:trace contextRef="#ctx0" brushRef="#br0">0 121 24575,'0'23'0,"0"7"0,0 6 0,0-5 0,0-10 0,0-8 0,0 0 0,0 11 0,0 14 0,0 10 0,0-1 0,0-10 0,0-13 0,4-10 0,-3-5 0,5-4 0,-4-2 0,0 0 0,0 0 0,-1 1 0,0 0 0,1-1 0,2-2 0,3-8 0,-1-23 0,6-30 0,9-29 0,-6 40 0,3 0 0,29-36 0,4 25 0,-4 24 0,-9 18 0,-10 13 0,-9 7 0,-4 7 0,-2 9 0,-9-9 0,-17-18-1696,-18-28 0,7 9 0,-1-2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6:52.039"/>
    </inkml:context>
    <inkml:brush xml:id="br0">
      <inkml:brushProperty name="width" value="0.05" units="cm"/>
      <inkml:brushProperty name="height" value="0.05" units="cm"/>
    </inkml:brush>
  </inkml:definitions>
  <inkml:trace contextRef="#ctx0" brushRef="#br0">9 353 24575,'-5'14'0,"1"23"0,4 25 0,0 20 0,0-1 0,0-9 0,0-17 0,0-19 0,0-16 0,0-9 0,0-9 0,2-18 0,6-29 0,14-40 0,-3 28 0,5-3 0,6-5 0,5 1 0,2 2 0,7 4 0,19 5 0,1 9 0,4-5 0,27 22 0,-70 40 0,-2 10 0,-10 7 0,-9 1 0,-4-7 0,0-3 0,0-4 0,0-1 0,0-1 0,0 2 0,0-6 0,0 2 0,0-6 0,0 2 0,0-5 0,0-16 0,0-26 0,4-28 0,17-14 0,26 4 0,22 17 0,10 23 0,-10 18 0,-19 12 0,-18 9 0,-13 7 0,-10 5 0,-6 5 0,-3 1 0,0-2 0,0 4 0,2 11 0,6 20 0,7 33 0,-2-31 0,1 3 0,5 10 0,0 2 0,1 1 0,1-2 0,-1-9 0,0-3 0,8 31 0,-11-34 0,-10-32 0,-10-21 0,-11-32 0,5 13 0,-4-8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12.736"/>
    </inkml:context>
    <inkml:brush xml:id="br0">
      <inkml:brushProperty name="width" value="0.05" units="cm"/>
      <inkml:brushProperty name="height" value="0.05" units="cm"/>
    </inkml:brush>
  </inkml:definitions>
  <inkml:trace contextRef="#ctx0" brushRef="#br0">1 215 24575,'0'24'0,"0"6"0,0 13 0,0 17 0,0 11 0,0 10 0,2-7 0,3-14 0,4-20 0,4-21 0,3-11 0,2-9 0,3-6 0,3-5 0,4-3 0,-1 0 0,-3 3 0,-2-1 0,-6-7 0,-4-10 0,-6-12 0,-4-9 0,-2-14 0,-5-19 0,-7-14 0,5 47 0,-1 1 0,-9-31 0,5 31 0,4 28 0,1 17 0,0 9 0,-2 9 0,2 11 0,2 14 0,3 15 0,12 21 0,5-24 0,8 2 0,12 14 0,8 3 0,13 9 0,5 2 0,-15-23 0,1-1 0,-1 0 0,0-2 0,-1-2 0,-2-1 0,14 13 0,-4-4 0,-12-15 0,-3-6 0,15 10 0,-32-29 0,-7-11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13.637"/>
    </inkml:context>
    <inkml:brush xml:id="br0">
      <inkml:brushProperty name="width" value="0.05" units="cm"/>
      <inkml:brushProperty name="height" value="0.05" units="cm"/>
    </inkml:brush>
  </inkml:definitions>
  <inkml:trace contextRef="#ctx0" brushRef="#br0">1 0 24575,'0'66'0,"0"-11"0,0 7 0,0 26 0,0 7 0,0-21 0,0 2 0,0-1 0,0 0 0,0 0 0,0-2 0,0 28 0,0-4 0,0-20 0,0-4 0,1-16 0,1-3 0,5 22 0,2-34 0,1-18 0,-5-12 0,-2-7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15.440"/>
    </inkml:context>
    <inkml:brush xml:id="br0">
      <inkml:brushProperty name="width" value="0.05" units="cm"/>
      <inkml:brushProperty name="height" value="0.05" units="cm"/>
    </inkml:brush>
  </inkml:definitions>
  <inkml:trace contextRef="#ctx0" brushRef="#br0">179 0 24575,'-16'0'0,"-6"0"0,-4 0 0,-4 0 0,-1 0 0,10 0 0,8 4 0,9 6 0,3 9 0,1 10 0,0 11 0,0 18 0,1 13 0,6 13 0,7-2 0,4-13 0,4-20 0,-1-23 0,6-17 0,6-20 0,9-19 0,5-15 0,-5-5 0,-7 4 0,-10 8 0,-8 8 0,-5 3 0,-6 4 0,-5 10 0,-1 4 0,0 23 0,0 19-6784,0 21 6784,0 13 0,0 5 0,0 2 0,0 3 0,0 1 0,0-1 0,-4-5 6784,-4-8-6784,-4-12 0,-4-6 0,1-7 0,-3-6 0,-2-5 0,-4-6 0,-3-5 0,-5-5 0,0-6 0,3-4 0,4-2 0,12 0 0,1 0 0,5 0 0,1 0 0,0 0 0,2 0 0,1-2 0,-1-3 0,-1-2 0,-4-5 0,-6-6 0,-2-6 0,6 8 0,1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19.453"/>
    </inkml:context>
    <inkml:brush xml:id="br0">
      <inkml:brushProperty name="width" value="0.05" units="cm"/>
      <inkml:brushProperty name="height" value="0.05" units="cm"/>
    </inkml:brush>
  </inkml:definitions>
  <inkml:trace contextRef="#ctx0" brushRef="#br0">253 29 24575,'-11'-5'0,"-4"1"0,-13 4 0,-5 0 0,-6 0 0,4 3 0,9 3 0,4 4 0,6 5 0,6-1 0,2 2 0,4 1 0,1-1 0,1 0 0,2 0 0,0 1 0,0 0 0,0 1 0,0-2 0,2-2 0,3-2 0,2-1 0,3-3 0,3 0 0,2-3 0,3-1 0,3-2 0,1-2 0,0 0 0,-1 0 0,2 0 0,-10 0 0,3 0 0,-10 0 0,3-4 0,0-8 0,1-9 0,1-10 0,2-1 0,2 1 0,-1 6 0,1 5 0,-5 1 0,-2 9 0,-3-3 0,-2 6 0,-1-1 0,-2-1 0,0 0 0,0 1 0,0 0 0,0 2 0,-1 1 0,-2 3 0,-3 1 0,-2 1 0,-2 0 0,-3 0 0,7 0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22.236"/>
    </inkml:context>
    <inkml:brush xml:id="br0">
      <inkml:brushProperty name="width" value="0.05" units="cm"/>
      <inkml:brushProperty name="height" value="0.05" units="cm"/>
    </inkml:brush>
  </inkml:definitions>
  <inkml:trace contextRef="#ctx0" brushRef="#br0">244 1 24575,'-14'0'0,"-6"0"0,-10 3 0,-3 6 0,3 7 0,0 10 0,4 1 0,4 2 0,4-2 0,8-4 0,3-2 0,4-4 0,2-1 0,1-7 0,0-1 0,2-6 0,5 0 0,14-1 0,15-1 0,14 0 0,6 0 0,-1 0 0,-9 0 0,-10 3 0,-7 6 0,-12 9 0,-7 11 0,-6 5 0,-6 4 0,-11-4 0,-14-6 0,-16-5 0,-9-11 0,-3-5 0,5-5 0,7-2 0,9-3 0,17 2 0,8-3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1T22:55:24.220"/>
    </inkml:context>
    <inkml:brush xml:id="br0">
      <inkml:brushProperty name="width" value="0.05" units="cm"/>
      <inkml:brushProperty name="height" value="0.05" units="cm"/>
    </inkml:brush>
  </inkml:definitions>
  <inkml:trace contextRef="#ctx0" brushRef="#br0">1 1 24575,'0'9'0,"0"5"0,0 14 0,0 17 0,0 34 0,5 11 0,5-7 0,6-22 0,4-35 0,-1-15 0,-1-9 0,-1-15 0,-2-18 0,-3-21 0,-4-14 0,-4-2 0,-3 11 0,-1 15 0,0 11 0,0 13 0,0 11 0,0 27 0,0 3 0,0 20 0,2-14 0,2-2 0,5-2 0,5-3 0,2-3 0,-6-8 0,-1-5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B5165-9B88-5A47-A500-31C73A217308}"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21B42-F9BC-5F40-AEC1-5351D9737187}" type="slidenum">
              <a:rPr lang="en-US" smtClean="0"/>
              <a:t>‹#›</a:t>
            </a:fld>
            <a:endParaRPr lang="en-US"/>
          </a:p>
        </p:txBody>
      </p:sp>
    </p:spTree>
    <p:extLst>
      <p:ext uri="{BB962C8B-B14F-4D97-AF65-F5344CB8AC3E}">
        <p14:creationId xmlns:p14="http://schemas.microsoft.com/office/powerpoint/2010/main" val="2833155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0</a:t>
            </a:fld>
            <a:endParaRPr lang="en-US"/>
          </a:p>
        </p:txBody>
      </p:sp>
    </p:spTree>
    <p:extLst>
      <p:ext uri="{BB962C8B-B14F-4D97-AF65-F5344CB8AC3E}">
        <p14:creationId xmlns:p14="http://schemas.microsoft.com/office/powerpoint/2010/main" val="2563490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9</a:t>
            </a:fld>
            <a:endParaRPr lang="en-US"/>
          </a:p>
        </p:txBody>
      </p:sp>
    </p:spTree>
    <p:extLst>
      <p:ext uri="{BB962C8B-B14F-4D97-AF65-F5344CB8AC3E}">
        <p14:creationId xmlns:p14="http://schemas.microsoft.com/office/powerpoint/2010/main" val="268833920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larger </a:t>
            </a:r>
            <a:r>
              <a:rPr lang="en-US" dirty="0" err="1"/>
              <a:t>bitwidths</a:t>
            </a:r>
            <a:r>
              <a:rPr lang="en-US" dirty="0"/>
              <a:t>, chia uses 1024-bit switches every 10 minutes</a:t>
            </a:r>
          </a:p>
          <a:p>
            <a:endParaRPr lang="en-US" dirty="0"/>
          </a:p>
          <a:p>
            <a:r>
              <a:rPr lang="en-US" dirty="0"/>
              <a:t>91% of execution time</a:t>
            </a:r>
          </a:p>
        </p:txBody>
      </p:sp>
      <p:sp>
        <p:nvSpPr>
          <p:cNvPr id="4" name="Slide Number Placeholder 3"/>
          <p:cNvSpPr>
            <a:spLocks noGrp="1"/>
          </p:cNvSpPr>
          <p:nvPr>
            <p:ph type="sldNum" sz="quarter" idx="5"/>
          </p:nvPr>
        </p:nvSpPr>
        <p:spPr/>
        <p:txBody>
          <a:bodyPr/>
          <a:lstStyle/>
          <a:p>
            <a:fld id="{CDE21B42-F9BC-5F40-AEC1-5351D9737187}" type="slidenum">
              <a:rPr lang="en-US" smtClean="0"/>
              <a:t>129</a:t>
            </a:fld>
            <a:endParaRPr lang="en-US"/>
          </a:p>
        </p:txBody>
      </p:sp>
    </p:spTree>
    <p:extLst>
      <p:ext uri="{BB962C8B-B14F-4D97-AF65-F5344CB8AC3E}">
        <p14:creationId xmlns:p14="http://schemas.microsoft.com/office/powerpoint/2010/main" val="257208096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Legend</a:t>
            </a:r>
          </a:p>
          <a:p>
            <a:pPr marL="171450" indent="-171450">
              <a:buFontTx/>
              <a:buChar char="-"/>
            </a:pPr>
            <a:r>
              <a:rPr lang="en-US" dirty="0"/>
              <a:t>No ASIC points, state of the art is 2X faster</a:t>
            </a:r>
          </a:p>
          <a:p>
            <a:r>
              <a:rPr lang="en-US" dirty="0"/>
              <a:t>- Bold arrow that says better for lower right</a:t>
            </a:r>
          </a:p>
          <a:p>
            <a:pPr marL="171450" indent="-171450">
              <a:buFontTx/>
              <a:buChar char="-"/>
            </a:pPr>
            <a:r>
              <a:rPr lang="en-US" dirty="0"/>
              <a:t>Prototypes on FPGAs, we also did a prototype on FPGA and showed improvement</a:t>
            </a:r>
          </a:p>
          <a:p>
            <a:pPr marL="171450" indent="-171450">
              <a:buFontTx/>
              <a:buChar char="-"/>
            </a:pPr>
            <a:r>
              <a:rPr lang="en-US" dirty="0"/>
              <a:t>Axis, lines = execution time, faster slower</a:t>
            </a:r>
          </a:p>
          <a:p>
            <a:endParaRPr lang="en-US" dirty="0"/>
          </a:p>
          <a:p>
            <a:r>
              <a:rPr lang="en-US" dirty="0"/>
              <a:t>Not that many papers</a:t>
            </a:r>
          </a:p>
          <a:p>
            <a:r>
              <a:rPr lang="en-US" dirty="0"/>
              <a:t>ASIC – no ASIC 255-bit, 2x faster in 1024-bit</a:t>
            </a:r>
          </a:p>
          <a:p>
            <a:r>
              <a:rPr lang="en-US" dirty="0"/>
              <a:t>Not only are there not that many papers, transition</a:t>
            </a:r>
          </a:p>
        </p:txBody>
      </p:sp>
      <p:sp>
        <p:nvSpPr>
          <p:cNvPr id="4" name="Slide Number Placeholder 3"/>
          <p:cNvSpPr>
            <a:spLocks noGrp="1"/>
          </p:cNvSpPr>
          <p:nvPr>
            <p:ph type="sldNum" sz="quarter" idx="5"/>
          </p:nvPr>
        </p:nvSpPr>
        <p:spPr/>
        <p:txBody>
          <a:bodyPr/>
          <a:lstStyle/>
          <a:p>
            <a:fld id="{CDE21B42-F9BC-5F40-AEC1-5351D9737187}" type="slidenum">
              <a:rPr lang="en-US" smtClean="0"/>
              <a:t>130</a:t>
            </a:fld>
            <a:endParaRPr lang="en-US"/>
          </a:p>
        </p:txBody>
      </p:sp>
    </p:spTree>
    <p:extLst>
      <p:ext uri="{BB962C8B-B14F-4D97-AF65-F5344CB8AC3E}">
        <p14:creationId xmlns:p14="http://schemas.microsoft.com/office/powerpoint/2010/main" val="3694277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Legend</a:t>
            </a:r>
          </a:p>
          <a:p>
            <a:pPr marL="171450" indent="-171450">
              <a:buFontTx/>
              <a:buChar char="-"/>
            </a:pPr>
            <a:r>
              <a:rPr lang="en-US" dirty="0"/>
              <a:t>No ASIC points, state of the art is 2X faster</a:t>
            </a:r>
          </a:p>
          <a:p>
            <a:r>
              <a:rPr lang="en-US" dirty="0"/>
              <a:t>- Bold arrow that says better for lower right</a:t>
            </a:r>
          </a:p>
          <a:p>
            <a:pPr marL="171450" indent="-171450">
              <a:buFontTx/>
              <a:buChar char="-"/>
            </a:pPr>
            <a:r>
              <a:rPr lang="en-US" dirty="0"/>
              <a:t>Prototypes on FPGAs, we also did a prototype on FPGA and showed improvement</a:t>
            </a:r>
          </a:p>
          <a:p>
            <a:pPr marL="171450" indent="-171450">
              <a:buFontTx/>
              <a:buChar char="-"/>
            </a:pPr>
            <a:r>
              <a:rPr lang="en-US" dirty="0"/>
              <a:t>Axis, lines = execution time, faster slower</a:t>
            </a:r>
          </a:p>
          <a:p>
            <a:endParaRPr lang="en-US" dirty="0"/>
          </a:p>
          <a:p>
            <a:r>
              <a:rPr lang="en-US" dirty="0"/>
              <a:t>Not that many papers</a:t>
            </a:r>
          </a:p>
          <a:p>
            <a:r>
              <a:rPr lang="en-US" dirty="0"/>
              <a:t>ASIC – no ASIC 255-bit, 2x faster in 1024-bit</a:t>
            </a:r>
          </a:p>
          <a:p>
            <a:r>
              <a:rPr lang="en-US" dirty="0"/>
              <a:t>Not only are there not that many papers, transition</a:t>
            </a:r>
          </a:p>
        </p:txBody>
      </p:sp>
      <p:sp>
        <p:nvSpPr>
          <p:cNvPr id="4" name="Slide Number Placeholder 3"/>
          <p:cNvSpPr>
            <a:spLocks noGrp="1"/>
          </p:cNvSpPr>
          <p:nvPr>
            <p:ph type="sldNum" sz="quarter" idx="5"/>
          </p:nvPr>
        </p:nvSpPr>
        <p:spPr/>
        <p:txBody>
          <a:bodyPr/>
          <a:lstStyle/>
          <a:p>
            <a:fld id="{CDE21B42-F9BC-5F40-AEC1-5351D9737187}" type="slidenum">
              <a:rPr lang="en-US" smtClean="0"/>
              <a:t>131</a:t>
            </a:fld>
            <a:endParaRPr lang="en-US"/>
          </a:p>
        </p:txBody>
      </p:sp>
    </p:spTree>
    <p:extLst>
      <p:ext uri="{BB962C8B-B14F-4D97-AF65-F5344CB8AC3E}">
        <p14:creationId xmlns:p14="http://schemas.microsoft.com/office/powerpoint/2010/main" val="206300677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division</a:t>
            </a:r>
          </a:p>
          <a:p>
            <a:endParaRPr lang="en-US" dirty="0"/>
          </a:p>
          <a:p>
            <a:r>
              <a:rPr lang="en-US" dirty="0"/>
              <a:t>All these prior works provide point solutions to improve either average performance (for squaring binary quadratic forms) or worst-case performance (for constant-time applications). They also all build from Euclid’s algorithm, citing its low iteration count and efficient software implementations.</a:t>
            </a:r>
          </a:p>
        </p:txBody>
      </p:sp>
      <p:sp>
        <p:nvSpPr>
          <p:cNvPr id="4" name="Slide Number Placeholder 3"/>
          <p:cNvSpPr>
            <a:spLocks noGrp="1"/>
          </p:cNvSpPr>
          <p:nvPr>
            <p:ph type="sldNum" sz="quarter" idx="5"/>
          </p:nvPr>
        </p:nvSpPr>
        <p:spPr/>
        <p:txBody>
          <a:bodyPr/>
          <a:lstStyle/>
          <a:p>
            <a:fld id="{CDE21B42-F9BC-5F40-AEC1-5351D9737187}" type="slidenum">
              <a:rPr lang="en-US" smtClean="0"/>
              <a:t>132</a:t>
            </a:fld>
            <a:endParaRPr lang="en-US"/>
          </a:p>
        </p:txBody>
      </p:sp>
    </p:spTree>
    <p:extLst>
      <p:ext uri="{BB962C8B-B14F-4D97-AF65-F5344CB8AC3E}">
        <p14:creationId xmlns:p14="http://schemas.microsoft.com/office/powerpoint/2010/main" val="317280728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software to hardware</a:t>
            </a:r>
          </a:p>
          <a:p>
            <a:r>
              <a:rPr lang="en-US" dirty="0"/>
              <a:t>Iterative algorithms</a:t>
            </a:r>
          </a:p>
        </p:txBody>
      </p:sp>
      <p:sp>
        <p:nvSpPr>
          <p:cNvPr id="4" name="Slide Number Placeholder 3"/>
          <p:cNvSpPr>
            <a:spLocks noGrp="1"/>
          </p:cNvSpPr>
          <p:nvPr>
            <p:ph type="sldNum" sz="quarter" idx="5"/>
          </p:nvPr>
        </p:nvSpPr>
        <p:spPr/>
        <p:txBody>
          <a:bodyPr/>
          <a:lstStyle/>
          <a:p>
            <a:fld id="{CDE21B42-F9BC-5F40-AEC1-5351D9737187}" type="slidenum">
              <a:rPr lang="en-US" smtClean="0"/>
              <a:t>133</a:t>
            </a:fld>
            <a:endParaRPr lang="en-US"/>
          </a:p>
        </p:txBody>
      </p:sp>
    </p:spTree>
    <p:extLst>
      <p:ext uri="{BB962C8B-B14F-4D97-AF65-F5344CB8AC3E}">
        <p14:creationId xmlns:p14="http://schemas.microsoft.com/office/powerpoint/2010/main" val="317428753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software to hardware</a:t>
            </a:r>
          </a:p>
        </p:txBody>
      </p:sp>
      <p:sp>
        <p:nvSpPr>
          <p:cNvPr id="4" name="Slide Number Placeholder 3"/>
          <p:cNvSpPr>
            <a:spLocks noGrp="1"/>
          </p:cNvSpPr>
          <p:nvPr>
            <p:ph type="sldNum" sz="quarter" idx="5"/>
          </p:nvPr>
        </p:nvSpPr>
        <p:spPr/>
        <p:txBody>
          <a:bodyPr/>
          <a:lstStyle/>
          <a:p>
            <a:fld id="{CDE21B42-F9BC-5F40-AEC1-5351D9737187}" type="slidenum">
              <a:rPr lang="en-US" smtClean="0"/>
              <a:t>134</a:t>
            </a:fld>
            <a:endParaRPr lang="en-US"/>
          </a:p>
        </p:txBody>
      </p:sp>
    </p:spTree>
    <p:extLst>
      <p:ext uri="{BB962C8B-B14F-4D97-AF65-F5344CB8AC3E}">
        <p14:creationId xmlns:p14="http://schemas.microsoft.com/office/powerpoint/2010/main" val="65683600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Tx/>
              <a:buChar char="-"/>
            </a:pPr>
            <a:r>
              <a:rPr lang="en-US" sz="1200" dirty="0">
                <a:solidFill>
                  <a:schemeClr val="tx1"/>
                </a:solidFill>
              </a:rPr>
              <a:t>Critical Path determines clock period, which 1 over the frequency</a:t>
            </a:r>
          </a:p>
          <a:p>
            <a:pPr marL="171450" indent="-171450" algn="l">
              <a:buFontTx/>
              <a:buChar char="-"/>
            </a:pPr>
            <a:endParaRPr lang="en-US" sz="1200" dirty="0">
              <a:solidFill>
                <a:schemeClr val="tx1"/>
              </a:solidFill>
            </a:endParaRPr>
          </a:p>
          <a:p>
            <a:pPr algn="l"/>
            <a:endParaRPr lang="en-US" sz="1200" dirty="0">
              <a:solidFill>
                <a:schemeClr val="tx1"/>
              </a:solidFill>
            </a:endParaRPr>
          </a:p>
          <a:p>
            <a:pPr algn="l"/>
            <a:endParaRPr lang="en-US" sz="1200" dirty="0">
              <a:solidFill>
                <a:schemeClr val="tx1"/>
              </a:solidFill>
            </a:endParaRPr>
          </a:p>
          <a:p>
            <a:pPr algn="l"/>
            <a:endParaRPr lang="en-US" sz="1200" dirty="0">
              <a:solidFill>
                <a:schemeClr val="tx1"/>
              </a:solidFill>
            </a:endParaRPr>
          </a:p>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p>
          <a:p>
            <a:pPr algn="l"/>
            <a:endParaRPr lang="en-US" sz="1200" dirty="0">
              <a:solidFill>
                <a:schemeClr val="tx1"/>
              </a:solidFill>
            </a:endParaRPr>
          </a:p>
          <a:p>
            <a:pPr algn="l"/>
            <a:r>
              <a:rPr lang="en-US" sz="1200" dirty="0">
                <a:solidFill>
                  <a:schemeClr val="tx1"/>
                </a:solidFill>
              </a:rPr>
              <a:t>We can complete an iteration at frequencies equal to or higher than frequencies of processors</a:t>
            </a:r>
          </a:p>
          <a:p>
            <a:pPr algn="l"/>
            <a:r>
              <a:rPr lang="en-US" sz="1200" dirty="0">
                <a:solidFill>
                  <a:schemeClr val="tx1"/>
                </a:solidFill>
              </a:rPr>
              <a:t>Unlike prior work</a:t>
            </a:r>
          </a:p>
        </p:txBody>
      </p:sp>
      <p:sp>
        <p:nvSpPr>
          <p:cNvPr id="4" name="Slide Number Placeholder 3"/>
          <p:cNvSpPr>
            <a:spLocks noGrp="1"/>
          </p:cNvSpPr>
          <p:nvPr>
            <p:ph type="sldNum" sz="quarter" idx="5"/>
          </p:nvPr>
        </p:nvSpPr>
        <p:spPr/>
        <p:txBody>
          <a:bodyPr/>
          <a:lstStyle/>
          <a:p>
            <a:fld id="{CDE21B42-F9BC-5F40-AEC1-5351D9737187}" type="slidenum">
              <a:rPr lang="en-US" smtClean="0"/>
              <a:t>135</a:t>
            </a:fld>
            <a:endParaRPr lang="en-US"/>
          </a:p>
        </p:txBody>
      </p:sp>
    </p:spTree>
    <p:extLst>
      <p:ext uri="{BB962C8B-B14F-4D97-AF65-F5344CB8AC3E}">
        <p14:creationId xmlns:p14="http://schemas.microsoft.com/office/powerpoint/2010/main" val="261591370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A 2X difference is not large, why not in software?</a:t>
            </a:r>
          </a:p>
          <a:p>
            <a:pPr algn="l"/>
            <a:r>
              <a:rPr lang="en-US" sz="1200" dirty="0">
                <a:solidFill>
                  <a:schemeClr val="tx1"/>
                </a:solidFill>
              </a:rPr>
              <a:t>Intuition is division is faster, software do not seem to do two-bit PM</a:t>
            </a:r>
          </a:p>
          <a:p>
            <a:pPr algn="l"/>
            <a:r>
              <a:rPr lang="en-US" sz="1200" dirty="0">
                <a:solidFill>
                  <a:schemeClr val="tx1"/>
                </a:solidFill>
              </a:rPr>
              <a:t>Could be faster in software</a:t>
            </a:r>
          </a:p>
          <a:p>
            <a:pPr algn="l"/>
            <a:r>
              <a:rPr lang="en-US" sz="1200" dirty="0">
                <a:solidFill>
                  <a:schemeClr val="tx1"/>
                </a:solidFill>
              </a:rPr>
              <a:t>Multiple subtractions</a:t>
            </a:r>
          </a:p>
          <a:p>
            <a:pPr algn="l"/>
            <a:r>
              <a:rPr lang="en-US" sz="1200" dirty="0">
                <a:solidFill>
                  <a:schemeClr val="tx1"/>
                </a:solidFill>
              </a:rPr>
              <a:t>Two-bit in software</a:t>
            </a:r>
          </a:p>
          <a:p>
            <a:pPr algn="l"/>
            <a:endParaRPr lang="en-US" sz="1200" dirty="0">
              <a:solidFill>
                <a:schemeClr val="tx1"/>
              </a:solidFill>
            </a:endParaRPr>
          </a:p>
          <a:p>
            <a:pPr algn="l"/>
            <a:endParaRPr lang="en-US" sz="1200" dirty="0">
              <a:solidFill>
                <a:schemeClr val="tx1"/>
              </a:solidFill>
            </a:endParaRPr>
          </a:p>
          <a:p>
            <a:pPr algn="l"/>
            <a:r>
              <a:rPr lang="en-US" sz="1200" dirty="0">
                <a:solidFill>
                  <a:schemeClr val="tx1"/>
                </a:solidFill>
              </a:rPr>
              <a:t>Is subtraction twice as fast as </a:t>
            </a:r>
            <a:r>
              <a:rPr lang="en-US" sz="1200" dirty="0" err="1">
                <a:solidFill>
                  <a:schemeClr val="tx1"/>
                </a:solidFill>
              </a:rPr>
              <a:t>divison</a:t>
            </a:r>
            <a:r>
              <a:rPr lang="en-US" sz="1200" dirty="0">
                <a:solidFill>
                  <a:schemeClr val="tx1"/>
                </a:solidFill>
              </a:rPr>
              <a:t>?</a:t>
            </a:r>
          </a:p>
          <a:p>
            <a:pPr algn="l"/>
            <a:endParaRPr lang="en-US" sz="1200" dirty="0">
              <a:solidFill>
                <a:schemeClr val="tx1"/>
              </a:solidFill>
            </a:endParaRPr>
          </a:p>
          <a:p>
            <a:pPr algn="l"/>
            <a:r>
              <a:rPr lang="en-US" sz="1200" dirty="0">
                <a:solidFill>
                  <a:schemeClr val="tx1"/>
                </a:solidFill>
              </a:rPr>
              <a:t>We extend the two-bit PM algorithm for extended GCD</a:t>
            </a:r>
          </a:p>
          <a:p>
            <a:pPr algn="l"/>
            <a:endParaRPr lang="en-US" sz="1200" dirty="0">
              <a:solidFill>
                <a:schemeClr val="tx1"/>
              </a:solidFill>
            </a:endParaRPr>
          </a:p>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CDE21B42-F9BC-5F40-AEC1-5351D9737187}" type="slidenum">
              <a:rPr lang="en-US" smtClean="0"/>
              <a:t>136</a:t>
            </a:fld>
            <a:endParaRPr lang="en-US"/>
          </a:p>
        </p:txBody>
      </p:sp>
    </p:spTree>
    <p:extLst>
      <p:ext uri="{BB962C8B-B14F-4D97-AF65-F5344CB8AC3E}">
        <p14:creationId xmlns:p14="http://schemas.microsoft.com/office/powerpoint/2010/main" val="263739013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A 2X difference is not large, why not in software?</a:t>
            </a:r>
          </a:p>
          <a:p>
            <a:pPr algn="l"/>
            <a:r>
              <a:rPr lang="en-US" sz="1200" dirty="0">
                <a:solidFill>
                  <a:schemeClr val="tx1"/>
                </a:solidFill>
              </a:rPr>
              <a:t>Intuition is division is faster, software do not seem to do two-bit PM</a:t>
            </a:r>
          </a:p>
          <a:p>
            <a:pPr algn="l"/>
            <a:r>
              <a:rPr lang="en-US" sz="1200" dirty="0">
                <a:solidFill>
                  <a:schemeClr val="tx1"/>
                </a:solidFill>
              </a:rPr>
              <a:t>Could be faster in software</a:t>
            </a:r>
          </a:p>
          <a:p>
            <a:pPr algn="l"/>
            <a:r>
              <a:rPr lang="en-US" sz="1200" dirty="0">
                <a:solidFill>
                  <a:schemeClr val="tx1"/>
                </a:solidFill>
              </a:rPr>
              <a:t>Multiple subtractions</a:t>
            </a:r>
          </a:p>
          <a:p>
            <a:pPr algn="l"/>
            <a:r>
              <a:rPr lang="en-US" sz="1200" dirty="0">
                <a:solidFill>
                  <a:schemeClr val="tx1"/>
                </a:solidFill>
              </a:rPr>
              <a:t>Two-bit in software</a:t>
            </a:r>
          </a:p>
          <a:p>
            <a:pPr algn="l"/>
            <a:endParaRPr lang="en-US" sz="1200" dirty="0">
              <a:solidFill>
                <a:schemeClr val="tx1"/>
              </a:solidFill>
            </a:endParaRPr>
          </a:p>
          <a:p>
            <a:pPr algn="l"/>
            <a:endParaRPr lang="en-US" sz="1200" dirty="0">
              <a:solidFill>
                <a:schemeClr val="tx1"/>
              </a:solidFill>
            </a:endParaRPr>
          </a:p>
          <a:p>
            <a:pPr algn="l"/>
            <a:r>
              <a:rPr lang="en-US" sz="1200" dirty="0">
                <a:solidFill>
                  <a:schemeClr val="tx1"/>
                </a:solidFill>
              </a:rPr>
              <a:t>Is subtraction twice as fast as </a:t>
            </a:r>
            <a:r>
              <a:rPr lang="en-US" sz="1200" dirty="0" err="1">
                <a:solidFill>
                  <a:schemeClr val="tx1"/>
                </a:solidFill>
              </a:rPr>
              <a:t>divison</a:t>
            </a:r>
            <a:r>
              <a:rPr lang="en-US" sz="1200" dirty="0">
                <a:solidFill>
                  <a:schemeClr val="tx1"/>
                </a:solidFill>
              </a:rPr>
              <a:t>?</a:t>
            </a:r>
          </a:p>
          <a:p>
            <a:pPr algn="l"/>
            <a:endParaRPr lang="en-US" sz="1200" dirty="0">
              <a:solidFill>
                <a:schemeClr val="tx1"/>
              </a:solidFill>
            </a:endParaRPr>
          </a:p>
          <a:p>
            <a:pPr algn="l"/>
            <a:r>
              <a:rPr lang="en-US" sz="1200" dirty="0">
                <a:solidFill>
                  <a:schemeClr val="tx1"/>
                </a:solidFill>
              </a:rPr>
              <a:t>We extend the two-bit PM algorithm for extended GCD</a:t>
            </a:r>
          </a:p>
          <a:p>
            <a:pPr algn="l"/>
            <a:endParaRPr lang="en-US" sz="1200" dirty="0">
              <a:solidFill>
                <a:schemeClr val="tx1"/>
              </a:solidFill>
            </a:endParaRPr>
          </a:p>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CDE21B42-F9BC-5F40-AEC1-5351D9737187}" type="slidenum">
              <a:rPr lang="en-US" smtClean="0"/>
              <a:t>137</a:t>
            </a:fld>
            <a:endParaRPr lang="en-US"/>
          </a:p>
        </p:txBody>
      </p:sp>
    </p:spTree>
    <p:extLst>
      <p:ext uri="{BB962C8B-B14F-4D97-AF65-F5344CB8AC3E}">
        <p14:creationId xmlns:p14="http://schemas.microsoft.com/office/powerpoint/2010/main" val="144164535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A 2X difference is not large, why not in software?</a:t>
            </a:r>
          </a:p>
          <a:p>
            <a:pPr algn="l"/>
            <a:r>
              <a:rPr lang="en-US" sz="1200" dirty="0">
                <a:solidFill>
                  <a:schemeClr val="tx1"/>
                </a:solidFill>
              </a:rPr>
              <a:t>Intuition is division is faster, software do not seem to do two-bit PM</a:t>
            </a:r>
          </a:p>
          <a:p>
            <a:pPr algn="l"/>
            <a:r>
              <a:rPr lang="en-US" sz="1200" dirty="0">
                <a:solidFill>
                  <a:schemeClr val="tx1"/>
                </a:solidFill>
              </a:rPr>
              <a:t>Could be faster in software</a:t>
            </a:r>
          </a:p>
          <a:p>
            <a:pPr algn="l"/>
            <a:r>
              <a:rPr lang="en-US" sz="1200" dirty="0">
                <a:solidFill>
                  <a:schemeClr val="tx1"/>
                </a:solidFill>
              </a:rPr>
              <a:t>Multiple subtractions</a:t>
            </a:r>
          </a:p>
          <a:p>
            <a:pPr algn="l"/>
            <a:r>
              <a:rPr lang="en-US" sz="1200" dirty="0">
                <a:solidFill>
                  <a:schemeClr val="tx1"/>
                </a:solidFill>
              </a:rPr>
              <a:t>Two-bit in software</a:t>
            </a:r>
          </a:p>
          <a:p>
            <a:pPr algn="l"/>
            <a:endParaRPr lang="en-US" sz="1200" dirty="0">
              <a:solidFill>
                <a:schemeClr val="tx1"/>
              </a:solidFill>
            </a:endParaRPr>
          </a:p>
          <a:p>
            <a:pPr algn="l"/>
            <a:endParaRPr lang="en-US" sz="1200" dirty="0">
              <a:solidFill>
                <a:schemeClr val="tx1"/>
              </a:solidFill>
            </a:endParaRPr>
          </a:p>
          <a:p>
            <a:pPr algn="l"/>
            <a:r>
              <a:rPr lang="en-US" sz="1200" dirty="0">
                <a:solidFill>
                  <a:schemeClr val="tx1"/>
                </a:solidFill>
              </a:rPr>
              <a:t>Is subtraction twice as fast as </a:t>
            </a:r>
            <a:r>
              <a:rPr lang="en-US" sz="1200" dirty="0" err="1">
                <a:solidFill>
                  <a:schemeClr val="tx1"/>
                </a:solidFill>
              </a:rPr>
              <a:t>divison</a:t>
            </a:r>
            <a:r>
              <a:rPr lang="en-US" sz="1200" dirty="0">
                <a:solidFill>
                  <a:schemeClr val="tx1"/>
                </a:solidFill>
              </a:rPr>
              <a:t>?</a:t>
            </a:r>
          </a:p>
          <a:p>
            <a:pPr algn="l"/>
            <a:endParaRPr lang="en-US" sz="1200" dirty="0">
              <a:solidFill>
                <a:schemeClr val="tx1"/>
              </a:solidFill>
            </a:endParaRPr>
          </a:p>
          <a:p>
            <a:pPr algn="l"/>
            <a:r>
              <a:rPr lang="en-US" sz="1200" dirty="0">
                <a:solidFill>
                  <a:schemeClr val="tx1"/>
                </a:solidFill>
              </a:rPr>
              <a:t>We extend the two-bit PM algorithm for extended GCD</a:t>
            </a:r>
          </a:p>
          <a:p>
            <a:pPr algn="l"/>
            <a:endParaRPr lang="en-US" sz="1200" dirty="0">
              <a:solidFill>
                <a:schemeClr val="tx1"/>
              </a:solidFill>
            </a:endParaRPr>
          </a:p>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CDE21B42-F9BC-5F40-AEC1-5351D9737187}" type="slidenum">
              <a:rPr lang="en-US" smtClean="0"/>
              <a:t>138</a:t>
            </a:fld>
            <a:endParaRPr lang="en-US"/>
          </a:p>
        </p:txBody>
      </p:sp>
    </p:spTree>
    <p:extLst>
      <p:ext uri="{BB962C8B-B14F-4D97-AF65-F5344CB8AC3E}">
        <p14:creationId xmlns:p14="http://schemas.microsoft.com/office/powerpoint/2010/main" val="53652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10</a:t>
            </a:fld>
            <a:endParaRPr lang="en-US"/>
          </a:p>
        </p:txBody>
      </p:sp>
    </p:spTree>
    <p:extLst>
      <p:ext uri="{BB962C8B-B14F-4D97-AF65-F5344CB8AC3E}">
        <p14:creationId xmlns:p14="http://schemas.microsoft.com/office/powerpoint/2010/main" val="312137119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t>Extension is computing these coefficients </a:t>
                </a:r>
                <a:r>
                  <a:rPr lang="en-US" err="1"/>
                  <a:t>b_a</a:t>
                </a:r>
                <a:r>
                  <a:rPr lang="en-US"/>
                  <a:t> and </a:t>
                </a:r>
                <a:r>
                  <a:rPr lang="en-US" err="1"/>
                  <a:t>b_b</a:t>
                </a:r>
                <a:endParaRPr lang="en-US"/>
              </a:p>
              <a:p>
                <a:r>
                  <a:rPr lang="en-US"/>
                  <a:t>GCD is 1, interesting result is finding these coefficients</a:t>
                </a:r>
              </a:p>
              <a:p>
                <a:pPr lvl="1"/>
                <a:r>
                  <a:rPr lang="en-US" sz="2800"/>
                  <a:t>Start: 	</a:t>
                </a:r>
                <a14:m>
                  <m:oMath xmlns:m="http://schemas.openxmlformats.org/officeDocument/2006/math">
                    <m:r>
                      <a:rPr lang="en-US" sz="2800" i="1">
                        <a:latin typeface="Cambria Math" panose="02040503050406030204" pitchFamily="18" charset="0"/>
                      </a:rPr>
                      <m:t>𝑢</m:t>
                    </m:r>
                    <m:r>
                      <a:rPr lang="en-US" sz="2800" b="0" i="1" smtClean="0">
                        <a:latin typeface="Cambria Math" panose="02040503050406030204" pitchFamily="18" charset="0"/>
                      </a:rPr>
                      <m:t>=1,</m:t>
                    </m:r>
                    <m:r>
                      <a:rPr lang="en-US" sz="2800" b="0" i="1" smtClean="0">
                        <a:latin typeface="Cambria Math" panose="02040503050406030204" pitchFamily="18" charset="0"/>
                      </a:rPr>
                      <m:t>𝑚</m:t>
                    </m:r>
                    <m:r>
                      <a:rPr lang="en-US" sz="2800" b="0" i="1" smtClean="0">
                        <a:latin typeface="Cambria Math" panose="02040503050406030204" pitchFamily="18" charset="0"/>
                      </a:rPr>
                      <m:t>=0 </m:t>
                    </m:r>
                  </m:oMath>
                </a14:m>
                <a:r>
                  <a:rPr lang="en-US" sz="2800"/>
                  <a:t>and </a:t>
                </a:r>
                <a14:m>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=0, </m:t>
                    </m:r>
                    <m:r>
                      <a:rPr lang="en-US" sz="2800" b="0" i="1" smtClean="0">
                        <a:latin typeface="Cambria Math" panose="02040503050406030204" pitchFamily="18" charset="0"/>
                      </a:rPr>
                      <m:t>𝑛</m:t>
                    </m:r>
                    <m:r>
                      <a:rPr lang="en-US" sz="2800" b="0" i="1" smtClean="0">
                        <a:latin typeface="Cambria Math" panose="02040503050406030204" pitchFamily="18" charset="0"/>
                      </a:rPr>
                      <m:t>=1</m:t>
                    </m:r>
                  </m:oMath>
                </a14:m>
                <a:endParaRPr lang="en-US" sz="2800"/>
              </a:p>
              <a:p>
                <a:pPr lvl="1"/>
                <a:r>
                  <a:rPr lang="en-US" sz="2800"/>
                  <a:t>End: 	</a:t>
                </a:r>
                <a14:m>
                  <m:oMath xmlns:m="http://schemas.openxmlformats.org/officeDocument/2006/math">
                    <m:func>
                      <m:funcPr>
                        <m:ctrlPr>
                          <a:rPr lang="en-US" sz="2800" i="1" smtClean="0">
                            <a:latin typeface="Cambria Math" panose="02040503050406030204" pitchFamily="18" charset="0"/>
                          </a:rPr>
                        </m:ctrlPr>
                      </m:funcPr>
                      <m:fName>
                        <m:r>
                          <m:rPr>
                            <m:sty m:val="p"/>
                          </m:rPr>
                          <a:rPr lang="en-US" sz="2800">
                            <a:latin typeface="Cambria Math" panose="02040503050406030204" pitchFamily="18" charset="0"/>
                          </a:rPr>
                          <m:t>gcd</m:t>
                        </m:r>
                      </m:fName>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0</m:t>
                                </m:r>
                              </m:sub>
                            </m:sSub>
                          </m:e>
                        </m:d>
                      </m:e>
                    </m:func>
                    <m:r>
                      <a:rPr lang="en-US" sz="2800" b="0" i="1" smtClean="0">
                        <a:latin typeface="Cambria Math" panose="02040503050406030204" pitchFamily="18" charset="0"/>
                      </a:rPr>
                      <m:t>=</m:t>
                    </m:r>
                    <m:r>
                      <a:rPr lang="en-US" sz="2800" b="0" i="1" smtClean="0">
                        <a:latin typeface="Cambria Math" panose="02040503050406030204" pitchFamily="18" charset="0"/>
                      </a:rPr>
                      <m:t>𝑎</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m:t>
                    </m:r>
                    <m:r>
                      <a:rPr lang="en-US" sz="2800" b="0" i="1" smtClean="0">
                        <a:latin typeface="Cambria Math" panose="02040503050406030204" pitchFamily="18" charset="0"/>
                      </a:rPr>
                      <m:t>𝑢</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𝑏</m:t>
                        </m:r>
                      </m:sub>
                    </m:sSub>
                    <m:r>
                      <a:rPr lang="en-US" sz="2800" b="0" i="1" smtClean="0">
                        <a:latin typeface="Cambria Math" panose="02040503050406030204" pitchFamily="18" charset="0"/>
                      </a:rPr>
                      <m:t>=</m:t>
                    </m:r>
                    <m:r>
                      <a:rPr lang="en-US" sz="2800" b="0" i="1" smtClean="0">
                        <a:latin typeface="Cambria Math" panose="02040503050406030204" pitchFamily="18" charset="0"/>
                      </a:rPr>
                      <m:t>𝑚</m:t>
                    </m:r>
                  </m:oMath>
                </a14:m>
                <a:endParaRPr lang="en-US" sz="2800">
                  <a:latin typeface="Cambria Math" panose="02040503050406030204" pitchFamily="18" charset="0"/>
                </a:endParaRPr>
              </a:p>
              <a:p>
                <a:endParaRPr lang="en-US"/>
              </a:p>
            </p:txBody>
          </p:sp>
        </mc:Choice>
        <mc:Fallback xmlns="">
          <p:sp>
            <p:nvSpPr>
              <p:cNvPr id="3" name="Notes Placeholder 2"/>
              <p:cNvSpPr>
                <a:spLocks noGrp="1"/>
              </p:cNvSpPr>
              <p:nvPr>
                <p:ph type="body" idx="1"/>
              </p:nvPr>
            </p:nvSpPr>
            <p:spPr/>
            <p:txBody>
              <a:bodyPr/>
              <a:lstStyle/>
              <a:p>
                <a:r>
                  <a:rPr lang="en-US"/>
                  <a:t>Extension is computing these coefficients </a:t>
                </a:r>
                <a:r>
                  <a:rPr lang="en-US" err="1"/>
                  <a:t>b_a</a:t>
                </a:r>
                <a:r>
                  <a:rPr lang="en-US"/>
                  <a:t> and </a:t>
                </a:r>
                <a:r>
                  <a:rPr lang="en-US" err="1"/>
                  <a:t>b_b</a:t>
                </a:r>
                <a:endParaRPr lang="en-US"/>
              </a:p>
              <a:p>
                <a:r>
                  <a:rPr lang="en-US"/>
                  <a:t>GCD is 1, interesting result is finding these coefficients</a:t>
                </a:r>
              </a:p>
              <a:p>
                <a:pPr lvl="1"/>
                <a:r>
                  <a:rPr lang="en-US" sz="2800"/>
                  <a:t>Start: 	</a:t>
                </a:r>
                <a:r>
                  <a:rPr lang="en-US" sz="2800" i="0">
                    <a:latin typeface="Cambria Math" panose="02040503050406030204" pitchFamily="18" charset="0"/>
                  </a:rPr>
                  <a:t>𝑢</a:t>
                </a:r>
                <a:r>
                  <a:rPr lang="en-US" sz="2800" b="0" i="0">
                    <a:latin typeface="Cambria Math" panose="02040503050406030204" pitchFamily="18" charset="0"/>
                  </a:rPr>
                  <a:t>=1,𝑚=0 </a:t>
                </a:r>
                <a:r>
                  <a:rPr lang="en-US" sz="2800"/>
                  <a:t>and </a:t>
                </a:r>
                <a:r>
                  <a:rPr lang="en-US" sz="2800" b="0" i="0">
                    <a:latin typeface="Cambria Math" panose="02040503050406030204" pitchFamily="18" charset="0"/>
                  </a:rPr>
                  <a:t>𝑦=0, 𝑛=1</a:t>
                </a:r>
                <a:endParaRPr lang="en-US" sz="2800"/>
              </a:p>
              <a:p>
                <a:pPr lvl="1"/>
                <a:r>
                  <a:rPr lang="en-US" sz="2800"/>
                  <a:t>End: 	</a:t>
                </a:r>
                <a:r>
                  <a:rPr lang="en-US" sz="2800" i="0">
                    <a:latin typeface="Cambria Math" panose="02040503050406030204" pitchFamily="18" charset="0"/>
                  </a:rPr>
                  <a:t>gcd⁡(𝑎_0,𝑏_0 )</a:t>
                </a:r>
                <a:r>
                  <a:rPr lang="en-US" sz="2800" b="0" i="0">
                    <a:latin typeface="Cambria Math" panose="02040503050406030204" pitchFamily="18" charset="0"/>
                  </a:rPr>
                  <a:t>=𝑎, 𝑏_𝑎=𝑢, 𝑏_𝑏=𝑚</a:t>
                </a:r>
                <a:endParaRPr lang="en-US" sz="2800">
                  <a:latin typeface="Cambria Math" panose="02040503050406030204" pitchFamily="18" charset="0"/>
                </a:endParaRPr>
              </a:p>
              <a:p>
                <a:endParaRPr lang="en-US"/>
              </a:p>
            </p:txBody>
          </p:sp>
        </mc:Fallback>
      </mc:AlternateContent>
      <p:sp>
        <p:nvSpPr>
          <p:cNvPr id="4" name="Slide Number Placeholder 3"/>
          <p:cNvSpPr>
            <a:spLocks noGrp="1"/>
          </p:cNvSpPr>
          <p:nvPr>
            <p:ph type="sldNum" sz="quarter" idx="5"/>
          </p:nvPr>
        </p:nvSpPr>
        <p:spPr/>
        <p:txBody>
          <a:bodyPr/>
          <a:lstStyle/>
          <a:p>
            <a:fld id="{4C6D228C-5BFD-D446-B8A1-7F700705A313}" type="slidenum">
              <a:rPr lang="en-US" smtClean="0"/>
              <a:t>139</a:t>
            </a:fld>
            <a:endParaRPr lang="en-US"/>
          </a:p>
        </p:txBody>
      </p:sp>
    </p:spTree>
    <p:extLst>
      <p:ext uri="{BB962C8B-B14F-4D97-AF65-F5344CB8AC3E}">
        <p14:creationId xmlns:p14="http://schemas.microsoft.com/office/powerpoint/2010/main" val="256152656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not be clear…</a:t>
            </a:r>
          </a:p>
          <a:p>
            <a:r>
              <a:rPr lang="en-US" dirty="0"/>
              <a:t>(details in paper)</a:t>
            </a:r>
          </a:p>
          <a:p>
            <a:r>
              <a:rPr lang="en-US" dirty="0"/>
              <a:t>Bring back time here?</a:t>
            </a:r>
          </a:p>
        </p:txBody>
      </p:sp>
      <p:sp>
        <p:nvSpPr>
          <p:cNvPr id="4" name="Slide Number Placeholder 3"/>
          <p:cNvSpPr>
            <a:spLocks noGrp="1"/>
          </p:cNvSpPr>
          <p:nvPr>
            <p:ph type="sldNum" sz="quarter" idx="5"/>
          </p:nvPr>
        </p:nvSpPr>
        <p:spPr/>
        <p:txBody>
          <a:bodyPr/>
          <a:lstStyle/>
          <a:p>
            <a:fld id="{CDE21B42-F9BC-5F40-AEC1-5351D9737187}" type="slidenum">
              <a:rPr lang="en-US" smtClean="0"/>
              <a:t>140</a:t>
            </a:fld>
            <a:endParaRPr lang="en-US"/>
          </a:p>
        </p:txBody>
      </p:sp>
    </p:spTree>
    <p:extLst>
      <p:ext uri="{BB962C8B-B14F-4D97-AF65-F5344CB8AC3E}">
        <p14:creationId xmlns:p14="http://schemas.microsoft.com/office/powerpoint/2010/main" val="344364325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200" dirty="0">
                    <a:solidFill>
                      <a:schemeClr val="tx1"/>
                    </a:solidFill>
                  </a:rPr>
                  <a:t>Most quotients in Euclid’s algorithm are small for 1024-bit inputs</a:t>
                </a:r>
              </a:p>
              <a:p>
                <a:pPr marL="457200" indent="-457200">
                  <a:buFont typeface="Arial" panose="020B0604020202020204" pitchFamily="34" charset="0"/>
                  <a:buChar char="•"/>
                </a:pPr>
                <a:r>
                  <a:rPr lang="en-US" sz="1200" dirty="0">
                    <a:solidFill>
                      <a:schemeClr val="tx1"/>
                    </a:solidFill>
                  </a:rPr>
                  <a:t>Can estimate few of the most significant bits of </a:t>
                </a:r>
                <a14:m>
                  <m:oMath xmlns:m="http://schemas.openxmlformats.org/officeDocument/2006/math">
                    <m:r>
                      <a:rPr lang="en-US" sz="1200" b="0" i="1" smtClean="0">
                        <a:solidFill>
                          <a:schemeClr val="tx1"/>
                        </a:solidFill>
                        <a:latin typeface="Cambria Math" panose="02040503050406030204" pitchFamily="18" charset="0"/>
                      </a:rPr>
                      <m:t>𝑞</m:t>
                    </m:r>
                  </m:oMath>
                </a14:m>
                <a:r>
                  <a:rPr lang="en-US" sz="1200" dirty="0">
                    <a:solidFill>
                      <a:schemeClr val="tx1"/>
                    </a:solidFill>
                  </a:rPr>
                  <a:t> for faster execution</a:t>
                </a:r>
              </a:p>
              <a:p>
                <a:endParaRPr lang="en-US" dirty="0"/>
              </a:p>
              <a:p>
                <a:r>
                  <a:rPr lang="en-US" dirty="0"/>
                  <a:t>HW block diagram</a:t>
                </a:r>
              </a:p>
              <a:p>
                <a:r>
                  <a:rPr lang="en-US" dirty="0"/>
                  <a:t>LUT -&gt; computes q * b -&gt; stacked adders with partial products</a:t>
                </a:r>
              </a:p>
              <a:p>
                <a:r>
                  <a:rPr lang="en-US" dirty="0"/>
                  <a:t>Compute remainder goes into another adder</a:t>
                </a:r>
              </a:p>
              <a:p>
                <a:endParaRPr lang="en-US" dirty="0"/>
              </a:p>
            </p:txBody>
          </p:sp>
        </mc:Choice>
        <mc:Fallback xmlns="">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200" dirty="0">
                    <a:solidFill>
                      <a:schemeClr val="tx1"/>
                    </a:solidFill>
                  </a:rPr>
                  <a:t>Most quotients in Euclid’s algorithm are small for 1024-bit inputs</a:t>
                </a:r>
              </a:p>
              <a:p>
                <a:pPr marL="457200" indent="-457200">
                  <a:buFont typeface="Arial" panose="020B0604020202020204" pitchFamily="34" charset="0"/>
                  <a:buChar char="•"/>
                </a:pPr>
                <a:r>
                  <a:rPr lang="en-US" sz="1200" dirty="0">
                    <a:solidFill>
                      <a:schemeClr val="tx1"/>
                    </a:solidFill>
                  </a:rPr>
                  <a:t>Can estimate few of the most significant bits of </a:t>
                </a:r>
                <a:r>
                  <a:rPr lang="en-US" sz="1200" b="0" i="0">
                    <a:solidFill>
                      <a:schemeClr val="tx1"/>
                    </a:solidFill>
                    <a:latin typeface="Cambria Math" panose="02040503050406030204" pitchFamily="18" charset="0"/>
                  </a:rPr>
                  <a:t>𝑞</a:t>
                </a:r>
                <a:r>
                  <a:rPr lang="en-US" sz="1200" dirty="0">
                    <a:solidFill>
                      <a:schemeClr val="tx1"/>
                    </a:solidFill>
                  </a:rPr>
                  <a:t> for faster execution</a:t>
                </a:r>
              </a:p>
              <a:p>
                <a:endParaRPr lang="en-US" dirty="0"/>
              </a:p>
              <a:p>
                <a:r>
                  <a:rPr lang="en-US" dirty="0"/>
                  <a:t>HW block diagram</a:t>
                </a:r>
              </a:p>
              <a:p>
                <a:r>
                  <a:rPr lang="en-US" dirty="0"/>
                  <a:t>LUT -&gt; computes q * b -&gt; stacked adders with partial products</a:t>
                </a:r>
              </a:p>
              <a:p>
                <a:r>
                  <a:rPr lang="en-US" dirty="0"/>
                  <a:t>Compute remainder goes into another adder</a:t>
                </a:r>
              </a:p>
              <a:p>
                <a:endParaRPr lang="en-US" dirty="0"/>
              </a:p>
            </p:txBody>
          </p:sp>
        </mc:Fallback>
      </mc:AlternateContent>
      <p:sp>
        <p:nvSpPr>
          <p:cNvPr id="4" name="Slide Number Placeholder 3"/>
          <p:cNvSpPr>
            <a:spLocks noGrp="1"/>
          </p:cNvSpPr>
          <p:nvPr>
            <p:ph type="sldNum" sz="quarter" idx="5"/>
          </p:nvPr>
        </p:nvSpPr>
        <p:spPr/>
        <p:txBody>
          <a:bodyPr/>
          <a:lstStyle/>
          <a:p>
            <a:fld id="{B2BD286E-880C-1E4B-A236-4B4C73D28C90}" type="slidenum">
              <a:rPr lang="en-US" smtClean="0"/>
              <a:t>141</a:t>
            </a:fld>
            <a:endParaRPr lang="en-US"/>
          </a:p>
        </p:txBody>
      </p:sp>
    </p:spTree>
    <p:extLst>
      <p:ext uri="{BB962C8B-B14F-4D97-AF65-F5344CB8AC3E}">
        <p14:creationId xmlns:p14="http://schemas.microsoft.com/office/powerpoint/2010/main" val="24470668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HW block diagram</a:t>
            </a:r>
          </a:p>
          <a:p>
            <a:r>
              <a:rPr lang="en-US"/>
              <a:t>LUT -&gt; computes q * b -&gt; stacked adders with partial products</a:t>
            </a:r>
          </a:p>
          <a:p>
            <a:r>
              <a:rPr lang="en-US"/>
              <a:t>Compute remainder goes into another adder</a:t>
            </a:r>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142</a:t>
            </a:fld>
            <a:endParaRPr lang="en-US"/>
          </a:p>
        </p:txBody>
      </p:sp>
    </p:spTree>
    <p:extLst>
      <p:ext uri="{BB962C8B-B14F-4D97-AF65-F5344CB8AC3E}">
        <p14:creationId xmlns:p14="http://schemas.microsoft.com/office/powerpoint/2010/main" val="13181253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HW block diagram</a:t>
            </a:r>
          </a:p>
          <a:p>
            <a:r>
              <a:rPr lang="en-US"/>
              <a:t>LUT -&gt; computes q * b -&gt; stacked adders with partial products</a:t>
            </a:r>
          </a:p>
          <a:p>
            <a:r>
              <a:rPr lang="en-US"/>
              <a:t>Compute remainder goes into another adder</a:t>
            </a:r>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143</a:t>
            </a:fld>
            <a:endParaRPr lang="en-US"/>
          </a:p>
        </p:txBody>
      </p:sp>
    </p:spTree>
    <p:extLst>
      <p:ext uri="{BB962C8B-B14F-4D97-AF65-F5344CB8AC3E}">
        <p14:creationId xmlns:p14="http://schemas.microsoft.com/office/powerpoint/2010/main" val="47559000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t>Both critical paths require additions</a:t>
                </a:r>
              </a:p>
              <a:p>
                <a:pPr lvl="1"/>
                <a:r>
                  <a:rPr lang="en-US" sz="2800"/>
                  <a:t>Two-bit PM adds </a:t>
                </a:r>
                <a14:m>
                  <m:oMath xmlns:m="http://schemas.openxmlformats.org/officeDocument/2006/math">
                    <m:r>
                      <a:rPr lang="en-US" sz="2800" i="1" dirty="0" smtClean="0">
                        <a:latin typeface="Cambria Math" panose="02040503050406030204" pitchFamily="18" charset="0"/>
                      </a:rPr>
                      <m:t>𝑢</m:t>
                    </m:r>
                    <m:r>
                      <a:rPr lang="en-US" sz="2800" i="1" dirty="0" smtClean="0">
                        <a:latin typeface="Cambria Math" panose="02040503050406030204" pitchFamily="18" charset="0"/>
                      </a:rPr>
                      <m:t> + </m:t>
                    </m:r>
                    <m:r>
                      <a:rPr lang="en-US" sz="2800" i="1" dirty="0" smtClean="0">
                        <a:latin typeface="Cambria Math" panose="02040503050406030204" pitchFamily="18" charset="0"/>
                      </a:rPr>
                      <m:t>𝑦</m:t>
                    </m:r>
                    <m:r>
                      <a:rPr lang="en-US" sz="2800" i="1" dirty="0" smtClean="0">
                        <a:latin typeface="Cambria Math" panose="02040503050406030204" pitchFamily="18" charset="0"/>
                      </a:rPr>
                      <m:t> + 3</m:t>
                    </m:r>
                    <m:r>
                      <a:rPr lang="en-US" sz="2800" i="1" dirty="0" smtClean="0">
                        <a:latin typeface="Cambria Math" panose="02040503050406030204" pitchFamily="18" charset="0"/>
                      </a:rPr>
                      <m:t>𝐵</m:t>
                    </m:r>
                  </m:oMath>
                </a14:m>
                <a:endParaRPr lang="en-US" sz="2800"/>
              </a:p>
              <a:p>
                <a:pPr lvl="1"/>
                <a:r>
                  <a:rPr lang="en-US" sz="2800"/>
                  <a:t>Euclid requires multiplying </a:t>
                </a:r>
                <a14:m>
                  <m:oMath xmlns:m="http://schemas.openxmlformats.org/officeDocument/2006/math">
                    <m:r>
                      <a:rPr lang="en-US" sz="2800" b="0" i="1" smtClean="0">
                        <a:latin typeface="Cambria Math" panose="02040503050406030204" pitchFamily="18" charset="0"/>
                      </a:rPr>
                      <m:t>𝑞</m:t>
                    </m:r>
                    <m:r>
                      <a:rPr lang="en-US" sz="2800" b="0" i="1" smtClean="0">
                        <a:latin typeface="Cambria Math" panose="02040503050406030204" pitchFamily="18" charset="0"/>
                      </a:rPr>
                      <m:t>∗</m:t>
                    </m:r>
                    <m:r>
                      <a:rPr lang="en-US" sz="2800" b="0" i="1" smtClean="0">
                        <a:latin typeface="Cambria Math" panose="02040503050406030204" pitchFamily="18" charset="0"/>
                      </a:rPr>
                      <m:t>𝑏</m:t>
                    </m:r>
                  </m:oMath>
                </a14:m>
                <a:r>
                  <a:rPr lang="en-US" sz="2800"/>
                  <a:t>, which adds partial products, and subtracts </a:t>
                </a:r>
                <a14:m>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m:t>
                    </m:r>
                    <m:r>
                      <a:rPr lang="en-US" sz="2800" b="0" i="1" smtClean="0">
                        <a:latin typeface="Cambria Math" panose="02040503050406030204" pitchFamily="18" charset="0"/>
                      </a:rPr>
                      <m:t>𝑏</m:t>
                    </m:r>
                  </m:oMath>
                </a14:m>
                <a:r>
                  <a:rPr lang="en-US" sz="2800"/>
                  <a:t> to get the remainder</a:t>
                </a:r>
              </a:p>
              <a:p>
                <a:endParaRPr lang="en-US"/>
              </a:p>
            </p:txBody>
          </p:sp>
        </mc:Choice>
        <mc:Fallback xmlns="">
          <p:sp>
            <p:nvSpPr>
              <p:cNvPr id="3" name="Notes Placeholder 2"/>
              <p:cNvSpPr>
                <a:spLocks noGrp="1"/>
              </p:cNvSpPr>
              <p:nvPr>
                <p:ph type="body" idx="1"/>
              </p:nvPr>
            </p:nvSpPr>
            <p:spPr/>
            <p:txBody>
              <a:bodyPr/>
              <a:lstStyle/>
              <a:p>
                <a:r>
                  <a:rPr lang="en-US"/>
                  <a:t>Both critical paths require additions</a:t>
                </a:r>
              </a:p>
              <a:p>
                <a:pPr lvl="1"/>
                <a:r>
                  <a:rPr lang="en-US" sz="2800"/>
                  <a:t>Two-bit PM adds </a:t>
                </a:r>
                <a:r>
                  <a:rPr lang="en-US" sz="2800" i="0" dirty="0">
                    <a:latin typeface="Cambria Math" panose="02040503050406030204" pitchFamily="18" charset="0"/>
                  </a:rPr>
                  <a:t>𝑢 + 𝑦 + 3𝐵</a:t>
                </a:r>
                <a:endParaRPr lang="en-US" sz="2800"/>
              </a:p>
              <a:p>
                <a:pPr lvl="1"/>
                <a:r>
                  <a:rPr lang="en-US" sz="2800"/>
                  <a:t>Euclid requires multiplying </a:t>
                </a:r>
                <a:r>
                  <a:rPr lang="en-US" sz="2800" b="0" i="0">
                    <a:latin typeface="Cambria Math" panose="02040503050406030204" pitchFamily="18" charset="0"/>
                  </a:rPr>
                  <a:t>𝑞∗𝑏</a:t>
                </a:r>
                <a:r>
                  <a:rPr lang="en-US" sz="2800"/>
                  <a:t>, which adds partial products, and subtracts </a:t>
                </a:r>
                <a:r>
                  <a:rPr lang="en-US" sz="2800" b="0" i="0">
                    <a:latin typeface="Cambria Math" panose="02040503050406030204" pitchFamily="18" charset="0"/>
                  </a:rPr>
                  <a:t>𝑎−𝑞∗𝑏</a:t>
                </a:r>
                <a:r>
                  <a:rPr lang="en-US" sz="2800"/>
                  <a:t> to get the remainder</a:t>
                </a:r>
              </a:p>
              <a:p>
                <a:endParaRPr lang="en-US"/>
              </a:p>
            </p:txBody>
          </p:sp>
        </mc:Fallback>
      </mc:AlternateContent>
      <p:sp>
        <p:nvSpPr>
          <p:cNvPr id="4" name="Slide Number Placeholder 3"/>
          <p:cNvSpPr>
            <a:spLocks noGrp="1"/>
          </p:cNvSpPr>
          <p:nvPr>
            <p:ph type="sldNum" sz="quarter" idx="5"/>
          </p:nvPr>
        </p:nvSpPr>
        <p:spPr/>
        <p:txBody>
          <a:bodyPr/>
          <a:lstStyle/>
          <a:p>
            <a:fld id="{B2BD286E-880C-1E4B-A236-4B4C73D28C90}" type="slidenum">
              <a:rPr lang="en-US" smtClean="0"/>
              <a:t>144</a:t>
            </a:fld>
            <a:endParaRPr lang="en-US"/>
          </a:p>
        </p:txBody>
      </p:sp>
    </p:spTree>
    <p:extLst>
      <p:ext uri="{BB962C8B-B14F-4D97-AF65-F5344CB8AC3E}">
        <p14:creationId xmlns:p14="http://schemas.microsoft.com/office/powerpoint/2010/main" val="235583548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Shift is nontrivial</a:t>
            </a:r>
          </a:p>
        </p:txBody>
      </p:sp>
      <p:sp>
        <p:nvSpPr>
          <p:cNvPr id="4" name="Slide Number Placeholder 3"/>
          <p:cNvSpPr>
            <a:spLocks noGrp="1"/>
          </p:cNvSpPr>
          <p:nvPr>
            <p:ph type="sldNum" sz="quarter" idx="5"/>
          </p:nvPr>
        </p:nvSpPr>
        <p:spPr/>
        <p:txBody>
          <a:bodyPr/>
          <a:lstStyle/>
          <a:p>
            <a:fld id="{B2BD286E-880C-1E4B-A236-4B4C73D28C90}" type="slidenum">
              <a:rPr lang="en-US" smtClean="0"/>
              <a:t>145</a:t>
            </a:fld>
            <a:endParaRPr lang="en-US"/>
          </a:p>
        </p:txBody>
      </p:sp>
    </p:spTree>
    <p:extLst>
      <p:ext uri="{BB962C8B-B14F-4D97-AF65-F5344CB8AC3E}">
        <p14:creationId xmlns:p14="http://schemas.microsoft.com/office/powerpoint/2010/main" val="333698753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HW block diagram</a:t>
            </a:r>
          </a:p>
          <a:p>
            <a:r>
              <a:rPr lang="en-US"/>
              <a:t>LUT -&gt; computes q * b -&gt; stacked adders with partial products</a:t>
            </a:r>
          </a:p>
          <a:p>
            <a:r>
              <a:rPr lang="en-US"/>
              <a:t>Compute remainder goes into another adder</a:t>
            </a:r>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146</a:t>
            </a:fld>
            <a:endParaRPr lang="en-US"/>
          </a:p>
        </p:txBody>
      </p:sp>
    </p:spTree>
    <p:extLst>
      <p:ext uri="{BB962C8B-B14F-4D97-AF65-F5344CB8AC3E}">
        <p14:creationId xmlns:p14="http://schemas.microsoft.com/office/powerpoint/2010/main" val="37077141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HW block diagram</a:t>
            </a:r>
          </a:p>
          <a:p>
            <a:r>
              <a:rPr lang="en-US"/>
              <a:t>LUT -&gt; computes q * b -&gt; stacked adders with partial products</a:t>
            </a:r>
          </a:p>
          <a:p>
            <a:r>
              <a:rPr lang="en-US"/>
              <a:t>Compute remainder goes into another adder</a:t>
            </a:r>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147</a:t>
            </a:fld>
            <a:endParaRPr lang="en-US"/>
          </a:p>
        </p:txBody>
      </p:sp>
    </p:spTree>
    <p:extLst>
      <p:ext uri="{BB962C8B-B14F-4D97-AF65-F5344CB8AC3E}">
        <p14:creationId xmlns:p14="http://schemas.microsoft.com/office/powerpoint/2010/main" val="306254308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Constant-power?</a:t>
            </a:r>
          </a:p>
        </p:txBody>
      </p:sp>
      <p:sp>
        <p:nvSpPr>
          <p:cNvPr id="4" name="Slide Number Placeholder 3"/>
          <p:cNvSpPr>
            <a:spLocks noGrp="1"/>
          </p:cNvSpPr>
          <p:nvPr>
            <p:ph type="sldNum" sz="quarter" idx="5"/>
          </p:nvPr>
        </p:nvSpPr>
        <p:spPr/>
        <p:txBody>
          <a:bodyPr/>
          <a:lstStyle/>
          <a:p>
            <a:fld id="{CDE21B42-F9BC-5F40-AEC1-5351D9737187}" type="slidenum">
              <a:rPr lang="en-US" smtClean="0"/>
              <a:t>149</a:t>
            </a:fld>
            <a:endParaRPr lang="en-US"/>
          </a:p>
        </p:txBody>
      </p:sp>
    </p:spTree>
    <p:extLst>
      <p:ext uri="{BB962C8B-B14F-4D97-AF65-F5344CB8AC3E}">
        <p14:creationId xmlns:p14="http://schemas.microsoft.com/office/powerpoint/2010/main" val="152486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Tx/>
              <a:buChar char="-"/>
            </a:pPr>
            <a:r>
              <a:rPr lang="en-US" sz="1200" dirty="0">
                <a:solidFill>
                  <a:schemeClr val="tx1"/>
                </a:solidFill>
              </a:rPr>
              <a:t>Critical Path determines clock period, which 1 over the frequency</a:t>
            </a:r>
          </a:p>
          <a:p>
            <a:pPr marL="171450" indent="-171450" algn="l">
              <a:buFontTx/>
              <a:buChar char="-"/>
            </a:pPr>
            <a:endParaRPr lang="en-US" sz="1200" dirty="0">
              <a:solidFill>
                <a:schemeClr val="tx1"/>
              </a:solidFill>
            </a:endParaRPr>
          </a:p>
          <a:p>
            <a:pPr algn="l"/>
            <a:endParaRPr lang="en-US" sz="1200" dirty="0">
              <a:solidFill>
                <a:schemeClr val="tx1"/>
              </a:solidFill>
            </a:endParaRPr>
          </a:p>
          <a:p>
            <a:pPr algn="l"/>
            <a:endParaRPr lang="en-US" sz="1200" dirty="0">
              <a:solidFill>
                <a:schemeClr val="tx1"/>
              </a:solidFill>
            </a:endParaRPr>
          </a:p>
          <a:p>
            <a:pPr algn="l"/>
            <a:endParaRPr lang="en-US" sz="1200" dirty="0">
              <a:solidFill>
                <a:schemeClr val="tx1"/>
              </a:solidFill>
            </a:endParaRPr>
          </a:p>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p>
          <a:p>
            <a:pPr algn="l"/>
            <a:endParaRPr lang="en-US" sz="1200" dirty="0">
              <a:solidFill>
                <a:schemeClr val="tx1"/>
              </a:solidFill>
            </a:endParaRPr>
          </a:p>
          <a:p>
            <a:pPr algn="l"/>
            <a:r>
              <a:rPr lang="en-US" sz="1200" dirty="0">
                <a:solidFill>
                  <a:schemeClr val="tx1"/>
                </a:solidFill>
              </a:rPr>
              <a:t>We can complete an iteration at frequencies equal to or higher than frequencies of processors</a:t>
            </a:r>
          </a:p>
          <a:p>
            <a:pPr algn="l"/>
            <a:r>
              <a:rPr lang="en-US" sz="1200" dirty="0">
                <a:solidFill>
                  <a:schemeClr val="tx1"/>
                </a:solidFill>
              </a:rPr>
              <a:t>Unlike prior work</a:t>
            </a:r>
          </a:p>
        </p:txBody>
      </p:sp>
      <p:sp>
        <p:nvSpPr>
          <p:cNvPr id="4" name="Slide Number Placeholder 3"/>
          <p:cNvSpPr>
            <a:spLocks noGrp="1"/>
          </p:cNvSpPr>
          <p:nvPr>
            <p:ph type="sldNum" sz="quarter" idx="5"/>
          </p:nvPr>
        </p:nvSpPr>
        <p:spPr/>
        <p:txBody>
          <a:bodyPr/>
          <a:lstStyle/>
          <a:p>
            <a:fld id="{CDE21B42-F9BC-5F40-AEC1-5351D9737187}" type="slidenum">
              <a:rPr lang="en-US" smtClean="0"/>
              <a:t>11</a:t>
            </a:fld>
            <a:endParaRPr lang="en-US"/>
          </a:p>
        </p:txBody>
      </p:sp>
    </p:spTree>
    <p:extLst>
      <p:ext uri="{BB962C8B-B14F-4D97-AF65-F5344CB8AC3E}">
        <p14:creationId xmlns:p14="http://schemas.microsoft.com/office/powerpoint/2010/main" val="155626205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150</a:t>
            </a:fld>
            <a:endParaRPr lang="en-US"/>
          </a:p>
        </p:txBody>
      </p:sp>
    </p:spTree>
    <p:extLst>
      <p:ext uri="{BB962C8B-B14F-4D97-AF65-F5344CB8AC3E}">
        <p14:creationId xmlns:p14="http://schemas.microsoft.com/office/powerpoint/2010/main" val="317832233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Sums are the same up until clock skew</a:t>
            </a:r>
          </a:p>
          <a:p>
            <a:endParaRPr lang="en-US" dirty="0"/>
          </a:p>
          <a:p>
            <a:r>
              <a:rPr lang="en-US" dirty="0"/>
              <a:t>Clock skew definition</a:t>
            </a:r>
          </a:p>
          <a:p>
            <a:endParaRPr lang="en-US" dirty="0"/>
          </a:p>
          <a:p>
            <a:r>
              <a:rPr lang="en-US" dirty="0"/>
              <a:t>- Different </a:t>
            </a:r>
            <a:r>
              <a:rPr lang="en-US" dirty="0" err="1"/>
              <a:t>bitwidths</a:t>
            </a:r>
            <a:r>
              <a:rPr lang="en-US" dirty="0"/>
              <a:t>: critical paths are same</a:t>
            </a:r>
          </a:p>
          <a:p>
            <a:pPr marL="171450" indent="-171450">
              <a:buFontTx/>
              <a:buChar char="-"/>
            </a:pPr>
            <a:r>
              <a:rPr lang="en-US" dirty="0"/>
              <a:t>however, build a chip -&gt; smaller 255 -&gt; longer wires -&gt; clock skew</a:t>
            </a:r>
          </a:p>
          <a:p>
            <a:pPr marL="171450" indent="-171450">
              <a:buFontTx/>
              <a:buChar char="-"/>
            </a:pPr>
            <a:r>
              <a:rPr lang="en-US" dirty="0"/>
              <a:t>Physical design -&gt; contributor to difference</a:t>
            </a:r>
          </a:p>
          <a:p>
            <a:pPr marL="171450" indent="-171450">
              <a:buFontTx/>
              <a:buChar char="-"/>
            </a:pPr>
            <a:r>
              <a:rPr lang="en-US" dirty="0"/>
              <a:t>Ideal versions of circuits = same clock speed</a:t>
            </a:r>
          </a:p>
          <a:p>
            <a:pPr marL="171450" indent="-171450">
              <a:buFontTx/>
              <a:buChar char="-"/>
            </a:pPr>
            <a:r>
              <a:rPr lang="en-US" dirty="0"/>
              <a:t>Physical limitation</a:t>
            </a:r>
          </a:p>
          <a:p>
            <a:pPr marL="171450" indent="-171450">
              <a:buFontTx/>
              <a:buChar char="-"/>
            </a:pPr>
            <a:endParaRPr lang="en-US" dirty="0"/>
          </a:p>
          <a:p>
            <a:pPr marL="171450" indent="-171450">
              <a:buFontTx/>
              <a:buChar char="-"/>
            </a:pPr>
            <a:r>
              <a:rPr lang="en-US" dirty="0"/>
              <a:t>Critical path is what we expected</a:t>
            </a:r>
          </a:p>
          <a:p>
            <a:pPr marL="171450" indent="-171450">
              <a:buFontTx/>
              <a:buChar char="-"/>
            </a:pPr>
            <a:r>
              <a:rPr lang="en-US" dirty="0"/>
              <a:t>Different </a:t>
            </a:r>
            <a:r>
              <a:rPr lang="en-US" dirty="0" err="1"/>
              <a:t>bitwidths</a:t>
            </a:r>
            <a:endParaRPr lang="en-US" dirty="0"/>
          </a:p>
          <a:p>
            <a:pPr marL="171450" indent="-171450">
              <a:buFontTx/>
              <a:buChar char="-"/>
            </a:pPr>
            <a:r>
              <a:rPr lang="en-US" dirty="0"/>
              <a:t>Clock skew</a:t>
            </a:r>
          </a:p>
        </p:txBody>
      </p:sp>
      <p:sp>
        <p:nvSpPr>
          <p:cNvPr id="4" name="Slide Number Placeholder 3"/>
          <p:cNvSpPr>
            <a:spLocks noGrp="1"/>
          </p:cNvSpPr>
          <p:nvPr>
            <p:ph type="sldNum" sz="quarter" idx="5"/>
          </p:nvPr>
        </p:nvSpPr>
        <p:spPr/>
        <p:txBody>
          <a:bodyPr/>
          <a:lstStyle/>
          <a:p>
            <a:fld id="{CDE21B42-F9BC-5F40-AEC1-5351D9737187}" type="slidenum">
              <a:rPr lang="en-US" smtClean="0"/>
              <a:t>158</a:t>
            </a:fld>
            <a:endParaRPr lang="en-US"/>
          </a:p>
        </p:txBody>
      </p:sp>
    </p:spTree>
    <p:extLst>
      <p:ext uri="{BB962C8B-B14F-4D97-AF65-F5344CB8AC3E}">
        <p14:creationId xmlns:p14="http://schemas.microsoft.com/office/powerpoint/2010/main" val="244978954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Exponentiation mod p</a:t>
            </a:r>
          </a:p>
          <a:p>
            <a:r>
              <a:rPr lang="en-US" dirty="0"/>
              <a:t>Fixed exp, variable base</a:t>
            </a:r>
          </a:p>
          <a:p>
            <a:r>
              <a:rPr lang="en-US" dirty="0"/>
              <a:t>Check if in multiplicative subgroup</a:t>
            </a:r>
          </a:p>
          <a:p>
            <a:r>
              <a:rPr lang="en-US" dirty="0"/>
              <a:t>Fastest possible multiplication algorithm for fixed exponent</a:t>
            </a:r>
          </a:p>
          <a:p>
            <a:r>
              <a:rPr lang="en-US" dirty="0"/>
              <a:t>Addition chains (current state of the art)</a:t>
            </a:r>
          </a:p>
          <a:p>
            <a:r>
              <a:rPr lang="en-US" dirty="0"/>
              <a:t>1.5 * n -&gt; ops</a:t>
            </a:r>
          </a:p>
          <a:p>
            <a:r>
              <a:rPr lang="en-US" dirty="0"/>
              <a:t>Addition-subtraction chain (generalization) -&gt; sum/diff between two prior values in chain</a:t>
            </a:r>
          </a:p>
          <a:p>
            <a:r>
              <a:rPr lang="en-US" dirty="0"/>
              <a:t>Divisions instead of multiplications for exponentiation mod p</a:t>
            </a:r>
          </a:p>
          <a:p>
            <a:endParaRPr lang="en-US" dirty="0"/>
          </a:p>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161</a:t>
            </a:fld>
            <a:endParaRPr lang="en-US"/>
          </a:p>
        </p:txBody>
      </p:sp>
    </p:spTree>
    <p:extLst>
      <p:ext uri="{BB962C8B-B14F-4D97-AF65-F5344CB8AC3E}">
        <p14:creationId xmlns:p14="http://schemas.microsoft.com/office/powerpoint/2010/main" val="343517465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Exponentiation mod p</a:t>
            </a:r>
          </a:p>
          <a:p>
            <a:r>
              <a:rPr lang="en-US" dirty="0"/>
              <a:t>Fixed exp, variable base</a:t>
            </a:r>
          </a:p>
          <a:p>
            <a:r>
              <a:rPr lang="en-US" dirty="0"/>
              <a:t>Check if in multiplicative subgroup</a:t>
            </a:r>
          </a:p>
          <a:p>
            <a:r>
              <a:rPr lang="en-US" dirty="0"/>
              <a:t>Fastest possible multiplication algorithm for fixed exponent</a:t>
            </a:r>
          </a:p>
          <a:p>
            <a:r>
              <a:rPr lang="en-US" dirty="0"/>
              <a:t>Addition chains (current state of the art)</a:t>
            </a:r>
          </a:p>
          <a:p>
            <a:r>
              <a:rPr lang="en-US" dirty="0"/>
              <a:t>1.5 * n -&gt; ops</a:t>
            </a:r>
          </a:p>
          <a:p>
            <a:r>
              <a:rPr lang="en-US" dirty="0"/>
              <a:t>Addition-subtraction chain (generalization) -&gt; sum/diff between two prior values in chain</a:t>
            </a:r>
          </a:p>
          <a:p>
            <a:r>
              <a:rPr lang="en-US" dirty="0"/>
              <a:t>Divisions instead of multiplications for exponentiation mod p</a:t>
            </a:r>
          </a:p>
          <a:p>
            <a:endParaRPr lang="en-US" dirty="0"/>
          </a:p>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162</a:t>
            </a:fld>
            <a:endParaRPr lang="en-US"/>
          </a:p>
        </p:txBody>
      </p:sp>
    </p:spTree>
    <p:extLst>
      <p:ext uri="{BB962C8B-B14F-4D97-AF65-F5344CB8AC3E}">
        <p14:creationId xmlns:p14="http://schemas.microsoft.com/office/powerpoint/2010/main" val="377872327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Exponentiation mod p</a:t>
            </a:r>
          </a:p>
          <a:p>
            <a:r>
              <a:rPr lang="en-US" dirty="0"/>
              <a:t>Fixed exp, variable base</a:t>
            </a:r>
          </a:p>
          <a:p>
            <a:r>
              <a:rPr lang="en-US" dirty="0"/>
              <a:t>Check if in multiplicative subgroup</a:t>
            </a:r>
          </a:p>
          <a:p>
            <a:r>
              <a:rPr lang="en-US" dirty="0"/>
              <a:t>Fastest possible multiplication algorithm for fixed exponent</a:t>
            </a:r>
          </a:p>
          <a:p>
            <a:r>
              <a:rPr lang="en-US" dirty="0"/>
              <a:t>Addition chains (current state of the art)</a:t>
            </a:r>
          </a:p>
          <a:p>
            <a:r>
              <a:rPr lang="en-US" dirty="0"/>
              <a:t>1.5 * n -&gt; ops</a:t>
            </a:r>
          </a:p>
          <a:p>
            <a:r>
              <a:rPr lang="en-US" dirty="0"/>
              <a:t>Addition-subtraction chain (generalization) -&gt; sum/diff between two prior values in chain</a:t>
            </a:r>
          </a:p>
          <a:p>
            <a:r>
              <a:rPr lang="en-US" dirty="0"/>
              <a:t>Divisions instead of multiplications for exponentiation mod p</a:t>
            </a:r>
          </a:p>
          <a:p>
            <a:endParaRPr lang="en-US" dirty="0"/>
          </a:p>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163</a:t>
            </a:fld>
            <a:endParaRPr lang="en-US"/>
          </a:p>
        </p:txBody>
      </p:sp>
    </p:spTree>
    <p:extLst>
      <p:ext uri="{BB962C8B-B14F-4D97-AF65-F5344CB8AC3E}">
        <p14:creationId xmlns:p14="http://schemas.microsoft.com/office/powerpoint/2010/main" val="13406920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Exponentiation mod p</a:t>
            </a:r>
          </a:p>
          <a:p>
            <a:r>
              <a:rPr lang="en-US" dirty="0"/>
              <a:t>Fixed exp, variable base</a:t>
            </a:r>
          </a:p>
          <a:p>
            <a:r>
              <a:rPr lang="en-US" dirty="0"/>
              <a:t>Check if in multiplicative subgroup</a:t>
            </a:r>
          </a:p>
          <a:p>
            <a:r>
              <a:rPr lang="en-US" dirty="0"/>
              <a:t>Fastest possible multiplication algorithm for fixed exponent</a:t>
            </a:r>
          </a:p>
          <a:p>
            <a:r>
              <a:rPr lang="en-US" dirty="0"/>
              <a:t>Addition chains (current state of the art)</a:t>
            </a:r>
          </a:p>
          <a:p>
            <a:r>
              <a:rPr lang="en-US" dirty="0"/>
              <a:t>1.5 * n -&gt; ops</a:t>
            </a:r>
          </a:p>
          <a:p>
            <a:r>
              <a:rPr lang="en-US" dirty="0"/>
              <a:t>Addition-subtraction chain (generalization) -&gt; sum/diff between two prior values in chain</a:t>
            </a:r>
          </a:p>
          <a:p>
            <a:r>
              <a:rPr lang="en-US" dirty="0"/>
              <a:t>Divisions instead of multiplications for exponentiation mod p</a:t>
            </a:r>
          </a:p>
          <a:p>
            <a:endParaRPr lang="en-US" dirty="0"/>
          </a:p>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164</a:t>
            </a:fld>
            <a:endParaRPr lang="en-US"/>
          </a:p>
        </p:txBody>
      </p:sp>
    </p:spTree>
    <p:extLst>
      <p:ext uri="{BB962C8B-B14F-4D97-AF65-F5344CB8AC3E}">
        <p14:creationId xmlns:p14="http://schemas.microsoft.com/office/powerpoint/2010/main" val="275600478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 of work in 1980s, 1990s</a:t>
            </a:r>
          </a:p>
          <a:p>
            <a:r>
              <a:rPr lang="en-US" dirty="0"/>
              <a:t>Efficient software implementations</a:t>
            </a:r>
          </a:p>
        </p:txBody>
      </p:sp>
      <p:sp>
        <p:nvSpPr>
          <p:cNvPr id="4" name="Slide Number Placeholder 3"/>
          <p:cNvSpPr>
            <a:spLocks noGrp="1"/>
          </p:cNvSpPr>
          <p:nvPr>
            <p:ph type="sldNum" sz="quarter" idx="5"/>
          </p:nvPr>
        </p:nvSpPr>
        <p:spPr/>
        <p:txBody>
          <a:bodyPr/>
          <a:lstStyle/>
          <a:p>
            <a:fld id="{CDE21B42-F9BC-5F40-AEC1-5351D9737187}" type="slidenum">
              <a:rPr lang="en-US" smtClean="0"/>
              <a:t>167</a:t>
            </a:fld>
            <a:endParaRPr lang="en-US"/>
          </a:p>
        </p:txBody>
      </p:sp>
    </p:spTree>
    <p:extLst>
      <p:ext uri="{BB962C8B-B14F-4D97-AF65-F5344CB8AC3E}">
        <p14:creationId xmlns:p14="http://schemas.microsoft.com/office/powerpoint/2010/main" val="371913949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Bernstein yang CHES</a:t>
            </a:r>
          </a:p>
        </p:txBody>
      </p:sp>
      <p:sp>
        <p:nvSpPr>
          <p:cNvPr id="4" name="Slide Number Placeholder 3"/>
          <p:cNvSpPr>
            <a:spLocks noGrp="1"/>
          </p:cNvSpPr>
          <p:nvPr>
            <p:ph type="sldNum" sz="quarter" idx="5"/>
          </p:nvPr>
        </p:nvSpPr>
        <p:spPr/>
        <p:txBody>
          <a:bodyPr/>
          <a:lstStyle/>
          <a:p>
            <a:fld id="{CDE21B42-F9BC-5F40-AEC1-5351D9737187}" type="slidenum">
              <a:rPr lang="en-US" smtClean="0"/>
              <a:t>168</a:t>
            </a:fld>
            <a:endParaRPr lang="en-US"/>
          </a:p>
        </p:txBody>
      </p:sp>
    </p:spTree>
    <p:extLst>
      <p:ext uri="{BB962C8B-B14F-4D97-AF65-F5344CB8AC3E}">
        <p14:creationId xmlns:p14="http://schemas.microsoft.com/office/powerpoint/2010/main" val="179003864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larger </a:t>
            </a:r>
            <a:r>
              <a:rPr lang="en-US" dirty="0" err="1"/>
              <a:t>bitwidths</a:t>
            </a:r>
            <a:r>
              <a:rPr lang="en-US" dirty="0"/>
              <a:t>, chia uses 1024-bit switches every 10 minutes</a:t>
            </a:r>
          </a:p>
          <a:p>
            <a:endParaRPr lang="en-US" dirty="0"/>
          </a:p>
          <a:p>
            <a:r>
              <a:rPr lang="en-US" dirty="0"/>
              <a:t>91% of execution time</a:t>
            </a:r>
          </a:p>
        </p:txBody>
      </p:sp>
      <p:sp>
        <p:nvSpPr>
          <p:cNvPr id="4" name="Slide Number Placeholder 3"/>
          <p:cNvSpPr>
            <a:spLocks noGrp="1"/>
          </p:cNvSpPr>
          <p:nvPr>
            <p:ph type="sldNum" sz="quarter" idx="5"/>
          </p:nvPr>
        </p:nvSpPr>
        <p:spPr/>
        <p:txBody>
          <a:bodyPr/>
          <a:lstStyle/>
          <a:p>
            <a:fld id="{CDE21B42-F9BC-5F40-AEC1-5351D9737187}" type="slidenum">
              <a:rPr lang="en-US" smtClean="0"/>
              <a:t>169</a:t>
            </a:fld>
            <a:endParaRPr lang="en-US"/>
          </a:p>
        </p:txBody>
      </p:sp>
    </p:spTree>
    <p:extLst>
      <p:ext uri="{BB962C8B-B14F-4D97-AF65-F5344CB8AC3E}">
        <p14:creationId xmlns:p14="http://schemas.microsoft.com/office/powerpoint/2010/main" val="56022836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Bold arrow that says better for lower right</a:t>
            </a:r>
          </a:p>
          <a:p>
            <a:pPr marL="171450" indent="-171450">
              <a:buFontTx/>
              <a:buChar char="-"/>
            </a:pPr>
            <a:r>
              <a:rPr lang="en-US" dirty="0"/>
              <a:t>Prototypes on FPGAs, we also did a prototype on FPGA and showed improvement</a:t>
            </a:r>
          </a:p>
          <a:p>
            <a:pPr marL="171450" indent="-171450">
              <a:buFontTx/>
              <a:buChar char="-"/>
            </a:pPr>
            <a:r>
              <a:rPr lang="en-US" dirty="0"/>
              <a:t>Axis, lines = execution time, faster slower</a:t>
            </a:r>
          </a:p>
          <a:p>
            <a:endParaRPr lang="en-US" dirty="0"/>
          </a:p>
          <a:p>
            <a:r>
              <a:rPr lang="en-US" dirty="0"/>
              <a:t>Not that many papers</a:t>
            </a:r>
          </a:p>
          <a:p>
            <a:r>
              <a:rPr lang="en-US" dirty="0"/>
              <a:t>ASIC – no ASIC 255-bit, 2x faster in 1024-bit</a:t>
            </a:r>
          </a:p>
          <a:p>
            <a:r>
              <a:rPr lang="en-US" dirty="0"/>
              <a:t>Not only are there not that many papers, transition</a:t>
            </a:r>
          </a:p>
        </p:txBody>
      </p:sp>
      <p:sp>
        <p:nvSpPr>
          <p:cNvPr id="4" name="Slide Number Placeholder 3"/>
          <p:cNvSpPr>
            <a:spLocks noGrp="1"/>
          </p:cNvSpPr>
          <p:nvPr>
            <p:ph type="sldNum" sz="quarter" idx="5"/>
          </p:nvPr>
        </p:nvSpPr>
        <p:spPr/>
        <p:txBody>
          <a:bodyPr/>
          <a:lstStyle/>
          <a:p>
            <a:fld id="{CDE21B42-F9BC-5F40-AEC1-5351D9737187}" type="slidenum">
              <a:rPr lang="en-US" smtClean="0"/>
              <a:t>171</a:t>
            </a:fld>
            <a:endParaRPr lang="en-US"/>
          </a:p>
        </p:txBody>
      </p:sp>
    </p:spTree>
    <p:extLst>
      <p:ext uri="{BB962C8B-B14F-4D97-AF65-F5344CB8AC3E}">
        <p14:creationId xmlns:p14="http://schemas.microsoft.com/office/powerpoint/2010/main" val="1366823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A 2X difference is not large, why not in software?</a:t>
            </a:r>
          </a:p>
          <a:p>
            <a:pPr algn="l"/>
            <a:r>
              <a:rPr lang="en-US" sz="1200" dirty="0">
                <a:solidFill>
                  <a:schemeClr val="tx1"/>
                </a:solidFill>
              </a:rPr>
              <a:t>Intuition is division is faster, software do not seem to do two-bit PM</a:t>
            </a:r>
          </a:p>
          <a:p>
            <a:pPr algn="l"/>
            <a:r>
              <a:rPr lang="en-US" sz="1200" dirty="0">
                <a:solidFill>
                  <a:schemeClr val="tx1"/>
                </a:solidFill>
              </a:rPr>
              <a:t>Could be faster in software</a:t>
            </a:r>
          </a:p>
          <a:p>
            <a:pPr algn="l"/>
            <a:r>
              <a:rPr lang="en-US" sz="1200" dirty="0">
                <a:solidFill>
                  <a:schemeClr val="tx1"/>
                </a:solidFill>
              </a:rPr>
              <a:t>Multiple subtractions</a:t>
            </a:r>
          </a:p>
          <a:p>
            <a:pPr algn="l"/>
            <a:r>
              <a:rPr lang="en-US" sz="1200" dirty="0">
                <a:solidFill>
                  <a:schemeClr val="tx1"/>
                </a:solidFill>
              </a:rPr>
              <a:t>Two-bit in software</a:t>
            </a:r>
          </a:p>
          <a:p>
            <a:pPr algn="l"/>
            <a:endParaRPr lang="en-US" sz="1200" dirty="0">
              <a:solidFill>
                <a:schemeClr val="tx1"/>
              </a:solidFill>
            </a:endParaRPr>
          </a:p>
          <a:p>
            <a:pPr algn="l"/>
            <a:endParaRPr lang="en-US" sz="1200" dirty="0">
              <a:solidFill>
                <a:schemeClr val="tx1"/>
              </a:solidFill>
            </a:endParaRPr>
          </a:p>
          <a:p>
            <a:pPr algn="l"/>
            <a:r>
              <a:rPr lang="en-US" sz="1200" dirty="0">
                <a:solidFill>
                  <a:schemeClr val="tx1"/>
                </a:solidFill>
              </a:rPr>
              <a:t>Is subtraction twice as fast as </a:t>
            </a:r>
            <a:r>
              <a:rPr lang="en-US" sz="1200" dirty="0" err="1">
                <a:solidFill>
                  <a:schemeClr val="tx1"/>
                </a:solidFill>
              </a:rPr>
              <a:t>divison</a:t>
            </a:r>
            <a:r>
              <a:rPr lang="en-US" sz="1200" dirty="0">
                <a:solidFill>
                  <a:schemeClr val="tx1"/>
                </a:solidFill>
              </a:rPr>
              <a:t>?</a:t>
            </a:r>
          </a:p>
          <a:p>
            <a:pPr algn="l"/>
            <a:endParaRPr lang="en-US" sz="1200" dirty="0">
              <a:solidFill>
                <a:schemeClr val="tx1"/>
              </a:solidFill>
            </a:endParaRPr>
          </a:p>
          <a:p>
            <a:pPr algn="l"/>
            <a:r>
              <a:rPr lang="en-US" sz="1200" dirty="0">
                <a:solidFill>
                  <a:schemeClr val="tx1"/>
                </a:solidFill>
              </a:rPr>
              <a:t>We extend the two-bit PM algorithm for extended GCD</a:t>
            </a:r>
          </a:p>
          <a:p>
            <a:pPr algn="l"/>
            <a:endParaRPr lang="en-US" sz="1200" dirty="0">
              <a:solidFill>
                <a:schemeClr val="tx1"/>
              </a:solidFill>
            </a:endParaRPr>
          </a:p>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CDE21B42-F9BC-5F40-AEC1-5351D9737187}" type="slidenum">
              <a:rPr lang="en-US" smtClean="0"/>
              <a:t>12</a:t>
            </a:fld>
            <a:endParaRPr lang="en-US"/>
          </a:p>
        </p:txBody>
      </p:sp>
    </p:spTree>
    <p:extLst>
      <p:ext uri="{BB962C8B-B14F-4D97-AF65-F5344CB8AC3E}">
        <p14:creationId xmlns:p14="http://schemas.microsoft.com/office/powerpoint/2010/main" val="141733247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division</a:t>
            </a:r>
          </a:p>
          <a:p>
            <a:endParaRPr lang="en-US" dirty="0"/>
          </a:p>
          <a:p>
            <a:r>
              <a:rPr lang="en-US" dirty="0"/>
              <a:t>All these prior works provide point solutions to improve either average performance (for squaring binary quadratic forms) or worst-case performance (for constant-time applications). They also all build from Euclid’s algorithm, citing its low iteration count and efficient software implementations.</a:t>
            </a:r>
          </a:p>
        </p:txBody>
      </p:sp>
      <p:sp>
        <p:nvSpPr>
          <p:cNvPr id="4" name="Slide Number Placeholder 3"/>
          <p:cNvSpPr>
            <a:spLocks noGrp="1"/>
          </p:cNvSpPr>
          <p:nvPr>
            <p:ph type="sldNum" sz="quarter" idx="5"/>
          </p:nvPr>
        </p:nvSpPr>
        <p:spPr/>
        <p:txBody>
          <a:bodyPr/>
          <a:lstStyle/>
          <a:p>
            <a:fld id="{CDE21B42-F9BC-5F40-AEC1-5351D9737187}" type="slidenum">
              <a:rPr lang="en-US" smtClean="0"/>
              <a:t>172</a:t>
            </a:fld>
            <a:endParaRPr lang="en-US"/>
          </a:p>
        </p:txBody>
      </p:sp>
    </p:spTree>
    <p:extLst>
      <p:ext uri="{BB962C8B-B14F-4D97-AF65-F5344CB8AC3E}">
        <p14:creationId xmlns:p14="http://schemas.microsoft.com/office/powerpoint/2010/main" val="86334443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software to hardware</a:t>
            </a:r>
          </a:p>
          <a:p>
            <a:r>
              <a:rPr lang="en-US" dirty="0"/>
              <a:t>Iterative algorithms</a:t>
            </a:r>
          </a:p>
        </p:txBody>
      </p:sp>
      <p:sp>
        <p:nvSpPr>
          <p:cNvPr id="4" name="Slide Number Placeholder 3"/>
          <p:cNvSpPr>
            <a:spLocks noGrp="1"/>
          </p:cNvSpPr>
          <p:nvPr>
            <p:ph type="sldNum" sz="quarter" idx="5"/>
          </p:nvPr>
        </p:nvSpPr>
        <p:spPr/>
        <p:txBody>
          <a:bodyPr/>
          <a:lstStyle/>
          <a:p>
            <a:fld id="{CDE21B42-F9BC-5F40-AEC1-5351D9737187}" type="slidenum">
              <a:rPr lang="en-US" smtClean="0"/>
              <a:t>173</a:t>
            </a:fld>
            <a:endParaRPr lang="en-US"/>
          </a:p>
        </p:txBody>
      </p:sp>
    </p:spTree>
    <p:extLst>
      <p:ext uri="{BB962C8B-B14F-4D97-AF65-F5344CB8AC3E}">
        <p14:creationId xmlns:p14="http://schemas.microsoft.com/office/powerpoint/2010/main" val="128664585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software to hardware</a:t>
            </a:r>
          </a:p>
        </p:txBody>
      </p:sp>
      <p:sp>
        <p:nvSpPr>
          <p:cNvPr id="4" name="Slide Number Placeholder 3"/>
          <p:cNvSpPr>
            <a:spLocks noGrp="1"/>
          </p:cNvSpPr>
          <p:nvPr>
            <p:ph type="sldNum" sz="quarter" idx="5"/>
          </p:nvPr>
        </p:nvSpPr>
        <p:spPr/>
        <p:txBody>
          <a:bodyPr/>
          <a:lstStyle/>
          <a:p>
            <a:fld id="{CDE21B42-F9BC-5F40-AEC1-5351D9737187}" type="slidenum">
              <a:rPr lang="en-US" smtClean="0"/>
              <a:t>174</a:t>
            </a:fld>
            <a:endParaRPr lang="en-US"/>
          </a:p>
        </p:txBody>
      </p:sp>
    </p:spTree>
    <p:extLst>
      <p:ext uri="{BB962C8B-B14F-4D97-AF65-F5344CB8AC3E}">
        <p14:creationId xmlns:p14="http://schemas.microsoft.com/office/powerpoint/2010/main" val="200610091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Tx/>
              <a:buChar char="-"/>
            </a:pPr>
            <a:r>
              <a:rPr lang="en-US" sz="1200" dirty="0">
                <a:solidFill>
                  <a:schemeClr val="tx1"/>
                </a:solidFill>
              </a:rPr>
              <a:t>Critical Path determines clock period, which 1 over the frequency</a:t>
            </a:r>
          </a:p>
          <a:p>
            <a:pPr marL="171450" indent="-171450" algn="l">
              <a:buFontTx/>
              <a:buChar char="-"/>
            </a:pPr>
            <a:endParaRPr lang="en-US" sz="1200" dirty="0">
              <a:solidFill>
                <a:schemeClr val="tx1"/>
              </a:solidFill>
            </a:endParaRPr>
          </a:p>
          <a:p>
            <a:pPr algn="l"/>
            <a:endParaRPr lang="en-US" sz="1200" dirty="0">
              <a:solidFill>
                <a:schemeClr val="tx1"/>
              </a:solidFill>
            </a:endParaRPr>
          </a:p>
          <a:p>
            <a:pPr algn="l"/>
            <a:endParaRPr lang="en-US" sz="1200" dirty="0">
              <a:solidFill>
                <a:schemeClr val="tx1"/>
              </a:solidFill>
            </a:endParaRPr>
          </a:p>
          <a:p>
            <a:pPr algn="l"/>
            <a:endParaRPr lang="en-US" sz="1200" dirty="0">
              <a:solidFill>
                <a:schemeClr val="tx1"/>
              </a:solidFill>
            </a:endParaRPr>
          </a:p>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p>
          <a:p>
            <a:pPr algn="l"/>
            <a:endParaRPr lang="en-US" sz="1200" dirty="0">
              <a:solidFill>
                <a:schemeClr val="tx1"/>
              </a:solidFill>
            </a:endParaRPr>
          </a:p>
          <a:p>
            <a:pPr algn="l"/>
            <a:r>
              <a:rPr lang="en-US" sz="1200" dirty="0">
                <a:solidFill>
                  <a:schemeClr val="tx1"/>
                </a:solidFill>
              </a:rPr>
              <a:t>We can complete an iteration at frequencies equal to or higher than frequencies of processors</a:t>
            </a:r>
          </a:p>
          <a:p>
            <a:pPr algn="l"/>
            <a:r>
              <a:rPr lang="en-US" sz="1200" dirty="0">
                <a:solidFill>
                  <a:schemeClr val="tx1"/>
                </a:solidFill>
              </a:rPr>
              <a:t>Unlike prior work</a:t>
            </a:r>
          </a:p>
        </p:txBody>
      </p:sp>
      <p:sp>
        <p:nvSpPr>
          <p:cNvPr id="4" name="Slide Number Placeholder 3"/>
          <p:cNvSpPr>
            <a:spLocks noGrp="1"/>
          </p:cNvSpPr>
          <p:nvPr>
            <p:ph type="sldNum" sz="quarter" idx="5"/>
          </p:nvPr>
        </p:nvSpPr>
        <p:spPr/>
        <p:txBody>
          <a:bodyPr/>
          <a:lstStyle/>
          <a:p>
            <a:fld id="{CDE21B42-F9BC-5F40-AEC1-5351D9737187}" type="slidenum">
              <a:rPr lang="en-US" smtClean="0"/>
              <a:t>175</a:t>
            </a:fld>
            <a:endParaRPr lang="en-US"/>
          </a:p>
        </p:txBody>
      </p:sp>
    </p:spTree>
    <p:extLst>
      <p:ext uri="{BB962C8B-B14F-4D97-AF65-F5344CB8AC3E}">
        <p14:creationId xmlns:p14="http://schemas.microsoft.com/office/powerpoint/2010/main" val="2809586447"/>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l"/>
                <a:r>
                  <a:rPr lang="en-US" sz="1200" dirty="0">
                    <a:solidFill>
                      <a:schemeClr val="tx1"/>
                    </a:solidFill>
                  </a:rPr>
                  <a:t>Shifts when </a:t>
                </a:r>
                <a14:m>
                  <m:oMath xmlns:m="http://schemas.openxmlformats.org/officeDocument/2006/math">
                    <m:r>
                      <a:rPr lang="en-US" sz="1200" b="0" i="1" smtClean="0">
                        <a:solidFill>
                          <a:schemeClr val="tx1"/>
                        </a:solidFill>
                        <a:latin typeface="Cambria Math" panose="02040503050406030204" pitchFamily="18" charset="0"/>
                      </a:rPr>
                      <m:t>𝑎</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𝑏</m:t>
                    </m:r>
                  </m:oMath>
                </a14:m>
                <a:r>
                  <a:rPr lang="en-US" sz="1200" dirty="0">
                    <a:solidFill>
                      <a:schemeClr val="tx1"/>
                    </a:solidFill>
                  </a:rPr>
                  <a:t> are even</a:t>
                </a:r>
              </a:p>
              <a:p>
                <a:pPr algn="l"/>
                <a:endParaRPr lang="en-US" sz="1200" dirty="0">
                  <a:solidFill>
                    <a:schemeClr val="tx1"/>
                  </a:solidFill>
                </a:endParaRPr>
              </a:p>
              <a:p>
                <a:pPr algn="l"/>
                <a:r>
                  <a:rPr lang="en-US" sz="1200" dirty="0">
                    <a:solidFill>
                      <a:schemeClr val="tx1"/>
                    </a:solidFill>
                  </a:rPr>
                  <a:t>Two-bit PM algorithm reduces a factor</a:t>
                </a:r>
              </a:p>
              <a:p>
                <a:pPr algn="l"/>
                <a:endParaRPr lang="en-US" sz="1200" dirty="0">
                  <a:solidFill>
                    <a:schemeClr val="tx1"/>
                  </a:solidFill>
                </a:endParaRPr>
              </a:p>
            </p:txBody>
          </p:sp>
        </mc:Choice>
        <mc:Fallback xmlns="">
          <p:sp>
            <p:nvSpPr>
              <p:cNvPr id="3" name="Notes Placeholder 2"/>
              <p:cNvSpPr>
                <a:spLocks noGrp="1"/>
              </p:cNvSpPr>
              <p:nvPr>
                <p:ph type="body" idx="1"/>
              </p:nvPr>
            </p:nvSpPr>
            <p:spPr/>
            <p:txBody>
              <a:bodyPr/>
              <a:lstStyle/>
              <a:p>
                <a:pPr algn="l"/>
                <a:r>
                  <a:rPr lang="en-US" sz="1200" dirty="0">
                    <a:solidFill>
                      <a:schemeClr val="tx1"/>
                    </a:solidFill>
                  </a:rPr>
                  <a:t>Shifts when </a:t>
                </a:r>
                <a:r>
                  <a:rPr lang="en-US" sz="1200" b="0" i="0">
                    <a:solidFill>
                      <a:schemeClr val="tx1"/>
                    </a:solidFill>
                    <a:latin typeface="Cambria Math" panose="02040503050406030204" pitchFamily="18" charset="0"/>
                  </a:rPr>
                  <a:t>𝑎,𝑏</a:t>
                </a:r>
                <a:r>
                  <a:rPr lang="en-US" sz="1200" dirty="0">
                    <a:solidFill>
                      <a:schemeClr val="tx1"/>
                    </a:solidFill>
                  </a:rPr>
                  <a:t> are even</a:t>
                </a:r>
              </a:p>
              <a:p>
                <a:pPr algn="l"/>
                <a:endParaRPr lang="en-US" sz="1200" dirty="0">
                  <a:solidFill>
                    <a:schemeClr val="tx1"/>
                  </a:solidFill>
                </a:endParaRPr>
              </a:p>
              <a:p>
                <a:pPr algn="l"/>
                <a:r>
                  <a:rPr lang="en-US" sz="1200" dirty="0">
                    <a:solidFill>
                      <a:schemeClr val="tx1"/>
                    </a:solidFill>
                  </a:rPr>
                  <a:t>Two-bit PM algorithm reduces a factor</a:t>
                </a:r>
              </a:p>
              <a:p>
                <a:pPr algn="l"/>
                <a:endParaRPr lang="en-US" sz="1200" dirty="0">
                  <a:solidFill>
                    <a:schemeClr val="tx1"/>
                  </a:solidFill>
                </a:endParaRPr>
              </a:p>
            </p:txBody>
          </p:sp>
        </mc:Fallback>
      </mc:AlternateContent>
      <p:sp>
        <p:nvSpPr>
          <p:cNvPr id="4" name="Slide Number Placeholder 3"/>
          <p:cNvSpPr>
            <a:spLocks noGrp="1"/>
          </p:cNvSpPr>
          <p:nvPr>
            <p:ph type="sldNum" sz="quarter" idx="5"/>
          </p:nvPr>
        </p:nvSpPr>
        <p:spPr/>
        <p:txBody>
          <a:bodyPr/>
          <a:lstStyle/>
          <a:p>
            <a:fld id="{CDE21B42-F9BC-5F40-AEC1-5351D9737187}" type="slidenum">
              <a:rPr lang="en-US" smtClean="0"/>
              <a:t>176</a:t>
            </a:fld>
            <a:endParaRPr lang="en-US"/>
          </a:p>
        </p:txBody>
      </p:sp>
    </p:spTree>
    <p:extLst>
      <p:ext uri="{BB962C8B-B14F-4D97-AF65-F5344CB8AC3E}">
        <p14:creationId xmlns:p14="http://schemas.microsoft.com/office/powerpoint/2010/main" val="64093736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list average and worst-case iterations for both</a:t>
            </a:r>
          </a:p>
          <a:p>
            <a:pPr algn="l"/>
            <a:endParaRPr lang="en-US" sz="1200" dirty="0">
              <a:solidFill>
                <a:schemeClr val="tx1"/>
              </a:solidFill>
            </a:endParaRPr>
          </a:p>
          <a:p>
            <a:pPr algn="l"/>
            <a:endParaRPr lang="en-US" sz="1200" dirty="0">
              <a:solidFill>
                <a:schemeClr val="tx1"/>
              </a:solidFill>
            </a:endParaRPr>
          </a:p>
          <a:p>
            <a:pPr algn="l"/>
            <a:endParaRPr lang="en-US" sz="1200" dirty="0">
              <a:solidFill>
                <a:schemeClr val="tx1"/>
              </a:solidFill>
            </a:endParaRPr>
          </a:p>
          <a:p>
            <a:pPr algn="l"/>
            <a:r>
              <a:rPr lang="en-US" sz="1200" dirty="0">
                <a:solidFill>
                  <a:schemeClr val="tx1"/>
                </a:solidFill>
              </a:rPr>
              <a:t>Subtraction is faster for constant-time XGCD</a:t>
            </a:r>
          </a:p>
          <a:p>
            <a:pPr algn="l"/>
            <a:endParaRPr lang="en-US" sz="1200" dirty="0">
              <a:solidFill>
                <a:schemeClr val="tx1"/>
              </a:solidFill>
            </a:endParaRPr>
          </a:p>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CDE21B42-F9BC-5F40-AEC1-5351D9737187}" type="slidenum">
              <a:rPr lang="en-US" smtClean="0"/>
              <a:t>177</a:t>
            </a:fld>
            <a:endParaRPr lang="en-US"/>
          </a:p>
        </p:txBody>
      </p:sp>
    </p:spTree>
    <p:extLst>
      <p:ext uri="{BB962C8B-B14F-4D97-AF65-F5344CB8AC3E}">
        <p14:creationId xmlns:p14="http://schemas.microsoft.com/office/powerpoint/2010/main" val="7373495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A 2X difference is not large, why not in software?</a:t>
            </a:r>
          </a:p>
          <a:p>
            <a:pPr algn="l"/>
            <a:r>
              <a:rPr lang="en-US" sz="1200" dirty="0">
                <a:solidFill>
                  <a:schemeClr val="tx1"/>
                </a:solidFill>
              </a:rPr>
              <a:t>Intuition is division is faster, software do not seem to do two-bit PM</a:t>
            </a:r>
          </a:p>
          <a:p>
            <a:pPr algn="l"/>
            <a:r>
              <a:rPr lang="en-US" sz="1200" dirty="0">
                <a:solidFill>
                  <a:schemeClr val="tx1"/>
                </a:solidFill>
              </a:rPr>
              <a:t>Could be faster in software</a:t>
            </a:r>
          </a:p>
          <a:p>
            <a:pPr algn="l"/>
            <a:r>
              <a:rPr lang="en-US" sz="1200" dirty="0">
                <a:solidFill>
                  <a:schemeClr val="tx1"/>
                </a:solidFill>
              </a:rPr>
              <a:t>Multiple subtractions</a:t>
            </a:r>
          </a:p>
          <a:p>
            <a:pPr algn="l"/>
            <a:r>
              <a:rPr lang="en-US" sz="1200" dirty="0">
                <a:solidFill>
                  <a:schemeClr val="tx1"/>
                </a:solidFill>
              </a:rPr>
              <a:t>Two-bit in software</a:t>
            </a:r>
          </a:p>
          <a:p>
            <a:pPr algn="l"/>
            <a:endParaRPr lang="en-US" sz="1200" dirty="0">
              <a:solidFill>
                <a:schemeClr val="tx1"/>
              </a:solidFill>
            </a:endParaRPr>
          </a:p>
          <a:p>
            <a:pPr algn="l"/>
            <a:endParaRPr lang="en-US" sz="1200" dirty="0">
              <a:solidFill>
                <a:schemeClr val="tx1"/>
              </a:solidFill>
            </a:endParaRPr>
          </a:p>
          <a:p>
            <a:pPr algn="l"/>
            <a:r>
              <a:rPr lang="en-US" sz="1200" dirty="0">
                <a:solidFill>
                  <a:schemeClr val="tx1"/>
                </a:solidFill>
              </a:rPr>
              <a:t>Is subtraction twice as fast as </a:t>
            </a:r>
            <a:r>
              <a:rPr lang="en-US" sz="1200" dirty="0" err="1">
                <a:solidFill>
                  <a:schemeClr val="tx1"/>
                </a:solidFill>
              </a:rPr>
              <a:t>divison</a:t>
            </a:r>
            <a:r>
              <a:rPr lang="en-US" sz="1200" dirty="0">
                <a:solidFill>
                  <a:schemeClr val="tx1"/>
                </a:solidFill>
              </a:rPr>
              <a:t>?</a:t>
            </a:r>
          </a:p>
          <a:p>
            <a:pPr algn="l"/>
            <a:endParaRPr lang="en-US" sz="1200" dirty="0">
              <a:solidFill>
                <a:schemeClr val="tx1"/>
              </a:solidFill>
            </a:endParaRPr>
          </a:p>
          <a:p>
            <a:pPr algn="l"/>
            <a:r>
              <a:rPr lang="en-US" sz="1200" dirty="0">
                <a:solidFill>
                  <a:schemeClr val="tx1"/>
                </a:solidFill>
              </a:rPr>
              <a:t>We extend the two-bit PM algorithm for extended GCD</a:t>
            </a:r>
          </a:p>
          <a:p>
            <a:pPr algn="l"/>
            <a:endParaRPr lang="en-US" sz="1200" dirty="0">
              <a:solidFill>
                <a:schemeClr val="tx1"/>
              </a:solidFill>
            </a:endParaRPr>
          </a:p>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CDE21B42-F9BC-5F40-AEC1-5351D9737187}" type="slidenum">
              <a:rPr lang="en-US" smtClean="0"/>
              <a:t>178</a:t>
            </a:fld>
            <a:endParaRPr lang="en-US"/>
          </a:p>
        </p:txBody>
      </p:sp>
    </p:spTree>
    <p:extLst>
      <p:ext uri="{BB962C8B-B14F-4D97-AF65-F5344CB8AC3E}">
        <p14:creationId xmlns:p14="http://schemas.microsoft.com/office/powerpoint/2010/main" val="128285150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t>Extension is computing these coefficients </a:t>
                </a:r>
                <a:r>
                  <a:rPr lang="en-US" err="1"/>
                  <a:t>b_a</a:t>
                </a:r>
                <a:r>
                  <a:rPr lang="en-US"/>
                  <a:t> and </a:t>
                </a:r>
                <a:r>
                  <a:rPr lang="en-US" err="1"/>
                  <a:t>b_b</a:t>
                </a:r>
                <a:endParaRPr lang="en-US"/>
              </a:p>
              <a:p>
                <a:r>
                  <a:rPr lang="en-US"/>
                  <a:t>GCD is 1, interesting result is finding these coefficients</a:t>
                </a:r>
              </a:p>
              <a:p>
                <a:pPr lvl="1"/>
                <a:r>
                  <a:rPr lang="en-US" sz="2800"/>
                  <a:t>Start: 	</a:t>
                </a:r>
                <a14:m>
                  <m:oMath xmlns:m="http://schemas.openxmlformats.org/officeDocument/2006/math">
                    <m:r>
                      <a:rPr lang="en-US" sz="2800" i="1">
                        <a:latin typeface="Cambria Math" panose="02040503050406030204" pitchFamily="18" charset="0"/>
                      </a:rPr>
                      <m:t>𝑢</m:t>
                    </m:r>
                    <m:r>
                      <a:rPr lang="en-US" sz="2800" b="0" i="1" smtClean="0">
                        <a:latin typeface="Cambria Math" panose="02040503050406030204" pitchFamily="18" charset="0"/>
                      </a:rPr>
                      <m:t>=1,</m:t>
                    </m:r>
                    <m:r>
                      <a:rPr lang="en-US" sz="2800" b="0" i="1" smtClean="0">
                        <a:latin typeface="Cambria Math" panose="02040503050406030204" pitchFamily="18" charset="0"/>
                      </a:rPr>
                      <m:t>𝑚</m:t>
                    </m:r>
                    <m:r>
                      <a:rPr lang="en-US" sz="2800" b="0" i="1" smtClean="0">
                        <a:latin typeface="Cambria Math" panose="02040503050406030204" pitchFamily="18" charset="0"/>
                      </a:rPr>
                      <m:t>=0 </m:t>
                    </m:r>
                  </m:oMath>
                </a14:m>
                <a:r>
                  <a:rPr lang="en-US" sz="2800"/>
                  <a:t>and </a:t>
                </a:r>
                <a14:m>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=0, </m:t>
                    </m:r>
                    <m:r>
                      <a:rPr lang="en-US" sz="2800" b="0" i="1" smtClean="0">
                        <a:latin typeface="Cambria Math" panose="02040503050406030204" pitchFamily="18" charset="0"/>
                      </a:rPr>
                      <m:t>𝑛</m:t>
                    </m:r>
                    <m:r>
                      <a:rPr lang="en-US" sz="2800" b="0" i="1" smtClean="0">
                        <a:latin typeface="Cambria Math" panose="02040503050406030204" pitchFamily="18" charset="0"/>
                      </a:rPr>
                      <m:t>=1</m:t>
                    </m:r>
                  </m:oMath>
                </a14:m>
                <a:endParaRPr lang="en-US" sz="2800"/>
              </a:p>
              <a:p>
                <a:pPr lvl="1"/>
                <a:r>
                  <a:rPr lang="en-US" sz="2800"/>
                  <a:t>End: 	</a:t>
                </a:r>
                <a14:m>
                  <m:oMath xmlns:m="http://schemas.openxmlformats.org/officeDocument/2006/math">
                    <m:func>
                      <m:funcPr>
                        <m:ctrlPr>
                          <a:rPr lang="en-US" sz="2800" i="1" smtClean="0">
                            <a:latin typeface="Cambria Math" panose="02040503050406030204" pitchFamily="18" charset="0"/>
                          </a:rPr>
                        </m:ctrlPr>
                      </m:funcPr>
                      <m:fName>
                        <m:r>
                          <m:rPr>
                            <m:sty m:val="p"/>
                          </m:rPr>
                          <a:rPr lang="en-US" sz="2800">
                            <a:latin typeface="Cambria Math" panose="02040503050406030204" pitchFamily="18" charset="0"/>
                          </a:rPr>
                          <m:t>gcd</m:t>
                        </m:r>
                      </m:fName>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0</m:t>
                                </m:r>
                              </m:sub>
                            </m:sSub>
                          </m:e>
                        </m:d>
                      </m:e>
                    </m:func>
                    <m:r>
                      <a:rPr lang="en-US" sz="2800" b="0" i="1" smtClean="0">
                        <a:latin typeface="Cambria Math" panose="02040503050406030204" pitchFamily="18" charset="0"/>
                      </a:rPr>
                      <m:t>=</m:t>
                    </m:r>
                    <m:r>
                      <a:rPr lang="en-US" sz="2800" b="0" i="1" smtClean="0">
                        <a:latin typeface="Cambria Math" panose="02040503050406030204" pitchFamily="18" charset="0"/>
                      </a:rPr>
                      <m:t>𝑎</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m:t>
                    </m:r>
                    <m:r>
                      <a:rPr lang="en-US" sz="2800" b="0" i="1" smtClean="0">
                        <a:latin typeface="Cambria Math" panose="02040503050406030204" pitchFamily="18" charset="0"/>
                      </a:rPr>
                      <m:t>𝑢</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𝑏</m:t>
                        </m:r>
                      </m:sub>
                    </m:sSub>
                    <m:r>
                      <a:rPr lang="en-US" sz="2800" b="0" i="1" smtClean="0">
                        <a:latin typeface="Cambria Math" panose="02040503050406030204" pitchFamily="18" charset="0"/>
                      </a:rPr>
                      <m:t>=</m:t>
                    </m:r>
                    <m:r>
                      <a:rPr lang="en-US" sz="2800" b="0" i="1" smtClean="0">
                        <a:latin typeface="Cambria Math" panose="02040503050406030204" pitchFamily="18" charset="0"/>
                      </a:rPr>
                      <m:t>𝑚</m:t>
                    </m:r>
                  </m:oMath>
                </a14:m>
                <a:endParaRPr lang="en-US" sz="2800">
                  <a:latin typeface="Cambria Math" panose="02040503050406030204" pitchFamily="18" charset="0"/>
                </a:endParaRPr>
              </a:p>
              <a:p>
                <a:endParaRPr lang="en-US"/>
              </a:p>
            </p:txBody>
          </p:sp>
        </mc:Choice>
        <mc:Fallback xmlns="">
          <p:sp>
            <p:nvSpPr>
              <p:cNvPr id="3" name="Notes Placeholder 2"/>
              <p:cNvSpPr>
                <a:spLocks noGrp="1"/>
              </p:cNvSpPr>
              <p:nvPr>
                <p:ph type="body" idx="1"/>
              </p:nvPr>
            </p:nvSpPr>
            <p:spPr/>
            <p:txBody>
              <a:bodyPr/>
              <a:lstStyle/>
              <a:p>
                <a:r>
                  <a:rPr lang="en-US"/>
                  <a:t>Extension is computing these coefficients </a:t>
                </a:r>
                <a:r>
                  <a:rPr lang="en-US" err="1"/>
                  <a:t>b_a</a:t>
                </a:r>
                <a:r>
                  <a:rPr lang="en-US"/>
                  <a:t> and </a:t>
                </a:r>
                <a:r>
                  <a:rPr lang="en-US" err="1"/>
                  <a:t>b_b</a:t>
                </a:r>
                <a:endParaRPr lang="en-US"/>
              </a:p>
              <a:p>
                <a:r>
                  <a:rPr lang="en-US"/>
                  <a:t>GCD is 1, interesting result is finding these coefficients</a:t>
                </a:r>
              </a:p>
              <a:p>
                <a:pPr lvl="1"/>
                <a:r>
                  <a:rPr lang="en-US" sz="2800"/>
                  <a:t>Start: 	</a:t>
                </a:r>
                <a:r>
                  <a:rPr lang="en-US" sz="2800" i="0">
                    <a:latin typeface="Cambria Math" panose="02040503050406030204" pitchFamily="18" charset="0"/>
                  </a:rPr>
                  <a:t>𝑢</a:t>
                </a:r>
                <a:r>
                  <a:rPr lang="en-US" sz="2800" b="0" i="0">
                    <a:latin typeface="Cambria Math" panose="02040503050406030204" pitchFamily="18" charset="0"/>
                  </a:rPr>
                  <a:t>=1,𝑚=0 </a:t>
                </a:r>
                <a:r>
                  <a:rPr lang="en-US" sz="2800"/>
                  <a:t>and </a:t>
                </a:r>
                <a:r>
                  <a:rPr lang="en-US" sz="2800" b="0" i="0">
                    <a:latin typeface="Cambria Math" panose="02040503050406030204" pitchFamily="18" charset="0"/>
                  </a:rPr>
                  <a:t>𝑦=0, 𝑛=1</a:t>
                </a:r>
                <a:endParaRPr lang="en-US" sz="2800"/>
              </a:p>
              <a:p>
                <a:pPr lvl="1"/>
                <a:r>
                  <a:rPr lang="en-US" sz="2800"/>
                  <a:t>End: 	</a:t>
                </a:r>
                <a:r>
                  <a:rPr lang="en-US" sz="2800" i="0">
                    <a:latin typeface="Cambria Math" panose="02040503050406030204" pitchFamily="18" charset="0"/>
                  </a:rPr>
                  <a:t>gcd⁡(𝑎_0,𝑏_0 )</a:t>
                </a:r>
                <a:r>
                  <a:rPr lang="en-US" sz="2800" b="0" i="0">
                    <a:latin typeface="Cambria Math" panose="02040503050406030204" pitchFamily="18" charset="0"/>
                  </a:rPr>
                  <a:t>=𝑎, 𝑏_𝑎=𝑢, 𝑏_𝑏=𝑚</a:t>
                </a:r>
                <a:endParaRPr lang="en-US" sz="2800">
                  <a:latin typeface="Cambria Math" panose="02040503050406030204" pitchFamily="18" charset="0"/>
                </a:endParaRPr>
              </a:p>
              <a:p>
                <a:endParaRPr lang="en-US"/>
              </a:p>
            </p:txBody>
          </p:sp>
        </mc:Fallback>
      </mc:AlternateContent>
      <p:sp>
        <p:nvSpPr>
          <p:cNvPr id="4" name="Slide Number Placeholder 3"/>
          <p:cNvSpPr>
            <a:spLocks noGrp="1"/>
          </p:cNvSpPr>
          <p:nvPr>
            <p:ph type="sldNum" sz="quarter" idx="5"/>
          </p:nvPr>
        </p:nvSpPr>
        <p:spPr/>
        <p:txBody>
          <a:bodyPr/>
          <a:lstStyle/>
          <a:p>
            <a:fld id="{4C6D228C-5BFD-D446-B8A1-7F700705A313}" type="slidenum">
              <a:rPr lang="en-US" smtClean="0"/>
              <a:t>179</a:t>
            </a:fld>
            <a:endParaRPr lang="en-US"/>
          </a:p>
        </p:txBody>
      </p:sp>
    </p:spTree>
    <p:extLst>
      <p:ext uri="{BB962C8B-B14F-4D97-AF65-F5344CB8AC3E}">
        <p14:creationId xmlns:p14="http://schemas.microsoft.com/office/powerpoint/2010/main" val="5021285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not be clear…</a:t>
            </a:r>
          </a:p>
          <a:p>
            <a:r>
              <a:rPr lang="en-US" dirty="0"/>
              <a:t>(details in paper)</a:t>
            </a:r>
          </a:p>
          <a:p>
            <a:r>
              <a:rPr lang="en-US" dirty="0"/>
              <a:t>Bring back time here?</a:t>
            </a:r>
          </a:p>
        </p:txBody>
      </p:sp>
      <p:sp>
        <p:nvSpPr>
          <p:cNvPr id="4" name="Slide Number Placeholder 3"/>
          <p:cNvSpPr>
            <a:spLocks noGrp="1"/>
          </p:cNvSpPr>
          <p:nvPr>
            <p:ph type="sldNum" sz="quarter" idx="5"/>
          </p:nvPr>
        </p:nvSpPr>
        <p:spPr/>
        <p:txBody>
          <a:bodyPr/>
          <a:lstStyle/>
          <a:p>
            <a:fld id="{CDE21B42-F9BC-5F40-AEC1-5351D9737187}" type="slidenum">
              <a:rPr lang="en-US" smtClean="0"/>
              <a:t>180</a:t>
            </a:fld>
            <a:endParaRPr lang="en-US"/>
          </a:p>
        </p:txBody>
      </p:sp>
    </p:spTree>
    <p:extLst>
      <p:ext uri="{BB962C8B-B14F-4D97-AF65-F5344CB8AC3E}">
        <p14:creationId xmlns:p14="http://schemas.microsoft.com/office/powerpoint/2010/main" val="3669348671"/>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HW block diagram</a:t>
            </a:r>
          </a:p>
          <a:p>
            <a:r>
              <a:rPr lang="en-US"/>
              <a:t>LUT -&gt; computes q * b -&gt; stacked adders with partial products</a:t>
            </a:r>
          </a:p>
          <a:p>
            <a:r>
              <a:rPr lang="en-US"/>
              <a:t>Compute remainder goes into another adder</a:t>
            </a:r>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181</a:t>
            </a:fld>
            <a:endParaRPr lang="en-US"/>
          </a:p>
        </p:txBody>
      </p:sp>
    </p:spTree>
    <p:extLst>
      <p:ext uri="{BB962C8B-B14F-4D97-AF65-F5344CB8AC3E}">
        <p14:creationId xmlns:p14="http://schemas.microsoft.com/office/powerpoint/2010/main" val="3930425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A 2X difference is not large, why not in software?</a:t>
            </a:r>
          </a:p>
          <a:p>
            <a:pPr algn="l"/>
            <a:r>
              <a:rPr lang="en-US" sz="1200" dirty="0">
                <a:solidFill>
                  <a:schemeClr val="tx1"/>
                </a:solidFill>
              </a:rPr>
              <a:t>Intuition is division is faster, software do not seem to do two-bit PM</a:t>
            </a:r>
          </a:p>
          <a:p>
            <a:pPr algn="l"/>
            <a:r>
              <a:rPr lang="en-US" sz="1200" dirty="0">
                <a:solidFill>
                  <a:schemeClr val="tx1"/>
                </a:solidFill>
              </a:rPr>
              <a:t>Could be faster in software</a:t>
            </a:r>
          </a:p>
          <a:p>
            <a:pPr algn="l"/>
            <a:r>
              <a:rPr lang="en-US" sz="1200" dirty="0">
                <a:solidFill>
                  <a:schemeClr val="tx1"/>
                </a:solidFill>
              </a:rPr>
              <a:t>Multiple subtractions</a:t>
            </a:r>
          </a:p>
          <a:p>
            <a:pPr algn="l"/>
            <a:r>
              <a:rPr lang="en-US" sz="1200" dirty="0">
                <a:solidFill>
                  <a:schemeClr val="tx1"/>
                </a:solidFill>
              </a:rPr>
              <a:t>Two-bit in software</a:t>
            </a:r>
          </a:p>
          <a:p>
            <a:pPr algn="l"/>
            <a:endParaRPr lang="en-US" sz="1200" dirty="0">
              <a:solidFill>
                <a:schemeClr val="tx1"/>
              </a:solidFill>
            </a:endParaRPr>
          </a:p>
          <a:p>
            <a:pPr algn="l"/>
            <a:endParaRPr lang="en-US" sz="1200" dirty="0">
              <a:solidFill>
                <a:schemeClr val="tx1"/>
              </a:solidFill>
            </a:endParaRPr>
          </a:p>
          <a:p>
            <a:pPr algn="l"/>
            <a:r>
              <a:rPr lang="en-US" sz="1200" dirty="0">
                <a:solidFill>
                  <a:schemeClr val="tx1"/>
                </a:solidFill>
              </a:rPr>
              <a:t>Is subtraction twice as fast as </a:t>
            </a:r>
            <a:r>
              <a:rPr lang="en-US" sz="1200" dirty="0" err="1">
                <a:solidFill>
                  <a:schemeClr val="tx1"/>
                </a:solidFill>
              </a:rPr>
              <a:t>divison</a:t>
            </a:r>
            <a:r>
              <a:rPr lang="en-US" sz="1200" dirty="0">
                <a:solidFill>
                  <a:schemeClr val="tx1"/>
                </a:solidFill>
              </a:rPr>
              <a:t>?</a:t>
            </a:r>
          </a:p>
          <a:p>
            <a:pPr algn="l"/>
            <a:endParaRPr lang="en-US" sz="1200" dirty="0">
              <a:solidFill>
                <a:schemeClr val="tx1"/>
              </a:solidFill>
            </a:endParaRPr>
          </a:p>
          <a:p>
            <a:pPr algn="l"/>
            <a:r>
              <a:rPr lang="en-US" sz="1200" dirty="0">
                <a:solidFill>
                  <a:schemeClr val="tx1"/>
                </a:solidFill>
              </a:rPr>
              <a:t>We extend the two-bit PM algorithm for extended GCD</a:t>
            </a:r>
          </a:p>
          <a:p>
            <a:pPr algn="l"/>
            <a:endParaRPr lang="en-US" sz="1200" dirty="0">
              <a:solidFill>
                <a:schemeClr val="tx1"/>
              </a:solidFill>
            </a:endParaRPr>
          </a:p>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CDE21B42-F9BC-5F40-AEC1-5351D9737187}" type="slidenum">
              <a:rPr lang="en-US" smtClean="0"/>
              <a:t>13</a:t>
            </a:fld>
            <a:endParaRPr lang="en-US"/>
          </a:p>
        </p:txBody>
      </p:sp>
    </p:spTree>
    <p:extLst>
      <p:ext uri="{BB962C8B-B14F-4D97-AF65-F5344CB8AC3E}">
        <p14:creationId xmlns:p14="http://schemas.microsoft.com/office/powerpoint/2010/main" val="336266939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HW block diagram</a:t>
            </a:r>
          </a:p>
          <a:p>
            <a:r>
              <a:rPr lang="en-US"/>
              <a:t>LUT -&gt; computes q * b -&gt; stacked adders with partial products</a:t>
            </a:r>
          </a:p>
          <a:p>
            <a:r>
              <a:rPr lang="en-US"/>
              <a:t>Compute remainder goes into another adder</a:t>
            </a:r>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182</a:t>
            </a:fld>
            <a:endParaRPr lang="en-US"/>
          </a:p>
        </p:txBody>
      </p:sp>
    </p:spTree>
    <p:extLst>
      <p:ext uri="{BB962C8B-B14F-4D97-AF65-F5344CB8AC3E}">
        <p14:creationId xmlns:p14="http://schemas.microsoft.com/office/powerpoint/2010/main" val="185237926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HW block diagram</a:t>
            </a:r>
          </a:p>
          <a:p>
            <a:r>
              <a:rPr lang="en-US"/>
              <a:t>LUT -&gt; computes q * b -&gt; stacked adders with partial products</a:t>
            </a:r>
          </a:p>
          <a:p>
            <a:r>
              <a:rPr lang="en-US"/>
              <a:t>Compute remainder goes into another adder</a:t>
            </a:r>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183</a:t>
            </a:fld>
            <a:endParaRPr lang="en-US"/>
          </a:p>
        </p:txBody>
      </p:sp>
    </p:spTree>
    <p:extLst>
      <p:ext uri="{BB962C8B-B14F-4D97-AF65-F5344CB8AC3E}">
        <p14:creationId xmlns:p14="http://schemas.microsoft.com/office/powerpoint/2010/main" val="216925695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t>Both critical paths require additions</a:t>
                </a:r>
              </a:p>
              <a:p>
                <a:pPr lvl="1"/>
                <a:r>
                  <a:rPr lang="en-US" sz="2800"/>
                  <a:t>Two-bit PM adds </a:t>
                </a:r>
                <a14:m>
                  <m:oMath xmlns:m="http://schemas.openxmlformats.org/officeDocument/2006/math">
                    <m:r>
                      <a:rPr lang="en-US" sz="2800" i="1" dirty="0" smtClean="0">
                        <a:latin typeface="Cambria Math" panose="02040503050406030204" pitchFamily="18" charset="0"/>
                      </a:rPr>
                      <m:t>𝑢</m:t>
                    </m:r>
                    <m:r>
                      <a:rPr lang="en-US" sz="2800" i="1" dirty="0" smtClean="0">
                        <a:latin typeface="Cambria Math" panose="02040503050406030204" pitchFamily="18" charset="0"/>
                      </a:rPr>
                      <m:t> + </m:t>
                    </m:r>
                    <m:r>
                      <a:rPr lang="en-US" sz="2800" i="1" dirty="0" smtClean="0">
                        <a:latin typeface="Cambria Math" panose="02040503050406030204" pitchFamily="18" charset="0"/>
                      </a:rPr>
                      <m:t>𝑦</m:t>
                    </m:r>
                    <m:r>
                      <a:rPr lang="en-US" sz="2800" i="1" dirty="0" smtClean="0">
                        <a:latin typeface="Cambria Math" panose="02040503050406030204" pitchFamily="18" charset="0"/>
                      </a:rPr>
                      <m:t> + 3</m:t>
                    </m:r>
                    <m:r>
                      <a:rPr lang="en-US" sz="2800" i="1" dirty="0" smtClean="0">
                        <a:latin typeface="Cambria Math" panose="02040503050406030204" pitchFamily="18" charset="0"/>
                      </a:rPr>
                      <m:t>𝐵</m:t>
                    </m:r>
                  </m:oMath>
                </a14:m>
                <a:endParaRPr lang="en-US" sz="2800"/>
              </a:p>
              <a:p>
                <a:pPr lvl="1"/>
                <a:r>
                  <a:rPr lang="en-US" sz="2800"/>
                  <a:t>Euclid requires multiplying </a:t>
                </a:r>
                <a14:m>
                  <m:oMath xmlns:m="http://schemas.openxmlformats.org/officeDocument/2006/math">
                    <m:r>
                      <a:rPr lang="en-US" sz="2800" b="0" i="1" smtClean="0">
                        <a:latin typeface="Cambria Math" panose="02040503050406030204" pitchFamily="18" charset="0"/>
                      </a:rPr>
                      <m:t>𝑞</m:t>
                    </m:r>
                    <m:r>
                      <a:rPr lang="en-US" sz="2800" b="0" i="1" smtClean="0">
                        <a:latin typeface="Cambria Math" panose="02040503050406030204" pitchFamily="18" charset="0"/>
                      </a:rPr>
                      <m:t>∗</m:t>
                    </m:r>
                    <m:r>
                      <a:rPr lang="en-US" sz="2800" b="0" i="1" smtClean="0">
                        <a:latin typeface="Cambria Math" panose="02040503050406030204" pitchFamily="18" charset="0"/>
                      </a:rPr>
                      <m:t>𝑏</m:t>
                    </m:r>
                  </m:oMath>
                </a14:m>
                <a:r>
                  <a:rPr lang="en-US" sz="2800"/>
                  <a:t>, which adds partial products, and subtracts </a:t>
                </a:r>
                <a14:m>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m:t>
                    </m:r>
                    <m:r>
                      <a:rPr lang="en-US" sz="2800" b="0" i="1" smtClean="0">
                        <a:latin typeface="Cambria Math" panose="02040503050406030204" pitchFamily="18" charset="0"/>
                      </a:rPr>
                      <m:t>𝑏</m:t>
                    </m:r>
                  </m:oMath>
                </a14:m>
                <a:r>
                  <a:rPr lang="en-US" sz="2800"/>
                  <a:t> to get the remainder</a:t>
                </a:r>
              </a:p>
              <a:p>
                <a:endParaRPr lang="en-US"/>
              </a:p>
            </p:txBody>
          </p:sp>
        </mc:Choice>
        <mc:Fallback xmlns="">
          <p:sp>
            <p:nvSpPr>
              <p:cNvPr id="3" name="Notes Placeholder 2"/>
              <p:cNvSpPr>
                <a:spLocks noGrp="1"/>
              </p:cNvSpPr>
              <p:nvPr>
                <p:ph type="body" idx="1"/>
              </p:nvPr>
            </p:nvSpPr>
            <p:spPr/>
            <p:txBody>
              <a:bodyPr/>
              <a:lstStyle/>
              <a:p>
                <a:r>
                  <a:rPr lang="en-US"/>
                  <a:t>Both critical paths require additions</a:t>
                </a:r>
              </a:p>
              <a:p>
                <a:pPr lvl="1"/>
                <a:r>
                  <a:rPr lang="en-US" sz="2800"/>
                  <a:t>Two-bit PM adds </a:t>
                </a:r>
                <a:r>
                  <a:rPr lang="en-US" sz="2800" i="0" dirty="0">
                    <a:latin typeface="Cambria Math" panose="02040503050406030204" pitchFamily="18" charset="0"/>
                  </a:rPr>
                  <a:t>𝑢 + 𝑦 + 3𝐵</a:t>
                </a:r>
                <a:endParaRPr lang="en-US" sz="2800"/>
              </a:p>
              <a:p>
                <a:pPr lvl="1"/>
                <a:r>
                  <a:rPr lang="en-US" sz="2800"/>
                  <a:t>Euclid requires multiplying </a:t>
                </a:r>
                <a:r>
                  <a:rPr lang="en-US" sz="2800" b="0" i="0">
                    <a:latin typeface="Cambria Math" panose="02040503050406030204" pitchFamily="18" charset="0"/>
                  </a:rPr>
                  <a:t>𝑞∗𝑏</a:t>
                </a:r>
                <a:r>
                  <a:rPr lang="en-US" sz="2800"/>
                  <a:t>, which adds partial products, and subtracts </a:t>
                </a:r>
                <a:r>
                  <a:rPr lang="en-US" sz="2800" b="0" i="0">
                    <a:latin typeface="Cambria Math" panose="02040503050406030204" pitchFamily="18" charset="0"/>
                  </a:rPr>
                  <a:t>𝑎−𝑞∗𝑏</a:t>
                </a:r>
                <a:r>
                  <a:rPr lang="en-US" sz="2800"/>
                  <a:t> to get the remainder</a:t>
                </a:r>
              </a:p>
              <a:p>
                <a:endParaRPr lang="en-US"/>
              </a:p>
            </p:txBody>
          </p:sp>
        </mc:Fallback>
      </mc:AlternateContent>
      <p:sp>
        <p:nvSpPr>
          <p:cNvPr id="4" name="Slide Number Placeholder 3"/>
          <p:cNvSpPr>
            <a:spLocks noGrp="1"/>
          </p:cNvSpPr>
          <p:nvPr>
            <p:ph type="sldNum" sz="quarter" idx="5"/>
          </p:nvPr>
        </p:nvSpPr>
        <p:spPr/>
        <p:txBody>
          <a:bodyPr/>
          <a:lstStyle/>
          <a:p>
            <a:fld id="{B2BD286E-880C-1E4B-A236-4B4C73D28C90}" type="slidenum">
              <a:rPr lang="en-US" smtClean="0"/>
              <a:t>184</a:t>
            </a:fld>
            <a:endParaRPr lang="en-US"/>
          </a:p>
        </p:txBody>
      </p:sp>
    </p:spTree>
    <p:extLst>
      <p:ext uri="{BB962C8B-B14F-4D97-AF65-F5344CB8AC3E}">
        <p14:creationId xmlns:p14="http://schemas.microsoft.com/office/powerpoint/2010/main" val="2353445439"/>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Shift is nontrivial</a:t>
            </a:r>
          </a:p>
        </p:txBody>
      </p:sp>
      <p:sp>
        <p:nvSpPr>
          <p:cNvPr id="4" name="Slide Number Placeholder 3"/>
          <p:cNvSpPr>
            <a:spLocks noGrp="1"/>
          </p:cNvSpPr>
          <p:nvPr>
            <p:ph type="sldNum" sz="quarter" idx="5"/>
          </p:nvPr>
        </p:nvSpPr>
        <p:spPr/>
        <p:txBody>
          <a:bodyPr/>
          <a:lstStyle/>
          <a:p>
            <a:fld id="{B2BD286E-880C-1E4B-A236-4B4C73D28C90}" type="slidenum">
              <a:rPr lang="en-US" smtClean="0"/>
              <a:t>185</a:t>
            </a:fld>
            <a:endParaRPr lang="en-US"/>
          </a:p>
        </p:txBody>
      </p:sp>
    </p:spTree>
    <p:extLst>
      <p:ext uri="{BB962C8B-B14F-4D97-AF65-F5344CB8AC3E}">
        <p14:creationId xmlns:p14="http://schemas.microsoft.com/office/powerpoint/2010/main" val="187299574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HW block diagram</a:t>
            </a:r>
          </a:p>
          <a:p>
            <a:r>
              <a:rPr lang="en-US"/>
              <a:t>LUT -&gt; computes q * b -&gt; stacked adders with partial products</a:t>
            </a:r>
          </a:p>
          <a:p>
            <a:r>
              <a:rPr lang="en-US"/>
              <a:t>Compute remainder goes into another adder</a:t>
            </a:r>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186</a:t>
            </a:fld>
            <a:endParaRPr lang="en-US"/>
          </a:p>
        </p:txBody>
      </p:sp>
    </p:spTree>
    <p:extLst>
      <p:ext uri="{BB962C8B-B14F-4D97-AF65-F5344CB8AC3E}">
        <p14:creationId xmlns:p14="http://schemas.microsoft.com/office/powerpoint/2010/main" val="2670746769"/>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HW block diagram</a:t>
            </a:r>
          </a:p>
          <a:p>
            <a:r>
              <a:rPr lang="en-US"/>
              <a:t>LUT -&gt; computes q * b -&gt; stacked adders with partial products</a:t>
            </a:r>
          </a:p>
          <a:p>
            <a:r>
              <a:rPr lang="en-US"/>
              <a:t>Compute remainder goes into another adder</a:t>
            </a:r>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187</a:t>
            </a:fld>
            <a:endParaRPr lang="en-US"/>
          </a:p>
        </p:txBody>
      </p:sp>
    </p:spTree>
    <p:extLst>
      <p:ext uri="{BB962C8B-B14F-4D97-AF65-F5344CB8AC3E}">
        <p14:creationId xmlns:p14="http://schemas.microsoft.com/office/powerpoint/2010/main" val="3840060688"/>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Constant-power?</a:t>
            </a:r>
          </a:p>
        </p:txBody>
      </p:sp>
      <p:sp>
        <p:nvSpPr>
          <p:cNvPr id="4" name="Slide Number Placeholder 3"/>
          <p:cNvSpPr>
            <a:spLocks noGrp="1"/>
          </p:cNvSpPr>
          <p:nvPr>
            <p:ph type="sldNum" sz="quarter" idx="5"/>
          </p:nvPr>
        </p:nvSpPr>
        <p:spPr/>
        <p:txBody>
          <a:bodyPr/>
          <a:lstStyle/>
          <a:p>
            <a:fld id="{CDE21B42-F9BC-5F40-AEC1-5351D9737187}" type="slidenum">
              <a:rPr lang="en-US" smtClean="0"/>
              <a:t>189</a:t>
            </a:fld>
            <a:endParaRPr lang="en-US"/>
          </a:p>
        </p:txBody>
      </p:sp>
    </p:spTree>
    <p:extLst>
      <p:ext uri="{BB962C8B-B14F-4D97-AF65-F5344CB8AC3E}">
        <p14:creationId xmlns:p14="http://schemas.microsoft.com/office/powerpoint/2010/main" val="16580560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190</a:t>
            </a:fld>
            <a:endParaRPr lang="en-US"/>
          </a:p>
        </p:txBody>
      </p:sp>
    </p:spTree>
    <p:extLst>
      <p:ext uri="{BB962C8B-B14F-4D97-AF65-F5344CB8AC3E}">
        <p14:creationId xmlns:p14="http://schemas.microsoft.com/office/powerpoint/2010/main" val="254353884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cut?</a:t>
            </a:r>
          </a:p>
          <a:p>
            <a:r>
              <a:rPr lang="en-US" dirty="0"/>
              <a:t>Refer to paper</a:t>
            </a:r>
          </a:p>
          <a:p>
            <a:r>
              <a:rPr lang="en-US" dirty="0"/>
              <a:t>Tradeoff between cycle count and </a:t>
            </a:r>
            <a:r>
              <a:rPr lang="en-US" dirty="0" err="1"/>
              <a:t>freq</a:t>
            </a:r>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191</a:t>
            </a:fld>
            <a:endParaRPr lang="en-US"/>
          </a:p>
        </p:txBody>
      </p:sp>
    </p:spTree>
    <p:extLst>
      <p:ext uri="{BB962C8B-B14F-4D97-AF65-F5344CB8AC3E}">
        <p14:creationId xmlns:p14="http://schemas.microsoft.com/office/powerpoint/2010/main" val="173094125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cut?</a:t>
            </a:r>
          </a:p>
        </p:txBody>
      </p:sp>
      <p:sp>
        <p:nvSpPr>
          <p:cNvPr id="4" name="Slide Number Placeholder 3"/>
          <p:cNvSpPr>
            <a:spLocks noGrp="1"/>
          </p:cNvSpPr>
          <p:nvPr>
            <p:ph type="sldNum" sz="quarter" idx="5"/>
          </p:nvPr>
        </p:nvSpPr>
        <p:spPr/>
        <p:txBody>
          <a:bodyPr/>
          <a:lstStyle/>
          <a:p>
            <a:fld id="{CDE21B42-F9BC-5F40-AEC1-5351D9737187}" type="slidenum">
              <a:rPr lang="en-US" smtClean="0"/>
              <a:t>192</a:t>
            </a:fld>
            <a:endParaRPr lang="en-US"/>
          </a:p>
        </p:txBody>
      </p:sp>
    </p:spTree>
    <p:extLst>
      <p:ext uri="{BB962C8B-B14F-4D97-AF65-F5344CB8AC3E}">
        <p14:creationId xmlns:p14="http://schemas.microsoft.com/office/powerpoint/2010/main" val="2545546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A 2X difference is not large, why not in software?</a:t>
            </a:r>
          </a:p>
          <a:p>
            <a:pPr algn="l"/>
            <a:r>
              <a:rPr lang="en-US" sz="1200" dirty="0">
                <a:solidFill>
                  <a:schemeClr val="tx1"/>
                </a:solidFill>
              </a:rPr>
              <a:t>Intuition is division is faster, software do not seem to do two-bit PM</a:t>
            </a:r>
          </a:p>
          <a:p>
            <a:pPr algn="l"/>
            <a:r>
              <a:rPr lang="en-US" sz="1200" dirty="0">
                <a:solidFill>
                  <a:schemeClr val="tx1"/>
                </a:solidFill>
              </a:rPr>
              <a:t>Could be faster in software</a:t>
            </a:r>
          </a:p>
          <a:p>
            <a:pPr algn="l"/>
            <a:r>
              <a:rPr lang="en-US" sz="1200" dirty="0">
                <a:solidFill>
                  <a:schemeClr val="tx1"/>
                </a:solidFill>
              </a:rPr>
              <a:t>Multiple subtractions</a:t>
            </a:r>
          </a:p>
          <a:p>
            <a:pPr algn="l"/>
            <a:r>
              <a:rPr lang="en-US" sz="1200" dirty="0">
                <a:solidFill>
                  <a:schemeClr val="tx1"/>
                </a:solidFill>
              </a:rPr>
              <a:t>Two-bit in software</a:t>
            </a:r>
          </a:p>
          <a:p>
            <a:pPr algn="l"/>
            <a:endParaRPr lang="en-US" sz="1200" dirty="0">
              <a:solidFill>
                <a:schemeClr val="tx1"/>
              </a:solidFill>
            </a:endParaRPr>
          </a:p>
          <a:p>
            <a:pPr algn="l"/>
            <a:endParaRPr lang="en-US" sz="1200" dirty="0">
              <a:solidFill>
                <a:schemeClr val="tx1"/>
              </a:solidFill>
            </a:endParaRPr>
          </a:p>
          <a:p>
            <a:pPr algn="l"/>
            <a:r>
              <a:rPr lang="en-US" sz="1200" dirty="0">
                <a:solidFill>
                  <a:schemeClr val="tx1"/>
                </a:solidFill>
              </a:rPr>
              <a:t>Is subtraction twice as fast as </a:t>
            </a:r>
            <a:r>
              <a:rPr lang="en-US" sz="1200" dirty="0" err="1">
                <a:solidFill>
                  <a:schemeClr val="tx1"/>
                </a:solidFill>
              </a:rPr>
              <a:t>divison</a:t>
            </a:r>
            <a:r>
              <a:rPr lang="en-US" sz="1200" dirty="0">
                <a:solidFill>
                  <a:schemeClr val="tx1"/>
                </a:solidFill>
              </a:rPr>
              <a:t>?</a:t>
            </a:r>
          </a:p>
          <a:p>
            <a:pPr algn="l"/>
            <a:endParaRPr lang="en-US" sz="1200" dirty="0">
              <a:solidFill>
                <a:schemeClr val="tx1"/>
              </a:solidFill>
            </a:endParaRPr>
          </a:p>
          <a:p>
            <a:pPr algn="l"/>
            <a:r>
              <a:rPr lang="en-US" sz="1200" dirty="0">
                <a:solidFill>
                  <a:schemeClr val="tx1"/>
                </a:solidFill>
              </a:rPr>
              <a:t>We extend the two-bit PM algorithm for extended GCD</a:t>
            </a:r>
          </a:p>
          <a:p>
            <a:pPr algn="l"/>
            <a:endParaRPr lang="en-US" sz="1200" dirty="0">
              <a:solidFill>
                <a:schemeClr val="tx1"/>
              </a:solidFill>
            </a:endParaRPr>
          </a:p>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CDE21B42-F9BC-5F40-AEC1-5351D9737187}" type="slidenum">
              <a:rPr lang="en-US" smtClean="0"/>
              <a:t>14</a:t>
            </a:fld>
            <a:endParaRPr lang="en-US"/>
          </a:p>
        </p:txBody>
      </p:sp>
    </p:spTree>
    <p:extLst>
      <p:ext uri="{BB962C8B-B14F-4D97-AF65-F5344CB8AC3E}">
        <p14:creationId xmlns:p14="http://schemas.microsoft.com/office/powerpoint/2010/main" val="3339608957"/>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tricks to make clock frequency higher</a:t>
            </a:r>
          </a:p>
        </p:txBody>
      </p:sp>
      <p:sp>
        <p:nvSpPr>
          <p:cNvPr id="4" name="Slide Number Placeholder 3"/>
          <p:cNvSpPr>
            <a:spLocks noGrp="1"/>
          </p:cNvSpPr>
          <p:nvPr>
            <p:ph type="sldNum" sz="quarter" idx="5"/>
          </p:nvPr>
        </p:nvSpPr>
        <p:spPr/>
        <p:txBody>
          <a:bodyPr/>
          <a:lstStyle/>
          <a:p>
            <a:fld id="{CDE21B42-F9BC-5F40-AEC1-5351D9737187}" type="slidenum">
              <a:rPr lang="en-US" smtClean="0"/>
              <a:t>193</a:t>
            </a:fld>
            <a:endParaRPr lang="en-US"/>
          </a:p>
        </p:txBody>
      </p:sp>
    </p:spTree>
    <p:extLst>
      <p:ext uri="{BB962C8B-B14F-4D97-AF65-F5344CB8AC3E}">
        <p14:creationId xmlns:p14="http://schemas.microsoft.com/office/powerpoint/2010/main" val="236989492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Confusing…</a:t>
            </a:r>
          </a:p>
          <a:p>
            <a:r>
              <a:rPr lang="en-US" dirty="0"/>
              <a:t>HW is used much -&gt; turn it off for most of time</a:t>
            </a:r>
          </a:p>
          <a:p>
            <a:endParaRPr lang="en-US" dirty="0"/>
          </a:p>
          <a:p>
            <a:r>
              <a:rPr lang="en-US" dirty="0"/>
              <a:t>Check if at 0</a:t>
            </a:r>
          </a:p>
          <a:p>
            <a:r>
              <a:rPr lang="en-US" dirty="0"/>
              <a:t>Need carry propagation</a:t>
            </a:r>
          </a:p>
          <a:p>
            <a:r>
              <a:rPr lang="en-US" dirty="0"/>
              <a:t>Still 0</a:t>
            </a:r>
          </a:p>
          <a:p>
            <a:r>
              <a:rPr lang="en-US" dirty="0"/>
              <a:t>Subsample a, b to check for 0</a:t>
            </a:r>
          </a:p>
        </p:txBody>
      </p:sp>
      <p:sp>
        <p:nvSpPr>
          <p:cNvPr id="4" name="Slide Number Placeholder 3"/>
          <p:cNvSpPr>
            <a:spLocks noGrp="1"/>
          </p:cNvSpPr>
          <p:nvPr>
            <p:ph type="sldNum" sz="quarter" idx="5"/>
          </p:nvPr>
        </p:nvSpPr>
        <p:spPr/>
        <p:txBody>
          <a:bodyPr/>
          <a:lstStyle/>
          <a:p>
            <a:fld id="{CDE21B42-F9BC-5F40-AEC1-5351D9737187}" type="slidenum">
              <a:rPr lang="en-US" smtClean="0"/>
              <a:t>195</a:t>
            </a:fld>
            <a:endParaRPr lang="en-US"/>
          </a:p>
        </p:txBody>
      </p:sp>
    </p:spTree>
    <p:extLst>
      <p:ext uri="{BB962C8B-B14F-4D97-AF65-F5344CB8AC3E}">
        <p14:creationId xmlns:p14="http://schemas.microsoft.com/office/powerpoint/2010/main" val="39804338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196</a:t>
            </a:fld>
            <a:endParaRPr lang="en-US"/>
          </a:p>
        </p:txBody>
      </p:sp>
    </p:spTree>
    <p:extLst>
      <p:ext uri="{BB962C8B-B14F-4D97-AF65-F5344CB8AC3E}">
        <p14:creationId xmlns:p14="http://schemas.microsoft.com/office/powerpoint/2010/main" val="1085335052"/>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Sums are the same up until clock skew</a:t>
            </a:r>
          </a:p>
          <a:p>
            <a:endParaRPr lang="en-US" dirty="0"/>
          </a:p>
          <a:p>
            <a:r>
              <a:rPr lang="en-US" dirty="0"/>
              <a:t>Clock skew definition</a:t>
            </a:r>
          </a:p>
          <a:p>
            <a:endParaRPr lang="en-US" dirty="0"/>
          </a:p>
          <a:p>
            <a:r>
              <a:rPr lang="en-US" dirty="0"/>
              <a:t>- Different </a:t>
            </a:r>
            <a:r>
              <a:rPr lang="en-US" dirty="0" err="1"/>
              <a:t>bitwidths</a:t>
            </a:r>
            <a:r>
              <a:rPr lang="en-US" dirty="0"/>
              <a:t>: critical paths are same</a:t>
            </a:r>
          </a:p>
          <a:p>
            <a:pPr marL="171450" indent="-171450">
              <a:buFontTx/>
              <a:buChar char="-"/>
            </a:pPr>
            <a:r>
              <a:rPr lang="en-US" dirty="0"/>
              <a:t>however, build a chip -&gt; smaller 255 -&gt; longer wires -&gt; clock skew</a:t>
            </a:r>
          </a:p>
          <a:p>
            <a:pPr marL="171450" indent="-171450">
              <a:buFontTx/>
              <a:buChar char="-"/>
            </a:pPr>
            <a:r>
              <a:rPr lang="en-US" dirty="0"/>
              <a:t>Physical design -&gt; contributor to difference</a:t>
            </a:r>
          </a:p>
          <a:p>
            <a:pPr marL="171450" indent="-171450">
              <a:buFontTx/>
              <a:buChar char="-"/>
            </a:pPr>
            <a:r>
              <a:rPr lang="en-US" dirty="0"/>
              <a:t>Ideal versions of circuits = same clock speed</a:t>
            </a:r>
          </a:p>
          <a:p>
            <a:pPr marL="171450" indent="-171450">
              <a:buFontTx/>
              <a:buChar char="-"/>
            </a:pPr>
            <a:r>
              <a:rPr lang="en-US" dirty="0"/>
              <a:t>Physical limitation</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197</a:t>
            </a:fld>
            <a:endParaRPr lang="en-US"/>
          </a:p>
        </p:txBody>
      </p:sp>
    </p:spTree>
    <p:extLst>
      <p:ext uri="{BB962C8B-B14F-4D97-AF65-F5344CB8AC3E}">
        <p14:creationId xmlns:p14="http://schemas.microsoft.com/office/powerpoint/2010/main" val="149103657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Lines are constant execution time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Iso-performance lines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Bottom right is better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Clean up graph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FPGA speed 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design is in an previously unexplored part of the design space</a:t>
            </a:r>
          </a:p>
          <a:p>
            <a:r>
              <a:rPr lang="en-US" dirty="0"/>
              <a:t>, first constant-time ASIC</a:t>
            </a:r>
          </a:p>
        </p:txBody>
      </p:sp>
      <p:sp>
        <p:nvSpPr>
          <p:cNvPr id="4" name="Slide Number Placeholder 3"/>
          <p:cNvSpPr>
            <a:spLocks noGrp="1"/>
          </p:cNvSpPr>
          <p:nvPr>
            <p:ph type="sldNum" sz="quarter" idx="5"/>
          </p:nvPr>
        </p:nvSpPr>
        <p:spPr/>
        <p:txBody>
          <a:bodyPr/>
          <a:lstStyle/>
          <a:p>
            <a:fld id="{CDE21B42-F9BC-5F40-AEC1-5351D9737187}" type="slidenum">
              <a:rPr lang="en-US" smtClean="0"/>
              <a:t>198</a:t>
            </a:fld>
            <a:endParaRPr lang="en-US"/>
          </a:p>
        </p:txBody>
      </p:sp>
    </p:spTree>
    <p:extLst>
      <p:ext uri="{BB962C8B-B14F-4D97-AF65-F5344CB8AC3E}">
        <p14:creationId xmlns:p14="http://schemas.microsoft.com/office/powerpoint/2010/main" val="335669119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Exponentiation mod p</a:t>
            </a:r>
          </a:p>
          <a:p>
            <a:r>
              <a:rPr lang="en-US" dirty="0"/>
              <a:t>Fixed exp, variable base</a:t>
            </a:r>
          </a:p>
          <a:p>
            <a:r>
              <a:rPr lang="en-US" dirty="0"/>
              <a:t>Check if in multiplicative subgroup</a:t>
            </a:r>
          </a:p>
          <a:p>
            <a:r>
              <a:rPr lang="en-US" dirty="0"/>
              <a:t>Fastest possible multiplication algorithm for fixed exponent</a:t>
            </a:r>
          </a:p>
          <a:p>
            <a:r>
              <a:rPr lang="en-US" dirty="0"/>
              <a:t>Addition chains (current state of the art)</a:t>
            </a:r>
          </a:p>
          <a:p>
            <a:r>
              <a:rPr lang="en-US" dirty="0"/>
              <a:t>1.5 * n -&gt; ops</a:t>
            </a:r>
          </a:p>
          <a:p>
            <a:r>
              <a:rPr lang="en-US" dirty="0"/>
              <a:t>Addition-subtraction chain (generalization) -&gt; sum/diff between two prior values in chain</a:t>
            </a:r>
          </a:p>
          <a:p>
            <a:r>
              <a:rPr lang="en-US" dirty="0"/>
              <a:t>Divisions instead of multiplications for exponentiation mod p</a:t>
            </a:r>
          </a:p>
          <a:p>
            <a:endParaRPr lang="en-US" dirty="0"/>
          </a:p>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200</a:t>
            </a:fld>
            <a:endParaRPr lang="en-US"/>
          </a:p>
        </p:txBody>
      </p:sp>
    </p:spTree>
    <p:extLst>
      <p:ext uri="{BB962C8B-B14F-4D97-AF65-F5344CB8AC3E}">
        <p14:creationId xmlns:p14="http://schemas.microsoft.com/office/powerpoint/2010/main" val="2527216099"/>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Exponentiation mod p</a:t>
            </a:r>
          </a:p>
          <a:p>
            <a:r>
              <a:rPr lang="en-US" dirty="0"/>
              <a:t>Fixed exp, variable base</a:t>
            </a:r>
          </a:p>
          <a:p>
            <a:r>
              <a:rPr lang="en-US" dirty="0"/>
              <a:t>Check if in multiplicative subgroup</a:t>
            </a:r>
          </a:p>
          <a:p>
            <a:r>
              <a:rPr lang="en-US" dirty="0"/>
              <a:t>Fastest possible multiplication algorithm for fixed exponent</a:t>
            </a:r>
          </a:p>
          <a:p>
            <a:r>
              <a:rPr lang="en-US" dirty="0"/>
              <a:t>Addition chains (current state of the art)</a:t>
            </a:r>
          </a:p>
          <a:p>
            <a:r>
              <a:rPr lang="en-US" dirty="0"/>
              <a:t>1.5 * n -&gt; ops</a:t>
            </a:r>
          </a:p>
          <a:p>
            <a:r>
              <a:rPr lang="en-US" dirty="0"/>
              <a:t>Addition-subtraction chain (generalization) -&gt; sum/diff between two prior values in chain</a:t>
            </a:r>
          </a:p>
          <a:p>
            <a:r>
              <a:rPr lang="en-US" dirty="0"/>
              <a:t>Divisions instead of multiplications for exponentiation mod p</a:t>
            </a:r>
          </a:p>
          <a:p>
            <a:endParaRPr lang="en-US" dirty="0"/>
          </a:p>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203</a:t>
            </a:fld>
            <a:endParaRPr lang="en-US"/>
          </a:p>
        </p:txBody>
      </p:sp>
    </p:spTree>
    <p:extLst>
      <p:ext uri="{BB962C8B-B14F-4D97-AF65-F5344CB8AC3E}">
        <p14:creationId xmlns:p14="http://schemas.microsoft.com/office/powerpoint/2010/main" val="373986899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Exponentiation mod p</a:t>
            </a:r>
          </a:p>
          <a:p>
            <a:r>
              <a:rPr lang="en-US" dirty="0"/>
              <a:t>Fixed exp, variable base</a:t>
            </a:r>
          </a:p>
          <a:p>
            <a:r>
              <a:rPr lang="en-US" dirty="0"/>
              <a:t>Check if in multiplicative subgroup</a:t>
            </a:r>
          </a:p>
          <a:p>
            <a:r>
              <a:rPr lang="en-US" dirty="0"/>
              <a:t>Fastest possible multiplication algorithm for fixed exponent</a:t>
            </a:r>
          </a:p>
          <a:p>
            <a:r>
              <a:rPr lang="en-US" dirty="0"/>
              <a:t>Addition chains (current state of the art)</a:t>
            </a:r>
          </a:p>
          <a:p>
            <a:r>
              <a:rPr lang="en-US" dirty="0"/>
              <a:t>1.5 * n -&gt; ops</a:t>
            </a:r>
          </a:p>
          <a:p>
            <a:r>
              <a:rPr lang="en-US" dirty="0"/>
              <a:t>Addition-subtraction chain (generalization) -&gt; sum/diff between two prior values in chain</a:t>
            </a:r>
          </a:p>
          <a:p>
            <a:r>
              <a:rPr lang="en-US" dirty="0"/>
              <a:t>Divisions instead of multiplications for exponentiation mod p</a:t>
            </a:r>
          </a:p>
          <a:p>
            <a:endParaRPr lang="en-US" dirty="0"/>
          </a:p>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204</a:t>
            </a:fld>
            <a:endParaRPr lang="en-US"/>
          </a:p>
        </p:txBody>
      </p:sp>
    </p:spTree>
    <p:extLst>
      <p:ext uri="{BB962C8B-B14F-4D97-AF65-F5344CB8AC3E}">
        <p14:creationId xmlns:p14="http://schemas.microsoft.com/office/powerpoint/2010/main" val="835168142"/>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Exponentiation mod p</a:t>
            </a:r>
          </a:p>
          <a:p>
            <a:r>
              <a:rPr lang="en-US" dirty="0"/>
              <a:t>Fixed exp, variable base</a:t>
            </a:r>
          </a:p>
          <a:p>
            <a:r>
              <a:rPr lang="en-US" dirty="0"/>
              <a:t>Check if in multiplicative subgroup</a:t>
            </a:r>
          </a:p>
          <a:p>
            <a:r>
              <a:rPr lang="en-US" dirty="0"/>
              <a:t>Fastest possible multiplication algorithm for fixed exponent</a:t>
            </a:r>
          </a:p>
          <a:p>
            <a:r>
              <a:rPr lang="en-US" dirty="0"/>
              <a:t>Addition chains (current state of the art)</a:t>
            </a:r>
          </a:p>
          <a:p>
            <a:r>
              <a:rPr lang="en-US" dirty="0"/>
              <a:t>1.5 * n -&gt; ops</a:t>
            </a:r>
          </a:p>
          <a:p>
            <a:r>
              <a:rPr lang="en-US" dirty="0"/>
              <a:t>Addition-subtraction chain (generalization) -&gt; sum/diff between two prior values in chain</a:t>
            </a:r>
          </a:p>
          <a:p>
            <a:r>
              <a:rPr lang="en-US" dirty="0"/>
              <a:t>Divisions instead of multiplications for exponentiation mod p</a:t>
            </a:r>
          </a:p>
          <a:p>
            <a:endParaRPr lang="en-US" dirty="0"/>
          </a:p>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205</a:t>
            </a:fld>
            <a:endParaRPr lang="en-US"/>
          </a:p>
        </p:txBody>
      </p:sp>
    </p:spTree>
    <p:extLst>
      <p:ext uri="{BB962C8B-B14F-4D97-AF65-F5344CB8AC3E}">
        <p14:creationId xmlns:p14="http://schemas.microsoft.com/office/powerpoint/2010/main" val="2378816428"/>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Exponentiation mod p</a:t>
            </a:r>
          </a:p>
          <a:p>
            <a:r>
              <a:rPr lang="en-US" dirty="0"/>
              <a:t>Fixed exp, variable base</a:t>
            </a:r>
          </a:p>
          <a:p>
            <a:r>
              <a:rPr lang="en-US" dirty="0"/>
              <a:t>Check if in multiplicative subgroup</a:t>
            </a:r>
          </a:p>
          <a:p>
            <a:r>
              <a:rPr lang="en-US" dirty="0"/>
              <a:t>Fastest possible multiplication algorithm for fixed exponent</a:t>
            </a:r>
          </a:p>
          <a:p>
            <a:r>
              <a:rPr lang="en-US" dirty="0"/>
              <a:t>Addition chains (current state of the art)</a:t>
            </a:r>
          </a:p>
          <a:p>
            <a:r>
              <a:rPr lang="en-US" dirty="0"/>
              <a:t>1.5 * n -&gt; ops</a:t>
            </a:r>
          </a:p>
          <a:p>
            <a:r>
              <a:rPr lang="en-US" dirty="0"/>
              <a:t>Addition-subtraction chain (generalization) -&gt; sum/diff between two prior values in chain</a:t>
            </a:r>
          </a:p>
          <a:p>
            <a:r>
              <a:rPr lang="en-US" dirty="0"/>
              <a:t>Divisions instead of multiplications for exponentiation mod p</a:t>
            </a:r>
          </a:p>
          <a:p>
            <a:endParaRPr lang="en-US" dirty="0"/>
          </a:p>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206</a:t>
            </a:fld>
            <a:endParaRPr lang="en-US"/>
          </a:p>
        </p:txBody>
      </p:sp>
    </p:spTree>
    <p:extLst>
      <p:ext uri="{BB962C8B-B14F-4D97-AF65-F5344CB8AC3E}">
        <p14:creationId xmlns:p14="http://schemas.microsoft.com/office/powerpoint/2010/main" val="156793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t>Extension is computing these coefficients </a:t>
                </a:r>
                <a:r>
                  <a:rPr lang="en-US" err="1"/>
                  <a:t>b_a</a:t>
                </a:r>
                <a:r>
                  <a:rPr lang="en-US"/>
                  <a:t> and </a:t>
                </a:r>
                <a:r>
                  <a:rPr lang="en-US" err="1"/>
                  <a:t>b_b</a:t>
                </a:r>
                <a:endParaRPr lang="en-US"/>
              </a:p>
              <a:p>
                <a:r>
                  <a:rPr lang="en-US"/>
                  <a:t>GCD is 1, interesting result is finding these coefficients</a:t>
                </a:r>
              </a:p>
              <a:p>
                <a:pPr lvl="1"/>
                <a:r>
                  <a:rPr lang="en-US" sz="2800"/>
                  <a:t>Start: 	</a:t>
                </a:r>
                <a14:m>
                  <m:oMath xmlns:m="http://schemas.openxmlformats.org/officeDocument/2006/math">
                    <m:r>
                      <a:rPr lang="en-US" sz="2800" i="1">
                        <a:latin typeface="Cambria Math" panose="02040503050406030204" pitchFamily="18" charset="0"/>
                      </a:rPr>
                      <m:t>𝑢</m:t>
                    </m:r>
                    <m:r>
                      <a:rPr lang="en-US" sz="2800" b="0" i="1" smtClean="0">
                        <a:latin typeface="Cambria Math" panose="02040503050406030204" pitchFamily="18" charset="0"/>
                      </a:rPr>
                      <m:t>=1,</m:t>
                    </m:r>
                    <m:r>
                      <a:rPr lang="en-US" sz="2800" b="0" i="1" smtClean="0">
                        <a:latin typeface="Cambria Math" panose="02040503050406030204" pitchFamily="18" charset="0"/>
                      </a:rPr>
                      <m:t>𝑚</m:t>
                    </m:r>
                    <m:r>
                      <a:rPr lang="en-US" sz="2800" b="0" i="1" smtClean="0">
                        <a:latin typeface="Cambria Math" panose="02040503050406030204" pitchFamily="18" charset="0"/>
                      </a:rPr>
                      <m:t>=0 </m:t>
                    </m:r>
                  </m:oMath>
                </a14:m>
                <a:r>
                  <a:rPr lang="en-US" sz="2800"/>
                  <a:t>and </a:t>
                </a:r>
                <a14:m>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=0, </m:t>
                    </m:r>
                    <m:r>
                      <a:rPr lang="en-US" sz="2800" b="0" i="1" smtClean="0">
                        <a:latin typeface="Cambria Math" panose="02040503050406030204" pitchFamily="18" charset="0"/>
                      </a:rPr>
                      <m:t>𝑛</m:t>
                    </m:r>
                    <m:r>
                      <a:rPr lang="en-US" sz="2800" b="0" i="1" smtClean="0">
                        <a:latin typeface="Cambria Math" panose="02040503050406030204" pitchFamily="18" charset="0"/>
                      </a:rPr>
                      <m:t>=1</m:t>
                    </m:r>
                  </m:oMath>
                </a14:m>
                <a:endParaRPr lang="en-US" sz="2800"/>
              </a:p>
              <a:p>
                <a:pPr lvl="1"/>
                <a:r>
                  <a:rPr lang="en-US" sz="2800"/>
                  <a:t>End: 	</a:t>
                </a:r>
                <a14:m>
                  <m:oMath xmlns:m="http://schemas.openxmlformats.org/officeDocument/2006/math">
                    <m:func>
                      <m:funcPr>
                        <m:ctrlPr>
                          <a:rPr lang="en-US" sz="2800" i="1" smtClean="0">
                            <a:latin typeface="Cambria Math" panose="02040503050406030204" pitchFamily="18" charset="0"/>
                          </a:rPr>
                        </m:ctrlPr>
                      </m:funcPr>
                      <m:fName>
                        <m:r>
                          <m:rPr>
                            <m:sty m:val="p"/>
                          </m:rPr>
                          <a:rPr lang="en-US" sz="2800">
                            <a:latin typeface="Cambria Math" panose="02040503050406030204" pitchFamily="18" charset="0"/>
                          </a:rPr>
                          <m:t>gcd</m:t>
                        </m:r>
                      </m:fName>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0</m:t>
                                </m:r>
                              </m:sub>
                            </m:sSub>
                          </m:e>
                        </m:d>
                      </m:e>
                    </m:func>
                    <m:r>
                      <a:rPr lang="en-US" sz="2800" b="0" i="1" smtClean="0">
                        <a:latin typeface="Cambria Math" panose="02040503050406030204" pitchFamily="18" charset="0"/>
                      </a:rPr>
                      <m:t>=</m:t>
                    </m:r>
                    <m:r>
                      <a:rPr lang="en-US" sz="2800" b="0" i="1" smtClean="0">
                        <a:latin typeface="Cambria Math" panose="02040503050406030204" pitchFamily="18" charset="0"/>
                      </a:rPr>
                      <m:t>𝑎</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m:t>
                    </m:r>
                    <m:r>
                      <a:rPr lang="en-US" sz="2800" b="0" i="1" smtClean="0">
                        <a:latin typeface="Cambria Math" panose="02040503050406030204" pitchFamily="18" charset="0"/>
                      </a:rPr>
                      <m:t>𝑢</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𝑏</m:t>
                        </m:r>
                      </m:sub>
                    </m:sSub>
                    <m:r>
                      <a:rPr lang="en-US" sz="2800" b="0" i="1" smtClean="0">
                        <a:latin typeface="Cambria Math" panose="02040503050406030204" pitchFamily="18" charset="0"/>
                      </a:rPr>
                      <m:t>=</m:t>
                    </m:r>
                    <m:r>
                      <a:rPr lang="en-US" sz="2800" b="0" i="1" smtClean="0">
                        <a:latin typeface="Cambria Math" panose="02040503050406030204" pitchFamily="18" charset="0"/>
                      </a:rPr>
                      <m:t>𝑚</m:t>
                    </m:r>
                  </m:oMath>
                </a14:m>
                <a:endParaRPr lang="en-US" sz="2800">
                  <a:latin typeface="Cambria Math" panose="02040503050406030204" pitchFamily="18" charset="0"/>
                </a:endParaRPr>
              </a:p>
              <a:p>
                <a:endParaRPr lang="en-US"/>
              </a:p>
            </p:txBody>
          </p:sp>
        </mc:Choice>
        <mc:Fallback xmlns="">
          <p:sp>
            <p:nvSpPr>
              <p:cNvPr id="3" name="Notes Placeholder 2"/>
              <p:cNvSpPr>
                <a:spLocks noGrp="1"/>
              </p:cNvSpPr>
              <p:nvPr>
                <p:ph type="body" idx="1"/>
              </p:nvPr>
            </p:nvSpPr>
            <p:spPr/>
            <p:txBody>
              <a:bodyPr/>
              <a:lstStyle/>
              <a:p>
                <a:r>
                  <a:rPr lang="en-US"/>
                  <a:t>Extension is computing these coefficients </a:t>
                </a:r>
                <a:r>
                  <a:rPr lang="en-US" err="1"/>
                  <a:t>b_a</a:t>
                </a:r>
                <a:r>
                  <a:rPr lang="en-US"/>
                  <a:t> and </a:t>
                </a:r>
                <a:r>
                  <a:rPr lang="en-US" err="1"/>
                  <a:t>b_b</a:t>
                </a:r>
                <a:endParaRPr lang="en-US"/>
              </a:p>
              <a:p>
                <a:r>
                  <a:rPr lang="en-US"/>
                  <a:t>GCD is 1, interesting result is finding these coefficients</a:t>
                </a:r>
              </a:p>
              <a:p>
                <a:pPr lvl="1"/>
                <a:r>
                  <a:rPr lang="en-US" sz="2800"/>
                  <a:t>Start: 	</a:t>
                </a:r>
                <a:r>
                  <a:rPr lang="en-US" sz="2800" i="0">
                    <a:latin typeface="Cambria Math" panose="02040503050406030204" pitchFamily="18" charset="0"/>
                  </a:rPr>
                  <a:t>𝑢</a:t>
                </a:r>
                <a:r>
                  <a:rPr lang="en-US" sz="2800" b="0" i="0">
                    <a:latin typeface="Cambria Math" panose="02040503050406030204" pitchFamily="18" charset="0"/>
                  </a:rPr>
                  <a:t>=1,𝑚=0 </a:t>
                </a:r>
                <a:r>
                  <a:rPr lang="en-US" sz="2800"/>
                  <a:t>and </a:t>
                </a:r>
                <a:r>
                  <a:rPr lang="en-US" sz="2800" b="0" i="0">
                    <a:latin typeface="Cambria Math" panose="02040503050406030204" pitchFamily="18" charset="0"/>
                  </a:rPr>
                  <a:t>𝑦=0, 𝑛=1</a:t>
                </a:r>
                <a:endParaRPr lang="en-US" sz="2800"/>
              </a:p>
              <a:p>
                <a:pPr lvl="1"/>
                <a:r>
                  <a:rPr lang="en-US" sz="2800"/>
                  <a:t>End: 	</a:t>
                </a:r>
                <a:r>
                  <a:rPr lang="en-US" sz="2800" i="0">
                    <a:latin typeface="Cambria Math" panose="02040503050406030204" pitchFamily="18" charset="0"/>
                  </a:rPr>
                  <a:t>gcd⁡(𝑎_0,𝑏_0 )</a:t>
                </a:r>
                <a:r>
                  <a:rPr lang="en-US" sz="2800" b="0" i="0">
                    <a:latin typeface="Cambria Math" panose="02040503050406030204" pitchFamily="18" charset="0"/>
                  </a:rPr>
                  <a:t>=𝑎, 𝑏_𝑎=𝑢, 𝑏_𝑏=𝑚</a:t>
                </a:r>
                <a:endParaRPr lang="en-US" sz="2800">
                  <a:latin typeface="Cambria Math" panose="02040503050406030204" pitchFamily="18" charset="0"/>
                </a:endParaRPr>
              </a:p>
              <a:p>
                <a:endParaRPr lang="en-US"/>
              </a:p>
            </p:txBody>
          </p:sp>
        </mc:Fallback>
      </mc:AlternateContent>
      <p:sp>
        <p:nvSpPr>
          <p:cNvPr id="4" name="Slide Number Placeholder 3"/>
          <p:cNvSpPr>
            <a:spLocks noGrp="1"/>
          </p:cNvSpPr>
          <p:nvPr>
            <p:ph type="sldNum" sz="quarter" idx="5"/>
          </p:nvPr>
        </p:nvSpPr>
        <p:spPr/>
        <p:txBody>
          <a:bodyPr/>
          <a:lstStyle/>
          <a:p>
            <a:fld id="{4C6D228C-5BFD-D446-B8A1-7F700705A313}" type="slidenum">
              <a:rPr lang="en-US" smtClean="0"/>
              <a:t>15</a:t>
            </a:fld>
            <a:endParaRPr lang="en-US"/>
          </a:p>
        </p:txBody>
      </p:sp>
    </p:spTree>
    <p:extLst>
      <p:ext uri="{BB962C8B-B14F-4D97-AF65-F5344CB8AC3E}">
        <p14:creationId xmlns:p14="http://schemas.microsoft.com/office/powerpoint/2010/main" val="382718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Shift is nontrivial</a:t>
            </a:r>
          </a:p>
        </p:txBody>
      </p:sp>
      <p:sp>
        <p:nvSpPr>
          <p:cNvPr id="4" name="Slide Number Placeholder 3"/>
          <p:cNvSpPr>
            <a:spLocks noGrp="1"/>
          </p:cNvSpPr>
          <p:nvPr>
            <p:ph type="sldNum" sz="quarter" idx="5"/>
          </p:nvPr>
        </p:nvSpPr>
        <p:spPr/>
        <p:txBody>
          <a:bodyPr/>
          <a:lstStyle/>
          <a:p>
            <a:fld id="{B2BD286E-880C-1E4B-A236-4B4C73D28C90}" type="slidenum">
              <a:rPr lang="en-US" smtClean="0"/>
              <a:t>207</a:t>
            </a:fld>
            <a:endParaRPr lang="en-US"/>
          </a:p>
        </p:txBody>
      </p:sp>
    </p:spTree>
    <p:extLst>
      <p:ext uri="{BB962C8B-B14F-4D97-AF65-F5344CB8AC3E}">
        <p14:creationId xmlns:p14="http://schemas.microsoft.com/office/powerpoint/2010/main" val="386240685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Sums are the same up until clock skew</a:t>
            </a:r>
          </a:p>
          <a:p>
            <a:endParaRPr lang="en-US" dirty="0"/>
          </a:p>
          <a:p>
            <a:r>
              <a:rPr lang="en-US" dirty="0"/>
              <a:t>Clock skew definition</a:t>
            </a:r>
          </a:p>
          <a:p>
            <a:endParaRPr lang="en-US" dirty="0"/>
          </a:p>
          <a:p>
            <a:r>
              <a:rPr lang="en-US" dirty="0"/>
              <a:t>- Different </a:t>
            </a:r>
            <a:r>
              <a:rPr lang="en-US" dirty="0" err="1"/>
              <a:t>bitwidths</a:t>
            </a:r>
            <a:r>
              <a:rPr lang="en-US" dirty="0"/>
              <a:t>: critical paths are same</a:t>
            </a:r>
          </a:p>
          <a:p>
            <a:pPr marL="171450" indent="-171450">
              <a:buFontTx/>
              <a:buChar char="-"/>
            </a:pPr>
            <a:r>
              <a:rPr lang="en-US" dirty="0"/>
              <a:t>however, build a chip -&gt; smaller 255 -&gt; longer wires -&gt; clock skew</a:t>
            </a:r>
          </a:p>
          <a:p>
            <a:pPr marL="171450" indent="-171450">
              <a:buFontTx/>
              <a:buChar char="-"/>
            </a:pPr>
            <a:r>
              <a:rPr lang="en-US" dirty="0"/>
              <a:t>Physical design -&gt; contributor to difference</a:t>
            </a:r>
          </a:p>
          <a:p>
            <a:pPr marL="171450" indent="-171450">
              <a:buFontTx/>
              <a:buChar char="-"/>
            </a:pPr>
            <a:r>
              <a:rPr lang="en-US" dirty="0"/>
              <a:t>Ideal versions of circuits = same clock speed</a:t>
            </a:r>
          </a:p>
          <a:p>
            <a:pPr marL="171450" indent="-171450">
              <a:buFontTx/>
              <a:buChar char="-"/>
            </a:pPr>
            <a:r>
              <a:rPr lang="en-US" dirty="0"/>
              <a:t>Physical limitation</a:t>
            </a:r>
          </a:p>
          <a:p>
            <a:pPr marL="171450" indent="-171450">
              <a:buFontTx/>
              <a:buChar char="-"/>
            </a:pPr>
            <a:endParaRPr lang="en-US" dirty="0"/>
          </a:p>
          <a:p>
            <a:pPr marL="171450" indent="-171450">
              <a:buFontTx/>
              <a:buChar char="-"/>
            </a:pPr>
            <a:r>
              <a:rPr lang="en-US" dirty="0"/>
              <a:t>Critical path is what we expected</a:t>
            </a:r>
          </a:p>
          <a:p>
            <a:pPr marL="171450" indent="-171450">
              <a:buFontTx/>
              <a:buChar char="-"/>
            </a:pPr>
            <a:r>
              <a:rPr lang="en-US" dirty="0"/>
              <a:t>Different </a:t>
            </a:r>
            <a:r>
              <a:rPr lang="en-US" dirty="0" err="1"/>
              <a:t>bitwidths</a:t>
            </a:r>
            <a:endParaRPr lang="en-US" dirty="0"/>
          </a:p>
          <a:p>
            <a:pPr marL="171450" indent="-171450">
              <a:buFontTx/>
              <a:buChar char="-"/>
            </a:pPr>
            <a:r>
              <a:rPr lang="en-US" dirty="0"/>
              <a:t>Clock skew</a:t>
            </a:r>
          </a:p>
        </p:txBody>
      </p:sp>
      <p:sp>
        <p:nvSpPr>
          <p:cNvPr id="4" name="Slide Number Placeholder 3"/>
          <p:cNvSpPr>
            <a:spLocks noGrp="1"/>
          </p:cNvSpPr>
          <p:nvPr>
            <p:ph type="sldNum" sz="quarter" idx="5"/>
          </p:nvPr>
        </p:nvSpPr>
        <p:spPr/>
        <p:txBody>
          <a:bodyPr/>
          <a:lstStyle/>
          <a:p>
            <a:fld id="{CDE21B42-F9BC-5F40-AEC1-5351D9737187}" type="slidenum">
              <a:rPr lang="en-US" smtClean="0"/>
              <a:t>211</a:t>
            </a:fld>
            <a:endParaRPr lang="en-US"/>
          </a:p>
        </p:txBody>
      </p:sp>
    </p:spTree>
    <p:extLst>
      <p:ext uri="{BB962C8B-B14F-4D97-AF65-F5344CB8AC3E}">
        <p14:creationId xmlns:p14="http://schemas.microsoft.com/office/powerpoint/2010/main" val="3585187989"/>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cut?</a:t>
            </a:r>
          </a:p>
          <a:p>
            <a:r>
              <a:rPr lang="en-US" dirty="0"/>
              <a:t>Refer to paper</a:t>
            </a:r>
          </a:p>
          <a:p>
            <a:r>
              <a:rPr lang="en-US" dirty="0"/>
              <a:t>Tradeoff between cycle count and </a:t>
            </a:r>
            <a:r>
              <a:rPr lang="en-US" dirty="0" err="1"/>
              <a:t>freq</a:t>
            </a:r>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212</a:t>
            </a:fld>
            <a:endParaRPr lang="en-US"/>
          </a:p>
        </p:txBody>
      </p:sp>
    </p:spTree>
    <p:extLst>
      <p:ext uri="{BB962C8B-B14F-4D97-AF65-F5344CB8AC3E}">
        <p14:creationId xmlns:p14="http://schemas.microsoft.com/office/powerpoint/2010/main" val="286113420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cut?</a:t>
            </a:r>
          </a:p>
        </p:txBody>
      </p:sp>
      <p:sp>
        <p:nvSpPr>
          <p:cNvPr id="4" name="Slide Number Placeholder 3"/>
          <p:cNvSpPr>
            <a:spLocks noGrp="1"/>
          </p:cNvSpPr>
          <p:nvPr>
            <p:ph type="sldNum" sz="quarter" idx="5"/>
          </p:nvPr>
        </p:nvSpPr>
        <p:spPr/>
        <p:txBody>
          <a:bodyPr/>
          <a:lstStyle/>
          <a:p>
            <a:fld id="{CDE21B42-F9BC-5F40-AEC1-5351D9737187}" type="slidenum">
              <a:rPr lang="en-US" smtClean="0"/>
              <a:t>213</a:t>
            </a:fld>
            <a:endParaRPr lang="en-US"/>
          </a:p>
        </p:txBody>
      </p:sp>
    </p:spTree>
    <p:extLst>
      <p:ext uri="{BB962C8B-B14F-4D97-AF65-F5344CB8AC3E}">
        <p14:creationId xmlns:p14="http://schemas.microsoft.com/office/powerpoint/2010/main" val="3775447136"/>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l"/>
                <a:r>
                  <a:rPr lang="en-US" sz="1200" dirty="0">
                    <a:solidFill>
                      <a:schemeClr val="tx1"/>
                    </a:solidFill>
                  </a:rPr>
                  <a:t>Shifts when </a:t>
                </a:r>
                <a14:m>
                  <m:oMath xmlns:m="http://schemas.openxmlformats.org/officeDocument/2006/math">
                    <m:r>
                      <a:rPr lang="en-US" sz="1200" b="0" i="1" smtClean="0">
                        <a:solidFill>
                          <a:schemeClr val="tx1"/>
                        </a:solidFill>
                        <a:latin typeface="Cambria Math" panose="02040503050406030204" pitchFamily="18" charset="0"/>
                      </a:rPr>
                      <m:t>𝑎</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𝑏</m:t>
                    </m:r>
                  </m:oMath>
                </a14:m>
                <a:r>
                  <a:rPr lang="en-US" sz="1200" dirty="0">
                    <a:solidFill>
                      <a:schemeClr val="tx1"/>
                    </a:solidFill>
                  </a:rPr>
                  <a:t> are even</a:t>
                </a:r>
              </a:p>
              <a:p>
                <a:pPr algn="l"/>
                <a:endParaRPr lang="en-US" sz="1200" dirty="0">
                  <a:solidFill>
                    <a:schemeClr val="tx1"/>
                  </a:solidFill>
                </a:endParaRPr>
              </a:p>
              <a:p>
                <a:pPr algn="l"/>
                <a:r>
                  <a:rPr lang="en-US" sz="1200" dirty="0">
                    <a:solidFill>
                      <a:schemeClr val="tx1"/>
                    </a:solidFill>
                  </a:rPr>
                  <a:t>Two-bit PM algorithm reduces a factor</a:t>
                </a:r>
              </a:p>
              <a:p>
                <a:pPr algn="l"/>
                <a:endParaRPr lang="en-US" sz="1200" dirty="0">
                  <a:solidFill>
                    <a:schemeClr val="tx1"/>
                  </a:solidFill>
                </a:endParaRPr>
              </a:p>
            </p:txBody>
          </p:sp>
        </mc:Choice>
        <mc:Fallback xmlns="">
          <p:sp>
            <p:nvSpPr>
              <p:cNvPr id="3" name="Notes Placeholder 2"/>
              <p:cNvSpPr>
                <a:spLocks noGrp="1"/>
              </p:cNvSpPr>
              <p:nvPr>
                <p:ph type="body" idx="1"/>
              </p:nvPr>
            </p:nvSpPr>
            <p:spPr/>
            <p:txBody>
              <a:bodyPr/>
              <a:lstStyle/>
              <a:p>
                <a:pPr algn="l"/>
                <a:r>
                  <a:rPr lang="en-US" sz="1200" dirty="0">
                    <a:solidFill>
                      <a:schemeClr val="tx1"/>
                    </a:solidFill>
                  </a:rPr>
                  <a:t>Shifts when </a:t>
                </a:r>
                <a:r>
                  <a:rPr lang="en-US" sz="1200" b="0" i="0">
                    <a:solidFill>
                      <a:schemeClr val="tx1"/>
                    </a:solidFill>
                    <a:latin typeface="Cambria Math" panose="02040503050406030204" pitchFamily="18" charset="0"/>
                  </a:rPr>
                  <a:t>𝑎,𝑏</a:t>
                </a:r>
                <a:r>
                  <a:rPr lang="en-US" sz="1200" dirty="0">
                    <a:solidFill>
                      <a:schemeClr val="tx1"/>
                    </a:solidFill>
                  </a:rPr>
                  <a:t> are even</a:t>
                </a:r>
              </a:p>
              <a:p>
                <a:pPr algn="l"/>
                <a:endParaRPr lang="en-US" sz="1200" dirty="0">
                  <a:solidFill>
                    <a:schemeClr val="tx1"/>
                  </a:solidFill>
                </a:endParaRPr>
              </a:p>
              <a:p>
                <a:pPr algn="l"/>
                <a:r>
                  <a:rPr lang="en-US" sz="1200" dirty="0">
                    <a:solidFill>
                      <a:schemeClr val="tx1"/>
                    </a:solidFill>
                  </a:rPr>
                  <a:t>Two-bit PM algorithm reduces a factor</a:t>
                </a:r>
              </a:p>
              <a:p>
                <a:pPr algn="l"/>
                <a:endParaRPr lang="en-US" sz="1200" dirty="0">
                  <a:solidFill>
                    <a:schemeClr val="tx1"/>
                  </a:solidFill>
                </a:endParaRPr>
              </a:p>
            </p:txBody>
          </p:sp>
        </mc:Fallback>
      </mc:AlternateContent>
      <p:sp>
        <p:nvSpPr>
          <p:cNvPr id="4" name="Slide Number Placeholder 3"/>
          <p:cNvSpPr>
            <a:spLocks noGrp="1"/>
          </p:cNvSpPr>
          <p:nvPr>
            <p:ph type="sldNum" sz="quarter" idx="5"/>
          </p:nvPr>
        </p:nvSpPr>
        <p:spPr/>
        <p:txBody>
          <a:bodyPr/>
          <a:lstStyle/>
          <a:p>
            <a:fld id="{CDE21B42-F9BC-5F40-AEC1-5351D9737187}" type="slidenum">
              <a:rPr lang="en-US" smtClean="0"/>
              <a:t>214</a:t>
            </a:fld>
            <a:endParaRPr lang="en-US"/>
          </a:p>
        </p:txBody>
      </p:sp>
    </p:spTree>
    <p:extLst>
      <p:ext uri="{BB962C8B-B14F-4D97-AF65-F5344CB8AC3E}">
        <p14:creationId xmlns:p14="http://schemas.microsoft.com/office/powerpoint/2010/main" val="3510103797"/>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list average and worst-case iterations for both</a:t>
            </a:r>
          </a:p>
          <a:p>
            <a:pPr algn="l"/>
            <a:endParaRPr lang="en-US" sz="1200" dirty="0">
              <a:solidFill>
                <a:schemeClr val="tx1"/>
              </a:solidFill>
            </a:endParaRPr>
          </a:p>
          <a:p>
            <a:pPr algn="l"/>
            <a:endParaRPr lang="en-US" sz="1200" dirty="0">
              <a:solidFill>
                <a:schemeClr val="tx1"/>
              </a:solidFill>
            </a:endParaRPr>
          </a:p>
          <a:p>
            <a:pPr algn="l"/>
            <a:endParaRPr lang="en-US" sz="1200" dirty="0">
              <a:solidFill>
                <a:schemeClr val="tx1"/>
              </a:solidFill>
            </a:endParaRPr>
          </a:p>
          <a:p>
            <a:pPr algn="l"/>
            <a:r>
              <a:rPr lang="en-US" sz="1200" dirty="0">
                <a:solidFill>
                  <a:schemeClr val="tx1"/>
                </a:solidFill>
              </a:rPr>
              <a:t>Subtraction is faster for constant-time XGCD</a:t>
            </a:r>
          </a:p>
          <a:p>
            <a:pPr algn="l"/>
            <a:endParaRPr lang="en-US" sz="1200" dirty="0">
              <a:solidFill>
                <a:schemeClr val="tx1"/>
              </a:solidFill>
            </a:endParaRPr>
          </a:p>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CDE21B42-F9BC-5F40-AEC1-5351D9737187}" type="slidenum">
              <a:rPr lang="en-US" smtClean="0"/>
              <a:t>215</a:t>
            </a:fld>
            <a:endParaRPr lang="en-US"/>
          </a:p>
        </p:txBody>
      </p:sp>
    </p:spTree>
    <p:extLst>
      <p:ext uri="{BB962C8B-B14F-4D97-AF65-F5344CB8AC3E}">
        <p14:creationId xmlns:p14="http://schemas.microsoft.com/office/powerpoint/2010/main" val="1847160241"/>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A 2X difference is not large, why not in software?</a:t>
            </a:r>
          </a:p>
          <a:p>
            <a:pPr algn="l"/>
            <a:r>
              <a:rPr lang="en-US" sz="1200" dirty="0">
                <a:solidFill>
                  <a:schemeClr val="tx1"/>
                </a:solidFill>
              </a:rPr>
              <a:t>Intuition is division is faster, software do not seem to do two-bit PM</a:t>
            </a:r>
          </a:p>
          <a:p>
            <a:pPr algn="l"/>
            <a:r>
              <a:rPr lang="en-US" sz="1200" dirty="0">
                <a:solidFill>
                  <a:schemeClr val="tx1"/>
                </a:solidFill>
              </a:rPr>
              <a:t>Could be faster in software</a:t>
            </a:r>
          </a:p>
          <a:p>
            <a:pPr algn="l"/>
            <a:r>
              <a:rPr lang="en-US" sz="1200" dirty="0">
                <a:solidFill>
                  <a:schemeClr val="tx1"/>
                </a:solidFill>
              </a:rPr>
              <a:t>Multiple subtractions</a:t>
            </a:r>
          </a:p>
          <a:p>
            <a:pPr algn="l"/>
            <a:r>
              <a:rPr lang="en-US" sz="1200" dirty="0">
                <a:solidFill>
                  <a:schemeClr val="tx1"/>
                </a:solidFill>
              </a:rPr>
              <a:t>Two-bit in software</a:t>
            </a:r>
          </a:p>
          <a:p>
            <a:pPr algn="l"/>
            <a:endParaRPr lang="en-US" sz="1200" dirty="0">
              <a:solidFill>
                <a:schemeClr val="tx1"/>
              </a:solidFill>
            </a:endParaRPr>
          </a:p>
          <a:p>
            <a:pPr algn="l"/>
            <a:endParaRPr lang="en-US" sz="1200" dirty="0">
              <a:solidFill>
                <a:schemeClr val="tx1"/>
              </a:solidFill>
            </a:endParaRPr>
          </a:p>
          <a:p>
            <a:pPr algn="l"/>
            <a:r>
              <a:rPr lang="en-US" sz="1200" dirty="0">
                <a:solidFill>
                  <a:schemeClr val="tx1"/>
                </a:solidFill>
              </a:rPr>
              <a:t>Is subtraction twice as fast as </a:t>
            </a:r>
            <a:r>
              <a:rPr lang="en-US" sz="1200" dirty="0" err="1">
                <a:solidFill>
                  <a:schemeClr val="tx1"/>
                </a:solidFill>
              </a:rPr>
              <a:t>divison</a:t>
            </a:r>
            <a:r>
              <a:rPr lang="en-US" sz="1200" dirty="0">
                <a:solidFill>
                  <a:schemeClr val="tx1"/>
                </a:solidFill>
              </a:rPr>
              <a:t>?</a:t>
            </a:r>
          </a:p>
          <a:p>
            <a:pPr algn="l"/>
            <a:endParaRPr lang="en-US" sz="1200" dirty="0">
              <a:solidFill>
                <a:schemeClr val="tx1"/>
              </a:solidFill>
            </a:endParaRPr>
          </a:p>
          <a:p>
            <a:pPr algn="l"/>
            <a:r>
              <a:rPr lang="en-US" sz="1200" dirty="0">
                <a:solidFill>
                  <a:schemeClr val="tx1"/>
                </a:solidFill>
              </a:rPr>
              <a:t>We extend the two-bit PM algorithm for extended GCD</a:t>
            </a:r>
          </a:p>
          <a:p>
            <a:pPr algn="l"/>
            <a:endParaRPr lang="en-US" sz="1200" dirty="0">
              <a:solidFill>
                <a:schemeClr val="tx1"/>
              </a:solidFill>
            </a:endParaRPr>
          </a:p>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CDE21B42-F9BC-5F40-AEC1-5351D9737187}" type="slidenum">
              <a:rPr lang="en-US" smtClean="0"/>
              <a:t>216</a:t>
            </a:fld>
            <a:endParaRPr lang="en-US"/>
          </a:p>
        </p:txBody>
      </p:sp>
    </p:spTree>
    <p:extLst>
      <p:ext uri="{BB962C8B-B14F-4D97-AF65-F5344CB8AC3E}">
        <p14:creationId xmlns:p14="http://schemas.microsoft.com/office/powerpoint/2010/main" val="518556897"/>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l"/>
                <a:r>
                  <a:rPr lang="en-US" sz="1200" dirty="0">
                    <a:solidFill>
                      <a:schemeClr val="tx1"/>
                    </a:solidFill>
                  </a:rPr>
                  <a:t>Shifts when </a:t>
                </a:r>
                <a14:m>
                  <m:oMath xmlns:m="http://schemas.openxmlformats.org/officeDocument/2006/math">
                    <m:r>
                      <a:rPr lang="en-US" sz="1200" b="0" i="1" smtClean="0">
                        <a:solidFill>
                          <a:schemeClr val="tx1"/>
                        </a:solidFill>
                        <a:latin typeface="Cambria Math" panose="02040503050406030204" pitchFamily="18" charset="0"/>
                      </a:rPr>
                      <m:t>𝑎</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𝑏</m:t>
                    </m:r>
                  </m:oMath>
                </a14:m>
                <a:r>
                  <a:rPr lang="en-US" sz="1200" dirty="0">
                    <a:solidFill>
                      <a:schemeClr val="tx1"/>
                    </a:solidFill>
                  </a:rPr>
                  <a:t> are even</a:t>
                </a:r>
              </a:p>
              <a:p>
                <a:pPr algn="l"/>
                <a:endParaRPr lang="en-US" sz="1200" dirty="0">
                  <a:solidFill>
                    <a:schemeClr val="tx1"/>
                  </a:solidFill>
                </a:endParaRPr>
              </a:p>
              <a:p>
                <a:pPr algn="l"/>
                <a:r>
                  <a:rPr lang="en-US" sz="1200" dirty="0">
                    <a:solidFill>
                      <a:schemeClr val="tx1"/>
                    </a:solidFill>
                  </a:rPr>
                  <a:t>Can reduce by factors of 2</a:t>
                </a:r>
              </a:p>
              <a:p>
                <a:pPr algn="l"/>
                <a:endParaRPr lang="en-US" sz="1200" dirty="0">
                  <a:solidFill>
                    <a:schemeClr val="tx1"/>
                  </a:solidFill>
                </a:endParaRPr>
              </a:p>
            </p:txBody>
          </p:sp>
        </mc:Choice>
        <mc:Fallback xmlns="">
          <p:sp>
            <p:nvSpPr>
              <p:cNvPr id="3" name="Notes Placeholder 2"/>
              <p:cNvSpPr>
                <a:spLocks noGrp="1"/>
              </p:cNvSpPr>
              <p:nvPr>
                <p:ph type="body" idx="1"/>
              </p:nvPr>
            </p:nvSpPr>
            <p:spPr/>
            <p:txBody>
              <a:bodyPr/>
              <a:lstStyle/>
              <a:p>
                <a:pPr algn="l"/>
                <a:r>
                  <a:rPr lang="en-US" sz="1200" dirty="0">
                    <a:solidFill>
                      <a:schemeClr val="tx1"/>
                    </a:solidFill>
                  </a:rPr>
                  <a:t>Shifts when </a:t>
                </a:r>
                <a:r>
                  <a:rPr lang="en-US" sz="1200" b="0" i="0">
                    <a:solidFill>
                      <a:schemeClr val="tx1"/>
                    </a:solidFill>
                    <a:latin typeface="Cambria Math" panose="02040503050406030204" pitchFamily="18" charset="0"/>
                  </a:rPr>
                  <a:t>𝑎,𝑏</a:t>
                </a:r>
                <a:r>
                  <a:rPr lang="en-US" sz="1200" dirty="0">
                    <a:solidFill>
                      <a:schemeClr val="tx1"/>
                    </a:solidFill>
                  </a:rPr>
                  <a:t> are even</a:t>
                </a:r>
              </a:p>
              <a:p>
                <a:pPr algn="l"/>
                <a:endParaRPr lang="en-US" sz="1200" dirty="0">
                  <a:solidFill>
                    <a:schemeClr val="tx1"/>
                  </a:solidFill>
                </a:endParaRPr>
              </a:p>
              <a:p>
                <a:pPr algn="l"/>
                <a:r>
                  <a:rPr lang="en-US" sz="1200" dirty="0">
                    <a:solidFill>
                      <a:schemeClr val="tx1"/>
                    </a:solidFill>
                  </a:rPr>
                  <a:t>Can reduce by factors of 2</a:t>
                </a:r>
              </a:p>
              <a:p>
                <a:pPr algn="l"/>
                <a:endParaRPr lang="en-US" sz="1200" dirty="0">
                  <a:solidFill>
                    <a:schemeClr val="tx1"/>
                  </a:solidFill>
                </a:endParaRPr>
              </a:p>
            </p:txBody>
          </p:sp>
        </mc:Fallback>
      </mc:AlternateContent>
      <p:sp>
        <p:nvSpPr>
          <p:cNvPr id="4" name="Slide Number Placeholder 3"/>
          <p:cNvSpPr>
            <a:spLocks noGrp="1"/>
          </p:cNvSpPr>
          <p:nvPr>
            <p:ph type="sldNum" sz="quarter" idx="5"/>
          </p:nvPr>
        </p:nvSpPr>
        <p:spPr/>
        <p:txBody>
          <a:bodyPr/>
          <a:lstStyle/>
          <a:p>
            <a:fld id="{CDE21B42-F9BC-5F40-AEC1-5351D9737187}" type="slidenum">
              <a:rPr lang="en-US" smtClean="0"/>
              <a:t>218</a:t>
            </a:fld>
            <a:endParaRPr lang="en-US"/>
          </a:p>
        </p:txBody>
      </p:sp>
    </p:spTree>
    <p:extLst>
      <p:ext uri="{BB962C8B-B14F-4D97-AF65-F5344CB8AC3E}">
        <p14:creationId xmlns:p14="http://schemas.microsoft.com/office/powerpoint/2010/main" val="4061124654"/>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CDE21B42-F9BC-5F40-AEC1-5351D9737187}" type="slidenum">
              <a:rPr lang="en-US" smtClean="0"/>
              <a:t>219</a:t>
            </a:fld>
            <a:endParaRPr lang="en-US"/>
          </a:p>
        </p:txBody>
      </p:sp>
    </p:spTree>
    <p:extLst>
      <p:ext uri="{BB962C8B-B14F-4D97-AF65-F5344CB8AC3E}">
        <p14:creationId xmlns:p14="http://schemas.microsoft.com/office/powerpoint/2010/main" val="4263610632"/>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CDE21B42-F9BC-5F40-AEC1-5351D9737187}" type="slidenum">
              <a:rPr lang="en-US" smtClean="0"/>
              <a:t>220</a:t>
            </a:fld>
            <a:endParaRPr lang="en-US"/>
          </a:p>
        </p:txBody>
      </p:sp>
    </p:spTree>
    <p:extLst>
      <p:ext uri="{BB962C8B-B14F-4D97-AF65-F5344CB8AC3E}">
        <p14:creationId xmlns:p14="http://schemas.microsoft.com/office/powerpoint/2010/main" val="2016609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not be clear…</a:t>
            </a:r>
          </a:p>
          <a:p>
            <a:r>
              <a:rPr lang="en-US" dirty="0"/>
              <a:t>(details in paper)</a:t>
            </a:r>
          </a:p>
          <a:p>
            <a:r>
              <a:rPr lang="en-US" dirty="0"/>
              <a:t>Bring back time here?</a:t>
            </a:r>
          </a:p>
        </p:txBody>
      </p:sp>
      <p:sp>
        <p:nvSpPr>
          <p:cNvPr id="4" name="Slide Number Placeholder 3"/>
          <p:cNvSpPr>
            <a:spLocks noGrp="1"/>
          </p:cNvSpPr>
          <p:nvPr>
            <p:ph type="sldNum" sz="quarter" idx="5"/>
          </p:nvPr>
        </p:nvSpPr>
        <p:spPr/>
        <p:txBody>
          <a:bodyPr/>
          <a:lstStyle/>
          <a:p>
            <a:fld id="{CDE21B42-F9BC-5F40-AEC1-5351D9737187}" type="slidenum">
              <a:rPr lang="en-US" smtClean="0"/>
              <a:t>16</a:t>
            </a:fld>
            <a:endParaRPr lang="en-US"/>
          </a:p>
        </p:txBody>
      </p:sp>
    </p:spTree>
    <p:extLst>
      <p:ext uri="{BB962C8B-B14F-4D97-AF65-F5344CB8AC3E}">
        <p14:creationId xmlns:p14="http://schemas.microsoft.com/office/powerpoint/2010/main" val="2431494648"/>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CDE21B42-F9BC-5F40-AEC1-5351D9737187}" type="slidenum">
              <a:rPr lang="en-US" smtClean="0"/>
              <a:t>221</a:t>
            </a:fld>
            <a:endParaRPr lang="en-US"/>
          </a:p>
        </p:txBody>
      </p:sp>
    </p:spTree>
    <p:extLst>
      <p:ext uri="{BB962C8B-B14F-4D97-AF65-F5344CB8AC3E}">
        <p14:creationId xmlns:p14="http://schemas.microsoft.com/office/powerpoint/2010/main" val="220783680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CDE21B42-F9BC-5F40-AEC1-5351D9737187}" type="slidenum">
              <a:rPr lang="en-US" smtClean="0"/>
              <a:t>222</a:t>
            </a:fld>
            <a:endParaRPr lang="en-US"/>
          </a:p>
        </p:txBody>
      </p:sp>
    </p:spTree>
    <p:extLst>
      <p:ext uri="{BB962C8B-B14F-4D97-AF65-F5344CB8AC3E}">
        <p14:creationId xmlns:p14="http://schemas.microsoft.com/office/powerpoint/2010/main" val="3166361878"/>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8946F2-58BA-3246-8ADC-6441CF8784C3}" type="slidenum">
              <a:rPr lang="en-US" smtClean="0"/>
              <a:t>223</a:t>
            </a:fld>
            <a:endParaRPr lang="en-US"/>
          </a:p>
        </p:txBody>
      </p:sp>
    </p:spTree>
    <p:extLst>
      <p:ext uri="{BB962C8B-B14F-4D97-AF65-F5344CB8AC3E}">
        <p14:creationId xmlns:p14="http://schemas.microsoft.com/office/powerpoint/2010/main" val="2391357678"/>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Fermat Little Theorem background</a:t>
            </a:r>
          </a:p>
          <a:p>
            <a:pPr marL="171450" indent="-171450">
              <a:buFontTx/>
              <a:buChar char="-"/>
            </a:pPr>
            <a:r>
              <a:rPr lang="en-US" dirty="0"/>
              <a:t>Modular inversion first</a:t>
            </a:r>
          </a:p>
        </p:txBody>
      </p:sp>
      <p:sp>
        <p:nvSpPr>
          <p:cNvPr id="4" name="Slide Number Placeholder 3"/>
          <p:cNvSpPr>
            <a:spLocks noGrp="1"/>
          </p:cNvSpPr>
          <p:nvPr>
            <p:ph type="sldNum" sz="quarter" idx="5"/>
          </p:nvPr>
        </p:nvSpPr>
        <p:spPr/>
        <p:txBody>
          <a:bodyPr/>
          <a:lstStyle/>
          <a:p>
            <a:fld id="{CDE21B42-F9BC-5F40-AEC1-5351D9737187}" type="slidenum">
              <a:rPr lang="en-US" smtClean="0"/>
              <a:t>226</a:t>
            </a:fld>
            <a:endParaRPr lang="en-US"/>
          </a:p>
        </p:txBody>
      </p:sp>
    </p:spTree>
    <p:extLst>
      <p:ext uri="{BB962C8B-B14F-4D97-AF65-F5344CB8AC3E}">
        <p14:creationId xmlns:p14="http://schemas.microsoft.com/office/powerpoint/2010/main" val="1629616371"/>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Fermat Little Theorem background</a:t>
            </a:r>
          </a:p>
          <a:p>
            <a:pPr marL="171450" indent="-171450">
              <a:buFontTx/>
              <a:buChar char="-"/>
            </a:pPr>
            <a:r>
              <a:rPr lang="en-US" dirty="0"/>
              <a:t>Modular inversion first</a:t>
            </a:r>
          </a:p>
        </p:txBody>
      </p:sp>
      <p:sp>
        <p:nvSpPr>
          <p:cNvPr id="4" name="Slide Number Placeholder 3"/>
          <p:cNvSpPr>
            <a:spLocks noGrp="1"/>
          </p:cNvSpPr>
          <p:nvPr>
            <p:ph type="sldNum" sz="quarter" idx="5"/>
          </p:nvPr>
        </p:nvSpPr>
        <p:spPr/>
        <p:txBody>
          <a:bodyPr/>
          <a:lstStyle/>
          <a:p>
            <a:fld id="{CDE21B42-F9BC-5F40-AEC1-5351D9737187}" type="slidenum">
              <a:rPr lang="en-US" smtClean="0"/>
              <a:t>230</a:t>
            </a:fld>
            <a:endParaRPr lang="en-US"/>
          </a:p>
        </p:txBody>
      </p:sp>
    </p:spTree>
    <p:extLst>
      <p:ext uri="{BB962C8B-B14F-4D97-AF65-F5344CB8AC3E}">
        <p14:creationId xmlns:p14="http://schemas.microsoft.com/office/powerpoint/2010/main" val="4056709853"/>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Symbols, stars/circles/squares/triangles</a:t>
            </a:r>
          </a:p>
        </p:txBody>
      </p:sp>
      <p:sp>
        <p:nvSpPr>
          <p:cNvPr id="4" name="Slide Number Placeholder 3"/>
          <p:cNvSpPr>
            <a:spLocks noGrp="1"/>
          </p:cNvSpPr>
          <p:nvPr>
            <p:ph type="sldNum" sz="quarter" idx="5"/>
          </p:nvPr>
        </p:nvSpPr>
        <p:spPr/>
        <p:txBody>
          <a:bodyPr/>
          <a:lstStyle/>
          <a:p>
            <a:fld id="{CDE21B42-F9BC-5F40-AEC1-5351D9737187}" type="slidenum">
              <a:rPr lang="en-US" smtClean="0"/>
              <a:t>231</a:t>
            </a:fld>
            <a:endParaRPr lang="en-US"/>
          </a:p>
        </p:txBody>
      </p:sp>
    </p:spTree>
    <p:extLst>
      <p:ext uri="{BB962C8B-B14F-4D97-AF65-F5344CB8AC3E}">
        <p14:creationId xmlns:p14="http://schemas.microsoft.com/office/powerpoint/2010/main" val="1050956161"/>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Design space: algorithm, platform (hardware splits into FPGA, ASIC), application requirements</a:t>
            </a:r>
          </a:p>
          <a:p>
            <a:pPr marL="171450" indent="-171450">
              <a:buFontTx/>
              <a:buChar char="-"/>
            </a:pPr>
            <a:r>
              <a:rPr lang="en-US" dirty="0"/>
              <a:t>cites</a:t>
            </a:r>
          </a:p>
        </p:txBody>
      </p:sp>
      <p:sp>
        <p:nvSpPr>
          <p:cNvPr id="4" name="Slide Number Placeholder 3"/>
          <p:cNvSpPr>
            <a:spLocks noGrp="1"/>
          </p:cNvSpPr>
          <p:nvPr>
            <p:ph type="sldNum" sz="quarter" idx="5"/>
          </p:nvPr>
        </p:nvSpPr>
        <p:spPr/>
        <p:txBody>
          <a:bodyPr/>
          <a:lstStyle/>
          <a:p>
            <a:fld id="{CDE21B42-F9BC-5F40-AEC1-5351D9737187}" type="slidenum">
              <a:rPr lang="en-US" smtClean="0"/>
              <a:t>233</a:t>
            </a:fld>
            <a:endParaRPr lang="en-US"/>
          </a:p>
        </p:txBody>
      </p:sp>
    </p:spTree>
    <p:extLst>
      <p:ext uri="{BB962C8B-B14F-4D97-AF65-F5344CB8AC3E}">
        <p14:creationId xmlns:p14="http://schemas.microsoft.com/office/powerpoint/2010/main" val="4152056455"/>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Low iteration count</a:t>
            </a:r>
          </a:p>
          <a:p>
            <a:r>
              <a:rPr lang="en-US"/>
              <a:t>Most software implementations also use Euclid’s algorithm, so hardware has followed suited</a:t>
            </a:r>
          </a:p>
          <a:p>
            <a:r>
              <a:rPr lang="en-US"/>
              <a:t>However, software is limited by the underlying processor’s ISA while hardware is not</a:t>
            </a:r>
          </a:p>
          <a:p>
            <a:r>
              <a:rPr lang="en-US"/>
              <a:t>In hardware, we can explicitly define the operations that occur in a clock cycle and design hardware for aggressively short cycle times</a:t>
            </a:r>
          </a:p>
          <a:p>
            <a:r>
              <a:rPr lang="en-US"/>
              <a:t>We found that this additional control over cycle time opens the opportunity to acceleration subtraction-based algorithms that require more iterations but far simpler operations</a:t>
            </a:r>
          </a:p>
          <a:p>
            <a:endParaRPr lang="en-US"/>
          </a:p>
          <a:p>
            <a:r>
              <a:rPr lang="en-US"/>
              <a:t>Low iteration 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All prior hardware works accelerate Euclid’s algorithm</a:t>
            </a:r>
            <a:endParaRPr lang="en-US" sz="280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a:t>Key Insight – We make the key observation that the additional influence that hardware 261 has on iteration time opens the opportunity to select different XGCD algorithms that 262 require a greater number of iterations but have far simpler operations that hardware 263 exploits to significantly reduce iteration time, resulting in faster overall execution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235</a:t>
            </a:fld>
            <a:endParaRPr lang="en-US"/>
          </a:p>
        </p:txBody>
      </p:sp>
    </p:spTree>
    <p:extLst>
      <p:ext uri="{BB962C8B-B14F-4D97-AF65-F5344CB8AC3E}">
        <p14:creationId xmlns:p14="http://schemas.microsoft.com/office/powerpoint/2010/main" val="1694741313"/>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240</a:t>
            </a:fld>
            <a:endParaRPr lang="en-US"/>
          </a:p>
        </p:txBody>
      </p:sp>
    </p:spTree>
    <p:extLst>
      <p:ext uri="{BB962C8B-B14F-4D97-AF65-F5344CB8AC3E}">
        <p14:creationId xmlns:p14="http://schemas.microsoft.com/office/powerpoint/2010/main" val="1402462476"/>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Low iteration count</a:t>
            </a:r>
          </a:p>
          <a:p>
            <a:r>
              <a:rPr lang="en-US"/>
              <a:t>Most software implementations also use Euclid’s algorithm, so hardware has followed suited</a:t>
            </a:r>
          </a:p>
          <a:p>
            <a:r>
              <a:rPr lang="en-US"/>
              <a:t>However, software is limited by the underlying processor’s ISA while hardware is not</a:t>
            </a:r>
          </a:p>
          <a:p>
            <a:r>
              <a:rPr lang="en-US"/>
              <a:t>In hardware, we can explicitly define the operations that occur in a clock cycle and design hardware for aggressively short cycle times</a:t>
            </a:r>
          </a:p>
          <a:p>
            <a:r>
              <a:rPr lang="en-US"/>
              <a:t>We found that this additional control over cycle time opens the opportunity to acceleration subtraction-based algorithms that require more iterations but far simpler operations</a:t>
            </a:r>
          </a:p>
          <a:p>
            <a:endParaRPr lang="en-US"/>
          </a:p>
          <a:p>
            <a:r>
              <a:rPr lang="en-US"/>
              <a:t>Low iteration 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All prior hardware works accelerate Euclid’s algorithm</a:t>
            </a:r>
            <a:endParaRPr lang="en-US" sz="280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a:t>Key Insight – We make the key observation that the additional influence that hardware 261 has on iteration time opens the opportunity to select different XGCD algorithms that 262 require a greater number of iterations but have far simpler operations that hardware 263 exploits to significantly reduce iteration time, resulting in faster overall execution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241</a:t>
            </a:fld>
            <a:endParaRPr lang="en-US"/>
          </a:p>
        </p:txBody>
      </p:sp>
    </p:spTree>
    <p:extLst>
      <p:ext uri="{BB962C8B-B14F-4D97-AF65-F5344CB8AC3E}">
        <p14:creationId xmlns:p14="http://schemas.microsoft.com/office/powerpoint/2010/main" val="936149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200" dirty="0">
                    <a:solidFill>
                      <a:schemeClr val="tx1"/>
                    </a:solidFill>
                  </a:rPr>
                  <a:t>Most quotients in Euclid’s algorithm are small for 1024-bit inputs</a:t>
                </a:r>
              </a:p>
              <a:p>
                <a:pPr marL="457200" indent="-457200">
                  <a:buFont typeface="Arial" panose="020B0604020202020204" pitchFamily="34" charset="0"/>
                  <a:buChar char="•"/>
                </a:pPr>
                <a:r>
                  <a:rPr lang="en-US" sz="1200" dirty="0">
                    <a:solidFill>
                      <a:schemeClr val="tx1"/>
                    </a:solidFill>
                  </a:rPr>
                  <a:t>Can estimate few of the most significant bits of </a:t>
                </a:r>
                <a14:m>
                  <m:oMath xmlns:m="http://schemas.openxmlformats.org/officeDocument/2006/math">
                    <m:r>
                      <a:rPr lang="en-US" sz="1200" b="0" i="1" smtClean="0">
                        <a:solidFill>
                          <a:schemeClr val="tx1"/>
                        </a:solidFill>
                        <a:latin typeface="Cambria Math" panose="02040503050406030204" pitchFamily="18" charset="0"/>
                      </a:rPr>
                      <m:t>𝑞</m:t>
                    </m:r>
                  </m:oMath>
                </a14:m>
                <a:r>
                  <a:rPr lang="en-US" sz="1200" dirty="0">
                    <a:solidFill>
                      <a:schemeClr val="tx1"/>
                    </a:solidFill>
                  </a:rPr>
                  <a:t> for faster execution</a:t>
                </a:r>
              </a:p>
              <a:p>
                <a:endParaRPr lang="en-US" dirty="0"/>
              </a:p>
              <a:p>
                <a:r>
                  <a:rPr lang="en-US" dirty="0"/>
                  <a:t>HW block diagram</a:t>
                </a:r>
              </a:p>
              <a:p>
                <a:r>
                  <a:rPr lang="en-US" dirty="0"/>
                  <a:t>LUT -&gt; computes q * b -&gt; stacked adders with partial products</a:t>
                </a:r>
              </a:p>
              <a:p>
                <a:r>
                  <a:rPr lang="en-US" dirty="0"/>
                  <a:t>Compute remainder goes into another adder</a:t>
                </a:r>
              </a:p>
              <a:p>
                <a:endParaRPr lang="en-US" dirty="0"/>
              </a:p>
            </p:txBody>
          </p:sp>
        </mc:Choice>
        <mc:Fallback xmlns="">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200" dirty="0">
                    <a:solidFill>
                      <a:schemeClr val="tx1"/>
                    </a:solidFill>
                  </a:rPr>
                  <a:t>Most quotients in Euclid’s algorithm are small for 1024-bit inputs</a:t>
                </a:r>
              </a:p>
              <a:p>
                <a:pPr marL="457200" indent="-457200">
                  <a:buFont typeface="Arial" panose="020B0604020202020204" pitchFamily="34" charset="0"/>
                  <a:buChar char="•"/>
                </a:pPr>
                <a:r>
                  <a:rPr lang="en-US" sz="1200" dirty="0">
                    <a:solidFill>
                      <a:schemeClr val="tx1"/>
                    </a:solidFill>
                  </a:rPr>
                  <a:t>Can estimate few of the most significant bits of </a:t>
                </a:r>
                <a:r>
                  <a:rPr lang="en-US" sz="1200" b="0" i="0">
                    <a:solidFill>
                      <a:schemeClr val="tx1"/>
                    </a:solidFill>
                    <a:latin typeface="Cambria Math" panose="02040503050406030204" pitchFamily="18" charset="0"/>
                  </a:rPr>
                  <a:t>𝑞</a:t>
                </a:r>
                <a:r>
                  <a:rPr lang="en-US" sz="1200" dirty="0">
                    <a:solidFill>
                      <a:schemeClr val="tx1"/>
                    </a:solidFill>
                  </a:rPr>
                  <a:t> for faster execution</a:t>
                </a:r>
              </a:p>
              <a:p>
                <a:endParaRPr lang="en-US" dirty="0"/>
              </a:p>
              <a:p>
                <a:r>
                  <a:rPr lang="en-US" dirty="0"/>
                  <a:t>HW block diagram</a:t>
                </a:r>
              </a:p>
              <a:p>
                <a:r>
                  <a:rPr lang="en-US" dirty="0"/>
                  <a:t>LUT -&gt; computes q * b -&gt; stacked adders with partial products</a:t>
                </a:r>
              </a:p>
              <a:p>
                <a:r>
                  <a:rPr lang="en-US" dirty="0"/>
                  <a:t>Compute remainder goes into another adder</a:t>
                </a:r>
              </a:p>
              <a:p>
                <a:endParaRPr lang="en-US" dirty="0"/>
              </a:p>
            </p:txBody>
          </p:sp>
        </mc:Fallback>
      </mc:AlternateContent>
      <p:sp>
        <p:nvSpPr>
          <p:cNvPr id="4" name="Slide Number Placeholder 3"/>
          <p:cNvSpPr>
            <a:spLocks noGrp="1"/>
          </p:cNvSpPr>
          <p:nvPr>
            <p:ph type="sldNum" sz="quarter" idx="5"/>
          </p:nvPr>
        </p:nvSpPr>
        <p:spPr/>
        <p:txBody>
          <a:bodyPr/>
          <a:lstStyle/>
          <a:p>
            <a:fld id="{B2BD286E-880C-1E4B-A236-4B4C73D28C90}" type="slidenum">
              <a:rPr lang="en-US" smtClean="0"/>
              <a:t>17</a:t>
            </a:fld>
            <a:endParaRPr lang="en-US"/>
          </a:p>
        </p:txBody>
      </p:sp>
    </p:spTree>
    <p:extLst>
      <p:ext uri="{BB962C8B-B14F-4D97-AF65-F5344CB8AC3E}">
        <p14:creationId xmlns:p14="http://schemas.microsoft.com/office/powerpoint/2010/main" val="1769696883"/>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Low iteration 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All prior hardware works accelerate Euclid’s algorithm</a:t>
            </a:r>
            <a:endParaRPr lang="en-US" sz="280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a:t>Key Insight – We make the key observation that the additional influence that hardware 261 has on iteration time opens the opportunity to select different XGCD algorithms that 262 require a greater number of iterations but have far simpler operations that hardware 263 exploits to significantly reduce iteration time, resulting in faster overall execution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243</a:t>
            </a:fld>
            <a:endParaRPr lang="en-US"/>
          </a:p>
        </p:txBody>
      </p:sp>
    </p:spTree>
    <p:extLst>
      <p:ext uri="{BB962C8B-B14F-4D97-AF65-F5344CB8AC3E}">
        <p14:creationId xmlns:p14="http://schemas.microsoft.com/office/powerpoint/2010/main" val="274861528"/>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Pictures – cycles vs time</a:t>
            </a:r>
          </a:p>
          <a:p>
            <a:r>
              <a:rPr lang="en-US" dirty="0"/>
              <a:t>5% of cycles</a:t>
            </a:r>
          </a:p>
        </p:txBody>
      </p:sp>
      <p:sp>
        <p:nvSpPr>
          <p:cNvPr id="4" name="Slide Number Placeholder 3"/>
          <p:cNvSpPr>
            <a:spLocks noGrp="1"/>
          </p:cNvSpPr>
          <p:nvPr>
            <p:ph type="sldNum" sz="quarter" idx="5"/>
          </p:nvPr>
        </p:nvSpPr>
        <p:spPr/>
        <p:txBody>
          <a:bodyPr/>
          <a:lstStyle/>
          <a:p>
            <a:fld id="{B2BD286E-880C-1E4B-A236-4B4C73D28C90}" type="slidenum">
              <a:rPr lang="en-US" smtClean="0"/>
              <a:t>245</a:t>
            </a:fld>
            <a:endParaRPr lang="en-US"/>
          </a:p>
        </p:txBody>
      </p:sp>
    </p:spTree>
    <p:extLst>
      <p:ext uri="{BB962C8B-B14F-4D97-AF65-F5344CB8AC3E}">
        <p14:creationId xmlns:p14="http://schemas.microsoft.com/office/powerpoint/2010/main" val="1703834728"/>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Worst-case – they’re all the same</a:t>
            </a:r>
          </a:p>
        </p:txBody>
      </p:sp>
      <p:sp>
        <p:nvSpPr>
          <p:cNvPr id="4" name="Slide Number Placeholder 3"/>
          <p:cNvSpPr>
            <a:spLocks noGrp="1"/>
          </p:cNvSpPr>
          <p:nvPr>
            <p:ph type="sldNum" sz="quarter" idx="5"/>
          </p:nvPr>
        </p:nvSpPr>
        <p:spPr/>
        <p:txBody>
          <a:bodyPr/>
          <a:lstStyle/>
          <a:p>
            <a:fld id="{CDE21B42-F9BC-5F40-AEC1-5351D9737187}" type="slidenum">
              <a:rPr lang="en-US" smtClean="0"/>
              <a:t>246</a:t>
            </a:fld>
            <a:endParaRPr lang="en-US"/>
          </a:p>
        </p:txBody>
      </p:sp>
    </p:spTree>
    <p:extLst>
      <p:ext uri="{BB962C8B-B14F-4D97-AF65-F5344CB8AC3E}">
        <p14:creationId xmlns:p14="http://schemas.microsoft.com/office/powerpoint/2010/main" val="776971308"/>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Local clock gating – turn balancing back on in flow</a:t>
            </a:r>
          </a:p>
          <a:p>
            <a:pPr marL="171450" indent="-171450">
              <a:buFontTx/>
              <a:buChar char="-"/>
            </a:pPr>
            <a:r>
              <a:rPr lang="en-US"/>
              <a:t>Couple levels of </a:t>
            </a:r>
            <a:r>
              <a:rPr lang="en-US" err="1"/>
              <a:t>muxing</a:t>
            </a:r>
            <a:endParaRPr lang="en-US"/>
          </a:p>
          <a:p>
            <a:pPr marL="171450" indent="-171450">
              <a:buFontTx/>
              <a:buChar char="-"/>
            </a:pPr>
            <a:r>
              <a:rPr lang="en-US"/>
              <a:t>Precompute control for next cycle -&gt; has to control everything (high fanout) -&gt; high buffer delay affecting critical path</a:t>
            </a:r>
          </a:p>
        </p:txBody>
      </p:sp>
      <p:sp>
        <p:nvSpPr>
          <p:cNvPr id="4" name="Slide Number Placeholder 3"/>
          <p:cNvSpPr>
            <a:spLocks noGrp="1"/>
          </p:cNvSpPr>
          <p:nvPr>
            <p:ph type="sldNum" sz="quarter" idx="5"/>
          </p:nvPr>
        </p:nvSpPr>
        <p:spPr/>
        <p:txBody>
          <a:bodyPr/>
          <a:lstStyle/>
          <a:p>
            <a:fld id="{B2BD286E-880C-1E4B-A236-4B4C73D28C90}" type="slidenum">
              <a:rPr lang="en-US" smtClean="0"/>
              <a:t>254</a:t>
            </a:fld>
            <a:endParaRPr lang="en-US"/>
          </a:p>
        </p:txBody>
      </p:sp>
    </p:spTree>
    <p:extLst>
      <p:ext uri="{BB962C8B-B14F-4D97-AF65-F5344CB8AC3E}">
        <p14:creationId xmlns:p14="http://schemas.microsoft.com/office/powerpoint/2010/main" val="3580640154"/>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Legend</a:t>
            </a:r>
          </a:p>
          <a:p>
            <a:pPr marL="171450" indent="-171450">
              <a:buFontTx/>
              <a:buChar char="-"/>
            </a:pPr>
            <a:r>
              <a:rPr lang="en-US" dirty="0"/>
              <a:t>No ASIC points, state of the art is 2X faster</a:t>
            </a:r>
          </a:p>
          <a:p>
            <a:r>
              <a:rPr lang="en-US" dirty="0"/>
              <a:t>- Bold arrow that says better for lower right</a:t>
            </a:r>
          </a:p>
          <a:p>
            <a:pPr marL="171450" indent="-171450">
              <a:buFontTx/>
              <a:buChar char="-"/>
            </a:pPr>
            <a:r>
              <a:rPr lang="en-US" dirty="0"/>
              <a:t>Prototypes on FPGAs, we also did a prototype on FPGA and showed improvement</a:t>
            </a:r>
          </a:p>
          <a:p>
            <a:pPr marL="171450" indent="-171450">
              <a:buFontTx/>
              <a:buChar char="-"/>
            </a:pPr>
            <a:r>
              <a:rPr lang="en-US" dirty="0"/>
              <a:t>Axis, lines = execution time, faster slower</a:t>
            </a:r>
          </a:p>
          <a:p>
            <a:endParaRPr lang="en-US" dirty="0"/>
          </a:p>
          <a:p>
            <a:r>
              <a:rPr lang="en-US" dirty="0"/>
              <a:t>Not that many papers</a:t>
            </a:r>
          </a:p>
          <a:p>
            <a:r>
              <a:rPr lang="en-US" dirty="0"/>
              <a:t>ASIC – no ASIC 255-bit, 2x faster in 1024-bit</a:t>
            </a:r>
          </a:p>
          <a:p>
            <a:r>
              <a:rPr lang="en-US" dirty="0"/>
              <a:t>Not only are there not that many papers, transition</a:t>
            </a:r>
          </a:p>
        </p:txBody>
      </p:sp>
      <p:sp>
        <p:nvSpPr>
          <p:cNvPr id="4" name="Slide Number Placeholder 3"/>
          <p:cNvSpPr>
            <a:spLocks noGrp="1"/>
          </p:cNvSpPr>
          <p:nvPr>
            <p:ph type="sldNum" sz="quarter" idx="5"/>
          </p:nvPr>
        </p:nvSpPr>
        <p:spPr/>
        <p:txBody>
          <a:bodyPr/>
          <a:lstStyle/>
          <a:p>
            <a:fld id="{CDE21B42-F9BC-5F40-AEC1-5351D9737187}" type="slidenum">
              <a:rPr lang="en-US" smtClean="0"/>
              <a:t>257</a:t>
            </a:fld>
            <a:endParaRPr lang="en-US"/>
          </a:p>
        </p:txBody>
      </p:sp>
    </p:spTree>
    <p:extLst>
      <p:ext uri="{BB962C8B-B14F-4D97-AF65-F5344CB8AC3E}">
        <p14:creationId xmlns:p14="http://schemas.microsoft.com/office/powerpoint/2010/main" val="2941006305"/>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Legend</a:t>
            </a:r>
          </a:p>
          <a:p>
            <a:pPr marL="171450" indent="-171450">
              <a:buFontTx/>
              <a:buChar char="-"/>
            </a:pPr>
            <a:r>
              <a:rPr lang="en-US" dirty="0"/>
              <a:t>No ASIC points, state of the art is 2X faster</a:t>
            </a:r>
          </a:p>
          <a:p>
            <a:r>
              <a:rPr lang="en-US" dirty="0"/>
              <a:t>- Bold arrow that says better for lower right</a:t>
            </a:r>
          </a:p>
          <a:p>
            <a:pPr marL="171450" indent="-171450">
              <a:buFontTx/>
              <a:buChar char="-"/>
            </a:pPr>
            <a:r>
              <a:rPr lang="en-US" dirty="0"/>
              <a:t>Prototypes on FPGAs, we also did a prototype on FPGA and showed improvement</a:t>
            </a:r>
          </a:p>
          <a:p>
            <a:pPr marL="171450" indent="-171450">
              <a:buFontTx/>
              <a:buChar char="-"/>
            </a:pPr>
            <a:r>
              <a:rPr lang="en-US" dirty="0"/>
              <a:t>Axis, lines = execution time, faster slower</a:t>
            </a:r>
          </a:p>
          <a:p>
            <a:endParaRPr lang="en-US" dirty="0"/>
          </a:p>
          <a:p>
            <a:r>
              <a:rPr lang="en-US" dirty="0"/>
              <a:t>Not that many papers</a:t>
            </a:r>
          </a:p>
          <a:p>
            <a:r>
              <a:rPr lang="en-US" dirty="0"/>
              <a:t>ASIC – no ASIC 255-bit, 2x faster in 1024-bit</a:t>
            </a:r>
          </a:p>
          <a:p>
            <a:r>
              <a:rPr lang="en-US" dirty="0"/>
              <a:t>Not only are there not that many papers, transition</a:t>
            </a:r>
          </a:p>
        </p:txBody>
      </p:sp>
      <p:sp>
        <p:nvSpPr>
          <p:cNvPr id="4" name="Slide Number Placeholder 3"/>
          <p:cNvSpPr>
            <a:spLocks noGrp="1"/>
          </p:cNvSpPr>
          <p:nvPr>
            <p:ph type="sldNum" sz="quarter" idx="5"/>
          </p:nvPr>
        </p:nvSpPr>
        <p:spPr/>
        <p:txBody>
          <a:bodyPr/>
          <a:lstStyle/>
          <a:p>
            <a:fld id="{CDE21B42-F9BC-5F40-AEC1-5351D9737187}" type="slidenum">
              <a:rPr lang="en-US" smtClean="0"/>
              <a:t>258</a:t>
            </a:fld>
            <a:endParaRPr lang="en-US"/>
          </a:p>
        </p:txBody>
      </p:sp>
    </p:spTree>
    <p:extLst>
      <p:ext uri="{BB962C8B-B14F-4D97-AF65-F5344CB8AC3E}">
        <p14:creationId xmlns:p14="http://schemas.microsoft.com/office/powerpoint/2010/main" val="2799617584"/>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Legend</a:t>
            </a:r>
          </a:p>
          <a:p>
            <a:pPr marL="171450" indent="-171450">
              <a:buFontTx/>
              <a:buChar char="-"/>
            </a:pPr>
            <a:r>
              <a:rPr lang="en-US" dirty="0"/>
              <a:t>No ASIC points, state of the art is 2X faster</a:t>
            </a:r>
          </a:p>
          <a:p>
            <a:r>
              <a:rPr lang="en-US" dirty="0"/>
              <a:t>- Bold arrow that says better for lower right</a:t>
            </a:r>
          </a:p>
          <a:p>
            <a:pPr marL="171450" indent="-171450">
              <a:buFontTx/>
              <a:buChar char="-"/>
            </a:pPr>
            <a:r>
              <a:rPr lang="en-US" dirty="0"/>
              <a:t>Prototypes on FPGAs, we also did a prototype on FPGA and showed improvement</a:t>
            </a:r>
          </a:p>
          <a:p>
            <a:pPr marL="171450" indent="-171450">
              <a:buFontTx/>
              <a:buChar char="-"/>
            </a:pPr>
            <a:r>
              <a:rPr lang="en-US" dirty="0"/>
              <a:t>Axis, lines = execution time, faster slower</a:t>
            </a:r>
          </a:p>
          <a:p>
            <a:endParaRPr lang="en-US" dirty="0"/>
          </a:p>
          <a:p>
            <a:r>
              <a:rPr lang="en-US" dirty="0"/>
              <a:t>Not that many papers</a:t>
            </a:r>
          </a:p>
          <a:p>
            <a:r>
              <a:rPr lang="en-US" dirty="0"/>
              <a:t>ASIC – no ASIC 255-bit, 2x faster in 1024-bit</a:t>
            </a:r>
          </a:p>
          <a:p>
            <a:r>
              <a:rPr lang="en-US" dirty="0"/>
              <a:t>Not only are there not that many papers, transition</a:t>
            </a:r>
          </a:p>
        </p:txBody>
      </p:sp>
      <p:sp>
        <p:nvSpPr>
          <p:cNvPr id="4" name="Slide Number Placeholder 3"/>
          <p:cNvSpPr>
            <a:spLocks noGrp="1"/>
          </p:cNvSpPr>
          <p:nvPr>
            <p:ph type="sldNum" sz="quarter" idx="5"/>
          </p:nvPr>
        </p:nvSpPr>
        <p:spPr/>
        <p:txBody>
          <a:bodyPr/>
          <a:lstStyle/>
          <a:p>
            <a:fld id="{CDE21B42-F9BC-5F40-AEC1-5351D9737187}" type="slidenum">
              <a:rPr lang="en-US" smtClean="0"/>
              <a:t>259</a:t>
            </a:fld>
            <a:endParaRPr lang="en-US"/>
          </a:p>
        </p:txBody>
      </p:sp>
    </p:spTree>
    <p:extLst>
      <p:ext uri="{BB962C8B-B14F-4D97-AF65-F5344CB8AC3E}">
        <p14:creationId xmlns:p14="http://schemas.microsoft.com/office/powerpoint/2010/main" val="2137218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HW block diagram</a:t>
            </a:r>
          </a:p>
          <a:p>
            <a:r>
              <a:rPr lang="en-US"/>
              <a:t>LUT -&gt; computes q * b -&gt; stacked adders with partial products</a:t>
            </a:r>
          </a:p>
          <a:p>
            <a:r>
              <a:rPr lang="en-US"/>
              <a:t>Compute remainder goes into another adder</a:t>
            </a:r>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18</a:t>
            </a:fld>
            <a:endParaRPr lang="en-US"/>
          </a:p>
        </p:txBody>
      </p:sp>
    </p:spTree>
    <p:extLst>
      <p:ext uri="{BB962C8B-B14F-4D97-AF65-F5344CB8AC3E}">
        <p14:creationId xmlns:p14="http://schemas.microsoft.com/office/powerpoint/2010/main" val="2926482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Fundamental operation in number theory</a:t>
            </a:r>
          </a:p>
        </p:txBody>
      </p:sp>
      <p:sp>
        <p:nvSpPr>
          <p:cNvPr id="4" name="Slide Number Placeholder 3"/>
          <p:cNvSpPr>
            <a:spLocks noGrp="1"/>
          </p:cNvSpPr>
          <p:nvPr>
            <p:ph type="sldNum" sz="quarter" idx="5"/>
          </p:nvPr>
        </p:nvSpPr>
        <p:spPr/>
        <p:txBody>
          <a:bodyPr/>
          <a:lstStyle/>
          <a:p>
            <a:fld id="{CDE21B42-F9BC-5F40-AEC1-5351D9737187}" type="slidenum">
              <a:rPr lang="en-US" smtClean="0"/>
              <a:t>1</a:t>
            </a:fld>
            <a:endParaRPr lang="en-US"/>
          </a:p>
        </p:txBody>
      </p:sp>
    </p:spTree>
    <p:extLst>
      <p:ext uri="{BB962C8B-B14F-4D97-AF65-F5344CB8AC3E}">
        <p14:creationId xmlns:p14="http://schemas.microsoft.com/office/powerpoint/2010/main" val="2985605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HW block diagram</a:t>
            </a:r>
          </a:p>
          <a:p>
            <a:r>
              <a:rPr lang="en-US"/>
              <a:t>LUT -&gt; computes q * b -&gt; stacked adders with partial products</a:t>
            </a:r>
          </a:p>
          <a:p>
            <a:r>
              <a:rPr lang="en-US"/>
              <a:t>Compute remainder goes into another adder</a:t>
            </a:r>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19</a:t>
            </a:fld>
            <a:endParaRPr lang="en-US"/>
          </a:p>
        </p:txBody>
      </p:sp>
    </p:spTree>
    <p:extLst>
      <p:ext uri="{BB962C8B-B14F-4D97-AF65-F5344CB8AC3E}">
        <p14:creationId xmlns:p14="http://schemas.microsoft.com/office/powerpoint/2010/main" val="1172989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t>Both critical paths require additions</a:t>
                </a:r>
              </a:p>
              <a:p>
                <a:pPr lvl="1"/>
                <a:r>
                  <a:rPr lang="en-US" sz="2800"/>
                  <a:t>Two-bit PM adds </a:t>
                </a:r>
                <a14:m>
                  <m:oMath xmlns:m="http://schemas.openxmlformats.org/officeDocument/2006/math">
                    <m:r>
                      <a:rPr lang="en-US" sz="2800" i="1" dirty="0" smtClean="0">
                        <a:latin typeface="Cambria Math" panose="02040503050406030204" pitchFamily="18" charset="0"/>
                      </a:rPr>
                      <m:t>𝑢</m:t>
                    </m:r>
                    <m:r>
                      <a:rPr lang="en-US" sz="2800" i="1" dirty="0" smtClean="0">
                        <a:latin typeface="Cambria Math" panose="02040503050406030204" pitchFamily="18" charset="0"/>
                      </a:rPr>
                      <m:t> + </m:t>
                    </m:r>
                    <m:r>
                      <a:rPr lang="en-US" sz="2800" i="1" dirty="0" smtClean="0">
                        <a:latin typeface="Cambria Math" panose="02040503050406030204" pitchFamily="18" charset="0"/>
                      </a:rPr>
                      <m:t>𝑦</m:t>
                    </m:r>
                    <m:r>
                      <a:rPr lang="en-US" sz="2800" i="1" dirty="0" smtClean="0">
                        <a:latin typeface="Cambria Math" panose="02040503050406030204" pitchFamily="18" charset="0"/>
                      </a:rPr>
                      <m:t> + 3</m:t>
                    </m:r>
                    <m:r>
                      <a:rPr lang="en-US" sz="2800" i="1" dirty="0" smtClean="0">
                        <a:latin typeface="Cambria Math" panose="02040503050406030204" pitchFamily="18" charset="0"/>
                      </a:rPr>
                      <m:t>𝐵</m:t>
                    </m:r>
                  </m:oMath>
                </a14:m>
                <a:endParaRPr lang="en-US" sz="2800"/>
              </a:p>
              <a:p>
                <a:pPr lvl="1"/>
                <a:r>
                  <a:rPr lang="en-US" sz="2800"/>
                  <a:t>Euclid requires multiplying </a:t>
                </a:r>
                <a14:m>
                  <m:oMath xmlns:m="http://schemas.openxmlformats.org/officeDocument/2006/math">
                    <m:r>
                      <a:rPr lang="en-US" sz="2800" b="0" i="1" smtClean="0">
                        <a:latin typeface="Cambria Math" panose="02040503050406030204" pitchFamily="18" charset="0"/>
                      </a:rPr>
                      <m:t>𝑞</m:t>
                    </m:r>
                    <m:r>
                      <a:rPr lang="en-US" sz="2800" b="0" i="1" smtClean="0">
                        <a:latin typeface="Cambria Math" panose="02040503050406030204" pitchFamily="18" charset="0"/>
                      </a:rPr>
                      <m:t>∗</m:t>
                    </m:r>
                    <m:r>
                      <a:rPr lang="en-US" sz="2800" b="0" i="1" smtClean="0">
                        <a:latin typeface="Cambria Math" panose="02040503050406030204" pitchFamily="18" charset="0"/>
                      </a:rPr>
                      <m:t>𝑏</m:t>
                    </m:r>
                  </m:oMath>
                </a14:m>
                <a:r>
                  <a:rPr lang="en-US" sz="2800"/>
                  <a:t>, which adds partial products, and subtracts </a:t>
                </a:r>
                <a14:m>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m:t>
                    </m:r>
                    <m:r>
                      <a:rPr lang="en-US" sz="2800" b="0" i="1" smtClean="0">
                        <a:latin typeface="Cambria Math" panose="02040503050406030204" pitchFamily="18" charset="0"/>
                      </a:rPr>
                      <m:t>𝑏</m:t>
                    </m:r>
                  </m:oMath>
                </a14:m>
                <a:r>
                  <a:rPr lang="en-US" sz="2800"/>
                  <a:t> to get the remainder</a:t>
                </a:r>
              </a:p>
              <a:p>
                <a:endParaRPr lang="en-US"/>
              </a:p>
            </p:txBody>
          </p:sp>
        </mc:Choice>
        <mc:Fallback xmlns="">
          <p:sp>
            <p:nvSpPr>
              <p:cNvPr id="3" name="Notes Placeholder 2"/>
              <p:cNvSpPr>
                <a:spLocks noGrp="1"/>
              </p:cNvSpPr>
              <p:nvPr>
                <p:ph type="body" idx="1"/>
              </p:nvPr>
            </p:nvSpPr>
            <p:spPr/>
            <p:txBody>
              <a:bodyPr/>
              <a:lstStyle/>
              <a:p>
                <a:r>
                  <a:rPr lang="en-US"/>
                  <a:t>Both critical paths require additions</a:t>
                </a:r>
              </a:p>
              <a:p>
                <a:pPr lvl="1"/>
                <a:r>
                  <a:rPr lang="en-US" sz="2800"/>
                  <a:t>Two-bit PM adds </a:t>
                </a:r>
                <a:r>
                  <a:rPr lang="en-US" sz="2800" i="0" dirty="0">
                    <a:latin typeface="Cambria Math" panose="02040503050406030204" pitchFamily="18" charset="0"/>
                  </a:rPr>
                  <a:t>𝑢 + 𝑦 + 3𝐵</a:t>
                </a:r>
                <a:endParaRPr lang="en-US" sz="2800"/>
              </a:p>
              <a:p>
                <a:pPr lvl="1"/>
                <a:r>
                  <a:rPr lang="en-US" sz="2800"/>
                  <a:t>Euclid requires multiplying </a:t>
                </a:r>
                <a:r>
                  <a:rPr lang="en-US" sz="2800" b="0" i="0">
                    <a:latin typeface="Cambria Math" panose="02040503050406030204" pitchFamily="18" charset="0"/>
                  </a:rPr>
                  <a:t>𝑞∗𝑏</a:t>
                </a:r>
                <a:r>
                  <a:rPr lang="en-US" sz="2800"/>
                  <a:t>, which adds partial products, and subtracts </a:t>
                </a:r>
                <a:r>
                  <a:rPr lang="en-US" sz="2800" b="0" i="0">
                    <a:latin typeface="Cambria Math" panose="02040503050406030204" pitchFamily="18" charset="0"/>
                  </a:rPr>
                  <a:t>𝑎−𝑞∗𝑏</a:t>
                </a:r>
                <a:r>
                  <a:rPr lang="en-US" sz="2800"/>
                  <a:t> to get the remainder</a:t>
                </a:r>
              </a:p>
              <a:p>
                <a:endParaRPr lang="en-US"/>
              </a:p>
            </p:txBody>
          </p:sp>
        </mc:Fallback>
      </mc:AlternateContent>
      <p:sp>
        <p:nvSpPr>
          <p:cNvPr id="4" name="Slide Number Placeholder 3"/>
          <p:cNvSpPr>
            <a:spLocks noGrp="1"/>
          </p:cNvSpPr>
          <p:nvPr>
            <p:ph type="sldNum" sz="quarter" idx="5"/>
          </p:nvPr>
        </p:nvSpPr>
        <p:spPr/>
        <p:txBody>
          <a:bodyPr/>
          <a:lstStyle/>
          <a:p>
            <a:fld id="{B2BD286E-880C-1E4B-A236-4B4C73D28C90}" type="slidenum">
              <a:rPr lang="en-US" smtClean="0"/>
              <a:t>20</a:t>
            </a:fld>
            <a:endParaRPr lang="en-US"/>
          </a:p>
        </p:txBody>
      </p:sp>
    </p:spTree>
    <p:extLst>
      <p:ext uri="{BB962C8B-B14F-4D97-AF65-F5344CB8AC3E}">
        <p14:creationId xmlns:p14="http://schemas.microsoft.com/office/powerpoint/2010/main" val="2746124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Shift is nontrivial</a:t>
            </a:r>
          </a:p>
        </p:txBody>
      </p:sp>
      <p:sp>
        <p:nvSpPr>
          <p:cNvPr id="4" name="Slide Number Placeholder 3"/>
          <p:cNvSpPr>
            <a:spLocks noGrp="1"/>
          </p:cNvSpPr>
          <p:nvPr>
            <p:ph type="sldNum" sz="quarter" idx="5"/>
          </p:nvPr>
        </p:nvSpPr>
        <p:spPr/>
        <p:txBody>
          <a:bodyPr/>
          <a:lstStyle/>
          <a:p>
            <a:fld id="{B2BD286E-880C-1E4B-A236-4B4C73D28C90}" type="slidenum">
              <a:rPr lang="en-US" smtClean="0"/>
              <a:t>21</a:t>
            </a:fld>
            <a:endParaRPr lang="en-US"/>
          </a:p>
        </p:txBody>
      </p:sp>
    </p:spTree>
    <p:extLst>
      <p:ext uri="{BB962C8B-B14F-4D97-AF65-F5344CB8AC3E}">
        <p14:creationId xmlns:p14="http://schemas.microsoft.com/office/powerpoint/2010/main" val="2818337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HW block diagram</a:t>
            </a:r>
          </a:p>
          <a:p>
            <a:r>
              <a:rPr lang="en-US"/>
              <a:t>LUT -&gt; computes q * b -&gt; stacked adders with partial products</a:t>
            </a:r>
          </a:p>
          <a:p>
            <a:r>
              <a:rPr lang="en-US"/>
              <a:t>Compute remainder goes into another adder</a:t>
            </a:r>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22</a:t>
            </a:fld>
            <a:endParaRPr lang="en-US"/>
          </a:p>
        </p:txBody>
      </p:sp>
    </p:spTree>
    <p:extLst>
      <p:ext uri="{BB962C8B-B14F-4D97-AF65-F5344CB8AC3E}">
        <p14:creationId xmlns:p14="http://schemas.microsoft.com/office/powerpoint/2010/main" val="3412073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HW block diagram</a:t>
            </a:r>
          </a:p>
          <a:p>
            <a:r>
              <a:rPr lang="en-US"/>
              <a:t>LUT -&gt; computes q * b -&gt; stacked adders with partial products</a:t>
            </a:r>
          </a:p>
          <a:p>
            <a:r>
              <a:rPr lang="en-US"/>
              <a:t>Compute remainder goes into another adder</a:t>
            </a:r>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23</a:t>
            </a:fld>
            <a:endParaRPr lang="en-US"/>
          </a:p>
        </p:txBody>
      </p:sp>
    </p:spTree>
    <p:extLst>
      <p:ext uri="{BB962C8B-B14F-4D97-AF65-F5344CB8AC3E}">
        <p14:creationId xmlns:p14="http://schemas.microsoft.com/office/powerpoint/2010/main" val="17235373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Constant-power?</a:t>
            </a:r>
          </a:p>
        </p:txBody>
      </p:sp>
      <p:sp>
        <p:nvSpPr>
          <p:cNvPr id="4" name="Slide Number Placeholder 3"/>
          <p:cNvSpPr>
            <a:spLocks noGrp="1"/>
          </p:cNvSpPr>
          <p:nvPr>
            <p:ph type="sldNum" sz="quarter" idx="5"/>
          </p:nvPr>
        </p:nvSpPr>
        <p:spPr/>
        <p:txBody>
          <a:bodyPr/>
          <a:lstStyle/>
          <a:p>
            <a:fld id="{CDE21B42-F9BC-5F40-AEC1-5351D9737187}" type="slidenum">
              <a:rPr lang="en-US" smtClean="0"/>
              <a:t>25</a:t>
            </a:fld>
            <a:endParaRPr lang="en-US"/>
          </a:p>
        </p:txBody>
      </p:sp>
    </p:spTree>
    <p:extLst>
      <p:ext uri="{BB962C8B-B14F-4D97-AF65-F5344CB8AC3E}">
        <p14:creationId xmlns:p14="http://schemas.microsoft.com/office/powerpoint/2010/main" val="2316721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26</a:t>
            </a:fld>
            <a:endParaRPr lang="en-US"/>
          </a:p>
        </p:txBody>
      </p:sp>
    </p:spTree>
    <p:extLst>
      <p:ext uri="{BB962C8B-B14F-4D97-AF65-F5344CB8AC3E}">
        <p14:creationId xmlns:p14="http://schemas.microsoft.com/office/powerpoint/2010/main" val="3669471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Sums are the same up until clock skew</a:t>
            </a:r>
          </a:p>
          <a:p>
            <a:endParaRPr lang="en-US" dirty="0"/>
          </a:p>
          <a:p>
            <a:r>
              <a:rPr lang="en-US" dirty="0"/>
              <a:t>Clock skew definition</a:t>
            </a:r>
          </a:p>
          <a:p>
            <a:endParaRPr lang="en-US" dirty="0"/>
          </a:p>
          <a:p>
            <a:r>
              <a:rPr lang="en-US" dirty="0"/>
              <a:t>- Different </a:t>
            </a:r>
            <a:r>
              <a:rPr lang="en-US" dirty="0" err="1"/>
              <a:t>bitwidths</a:t>
            </a:r>
            <a:r>
              <a:rPr lang="en-US" dirty="0"/>
              <a:t>: critical paths are same</a:t>
            </a:r>
          </a:p>
          <a:p>
            <a:pPr marL="171450" indent="-171450">
              <a:buFontTx/>
              <a:buChar char="-"/>
            </a:pPr>
            <a:r>
              <a:rPr lang="en-US" dirty="0"/>
              <a:t>however, build a chip -&gt; smaller 255 -&gt; longer wires -&gt; clock skew</a:t>
            </a:r>
          </a:p>
          <a:p>
            <a:pPr marL="171450" indent="-171450">
              <a:buFontTx/>
              <a:buChar char="-"/>
            </a:pPr>
            <a:r>
              <a:rPr lang="en-US" dirty="0"/>
              <a:t>Physical design -&gt; contributor to difference</a:t>
            </a:r>
          </a:p>
          <a:p>
            <a:pPr marL="171450" indent="-171450">
              <a:buFontTx/>
              <a:buChar char="-"/>
            </a:pPr>
            <a:r>
              <a:rPr lang="en-US" dirty="0"/>
              <a:t>Ideal versions of circuits = same clock speed</a:t>
            </a:r>
          </a:p>
          <a:p>
            <a:pPr marL="171450" indent="-171450">
              <a:buFontTx/>
              <a:buChar char="-"/>
            </a:pPr>
            <a:r>
              <a:rPr lang="en-US" dirty="0"/>
              <a:t>Physical limitation</a:t>
            </a:r>
          </a:p>
          <a:p>
            <a:pPr marL="171450" indent="-171450">
              <a:buFontTx/>
              <a:buChar char="-"/>
            </a:pPr>
            <a:endParaRPr lang="en-US" dirty="0"/>
          </a:p>
          <a:p>
            <a:pPr marL="171450" indent="-171450">
              <a:buFontTx/>
              <a:buChar char="-"/>
            </a:pPr>
            <a:r>
              <a:rPr lang="en-US" dirty="0"/>
              <a:t>Critical path is what we expected</a:t>
            </a:r>
          </a:p>
          <a:p>
            <a:pPr marL="171450" indent="-171450">
              <a:buFontTx/>
              <a:buChar char="-"/>
            </a:pPr>
            <a:r>
              <a:rPr lang="en-US" dirty="0"/>
              <a:t>Different </a:t>
            </a:r>
            <a:r>
              <a:rPr lang="en-US" dirty="0" err="1"/>
              <a:t>bitwidths</a:t>
            </a:r>
            <a:endParaRPr lang="en-US" dirty="0"/>
          </a:p>
          <a:p>
            <a:pPr marL="171450" indent="-171450">
              <a:buFontTx/>
              <a:buChar char="-"/>
            </a:pPr>
            <a:r>
              <a:rPr lang="en-US" dirty="0"/>
              <a:t>Clock skew</a:t>
            </a:r>
          </a:p>
        </p:txBody>
      </p:sp>
      <p:sp>
        <p:nvSpPr>
          <p:cNvPr id="4" name="Slide Number Placeholder 3"/>
          <p:cNvSpPr>
            <a:spLocks noGrp="1"/>
          </p:cNvSpPr>
          <p:nvPr>
            <p:ph type="sldNum" sz="quarter" idx="5"/>
          </p:nvPr>
        </p:nvSpPr>
        <p:spPr/>
        <p:txBody>
          <a:bodyPr/>
          <a:lstStyle/>
          <a:p>
            <a:fld id="{CDE21B42-F9BC-5F40-AEC1-5351D9737187}" type="slidenum">
              <a:rPr lang="en-US" smtClean="0"/>
              <a:t>32</a:t>
            </a:fld>
            <a:endParaRPr lang="en-US"/>
          </a:p>
        </p:txBody>
      </p:sp>
    </p:spTree>
    <p:extLst>
      <p:ext uri="{BB962C8B-B14F-4D97-AF65-F5344CB8AC3E}">
        <p14:creationId xmlns:p14="http://schemas.microsoft.com/office/powerpoint/2010/main" val="7094696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Sums are the same up until clock skew</a:t>
            </a:r>
          </a:p>
          <a:p>
            <a:endParaRPr lang="en-US" dirty="0"/>
          </a:p>
          <a:p>
            <a:r>
              <a:rPr lang="en-US" dirty="0"/>
              <a:t>Clock skew definition</a:t>
            </a:r>
          </a:p>
          <a:p>
            <a:endParaRPr lang="en-US" dirty="0"/>
          </a:p>
          <a:p>
            <a:r>
              <a:rPr lang="en-US" dirty="0"/>
              <a:t>- Different </a:t>
            </a:r>
            <a:r>
              <a:rPr lang="en-US" dirty="0" err="1"/>
              <a:t>bitwidths</a:t>
            </a:r>
            <a:r>
              <a:rPr lang="en-US" dirty="0"/>
              <a:t>: critical paths are same</a:t>
            </a:r>
          </a:p>
          <a:p>
            <a:pPr marL="171450" indent="-171450">
              <a:buFontTx/>
              <a:buChar char="-"/>
            </a:pPr>
            <a:r>
              <a:rPr lang="en-US" dirty="0"/>
              <a:t>however, build a chip -&gt; smaller 255 -&gt; longer wires -&gt; clock skew</a:t>
            </a:r>
          </a:p>
          <a:p>
            <a:pPr marL="171450" indent="-171450">
              <a:buFontTx/>
              <a:buChar char="-"/>
            </a:pPr>
            <a:r>
              <a:rPr lang="en-US" dirty="0"/>
              <a:t>Physical design -&gt; contributor to difference</a:t>
            </a:r>
          </a:p>
          <a:p>
            <a:pPr marL="171450" indent="-171450">
              <a:buFontTx/>
              <a:buChar char="-"/>
            </a:pPr>
            <a:r>
              <a:rPr lang="en-US" dirty="0"/>
              <a:t>Ideal versions of circuits = same clock speed</a:t>
            </a:r>
          </a:p>
          <a:p>
            <a:pPr marL="171450" indent="-171450">
              <a:buFontTx/>
              <a:buChar char="-"/>
            </a:pPr>
            <a:r>
              <a:rPr lang="en-US" dirty="0"/>
              <a:t>Physical limitation</a:t>
            </a:r>
          </a:p>
          <a:p>
            <a:pPr marL="171450" indent="-171450">
              <a:buFontTx/>
              <a:buChar char="-"/>
            </a:pPr>
            <a:endParaRPr lang="en-US" dirty="0"/>
          </a:p>
          <a:p>
            <a:pPr marL="171450" indent="-171450">
              <a:buFontTx/>
              <a:buChar char="-"/>
            </a:pPr>
            <a:r>
              <a:rPr lang="en-US" dirty="0"/>
              <a:t>Critical path is what we expected</a:t>
            </a:r>
          </a:p>
          <a:p>
            <a:pPr marL="171450" indent="-171450">
              <a:buFontTx/>
              <a:buChar char="-"/>
            </a:pPr>
            <a:r>
              <a:rPr lang="en-US" dirty="0"/>
              <a:t>Different </a:t>
            </a:r>
            <a:r>
              <a:rPr lang="en-US" dirty="0" err="1"/>
              <a:t>bitwidths</a:t>
            </a:r>
            <a:endParaRPr lang="en-US" dirty="0"/>
          </a:p>
          <a:p>
            <a:pPr marL="171450" indent="-171450">
              <a:buFontTx/>
              <a:buChar char="-"/>
            </a:pPr>
            <a:r>
              <a:rPr lang="en-US" dirty="0"/>
              <a:t>Clock skew</a:t>
            </a:r>
          </a:p>
        </p:txBody>
      </p:sp>
      <p:sp>
        <p:nvSpPr>
          <p:cNvPr id="4" name="Slide Number Placeholder 3"/>
          <p:cNvSpPr>
            <a:spLocks noGrp="1"/>
          </p:cNvSpPr>
          <p:nvPr>
            <p:ph type="sldNum" sz="quarter" idx="5"/>
          </p:nvPr>
        </p:nvSpPr>
        <p:spPr/>
        <p:txBody>
          <a:bodyPr/>
          <a:lstStyle/>
          <a:p>
            <a:fld id="{CDE21B42-F9BC-5F40-AEC1-5351D9737187}" type="slidenum">
              <a:rPr lang="en-US" smtClean="0"/>
              <a:t>33</a:t>
            </a:fld>
            <a:endParaRPr lang="en-US"/>
          </a:p>
        </p:txBody>
      </p:sp>
    </p:spTree>
    <p:extLst>
      <p:ext uri="{BB962C8B-B14F-4D97-AF65-F5344CB8AC3E}">
        <p14:creationId xmlns:p14="http://schemas.microsoft.com/office/powerpoint/2010/main" val="2217514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Technology-scaled for ASIC comparison</a:t>
            </a:r>
          </a:p>
        </p:txBody>
      </p:sp>
      <p:sp>
        <p:nvSpPr>
          <p:cNvPr id="4" name="Slide Number Placeholder 3"/>
          <p:cNvSpPr>
            <a:spLocks noGrp="1"/>
          </p:cNvSpPr>
          <p:nvPr>
            <p:ph type="sldNum" sz="quarter" idx="5"/>
          </p:nvPr>
        </p:nvSpPr>
        <p:spPr/>
        <p:txBody>
          <a:bodyPr/>
          <a:lstStyle/>
          <a:p>
            <a:fld id="{CDE21B42-F9BC-5F40-AEC1-5351D9737187}" type="slidenum">
              <a:rPr lang="en-US" smtClean="0"/>
              <a:t>36</a:t>
            </a:fld>
            <a:endParaRPr lang="en-US"/>
          </a:p>
        </p:txBody>
      </p:sp>
    </p:spTree>
    <p:extLst>
      <p:ext uri="{BB962C8B-B14F-4D97-AF65-F5344CB8AC3E}">
        <p14:creationId xmlns:p14="http://schemas.microsoft.com/office/powerpoint/2010/main" val="270052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Lot of work on fast XGCD algorithms in 1980s, 1990s</a:t>
            </a:r>
          </a:p>
          <a:p>
            <a:pPr marL="171450" indent="-171450">
              <a:buFont typeface="Arial" panose="020B0604020202020204" pitchFamily="34" charset="0"/>
              <a:buChar char="•"/>
            </a:pPr>
            <a:r>
              <a:rPr lang="en-US" dirty="0"/>
              <a:t>More recent work has focused on efficient software implementations</a:t>
            </a:r>
          </a:p>
          <a:p>
            <a:pPr marL="171450" indent="-171450">
              <a:buFont typeface="Arial" panose="020B0604020202020204" pitchFamily="34" charset="0"/>
              <a:buChar char="•"/>
            </a:pPr>
            <a:r>
              <a:rPr lang="en-US" dirty="0"/>
              <a:t>Two recent developments that suggest a need for faster XGCD implementations</a:t>
            </a:r>
          </a:p>
        </p:txBody>
      </p:sp>
      <p:sp>
        <p:nvSpPr>
          <p:cNvPr id="4" name="Slide Number Placeholder 3"/>
          <p:cNvSpPr>
            <a:spLocks noGrp="1"/>
          </p:cNvSpPr>
          <p:nvPr>
            <p:ph type="sldNum" sz="quarter" idx="5"/>
          </p:nvPr>
        </p:nvSpPr>
        <p:spPr/>
        <p:txBody>
          <a:bodyPr/>
          <a:lstStyle/>
          <a:p>
            <a:fld id="{CDE21B42-F9BC-5F40-AEC1-5351D9737187}" type="slidenum">
              <a:rPr lang="en-US" smtClean="0"/>
              <a:t>2</a:t>
            </a:fld>
            <a:endParaRPr lang="en-US"/>
          </a:p>
        </p:txBody>
      </p:sp>
    </p:spTree>
    <p:extLst>
      <p:ext uri="{BB962C8B-B14F-4D97-AF65-F5344CB8AC3E}">
        <p14:creationId xmlns:p14="http://schemas.microsoft.com/office/powerpoint/2010/main" val="11211345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Exponentiation mod p</a:t>
            </a:r>
          </a:p>
          <a:p>
            <a:r>
              <a:rPr lang="en-US" dirty="0"/>
              <a:t>Fixed exp, variable base</a:t>
            </a:r>
          </a:p>
          <a:p>
            <a:r>
              <a:rPr lang="en-US" dirty="0"/>
              <a:t>Check if in multiplicative subgroup</a:t>
            </a:r>
          </a:p>
          <a:p>
            <a:r>
              <a:rPr lang="en-US" dirty="0"/>
              <a:t>Fastest possible multiplication algorithm for fixed exponent</a:t>
            </a:r>
          </a:p>
          <a:p>
            <a:r>
              <a:rPr lang="en-US" dirty="0"/>
              <a:t>Addition chains (current state of the art)</a:t>
            </a:r>
          </a:p>
          <a:p>
            <a:r>
              <a:rPr lang="en-US" dirty="0"/>
              <a:t>1.5 * n -&gt; ops</a:t>
            </a:r>
          </a:p>
          <a:p>
            <a:r>
              <a:rPr lang="en-US" dirty="0"/>
              <a:t>Addition-subtraction chain (generalization) -&gt; sum/diff between two prior values in chain</a:t>
            </a:r>
          </a:p>
          <a:p>
            <a:r>
              <a:rPr lang="en-US" dirty="0"/>
              <a:t>Divisions instead of multiplications for exponentiation mod p</a:t>
            </a:r>
          </a:p>
          <a:p>
            <a:endParaRPr lang="en-US" dirty="0"/>
          </a:p>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38</a:t>
            </a:fld>
            <a:endParaRPr lang="en-US"/>
          </a:p>
        </p:txBody>
      </p:sp>
    </p:spTree>
    <p:extLst>
      <p:ext uri="{BB962C8B-B14F-4D97-AF65-F5344CB8AC3E}">
        <p14:creationId xmlns:p14="http://schemas.microsoft.com/office/powerpoint/2010/main" val="30013121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Exponentiation mod p</a:t>
            </a:r>
          </a:p>
          <a:p>
            <a:r>
              <a:rPr lang="en-US" dirty="0"/>
              <a:t>Fixed exp, variable base</a:t>
            </a:r>
          </a:p>
          <a:p>
            <a:r>
              <a:rPr lang="en-US" dirty="0"/>
              <a:t>Check if in multiplicative subgroup</a:t>
            </a:r>
          </a:p>
          <a:p>
            <a:r>
              <a:rPr lang="en-US" dirty="0"/>
              <a:t>Fastest possible multiplication algorithm for fixed exponent</a:t>
            </a:r>
          </a:p>
          <a:p>
            <a:r>
              <a:rPr lang="en-US" dirty="0"/>
              <a:t>Addition chains (current state of the art)</a:t>
            </a:r>
          </a:p>
          <a:p>
            <a:r>
              <a:rPr lang="en-US" dirty="0"/>
              <a:t>1.5 * n -&gt; ops</a:t>
            </a:r>
          </a:p>
          <a:p>
            <a:r>
              <a:rPr lang="en-US" dirty="0"/>
              <a:t>Addition-subtraction chain (generalization) -&gt; sum/diff between two prior values in chain</a:t>
            </a:r>
          </a:p>
          <a:p>
            <a:r>
              <a:rPr lang="en-US" dirty="0"/>
              <a:t>Divisions instead of multiplications for exponentiation mod p</a:t>
            </a:r>
          </a:p>
          <a:p>
            <a:endParaRPr lang="en-US" dirty="0"/>
          </a:p>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39</a:t>
            </a:fld>
            <a:endParaRPr lang="en-US"/>
          </a:p>
        </p:txBody>
      </p:sp>
    </p:spTree>
    <p:extLst>
      <p:ext uri="{BB962C8B-B14F-4D97-AF65-F5344CB8AC3E}">
        <p14:creationId xmlns:p14="http://schemas.microsoft.com/office/powerpoint/2010/main" val="3891581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Exponentiation mod p</a:t>
            </a:r>
          </a:p>
          <a:p>
            <a:r>
              <a:rPr lang="en-US" dirty="0"/>
              <a:t>Fixed exp, variable base</a:t>
            </a:r>
          </a:p>
          <a:p>
            <a:r>
              <a:rPr lang="en-US" dirty="0"/>
              <a:t>Check if in multiplicative subgroup</a:t>
            </a:r>
          </a:p>
          <a:p>
            <a:r>
              <a:rPr lang="en-US" dirty="0"/>
              <a:t>Fastest possible multiplication algorithm for fixed exponent</a:t>
            </a:r>
          </a:p>
          <a:p>
            <a:r>
              <a:rPr lang="en-US" dirty="0"/>
              <a:t>Addition chains (current state of the art)</a:t>
            </a:r>
          </a:p>
          <a:p>
            <a:r>
              <a:rPr lang="en-US" dirty="0"/>
              <a:t>1.5 * n -&gt; ops</a:t>
            </a:r>
          </a:p>
          <a:p>
            <a:r>
              <a:rPr lang="en-US" dirty="0"/>
              <a:t>Addition-subtraction chain (generalization) -&gt; sum/diff between two prior values in chain</a:t>
            </a:r>
          </a:p>
          <a:p>
            <a:r>
              <a:rPr lang="en-US" dirty="0"/>
              <a:t>Divisions instead of multiplications for exponentiation mod p</a:t>
            </a:r>
          </a:p>
          <a:p>
            <a:endParaRPr lang="en-US" dirty="0"/>
          </a:p>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40</a:t>
            </a:fld>
            <a:endParaRPr lang="en-US"/>
          </a:p>
        </p:txBody>
      </p:sp>
    </p:spTree>
    <p:extLst>
      <p:ext uri="{BB962C8B-B14F-4D97-AF65-F5344CB8AC3E}">
        <p14:creationId xmlns:p14="http://schemas.microsoft.com/office/powerpoint/2010/main" val="3519102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Exponentiation mod p</a:t>
            </a:r>
          </a:p>
          <a:p>
            <a:r>
              <a:rPr lang="en-US" dirty="0"/>
              <a:t>Fixed exp, variable base</a:t>
            </a:r>
          </a:p>
          <a:p>
            <a:r>
              <a:rPr lang="en-US" dirty="0"/>
              <a:t>Check if in multiplicative subgroup</a:t>
            </a:r>
          </a:p>
          <a:p>
            <a:r>
              <a:rPr lang="en-US" dirty="0"/>
              <a:t>Fastest possible multiplication algorithm for fixed exponent</a:t>
            </a:r>
          </a:p>
          <a:p>
            <a:r>
              <a:rPr lang="en-US" dirty="0"/>
              <a:t>Addition chains (current state of the art)</a:t>
            </a:r>
          </a:p>
          <a:p>
            <a:r>
              <a:rPr lang="en-US" dirty="0"/>
              <a:t>1.5 * n -&gt; ops</a:t>
            </a:r>
          </a:p>
          <a:p>
            <a:r>
              <a:rPr lang="en-US" dirty="0"/>
              <a:t>Addition-subtraction chain (generalization) -&gt; sum/diff between two prior values in chain</a:t>
            </a:r>
          </a:p>
          <a:p>
            <a:r>
              <a:rPr lang="en-US" dirty="0"/>
              <a:t>Divisions instead of multiplications for exponentiation mod p</a:t>
            </a:r>
          </a:p>
          <a:p>
            <a:endParaRPr lang="en-US" dirty="0"/>
          </a:p>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41</a:t>
            </a:fld>
            <a:endParaRPr lang="en-US"/>
          </a:p>
        </p:txBody>
      </p:sp>
    </p:spTree>
    <p:extLst>
      <p:ext uri="{BB962C8B-B14F-4D97-AF65-F5344CB8AC3E}">
        <p14:creationId xmlns:p14="http://schemas.microsoft.com/office/powerpoint/2010/main" val="209488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42</a:t>
            </a:fld>
            <a:endParaRPr lang="en-US"/>
          </a:p>
        </p:txBody>
      </p:sp>
    </p:spTree>
    <p:extLst>
      <p:ext uri="{BB962C8B-B14F-4D97-AF65-F5344CB8AC3E}">
        <p14:creationId xmlns:p14="http://schemas.microsoft.com/office/powerpoint/2010/main" val="5894515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 operation in number</a:t>
            </a:r>
          </a:p>
        </p:txBody>
      </p:sp>
      <p:sp>
        <p:nvSpPr>
          <p:cNvPr id="4" name="Slide Number Placeholder 3"/>
          <p:cNvSpPr>
            <a:spLocks noGrp="1"/>
          </p:cNvSpPr>
          <p:nvPr>
            <p:ph type="sldNum" sz="quarter" idx="5"/>
          </p:nvPr>
        </p:nvSpPr>
        <p:spPr/>
        <p:txBody>
          <a:bodyPr/>
          <a:lstStyle/>
          <a:p>
            <a:fld id="{CDE21B42-F9BC-5F40-AEC1-5351D9737187}" type="slidenum">
              <a:rPr lang="en-US" smtClean="0"/>
              <a:t>43</a:t>
            </a:fld>
            <a:endParaRPr lang="en-US"/>
          </a:p>
        </p:txBody>
      </p:sp>
    </p:spTree>
    <p:extLst>
      <p:ext uri="{BB962C8B-B14F-4D97-AF65-F5344CB8AC3E}">
        <p14:creationId xmlns:p14="http://schemas.microsoft.com/office/powerpoint/2010/main" val="219807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 of work in 1980s, 1990s</a:t>
            </a:r>
          </a:p>
          <a:p>
            <a:r>
              <a:rPr lang="en-US" dirty="0"/>
              <a:t>Efficient software implementations</a:t>
            </a:r>
          </a:p>
        </p:txBody>
      </p:sp>
      <p:sp>
        <p:nvSpPr>
          <p:cNvPr id="4" name="Slide Number Placeholder 3"/>
          <p:cNvSpPr>
            <a:spLocks noGrp="1"/>
          </p:cNvSpPr>
          <p:nvPr>
            <p:ph type="sldNum" sz="quarter" idx="5"/>
          </p:nvPr>
        </p:nvSpPr>
        <p:spPr/>
        <p:txBody>
          <a:bodyPr/>
          <a:lstStyle/>
          <a:p>
            <a:fld id="{CDE21B42-F9BC-5F40-AEC1-5351D9737187}" type="slidenum">
              <a:rPr lang="en-US" smtClean="0"/>
              <a:t>44</a:t>
            </a:fld>
            <a:endParaRPr lang="en-US"/>
          </a:p>
        </p:txBody>
      </p:sp>
    </p:spTree>
    <p:extLst>
      <p:ext uri="{BB962C8B-B14F-4D97-AF65-F5344CB8AC3E}">
        <p14:creationId xmlns:p14="http://schemas.microsoft.com/office/powerpoint/2010/main" val="23825231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larger </a:t>
            </a:r>
            <a:r>
              <a:rPr lang="en-US" dirty="0" err="1"/>
              <a:t>bitwidths</a:t>
            </a:r>
            <a:r>
              <a:rPr lang="en-US" dirty="0"/>
              <a:t>, chia uses 1024-bit switches every 10 minutes</a:t>
            </a:r>
          </a:p>
          <a:p>
            <a:endParaRPr lang="en-US" dirty="0"/>
          </a:p>
          <a:p>
            <a:r>
              <a:rPr lang="en-US" dirty="0"/>
              <a:t>91% of execution time</a:t>
            </a:r>
          </a:p>
        </p:txBody>
      </p:sp>
      <p:sp>
        <p:nvSpPr>
          <p:cNvPr id="4" name="Slide Number Placeholder 3"/>
          <p:cNvSpPr>
            <a:spLocks noGrp="1"/>
          </p:cNvSpPr>
          <p:nvPr>
            <p:ph type="sldNum" sz="quarter" idx="5"/>
          </p:nvPr>
        </p:nvSpPr>
        <p:spPr/>
        <p:txBody>
          <a:bodyPr/>
          <a:lstStyle/>
          <a:p>
            <a:fld id="{CDE21B42-F9BC-5F40-AEC1-5351D9737187}" type="slidenum">
              <a:rPr lang="en-US" smtClean="0"/>
              <a:t>45</a:t>
            </a:fld>
            <a:endParaRPr lang="en-US"/>
          </a:p>
        </p:txBody>
      </p:sp>
    </p:spTree>
    <p:extLst>
      <p:ext uri="{BB962C8B-B14F-4D97-AF65-F5344CB8AC3E}">
        <p14:creationId xmlns:p14="http://schemas.microsoft.com/office/powerpoint/2010/main" val="3241252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larger </a:t>
            </a:r>
            <a:r>
              <a:rPr lang="en-US" dirty="0" err="1"/>
              <a:t>bitwidths</a:t>
            </a:r>
            <a:r>
              <a:rPr lang="en-US" dirty="0"/>
              <a:t>, chia uses 1024-bit switches every 10 minutes</a:t>
            </a:r>
          </a:p>
          <a:p>
            <a:endParaRPr lang="en-US" dirty="0"/>
          </a:p>
          <a:p>
            <a:r>
              <a:rPr lang="en-US" dirty="0"/>
              <a:t>91% of execution time</a:t>
            </a:r>
          </a:p>
        </p:txBody>
      </p:sp>
      <p:sp>
        <p:nvSpPr>
          <p:cNvPr id="4" name="Slide Number Placeholder 3"/>
          <p:cNvSpPr>
            <a:spLocks noGrp="1"/>
          </p:cNvSpPr>
          <p:nvPr>
            <p:ph type="sldNum" sz="quarter" idx="5"/>
          </p:nvPr>
        </p:nvSpPr>
        <p:spPr/>
        <p:txBody>
          <a:bodyPr/>
          <a:lstStyle/>
          <a:p>
            <a:fld id="{CDE21B42-F9BC-5F40-AEC1-5351D9737187}" type="slidenum">
              <a:rPr lang="en-US" smtClean="0"/>
              <a:t>46</a:t>
            </a:fld>
            <a:endParaRPr lang="en-US"/>
          </a:p>
        </p:txBody>
      </p:sp>
    </p:spTree>
    <p:extLst>
      <p:ext uri="{BB962C8B-B14F-4D97-AF65-F5344CB8AC3E}">
        <p14:creationId xmlns:p14="http://schemas.microsoft.com/office/powerpoint/2010/main" val="36209621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larger </a:t>
            </a:r>
            <a:r>
              <a:rPr lang="en-US" dirty="0" err="1"/>
              <a:t>bitwidths</a:t>
            </a:r>
            <a:r>
              <a:rPr lang="en-US" dirty="0"/>
              <a:t>, chia uses 1024-bit switches every 10 minutes</a:t>
            </a:r>
          </a:p>
          <a:p>
            <a:endParaRPr lang="en-US" dirty="0"/>
          </a:p>
          <a:p>
            <a:r>
              <a:rPr lang="en-US" dirty="0"/>
              <a:t>91% of execution time</a:t>
            </a:r>
          </a:p>
        </p:txBody>
      </p:sp>
      <p:sp>
        <p:nvSpPr>
          <p:cNvPr id="4" name="Slide Number Placeholder 3"/>
          <p:cNvSpPr>
            <a:spLocks noGrp="1"/>
          </p:cNvSpPr>
          <p:nvPr>
            <p:ph type="sldNum" sz="quarter" idx="5"/>
          </p:nvPr>
        </p:nvSpPr>
        <p:spPr/>
        <p:txBody>
          <a:bodyPr/>
          <a:lstStyle/>
          <a:p>
            <a:fld id="{CDE21B42-F9BC-5F40-AEC1-5351D9737187}" type="slidenum">
              <a:rPr lang="en-US" smtClean="0"/>
              <a:t>47</a:t>
            </a:fld>
            <a:endParaRPr lang="en-US"/>
          </a:p>
        </p:txBody>
      </p:sp>
    </p:spTree>
    <p:extLst>
      <p:ext uri="{BB962C8B-B14F-4D97-AF65-F5344CB8AC3E}">
        <p14:creationId xmlns:p14="http://schemas.microsoft.com/office/powerpoint/2010/main" val="2241920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BY19 is from CHES</a:t>
            </a:r>
          </a:p>
        </p:txBody>
      </p:sp>
      <p:sp>
        <p:nvSpPr>
          <p:cNvPr id="4" name="Slide Number Placeholder 3"/>
          <p:cNvSpPr>
            <a:spLocks noGrp="1"/>
          </p:cNvSpPr>
          <p:nvPr>
            <p:ph type="sldNum" sz="quarter" idx="5"/>
          </p:nvPr>
        </p:nvSpPr>
        <p:spPr/>
        <p:txBody>
          <a:bodyPr/>
          <a:lstStyle/>
          <a:p>
            <a:fld id="{CDE21B42-F9BC-5F40-AEC1-5351D9737187}" type="slidenum">
              <a:rPr lang="en-US" smtClean="0"/>
              <a:t>3</a:t>
            </a:fld>
            <a:endParaRPr lang="en-US"/>
          </a:p>
        </p:txBody>
      </p:sp>
    </p:spTree>
    <p:extLst>
      <p:ext uri="{BB962C8B-B14F-4D97-AF65-F5344CB8AC3E}">
        <p14:creationId xmlns:p14="http://schemas.microsoft.com/office/powerpoint/2010/main" val="7261222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Legend</a:t>
            </a:r>
          </a:p>
          <a:p>
            <a:pPr marL="171450" indent="-171450">
              <a:buFontTx/>
              <a:buChar char="-"/>
            </a:pPr>
            <a:r>
              <a:rPr lang="en-US" dirty="0"/>
              <a:t>No ASIC points, state of the art is 2X faster</a:t>
            </a:r>
          </a:p>
          <a:p>
            <a:r>
              <a:rPr lang="en-US" dirty="0"/>
              <a:t>- Bold arrow that says better for lower right</a:t>
            </a:r>
          </a:p>
          <a:p>
            <a:pPr marL="171450" indent="-171450">
              <a:buFontTx/>
              <a:buChar char="-"/>
            </a:pPr>
            <a:r>
              <a:rPr lang="en-US" dirty="0"/>
              <a:t>Prototypes on FPGAs, we also did a prototype on FPGA and showed improvement</a:t>
            </a:r>
          </a:p>
          <a:p>
            <a:pPr marL="171450" indent="-171450">
              <a:buFontTx/>
              <a:buChar char="-"/>
            </a:pPr>
            <a:r>
              <a:rPr lang="en-US" dirty="0"/>
              <a:t>Axis, lines = execution time, faster slower</a:t>
            </a:r>
          </a:p>
          <a:p>
            <a:endParaRPr lang="en-US" dirty="0"/>
          </a:p>
          <a:p>
            <a:r>
              <a:rPr lang="en-US" dirty="0"/>
              <a:t>Not that many papers</a:t>
            </a:r>
          </a:p>
          <a:p>
            <a:r>
              <a:rPr lang="en-US" dirty="0"/>
              <a:t>ASIC – no ASIC 255-bit, 2x faster in 1024-bit</a:t>
            </a:r>
          </a:p>
          <a:p>
            <a:r>
              <a:rPr lang="en-US" dirty="0"/>
              <a:t>Not only are there not that many papers, transition</a:t>
            </a:r>
          </a:p>
        </p:txBody>
      </p:sp>
      <p:sp>
        <p:nvSpPr>
          <p:cNvPr id="4" name="Slide Number Placeholder 3"/>
          <p:cNvSpPr>
            <a:spLocks noGrp="1"/>
          </p:cNvSpPr>
          <p:nvPr>
            <p:ph type="sldNum" sz="quarter" idx="5"/>
          </p:nvPr>
        </p:nvSpPr>
        <p:spPr/>
        <p:txBody>
          <a:bodyPr/>
          <a:lstStyle/>
          <a:p>
            <a:fld id="{CDE21B42-F9BC-5F40-AEC1-5351D9737187}" type="slidenum">
              <a:rPr lang="en-US" smtClean="0"/>
              <a:t>48</a:t>
            </a:fld>
            <a:endParaRPr lang="en-US"/>
          </a:p>
        </p:txBody>
      </p:sp>
    </p:spTree>
    <p:extLst>
      <p:ext uri="{BB962C8B-B14F-4D97-AF65-F5344CB8AC3E}">
        <p14:creationId xmlns:p14="http://schemas.microsoft.com/office/powerpoint/2010/main" val="471165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Legend</a:t>
            </a:r>
          </a:p>
          <a:p>
            <a:pPr marL="171450" indent="-171450">
              <a:buFontTx/>
              <a:buChar char="-"/>
            </a:pPr>
            <a:r>
              <a:rPr lang="en-US" dirty="0"/>
              <a:t>No ASIC points, state of the art is 2X faster</a:t>
            </a:r>
          </a:p>
          <a:p>
            <a:r>
              <a:rPr lang="en-US" dirty="0"/>
              <a:t>- Bold arrow that says better for lower right</a:t>
            </a:r>
          </a:p>
          <a:p>
            <a:pPr marL="171450" indent="-171450">
              <a:buFontTx/>
              <a:buChar char="-"/>
            </a:pPr>
            <a:r>
              <a:rPr lang="en-US" dirty="0"/>
              <a:t>Prototypes on FPGAs, we also did a prototype on FPGA and showed improvement</a:t>
            </a:r>
          </a:p>
          <a:p>
            <a:pPr marL="171450" indent="-171450">
              <a:buFontTx/>
              <a:buChar char="-"/>
            </a:pPr>
            <a:r>
              <a:rPr lang="en-US" dirty="0"/>
              <a:t>Axis, lines = execution time, faster slower</a:t>
            </a:r>
          </a:p>
          <a:p>
            <a:endParaRPr lang="en-US" dirty="0"/>
          </a:p>
          <a:p>
            <a:r>
              <a:rPr lang="en-US" dirty="0"/>
              <a:t>Not that many papers</a:t>
            </a:r>
          </a:p>
          <a:p>
            <a:r>
              <a:rPr lang="en-US" dirty="0"/>
              <a:t>ASIC – no ASIC 255-bit, 2x faster in 1024-bit</a:t>
            </a:r>
          </a:p>
          <a:p>
            <a:r>
              <a:rPr lang="en-US" dirty="0"/>
              <a:t>Not only are there not that many papers, transition</a:t>
            </a:r>
          </a:p>
        </p:txBody>
      </p:sp>
      <p:sp>
        <p:nvSpPr>
          <p:cNvPr id="4" name="Slide Number Placeholder 3"/>
          <p:cNvSpPr>
            <a:spLocks noGrp="1"/>
          </p:cNvSpPr>
          <p:nvPr>
            <p:ph type="sldNum" sz="quarter" idx="5"/>
          </p:nvPr>
        </p:nvSpPr>
        <p:spPr/>
        <p:txBody>
          <a:bodyPr/>
          <a:lstStyle/>
          <a:p>
            <a:fld id="{CDE21B42-F9BC-5F40-AEC1-5351D9737187}" type="slidenum">
              <a:rPr lang="en-US" smtClean="0"/>
              <a:t>49</a:t>
            </a:fld>
            <a:endParaRPr lang="en-US"/>
          </a:p>
        </p:txBody>
      </p:sp>
    </p:spTree>
    <p:extLst>
      <p:ext uri="{BB962C8B-B14F-4D97-AF65-F5344CB8AC3E}">
        <p14:creationId xmlns:p14="http://schemas.microsoft.com/office/powerpoint/2010/main" val="23507352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division</a:t>
            </a:r>
          </a:p>
          <a:p>
            <a:endParaRPr lang="en-US" dirty="0"/>
          </a:p>
          <a:p>
            <a:r>
              <a:rPr lang="en-US" dirty="0"/>
              <a:t>All these prior works provide point solutions to improve either average performance (for squaring binary quadratic forms) or worst-case performance (for constant-time applications). They also all build from Euclid’s algorithm, citing its low iteration count and efficient software implementations.</a:t>
            </a:r>
          </a:p>
        </p:txBody>
      </p:sp>
      <p:sp>
        <p:nvSpPr>
          <p:cNvPr id="4" name="Slide Number Placeholder 3"/>
          <p:cNvSpPr>
            <a:spLocks noGrp="1"/>
          </p:cNvSpPr>
          <p:nvPr>
            <p:ph type="sldNum" sz="quarter" idx="5"/>
          </p:nvPr>
        </p:nvSpPr>
        <p:spPr/>
        <p:txBody>
          <a:bodyPr/>
          <a:lstStyle/>
          <a:p>
            <a:fld id="{CDE21B42-F9BC-5F40-AEC1-5351D9737187}" type="slidenum">
              <a:rPr lang="en-US" smtClean="0"/>
              <a:t>50</a:t>
            </a:fld>
            <a:endParaRPr lang="en-US"/>
          </a:p>
        </p:txBody>
      </p:sp>
    </p:spTree>
    <p:extLst>
      <p:ext uri="{BB962C8B-B14F-4D97-AF65-F5344CB8AC3E}">
        <p14:creationId xmlns:p14="http://schemas.microsoft.com/office/powerpoint/2010/main" val="35194688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software to hardware</a:t>
            </a:r>
          </a:p>
          <a:p>
            <a:r>
              <a:rPr lang="en-US" dirty="0"/>
              <a:t>Iterative algorithms</a:t>
            </a:r>
          </a:p>
        </p:txBody>
      </p:sp>
      <p:sp>
        <p:nvSpPr>
          <p:cNvPr id="4" name="Slide Number Placeholder 3"/>
          <p:cNvSpPr>
            <a:spLocks noGrp="1"/>
          </p:cNvSpPr>
          <p:nvPr>
            <p:ph type="sldNum" sz="quarter" idx="5"/>
          </p:nvPr>
        </p:nvSpPr>
        <p:spPr/>
        <p:txBody>
          <a:bodyPr/>
          <a:lstStyle/>
          <a:p>
            <a:fld id="{CDE21B42-F9BC-5F40-AEC1-5351D9737187}" type="slidenum">
              <a:rPr lang="en-US" smtClean="0"/>
              <a:t>51</a:t>
            </a:fld>
            <a:endParaRPr lang="en-US"/>
          </a:p>
        </p:txBody>
      </p:sp>
    </p:spTree>
    <p:extLst>
      <p:ext uri="{BB962C8B-B14F-4D97-AF65-F5344CB8AC3E}">
        <p14:creationId xmlns:p14="http://schemas.microsoft.com/office/powerpoint/2010/main" val="7721688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software to hardware</a:t>
            </a:r>
          </a:p>
        </p:txBody>
      </p:sp>
      <p:sp>
        <p:nvSpPr>
          <p:cNvPr id="4" name="Slide Number Placeholder 3"/>
          <p:cNvSpPr>
            <a:spLocks noGrp="1"/>
          </p:cNvSpPr>
          <p:nvPr>
            <p:ph type="sldNum" sz="quarter" idx="5"/>
          </p:nvPr>
        </p:nvSpPr>
        <p:spPr/>
        <p:txBody>
          <a:bodyPr/>
          <a:lstStyle/>
          <a:p>
            <a:fld id="{CDE21B42-F9BC-5F40-AEC1-5351D9737187}" type="slidenum">
              <a:rPr lang="en-US" smtClean="0"/>
              <a:t>52</a:t>
            </a:fld>
            <a:endParaRPr lang="en-US"/>
          </a:p>
        </p:txBody>
      </p:sp>
    </p:spTree>
    <p:extLst>
      <p:ext uri="{BB962C8B-B14F-4D97-AF65-F5344CB8AC3E}">
        <p14:creationId xmlns:p14="http://schemas.microsoft.com/office/powerpoint/2010/main" val="37392775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Tx/>
              <a:buChar char="-"/>
            </a:pPr>
            <a:r>
              <a:rPr lang="en-US" sz="1200" dirty="0">
                <a:solidFill>
                  <a:schemeClr val="tx1"/>
                </a:solidFill>
              </a:rPr>
              <a:t>Critical Path determines clock period, which 1 over the frequency</a:t>
            </a:r>
          </a:p>
          <a:p>
            <a:pPr marL="171450" indent="-171450" algn="l">
              <a:buFontTx/>
              <a:buChar char="-"/>
            </a:pPr>
            <a:endParaRPr lang="en-US" sz="1200" dirty="0">
              <a:solidFill>
                <a:schemeClr val="tx1"/>
              </a:solidFill>
            </a:endParaRPr>
          </a:p>
          <a:p>
            <a:pPr algn="l"/>
            <a:endParaRPr lang="en-US" sz="1200" dirty="0">
              <a:solidFill>
                <a:schemeClr val="tx1"/>
              </a:solidFill>
            </a:endParaRPr>
          </a:p>
          <a:p>
            <a:pPr algn="l"/>
            <a:endParaRPr lang="en-US" sz="1200" dirty="0">
              <a:solidFill>
                <a:schemeClr val="tx1"/>
              </a:solidFill>
            </a:endParaRPr>
          </a:p>
          <a:p>
            <a:pPr algn="l"/>
            <a:endParaRPr lang="en-US" sz="1200" dirty="0">
              <a:solidFill>
                <a:schemeClr val="tx1"/>
              </a:solidFill>
            </a:endParaRPr>
          </a:p>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p>
          <a:p>
            <a:pPr algn="l"/>
            <a:endParaRPr lang="en-US" sz="1200" dirty="0">
              <a:solidFill>
                <a:schemeClr val="tx1"/>
              </a:solidFill>
            </a:endParaRPr>
          </a:p>
          <a:p>
            <a:pPr algn="l"/>
            <a:r>
              <a:rPr lang="en-US" sz="1200" dirty="0">
                <a:solidFill>
                  <a:schemeClr val="tx1"/>
                </a:solidFill>
              </a:rPr>
              <a:t>We can complete an iteration at frequencies equal to or higher than frequencies of processors</a:t>
            </a:r>
          </a:p>
          <a:p>
            <a:pPr algn="l"/>
            <a:r>
              <a:rPr lang="en-US" sz="1200" dirty="0">
                <a:solidFill>
                  <a:schemeClr val="tx1"/>
                </a:solidFill>
              </a:rPr>
              <a:t>Unlike prior work</a:t>
            </a:r>
          </a:p>
        </p:txBody>
      </p:sp>
      <p:sp>
        <p:nvSpPr>
          <p:cNvPr id="4" name="Slide Number Placeholder 3"/>
          <p:cNvSpPr>
            <a:spLocks noGrp="1"/>
          </p:cNvSpPr>
          <p:nvPr>
            <p:ph type="sldNum" sz="quarter" idx="5"/>
          </p:nvPr>
        </p:nvSpPr>
        <p:spPr/>
        <p:txBody>
          <a:bodyPr/>
          <a:lstStyle/>
          <a:p>
            <a:fld id="{CDE21B42-F9BC-5F40-AEC1-5351D9737187}" type="slidenum">
              <a:rPr lang="en-US" smtClean="0"/>
              <a:t>53</a:t>
            </a:fld>
            <a:endParaRPr lang="en-US"/>
          </a:p>
        </p:txBody>
      </p:sp>
    </p:spTree>
    <p:extLst>
      <p:ext uri="{BB962C8B-B14F-4D97-AF65-F5344CB8AC3E}">
        <p14:creationId xmlns:p14="http://schemas.microsoft.com/office/powerpoint/2010/main" val="26024739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A 2X difference is not large, why not in software?</a:t>
            </a:r>
          </a:p>
          <a:p>
            <a:pPr algn="l"/>
            <a:r>
              <a:rPr lang="en-US" sz="1200" dirty="0">
                <a:solidFill>
                  <a:schemeClr val="tx1"/>
                </a:solidFill>
              </a:rPr>
              <a:t>Intuition is division is faster, software do not seem to do two-bit PM</a:t>
            </a:r>
          </a:p>
          <a:p>
            <a:pPr algn="l"/>
            <a:r>
              <a:rPr lang="en-US" sz="1200" dirty="0">
                <a:solidFill>
                  <a:schemeClr val="tx1"/>
                </a:solidFill>
              </a:rPr>
              <a:t>Could be faster in software</a:t>
            </a:r>
          </a:p>
          <a:p>
            <a:pPr algn="l"/>
            <a:r>
              <a:rPr lang="en-US" sz="1200" dirty="0">
                <a:solidFill>
                  <a:schemeClr val="tx1"/>
                </a:solidFill>
              </a:rPr>
              <a:t>Multiple subtractions</a:t>
            </a:r>
          </a:p>
          <a:p>
            <a:pPr algn="l"/>
            <a:r>
              <a:rPr lang="en-US" sz="1200" dirty="0">
                <a:solidFill>
                  <a:schemeClr val="tx1"/>
                </a:solidFill>
              </a:rPr>
              <a:t>Two-bit in software</a:t>
            </a:r>
          </a:p>
          <a:p>
            <a:pPr algn="l"/>
            <a:endParaRPr lang="en-US" sz="1200" dirty="0">
              <a:solidFill>
                <a:schemeClr val="tx1"/>
              </a:solidFill>
            </a:endParaRPr>
          </a:p>
          <a:p>
            <a:pPr algn="l"/>
            <a:endParaRPr lang="en-US" sz="1200" dirty="0">
              <a:solidFill>
                <a:schemeClr val="tx1"/>
              </a:solidFill>
            </a:endParaRPr>
          </a:p>
          <a:p>
            <a:pPr algn="l"/>
            <a:r>
              <a:rPr lang="en-US" sz="1200" dirty="0">
                <a:solidFill>
                  <a:schemeClr val="tx1"/>
                </a:solidFill>
              </a:rPr>
              <a:t>Is subtraction twice as fast as </a:t>
            </a:r>
            <a:r>
              <a:rPr lang="en-US" sz="1200" dirty="0" err="1">
                <a:solidFill>
                  <a:schemeClr val="tx1"/>
                </a:solidFill>
              </a:rPr>
              <a:t>divison</a:t>
            </a:r>
            <a:r>
              <a:rPr lang="en-US" sz="1200" dirty="0">
                <a:solidFill>
                  <a:schemeClr val="tx1"/>
                </a:solidFill>
              </a:rPr>
              <a:t>?</a:t>
            </a:r>
          </a:p>
          <a:p>
            <a:pPr algn="l"/>
            <a:endParaRPr lang="en-US" sz="1200" dirty="0">
              <a:solidFill>
                <a:schemeClr val="tx1"/>
              </a:solidFill>
            </a:endParaRPr>
          </a:p>
          <a:p>
            <a:pPr algn="l"/>
            <a:r>
              <a:rPr lang="en-US" sz="1200" dirty="0">
                <a:solidFill>
                  <a:schemeClr val="tx1"/>
                </a:solidFill>
              </a:rPr>
              <a:t>We extend the two-bit PM algorithm for extended GCD</a:t>
            </a:r>
          </a:p>
          <a:p>
            <a:pPr algn="l"/>
            <a:endParaRPr lang="en-US" sz="1200" dirty="0">
              <a:solidFill>
                <a:schemeClr val="tx1"/>
              </a:solidFill>
            </a:endParaRPr>
          </a:p>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CDE21B42-F9BC-5F40-AEC1-5351D9737187}" type="slidenum">
              <a:rPr lang="en-US" smtClean="0"/>
              <a:t>54</a:t>
            </a:fld>
            <a:endParaRPr lang="en-US"/>
          </a:p>
        </p:txBody>
      </p:sp>
    </p:spTree>
    <p:extLst>
      <p:ext uri="{BB962C8B-B14F-4D97-AF65-F5344CB8AC3E}">
        <p14:creationId xmlns:p14="http://schemas.microsoft.com/office/powerpoint/2010/main" val="3057737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A 2X difference is not large, why not in software?</a:t>
            </a:r>
          </a:p>
          <a:p>
            <a:pPr algn="l"/>
            <a:r>
              <a:rPr lang="en-US" sz="1200" dirty="0">
                <a:solidFill>
                  <a:schemeClr val="tx1"/>
                </a:solidFill>
              </a:rPr>
              <a:t>Intuition is division is faster, software do not seem to do two-bit PM</a:t>
            </a:r>
          </a:p>
          <a:p>
            <a:pPr algn="l"/>
            <a:r>
              <a:rPr lang="en-US" sz="1200" dirty="0">
                <a:solidFill>
                  <a:schemeClr val="tx1"/>
                </a:solidFill>
              </a:rPr>
              <a:t>Could be faster in software</a:t>
            </a:r>
          </a:p>
          <a:p>
            <a:pPr algn="l"/>
            <a:r>
              <a:rPr lang="en-US" sz="1200" dirty="0">
                <a:solidFill>
                  <a:schemeClr val="tx1"/>
                </a:solidFill>
              </a:rPr>
              <a:t>Multiple subtractions</a:t>
            </a:r>
          </a:p>
          <a:p>
            <a:pPr algn="l"/>
            <a:r>
              <a:rPr lang="en-US" sz="1200" dirty="0">
                <a:solidFill>
                  <a:schemeClr val="tx1"/>
                </a:solidFill>
              </a:rPr>
              <a:t>Two-bit in software</a:t>
            </a:r>
          </a:p>
          <a:p>
            <a:pPr algn="l"/>
            <a:endParaRPr lang="en-US" sz="1200" dirty="0">
              <a:solidFill>
                <a:schemeClr val="tx1"/>
              </a:solidFill>
            </a:endParaRPr>
          </a:p>
          <a:p>
            <a:pPr algn="l"/>
            <a:endParaRPr lang="en-US" sz="1200" dirty="0">
              <a:solidFill>
                <a:schemeClr val="tx1"/>
              </a:solidFill>
            </a:endParaRPr>
          </a:p>
          <a:p>
            <a:pPr algn="l"/>
            <a:r>
              <a:rPr lang="en-US" sz="1200" dirty="0">
                <a:solidFill>
                  <a:schemeClr val="tx1"/>
                </a:solidFill>
              </a:rPr>
              <a:t>Is subtraction twice as fast as </a:t>
            </a:r>
            <a:r>
              <a:rPr lang="en-US" sz="1200" dirty="0" err="1">
                <a:solidFill>
                  <a:schemeClr val="tx1"/>
                </a:solidFill>
              </a:rPr>
              <a:t>divison</a:t>
            </a:r>
            <a:r>
              <a:rPr lang="en-US" sz="1200" dirty="0">
                <a:solidFill>
                  <a:schemeClr val="tx1"/>
                </a:solidFill>
              </a:rPr>
              <a:t>?</a:t>
            </a:r>
          </a:p>
          <a:p>
            <a:pPr algn="l"/>
            <a:endParaRPr lang="en-US" sz="1200" dirty="0">
              <a:solidFill>
                <a:schemeClr val="tx1"/>
              </a:solidFill>
            </a:endParaRPr>
          </a:p>
          <a:p>
            <a:pPr algn="l"/>
            <a:r>
              <a:rPr lang="en-US" sz="1200" dirty="0">
                <a:solidFill>
                  <a:schemeClr val="tx1"/>
                </a:solidFill>
              </a:rPr>
              <a:t>We extend the two-bit PM algorithm for extended GCD</a:t>
            </a:r>
          </a:p>
          <a:p>
            <a:pPr algn="l"/>
            <a:endParaRPr lang="en-US" sz="1200" dirty="0">
              <a:solidFill>
                <a:schemeClr val="tx1"/>
              </a:solidFill>
            </a:endParaRPr>
          </a:p>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CDE21B42-F9BC-5F40-AEC1-5351D9737187}" type="slidenum">
              <a:rPr lang="en-US" smtClean="0"/>
              <a:t>55</a:t>
            </a:fld>
            <a:endParaRPr lang="en-US"/>
          </a:p>
        </p:txBody>
      </p:sp>
    </p:spTree>
    <p:extLst>
      <p:ext uri="{BB962C8B-B14F-4D97-AF65-F5344CB8AC3E}">
        <p14:creationId xmlns:p14="http://schemas.microsoft.com/office/powerpoint/2010/main" val="38025693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A 2X difference is not large, why not in software?</a:t>
            </a:r>
          </a:p>
          <a:p>
            <a:pPr algn="l"/>
            <a:r>
              <a:rPr lang="en-US" sz="1200" dirty="0">
                <a:solidFill>
                  <a:schemeClr val="tx1"/>
                </a:solidFill>
              </a:rPr>
              <a:t>Intuition is division is faster, software do not seem to do two-bit PM</a:t>
            </a:r>
          </a:p>
          <a:p>
            <a:pPr algn="l"/>
            <a:r>
              <a:rPr lang="en-US" sz="1200" dirty="0">
                <a:solidFill>
                  <a:schemeClr val="tx1"/>
                </a:solidFill>
              </a:rPr>
              <a:t>Could be faster in software</a:t>
            </a:r>
          </a:p>
          <a:p>
            <a:pPr algn="l"/>
            <a:r>
              <a:rPr lang="en-US" sz="1200" dirty="0">
                <a:solidFill>
                  <a:schemeClr val="tx1"/>
                </a:solidFill>
              </a:rPr>
              <a:t>Multiple subtractions</a:t>
            </a:r>
          </a:p>
          <a:p>
            <a:pPr algn="l"/>
            <a:r>
              <a:rPr lang="en-US" sz="1200" dirty="0">
                <a:solidFill>
                  <a:schemeClr val="tx1"/>
                </a:solidFill>
              </a:rPr>
              <a:t>Two-bit in software</a:t>
            </a:r>
          </a:p>
          <a:p>
            <a:pPr algn="l"/>
            <a:endParaRPr lang="en-US" sz="1200" dirty="0">
              <a:solidFill>
                <a:schemeClr val="tx1"/>
              </a:solidFill>
            </a:endParaRPr>
          </a:p>
          <a:p>
            <a:pPr algn="l"/>
            <a:endParaRPr lang="en-US" sz="1200" dirty="0">
              <a:solidFill>
                <a:schemeClr val="tx1"/>
              </a:solidFill>
            </a:endParaRPr>
          </a:p>
          <a:p>
            <a:pPr algn="l"/>
            <a:r>
              <a:rPr lang="en-US" sz="1200" dirty="0">
                <a:solidFill>
                  <a:schemeClr val="tx1"/>
                </a:solidFill>
              </a:rPr>
              <a:t>Is subtraction twice as fast as </a:t>
            </a:r>
            <a:r>
              <a:rPr lang="en-US" sz="1200" dirty="0" err="1">
                <a:solidFill>
                  <a:schemeClr val="tx1"/>
                </a:solidFill>
              </a:rPr>
              <a:t>divison</a:t>
            </a:r>
            <a:r>
              <a:rPr lang="en-US" sz="1200" dirty="0">
                <a:solidFill>
                  <a:schemeClr val="tx1"/>
                </a:solidFill>
              </a:rPr>
              <a:t>?</a:t>
            </a:r>
          </a:p>
          <a:p>
            <a:pPr algn="l"/>
            <a:endParaRPr lang="en-US" sz="1200" dirty="0">
              <a:solidFill>
                <a:schemeClr val="tx1"/>
              </a:solidFill>
            </a:endParaRPr>
          </a:p>
          <a:p>
            <a:pPr algn="l"/>
            <a:r>
              <a:rPr lang="en-US" sz="1200" dirty="0">
                <a:solidFill>
                  <a:schemeClr val="tx1"/>
                </a:solidFill>
              </a:rPr>
              <a:t>We extend the two-bit PM algorithm for extended GCD</a:t>
            </a:r>
          </a:p>
          <a:p>
            <a:pPr algn="l"/>
            <a:endParaRPr lang="en-US" sz="1200" dirty="0">
              <a:solidFill>
                <a:schemeClr val="tx1"/>
              </a:solidFill>
            </a:endParaRPr>
          </a:p>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CDE21B42-F9BC-5F40-AEC1-5351D9737187}" type="slidenum">
              <a:rPr lang="en-US" smtClean="0"/>
              <a:t>56</a:t>
            </a:fld>
            <a:endParaRPr lang="en-US"/>
          </a:p>
        </p:txBody>
      </p:sp>
    </p:spTree>
    <p:extLst>
      <p:ext uri="{BB962C8B-B14F-4D97-AF65-F5344CB8AC3E}">
        <p14:creationId xmlns:p14="http://schemas.microsoft.com/office/powerpoint/2010/main" val="20610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t>Extension is computing these coefficients </a:t>
                </a:r>
                <a:r>
                  <a:rPr lang="en-US" err="1"/>
                  <a:t>b_a</a:t>
                </a:r>
                <a:r>
                  <a:rPr lang="en-US"/>
                  <a:t> and </a:t>
                </a:r>
                <a:r>
                  <a:rPr lang="en-US" err="1"/>
                  <a:t>b_b</a:t>
                </a:r>
                <a:endParaRPr lang="en-US"/>
              </a:p>
              <a:p>
                <a:r>
                  <a:rPr lang="en-US"/>
                  <a:t>GCD is 1, interesting result is finding these coefficients</a:t>
                </a:r>
              </a:p>
              <a:p>
                <a:pPr lvl="1"/>
                <a:r>
                  <a:rPr lang="en-US" sz="2800"/>
                  <a:t>Start: 	</a:t>
                </a:r>
                <a14:m>
                  <m:oMath xmlns:m="http://schemas.openxmlformats.org/officeDocument/2006/math">
                    <m:r>
                      <a:rPr lang="en-US" sz="2800" i="1">
                        <a:latin typeface="Cambria Math" panose="02040503050406030204" pitchFamily="18" charset="0"/>
                      </a:rPr>
                      <m:t>𝑢</m:t>
                    </m:r>
                    <m:r>
                      <a:rPr lang="en-US" sz="2800" b="0" i="1" smtClean="0">
                        <a:latin typeface="Cambria Math" panose="02040503050406030204" pitchFamily="18" charset="0"/>
                      </a:rPr>
                      <m:t>=1,</m:t>
                    </m:r>
                    <m:r>
                      <a:rPr lang="en-US" sz="2800" b="0" i="1" smtClean="0">
                        <a:latin typeface="Cambria Math" panose="02040503050406030204" pitchFamily="18" charset="0"/>
                      </a:rPr>
                      <m:t>𝑚</m:t>
                    </m:r>
                    <m:r>
                      <a:rPr lang="en-US" sz="2800" b="0" i="1" smtClean="0">
                        <a:latin typeface="Cambria Math" panose="02040503050406030204" pitchFamily="18" charset="0"/>
                      </a:rPr>
                      <m:t>=0 </m:t>
                    </m:r>
                  </m:oMath>
                </a14:m>
                <a:r>
                  <a:rPr lang="en-US" sz="2800"/>
                  <a:t>and </a:t>
                </a:r>
                <a14:m>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=0, </m:t>
                    </m:r>
                    <m:r>
                      <a:rPr lang="en-US" sz="2800" b="0" i="1" smtClean="0">
                        <a:latin typeface="Cambria Math" panose="02040503050406030204" pitchFamily="18" charset="0"/>
                      </a:rPr>
                      <m:t>𝑛</m:t>
                    </m:r>
                    <m:r>
                      <a:rPr lang="en-US" sz="2800" b="0" i="1" smtClean="0">
                        <a:latin typeface="Cambria Math" panose="02040503050406030204" pitchFamily="18" charset="0"/>
                      </a:rPr>
                      <m:t>=1</m:t>
                    </m:r>
                  </m:oMath>
                </a14:m>
                <a:endParaRPr lang="en-US" sz="2800"/>
              </a:p>
              <a:p>
                <a:pPr lvl="1"/>
                <a:r>
                  <a:rPr lang="en-US" sz="2800"/>
                  <a:t>End: 	</a:t>
                </a:r>
                <a14:m>
                  <m:oMath xmlns:m="http://schemas.openxmlformats.org/officeDocument/2006/math">
                    <m:func>
                      <m:funcPr>
                        <m:ctrlPr>
                          <a:rPr lang="en-US" sz="2800" i="1" smtClean="0">
                            <a:latin typeface="Cambria Math" panose="02040503050406030204" pitchFamily="18" charset="0"/>
                          </a:rPr>
                        </m:ctrlPr>
                      </m:funcPr>
                      <m:fName>
                        <m:r>
                          <m:rPr>
                            <m:sty m:val="p"/>
                          </m:rPr>
                          <a:rPr lang="en-US" sz="2800">
                            <a:latin typeface="Cambria Math" panose="02040503050406030204" pitchFamily="18" charset="0"/>
                          </a:rPr>
                          <m:t>gcd</m:t>
                        </m:r>
                      </m:fName>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0</m:t>
                                </m:r>
                              </m:sub>
                            </m:sSub>
                          </m:e>
                        </m:d>
                      </m:e>
                    </m:func>
                    <m:r>
                      <a:rPr lang="en-US" sz="2800" b="0" i="1" smtClean="0">
                        <a:latin typeface="Cambria Math" panose="02040503050406030204" pitchFamily="18" charset="0"/>
                      </a:rPr>
                      <m:t>=</m:t>
                    </m:r>
                    <m:r>
                      <a:rPr lang="en-US" sz="2800" b="0" i="1" smtClean="0">
                        <a:latin typeface="Cambria Math" panose="02040503050406030204" pitchFamily="18" charset="0"/>
                      </a:rPr>
                      <m:t>𝑎</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m:t>
                    </m:r>
                    <m:r>
                      <a:rPr lang="en-US" sz="2800" b="0" i="1" smtClean="0">
                        <a:latin typeface="Cambria Math" panose="02040503050406030204" pitchFamily="18" charset="0"/>
                      </a:rPr>
                      <m:t>𝑢</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𝑏</m:t>
                        </m:r>
                      </m:sub>
                    </m:sSub>
                    <m:r>
                      <a:rPr lang="en-US" sz="2800" b="0" i="1" smtClean="0">
                        <a:latin typeface="Cambria Math" panose="02040503050406030204" pitchFamily="18" charset="0"/>
                      </a:rPr>
                      <m:t>=</m:t>
                    </m:r>
                    <m:r>
                      <a:rPr lang="en-US" sz="2800" b="0" i="1" smtClean="0">
                        <a:latin typeface="Cambria Math" panose="02040503050406030204" pitchFamily="18" charset="0"/>
                      </a:rPr>
                      <m:t>𝑚</m:t>
                    </m:r>
                  </m:oMath>
                </a14:m>
                <a:endParaRPr lang="en-US" sz="2800">
                  <a:latin typeface="Cambria Math" panose="02040503050406030204" pitchFamily="18" charset="0"/>
                </a:endParaRPr>
              </a:p>
              <a:p>
                <a:endParaRPr lang="en-US"/>
              </a:p>
            </p:txBody>
          </p:sp>
        </mc:Choice>
        <mc:Fallback xmlns="">
          <p:sp>
            <p:nvSpPr>
              <p:cNvPr id="3" name="Notes Placeholder 2"/>
              <p:cNvSpPr>
                <a:spLocks noGrp="1"/>
              </p:cNvSpPr>
              <p:nvPr>
                <p:ph type="body" idx="1"/>
              </p:nvPr>
            </p:nvSpPr>
            <p:spPr/>
            <p:txBody>
              <a:bodyPr/>
              <a:lstStyle/>
              <a:p>
                <a:r>
                  <a:rPr lang="en-US"/>
                  <a:t>Extension is computing these coefficients </a:t>
                </a:r>
                <a:r>
                  <a:rPr lang="en-US" err="1"/>
                  <a:t>b_a</a:t>
                </a:r>
                <a:r>
                  <a:rPr lang="en-US"/>
                  <a:t> and </a:t>
                </a:r>
                <a:r>
                  <a:rPr lang="en-US" err="1"/>
                  <a:t>b_b</a:t>
                </a:r>
                <a:endParaRPr lang="en-US"/>
              </a:p>
              <a:p>
                <a:r>
                  <a:rPr lang="en-US"/>
                  <a:t>GCD is 1, interesting result is finding these coefficients</a:t>
                </a:r>
              </a:p>
              <a:p>
                <a:pPr lvl="1"/>
                <a:r>
                  <a:rPr lang="en-US" sz="2800"/>
                  <a:t>Start: 	</a:t>
                </a:r>
                <a:r>
                  <a:rPr lang="en-US" sz="2800" i="0">
                    <a:latin typeface="Cambria Math" panose="02040503050406030204" pitchFamily="18" charset="0"/>
                  </a:rPr>
                  <a:t>𝑢</a:t>
                </a:r>
                <a:r>
                  <a:rPr lang="en-US" sz="2800" b="0" i="0">
                    <a:latin typeface="Cambria Math" panose="02040503050406030204" pitchFamily="18" charset="0"/>
                  </a:rPr>
                  <a:t>=1,𝑚=0 </a:t>
                </a:r>
                <a:r>
                  <a:rPr lang="en-US" sz="2800"/>
                  <a:t>and </a:t>
                </a:r>
                <a:r>
                  <a:rPr lang="en-US" sz="2800" b="0" i="0">
                    <a:latin typeface="Cambria Math" panose="02040503050406030204" pitchFamily="18" charset="0"/>
                  </a:rPr>
                  <a:t>𝑦=0, 𝑛=1</a:t>
                </a:r>
                <a:endParaRPr lang="en-US" sz="2800"/>
              </a:p>
              <a:p>
                <a:pPr lvl="1"/>
                <a:r>
                  <a:rPr lang="en-US" sz="2800"/>
                  <a:t>End: 	</a:t>
                </a:r>
                <a:r>
                  <a:rPr lang="en-US" sz="2800" i="0">
                    <a:latin typeface="Cambria Math" panose="02040503050406030204" pitchFamily="18" charset="0"/>
                  </a:rPr>
                  <a:t>gcd⁡(𝑎_0,𝑏_0 )</a:t>
                </a:r>
                <a:r>
                  <a:rPr lang="en-US" sz="2800" b="0" i="0">
                    <a:latin typeface="Cambria Math" panose="02040503050406030204" pitchFamily="18" charset="0"/>
                  </a:rPr>
                  <a:t>=𝑎, 𝑏_𝑎=𝑢, 𝑏_𝑏=𝑚</a:t>
                </a:r>
                <a:endParaRPr lang="en-US" sz="2800">
                  <a:latin typeface="Cambria Math" panose="02040503050406030204" pitchFamily="18" charset="0"/>
                </a:endParaRPr>
              </a:p>
              <a:p>
                <a:endParaRPr lang="en-US"/>
              </a:p>
            </p:txBody>
          </p:sp>
        </mc:Fallback>
      </mc:AlternateContent>
      <p:sp>
        <p:nvSpPr>
          <p:cNvPr id="4" name="Slide Number Placeholder 3"/>
          <p:cNvSpPr>
            <a:spLocks noGrp="1"/>
          </p:cNvSpPr>
          <p:nvPr>
            <p:ph type="sldNum" sz="quarter" idx="5"/>
          </p:nvPr>
        </p:nvSpPr>
        <p:spPr/>
        <p:txBody>
          <a:bodyPr/>
          <a:lstStyle/>
          <a:p>
            <a:fld id="{4C6D228C-5BFD-D446-B8A1-7F700705A313}" type="slidenum">
              <a:rPr lang="en-US" smtClean="0"/>
              <a:t>57</a:t>
            </a:fld>
            <a:endParaRPr lang="en-US"/>
          </a:p>
        </p:txBody>
      </p:sp>
    </p:spTree>
    <p:extLst>
      <p:ext uri="{BB962C8B-B14F-4D97-AF65-F5344CB8AC3E}">
        <p14:creationId xmlns:p14="http://schemas.microsoft.com/office/powerpoint/2010/main" val="3688078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XGCD is the primary bottleneck: 91% of execution time</a:t>
            </a:r>
          </a:p>
        </p:txBody>
      </p:sp>
      <p:sp>
        <p:nvSpPr>
          <p:cNvPr id="4" name="Slide Number Placeholder 3"/>
          <p:cNvSpPr>
            <a:spLocks noGrp="1"/>
          </p:cNvSpPr>
          <p:nvPr>
            <p:ph type="sldNum" sz="quarter" idx="5"/>
          </p:nvPr>
        </p:nvSpPr>
        <p:spPr/>
        <p:txBody>
          <a:bodyPr/>
          <a:lstStyle/>
          <a:p>
            <a:fld id="{CDE21B42-F9BC-5F40-AEC1-5351D9737187}" type="slidenum">
              <a:rPr lang="en-US" smtClean="0"/>
              <a:t>4</a:t>
            </a:fld>
            <a:endParaRPr lang="en-US"/>
          </a:p>
        </p:txBody>
      </p:sp>
    </p:spTree>
    <p:extLst>
      <p:ext uri="{BB962C8B-B14F-4D97-AF65-F5344CB8AC3E}">
        <p14:creationId xmlns:p14="http://schemas.microsoft.com/office/powerpoint/2010/main" val="32198975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not be clear…</a:t>
            </a:r>
          </a:p>
          <a:p>
            <a:r>
              <a:rPr lang="en-US" dirty="0"/>
              <a:t>(details in paper)</a:t>
            </a:r>
          </a:p>
          <a:p>
            <a:r>
              <a:rPr lang="en-US" dirty="0"/>
              <a:t>Bring back time here?</a:t>
            </a:r>
          </a:p>
        </p:txBody>
      </p:sp>
      <p:sp>
        <p:nvSpPr>
          <p:cNvPr id="4" name="Slide Number Placeholder 3"/>
          <p:cNvSpPr>
            <a:spLocks noGrp="1"/>
          </p:cNvSpPr>
          <p:nvPr>
            <p:ph type="sldNum" sz="quarter" idx="5"/>
          </p:nvPr>
        </p:nvSpPr>
        <p:spPr/>
        <p:txBody>
          <a:bodyPr/>
          <a:lstStyle/>
          <a:p>
            <a:fld id="{CDE21B42-F9BC-5F40-AEC1-5351D9737187}" type="slidenum">
              <a:rPr lang="en-US" smtClean="0"/>
              <a:t>58</a:t>
            </a:fld>
            <a:endParaRPr lang="en-US"/>
          </a:p>
        </p:txBody>
      </p:sp>
    </p:spTree>
    <p:extLst>
      <p:ext uri="{BB962C8B-B14F-4D97-AF65-F5344CB8AC3E}">
        <p14:creationId xmlns:p14="http://schemas.microsoft.com/office/powerpoint/2010/main" val="37223781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200" dirty="0">
                    <a:solidFill>
                      <a:schemeClr val="tx1"/>
                    </a:solidFill>
                  </a:rPr>
                  <a:t>Most quotients in Euclid’s algorithm are small for 1024-bit inputs</a:t>
                </a:r>
              </a:p>
              <a:p>
                <a:pPr marL="457200" indent="-457200">
                  <a:buFont typeface="Arial" panose="020B0604020202020204" pitchFamily="34" charset="0"/>
                  <a:buChar char="•"/>
                </a:pPr>
                <a:r>
                  <a:rPr lang="en-US" sz="1200" dirty="0">
                    <a:solidFill>
                      <a:schemeClr val="tx1"/>
                    </a:solidFill>
                  </a:rPr>
                  <a:t>Can estimate few of the most significant bits of </a:t>
                </a:r>
                <a14:m>
                  <m:oMath xmlns:m="http://schemas.openxmlformats.org/officeDocument/2006/math">
                    <m:r>
                      <a:rPr lang="en-US" sz="1200" b="0" i="1" smtClean="0">
                        <a:solidFill>
                          <a:schemeClr val="tx1"/>
                        </a:solidFill>
                        <a:latin typeface="Cambria Math" panose="02040503050406030204" pitchFamily="18" charset="0"/>
                      </a:rPr>
                      <m:t>𝑞</m:t>
                    </m:r>
                  </m:oMath>
                </a14:m>
                <a:r>
                  <a:rPr lang="en-US" sz="1200" dirty="0">
                    <a:solidFill>
                      <a:schemeClr val="tx1"/>
                    </a:solidFill>
                  </a:rPr>
                  <a:t> for faster execution</a:t>
                </a:r>
              </a:p>
              <a:p>
                <a:endParaRPr lang="en-US" dirty="0"/>
              </a:p>
              <a:p>
                <a:r>
                  <a:rPr lang="en-US" dirty="0"/>
                  <a:t>HW block diagram</a:t>
                </a:r>
              </a:p>
              <a:p>
                <a:r>
                  <a:rPr lang="en-US" dirty="0"/>
                  <a:t>LUT -&gt; computes q * b -&gt; stacked adders with partial products</a:t>
                </a:r>
              </a:p>
              <a:p>
                <a:r>
                  <a:rPr lang="en-US" dirty="0"/>
                  <a:t>Compute remainder goes into another adder</a:t>
                </a:r>
              </a:p>
              <a:p>
                <a:endParaRPr lang="en-US" dirty="0"/>
              </a:p>
            </p:txBody>
          </p:sp>
        </mc:Choice>
        <mc:Fallback xmlns="">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200" dirty="0">
                    <a:solidFill>
                      <a:schemeClr val="tx1"/>
                    </a:solidFill>
                  </a:rPr>
                  <a:t>Most quotients in Euclid’s algorithm are small for 1024-bit inputs</a:t>
                </a:r>
              </a:p>
              <a:p>
                <a:pPr marL="457200" indent="-457200">
                  <a:buFont typeface="Arial" panose="020B0604020202020204" pitchFamily="34" charset="0"/>
                  <a:buChar char="•"/>
                </a:pPr>
                <a:r>
                  <a:rPr lang="en-US" sz="1200" dirty="0">
                    <a:solidFill>
                      <a:schemeClr val="tx1"/>
                    </a:solidFill>
                  </a:rPr>
                  <a:t>Can estimate few of the most significant bits of </a:t>
                </a:r>
                <a:r>
                  <a:rPr lang="en-US" sz="1200" b="0" i="0">
                    <a:solidFill>
                      <a:schemeClr val="tx1"/>
                    </a:solidFill>
                    <a:latin typeface="Cambria Math" panose="02040503050406030204" pitchFamily="18" charset="0"/>
                  </a:rPr>
                  <a:t>𝑞</a:t>
                </a:r>
                <a:r>
                  <a:rPr lang="en-US" sz="1200" dirty="0">
                    <a:solidFill>
                      <a:schemeClr val="tx1"/>
                    </a:solidFill>
                  </a:rPr>
                  <a:t> for faster execution</a:t>
                </a:r>
              </a:p>
              <a:p>
                <a:endParaRPr lang="en-US" dirty="0"/>
              </a:p>
              <a:p>
                <a:r>
                  <a:rPr lang="en-US" dirty="0"/>
                  <a:t>HW block diagram</a:t>
                </a:r>
              </a:p>
              <a:p>
                <a:r>
                  <a:rPr lang="en-US" dirty="0"/>
                  <a:t>LUT -&gt; computes q * b -&gt; stacked adders with partial products</a:t>
                </a:r>
              </a:p>
              <a:p>
                <a:r>
                  <a:rPr lang="en-US" dirty="0"/>
                  <a:t>Compute remainder goes into another adder</a:t>
                </a:r>
              </a:p>
              <a:p>
                <a:endParaRPr lang="en-US" dirty="0"/>
              </a:p>
            </p:txBody>
          </p:sp>
        </mc:Fallback>
      </mc:AlternateContent>
      <p:sp>
        <p:nvSpPr>
          <p:cNvPr id="4" name="Slide Number Placeholder 3"/>
          <p:cNvSpPr>
            <a:spLocks noGrp="1"/>
          </p:cNvSpPr>
          <p:nvPr>
            <p:ph type="sldNum" sz="quarter" idx="5"/>
          </p:nvPr>
        </p:nvSpPr>
        <p:spPr/>
        <p:txBody>
          <a:bodyPr/>
          <a:lstStyle/>
          <a:p>
            <a:fld id="{B2BD286E-880C-1E4B-A236-4B4C73D28C90}" type="slidenum">
              <a:rPr lang="en-US" smtClean="0"/>
              <a:t>59</a:t>
            </a:fld>
            <a:endParaRPr lang="en-US"/>
          </a:p>
        </p:txBody>
      </p:sp>
    </p:spTree>
    <p:extLst>
      <p:ext uri="{BB962C8B-B14F-4D97-AF65-F5344CB8AC3E}">
        <p14:creationId xmlns:p14="http://schemas.microsoft.com/office/powerpoint/2010/main" val="16327327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HW block diagram</a:t>
            </a:r>
          </a:p>
          <a:p>
            <a:r>
              <a:rPr lang="en-US"/>
              <a:t>LUT -&gt; computes q * b -&gt; stacked adders with partial products</a:t>
            </a:r>
          </a:p>
          <a:p>
            <a:r>
              <a:rPr lang="en-US"/>
              <a:t>Compute remainder goes into another adder</a:t>
            </a:r>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60</a:t>
            </a:fld>
            <a:endParaRPr lang="en-US"/>
          </a:p>
        </p:txBody>
      </p:sp>
    </p:spTree>
    <p:extLst>
      <p:ext uri="{BB962C8B-B14F-4D97-AF65-F5344CB8AC3E}">
        <p14:creationId xmlns:p14="http://schemas.microsoft.com/office/powerpoint/2010/main" val="556101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HW block diagram</a:t>
            </a:r>
          </a:p>
          <a:p>
            <a:r>
              <a:rPr lang="en-US"/>
              <a:t>LUT -&gt; computes q * b -&gt; stacked adders with partial products</a:t>
            </a:r>
          </a:p>
          <a:p>
            <a:r>
              <a:rPr lang="en-US"/>
              <a:t>Compute remainder goes into another adder</a:t>
            </a:r>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61</a:t>
            </a:fld>
            <a:endParaRPr lang="en-US"/>
          </a:p>
        </p:txBody>
      </p:sp>
    </p:spTree>
    <p:extLst>
      <p:ext uri="{BB962C8B-B14F-4D97-AF65-F5344CB8AC3E}">
        <p14:creationId xmlns:p14="http://schemas.microsoft.com/office/powerpoint/2010/main" val="1145340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t>Both critical paths require additions</a:t>
                </a:r>
              </a:p>
              <a:p>
                <a:pPr lvl="1"/>
                <a:r>
                  <a:rPr lang="en-US" sz="2800"/>
                  <a:t>Two-bit PM adds </a:t>
                </a:r>
                <a14:m>
                  <m:oMath xmlns:m="http://schemas.openxmlformats.org/officeDocument/2006/math">
                    <m:r>
                      <a:rPr lang="en-US" sz="2800" i="1" dirty="0" smtClean="0">
                        <a:latin typeface="Cambria Math" panose="02040503050406030204" pitchFamily="18" charset="0"/>
                      </a:rPr>
                      <m:t>𝑢</m:t>
                    </m:r>
                    <m:r>
                      <a:rPr lang="en-US" sz="2800" i="1" dirty="0" smtClean="0">
                        <a:latin typeface="Cambria Math" panose="02040503050406030204" pitchFamily="18" charset="0"/>
                      </a:rPr>
                      <m:t> + </m:t>
                    </m:r>
                    <m:r>
                      <a:rPr lang="en-US" sz="2800" i="1" dirty="0" smtClean="0">
                        <a:latin typeface="Cambria Math" panose="02040503050406030204" pitchFamily="18" charset="0"/>
                      </a:rPr>
                      <m:t>𝑦</m:t>
                    </m:r>
                    <m:r>
                      <a:rPr lang="en-US" sz="2800" i="1" dirty="0" smtClean="0">
                        <a:latin typeface="Cambria Math" panose="02040503050406030204" pitchFamily="18" charset="0"/>
                      </a:rPr>
                      <m:t> + 3</m:t>
                    </m:r>
                    <m:r>
                      <a:rPr lang="en-US" sz="2800" i="1" dirty="0" smtClean="0">
                        <a:latin typeface="Cambria Math" panose="02040503050406030204" pitchFamily="18" charset="0"/>
                      </a:rPr>
                      <m:t>𝐵</m:t>
                    </m:r>
                  </m:oMath>
                </a14:m>
                <a:endParaRPr lang="en-US" sz="2800"/>
              </a:p>
              <a:p>
                <a:pPr lvl="1"/>
                <a:r>
                  <a:rPr lang="en-US" sz="2800"/>
                  <a:t>Euclid requires multiplying </a:t>
                </a:r>
                <a14:m>
                  <m:oMath xmlns:m="http://schemas.openxmlformats.org/officeDocument/2006/math">
                    <m:r>
                      <a:rPr lang="en-US" sz="2800" b="0" i="1" smtClean="0">
                        <a:latin typeface="Cambria Math" panose="02040503050406030204" pitchFamily="18" charset="0"/>
                      </a:rPr>
                      <m:t>𝑞</m:t>
                    </m:r>
                    <m:r>
                      <a:rPr lang="en-US" sz="2800" b="0" i="1" smtClean="0">
                        <a:latin typeface="Cambria Math" panose="02040503050406030204" pitchFamily="18" charset="0"/>
                      </a:rPr>
                      <m:t>∗</m:t>
                    </m:r>
                    <m:r>
                      <a:rPr lang="en-US" sz="2800" b="0" i="1" smtClean="0">
                        <a:latin typeface="Cambria Math" panose="02040503050406030204" pitchFamily="18" charset="0"/>
                      </a:rPr>
                      <m:t>𝑏</m:t>
                    </m:r>
                  </m:oMath>
                </a14:m>
                <a:r>
                  <a:rPr lang="en-US" sz="2800"/>
                  <a:t>, which adds partial products, and subtracts </a:t>
                </a:r>
                <a14:m>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m:t>
                    </m:r>
                    <m:r>
                      <a:rPr lang="en-US" sz="2800" b="0" i="1" smtClean="0">
                        <a:latin typeface="Cambria Math" panose="02040503050406030204" pitchFamily="18" charset="0"/>
                      </a:rPr>
                      <m:t>𝑏</m:t>
                    </m:r>
                  </m:oMath>
                </a14:m>
                <a:r>
                  <a:rPr lang="en-US" sz="2800"/>
                  <a:t> to get the remainder</a:t>
                </a:r>
              </a:p>
              <a:p>
                <a:endParaRPr lang="en-US"/>
              </a:p>
            </p:txBody>
          </p:sp>
        </mc:Choice>
        <mc:Fallback xmlns="">
          <p:sp>
            <p:nvSpPr>
              <p:cNvPr id="3" name="Notes Placeholder 2"/>
              <p:cNvSpPr>
                <a:spLocks noGrp="1"/>
              </p:cNvSpPr>
              <p:nvPr>
                <p:ph type="body" idx="1"/>
              </p:nvPr>
            </p:nvSpPr>
            <p:spPr/>
            <p:txBody>
              <a:bodyPr/>
              <a:lstStyle/>
              <a:p>
                <a:r>
                  <a:rPr lang="en-US"/>
                  <a:t>Both critical paths require additions</a:t>
                </a:r>
              </a:p>
              <a:p>
                <a:pPr lvl="1"/>
                <a:r>
                  <a:rPr lang="en-US" sz="2800"/>
                  <a:t>Two-bit PM adds </a:t>
                </a:r>
                <a:r>
                  <a:rPr lang="en-US" sz="2800" i="0" dirty="0">
                    <a:latin typeface="Cambria Math" panose="02040503050406030204" pitchFamily="18" charset="0"/>
                  </a:rPr>
                  <a:t>𝑢 + 𝑦 + 3𝐵</a:t>
                </a:r>
                <a:endParaRPr lang="en-US" sz="2800"/>
              </a:p>
              <a:p>
                <a:pPr lvl="1"/>
                <a:r>
                  <a:rPr lang="en-US" sz="2800"/>
                  <a:t>Euclid requires multiplying </a:t>
                </a:r>
                <a:r>
                  <a:rPr lang="en-US" sz="2800" b="0" i="0">
                    <a:latin typeface="Cambria Math" panose="02040503050406030204" pitchFamily="18" charset="0"/>
                  </a:rPr>
                  <a:t>𝑞∗𝑏</a:t>
                </a:r>
                <a:r>
                  <a:rPr lang="en-US" sz="2800"/>
                  <a:t>, which adds partial products, and subtracts </a:t>
                </a:r>
                <a:r>
                  <a:rPr lang="en-US" sz="2800" b="0" i="0">
                    <a:latin typeface="Cambria Math" panose="02040503050406030204" pitchFamily="18" charset="0"/>
                  </a:rPr>
                  <a:t>𝑎−𝑞∗𝑏</a:t>
                </a:r>
                <a:r>
                  <a:rPr lang="en-US" sz="2800"/>
                  <a:t> to get the remainder</a:t>
                </a:r>
              </a:p>
              <a:p>
                <a:endParaRPr lang="en-US"/>
              </a:p>
            </p:txBody>
          </p:sp>
        </mc:Fallback>
      </mc:AlternateContent>
      <p:sp>
        <p:nvSpPr>
          <p:cNvPr id="4" name="Slide Number Placeholder 3"/>
          <p:cNvSpPr>
            <a:spLocks noGrp="1"/>
          </p:cNvSpPr>
          <p:nvPr>
            <p:ph type="sldNum" sz="quarter" idx="5"/>
          </p:nvPr>
        </p:nvSpPr>
        <p:spPr/>
        <p:txBody>
          <a:bodyPr/>
          <a:lstStyle/>
          <a:p>
            <a:fld id="{B2BD286E-880C-1E4B-A236-4B4C73D28C90}" type="slidenum">
              <a:rPr lang="en-US" smtClean="0"/>
              <a:t>62</a:t>
            </a:fld>
            <a:endParaRPr lang="en-US"/>
          </a:p>
        </p:txBody>
      </p:sp>
    </p:spTree>
    <p:extLst>
      <p:ext uri="{BB962C8B-B14F-4D97-AF65-F5344CB8AC3E}">
        <p14:creationId xmlns:p14="http://schemas.microsoft.com/office/powerpoint/2010/main" val="29924456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Shift is nontrivial</a:t>
            </a:r>
          </a:p>
        </p:txBody>
      </p:sp>
      <p:sp>
        <p:nvSpPr>
          <p:cNvPr id="4" name="Slide Number Placeholder 3"/>
          <p:cNvSpPr>
            <a:spLocks noGrp="1"/>
          </p:cNvSpPr>
          <p:nvPr>
            <p:ph type="sldNum" sz="quarter" idx="5"/>
          </p:nvPr>
        </p:nvSpPr>
        <p:spPr/>
        <p:txBody>
          <a:bodyPr/>
          <a:lstStyle/>
          <a:p>
            <a:fld id="{B2BD286E-880C-1E4B-A236-4B4C73D28C90}" type="slidenum">
              <a:rPr lang="en-US" smtClean="0"/>
              <a:t>63</a:t>
            </a:fld>
            <a:endParaRPr lang="en-US"/>
          </a:p>
        </p:txBody>
      </p:sp>
    </p:spTree>
    <p:extLst>
      <p:ext uri="{BB962C8B-B14F-4D97-AF65-F5344CB8AC3E}">
        <p14:creationId xmlns:p14="http://schemas.microsoft.com/office/powerpoint/2010/main" val="22261106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HW block diagram</a:t>
            </a:r>
          </a:p>
          <a:p>
            <a:r>
              <a:rPr lang="en-US"/>
              <a:t>LUT -&gt; computes q * b -&gt; stacked adders with partial products</a:t>
            </a:r>
          </a:p>
          <a:p>
            <a:r>
              <a:rPr lang="en-US"/>
              <a:t>Compute remainder goes into another adder</a:t>
            </a:r>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64</a:t>
            </a:fld>
            <a:endParaRPr lang="en-US"/>
          </a:p>
        </p:txBody>
      </p:sp>
    </p:spTree>
    <p:extLst>
      <p:ext uri="{BB962C8B-B14F-4D97-AF65-F5344CB8AC3E}">
        <p14:creationId xmlns:p14="http://schemas.microsoft.com/office/powerpoint/2010/main" val="28621270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HW block diagram</a:t>
            </a:r>
          </a:p>
          <a:p>
            <a:r>
              <a:rPr lang="en-US"/>
              <a:t>LUT -&gt; computes q * b -&gt; stacked adders with partial products</a:t>
            </a:r>
          </a:p>
          <a:p>
            <a:r>
              <a:rPr lang="en-US"/>
              <a:t>Compute remainder goes into another adder</a:t>
            </a:r>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65</a:t>
            </a:fld>
            <a:endParaRPr lang="en-US"/>
          </a:p>
        </p:txBody>
      </p:sp>
    </p:spTree>
    <p:extLst>
      <p:ext uri="{BB962C8B-B14F-4D97-AF65-F5344CB8AC3E}">
        <p14:creationId xmlns:p14="http://schemas.microsoft.com/office/powerpoint/2010/main" val="16950158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Constant-power?</a:t>
            </a:r>
          </a:p>
        </p:txBody>
      </p:sp>
      <p:sp>
        <p:nvSpPr>
          <p:cNvPr id="4" name="Slide Number Placeholder 3"/>
          <p:cNvSpPr>
            <a:spLocks noGrp="1"/>
          </p:cNvSpPr>
          <p:nvPr>
            <p:ph type="sldNum" sz="quarter" idx="5"/>
          </p:nvPr>
        </p:nvSpPr>
        <p:spPr/>
        <p:txBody>
          <a:bodyPr/>
          <a:lstStyle/>
          <a:p>
            <a:fld id="{CDE21B42-F9BC-5F40-AEC1-5351D9737187}" type="slidenum">
              <a:rPr lang="en-US" smtClean="0"/>
              <a:t>67</a:t>
            </a:fld>
            <a:endParaRPr lang="en-US"/>
          </a:p>
        </p:txBody>
      </p:sp>
    </p:spTree>
    <p:extLst>
      <p:ext uri="{BB962C8B-B14F-4D97-AF65-F5344CB8AC3E}">
        <p14:creationId xmlns:p14="http://schemas.microsoft.com/office/powerpoint/2010/main" val="24679841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68</a:t>
            </a:fld>
            <a:endParaRPr lang="en-US"/>
          </a:p>
        </p:txBody>
      </p:sp>
    </p:spTree>
    <p:extLst>
      <p:ext uri="{BB962C8B-B14F-4D97-AF65-F5344CB8AC3E}">
        <p14:creationId xmlns:p14="http://schemas.microsoft.com/office/powerpoint/2010/main" val="3075926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Range of our design -&gt; targets different application requirements</a:t>
            </a:r>
          </a:p>
        </p:txBody>
      </p:sp>
      <p:sp>
        <p:nvSpPr>
          <p:cNvPr id="4" name="Slide Number Placeholder 3"/>
          <p:cNvSpPr>
            <a:spLocks noGrp="1"/>
          </p:cNvSpPr>
          <p:nvPr>
            <p:ph type="sldNum" sz="quarter" idx="5"/>
          </p:nvPr>
        </p:nvSpPr>
        <p:spPr/>
        <p:txBody>
          <a:bodyPr/>
          <a:lstStyle/>
          <a:p>
            <a:fld id="{CDE21B42-F9BC-5F40-AEC1-5351D9737187}" type="slidenum">
              <a:rPr lang="en-US" smtClean="0"/>
              <a:t>5</a:t>
            </a:fld>
            <a:endParaRPr lang="en-US"/>
          </a:p>
        </p:txBody>
      </p:sp>
    </p:spTree>
    <p:extLst>
      <p:ext uri="{BB962C8B-B14F-4D97-AF65-F5344CB8AC3E}">
        <p14:creationId xmlns:p14="http://schemas.microsoft.com/office/powerpoint/2010/main" val="26063040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Sums are the same up until clock skew</a:t>
            </a:r>
          </a:p>
          <a:p>
            <a:endParaRPr lang="en-US" dirty="0"/>
          </a:p>
          <a:p>
            <a:r>
              <a:rPr lang="en-US" dirty="0"/>
              <a:t>Clock skew definition</a:t>
            </a:r>
          </a:p>
          <a:p>
            <a:endParaRPr lang="en-US" dirty="0"/>
          </a:p>
          <a:p>
            <a:r>
              <a:rPr lang="en-US" dirty="0"/>
              <a:t>- Different </a:t>
            </a:r>
            <a:r>
              <a:rPr lang="en-US" dirty="0" err="1"/>
              <a:t>bitwidths</a:t>
            </a:r>
            <a:r>
              <a:rPr lang="en-US" dirty="0"/>
              <a:t>: critical paths are same</a:t>
            </a:r>
          </a:p>
          <a:p>
            <a:pPr marL="171450" indent="-171450">
              <a:buFontTx/>
              <a:buChar char="-"/>
            </a:pPr>
            <a:r>
              <a:rPr lang="en-US" dirty="0"/>
              <a:t>however, build a chip -&gt; smaller 255 -&gt; longer wires -&gt; clock skew</a:t>
            </a:r>
          </a:p>
          <a:p>
            <a:pPr marL="171450" indent="-171450">
              <a:buFontTx/>
              <a:buChar char="-"/>
            </a:pPr>
            <a:r>
              <a:rPr lang="en-US" dirty="0"/>
              <a:t>Physical design -&gt; contributor to difference</a:t>
            </a:r>
          </a:p>
          <a:p>
            <a:pPr marL="171450" indent="-171450">
              <a:buFontTx/>
              <a:buChar char="-"/>
            </a:pPr>
            <a:r>
              <a:rPr lang="en-US" dirty="0"/>
              <a:t>Ideal versions of circuits = same clock speed</a:t>
            </a:r>
          </a:p>
          <a:p>
            <a:pPr marL="171450" indent="-171450">
              <a:buFontTx/>
              <a:buChar char="-"/>
            </a:pPr>
            <a:r>
              <a:rPr lang="en-US" dirty="0"/>
              <a:t>Physical limitation</a:t>
            </a:r>
          </a:p>
          <a:p>
            <a:pPr marL="171450" indent="-171450">
              <a:buFontTx/>
              <a:buChar char="-"/>
            </a:pPr>
            <a:endParaRPr lang="en-US" dirty="0"/>
          </a:p>
          <a:p>
            <a:pPr marL="171450" indent="-171450">
              <a:buFontTx/>
              <a:buChar char="-"/>
            </a:pPr>
            <a:r>
              <a:rPr lang="en-US" dirty="0"/>
              <a:t>Critical path is what we expected</a:t>
            </a:r>
          </a:p>
          <a:p>
            <a:pPr marL="171450" indent="-171450">
              <a:buFontTx/>
              <a:buChar char="-"/>
            </a:pPr>
            <a:r>
              <a:rPr lang="en-US" dirty="0"/>
              <a:t>Different </a:t>
            </a:r>
            <a:r>
              <a:rPr lang="en-US" dirty="0" err="1"/>
              <a:t>bitwidths</a:t>
            </a:r>
            <a:endParaRPr lang="en-US" dirty="0"/>
          </a:p>
          <a:p>
            <a:pPr marL="171450" indent="-171450">
              <a:buFontTx/>
              <a:buChar char="-"/>
            </a:pPr>
            <a:r>
              <a:rPr lang="en-US" dirty="0"/>
              <a:t>Clock skew</a:t>
            </a:r>
          </a:p>
        </p:txBody>
      </p:sp>
      <p:sp>
        <p:nvSpPr>
          <p:cNvPr id="4" name="Slide Number Placeholder 3"/>
          <p:cNvSpPr>
            <a:spLocks noGrp="1"/>
          </p:cNvSpPr>
          <p:nvPr>
            <p:ph type="sldNum" sz="quarter" idx="5"/>
          </p:nvPr>
        </p:nvSpPr>
        <p:spPr/>
        <p:txBody>
          <a:bodyPr/>
          <a:lstStyle/>
          <a:p>
            <a:fld id="{CDE21B42-F9BC-5F40-AEC1-5351D9737187}" type="slidenum">
              <a:rPr lang="en-US" smtClean="0"/>
              <a:t>74</a:t>
            </a:fld>
            <a:endParaRPr lang="en-US"/>
          </a:p>
        </p:txBody>
      </p:sp>
    </p:spTree>
    <p:extLst>
      <p:ext uri="{BB962C8B-B14F-4D97-AF65-F5344CB8AC3E}">
        <p14:creationId xmlns:p14="http://schemas.microsoft.com/office/powerpoint/2010/main" val="38749443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Sums are the same up until clock skew</a:t>
            </a:r>
          </a:p>
          <a:p>
            <a:endParaRPr lang="en-US" dirty="0"/>
          </a:p>
          <a:p>
            <a:r>
              <a:rPr lang="en-US" dirty="0"/>
              <a:t>Clock skew definition</a:t>
            </a:r>
          </a:p>
          <a:p>
            <a:endParaRPr lang="en-US" dirty="0"/>
          </a:p>
          <a:p>
            <a:r>
              <a:rPr lang="en-US" dirty="0"/>
              <a:t>- Different </a:t>
            </a:r>
            <a:r>
              <a:rPr lang="en-US" dirty="0" err="1"/>
              <a:t>bitwidths</a:t>
            </a:r>
            <a:r>
              <a:rPr lang="en-US" dirty="0"/>
              <a:t>: critical paths are same</a:t>
            </a:r>
          </a:p>
          <a:p>
            <a:pPr marL="171450" indent="-171450">
              <a:buFontTx/>
              <a:buChar char="-"/>
            </a:pPr>
            <a:r>
              <a:rPr lang="en-US" dirty="0"/>
              <a:t>however, build a chip -&gt; smaller 255 -&gt; longer wires -&gt; clock skew</a:t>
            </a:r>
          </a:p>
          <a:p>
            <a:pPr marL="171450" indent="-171450">
              <a:buFontTx/>
              <a:buChar char="-"/>
            </a:pPr>
            <a:r>
              <a:rPr lang="en-US" dirty="0"/>
              <a:t>Physical design -&gt; contributor to difference</a:t>
            </a:r>
          </a:p>
          <a:p>
            <a:pPr marL="171450" indent="-171450">
              <a:buFontTx/>
              <a:buChar char="-"/>
            </a:pPr>
            <a:r>
              <a:rPr lang="en-US" dirty="0"/>
              <a:t>Ideal versions of circuits = same clock speed</a:t>
            </a:r>
          </a:p>
          <a:p>
            <a:pPr marL="171450" indent="-171450">
              <a:buFontTx/>
              <a:buChar char="-"/>
            </a:pPr>
            <a:r>
              <a:rPr lang="en-US" dirty="0"/>
              <a:t>Physical limitation</a:t>
            </a:r>
          </a:p>
          <a:p>
            <a:pPr marL="171450" indent="-171450">
              <a:buFontTx/>
              <a:buChar char="-"/>
            </a:pPr>
            <a:endParaRPr lang="en-US" dirty="0"/>
          </a:p>
          <a:p>
            <a:pPr marL="171450" indent="-171450">
              <a:buFontTx/>
              <a:buChar char="-"/>
            </a:pPr>
            <a:r>
              <a:rPr lang="en-US" dirty="0"/>
              <a:t>Critical path is what we expected</a:t>
            </a:r>
          </a:p>
          <a:p>
            <a:pPr marL="171450" indent="-171450">
              <a:buFontTx/>
              <a:buChar char="-"/>
            </a:pPr>
            <a:r>
              <a:rPr lang="en-US" dirty="0"/>
              <a:t>Different </a:t>
            </a:r>
            <a:r>
              <a:rPr lang="en-US" dirty="0" err="1"/>
              <a:t>bitwidths</a:t>
            </a:r>
            <a:endParaRPr lang="en-US" dirty="0"/>
          </a:p>
          <a:p>
            <a:pPr marL="171450" indent="-171450">
              <a:buFontTx/>
              <a:buChar char="-"/>
            </a:pPr>
            <a:r>
              <a:rPr lang="en-US" dirty="0"/>
              <a:t>Clock skew</a:t>
            </a:r>
          </a:p>
        </p:txBody>
      </p:sp>
      <p:sp>
        <p:nvSpPr>
          <p:cNvPr id="4" name="Slide Number Placeholder 3"/>
          <p:cNvSpPr>
            <a:spLocks noGrp="1"/>
          </p:cNvSpPr>
          <p:nvPr>
            <p:ph type="sldNum" sz="quarter" idx="5"/>
          </p:nvPr>
        </p:nvSpPr>
        <p:spPr/>
        <p:txBody>
          <a:bodyPr/>
          <a:lstStyle/>
          <a:p>
            <a:fld id="{CDE21B42-F9BC-5F40-AEC1-5351D9737187}" type="slidenum">
              <a:rPr lang="en-US" smtClean="0"/>
              <a:t>75</a:t>
            </a:fld>
            <a:endParaRPr lang="en-US"/>
          </a:p>
        </p:txBody>
      </p:sp>
    </p:spTree>
    <p:extLst>
      <p:ext uri="{BB962C8B-B14F-4D97-AF65-F5344CB8AC3E}">
        <p14:creationId xmlns:p14="http://schemas.microsoft.com/office/powerpoint/2010/main" val="1566626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Exponentiation mod p</a:t>
            </a:r>
          </a:p>
          <a:p>
            <a:r>
              <a:rPr lang="en-US" dirty="0"/>
              <a:t>Fixed exp, variable base</a:t>
            </a:r>
          </a:p>
          <a:p>
            <a:r>
              <a:rPr lang="en-US" dirty="0"/>
              <a:t>Check if in multiplicative subgroup</a:t>
            </a:r>
          </a:p>
          <a:p>
            <a:r>
              <a:rPr lang="en-US" dirty="0"/>
              <a:t>Fastest possible multiplication algorithm for fixed exponent</a:t>
            </a:r>
          </a:p>
          <a:p>
            <a:r>
              <a:rPr lang="en-US" dirty="0"/>
              <a:t>Addition chains (current state of the art)</a:t>
            </a:r>
          </a:p>
          <a:p>
            <a:r>
              <a:rPr lang="en-US" dirty="0"/>
              <a:t>1.5 * n -&gt; ops</a:t>
            </a:r>
          </a:p>
          <a:p>
            <a:r>
              <a:rPr lang="en-US" dirty="0"/>
              <a:t>Addition-subtraction chain (generalization) -&gt; sum/diff between two prior values in chain</a:t>
            </a:r>
          </a:p>
          <a:p>
            <a:r>
              <a:rPr lang="en-US" dirty="0"/>
              <a:t>Divisions instead of multiplications for exponentiation mod p</a:t>
            </a:r>
          </a:p>
          <a:p>
            <a:endParaRPr lang="en-US" dirty="0"/>
          </a:p>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80</a:t>
            </a:fld>
            <a:endParaRPr lang="en-US"/>
          </a:p>
        </p:txBody>
      </p:sp>
    </p:spTree>
    <p:extLst>
      <p:ext uri="{BB962C8B-B14F-4D97-AF65-F5344CB8AC3E}">
        <p14:creationId xmlns:p14="http://schemas.microsoft.com/office/powerpoint/2010/main" val="23558387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Exponentiation mod p</a:t>
            </a:r>
          </a:p>
          <a:p>
            <a:r>
              <a:rPr lang="en-US" dirty="0"/>
              <a:t>Fixed exp, variable base</a:t>
            </a:r>
          </a:p>
          <a:p>
            <a:r>
              <a:rPr lang="en-US" dirty="0"/>
              <a:t>Check if in multiplicative subgroup</a:t>
            </a:r>
          </a:p>
          <a:p>
            <a:r>
              <a:rPr lang="en-US" dirty="0"/>
              <a:t>Fastest possible multiplication algorithm for fixed exponent</a:t>
            </a:r>
          </a:p>
          <a:p>
            <a:r>
              <a:rPr lang="en-US" dirty="0"/>
              <a:t>Addition chains (current state of the art)</a:t>
            </a:r>
          </a:p>
          <a:p>
            <a:r>
              <a:rPr lang="en-US" dirty="0"/>
              <a:t>1.5 * n -&gt; ops</a:t>
            </a:r>
          </a:p>
          <a:p>
            <a:r>
              <a:rPr lang="en-US" dirty="0"/>
              <a:t>Addition-subtraction chain (generalization) -&gt; sum/diff between two prior values in chain</a:t>
            </a:r>
          </a:p>
          <a:p>
            <a:r>
              <a:rPr lang="en-US" dirty="0"/>
              <a:t>Divisions instead of multiplications for exponentiation mod p</a:t>
            </a:r>
          </a:p>
          <a:p>
            <a:endParaRPr lang="en-US" dirty="0"/>
          </a:p>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81</a:t>
            </a:fld>
            <a:endParaRPr lang="en-US"/>
          </a:p>
        </p:txBody>
      </p:sp>
    </p:spTree>
    <p:extLst>
      <p:ext uri="{BB962C8B-B14F-4D97-AF65-F5344CB8AC3E}">
        <p14:creationId xmlns:p14="http://schemas.microsoft.com/office/powerpoint/2010/main" val="31398780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Exponentiation mod p</a:t>
            </a:r>
          </a:p>
          <a:p>
            <a:r>
              <a:rPr lang="en-US" dirty="0"/>
              <a:t>Fixed exp, variable base</a:t>
            </a:r>
          </a:p>
          <a:p>
            <a:r>
              <a:rPr lang="en-US" dirty="0"/>
              <a:t>Check if in multiplicative subgroup</a:t>
            </a:r>
          </a:p>
          <a:p>
            <a:r>
              <a:rPr lang="en-US" dirty="0"/>
              <a:t>Fastest possible multiplication algorithm for fixed exponent</a:t>
            </a:r>
          </a:p>
          <a:p>
            <a:r>
              <a:rPr lang="en-US" dirty="0"/>
              <a:t>Addition chains (current state of the art)</a:t>
            </a:r>
          </a:p>
          <a:p>
            <a:r>
              <a:rPr lang="en-US" dirty="0"/>
              <a:t>1.5 * n -&gt; ops</a:t>
            </a:r>
          </a:p>
          <a:p>
            <a:r>
              <a:rPr lang="en-US" dirty="0"/>
              <a:t>Addition-subtraction chain (generalization) -&gt; sum/diff between two prior values in chain</a:t>
            </a:r>
          </a:p>
          <a:p>
            <a:r>
              <a:rPr lang="en-US" dirty="0"/>
              <a:t>Divisions instead of multiplications for exponentiation mod p</a:t>
            </a:r>
          </a:p>
          <a:p>
            <a:endParaRPr lang="en-US" dirty="0"/>
          </a:p>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82</a:t>
            </a:fld>
            <a:endParaRPr lang="en-US"/>
          </a:p>
        </p:txBody>
      </p:sp>
    </p:spTree>
    <p:extLst>
      <p:ext uri="{BB962C8B-B14F-4D97-AF65-F5344CB8AC3E}">
        <p14:creationId xmlns:p14="http://schemas.microsoft.com/office/powerpoint/2010/main" val="9587461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Exponentiation mod p</a:t>
            </a:r>
          </a:p>
          <a:p>
            <a:r>
              <a:rPr lang="en-US" dirty="0"/>
              <a:t>Fixed exp, variable base</a:t>
            </a:r>
          </a:p>
          <a:p>
            <a:r>
              <a:rPr lang="en-US" dirty="0"/>
              <a:t>Check if in multiplicative subgroup</a:t>
            </a:r>
          </a:p>
          <a:p>
            <a:r>
              <a:rPr lang="en-US" dirty="0"/>
              <a:t>Fastest possible multiplication algorithm for fixed exponent</a:t>
            </a:r>
          </a:p>
          <a:p>
            <a:r>
              <a:rPr lang="en-US" dirty="0"/>
              <a:t>Addition chains (current state of the art)</a:t>
            </a:r>
          </a:p>
          <a:p>
            <a:r>
              <a:rPr lang="en-US" dirty="0"/>
              <a:t>1.5 * n -&gt; ops</a:t>
            </a:r>
          </a:p>
          <a:p>
            <a:r>
              <a:rPr lang="en-US" dirty="0"/>
              <a:t>Addition-subtraction chain (generalization) -&gt; sum/diff between two prior values in chain</a:t>
            </a:r>
          </a:p>
          <a:p>
            <a:r>
              <a:rPr lang="en-US" dirty="0"/>
              <a:t>Divisions instead of multiplications for exponentiation mod p</a:t>
            </a:r>
          </a:p>
          <a:p>
            <a:endParaRPr lang="en-US" dirty="0"/>
          </a:p>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83</a:t>
            </a:fld>
            <a:endParaRPr lang="en-US"/>
          </a:p>
        </p:txBody>
      </p:sp>
    </p:spTree>
    <p:extLst>
      <p:ext uri="{BB962C8B-B14F-4D97-AF65-F5344CB8AC3E}">
        <p14:creationId xmlns:p14="http://schemas.microsoft.com/office/powerpoint/2010/main" val="41344328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84</a:t>
            </a:fld>
            <a:endParaRPr lang="en-US"/>
          </a:p>
        </p:txBody>
      </p:sp>
    </p:spTree>
    <p:extLst>
      <p:ext uri="{BB962C8B-B14F-4D97-AF65-F5344CB8AC3E}">
        <p14:creationId xmlns:p14="http://schemas.microsoft.com/office/powerpoint/2010/main" val="16071322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 operation in number</a:t>
            </a:r>
          </a:p>
        </p:txBody>
      </p:sp>
      <p:sp>
        <p:nvSpPr>
          <p:cNvPr id="4" name="Slide Number Placeholder 3"/>
          <p:cNvSpPr>
            <a:spLocks noGrp="1"/>
          </p:cNvSpPr>
          <p:nvPr>
            <p:ph type="sldNum" sz="quarter" idx="5"/>
          </p:nvPr>
        </p:nvSpPr>
        <p:spPr/>
        <p:txBody>
          <a:bodyPr/>
          <a:lstStyle/>
          <a:p>
            <a:fld id="{CDE21B42-F9BC-5F40-AEC1-5351D9737187}" type="slidenum">
              <a:rPr lang="en-US" smtClean="0"/>
              <a:t>85</a:t>
            </a:fld>
            <a:endParaRPr lang="en-US"/>
          </a:p>
        </p:txBody>
      </p:sp>
    </p:spTree>
    <p:extLst>
      <p:ext uri="{BB962C8B-B14F-4D97-AF65-F5344CB8AC3E}">
        <p14:creationId xmlns:p14="http://schemas.microsoft.com/office/powerpoint/2010/main" val="27243820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 of work in 1980s, 1990s</a:t>
            </a:r>
          </a:p>
          <a:p>
            <a:r>
              <a:rPr lang="en-US" dirty="0"/>
              <a:t>Efficient software implementations</a:t>
            </a:r>
          </a:p>
        </p:txBody>
      </p:sp>
      <p:sp>
        <p:nvSpPr>
          <p:cNvPr id="4" name="Slide Number Placeholder 3"/>
          <p:cNvSpPr>
            <a:spLocks noGrp="1"/>
          </p:cNvSpPr>
          <p:nvPr>
            <p:ph type="sldNum" sz="quarter" idx="5"/>
          </p:nvPr>
        </p:nvSpPr>
        <p:spPr/>
        <p:txBody>
          <a:bodyPr/>
          <a:lstStyle/>
          <a:p>
            <a:fld id="{CDE21B42-F9BC-5F40-AEC1-5351D9737187}" type="slidenum">
              <a:rPr lang="en-US" smtClean="0"/>
              <a:t>86</a:t>
            </a:fld>
            <a:endParaRPr lang="en-US"/>
          </a:p>
        </p:txBody>
      </p:sp>
    </p:spTree>
    <p:extLst>
      <p:ext uri="{BB962C8B-B14F-4D97-AF65-F5344CB8AC3E}">
        <p14:creationId xmlns:p14="http://schemas.microsoft.com/office/powerpoint/2010/main" val="219662568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Bernstein yang CHES</a:t>
            </a:r>
          </a:p>
        </p:txBody>
      </p:sp>
      <p:sp>
        <p:nvSpPr>
          <p:cNvPr id="4" name="Slide Number Placeholder 3"/>
          <p:cNvSpPr>
            <a:spLocks noGrp="1"/>
          </p:cNvSpPr>
          <p:nvPr>
            <p:ph type="sldNum" sz="quarter" idx="5"/>
          </p:nvPr>
        </p:nvSpPr>
        <p:spPr/>
        <p:txBody>
          <a:bodyPr/>
          <a:lstStyle/>
          <a:p>
            <a:fld id="{CDE21B42-F9BC-5F40-AEC1-5351D9737187}" type="slidenum">
              <a:rPr lang="en-US" smtClean="0"/>
              <a:t>87</a:t>
            </a:fld>
            <a:endParaRPr lang="en-US"/>
          </a:p>
        </p:txBody>
      </p:sp>
    </p:spTree>
    <p:extLst>
      <p:ext uri="{BB962C8B-B14F-4D97-AF65-F5344CB8AC3E}">
        <p14:creationId xmlns:p14="http://schemas.microsoft.com/office/powerpoint/2010/main" val="3766866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Walk through these graphs: axes, constant-time performance lines, better point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No ASIC points</a:t>
            </a:r>
          </a:p>
          <a:p>
            <a:pPr marL="171450" indent="-171450">
              <a:buFont typeface="Arial" panose="020B0604020202020204" pitchFamily="34" charset="0"/>
              <a:buChar char="•"/>
            </a:pPr>
            <a:r>
              <a:rPr lang="en-US" dirty="0"/>
              <a:t>FPGA prototype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6</a:t>
            </a:fld>
            <a:endParaRPr lang="en-US"/>
          </a:p>
        </p:txBody>
      </p:sp>
    </p:spTree>
    <p:extLst>
      <p:ext uri="{BB962C8B-B14F-4D97-AF65-F5344CB8AC3E}">
        <p14:creationId xmlns:p14="http://schemas.microsoft.com/office/powerpoint/2010/main" val="404328834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larger </a:t>
            </a:r>
            <a:r>
              <a:rPr lang="en-US" dirty="0" err="1"/>
              <a:t>bitwidths</a:t>
            </a:r>
            <a:r>
              <a:rPr lang="en-US" dirty="0"/>
              <a:t>, chia uses 1024-bit switches every 10 minutes</a:t>
            </a:r>
          </a:p>
          <a:p>
            <a:endParaRPr lang="en-US" dirty="0"/>
          </a:p>
          <a:p>
            <a:r>
              <a:rPr lang="en-US" dirty="0"/>
              <a:t>91% of execution time</a:t>
            </a:r>
          </a:p>
        </p:txBody>
      </p:sp>
      <p:sp>
        <p:nvSpPr>
          <p:cNvPr id="4" name="Slide Number Placeholder 3"/>
          <p:cNvSpPr>
            <a:spLocks noGrp="1"/>
          </p:cNvSpPr>
          <p:nvPr>
            <p:ph type="sldNum" sz="quarter" idx="5"/>
          </p:nvPr>
        </p:nvSpPr>
        <p:spPr/>
        <p:txBody>
          <a:bodyPr/>
          <a:lstStyle/>
          <a:p>
            <a:fld id="{CDE21B42-F9BC-5F40-AEC1-5351D9737187}" type="slidenum">
              <a:rPr lang="en-US" smtClean="0"/>
              <a:t>88</a:t>
            </a:fld>
            <a:endParaRPr lang="en-US"/>
          </a:p>
        </p:txBody>
      </p:sp>
    </p:spTree>
    <p:extLst>
      <p:ext uri="{BB962C8B-B14F-4D97-AF65-F5344CB8AC3E}">
        <p14:creationId xmlns:p14="http://schemas.microsoft.com/office/powerpoint/2010/main" val="29112117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Legend</a:t>
            </a:r>
          </a:p>
          <a:p>
            <a:pPr marL="171450" indent="-171450">
              <a:buFontTx/>
              <a:buChar char="-"/>
            </a:pPr>
            <a:r>
              <a:rPr lang="en-US" dirty="0"/>
              <a:t>No ASIC points, state of the art is 2X faster</a:t>
            </a:r>
          </a:p>
          <a:p>
            <a:r>
              <a:rPr lang="en-US" dirty="0"/>
              <a:t>- Bold arrow that says better for lower right</a:t>
            </a:r>
          </a:p>
          <a:p>
            <a:pPr marL="171450" indent="-171450">
              <a:buFontTx/>
              <a:buChar char="-"/>
            </a:pPr>
            <a:r>
              <a:rPr lang="en-US" dirty="0"/>
              <a:t>Prototypes on FPGAs, we also did a prototype on FPGA and showed improvement</a:t>
            </a:r>
          </a:p>
          <a:p>
            <a:pPr marL="171450" indent="-171450">
              <a:buFontTx/>
              <a:buChar char="-"/>
            </a:pPr>
            <a:r>
              <a:rPr lang="en-US" dirty="0"/>
              <a:t>Axis, lines = execution time, faster slower</a:t>
            </a:r>
          </a:p>
          <a:p>
            <a:endParaRPr lang="en-US" dirty="0"/>
          </a:p>
          <a:p>
            <a:r>
              <a:rPr lang="en-US" dirty="0"/>
              <a:t>Not that many papers</a:t>
            </a:r>
          </a:p>
          <a:p>
            <a:r>
              <a:rPr lang="en-US" dirty="0"/>
              <a:t>ASIC – no ASIC 255-bit, 2x faster in 1024-bit</a:t>
            </a:r>
          </a:p>
          <a:p>
            <a:r>
              <a:rPr lang="en-US" dirty="0"/>
              <a:t>Not only are there not that many papers, transition</a:t>
            </a:r>
          </a:p>
        </p:txBody>
      </p:sp>
      <p:sp>
        <p:nvSpPr>
          <p:cNvPr id="4" name="Slide Number Placeholder 3"/>
          <p:cNvSpPr>
            <a:spLocks noGrp="1"/>
          </p:cNvSpPr>
          <p:nvPr>
            <p:ph type="sldNum" sz="quarter" idx="5"/>
          </p:nvPr>
        </p:nvSpPr>
        <p:spPr/>
        <p:txBody>
          <a:bodyPr/>
          <a:lstStyle/>
          <a:p>
            <a:fld id="{CDE21B42-F9BC-5F40-AEC1-5351D9737187}" type="slidenum">
              <a:rPr lang="en-US" smtClean="0"/>
              <a:t>89</a:t>
            </a:fld>
            <a:endParaRPr lang="en-US"/>
          </a:p>
        </p:txBody>
      </p:sp>
    </p:spTree>
    <p:extLst>
      <p:ext uri="{BB962C8B-B14F-4D97-AF65-F5344CB8AC3E}">
        <p14:creationId xmlns:p14="http://schemas.microsoft.com/office/powerpoint/2010/main" val="56085091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Legend</a:t>
            </a:r>
          </a:p>
          <a:p>
            <a:pPr marL="171450" indent="-171450">
              <a:buFontTx/>
              <a:buChar char="-"/>
            </a:pPr>
            <a:r>
              <a:rPr lang="en-US" dirty="0"/>
              <a:t>No ASIC points, state of the art is 2X faster</a:t>
            </a:r>
          </a:p>
          <a:p>
            <a:r>
              <a:rPr lang="en-US" dirty="0"/>
              <a:t>- Bold arrow that says better for lower right</a:t>
            </a:r>
          </a:p>
          <a:p>
            <a:pPr marL="171450" indent="-171450">
              <a:buFontTx/>
              <a:buChar char="-"/>
            </a:pPr>
            <a:r>
              <a:rPr lang="en-US" dirty="0"/>
              <a:t>Prototypes on FPGAs, we also did a prototype on FPGA and showed improvement</a:t>
            </a:r>
          </a:p>
          <a:p>
            <a:pPr marL="171450" indent="-171450">
              <a:buFontTx/>
              <a:buChar char="-"/>
            </a:pPr>
            <a:r>
              <a:rPr lang="en-US" dirty="0"/>
              <a:t>Axis, lines = execution time, faster slower</a:t>
            </a:r>
          </a:p>
          <a:p>
            <a:endParaRPr lang="en-US" dirty="0"/>
          </a:p>
          <a:p>
            <a:r>
              <a:rPr lang="en-US" dirty="0"/>
              <a:t>Not that many papers</a:t>
            </a:r>
          </a:p>
          <a:p>
            <a:r>
              <a:rPr lang="en-US" dirty="0"/>
              <a:t>ASIC – no ASIC 255-bit, 2x faster in 1024-bit</a:t>
            </a:r>
          </a:p>
          <a:p>
            <a:r>
              <a:rPr lang="en-US" dirty="0"/>
              <a:t>Not only are there not that many papers, transition</a:t>
            </a:r>
          </a:p>
        </p:txBody>
      </p:sp>
      <p:sp>
        <p:nvSpPr>
          <p:cNvPr id="4" name="Slide Number Placeholder 3"/>
          <p:cNvSpPr>
            <a:spLocks noGrp="1"/>
          </p:cNvSpPr>
          <p:nvPr>
            <p:ph type="sldNum" sz="quarter" idx="5"/>
          </p:nvPr>
        </p:nvSpPr>
        <p:spPr/>
        <p:txBody>
          <a:bodyPr/>
          <a:lstStyle/>
          <a:p>
            <a:fld id="{CDE21B42-F9BC-5F40-AEC1-5351D9737187}" type="slidenum">
              <a:rPr lang="en-US" smtClean="0"/>
              <a:t>90</a:t>
            </a:fld>
            <a:endParaRPr lang="en-US"/>
          </a:p>
        </p:txBody>
      </p:sp>
    </p:spTree>
    <p:extLst>
      <p:ext uri="{BB962C8B-B14F-4D97-AF65-F5344CB8AC3E}">
        <p14:creationId xmlns:p14="http://schemas.microsoft.com/office/powerpoint/2010/main" val="26402045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division</a:t>
            </a:r>
          </a:p>
          <a:p>
            <a:endParaRPr lang="en-US" dirty="0"/>
          </a:p>
          <a:p>
            <a:r>
              <a:rPr lang="en-US" dirty="0"/>
              <a:t>All these prior works provide point solutions to improve either average performance (for squaring binary quadratic forms) or worst-case performance (for constant-time applications). They also all build from Euclid’s algorithm, citing its low iteration count and efficient software implementations.</a:t>
            </a:r>
          </a:p>
        </p:txBody>
      </p:sp>
      <p:sp>
        <p:nvSpPr>
          <p:cNvPr id="4" name="Slide Number Placeholder 3"/>
          <p:cNvSpPr>
            <a:spLocks noGrp="1"/>
          </p:cNvSpPr>
          <p:nvPr>
            <p:ph type="sldNum" sz="quarter" idx="5"/>
          </p:nvPr>
        </p:nvSpPr>
        <p:spPr/>
        <p:txBody>
          <a:bodyPr/>
          <a:lstStyle/>
          <a:p>
            <a:fld id="{CDE21B42-F9BC-5F40-AEC1-5351D9737187}" type="slidenum">
              <a:rPr lang="en-US" smtClean="0"/>
              <a:t>91</a:t>
            </a:fld>
            <a:endParaRPr lang="en-US"/>
          </a:p>
        </p:txBody>
      </p:sp>
    </p:spTree>
    <p:extLst>
      <p:ext uri="{BB962C8B-B14F-4D97-AF65-F5344CB8AC3E}">
        <p14:creationId xmlns:p14="http://schemas.microsoft.com/office/powerpoint/2010/main" val="40950697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software to hardware</a:t>
            </a:r>
          </a:p>
          <a:p>
            <a:r>
              <a:rPr lang="en-US" dirty="0"/>
              <a:t>Iterative algorithms</a:t>
            </a:r>
          </a:p>
        </p:txBody>
      </p:sp>
      <p:sp>
        <p:nvSpPr>
          <p:cNvPr id="4" name="Slide Number Placeholder 3"/>
          <p:cNvSpPr>
            <a:spLocks noGrp="1"/>
          </p:cNvSpPr>
          <p:nvPr>
            <p:ph type="sldNum" sz="quarter" idx="5"/>
          </p:nvPr>
        </p:nvSpPr>
        <p:spPr/>
        <p:txBody>
          <a:bodyPr/>
          <a:lstStyle/>
          <a:p>
            <a:fld id="{CDE21B42-F9BC-5F40-AEC1-5351D9737187}" type="slidenum">
              <a:rPr lang="en-US" smtClean="0"/>
              <a:t>92</a:t>
            </a:fld>
            <a:endParaRPr lang="en-US"/>
          </a:p>
        </p:txBody>
      </p:sp>
    </p:spTree>
    <p:extLst>
      <p:ext uri="{BB962C8B-B14F-4D97-AF65-F5344CB8AC3E}">
        <p14:creationId xmlns:p14="http://schemas.microsoft.com/office/powerpoint/2010/main" val="260827033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software to hardware</a:t>
            </a:r>
          </a:p>
        </p:txBody>
      </p:sp>
      <p:sp>
        <p:nvSpPr>
          <p:cNvPr id="4" name="Slide Number Placeholder 3"/>
          <p:cNvSpPr>
            <a:spLocks noGrp="1"/>
          </p:cNvSpPr>
          <p:nvPr>
            <p:ph type="sldNum" sz="quarter" idx="5"/>
          </p:nvPr>
        </p:nvSpPr>
        <p:spPr/>
        <p:txBody>
          <a:bodyPr/>
          <a:lstStyle/>
          <a:p>
            <a:fld id="{CDE21B42-F9BC-5F40-AEC1-5351D9737187}" type="slidenum">
              <a:rPr lang="en-US" smtClean="0"/>
              <a:t>93</a:t>
            </a:fld>
            <a:endParaRPr lang="en-US"/>
          </a:p>
        </p:txBody>
      </p:sp>
    </p:spTree>
    <p:extLst>
      <p:ext uri="{BB962C8B-B14F-4D97-AF65-F5344CB8AC3E}">
        <p14:creationId xmlns:p14="http://schemas.microsoft.com/office/powerpoint/2010/main" val="31066124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Tx/>
              <a:buChar char="-"/>
            </a:pPr>
            <a:r>
              <a:rPr lang="en-US" sz="1200" dirty="0">
                <a:solidFill>
                  <a:schemeClr val="tx1"/>
                </a:solidFill>
              </a:rPr>
              <a:t>Critical Path determines clock period, which 1 over the frequency</a:t>
            </a:r>
          </a:p>
          <a:p>
            <a:pPr marL="171450" indent="-171450" algn="l">
              <a:buFontTx/>
              <a:buChar char="-"/>
            </a:pPr>
            <a:endParaRPr lang="en-US" sz="1200" dirty="0">
              <a:solidFill>
                <a:schemeClr val="tx1"/>
              </a:solidFill>
            </a:endParaRPr>
          </a:p>
          <a:p>
            <a:pPr algn="l"/>
            <a:endParaRPr lang="en-US" sz="1200" dirty="0">
              <a:solidFill>
                <a:schemeClr val="tx1"/>
              </a:solidFill>
            </a:endParaRPr>
          </a:p>
          <a:p>
            <a:pPr algn="l"/>
            <a:endParaRPr lang="en-US" sz="1200" dirty="0">
              <a:solidFill>
                <a:schemeClr val="tx1"/>
              </a:solidFill>
            </a:endParaRPr>
          </a:p>
          <a:p>
            <a:pPr algn="l"/>
            <a:endParaRPr lang="en-US" sz="1200" dirty="0">
              <a:solidFill>
                <a:schemeClr val="tx1"/>
              </a:solidFill>
            </a:endParaRPr>
          </a:p>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p>
          <a:p>
            <a:pPr algn="l"/>
            <a:endParaRPr lang="en-US" sz="1200" dirty="0">
              <a:solidFill>
                <a:schemeClr val="tx1"/>
              </a:solidFill>
            </a:endParaRPr>
          </a:p>
          <a:p>
            <a:pPr algn="l"/>
            <a:r>
              <a:rPr lang="en-US" sz="1200" dirty="0">
                <a:solidFill>
                  <a:schemeClr val="tx1"/>
                </a:solidFill>
              </a:rPr>
              <a:t>We can complete an iteration at frequencies equal to or higher than frequencies of processors</a:t>
            </a:r>
          </a:p>
          <a:p>
            <a:pPr algn="l"/>
            <a:r>
              <a:rPr lang="en-US" sz="1200" dirty="0">
                <a:solidFill>
                  <a:schemeClr val="tx1"/>
                </a:solidFill>
              </a:rPr>
              <a:t>Unlike prior work</a:t>
            </a:r>
          </a:p>
        </p:txBody>
      </p:sp>
      <p:sp>
        <p:nvSpPr>
          <p:cNvPr id="4" name="Slide Number Placeholder 3"/>
          <p:cNvSpPr>
            <a:spLocks noGrp="1"/>
          </p:cNvSpPr>
          <p:nvPr>
            <p:ph type="sldNum" sz="quarter" idx="5"/>
          </p:nvPr>
        </p:nvSpPr>
        <p:spPr/>
        <p:txBody>
          <a:bodyPr/>
          <a:lstStyle/>
          <a:p>
            <a:fld id="{CDE21B42-F9BC-5F40-AEC1-5351D9737187}" type="slidenum">
              <a:rPr lang="en-US" smtClean="0"/>
              <a:t>94</a:t>
            </a:fld>
            <a:endParaRPr lang="en-US"/>
          </a:p>
        </p:txBody>
      </p:sp>
    </p:spTree>
    <p:extLst>
      <p:ext uri="{BB962C8B-B14F-4D97-AF65-F5344CB8AC3E}">
        <p14:creationId xmlns:p14="http://schemas.microsoft.com/office/powerpoint/2010/main" val="343677682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A 2X difference is not large, why not in software?</a:t>
            </a:r>
          </a:p>
          <a:p>
            <a:pPr algn="l"/>
            <a:r>
              <a:rPr lang="en-US" sz="1200" dirty="0">
                <a:solidFill>
                  <a:schemeClr val="tx1"/>
                </a:solidFill>
              </a:rPr>
              <a:t>Intuition is division is faster, software do not seem to do two-bit PM</a:t>
            </a:r>
          </a:p>
          <a:p>
            <a:pPr algn="l"/>
            <a:r>
              <a:rPr lang="en-US" sz="1200" dirty="0">
                <a:solidFill>
                  <a:schemeClr val="tx1"/>
                </a:solidFill>
              </a:rPr>
              <a:t>Could be faster in software</a:t>
            </a:r>
          </a:p>
          <a:p>
            <a:pPr algn="l"/>
            <a:r>
              <a:rPr lang="en-US" sz="1200" dirty="0">
                <a:solidFill>
                  <a:schemeClr val="tx1"/>
                </a:solidFill>
              </a:rPr>
              <a:t>Multiple subtractions</a:t>
            </a:r>
          </a:p>
          <a:p>
            <a:pPr algn="l"/>
            <a:r>
              <a:rPr lang="en-US" sz="1200" dirty="0">
                <a:solidFill>
                  <a:schemeClr val="tx1"/>
                </a:solidFill>
              </a:rPr>
              <a:t>Two-bit in software</a:t>
            </a:r>
          </a:p>
          <a:p>
            <a:pPr algn="l"/>
            <a:endParaRPr lang="en-US" sz="1200" dirty="0">
              <a:solidFill>
                <a:schemeClr val="tx1"/>
              </a:solidFill>
            </a:endParaRPr>
          </a:p>
          <a:p>
            <a:pPr algn="l"/>
            <a:endParaRPr lang="en-US" sz="1200" dirty="0">
              <a:solidFill>
                <a:schemeClr val="tx1"/>
              </a:solidFill>
            </a:endParaRPr>
          </a:p>
          <a:p>
            <a:pPr algn="l"/>
            <a:r>
              <a:rPr lang="en-US" sz="1200" dirty="0">
                <a:solidFill>
                  <a:schemeClr val="tx1"/>
                </a:solidFill>
              </a:rPr>
              <a:t>Is subtraction twice as fast as </a:t>
            </a:r>
            <a:r>
              <a:rPr lang="en-US" sz="1200" dirty="0" err="1">
                <a:solidFill>
                  <a:schemeClr val="tx1"/>
                </a:solidFill>
              </a:rPr>
              <a:t>divison</a:t>
            </a:r>
            <a:r>
              <a:rPr lang="en-US" sz="1200" dirty="0">
                <a:solidFill>
                  <a:schemeClr val="tx1"/>
                </a:solidFill>
              </a:rPr>
              <a:t>?</a:t>
            </a:r>
          </a:p>
          <a:p>
            <a:pPr algn="l"/>
            <a:endParaRPr lang="en-US" sz="1200" dirty="0">
              <a:solidFill>
                <a:schemeClr val="tx1"/>
              </a:solidFill>
            </a:endParaRPr>
          </a:p>
          <a:p>
            <a:pPr algn="l"/>
            <a:r>
              <a:rPr lang="en-US" sz="1200" dirty="0">
                <a:solidFill>
                  <a:schemeClr val="tx1"/>
                </a:solidFill>
              </a:rPr>
              <a:t>We extend the two-bit PM algorithm for extended GCD</a:t>
            </a:r>
          </a:p>
          <a:p>
            <a:pPr algn="l"/>
            <a:endParaRPr lang="en-US" sz="1200" dirty="0">
              <a:solidFill>
                <a:schemeClr val="tx1"/>
              </a:solidFill>
            </a:endParaRPr>
          </a:p>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CDE21B42-F9BC-5F40-AEC1-5351D9737187}" type="slidenum">
              <a:rPr lang="en-US" smtClean="0"/>
              <a:t>95</a:t>
            </a:fld>
            <a:endParaRPr lang="en-US"/>
          </a:p>
        </p:txBody>
      </p:sp>
    </p:spTree>
    <p:extLst>
      <p:ext uri="{BB962C8B-B14F-4D97-AF65-F5344CB8AC3E}">
        <p14:creationId xmlns:p14="http://schemas.microsoft.com/office/powerpoint/2010/main" val="195950441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A 2X difference is not large, why not in software?</a:t>
            </a:r>
          </a:p>
          <a:p>
            <a:pPr algn="l"/>
            <a:r>
              <a:rPr lang="en-US" sz="1200" dirty="0">
                <a:solidFill>
                  <a:schemeClr val="tx1"/>
                </a:solidFill>
              </a:rPr>
              <a:t>Intuition is division is faster, software do not seem to do two-bit PM</a:t>
            </a:r>
          </a:p>
          <a:p>
            <a:pPr algn="l"/>
            <a:r>
              <a:rPr lang="en-US" sz="1200" dirty="0">
                <a:solidFill>
                  <a:schemeClr val="tx1"/>
                </a:solidFill>
              </a:rPr>
              <a:t>Could be faster in software</a:t>
            </a:r>
          </a:p>
          <a:p>
            <a:pPr algn="l"/>
            <a:r>
              <a:rPr lang="en-US" sz="1200" dirty="0">
                <a:solidFill>
                  <a:schemeClr val="tx1"/>
                </a:solidFill>
              </a:rPr>
              <a:t>Multiple subtractions</a:t>
            </a:r>
          </a:p>
          <a:p>
            <a:pPr algn="l"/>
            <a:r>
              <a:rPr lang="en-US" sz="1200" dirty="0">
                <a:solidFill>
                  <a:schemeClr val="tx1"/>
                </a:solidFill>
              </a:rPr>
              <a:t>Two-bit in software</a:t>
            </a:r>
          </a:p>
          <a:p>
            <a:pPr algn="l"/>
            <a:endParaRPr lang="en-US" sz="1200" dirty="0">
              <a:solidFill>
                <a:schemeClr val="tx1"/>
              </a:solidFill>
            </a:endParaRPr>
          </a:p>
          <a:p>
            <a:pPr algn="l"/>
            <a:endParaRPr lang="en-US" sz="1200" dirty="0">
              <a:solidFill>
                <a:schemeClr val="tx1"/>
              </a:solidFill>
            </a:endParaRPr>
          </a:p>
          <a:p>
            <a:pPr algn="l"/>
            <a:r>
              <a:rPr lang="en-US" sz="1200" dirty="0">
                <a:solidFill>
                  <a:schemeClr val="tx1"/>
                </a:solidFill>
              </a:rPr>
              <a:t>Is subtraction twice as fast as </a:t>
            </a:r>
            <a:r>
              <a:rPr lang="en-US" sz="1200" dirty="0" err="1">
                <a:solidFill>
                  <a:schemeClr val="tx1"/>
                </a:solidFill>
              </a:rPr>
              <a:t>divison</a:t>
            </a:r>
            <a:r>
              <a:rPr lang="en-US" sz="1200" dirty="0">
                <a:solidFill>
                  <a:schemeClr val="tx1"/>
                </a:solidFill>
              </a:rPr>
              <a:t>?</a:t>
            </a:r>
          </a:p>
          <a:p>
            <a:pPr algn="l"/>
            <a:endParaRPr lang="en-US" sz="1200" dirty="0">
              <a:solidFill>
                <a:schemeClr val="tx1"/>
              </a:solidFill>
            </a:endParaRPr>
          </a:p>
          <a:p>
            <a:pPr algn="l"/>
            <a:r>
              <a:rPr lang="en-US" sz="1200" dirty="0">
                <a:solidFill>
                  <a:schemeClr val="tx1"/>
                </a:solidFill>
              </a:rPr>
              <a:t>We extend the two-bit PM algorithm for extended GCD</a:t>
            </a:r>
          </a:p>
          <a:p>
            <a:pPr algn="l"/>
            <a:endParaRPr lang="en-US" sz="1200" dirty="0">
              <a:solidFill>
                <a:schemeClr val="tx1"/>
              </a:solidFill>
            </a:endParaRPr>
          </a:p>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CDE21B42-F9BC-5F40-AEC1-5351D9737187}" type="slidenum">
              <a:rPr lang="en-US" smtClean="0"/>
              <a:t>96</a:t>
            </a:fld>
            <a:endParaRPr lang="en-US"/>
          </a:p>
        </p:txBody>
      </p:sp>
    </p:spTree>
    <p:extLst>
      <p:ext uri="{BB962C8B-B14F-4D97-AF65-F5344CB8AC3E}">
        <p14:creationId xmlns:p14="http://schemas.microsoft.com/office/powerpoint/2010/main" val="248039659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A 2X difference is not large, why not in software?</a:t>
            </a:r>
          </a:p>
          <a:p>
            <a:pPr algn="l"/>
            <a:r>
              <a:rPr lang="en-US" sz="1200" dirty="0">
                <a:solidFill>
                  <a:schemeClr val="tx1"/>
                </a:solidFill>
              </a:rPr>
              <a:t>Intuition is division is faster, software do not seem to do two-bit PM</a:t>
            </a:r>
          </a:p>
          <a:p>
            <a:pPr algn="l"/>
            <a:r>
              <a:rPr lang="en-US" sz="1200" dirty="0">
                <a:solidFill>
                  <a:schemeClr val="tx1"/>
                </a:solidFill>
              </a:rPr>
              <a:t>Could be faster in software</a:t>
            </a:r>
          </a:p>
          <a:p>
            <a:pPr algn="l"/>
            <a:r>
              <a:rPr lang="en-US" sz="1200" dirty="0">
                <a:solidFill>
                  <a:schemeClr val="tx1"/>
                </a:solidFill>
              </a:rPr>
              <a:t>Multiple subtractions</a:t>
            </a:r>
          </a:p>
          <a:p>
            <a:pPr algn="l"/>
            <a:r>
              <a:rPr lang="en-US" sz="1200" dirty="0">
                <a:solidFill>
                  <a:schemeClr val="tx1"/>
                </a:solidFill>
              </a:rPr>
              <a:t>Two-bit in software</a:t>
            </a:r>
          </a:p>
          <a:p>
            <a:pPr algn="l"/>
            <a:endParaRPr lang="en-US" sz="1200" dirty="0">
              <a:solidFill>
                <a:schemeClr val="tx1"/>
              </a:solidFill>
            </a:endParaRPr>
          </a:p>
          <a:p>
            <a:pPr algn="l"/>
            <a:endParaRPr lang="en-US" sz="1200" dirty="0">
              <a:solidFill>
                <a:schemeClr val="tx1"/>
              </a:solidFill>
            </a:endParaRPr>
          </a:p>
          <a:p>
            <a:pPr algn="l"/>
            <a:r>
              <a:rPr lang="en-US" sz="1200" dirty="0">
                <a:solidFill>
                  <a:schemeClr val="tx1"/>
                </a:solidFill>
              </a:rPr>
              <a:t>Is subtraction twice as fast as </a:t>
            </a:r>
            <a:r>
              <a:rPr lang="en-US" sz="1200" dirty="0" err="1">
                <a:solidFill>
                  <a:schemeClr val="tx1"/>
                </a:solidFill>
              </a:rPr>
              <a:t>divison</a:t>
            </a:r>
            <a:r>
              <a:rPr lang="en-US" sz="1200" dirty="0">
                <a:solidFill>
                  <a:schemeClr val="tx1"/>
                </a:solidFill>
              </a:rPr>
              <a:t>?</a:t>
            </a:r>
          </a:p>
          <a:p>
            <a:pPr algn="l"/>
            <a:endParaRPr lang="en-US" sz="1200" dirty="0">
              <a:solidFill>
                <a:schemeClr val="tx1"/>
              </a:solidFill>
            </a:endParaRPr>
          </a:p>
          <a:p>
            <a:pPr algn="l"/>
            <a:r>
              <a:rPr lang="en-US" sz="1200" dirty="0">
                <a:solidFill>
                  <a:schemeClr val="tx1"/>
                </a:solidFill>
              </a:rPr>
              <a:t>We extend the two-bit PM algorithm for extended GCD</a:t>
            </a:r>
          </a:p>
          <a:p>
            <a:pPr algn="l"/>
            <a:endParaRPr lang="en-US" sz="1200" dirty="0">
              <a:solidFill>
                <a:schemeClr val="tx1"/>
              </a:solidFill>
            </a:endParaRPr>
          </a:p>
          <a:p>
            <a:pPr algn="l"/>
            <a:r>
              <a:rPr lang="en-US" sz="1200" dirty="0">
                <a:solidFill>
                  <a:schemeClr val="tx1"/>
                </a:solidFill>
              </a:rPr>
              <a:t>We observed all hardware papers built from efficient algorithms chosen in efficient software implementations. We look at if this is optimal.</a:t>
            </a:r>
          </a:p>
          <a:p>
            <a:pPr algn="l"/>
            <a:endParaRPr lang="en-US" sz="1200" dirty="0">
              <a:solidFill>
                <a:schemeClr val="tx1"/>
              </a:solidFill>
            </a:endParaRPr>
          </a:p>
          <a:p>
            <a:pPr algn="l"/>
            <a:r>
              <a:rPr lang="en-US" sz="1200" dirty="0">
                <a:solidFill>
                  <a:schemeClr val="tx1"/>
                </a:solidFill>
              </a:rPr>
              <a:t>Iteration time = Longest series of data-dependent operations</a:t>
            </a:r>
          </a:p>
          <a:p>
            <a:pPr algn="l"/>
            <a:r>
              <a:rPr lang="en-US" dirty="0"/>
              <a:t>Since software is constrained to using instructions predefined in the processor’s instruction set architecture (ISA), software iteration times correspond to the longest set of dependent instructions. In contrast, hardware is not limited to an ISA and allows for implementing fast, wide, and custom </a:t>
            </a:r>
            <a:r>
              <a:rPr lang="en-US" dirty="0" err="1"/>
              <a:t>datapaths</a:t>
            </a:r>
            <a:r>
              <a:rPr lang="en-US" dirty="0"/>
              <a:t> with extremely short iteration times.</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CDE21B42-F9BC-5F40-AEC1-5351D9737187}" type="slidenum">
              <a:rPr lang="en-US" smtClean="0"/>
              <a:t>97</a:t>
            </a:fld>
            <a:endParaRPr lang="en-US"/>
          </a:p>
        </p:txBody>
      </p:sp>
    </p:spTree>
    <p:extLst>
      <p:ext uri="{BB962C8B-B14F-4D97-AF65-F5344CB8AC3E}">
        <p14:creationId xmlns:p14="http://schemas.microsoft.com/office/powerpoint/2010/main" val="1036472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State of the art is 2X faster – fundamental limit?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Not many papers in this space</a:t>
            </a:r>
          </a:p>
        </p:txBody>
      </p:sp>
      <p:sp>
        <p:nvSpPr>
          <p:cNvPr id="4" name="Slide Number Placeholder 3"/>
          <p:cNvSpPr>
            <a:spLocks noGrp="1"/>
          </p:cNvSpPr>
          <p:nvPr>
            <p:ph type="sldNum" sz="quarter" idx="5"/>
          </p:nvPr>
        </p:nvSpPr>
        <p:spPr/>
        <p:txBody>
          <a:bodyPr/>
          <a:lstStyle/>
          <a:p>
            <a:fld id="{CDE21B42-F9BC-5F40-AEC1-5351D9737187}" type="slidenum">
              <a:rPr lang="en-US" smtClean="0"/>
              <a:t>7</a:t>
            </a:fld>
            <a:endParaRPr lang="en-US"/>
          </a:p>
        </p:txBody>
      </p:sp>
    </p:spTree>
    <p:extLst>
      <p:ext uri="{BB962C8B-B14F-4D97-AF65-F5344CB8AC3E}">
        <p14:creationId xmlns:p14="http://schemas.microsoft.com/office/powerpoint/2010/main" val="320854489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t>Extension is computing these coefficients </a:t>
                </a:r>
                <a:r>
                  <a:rPr lang="en-US" err="1"/>
                  <a:t>b_a</a:t>
                </a:r>
                <a:r>
                  <a:rPr lang="en-US"/>
                  <a:t> and </a:t>
                </a:r>
                <a:r>
                  <a:rPr lang="en-US" err="1"/>
                  <a:t>b_b</a:t>
                </a:r>
                <a:endParaRPr lang="en-US"/>
              </a:p>
              <a:p>
                <a:r>
                  <a:rPr lang="en-US"/>
                  <a:t>GCD is 1, interesting result is finding these coefficients</a:t>
                </a:r>
              </a:p>
              <a:p>
                <a:pPr lvl="1"/>
                <a:r>
                  <a:rPr lang="en-US" sz="2800"/>
                  <a:t>Start: 	</a:t>
                </a:r>
                <a14:m>
                  <m:oMath xmlns:m="http://schemas.openxmlformats.org/officeDocument/2006/math">
                    <m:r>
                      <a:rPr lang="en-US" sz="2800" i="1">
                        <a:latin typeface="Cambria Math" panose="02040503050406030204" pitchFamily="18" charset="0"/>
                      </a:rPr>
                      <m:t>𝑢</m:t>
                    </m:r>
                    <m:r>
                      <a:rPr lang="en-US" sz="2800" b="0" i="1" smtClean="0">
                        <a:latin typeface="Cambria Math" panose="02040503050406030204" pitchFamily="18" charset="0"/>
                      </a:rPr>
                      <m:t>=1,</m:t>
                    </m:r>
                    <m:r>
                      <a:rPr lang="en-US" sz="2800" b="0" i="1" smtClean="0">
                        <a:latin typeface="Cambria Math" panose="02040503050406030204" pitchFamily="18" charset="0"/>
                      </a:rPr>
                      <m:t>𝑚</m:t>
                    </m:r>
                    <m:r>
                      <a:rPr lang="en-US" sz="2800" b="0" i="1" smtClean="0">
                        <a:latin typeface="Cambria Math" panose="02040503050406030204" pitchFamily="18" charset="0"/>
                      </a:rPr>
                      <m:t>=0 </m:t>
                    </m:r>
                  </m:oMath>
                </a14:m>
                <a:r>
                  <a:rPr lang="en-US" sz="2800"/>
                  <a:t>and </a:t>
                </a:r>
                <a14:m>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=0, </m:t>
                    </m:r>
                    <m:r>
                      <a:rPr lang="en-US" sz="2800" b="0" i="1" smtClean="0">
                        <a:latin typeface="Cambria Math" panose="02040503050406030204" pitchFamily="18" charset="0"/>
                      </a:rPr>
                      <m:t>𝑛</m:t>
                    </m:r>
                    <m:r>
                      <a:rPr lang="en-US" sz="2800" b="0" i="1" smtClean="0">
                        <a:latin typeface="Cambria Math" panose="02040503050406030204" pitchFamily="18" charset="0"/>
                      </a:rPr>
                      <m:t>=1</m:t>
                    </m:r>
                  </m:oMath>
                </a14:m>
                <a:endParaRPr lang="en-US" sz="2800"/>
              </a:p>
              <a:p>
                <a:pPr lvl="1"/>
                <a:r>
                  <a:rPr lang="en-US" sz="2800"/>
                  <a:t>End: 	</a:t>
                </a:r>
                <a14:m>
                  <m:oMath xmlns:m="http://schemas.openxmlformats.org/officeDocument/2006/math">
                    <m:func>
                      <m:funcPr>
                        <m:ctrlPr>
                          <a:rPr lang="en-US" sz="2800" i="1" smtClean="0">
                            <a:latin typeface="Cambria Math" panose="02040503050406030204" pitchFamily="18" charset="0"/>
                          </a:rPr>
                        </m:ctrlPr>
                      </m:funcPr>
                      <m:fName>
                        <m:r>
                          <m:rPr>
                            <m:sty m:val="p"/>
                          </m:rPr>
                          <a:rPr lang="en-US" sz="2800">
                            <a:latin typeface="Cambria Math" panose="02040503050406030204" pitchFamily="18" charset="0"/>
                          </a:rPr>
                          <m:t>gcd</m:t>
                        </m:r>
                      </m:fName>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0</m:t>
                                </m:r>
                              </m:sub>
                            </m:sSub>
                          </m:e>
                        </m:d>
                      </m:e>
                    </m:func>
                    <m:r>
                      <a:rPr lang="en-US" sz="2800" b="0" i="1" smtClean="0">
                        <a:latin typeface="Cambria Math" panose="02040503050406030204" pitchFamily="18" charset="0"/>
                      </a:rPr>
                      <m:t>=</m:t>
                    </m:r>
                    <m:r>
                      <a:rPr lang="en-US" sz="2800" b="0" i="1" smtClean="0">
                        <a:latin typeface="Cambria Math" panose="02040503050406030204" pitchFamily="18" charset="0"/>
                      </a:rPr>
                      <m:t>𝑎</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m:t>
                    </m:r>
                    <m:r>
                      <a:rPr lang="en-US" sz="2800" b="0" i="1" smtClean="0">
                        <a:latin typeface="Cambria Math" panose="02040503050406030204" pitchFamily="18" charset="0"/>
                      </a:rPr>
                      <m:t>𝑢</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𝑏</m:t>
                        </m:r>
                      </m:sub>
                    </m:sSub>
                    <m:r>
                      <a:rPr lang="en-US" sz="2800" b="0" i="1" smtClean="0">
                        <a:latin typeface="Cambria Math" panose="02040503050406030204" pitchFamily="18" charset="0"/>
                      </a:rPr>
                      <m:t>=</m:t>
                    </m:r>
                    <m:r>
                      <a:rPr lang="en-US" sz="2800" b="0" i="1" smtClean="0">
                        <a:latin typeface="Cambria Math" panose="02040503050406030204" pitchFamily="18" charset="0"/>
                      </a:rPr>
                      <m:t>𝑚</m:t>
                    </m:r>
                  </m:oMath>
                </a14:m>
                <a:endParaRPr lang="en-US" sz="2800">
                  <a:latin typeface="Cambria Math" panose="02040503050406030204" pitchFamily="18" charset="0"/>
                </a:endParaRPr>
              </a:p>
              <a:p>
                <a:endParaRPr lang="en-US"/>
              </a:p>
            </p:txBody>
          </p:sp>
        </mc:Choice>
        <mc:Fallback xmlns="">
          <p:sp>
            <p:nvSpPr>
              <p:cNvPr id="3" name="Notes Placeholder 2"/>
              <p:cNvSpPr>
                <a:spLocks noGrp="1"/>
              </p:cNvSpPr>
              <p:nvPr>
                <p:ph type="body" idx="1"/>
              </p:nvPr>
            </p:nvSpPr>
            <p:spPr/>
            <p:txBody>
              <a:bodyPr/>
              <a:lstStyle/>
              <a:p>
                <a:r>
                  <a:rPr lang="en-US"/>
                  <a:t>Extension is computing these coefficients </a:t>
                </a:r>
                <a:r>
                  <a:rPr lang="en-US" err="1"/>
                  <a:t>b_a</a:t>
                </a:r>
                <a:r>
                  <a:rPr lang="en-US"/>
                  <a:t> and </a:t>
                </a:r>
                <a:r>
                  <a:rPr lang="en-US" err="1"/>
                  <a:t>b_b</a:t>
                </a:r>
                <a:endParaRPr lang="en-US"/>
              </a:p>
              <a:p>
                <a:r>
                  <a:rPr lang="en-US"/>
                  <a:t>GCD is 1, interesting result is finding these coefficients</a:t>
                </a:r>
              </a:p>
              <a:p>
                <a:pPr lvl="1"/>
                <a:r>
                  <a:rPr lang="en-US" sz="2800"/>
                  <a:t>Start: 	</a:t>
                </a:r>
                <a:r>
                  <a:rPr lang="en-US" sz="2800" i="0">
                    <a:latin typeface="Cambria Math" panose="02040503050406030204" pitchFamily="18" charset="0"/>
                  </a:rPr>
                  <a:t>𝑢</a:t>
                </a:r>
                <a:r>
                  <a:rPr lang="en-US" sz="2800" b="0" i="0">
                    <a:latin typeface="Cambria Math" panose="02040503050406030204" pitchFamily="18" charset="0"/>
                  </a:rPr>
                  <a:t>=1,𝑚=0 </a:t>
                </a:r>
                <a:r>
                  <a:rPr lang="en-US" sz="2800"/>
                  <a:t>and </a:t>
                </a:r>
                <a:r>
                  <a:rPr lang="en-US" sz="2800" b="0" i="0">
                    <a:latin typeface="Cambria Math" panose="02040503050406030204" pitchFamily="18" charset="0"/>
                  </a:rPr>
                  <a:t>𝑦=0, 𝑛=1</a:t>
                </a:r>
                <a:endParaRPr lang="en-US" sz="2800"/>
              </a:p>
              <a:p>
                <a:pPr lvl="1"/>
                <a:r>
                  <a:rPr lang="en-US" sz="2800"/>
                  <a:t>End: 	</a:t>
                </a:r>
                <a:r>
                  <a:rPr lang="en-US" sz="2800" i="0">
                    <a:latin typeface="Cambria Math" panose="02040503050406030204" pitchFamily="18" charset="0"/>
                  </a:rPr>
                  <a:t>gcd⁡(𝑎_0,𝑏_0 )</a:t>
                </a:r>
                <a:r>
                  <a:rPr lang="en-US" sz="2800" b="0" i="0">
                    <a:latin typeface="Cambria Math" panose="02040503050406030204" pitchFamily="18" charset="0"/>
                  </a:rPr>
                  <a:t>=𝑎, 𝑏_𝑎=𝑢, 𝑏_𝑏=𝑚</a:t>
                </a:r>
                <a:endParaRPr lang="en-US" sz="2800">
                  <a:latin typeface="Cambria Math" panose="02040503050406030204" pitchFamily="18" charset="0"/>
                </a:endParaRPr>
              </a:p>
              <a:p>
                <a:endParaRPr lang="en-US"/>
              </a:p>
            </p:txBody>
          </p:sp>
        </mc:Fallback>
      </mc:AlternateContent>
      <p:sp>
        <p:nvSpPr>
          <p:cNvPr id="4" name="Slide Number Placeholder 3"/>
          <p:cNvSpPr>
            <a:spLocks noGrp="1"/>
          </p:cNvSpPr>
          <p:nvPr>
            <p:ph type="sldNum" sz="quarter" idx="5"/>
          </p:nvPr>
        </p:nvSpPr>
        <p:spPr/>
        <p:txBody>
          <a:bodyPr/>
          <a:lstStyle/>
          <a:p>
            <a:fld id="{4C6D228C-5BFD-D446-B8A1-7F700705A313}" type="slidenum">
              <a:rPr lang="en-US" smtClean="0"/>
              <a:t>98</a:t>
            </a:fld>
            <a:endParaRPr lang="en-US"/>
          </a:p>
        </p:txBody>
      </p:sp>
    </p:spTree>
    <p:extLst>
      <p:ext uri="{BB962C8B-B14F-4D97-AF65-F5344CB8AC3E}">
        <p14:creationId xmlns:p14="http://schemas.microsoft.com/office/powerpoint/2010/main" val="20973799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not be clear…</a:t>
            </a:r>
          </a:p>
          <a:p>
            <a:r>
              <a:rPr lang="en-US" dirty="0"/>
              <a:t>(details in paper)</a:t>
            </a:r>
          </a:p>
          <a:p>
            <a:r>
              <a:rPr lang="en-US" dirty="0"/>
              <a:t>Bring back time here?</a:t>
            </a:r>
          </a:p>
        </p:txBody>
      </p:sp>
      <p:sp>
        <p:nvSpPr>
          <p:cNvPr id="4" name="Slide Number Placeholder 3"/>
          <p:cNvSpPr>
            <a:spLocks noGrp="1"/>
          </p:cNvSpPr>
          <p:nvPr>
            <p:ph type="sldNum" sz="quarter" idx="5"/>
          </p:nvPr>
        </p:nvSpPr>
        <p:spPr/>
        <p:txBody>
          <a:bodyPr/>
          <a:lstStyle/>
          <a:p>
            <a:fld id="{CDE21B42-F9BC-5F40-AEC1-5351D9737187}" type="slidenum">
              <a:rPr lang="en-US" smtClean="0"/>
              <a:t>99</a:t>
            </a:fld>
            <a:endParaRPr lang="en-US"/>
          </a:p>
        </p:txBody>
      </p:sp>
    </p:spTree>
    <p:extLst>
      <p:ext uri="{BB962C8B-B14F-4D97-AF65-F5344CB8AC3E}">
        <p14:creationId xmlns:p14="http://schemas.microsoft.com/office/powerpoint/2010/main" val="165008241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200" dirty="0">
                    <a:solidFill>
                      <a:schemeClr val="tx1"/>
                    </a:solidFill>
                  </a:rPr>
                  <a:t>Most quotients in Euclid’s algorithm are small for 1024-bit inputs</a:t>
                </a:r>
              </a:p>
              <a:p>
                <a:pPr marL="457200" indent="-457200">
                  <a:buFont typeface="Arial" panose="020B0604020202020204" pitchFamily="34" charset="0"/>
                  <a:buChar char="•"/>
                </a:pPr>
                <a:r>
                  <a:rPr lang="en-US" sz="1200" dirty="0">
                    <a:solidFill>
                      <a:schemeClr val="tx1"/>
                    </a:solidFill>
                  </a:rPr>
                  <a:t>Can estimate few of the most significant bits of </a:t>
                </a:r>
                <a14:m>
                  <m:oMath xmlns:m="http://schemas.openxmlformats.org/officeDocument/2006/math">
                    <m:r>
                      <a:rPr lang="en-US" sz="1200" b="0" i="1" smtClean="0">
                        <a:solidFill>
                          <a:schemeClr val="tx1"/>
                        </a:solidFill>
                        <a:latin typeface="Cambria Math" panose="02040503050406030204" pitchFamily="18" charset="0"/>
                      </a:rPr>
                      <m:t>𝑞</m:t>
                    </m:r>
                  </m:oMath>
                </a14:m>
                <a:r>
                  <a:rPr lang="en-US" sz="1200" dirty="0">
                    <a:solidFill>
                      <a:schemeClr val="tx1"/>
                    </a:solidFill>
                  </a:rPr>
                  <a:t> for faster execution</a:t>
                </a:r>
              </a:p>
              <a:p>
                <a:endParaRPr lang="en-US" dirty="0"/>
              </a:p>
              <a:p>
                <a:r>
                  <a:rPr lang="en-US" dirty="0"/>
                  <a:t>HW block diagram</a:t>
                </a:r>
              </a:p>
              <a:p>
                <a:r>
                  <a:rPr lang="en-US" dirty="0"/>
                  <a:t>LUT -&gt; computes q * b -&gt; stacked adders with partial products</a:t>
                </a:r>
              </a:p>
              <a:p>
                <a:r>
                  <a:rPr lang="en-US" dirty="0"/>
                  <a:t>Compute remainder goes into another adder</a:t>
                </a:r>
              </a:p>
              <a:p>
                <a:endParaRPr lang="en-US" dirty="0"/>
              </a:p>
            </p:txBody>
          </p:sp>
        </mc:Choice>
        <mc:Fallback xmlns="">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200" dirty="0">
                    <a:solidFill>
                      <a:schemeClr val="tx1"/>
                    </a:solidFill>
                  </a:rPr>
                  <a:t>Most quotients in Euclid’s algorithm are small for 1024-bit inputs</a:t>
                </a:r>
              </a:p>
              <a:p>
                <a:pPr marL="457200" indent="-457200">
                  <a:buFont typeface="Arial" panose="020B0604020202020204" pitchFamily="34" charset="0"/>
                  <a:buChar char="•"/>
                </a:pPr>
                <a:r>
                  <a:rPr lang="en-US" sz="1200" dirty="0">
                    <a:solidFill>
                      <a:schemeClr val="tx1"/>
                    </a:solidFill>
                  </a:rPr>
                  <a:t>Can estimate few of the most significant bits of </a:t>
                </a:r>
                <a:r>
                  <a:rPr lang="en-US" sz="1200" b="0" i="0">
                    <a:solidFill>
                      <a:schemeClr val="tx1"/>
                    </a:solidFill>
                    <a:latin typeface="Cambria Math" panose="02040503050406030204" pitchFamily="18" charset="0"/>
                  </a:rPr>
                  <a:t>𝑞</a:t>
                </a:r>
                <a:r>
                  <a:rPr lang="en-US" sz="1200" dirty="0">
                    <a:solidFill>
                      <a:schemeClr val="tx1"/>
                    </a:solidFill>
                  </a:rPr>
                  <a:t> for faster execution</a:t>
                </a:r>
              </a:p>
              <a:p>
                <a:endParaRPr lang="en-US" dirty="0"/>
              </a:p>
              <a:p>
                <a:r>
                  <a:rPr lang="en-US" dirty="0"/>
                  <a:t>HW block diagram</a:t>
                </a:r>
              </a:p>
              <a:p>
                <a:r>
                  <a:rPr lang="en-US" dirty="0"/>
                  <a:t>LUT -&gt; computes q * b -&gt; stacked adders with partial products</a:t>
                </a:r>
              </a:p>
              <a:p>
                <a:r>
                  <a:rPr lang="en-US" dirty="0"/>
                  <a:t>Compute remainder goes into another adder</a:t>
                </a:r>
              </a:p>
              <a:p>
                <a:endParaRPr lang="en-US" dirty="0"/>
              </a:p>
            </p:txBody>
          </p:sp>
        </mc:Fallback>
      </mc:AlternateContent>
      <p:sp>
        <p:nvSpPr>
          <p:cNvPr id="4" name="Slide Number Placeholder 3"/>
          <p:cNvSpPr>
            <a:spLocks noGrp="1"/>
          </p:cNvSpPr>
          <p:nvPr>
            <p:ph type="sldNum" sz="quarter" idx="5"/>
          </p:nvPr>
        </p:nvSpPr>
        <p:spPr/>
        <p:txBody>
          <a:bodyPr/>
          <a:lstStyle/>
          <a:p>
            <a:fld id="{B2BD286E-880C-1E4B-A236-4B4C73D28C90}" type="slidenum">
              <a:rPr lang="en-US" smtClean="0"/>
              <a:t>100</a:t>
            </a:fld>
            <a:endParaRPr lang="en-US"/>
          </a:p>
        </p:txBody>
      </p:sp>
    </p:spTree>
    <p:extLst>
      <p:ext uri="{BB962C8B-B14F-4D97-AF65-F5344CB8AC3E}">
        <p14:creationId xmlns:p14="http://schemas.microsoft.com/office/powerpoint/2010/main" val="25713591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HW block diagram</a:t>
            </a:r>
          </a:p>
          <a:p>
            <a:r>
              <a:rPr lang="en-US"/>
              <a:t>LUT -&gt; computes q * b -&gt; stacked adders with partial products</a:t>
            </a:r>
          </a:p>
          <a:p>
            <a:r>
              <a:rPr lang="en-US"/>
              <a:t>Compute remainder goes into another adder</a:t>
            </a:r>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101</a:t>
            </a:fld>
            <a:endParaRPr lang="en-US"/>
          </a:p>
        </p:txBody>
      </p:sp>
    </p:spTree>
    <p:extLst>
      <p:ext uri="{BB962C8B-B14F-4D97-AF65-F5344CB8AC3E}">
        <p14:creationId xmlns:p14="http://schemas.microsoft.com/office/powerpoint/2010/main" val="248015249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HW block diagram</a:t>
            </a:r>
          </a:p>
          <a:p>
            <a:r>
              <a:rPr lang="en-US"/>
              <a:t>LUT -&gt; computes q * b -&gt; stacked adders with partial products</a:t>
            </a:r>
          </a:p>
          <a:p>
            <a:r>
              <a:rPr lang="en-US"/>
              <a:t>Compute remainder goes into another adder</a:t>
            </a:r>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102</a:t>
            </a:fld>
            <a:endParaRPr lang="en-US"/>
          </a:p>
        </p:txBody>
      </p:sp>
    </p:spTree>
    <p:extLst>
      <p:ext uri="{BB962C8B-B14F-4D97-AF65-F5344CB8AC3E}">
        <p14:creationId xmlns:p14="http://schemas.microsoft.com/office/powerpoint/2010/main" val="136824043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t>Both critical paths require additions</a:t>
                </a:r>
              </a:p>
              <a:p>
                <a:pPr lvl="1"/>
                <a:r>
                  <a:rPr lang="en-US" sz="2800"/>
                  <a:t>Two-bit PM adds </a:t>
                </a:r>
                <a14:m>
                  <m:oMath xmlns:m="http://schemas.openxmlformats.org/officeDocument/2006/math">
                    <m:r>
                      <a:rPr lang="en-US" sz="2800" i="1" dirty="0" smtClean="0">
                        <a:latin typeface="Cambria Math" panose="02040503050406030204" pitchFamily="18" charset="0"/>
                      </a:rPr>
                      <m:t>𝑢</m:t>
                    </m:r>
                    <m:r>
                      <a:rPr lang="en-US" sz="2800" i="1" dirty="0" smtClean="0">
                        <a:latin typeface="Cambria Math" panose="02040503050406030204" pitchFamily="18" charset="0"/>
                      </a:rPr>
                      <m:t> + </m:t>
                    </m:r>
                    <m:r>
                      <a:rPr lang="en-US" sz="2800" i="1" dirty="0" smtClean="0">
                        <a:latin typeface="Cambria Math" panose="02040503050406030204" pitchFamily="18" charset="0"/>
                      </a:rPr>
                      <m:t>𝑦</m:t>
                    </m:r>
                    <m:r>
                      <a:rPr lang="en-US" sz="2800" i="1" dirty="0" smtClean="0">
                        <a:latin typeface="Cambria Math" panose="02040503050406030204" pitchFamily="18" charset="0"/>
                      </a:rPr>
                      <m:t> + 3</m:t>
                    </m:r>
                    <m:r>
                      <a:rPr lang="en-US" sz="2800" i="1" dirty="0" smtClean="0">
                        <a:latin typeface="Cambria Math" panose="02040503050406030204" pitchFamily="18" charset="0"/>
                      </a:rPr>
                      <m:t>𝐵</m:t>
                    </m:r>
                  </m:oMath>
                </a14:m>
                <a:endParaRPr lang="en-US" sz="2800"/>
              </a:p>
              <a:p>
                <a:pPr lvl="1"/>
                <a:r>
                  <a:rPr lang="en-US" sz="2800"/>
                  <a:t>Euclid requires multiplying </a:t>
                </a:r>
                <a14:m>
                  <m:oMath xmlns:m="http://schemas.openxmlformats.org/officeDocument/2006/math">
                    <m:r>
                      <a:rPr lang="en-US" sz="2800" b="0" i="1" smtClean="0">
                        <a:latin typeface="Cambria Math" panose="02040503050406030204" pitchFamily="18" charset="0"/>
                      </a:rPr>
                      <m:t>𝑞</m:t>
                    </m:r>
                    <m:r>
                      <a:rPr lang="en-US" sz="2800" b="0" i="1" smtClean="0">
                        <a:latin typeface="Cambria Math" panose="02040503050406030204" pitchFamily="18" charset="0"/>
                      </a:rPr>
                      <m:t>∗</m:t>
                    </m:r>
                    <m:r>
                      <a:rPr lang="en-US" sz="2800" b="0" i="1" smtClean="0">
                        <a:latin typeface="Cambria Math" panose="02040503050406030204" pitchFamily="18" charset="0"/>
                      </a:rPr>
                      <m:t>𝑏</m:t>
                    </m:r>
                  </m:oMath>
                </a14:m>
                <a:r>
                  <a:rPr lang="en-US" sz="2800"/>
                  <a:t>, which adds partial products, and subtracts </a:t>
                </a:r>
                <a14:m>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m:t>
                    </m:r>
                    <m:r>
                      <a:rPr lang="en-US" sz="2800" b="0" i="1" smtClean="0">
                        <a:latin typeface="Cambria Math" panose="02040503050406030204" pitchFamily="18" charset="0"/>
                      </a:rPr>
                      <m:t>𝑏</m:t>
                    </m:r>
                  </m:oMath>
                </a14:m>
                <a:r>
                  <a:rPr lang="en-US" sz="2800"/>
                  <a:t> to get the remainder</a:t>
                </a:r>
              </a:p>
              <a:p>
                <a:endParaRPr lang="en-US"/>
              </a:p>
            </p:txBody>
          </p:sp>
        </mc:Choice>
        <mc:Fallback xmlns="">
          <p:sp>
            <p:nvSpPr>
              <p:cNvPr id="3" name="Notes Placeholder 2"/>
              <p:cNvSpPr>
                <a:spLocks noGrp="1"/>
              </p:cNvSpPr>
              <p:nvPr>
                <p:ph type="body" idx="1"/>
              </p:nvPr>
            </p:nvSpPr>
            <p:spPr/>
            <p:txBody>
              <a:bodyPr/>
              <a:lstStyle/>
              <a:p>
                <a:r>
                  <a:rPr lang="en-US"/>
                  <a:t>Both critical paths require additions</a:t>
                </a:r>
              </a:p>
              <a:p>
                <a:pPr lvl="1"/>
                <a:r>
                  <a:rPr lang="en-US" sz="2800"/>
                  <a:t>Two-bit PM adds </a:t>
                </a:r>
                <a:r>
                  <a:rPr lang="en-US" sz="2800" i="0" dirty="0">
                    <a:latin typeface="Cambria Math" panose="02040503050406030204" pitchFamily="18" charset="0"/>
                  </a:rPr>
                  <a:t>𝑢 + 𝑦 + 3𝐵</a:t>
                </a:r>
                <a:endParaRPr lang="en-US" sz="2800"/>
              </a:p>
              <a:p>
                <a:pPr lvl="1"/>
                <a:r>
                  <a:rPr lang="en-US" sz="2800"/>
                  <a:t>Euclid requires multiplying </a:t>
                </a:r>
                <a:r>
                  <a:rPr lang="en-US" sz="2800" b="0" i="0">
                    <a:latin typeface="Cambria Math" panose="02040503050406030204" pitchFamily="18" charset="0"/>
                  </a:rPr>
                  <a:t>𝑞∗𝑏</a:t>
                </a:r>
                <a:r>
                  <a:rPr lang="en-US" sz="2800"/>
                  <a:t>, which adds partial products, and subtracts </a:t>
                </a:r>
                <a:r>
                  <a:rPr lang="en-US" sz="2800" b="0" i="0">
                    <a:latin typeface="Cambria Math" panose="02040503050406030204" pitchFamily="18" charset="0"/>
                  </a:rPr>
                  <a:t>𝑎−𝑞∗𝑏</a:t>
                </a:r>
                <a:r>
                  <a:rPr lang="en-US" sz="2800"/>
                  <a:t> to get the remainder</a:t>
                </a:r>
              </a:p>
              <a:p>
                <a:endParaRPr lang="en-US"/>
              </a:p>
            </p:txBody>
          </p:sp>
        </mc:Fallback>
      </mc:AlternateContent>
      <p:sp>
        <p:nvSpPr>
          <p:cNvPr id="4" name="Slide Number Placeholder 3"/>
          <p:cNvSpPr>
            <a:spLocks noGrp="1"/>
          </p:cNvSpPr>
          <p:nvPr>
            <p:ph type="sldNum" sz="quarter" idx="5"/>
          </p:nvPr>
        </p:nvSpPr>
        <p:spPr/>
        <p:txBody>
          <a:bodyPr/>
          <a:lstStyle/>
          <a:p>
            <a:fld id="{B2BD286E-880C-1E4B-A236-4B4C73D28C90}" type="slidenum">
              <a:rPr lang="en-US" smtClean="0"/>
              <a:t>103</a:t>
            </a:fld>
            <a:endParaRPr lang="en-US"/>
          </a:p>
        </p:txBody>
      </p:sp>
    </p:spTree>
    <p:extLst>
      <p:ext uri="{BB962C8B-B14F-4D97-AF65-F5344CB8AC3E}">
        <p14:creationId xmlns:p14="http://schemas.microsoft.com/office/powerpoint/2010/main" val="365059067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Shift is nontrivial</a:t>
            </a:r>
          </a:p>
        </p:txBody>
      </p:sp>
      <p:sp>
        <p:nvSpPr>
          <p:cNvPr id="4" name="Slide Number Placeholder 3"/>
          <p:cNvSpPr>
            <a:spLocks noGrp="1"/>
          </p:cNvSpPr>
          <p:nvPr>
            <p:ph type="sldNum" sz="quarter" idx="5"/>
          </p:nvPr>
        </p:nvSpPr>
        <p:spPr/>
        <p:txBody>
          <a:bodyPr/>
          <a:lstStyle/>
          <a:p>
            <a:fld id="{B2BD286E-880C-1E4B-A236-4B4C73D28C90}" type="slidenum">
              <a:rPr lang="en-US" smtClean="0"/>
              <a:t>104</a:t>
            </a:fld>
            <a:endParaRPr lang="en-US"/>
          </a:p>
        </p:txBody>
      </p:sp>
    </p:spTree>
    <p:extLst>
      <p:ext uri="{BB962C8B-B14F-4D97-AF65-F5344CB8AC3E}">
        <p14:creationId xmlns:p14="http://schemas.microsoft.com/office/powerpoint/2010/main" val="332143995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HW block diagram</a:t>
            </a:r>
          </a:p>
          <a:p>
            <a:r>
              <a:rPr lang="en-US"/>
              <a:t>LUT -&gt; computes q * b -&gt; stacked adders with partial products</a:t>
            </a:r>
          </a:p>
          <a:p>
            <a:r>
              <a:rPr lang="en-US"/>
              <a:t>Compute remainder goes into another adder</a:t>
            </a:r>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105</a:t>
            </a:fld>
            <a:endParaRPr lang="en-US"/>
          </a:p>
        </p:txBody>
      </p:sp>
    </p:spTree>
    <p:extLst>
      <p:ext uri="{BB962C8B-B14F-4D97-AF65-F5344CB8AC3E}">
        <p14:creationId xmlns:p14="http://schemas.microsoft.com/office/powerpoint/2010/main" val="176797724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HW block diagram</a:t>
            </a:r>
          </a:p>
          <a:p>
            <a:r>
              <a:rPr lang="en-US"/>
              <a:t>LUT -&gt; computes q * b -&gt; stacked adders with partial products</a:t>
            </a:r>
          </a:p>
          <a:p>
            <a:r>
              <a:rPr lang="en-US"/>
              <a:t>Compute remainder goes into another adder</a:t>
            </a:r>
          </a:p>
          <a:p>
            <a:endParaRPr lang="en-US"/>
          </a:p>
        </p:txBody>
      </p:sp>
      <p:sp>
        <p:nvSpPr>
          <p:cNvPr id="4" name="Slide Number Placeholder 3"/>
          <p:cNvSpPr>
            <a:spLocks noGrp="1"/>
          </p:cNvSpPr>
          <p:nvPr>
            <p:ph type="sldNum" sz="quarter" idx="5"/>
          </p:nvPr>
        </p:nvSpPr>
        <p:spPr/>
        <p:txBody>
          <a:bodyPr/>
          <a:lstStyle/>
          <a:p>
            <a:fld id="{B2BD286E-880C-1E4B-A236-4B4C73D28C90}" type="slidenum">
              <a:rPr lang="en-US" smtClean="0"/>
              <a:t>106</a:t>
            </a:fld>
            <a:endParaRPr lang="en-US"/>
          </a:p>
        </p:txBody>
      </p:sp>
    </p:spTree>
    <p:extLst>
      <p:ext uri="{BB962C8B-B14F-4D97-AF65-F5344CB8AC3E}">
        <p14:creationId xmlns:p14="http://schemas.microsoft.com/office/powerpoint/2010/main" val="333548780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chemeClr val="tx1"/>
                </a:solidFill>
              </a:rPr>
              <a:t>Constant-power?</a:t>
            </a:r>
          </a:p>
        </p:txBody>
      </p:sp>
      <p:sp>
        <p:nvSpPr>
          <p:cNvPr id="4" name="Slide Number Placeholder 3"/>
          <p:cNvSpPr>
            <a:spLocks noGrp="1"/>
          </p:cNvSpPr>
          <p:nvPr>
            <p:ph type="sldNum" sz="quarter" idx="5"/>
          </p:nvPr>
        </p:nvSpPr>
        <p:spPr/>
        <p:txBody>
          <a:bodyPr/>
          <a:lstStyle/>
          <a:p>
            <a:fld id="{CDE21B42-F9BC-5F40-AEC1-5351D9737187}" type="slidenum">
              <a:rPr lang="en-US" smtClean="0"/>
              <a:t>108</a:t>
            </a:fld>
            <a:endParaRPr lang="en-US"/>
          </a:p>
        </p:txBody>
      </p:sp>
    </p:spTree>
    <p:extLst>
      <p:ext uri="{BB962C8B-B14F-4D97-AF65-F5344CB8AC3E}">
        <p14:creationId xmlns:p14="http://schemas.microsoft.com/office/powerpoint/2010/main" val="1078986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the XGCD design space, we see that these current works focus on iterative division algorithms and provide point solutions for either constant-time or non constant-time execution</a:t>
            </a:r>
          </a:p>
        </p:txBody>
      </p:sp>
      <p:sp>
        <p:nvSpPr>
          <p:cNvPr id="4" name="Slide Number Placeholder 3"/>
          <p:cNvSpPr>
            <a:spLocks noGrp="1"/>
          </p:cNvSpPr>
          <p:nvPr>
            <p:ph type="sldNum" sz="quarter" idx="5"/>
          </p:nvPr>
        </p:nvSpPr>
        <p:spPr/>
        <p:txBody>
          <a:bodyPr/>
          <a:lstStyle/>
          <a:p>
            <a:fld id="{CDE21B42-F9BC-5F40-AEC1-5351D9737187}" type="slidenum">
              <a:rPr lang="en-US" smtClean="0"/>
              <a:t>8</a:t>
            </a:fld>
            <a:endParaRPr lang="en-US"/>
          </a:p>
        </p:txBody>
      </p:sp>
    </p:spTree>
    <p:extLst>
      <p:ext uri="{BB962C8B-B14F-4D97-AF65-F5344CB8AC3E}">
        <p14:creationId xmlns:p14="http://schemas.microsoft.com/office/powerpoint/2010/main" val="21856742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109</a:t>
            </a:fld>
            <a:endParaRPr lang="en-US"/>
          </a:p>
        </p:txBody>
      </p:sp>
    </p:spTree>
    <p:extLst>
      <p:ext uri="{BB962C8B-B14F-4D97-AF65-F5344CB8AC3E}">
        <p14:creationId xmlns:p14="http://schemas.microsoft.com/office/powerpoint/2010/main" val="346340055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Sums are the same up until clock skew</a:t>
            </a:r>
          </a:p>
          <a:p>
            <a:endParaRPr lang="en-US" dirty="0"/>
          </a:p>
          <a:p>
            <a:r>
              <a:rPr lang="en-US" dirty="0"/>
              <a:t>Clock skew definition</a:t>
            </a:r>
          </a:p>
          <a:p>
            <a:endParaRPr lang="en-US" dirty="0"/>
          </a:p>
          <a:p>
            <a:r>
              <a:rPr lang="en-US" dirty="0"/>
              <a:t>- Different </a:t>
            </a:r>
            <a:r>
              <a:rPr lang="en-US" dirty="0" err="1"/>
              <a:t>bitwidths</a:t>
            </a:r>
            <a:r>
              <a:rPr lang="en-US" dirty="0"/>
              <a:t>: critical paths are same</a:t>
            </a:r>
          </a:p>
          <a:p>
            <a:pPr marL="171450" indent="-171450">
              <a:buFontTx/>
              <a:buChar char="-"/>
            </a:pPr>
            <a:r>
              <a:rPr lang="en-US" dirty="0"/>
              <a:t>however, build a chip -&gt; smaller 255 -&gt; longer wires -&gt; clock skew</a:t>
            </a:r>
          </a:p>
          <a:p>
            <a:pPr marL="171450" indent="-171450">
              <a:buFontTx/>
              <a:buChar char="-"/>
            </a:pPr>
            <a:r>
              <a:rPr lang="en-US" dirty="0"/>
              <a:t>Physical design -&gt; contributor to difference</a:t>
            </a:r>
          </a:p>
          <a:p>
            <a:pPr marL="171450" indent="-171450">
              <a:buFontTx/>
              <a:buChar char="-"/>
            </a:pPr>
            <a:r>
              <a:rPr lang="en-US" dirty="0"/>
              <a:t>Ideal versions of circuits = same clock speed</a:t>
            </a:r>
          </a:p>
          <a:p>
            <a:pPr marL="171450" indent="-171450">
              <a:buFontTx/>
              <a:buChar char="-"/>
            </a:pPr>
            <a:r>
              <a:rPr lang="en-US" dirty="0"/>
              <a:t>Physical limitation</a:t>
            </a:r>
          </a:p>
          <a:p>
            <a:pPr marL="171450" indent="-171450">
              <a:buFontTx/>
              <a:buChar char="-"/>
            </a:pPr>
            <a:endParaRPr lang="en-US" dirty="0"/>
          </a:p>
          <a:p>
            <a:pPr marL="171450" indent="-171450">
              <a:buFontTx/>
              <a:buChar char="-"/>
            </a:pPr>
            <a:r>
              <a:rPr lang="en-US" dirty="0"/>
              <a:t>Critical path is what we expected</a:t>
            </a:r>
          </a:p>
          <a:p>
            <a:pPr marL="171450" indent="-171450">
              <a:buFontTx/>
              <a:buChar char="-"/>
            </a:pPr>
            <a:r>
              <a:rPr lang="en-US" dirty="0"/>
              <a:t>Different </a:t>
            </a:r>
            <a:r>
              <a:rPr lang="en-US" dirty="0" err="1"/>
              <a:t>bitwidths</a:t>
            </a:r>
            <a:endParaRPr lang="en-US" dirty="0"/>
          </a:p>
          <a:p>
            <a:pPr marL="171450" indent="-171450">
              <a:buFontTx/>
              <a:buChar char="-"/>
            </a:pPr>
            <a:r>
              <a:rPr lang="en-US" dirty="0"/>
              <a:t>Clock skew</a:t>
            </a:r>
          </a:p>
        </p:txBody>
      </p:sp>
      <p:sp>
        <p:nvSpPr>
          <p:cNvPr id="4" name="Slide Number Placeholder 3"/>
          <p:cNvSpPr>
            <a:spLocks noGrp="1"/>
          </p:cNvSpPr>
          <p:nvPr>
            <p:ph type="sldNum" sz="quarter" idx="5"/>
          </p:nvPr>
        </p:nvSpPr>
        <p:spPr/>
        <p:txBody>
          <a:bodyPr/>
          <a:lstStyle/>
          <a:p>
            <a:fld id="{CDE21B42-F9BC-5F40-AEC1-5351D9737187}" type="slidenum">
              <a:rPr lang="en-US" smtClean="0"/>
              <a:t>116</a:t>
            </a:fld>
            <a:endParaRPr lang="en-US"/>
          </a:p>
        </p:txBody>
      </p:sp>
    </p:spTree>
    <p:extLst>
      <p:ext uri="{BB962C8B-B14F-4D97-AF65-F5344CB8AC3E}">
        <p14:creationId xmlns:p14="http://schemas.microsoft.com/office/powerpoint/2010/main" val="82296384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Exponentiation mod p</a:t>
            </a:r>
          </a:p>
          <a:p>
            <a:r>
              <a:rPr lang="en-US" dirty="0"/>
              <a:t>Fixed exp, variable base</a:t>
            </a:r>
          </a:p>
          <a:p>
            <a:r>
              <a:rPr lang="en-US" dirty="0"/>
              <a:t>Check if in multiplicative subgroup</a:t>
            </a:r>
          </a:p>
          <a:p>
            <a:r>
              <a:rPr lang="en-US" dirty="0"/>
              <a:t>Fastest possible multiplication algorithm for fixed exponent</a:t>
            </a:r>
          </a:p>
          <a:p>
            <a:r>
              <a:rPr lang="en-US" dirty="0"/>
              <a:t>Addition chains (current state of the art)</a:t>
            </a:r>
          </a:p>
          <a:p>
            <a:r>
              <a:rPr lang="en-US" dirty="0"/>
              <a:t>1.5 * n -&gt; ops</a:t>
            </a:r>
          </a:p>
          <a:p>
            <a:r>
              <a:rPr lang="en-US" dirty="0"/>
              <a:t>Addition-subtraction chain (generalization) -&gt; sum/diff between two prior values in chain</a:t>
            </a:r>
          </a:p>
          <a:p>
            <a:r>
              <a:rPr lang="en-US" dirty="0"/>
              <a:t>Divisions instead of multiplications for exponentiation mod p</a:t>
            </a:r>
          </a:p>
          <a:p>
            <a:endParaRPr lang="en-US" dirty="0"/>
          </a:p>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121</a:t>
            </a:fld>
            <a:endParaRPr lang="en-US"/>
          </a:p>
        </p:txBody>
      </p:sp>
    </p:spTree>
    <p:extLst>
      <p:ext uri="{BB962C8B-B14F-4D97-AF65-F5344CB8AC3E}">
        <p14:creationId xmlns:p14="http://schemas.microsoft.com/office/powerpoint/2010/main" val="160837281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Exponentiation mod p</a:t>
            </a:r>
          </a:p>
          <a:p>
            <a:r>
              <a:rPr lang="en-US" dirty="0"/>
              <a:t>Fixed exp, variable base</a:t>
            </a:r>
          </a:p>
          <a:p>
            <a:r>
              <a:rPr lang="en-US" dirty="0"/>
              <a:t>Check if in multiplicative subgroup</a:t>
            </a:r>
          </a:p>
          <a:p>
            <a:r>
              <a:rPr lang="en-US" dirty="0"/>
              <a:t>Fastest possible multiplication algorithm for fixed exponent</a:t>
            </a:r>
          </a:p>
          <a:p>
            <a:r>
              <a:rPr lang="en-US" dirty="0"/>
              <a:t>Addition chains (current state of the art)</a:t>
            </a:r>
          </a:p>
          <a:p>
            <a:r>
              <a:rPr lang="en-US" dirty="0"/>
              <a:t>1.5 * n -&gt; ops</a:t>
            </a:r>
          </a:p>
          <a:p>
            <a:r>
              <a:rPr lang="en-US" dirty="0"/>
              <a:t>Addition-subtraction chain (generalization) -&gt; sum/diff between two prior values in chain</a:t>
            </a:r>
          </a:p>
          <a:p>
            <a:r>
              <a:rPr lang="en-US" dirty="0"/>
              <a:t>Divisions instead of multiplications for exponentiation mod p</a:t>
            </a:r>
          </a:p>
          <a:p>
            <a:endParaRPr lang="en-US" dirty="0"/>
          </a:p>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122</a:t>
            </a:fld>
            <a:endParaRPr lang="en-US"/>
          </a:p>
        </p:txBody>
      </p:sp>
    </p:spTree>
    <p:extLst>
      <p:ext uri="{BB962C8B-B14F-4D97-AF65-F5344CB8AC3E}">
        <p14:creationId xmlns:p14="http://schemas.microsoft.com/office/powerpoint/2010/main" val="290416120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Exponentiation mod p</a:t>
            </a:r>
          </a:p>
          <a:p>
            <a:r>
              <a:rPr lang="en-US" dirty="0"/>
              <a:t>Fixed exp, variable base</a:t>
            </a:r>
          </a:p>
          <a:p>
            <a:r>
              <a:rPr lang="en-US" dirty="0"/>
              <a:t>Check if in multiplicative subgroup</a:t>
            </a:r>
          </a:p>
          <a:p>
            <a:r>
              <a:rPr lang="en-US" dirty="0"/>
              <a:t>Fastest possible multiplication algorithm for fixed exponent</a:t>
            </a:r>
          </a:p>
          <a:p>
            <a:r>
              <a:rPr lang="en-US" dirty="0"/>
              <a:t>Addition chains (current state of the art)</a:t>
            </a:r>
          </a:p>
          <a:p>
            <a:r>
              <a:rPr lang="en-US" dirty="0"/>
              <a:t>1.5 * n -&gt; ops</a:t>
            </a:r>
          </a:p>
          <a:p>
            <a:r>
              <a:rPr lang="en-US" dirty="0"/>
              <a:t>Addition-subtraction chain (generalization) -&gt; sum/diff between two prior values in chain</a:t>
            </a:r>
          </a:p>
          <a:p>
            <a:r>
              <a:rPr lang="en-US" dirty="0"/>
              <a:t>Divisions instead of multiplications for exponentiation mod p</a:t>
            </a:r>
          </a:p>
          <a:p>
            <a:endParaRPr lang="en-US" dirty="0"/>
          </a:p>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123</a:t>
            </a:fld>
            <a:endParaRPr lang="en-US"/>
          </a:p>
        </p:txBody>
      </p:sp>
    </p:spTree>
    <p:extLst>
      <p:ext uri="{BB962C8B-B14F-4D97-AF65-F5344CB8AC3E}">
        <p14:creationId xmlns:p14="http://schemas.microsoft.com/office/powerpoint/2010/main" val="40171954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Exponentiation mod p</a:t>
            </a:r>
          </a:p>
          <a:p>
            <a:r>
              <a:rPr lang="en-US" dirty="0"/>
              <a:t>Fixed exp, variable base</a:t>
            </a:r>
          </a:p>
          <a:p>
            <a:r>
              <a:rPr lang="en-US" dirty="0"/>
              <a:t>Check if in multiplicative subgroup</a:t>
            </a:r>
          </a:p>
          <a:p>
            <a:r>
              <a:rPr lang="en-US" dirty="0"/>
              <a:t>Fastest possible multiplication algorithm for fixed exponent</a:t>
            </a:r>
          </a:p>
          <a:p>
            <a:r>
              <a:rPr lang="en-US" dirty="0"/>
              <a:t>Addition chains (current state of the art)</a:t>
            </a:r>
          </a:p>
          <a:p>
            <a:r>
              <a:rPr lang="en-US" dirty="0"/>
              <a:t>1.5 * n -&gt; ops</a:t>
            </a:r>
          </a:p>
          <a:p>
            <a:r>
              <a:rPr lang="en-US" dirty="0"/>
              <a:t>Addition-subtraction chain (generalization) -&gt; sum/diff between two prior values in chain</a:t>
            </a:r>
          </a:p>
          <a:p>
            <a:r>
              <a:rPr lang="en-US" dirty="0"/>
              <a:t>Divisions instead of multiplications for exponentiation mod p</a:t>
            </a:r>
          </a:p>
          <a:p>
            <a:endParaRPr lang="en-US" dirty="0"/>
          </a:p>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124</a:t>
            </a:fld>
            <a:endParaRPr lang="en-US"/>
          </a:p>
        </p:txBody>
      </p:sp>
    </p:spTree>
    <p:extLst>
      <p:ext uri="{BB962C8B-B14F-4D97-AF65-F5344CB8AC3E}">
        <p14:creationId xmlns:p14="http://schemas.microsoft.com/office/powerpoint/2010/main" val="1395022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E21B42-F9BC-5F40-AEC1-5351D9737187}" type="slidenum">
              <a:rPr lang="en-US" smtClean="0"/>
              <a:t>125</a:t>
            </a:fld>
            <a:endParaRPr lang="en-US"/>
          </a:p>
        </p:txBody>
      </p:sp>
    </p:spTree>
    <p:extLst>
      <p:ext uri="{BB962C8B-B14F-4D97-AF65-F5344CB8AC3E}">
        <p14:creationId xmlns:p14="http://schemas.microsoft.com/office/powerpoint/2010/main" val="378369145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 operation in number</a:t>
            </a:r>
          </a:p>
        </p:txBody>
      </p:sp>
      <p:sp>
        <p:nvSpPr>
          <p:cNvPr id="4" name="Slide Number Placeholder 3"/>
          <p:cNvSpPr>
            <a:spLocks noGrp="1"/>
          </p:cNvSpPr>
          <p:nvPr>
            <p:ph type="sldNum" sz="quarter" idx="5"/>
          </p:nvPr>
        </p:nvSpPr>
        <p:spPr/>
        <p:txBody>
          <a:bodyPr/>
          <a:lstStyle/>
          <a:p>
            <a:fld id="{CDE21B42-F9BC-5F40-AEC1-5351D9737187}" type="slidenum">
              <a:rPr lang="en-US" smtClean="0"/>
              <a:t>126</a:t>
            </a:fld>
            <a:endParaRPr lang="en-US"/>
          </a:p>
        </p:txBody>
      </p:sp>
    </p:spTree>
    <p:extLst>
      <p:ext uri="{BB962C8B-B14F-4D97-AF65-F5344CB8AC3E}">
        <p14:creationId xmlns:p14="http://schemas.microsoft.com/office/powerpoint/2010/main" val="129414241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 of work in 1980s, 1990s</a:t>
            </a:r>
          </a:p>
          <a:p>
            <a:r>
              <a:rPr lang="en-US" dirty="0"/>
              <a:t>Efficient software implementations</a:t>
            </a:r>
          </a:p>
        </p:txBody>
      </p:sp>
      <p:sp>
        <p:nvSpPr>
          <p:cNvPr id="4" name="Slide Number Placeholder 3"/>
          <p:cNvSpPr>
            <a:spLocks noGrp="1"/>
          </p:cNvSpPr>
          <p:nvPr>
            <p:ph type="sldNum" sz="quarter" idx="5"/>
          </p:nvPr>
        </p:nvSpPr>
        <p:spPr/>
        <p:txBody>
          <a:bodyPr/>
          <a:lstStyle/>
          <a:p>
            <a:fld id="{CDE21B42-F9BC-5F40-AEC1-5351D9737187}" type="slidenum">
              <a:rPr lang="en-US" smtClean="0"/>
              <a:t>127</a:t>
            </a:fld>
            <a:endParaRPr lang="en-US"/>
          </a:p>
        </p:txBody>
      </p:sp>
    </p:spTree>
    <p:extLst>
      <p:ext uri="{BB962C8B-B14F-4D97-AF65-F5344CB8AC3E}">
        <p14:creationId xmlns:p14="http://schemas.microsoft.com/office/powerpoint/2010/main" val="103876700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Bernstein yang CHES</a:t>
            </a:r>
          </a:p>
        </p:txBody>
      </p:sp>
      <p:sp>
        <p:nvSpPr>
          <p:cNvPr id="4" name="Slide Number Placeholder 3"/>
          <p:cNvSpPr>
            <a:spLocks noGrp="1"/>
          </p:cNvSpPr>
          <p:nvPr>
            <p:ph type="sldNum" sz="quarter" idx="5"/>
          </p:nvPr>
        </p:nvSpPr>
        <p:spPr/>
        <p:txBody>
          <a:bodyPr/>
          <a:lstStyle/>
          <a:p>
            <a:fld id="{CDE21B42-F9BC-5F40-AEC1-5351D9737187}" type="slidenum">
              <a:rPr lang="en-US" smtClean="0"/>
              <a:t>128</a:t>
            </a:fld>
            <a:endParaRPr lang="en-US"/>
          </a:p>
        </p:txBody>
      </p:sp>
    </p:spTree>
    <p:extLst>
      <p:ext uri="{BB962C8B-B14F-4D97-AF65-F5344CB8AC3E}">
        <p14:creationId xmlns:p14="http://schemas.microsoft.com/office/powerpoint/2010/main" val="2407832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B3EE6E-4367-424A-BB31-169ABB1612D0}"/>
              </a:ext>
            </a:extLst>
          </p:cNvPr>
          <p:cNvSpPr/>
          <p:nvPr userDrawn="1"/>
        </p:nvSpPr>
        <p:spPr>
          <a:xfrm>
            <a:off x="0" y="6356350"/>
            <a:ext cx="12192000" cy="5016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0B4FDE-13BD-634F-B4EA-0B214268E4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37B000-E231-DB43-B175-BB5016F920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Date Placeholder 11">
            <a:extLst>
              <a:ext uri="{FF2B5EF4-FFF2-40B4-BE49-F238E27FC236}">
                <a16:creationId xmlns:a16="http://schemas.microsoft.com/office/drawing/2014/main" id="{2D900688-DC11-524E-BCE1-0D562DEF3E5B}"/>
              </a:ext>
            </a:extLst>
          </p:cNvPr>
          <p:cNvSpPr>
            <a:spLocks noGrp="1"/>
          </p:cNvSpPr>
          <p:nvPr>
            <p:ph type="dt" sz="half" idx="10"/>
          </p:nvPr>
        </p:nvSpPr>
        <p:spPr/>
        <p:txBody>
          <a:bodyPr/>
          <a:lstStyle/>
          <a:p>
            <a:r>
              <a:rPr lang="en-US"/>
              <a:t>Stanford University</a:t>
            </a:r>
          </a:p>
        </p:txBody>
      </p:sp>
      <p:sp>
        <p:nvSpPr>
          <p:cNvPr id="13" name="Footer Placeholder 12">
            <a:extLst>
              <a:ext uri="{FF2B5EF4-FFF2-40B4-BE49-F238E27FC236}">
                <a16:creationId xmlns:a16="http://schemas.microsoft.com/office/drawing/2014/main" id="{340360B7-D65A-B64C-9A5A-E74EE25E2571}"/>
              </a:ext>
            </a:extLst>
          </p:cNvPr>
          <p:cNvSpPr>
            <a:spLocks noGrp="1"/>
          </p:cNvSpPr>
          <p:nvPr>
            <p:ph type="ftr" sz="quarter" idx="11"/>
          </p:nvPr>
        </p:nvSpPr>
        <p:spPr/>
        <p:txBody>
          <a:bodyPr/>
          <a:lstStyle/>
          <a:p>
            <a:r>
              <a:rPr lang="en-US"/>
              <a:t>Kavya Sreedhar (Stanford University)</a:t>
            </a:r>
          </a:p>
        </p:txBody>
      </p:sp>
      <p:sp>
        <p:nvSpPr>
          <p:cNvPr id="15" name="Rectangle 14">
            <a:extLst>
              <a:ext uri="{FF2B5EF4-FFF2-40B4-BE49-F238E27FC236}">
                <a16:creationId xmlns:a16="http://schemas.microsoft.com/office/drawing/2014/main" id="{7C041B49-5513-AA44-850A-169B4B131679}"/>
              </a:ext>
            </a:extLst>
          </p:cNvPr>
          <p:cNvSpPr/>
          <p:nvPr userDrawn="1"/>
        </p:nvSpPr>
        <p:spPr>
          <a:xfrm>
            <a:off x="0" y="0"/>
            <a:ext cx="12192000" cy="5016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884B0AF-DD7E-1842-907C-3FBA9332D0CC}"/>
              </a:ext>
            </a:extLst>
          </p:cNvPr>
          <p:cNvSpPr txBox="1"/>
          <p:nvPr userDrawn="1"/>
        </p:nvSpPr>
        <p:spPr>
          <a:xfrm>
            <a:off x="3171930" y="6407120"/>
            <a:ext cx="5848139" cy="400110"/>
          </a:xfrm>
          <a:prstGeom prst="rect">
            <a:avLst/>
          </a:prstGeom>
          <a:noFill/>
        </p:spPr>
        <p:txBody>
          <a:bodyPr wrap="none" rtlCol="0">
            <a:spAutoFit/>
          </a:bodyPr>
          <a:lstStyle/>
          <a:p>
            <a:pPr algn="ctr"/>
            <a:r>
              <a:rPr lang="en-US" sz="2000" dirty="0">
                <a:solidFill>
                  <a:schemeClr val="tx1"/>
                </a:solidFill>
              </a:rPr>
              <a:t>Fast Hardware Implementations and Quantum Circuits</a:t>
            </a:r>
          </a:p>
        </p:txBody>
      </p:sp>
      <p:sp>
        <p:nvSpPr>
          <p:cNvPr id="18" name="TextBox 17">
            <a:extLst>
              <a:ext uri="{FF2B5EF4-FFF2-40B4-BE49-F238E27FC236}">
                <a16:creationId xmlns:a16="http://schemas.microsoft.com/office/drawing/2014/main" id="{9D385DEA-3D45-E74A-B114-0B957007A73F}"/>
              </a:ext>
            </a:extLst>
          </p:cNvPr>
          <p:cNvSpPr txBox="1"/>
          <p:nvPr userDrawn="1"/>
        </p:nvSpPr>
        <p:spPr>
          <a:xfrm>
            <a:off x="5446271" y="49721"/>
            <a:ext cx="1299458" cy="400110"/>
          </a:xfrm>
          <a:prstGeom prst="rect">
            <a:avLst/>
          </a:prstGeom>
          <a:noFill/>
        </p:spPr>
        <p:txBody>
          <a:bodyPr wrap="none" rtlCol="0">
            <a:spAutoFit/>
          </a:bodyPr>
          <a:lstStyle/>
          <a:p>
            <a:r>
              <a:rPr lang="en-US" sz="2000" dirty="0">
                <a:solidFill>
                  <a:schemeClr val="tx1"/>
                </a:solidFill>
              </a:rPr>
              <a:t>CHES 2022</a:t>
            </a:r>
          </a:p>
        </p:txBody>
      </p:sp>
    </p:spTree>
    <p:extLst>
      <p:ext uri="{BB962C8B-B14F-4D97-AF65-F5344CB8AC3E}">
        <p14:creationId xmlns:p14="http://schemas.microsoft.com/office/powerpoint/2010/main" val="193457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3_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03CB35-7970-2D4E-9661-F15A139F6AEE}"/>
              </a:ext>
            </a:extLst>
          </p:cNvPr>
          <p:cNvSpPr/>
          <p:nvPr userDrawn="1"/>
        </p:nvSpPr>
        <p:spPr>
          <a:xfrm>
            <a:off x="0" y="6356350"/>
            <a:ext cx="12192000" cy="5016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E216-F071-5249-9E04-E255FEC7F93D}"/>
              </a:ext>
            </a:extLst>
          </p:cNvPr>
          <p:cNvSpPr>
            <a:spLocks noGrp="1"/>
          </p:cNvSpPr>
          <p:nvPr>
            <p:ph type="title"/>
          </p:nvPr>
        </p:nvSpPr>
        <p:spPr>
          <a:xfrm>
            <a:off x="838200" y="44261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8FA71A3-8BEE-1A4C-BE0E-CA7A5F1A6D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57BF1B-9948-4F4D-B157-A3F595E7EC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FE8180-CBC8-9043-960F-E5BE380C3571}"/>
              </a:ext>
            </a:extLst>
          </p:cNvPr>
          <p:cNvSpPr>
            <a:spLocks noGrp="1"/>
          </p:cNvSpPr>
          <p:nvPr>
            <p:ph type="dt" sz="half" idx="10"/>
          </p:nvPr>
        </p:nvSpPr>
        <p:spPr/>
        <p:txBody>
          <a:bodyPr/>
          <a:lstStyle/>
          <a:p>
            <a:r>
              <a:rPr lang="en-US"/>
              <a:t>Stanford University</a:t>
            </a:r>
          </a:p>
        </p:txBody>
      </p:sp>
      <p:sp>
        <p:nvSpPr>
          <p:cNvPr id="6" name="Footer Placeholder 5">
            <a:extLst>
              <a:ext uri="{FF2B5EF4-FFF2-40B4-BE49-F238E27FC236}">
                <a16:creationId xmlns:a16="http://schemas.microsoft.com/office/drawing/2014/main" id="{2E3529B7-7C93-2D41-92D9-EDE45253C15C}"/>
              </a:ext>
            </a:extLst>
          </p:cNvPr>
          <p:cNvSpPr>
            <a:spLocks noGrp="1"/>
          </p:cNvSpPr>
          <p:nvPr>
            <p:ph type="ftr" sz="quarter" idx="11"/>
          </p:nvPr>
        </p:nvSpPr>
        <p:spPr/>
        <p:txBody>
          <a:bodyPr/>
          <a:lstStyle/>
          <a:p>
            <a:r>
              <a:rPr lang="en-US"/>
              <a:t>Kavya Sreedhar (Stanford University)</a:t>
            </a:r>
          </a:p>
        </p:txBody>
      </p:sp>
      <p:sp>
        <p:nvSpPr>
          <p:cNvPr id="7" name="Slide Number Placeholder 6">
            <a:extLst>
              <a:ext uri="{FF2B5EF4-FFF2-40B4-BE49-F238E27FC236}">
                <a16:creationId xmlns:a16="http://schemas.microsoft.com/office/drawing/2014/main" id="{B7A37609-901E-274F-ACAD-E937A8908AEA}"/>
              </a:ext>
            </a:extLst>
          </p:cNvPr>
          <p:cNvSpPr>
            <a:spLocks noGrp="1"/>
          </p:cNvSpPr>
          <p:nvPr>
            <p:ph type="sldNum" sz="quarter" idx="12"/>
          </p:nvPr>
        </p:nvSpPr>
        <p:spPr/>
        <p:txBody>
          <a:bodyPr/>
          <a:lstStyle/>
          <a:p>
            <a:fld id="{DDC7B63D-F5F4-9E40-AF91-86D46ECCFAA7}" type="slidenum">
              <a:rPr lang="en-US" smtClean="0"/>
              <a:t>‹#›</a:t>
            </a:fld>
            <a:endParaRPr lang="en-US"/>
          </a:p>
        </p:txBody>
      </p:sp>
      <p:sp>
        <p:nvSpPr>
          <p:cNvPr id="9" name="TextBox 8">
            <a:extLst>
              <a:ext uri="{FF2B5EF4-FFF2-40B4-BE49-F238E27FC236}">
                <a16:creationId xmlns:a16="http://schemas.microsoft.com/office/drawing/2014/main" id="{5BD5C09F-E77F-8544-8C0D-457FC77B5E8A}"/>
              </a:ext>
            </a:extLst>
          </p:cNvPr>
          <p:cNvSpPr txBox="1"/>
          <p:nvPr userDrawn="1"/>
        </p:nvSpPr>
        <p:spPr>
          <a:xfrm>
            <a:off x="838200" y="6407120"/>
            <a:ext cx="2177647" cy="400110"/>
          </a:xfrm>
          <a:prstGeom prst="rect">
            <a:avLst/>
          </a:prstGeom>
          <a:noFill/>
        </p:spPr>
        <p:txBody>
          <a:bodyPr wrap="none" rtlCol="0">
            <a:spAutoFit/>
          </a:bodyPr>
          <a:lstStyle/>
          <a:p>
            <a:r>
              <a:rPr lang="en-US" sz="2000" dirty="0">
                <a:solidFill>
                  <a:schemeClr val="tx1"/>
                </a:solidFill>
              </a:rPr>
              <a:t>Stanford University</a:t>
            </a:r>
          </a:p>
        </p:txBody>
      </p:sp>
      <p:sp>
        <p:nvSpPr>
          <p:cNvPr id="10" name="TextBox 9">
            <a:extLst>
              <a:ext uri="{FF2B5EF4-FFF2-40B4-BE49-F238E27FC236}">
                <a16:creationId xmlns:a16="http://schemas.microsoft.com/office/drawing/2014/main" id="{58E4FBCA-022C-5242-8534-36126DE6FFBA}"/>
              </a:ext>
            </a:extLst>
          </p:cNvPr>
          <p:cNvSpPr txBox="1"/>
          <p:nvPr userDrawn="1"/>
        </p:nvSpPr>
        <p:spPr>
          <a:xfrm>
            <a:off x="5202902" y="6407120"/>
            <a:ext cx="1786195" cy="400110"/>
          </a:xfrm>
          <a:prstGeom prst="rect">
            <a:avLst/>
          </a:prstGeom>
          <a:noFill/>
        </p:spPr>
        <p:txBody>
          <a:bodyPr wrap="none" rtlCol="0">
            <a:spAutoFit/>
          </a:bodyPr>
          <a:lstStyle/>
          <a:p>
            <a:pPr algn="ctr"/>
            <a:r>
              <a:rPr lang="en-US" sz="2000" dirty="0">
                <a:solidFill>
                  <a:schemeClr val="tx1"/>
                </a:solidFill>
              </a:rPr>
              <a:t>Kavya Sreedhar</a:t>
            </a:r>
          </a:p>
        </p:txBody>
      </p:sp>
      <p:sp>
        <p:nvSpPr>
          <p:cNvPr id="11" name="Slide Number Placeholder 13">
            <a:extLst>
              <a:ext uri="{FF2B5EF4-FFF2-40B4-BE49-F238E27FC236}">
                <a16:creationId xmlns:a16="http://schemas.microsoft.com/office/drawing/2014/main" id="{258326C4-0122-854A-AC7E-AD7673207539}"/>
              </a:ext>
            </a:extLst>
          </p:cNvPr>
          <p:cNvSpPr txBox="1">
            <a:spLocks/>
          </p:cNvSpPr>
          <p:nvPr userDrawn="1"/>
        </p:nvSpPr>
        <p:spPr>
          <a:xfrm>
            <a:off x="8610600" y="642461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DC7B63D-F5F4-9E40-AF91-86D46ECCFAA7}"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a:t>
            </a:fld>
            <a:r>
              <a:rPr lang="en-US" dirty="0"/>
              <a:t> / 41</a:t>
            </a:r>
          </a:p>
        </p:txBody>
      </p:sp>
      <p:sp>
        <p:nvSpPr>
          <p:cNvPr id="12" name="Rectangle 11">
            <a:extLst>
              <a:ext uri="{FF2B5EF4-FFF2-40B4-BE49-F238E27FC236}">
                <a16:creationId xmlns:a16="http://schemas.microsoft.com/office/drawing/2014/main" id="{53D49EE7-F259-DD49-BE90-E493F370EF8A}"/>
              </a:ext>
            </a:extLst>
          </p:cNvPr>
          <p:cNvSpPr/>
          <p:nvPr userDrawn="1"/>
        </p:nvSpPr>
        <p:spPr>
          <a:xfrm>
            <a:off x="0" y="0"/>
            <a:ext cx="12192000" cy="5016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67EB4DD-D150-3F4F-BC9D-41C66BC6582A}"/>
              </a:ext>
            </a:extLst>
          </p:cNvPr>
          <p:cNvSpPr txBox="1"/>
          <p:nvPr userDrawn="1"/>
        </p:nvSpPr>
        <p:spPr>
          <a:xfrm>
            <a:off x="838200" y="49721"/>
            <a:ext cx="1481431" cy="400110"/>
          </a:xfrm>
          <a:prstGeom prst="rect">
            <a:avLst/>
          </a:prstGeom>
          <a:noFill/>
        </p:spPr>
        <p:txBody>
          <a:bodyPr wrap="none" rtlCol="0">
            <a:spAutoFit/>
          </a:bodyPr>
          <a:lstStyle/>
          <a:p>
            <a:r>
              <a:rPr lang="en-US" sz="2000" dirty="0">
                <a:solidFill>
                  <a:schemeClr val="tx1"/>
                </a:solidFill>
              </a:rPr>
              <a:t>Introduction</a:t>
            </a:r>
          </a:p>
        </p:txBody>
      </p:sp>
      <p:sp>
        <p:nvSpPr>
          <p:cNvPr id="14" name="TextBox 13">
            <a:extLst>
              <a:ext uri="{FF2B5EF4-FFF2-40B4-BE49-F238E27FC236}">
                <a16:creationId xmlns:a16="http://schemas.microsoft.com/office/drawing/2014/main" id="{5A5B4EAF-AE32-6C41-B080-4F1599415265}"/>
              </a:ext>
            </a:extLst>
          </p:cNvPr>
          <p:cNvSpPr txBox="1"/>
          <p:nvPr userDrawn="1"/>
        </p:nvSpPr>
        <p:spPr>
          <a:xfrm>
            <a:off x="4041415" y="49721"/>
            <a:ext cx="1556836" cy="400110"/>
          </a:xfrm>
          <a:prstGeom prst="rect">
            <a:avLst/>
          </a:prstGeom>
          <a:noFill/>
        </p:spPr>
        <p:txBody>
          <a:bodyPr wrap="none" rtlCol="0">
            <a:spAutoFit/>
          </a:bodyPr>
          <a:lstStyle/>
          <a:p>
            <a:r>
              <a:rPr lang="en-US" sz="2000" dirty="0">
                <a:solidFill>
                  <a:schemeClr val="tx1"/>
                </a:solidFill>
              </a:rPr>
              <a:t>Design Space</a:t>
            </a:r>
          </a:p>
        </p:txBody>
      </p:sp>
      <p:sp>
        <p:nvSpPr>
          <p:cNvPr id="15" name="TextBox 14">
            <a:extLst>
              <a:ext uri="{FF2B5EF4-FFF2-40B4-BE49-F238E27FC236}">
                <a16:creationId xmlns:a16="http://schemas.microsoft.com/office/drawing/2014/main" id="{5B1E04AD-6781-344F-ADD7-E246C3D4593B}"/>
              </a:ext>
            </a:extLst>
          </p:cNvPr>
          <p:cNvSpPr txBox="1"/>
          <p:nvPr userDrawn="1"/>
        </p:nvSpPr>
        <p:spPr>
          <a:xfrm>
            <a:off x="7320035" y="49721"/>
            <a:ext cx="1381597" cy="400110"/>
          </a:xfrm>
          <a:prstGeom prst="rect">
            <a:avLst/>
          </a:prstGeom>
          <a:noFill/>
        </p:spPr>
        <p:txBody>
          <a:bodyPr wrap="none" rtlCol="0">
            <a:spAutoFit/>
          </a:bodyPr>
          <a:lstStyle/>
          <a:p>
            <a:r>
              <a:rPr lang="en-US" sz="2000" dirty="0">
                <a:solidFill>
                  <a:schemeClr val="tx1"/>
                </a:solidFill>
              </a:rPr>
              <a:t>Accelerator</a:t>
            </a:r>
          </a:p>
        </p:txBody>
      </p:sp>
      <p:sp>
        <p:nvSpPr>
          <p:cNvPr id="16" name="TextBox 15">
            <a:extLst>
              <a:ext uri="{FF2B5EF4-FFF2-40B4-BE49-F238E27FC236}">
                <a16:creationId xmlns:a16="http://schemas.microsoft.com/office/drawing/2014/main" id="{F2F1DC89-E1A4-1F41-9A14-783181FE96DE}"/>
              </a:ext>
            </a:extLst>
          </p:cNvPr>
          <p:cNvSpPr txBox="1"/>
          <p:nvPr userDrawn="1"/>
        </p:nvSpPr>
        <p:spPr>
          <a:xfrm>
            <a:off x="10423417" y="49721"/>
            <a:ext cx="948721" cy="400110"/>
          </a:xfrm>
          <a:prstGeom prst="rect">
            <a:avLst/>
          </a:prstGeom>
          <a:noFill/>
        </p:spPr>
        <p:txBody>
          <a:bodyPr wrap="none" rtlCol="0">
            <a:spAutoFit/>
          </a:bodyPr>
          <a:lstStyle/>
          <a:p>
            <a:r>
              <a:rPr lang="en-US" sz="2000" b="1" dirty="0">
                <a:solidFill>
                  <a:schemeClr val="tx1"/>
                </a:solidFill>
              </a:rPr>
              <a:t>Results</a:t>
            </a:r>
          </a:p>
        </p:txBody>
      </p:sp>
    </p:spTree>
    <p:extLst>
      <p:ext uri="{BB962C8B-B14F-4D97-AF65-F5344CB8AC3E}">
        <p14:creationId xmlns:p14="http://schemas.microsoft.com/office/powerpoint/2010/main" val="294454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47D33-2348-8547-9510-DE288D7F26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D542A4-EB2F-3F4F-B0E1-C64F8588F3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030018-3937-B441-84E6-788EE6E8B8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896A32-8E81-0B4E-8236-9C60CC6E2F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FADBF1-5BBF-A34A-9FC6-CB11CF0504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47DFEF-028B-224A-95E1-CB5D2332A809}"/>
              </a:ext>
            </a:extLst>
          </p:cNvPr>
          <p:cNvSpPr>
            <a:spLocks noGrp="1"/>
          </p:cNvSpPr>
          <p:nvPr>
            <p:ph type="dt" sz="half" idx="10"/>
          </p:nvPr>
        </p:nvSpPr>
        <p:spPr/>
        <p:txBody>
          <a:bodyPr/>
          <a:lstStyle/>
          <a:p>
            <a:r>
              <a:rPr lang="en-US"/>
              <a:t>Stanford University</a:t>
            </a:r>
          </a:p>
        </p:txBody>
      </p:sp>
      <p:sp>
        <p:nvSpPr>
          <p:cNvPr id="8" name="Footer Placeholder 7">
            <a:extLst>
              <a:ext uri="{FF2B5EF4-FFF2-40B4-BE49-F238E27FC236}">
                <a16:creationId xmlns:a16="http://schemas.microsoft.com/office/drawing/2014/main" id="{7A2BAB12-F4FD-6A48-BBEE-5C56D10828E1}"/>
              </a:ext>
            </a:extLst>
          </p:cNvPr>
          <p:cNvSpPr>
            <a:spLocks noGrp="1"/>
          </p:cNvSpPr>
          <p:nvPr>
            <p:ph type="ftr" sz="quarter" idx="11"/>
          </p:nvPr>
        </p:nvSpPr>
        <p:spPr/>
        <p:txBody>
          <a:bodyPr/>
          <a:lstStyle/>
          <a:p>
            <a:r>
              <a:rPr lang="en-US"/>
              <a:t>Kavya Sreedhar (Stanford University)</a:t>
            </a:r>
          </a:p>
        </p:txBody>
      </p:sp>
      <p:sp>
        <p:nvSpPr>
          <p:cNvPr id="9" name="Slide Number Placeholder 8">
            <a:extLst>
              <a:ext uri="{FF2B5EF4-FFF2-40B4-BE49-F238E27FC236}">
                <a16:creationId xmlns:a16="http://schemas.microsoft.com/office/drawing/2014/main" id="{1DC4CEF2-1BC7-8846-AA3C-F287360960D6}"/>
              </a:ext>
            </a:extLst>
          </p:cNvPr>
          <p:cNvSpPr>
            <a:spLocks noGrp="1"/>
          </p:cNvSpPr>
          <p:nvPr>
            <p:ph type="sldNum" sz="quarter" idx="12"/>
          </p:nvPr>
        </p:nvSpPr>
        <p:spPr/>
        <p:txBody>
          <a:bodyPr/>
          <a:lstStyle/>
          <a:p>
            <a:fld id="{DDC7B63D-F5F4-9E40-AF91-86D46ECCFAA7}" type="slidenum">
              <a:rPr lang="en-US" smtClean="0"/>
              <a:t>‹#›</a:t>
            </a:fld>
            <a:endParaRPr lang="en-US"/>
          </a:p>
        </p:txBody>
      </p:sp>
    </p:spTree>
    <p:extLst>
      <p:ext uri="{BB962C8B-B14F-4D97-AF65-F5344CB8AC3E}">
        <p14:creationId xmlns:p14="http://schemas.microsoft.com/office/powerpoint/2010/main" val="2270931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C89C-4779-BD4D-AF76-2AEE74ECD4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F52A5D-5968-CC41-9E1E-E25234E2AA32}"/>
              </a:ext>
            </a:extLst>
          </p:cNvPr>
          <p:cNvSpPr>
            <a:spLocks noGrp="1"/>
          </p:cNvSpPr>
          <p:nvPr>
            <p:ph type="dt" sz="half" idx="10"/>
          </p:nvPr>
        </p:nvSpPr>
        <p:spPr/>
        <p:txBody>
          <a:bodyPr/>
          <a:lstStyle/>
          <a:p>
            <a:r>
              <a:rPr lang="en-US"/>
              <a:t>Stanford University</a:t>
            </a:r>
          </a:p>
        </p:txBody>
      </p:sp>
      <p:sp>
        <p:nvSpPr>
          <p:cNvPr id="4" name="Footer Placeholder 3">
            <a:extLst>
              <a:ext uri="{FF2B5EF4-FFF2-40B4-BE49-F238E27FC236}">
                <a16:creationId xmlns:a16="http://schemas.microsoft.com/office/drawing/2014/main" id="{40642895-D59F-CB4C-A445-5575B7515793}"/>
              </a:ext>
            </a:extLst>
          </p:cNvPr>
          <p:cNvSpPr>
            <a:spLocks noGrp="1"/>
          </p:cNvSpPr>
          <p:nvPr>
            <p:ph type="ftr" sz="quarter" idx="11"/>
          </p:nvPr>
        </p:nvSpPr>
        <p:spPr/>
        <p:txBody>
          <a:bodyPr/>
          <a:lstStyle/>
          <a:p>
            <a:r>
              <a:rPr lang="en-US"/>
              <a:t>Kavya Sreedhar (Stanford University)</a:t>
            </a:r>
          </a:p>
        </p:txBody>
      </p:sp>
      <p:sp>
        <p:nvSpPr>
          <p:cNvPr id="5" name="Slide Number Placeholder 4">
            <a:extLst>
              <a:ext uri="{FF2B5EF4-FFF2-40B4-BE49-F238E27FC236}">
                <a16:creationId xmlns:a16="http://schemas.microsoft.com/office/drawing/2014/main" id="{D9CDF768-2121-4F4A-9E0A-C371C856A5FC}"/>
              </a:ext>
            </a:extLst>
          </p:cNvPr>
          <p:cNvSpPr>
            <a:spLocks noGrp="1"/>
          </p:cNvSpPr>
          <p:nvPr>
            <p:ph type="sldNum" sz="quarter" idx="12"/>
          </p:nvPr>
        </p:nvSpPr>
        <p:spPr/>
        <p:txBody>
          <a:bodyPr/>
          <a:lstStyle/>
          <a:p>
            <a:fld id="{DDC7B63D-F5F4-9E40-AF91-86D46ECCFAA7}" type="slidenum">
              <a:rPr lang="en-US" smtClean="0"/>
              <a:t>‹#›</a:t>
            </a:fld>
            <a:endParaRPr lang="en-US"/>
          </a:p>
        </p:txBody>
      </p:sp>
    </p:spTree>
    <p:extLst>
      <p:ext uri="{BB962C8B-B14F-4D97-AF65-F5344CB8AC3E}">
        <p14:creationId xmlns:p14="http://schemas.microsoft.com/office/powerpoint/2010/main" val="318231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A55F3B-2F9F-E44E-9F6C-90C62367C639}"/>
              </a:ext>
            </a:extLst>
          </p:cNvPr>
          <p:cNvSpPr>
            <a:spLocks noGrp="1"/>
          </p:cNvSpPr>
          <p:nvPr>
            <p:ph type="dt" sz="half" idx="10"/>
          </p:nvPr>
        </p:nvSpPr>
        <p:spPr/>
        <p:txBody>
          <a:bodyPr/>
          <a:lstStyle/>
          <a:p>
            <a:r>
              <a:rPr lang="en-US"/>
              <a:t>Stanford University</a:t>
            </a:r>
          </a:p>
        </p:txBody>
      </p:sp>
      <p:sp>
        <p:nvSpPr>
          <p:cNvPr id="3" name="Footer Placeholder 2">
            <a:extLst>
              <a:ext uri="{FF2B5EF4-FFF2-40B4-BE49-F238E27FC236}">
                <a16:creationId xmlns:a16="http://schemas.microsoft.com/office/drawing/2014/main" id="{5A3B668F-B998-0D49-A559-7D9D91A46141}"/>
              </a:ext>
            </a:extLst>
          </p:cNvPr>
          <p:cNvSpPr>
            <a:spLocks noGrp="1"/>
          </p:cNvSpPr>
          <p:nvPr>
            <p:ph type="ftr" sz="quarter" idx="11"/>
          </p:nvPr>
        </p:nvSpPr>
        <p:spPr/>
        <p:txBody>
          <a:bodyPr/>
          <a:lstStyle/>
          <a:p>
            <a:r>
              <a:rPr lang="en-US"/>
              <a:t>Kavya Sreedhar (Stanford University)</a:t>
            </a:r>
          </a:p>
        </p:txBody>
      </p:sp>
      <p:sp>
        <p:nvSpPr>
          <p:cNvPr id="4" name="Slide Number Placeholder 3">
            <a:extLst>
              <a:ext uri="{FF2B5EF4-FFF2-40B4-BE49-F238E27FC236}">
                <a16:creationId xmlns:a16="http://schemas.microsoft.com/office/drawing/2014/main" id="{562851D8-88DF-D742-9152-AC6BE7780888}"/>
              </a:ext>
            </a:extLst>
          </p:cNvPr>
          <p:cNvSpPr>
            <a:spLocks noGrp="1"/>
          </p:cNvSpPr>
          <p:nvPr>
            <p:ph type="sldNum" sz="quarter" idx="12"/>
          </p:nvPr>
        </p:nvSpPr>
        <p:spPr/>
        <p:txBody>
          <a:bodyPr/>
          <a:lstStyle/>
          <a:p>
            <a:fld id="{DDC7B63D-F5F4-9E40-AF91-86D46ECCFAA7}" type="slidenum">
              <a:rPr lang="en-US" smtClean="0"/>
              <a:t>‹#›</a:t>
            </a:fld>
            <a:endParaRPr lang="en-US"/>
          </a:p>
        </p:txBody>
      </p:sp>
    </p:spTree>
    <p:extLst>
      <p:ext uri="{BB962C8B-B14F-4D97-AF65-F5344CB8AC3E}">
        <p14:creationId xmlns:p14="http://schemas.microsoft.com/office/powerpoint/2010/main" val="1006308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5030-AAA9-7B4A-B6F4-D1D7ACF5DB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7C2C58-7C00-C543-91D7-CD041576C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9BEBB2-C6FE-F84D-B80F-788575A64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92FF7F-82F5-5C44-8338-8CCE744E987C}"/>
              </a:ext>
            </a:extLst>
          </p:cNvPr>
          <p:cNvSpPr>
            <a:spLocks noGrp="1"/>
          </p:cNvSpPr>
          <p:nvPr>
            <p:ph type="dt" sz="half" idx="10"/>
          </p:nvPr>
        </p:nvSpPr>
        <p:spPr/>
        <p:txBody>
          <a:bodyPr/>
          <a:lstStyle/>
          <a:p>
            <a:r>
              <a:rPr lang="en-US"/>
              <a:t>Stanford University</a:t>
            </a:r>
          </a:p>
        </p:txBody>
      </p:sp>
      <p:sp>
        <p:nvSpPr>
          <p:cNvPr id="6" name="Footer Placeholder 5">
            <a:extLst>
              <a:ext uri="{FF2B5EF4-FFF2-40B4-BE49-F238E27FC236}">
                <a16:creationId xmlns:a16="http://schemas.microsoft.com/office/drawing/2014/main" id="{5B4BFE2E-2861-584B-A9DE-88D49F192196}"/>
              </a:ext>
            </a:extLst>
          </p:cNvPr>
          <p:cNvSpPr>
            <a:spLocks noGrp="1"/>
          </p:cNvSpPr>
          <p:nvPr>
            <p:ph type="ftr" sz="quarter" idx="11"/>
          </p:nvPr>
        </p:nvSpPr>
        <p:spPr/>
        <p:txBody>
          <a:bodyPr/>
          <a:lstStyle/>
          <a:p>
            <a:r>
              <a:rPr lang="en-US"/>
              <a:t>Kavya Sreedhar (Stanford University)</a:t>
            </a:r>
          </a:p>
        </p:txBody>
      </p:sp>
      <p:sp>
        <p:nvSpPr>
          <p:cNvPr id="7" name="Slide Number Placeholder 6">
            <a:extLst>
              <a:ext uri="{FF2B5EF4-FFF2-40B4-BE49-F238E27FC236}">
                <a16:creationId xmlns:a16="http://schemas.microsoft.com/office/drawing/2014/main" id="{63ABBF2E-18C9-AC42-8CE2-D4983272B58E}"/>
              </a:ext>
            </a:extLst>
          </p:cNvPr>
          <p:cNvSpPr>
            <a:spLocks noGrp="1"/>
          </p:cNvSpPr>
          <p:nvPr>
            <p:ph type="sldNum" sz="quarter" idx="12"/>
          </p:nvPr>
        </p:nvSpPr>
        <p:spPr/>
        <p:txBody>
          <a:bodyPr/>
          <a:lstStyle/>
          <a:p>
            <a:fld id="{DDC7B63D-F5F4-9E40-AF91-86D46ECCFAA7}" type="slidenum">
              <a:rPr lang="en-US" smtClean="0"/>
              <a:t>‹#›</a:t>
            </a:fld>
            <a:endParaRPr lang="en-US"/>
          </a:p>
        </p:txBody>
      </p:sp>
    </p:spTree>
    <p:extLst>
      <p:ext uri="{BB962C8B-B14F-4D97-AF65-F5344CB8AC3E}">
        <p14:creationId xmlns:p14="http://schemas.microsoft.com/office/powerpoint/2010/main" val="2222779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DAF1-E483-A240-890D-54CCFAD618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100972-6D0C-FE4C-9296-56C5E13AE2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1C030E-F826-154F-91E5-C8ACD68F6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3624A-A470-7041-87D1-7D85C20ED445}"/>
              </a:ext>
            </a:extLst>
          </p:cNvPr>
          <p:cNvSpPr>
            <a:spLocks noGrp="1"/>
          </p:cNvSpPr>
          <p:nvPr>
            <p:ph type="dt" sz="half" idx="10"/>
          </p:nvPr>
        </p:nvSpPr>
        <p:spPr/>
        <p:txBody>
          <a:bodyPr/>
          <a:lstStyle/>
          <a:p>
            <a:r>
              <a:rPr lang="en-US"/>
              <a:t>Stanford University</a:t>
            </a:r>
          </a:p>
        </p:txBody>
      </p:sp>
      <p:sp>
        <p:nvSpPr>
          <p:cNvPr id="6" name="Footer Placeholder 5">
            <a:extLst>
              <a:ext uri="{FF2B5EF4-FFF2-40B4-BE49-F238E27FC236}">
                <a16:creationId xmlns:a16="http://schemas.microsoft.com/office/drawing/2014/main" id="{E5846838-D2AD-394D-9BC8-31DA34734277}"/>
              </a:ext>
            </a:extLst>
          </p:cNvPr>
          <p:cNvSpPr>
            <a:spLocks noGrp="1"/>
          </p:cNvSpPr>
          <p:nvPr>
            <p:ph type="ftr" sz="quarter" idx="11"/>
          </p:nvPr>
        </p:nvSpPr>
        <p:spPr/>
        <p:txBody>
          <a:bodyPr/>
          <a:lstStyle/>
          <a:p>
            <a:r>
              <a:rPr lang="en-US"/>
              <a:t>Kavya Sreedhar (Stanford University)</a:t>
            </a:r>
          </a:p>
        </p:txBody>
      </p:sp>
      <p:sp>
        <p:nvSpPr>
          <p:cNvPr id="7" name="Slide Number Placeholder 6">
            <a:extLst>
              <a:ext uri="{FF2B5EF4-FFF2-40B4-BE49-F238E27FC236}">
                <a16:creationId xmlns:a16="http://schemas.microsoft.com/office/drawing/2014/main" id="{06EC8872-5EFC-0041-AB1F-A40342E27F24}"/>
              </a:ext>
            </a:extLst>
          </p:cNvPr>
          <p:cNvSpPr>
            <a:spLocks noGrp="1"/>
          </p:cNvSpPr>
          <p:nvPr>
            <p:ph type="sldNum" sz="quarter" idx="12"/>
          </p:nvPr>
        </p:nvSpPr>
        <p:spPr/>
        <p:txBody>
          <a:bodyPr/>
          <a:lstStyle/>
          <a:p>
            <a:fld id="{DDC7B63D-F5F4-9E40-AF91-86D46ECCFAA7}" type="slidenum">
              <a:rPr lang="en-US" smtClean="0"/>
              <a:t>‹#›</a:t>
            </a:fld>
            <a:endParaRPr lang="en-US"/>
          </a:p>
        </p:txBody>
      </p:sp>
    </p:spTree>
    <p:extLst>
      <p:ext uri="{BB962C8B-B14F-4D97-AF65-F5344CB8AC3E}">
        <p14:creationId xmlns:p14="http://schemas.microsoft.com/office/powerpoint/2010/main" val="2775235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5A3D-2443-874C-B6D6-816923C791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3F73B7-0B75-9E40-BE83-D225BFBB4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B33E8-D93C-0248-95B7-375409496A2F}"/>
              </a:ext>
            </a:extLst>
          </p:cNvPr>
          <p:cNvSpPr>
            <a:spLocks noGrp="1"/>
          </p:cNvSpPr>
          <p:nvPr>
            <p:ph type="dt" sz="half" idx="10"/>
          </p:nvPr>
        </p:nvSpPr>
        <p:spPr/>
        <p:txBody>
          <a:bodyPr/>
          <a:lstStyle/>
          <a:p>
            <a:r>
              <a:rPr lang="en-US"/>
              <a:t>Stanford University</a:t>
            </a:r>
          </a:p>
        </p:txBody>
      </p:sp>
      <p:sp>
        <p:nvSpPr>
          <p:cNvPr id="5" name="Footer Placeholder 4">
            <a:extLst>
              <a:ext uri="{FF2B5EF4-FFF2-40B4-BE49-F238E27FC236}">
                <a16:creationId xmlns:a16="http://schemas.microsoft.com/office/drawing/2014/main" id="{DF0C5717-6CA2-EC42-A23C-0ABC41B198AC}"/>
              </a:ext>
            </a:extLst>
          </p:cNvPr>
          <p:cNvSpPr>
            <a:spLocks noGrp="1"/>
          </p:cNvSpPr>
          <p:nvPr>
            <p:ph type="ftr" sz="quarter" idx="11"/>
          </p:nvPr>
        </p:nvSpPr>
        <p:spPr/>
        <p:txBody>
          <a:bodyPr/>
          <a:lstStyle/>
          <a:p>
            <a:r>
              <a:rPr lang="en-US"/>
              <a:t>Kavya Sreedhar (Stanford University)</a:t>
            </a:r>
          </a:p>
        </p:txBody>
      </p:sp>
      <p:sp>
        <p:nvSpPr>
          <p:cNvPr id="6" name="Slide Number Placeholder 5">
            <a:extLst>
              <a:ext uri="{FF2B5EF4-FFF2-40B4-BE49-F238E27FC236}">
                <a16:creationId xmlns:a16="http://schemas.microsoft.com/office/drawing/2014/main" id="{6AECDBB0-B790-1648-826C-E29A7411C0B3}"/>
              </a:ext>
            </a:extLst>
          </p:cNvPr>
          <p:cNvSpPr>
            <a:spLocks noGrp="1"/>
          </p:cNvSpPr>
          <p:nvPr>
            <p:ph type="sldNum" sz="quarter" idx="12"/>
          </p:nvPr>
        </p:nvSpPr>
        <p:spPr/>
        <p:txBody>
          <a:bodyPr/>
          <a:lstStyle/>
          <a:p>
            <a:fld id="{DDC7B63D-F5F4-9E40-AF91-86D46ECCFAA7}" type="slidenum">
              <a:rPr lang="en-US" smtClean="0"/>
              <a:t>‹#›</a:t>
            </a:fld>
            <a:endParaRPr lang="en-US"/>
          </a:p>
        </p:txBody>
      </p:sp>
    </p:spTree>
    <p:extLst>
      <p:ext uri="{BB962C8B-B14F-4D97-AF65-F5344CB8AC3E}">
        <p14:creationId xmlns:p14="http://schemas.microsoft.com/office/powerpoint/2010/main" val="3944957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28E0E0-BFAB-994C-BA2B-2456257230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BD02FE-0DAD-684B-B45E-C5D66B4CBA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2BB35-544C-9545-8993-8D63876BF5A8}"/>
              </a:ext>
            </a:extLst>
          </p:cNvPr>
          <p:cNvSpPr>
            <a:spLocks noGrp="1"/>
          </p:cNvSpPr>
          <p:nvPr>
            <p:ph type="dt" sz="half" idx="10"/>
          </p:nvPr>
        </p:nvSpPr>
        <p:spPr/>
        <p:txBody>
          <a:bodyPr/>
          <a:lstStyle/>
          <a:p>
            <a:r>
              <a:rPr lang="en-US"/>
              <a:t>Stanford University</a:t>
            </a:r>
          </a:p>
        </p:txBody>
      </p:sp>
      <p:sp>
        <p:nvSpPr>
          <p:cNvPr id="5" name="Footer Placeholder 4">
            <a:extLst>
              <a:ext uri="{FF2B5EF4-FFF2-40B4-BE49-F238E27FC236}">
                <a16:creationId xmlns:a16="http://schemas.microsoft.com/office/drawing/2014/main" id="{313A2B37-BB38-1F46-B70A-C8EBFE439B50}"/>
              </a:ext>
            </a:extLst>
          </p:cNvPr>
          <p:cNvSpPr>
            <a:spLocks noGrp="1"/>
          </p:cNvSpPr>
          <p:nvPr>
            <p:ph type="ftr" sz="quarter" idx="11"/>
          </p:nvPr>
        </p:nvSpPr>
        <p:spPr/>
        <p:txBody>
          <a:bodyPr/>
          <a:lstStyle/>
          <a:p>
            <a:r>
              <a:rPr lang="en-US"/>
              <a:t>Kavya Sreedhar (Stanford University)</a:t>
            </a:r>
          </a:p>
        </p:txBody>
      </p:sp>
      <p:sp>
        <p:nvSpPr>
          <p:cNvPr id="6" name="Slide Number Placeholder 5">
            <a:extLst>
              <a:ext uri="{FF2B5EF4-FFF2-40B4-BE49-F238E27FC236}">
                <a16:creationId xmlns:a16="http://schemas.microsoft.com/office/drawing/2014/main" id="{BE0C8687-DA66-9249-9505-6CA1FF137EFC}"/>
              </a:ext>
            </a:extLst>
          </p:cNvPr>
          <p:cNvSpPr>
            <a:spLocks noGrp="1"/>
          </p:cNvSpPr>
          <p:nvPr>
            <p:ph type="sldNum" sz="quarter" idx="12"/>
          </p:nvPr>
        </p:nvSpPr>
        <p:spPr/>
        <p:txBody>
          <a:bodyPr/>
          <a:lstStyle/>
          <a:p>
            <a:fld id="{DDC7B63D-F5F4-9E40-AF91-86D46ECCFAA7}" type="slidenum">
              <a:rPr lang="en-US" smtClean="0"/>
              <a:t>‹#›</a:t>
            </a:fld>
            <a:endParaRPr lang="en-US"/>
          </a:p>
        </p:txBody>
      </p:sp>
    </p:spTree>
    <p:extLst>
      <p:ext uri="{BB962C8B-B14F-4D97-AF65-F5344CB8AC3E}">
        <p14:creationId xmlns:p14="http://schemas.microsoft.com/office/powerpoint/2010/main" val="2388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5B29D40-A140-D041-87DE-1D1F25FB0DF9}"/>
              </a:ext>
            </a:extLst>
          </p:cNvPr>
          <p:cNvSpPr/>
          <p:nvPr userDrawn="1"/>
        </p:nvSpPr>
        <p:spPr>
          <a:xfrm>
            <a:off x="0" y="6356350"/>
            <a:ext cx="12192000" cy="5016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46FCDA-994C-FC4B-A23F-18F0175E9587}"/>
              </a:ext>
            </a:extLst>
          </p:cNvPr>
          <p:cNvSpPr>
            <a:spLocks noGrp="1"/>
          </p:cNvSpPr>
          <p:nvPr>
            <p:ph type="title"/>
          </p:nvPr>
        </p:nvSpPr>
        <p:spPr>
          <a:xfrm>
            <a:off x="838200" y="44261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319567E-9116-0A47-AF39-6A52000028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10">
            <a:extLst>
              <a:ext uri="{FF2B5EF4-FFF2-40B4-BE49-F238E27FC236}">
                <a16:creationId xmlns:a16="http://schemas.microsoft.com/office/drawing/2014/main" id="{167F68AD-19A1-BD48-931A-62023308D354}"/>
              </a:ext>
            </a:extLst>
          </p:cNvPr>
          <p:cNvSpPr>
            <a:spLocks noGrp="1"/>
          </p:cNvSpPr>
          <p:nvPr>
            <p:ph type="dt" sz="half" idx="10"/>
          </p:nvPr>
        </p:nvSpPr>
        <p:spPr/>
        <p:txBody>
          <a:bodyPr/>
          <a:lstStyle/>
          <a:p>
            <a:r>
              <a:rPr lang="en-US"/>
              <a:t>Stanford University</a:t>
            </a:r>
          </a:p>
        </p:txBody>
      </p:sp>
      <p:sp>
        <p:nvSpPr>
          <p:cNvPr id="12" name="Footer Placeholder 11">
            <a:extLst>
              <a:ext uri="{FF2B5EF4-FFF2-40B4-BE49-F238E27FC236}">
                <a16:creationId xmlns:a16="http://schemas.microsoft.com/office/drawing/2014/main" id="{7213BEF6-16A9-F24C-A848-91BC4C66A192}"/>
              </a:ext>
            </a:extLst>
          </p:cNvPr>
          <p:cNvSpPr>
            <a:spLocks noGrp="1"/>
          </p:cNvSpPr>
          <p:nvPr>
            <p:ph type="ftr" sz="quarter" idx="11"/>
          </p:nvPr>
        </p:nvSpPr>
        <p:spPr/>
        <p:txBody>
          <a:bodyPr/>
          <a:lstStyle/>
          <a:p>
            <a:r>
              <a:rPr lang="en-US"/>
              <a:t>Kavya Sreedhar (Stanford University)</a:t>
            </a:r>
          </a:p>
        </p:txBody>
      </p:sp>
      <p:sp>
        <p:nvSpPr>
          <p:cNvPr id="13" name="Slide Number Placeholder 12">
            <a:extLst>
              <a:ext uri="{FF2B5EF4-FFF2-40B4-BE49-F238E27FC236}">
                <a16:creationId xmlns:a16="http://schemas.microsoft.com/office/drawing/2014/main" id="{E2D9A80D-EA9B-1F4B-9231-A36830DD7D46}"/>
              </a:ext>
            </a:extLst>
          </p:cNvPr>
          <p:cNvSpPr>
            <a:spLocks noGrp="1"/>
          </p:cNvSpPr>
          <p:nvPr>
            <p:ph type="sldNum" sz="quarter" idx="12"/>
          </p:nvPr>
        </p:nvSpPr>
        <p:spPr/>
        <p:txBody>
          <a:bodyPr/>
          <a:lstStyle/>
          <a:p>
            <a:fld id="{DDC7B63D-F5F4-9E40-AF91-86D46ECCFAA7}" type="slidenum">
              <a:rPr lang="en-US" smtClean="0"/>
              <a:t>‹#›</a:t>
            </a:fld>
            <a:endParaRPr lang="en-US"/>
          </a:p>
        </p:txBody>
      </p:sp>
      <p:sp>
        <p:nvSpPr>
          <p:cNvPr id="15" name="TextBox 14">
            <a:extLst>
              <a:ext uri="{FF2B5EF4-FFF2-40B4-BE49-F238E27FC236}">
                <a16:creationId xmlns:a16="http://schemas.microsoft.com/office/drawing/2014/main" id="{EACC8982-8913-664B-A4A2-B6A7FC18805B}"/>
              </a:ext>
            </a:extLst>
          </p:cNvPr>
          <p:cNvSpPr txBox="1"/>
          <p:nvPr userDrawn="1"/>
        </p:nvSpPr>
        <p:spPr>
          <a:xfrm>
            <a:off x="838200" y="6407120"/>
            <a:ext cx="2177647" cy="400110"/>
          </a:xfrm>
          <a:prstGeom prst="rect">
            <a:avLst/>
          </a:prstGeom>
          <a:noFill/>
        </p:spPr>
        <p:txBody>
          <a:bodyPr wrap="none" rtlCol="0">
            <a:spAutoFit/>
          </a:bodyPr>
          <a:lstStyle/>
          <a:p>
            <a:r>
              <a:rPr lang="en-US" sz="2000" dirty="0">
                <a:solidFill>
                  <a:schemeClr val="tx1"/>
                </a:solidFill>
              </a:rPr>
              <a:t>Stanford University</a:t>
            </a:r>
          </a:p>
        </p:txBody>
      </p:sp>
      <p:sp>
        <p:nvSpPr>
          <p:cNvPr id="16" name="TextBox 15">
            <a:extLst>
              <a:ext uri="{FF2B5EF4-FFF2-40B4-BE49-F238E27FC236}">
                <a16:creationId xmlns:a16="http://schemas.microsoft.com/office/drawing/2014/main" id="{0D8B26BE-63D3-F24F-B865-3F5C11F17C51}"/>
              </a:ext>
            </a:extLst>
          </p:cNvPr>
          <p:cNvSpPr txBox="1"/>
          <p:nvPr userDrawn="1"/>
        </p:nvSpPr>
        <p:spPr>
          <a:xfrm>
            <a:off x="5202903" y="6407120"/>
            <a:ext cx="1786195" cy="400110"/>
          </a:xfrm>
          <a:prstGeom prst="rect">
            <a:avLst/>
          </a:prstGeom>
          <a:noFill/>
        </p:spPr>
        <p:txBody>
          <a:bodyPr wrap="none" rtlCol="0">
            <a:spAutoFit/>
          </a:bodyPr>
          <a:lstStyle/>
          <a:p>
            <a:pPr algn="ctr"/>
            <a:r>
              <a:rPr lang="en-US" sz="2000" dirty="0">
                <a:solidFill>
                  <a:schemeClr val="tx1"/>
                </a:solidFill>
              </a:rPr>
              <a:t>Kavya Sreedhar</a:t>
            </a:r>
          </a:p>
        </p:txBody>
      </p:sp>
      <p:sp>
        <p:nvSpPr>
          <p:cNvPr id="17" name="Slide Number Placeholder 13">
            <a:extLst>
              <a:ext uri="{FF2B5EF4-FFF2-40B4-BE49-F238E27FC236}">
                <a16:creationId xmlns:a16="http://schemas.microsoft.com/office/drawing/2014/main" id="{4884A982-B744-E443-B155-35383C21A4FF}"/>
              </a:ext>
            </a:extLst>
          </p:cNvPr>
          <p:cNvSpPr txBox="1">
            <a:spLocks/>
          </p:cNvSpPr>
          <p:nvPr userDrawn="1"/>
        </p:nvSpPr>
        <p:spPr>
          <a:xfrm>
            <a:off x="8610600" y="642461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C7B63D-F5F4-9E40-AF91-86D46ECCFAA7}" type="slidenum">
              <a:rPr lang="en-US" smtClean="0"/>
              <a:pPr/>
              <a:t>‹#›</a:t>
            </a:fld>
            <a:r>
              <a:rPr lang="en-US" dirty="0"/>
              <a:t> / 41</a:t>
            </a:r>
          </a:p>
        </p:txBody>
      </p:sp>
      <p:sp>
        <p:nvSpPr>
          <p:cNvPr id="18" name="Rectangle 17">
            <a:extLst>
              <a:ext uri="{FF2B5EF4-FFF2-40B4-BE49-F238E27FC236}">
                <a16:creationId xmlns:a16="http://schemas.microsoft.com/office/drawing/2014/main" id="{E15D0498-CB48-D849-B23B-8B028B55ABC9}"/>
              </a:ext>
            </a:extLst>
          </p:cNvPr>
          <p:cNvSpPr/>
          <p:nvPr userDrawn="1"/>
        </p:nvSpPr>
        <p:spPr>
          <a:xfrm>
            <a:off x="0" y="0"/>
            <a:ext cx="12192000" cy="5016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CA63B3B-FABD-A04B-92A0-710059B7D2D2}"/>
              </a:ext>
            </a:extLst>
          </p:cNvPr>
          <p:cNvSpPr txBox="1"/>
          <p:nvPr userDrawn="1"/>
        </p:nvSpPr>
        <p:spPr>
          <a:xfrm>
            <a:off x="838200" y="49721"/>
            <a:ext cx="1512850" cy="400110"/>
          </a:xfrm>
          <a:prstGeom prst="rect">
            <a:avLst/>
          </a:prstGeom>
          <a:noFill/>
        </p:spPr>
        <p:txBody>
          <a:bodyPr wrap="none" rtlCol="0">
            <a:spAutoFit/>
          </a:bodyPr>
          <a:lstStyle/>
          <a:p>
            <a:r>
              <a:rPr lang="en-US" sz="2000" b="1" dirty="0">
                <a:solidFill>
                  <a:schemeClr val="tx1"/>
                </a:solidFill>
              </a:rPr>
              <a:t>Introduction</a:t>
            </a:r>
          </a:p>
        </p:txBody>
      </p:sp>
      <p:sp>
        <p:nvSpPr>
          <p:cNvPr id="20" name="TextBox 19">
            <a:extLst>
              <a:ext uri="{FF2B5EF4-FFF2-40B4-BE49-F238E27FC236}">
                <a16:creationId xmlns:a16="http://schemas.microsoft.com/office/drawing/2014/main" id="{3FA7B4F5-B193-924E-9DA5-8E7A7E9F7571}"/>
              </a:ext>
            </a:extLst>
          </p:cNvPr>
          <p:cNvSpPr txBox="1"/>
          <p:nvPr userDrawn="1"/>
        </p:nvSpPr>
        <p:spPr>
          <a:xfrm>
            <a:off x="4041415" y="49721"/>
            <a:ext cx="1556836" cy="400110"/>
          </a:xfrm>
          <a:prstGeom prst="rect">
            <a:avLst/>
          </a:prstGeom>
          <a:noFill/>
        </p:spPr>
        <p:txBody>
          <a:bodyPr wrap="none" rtlCol="0">
            <a:spAutoFit/>
          </a:bodyPr>
          <a:lstStyle/>
          <a:p>
            <a:r>
              <a:rPr lang="en-US" sz="2000" dirty="0">
                <a:solidFill>
                  <a:schemeClr val="tx1"/>
                </a:solidFill>
              </a:rPr>
              <a:t>Design Space</a:t>
            </a:r>
          </a:p>
        </p:txBody>
      </p:sp>
      <p:sp>
        <p:nvSpPr>
          <p:cNvPr id="21" name="TextBox 20">
            <a:extLst>
              <a:ext uri="{FF2B5EF4-FFF2-40B4-BE49-F238E27FC236}">
                <a16:creationId xmlns:a16="http://schemas.microsoft.com/office/drawing/2014/main" id="{846F4B13-ACBE-F849-A560-568E15317786}"/>
              </a:ext>
            </a:extLst>
          </p:cNvPr>
          <p:cNvSpPr txBox="1"/>
          <p:nvPr userDrawn="1"/>
        </p:nvSpPr>
        <p:spPr>
          <a:xfrm>
            <a:off x="7320035" y="49721"/>
            <a:ext cx="1381597" cy="400110"/>
          </a:xfrm>
          <a:prstGeom prst="rect">
            <a:avLst/>
          </a:prstGeom>
          <a:noFill/>
        </p:spPr>
        <p:txBody>
          <a:bodyPr wrap="none" rtlCol="0">
            <a:spAutoFit/>
          </a:bodyPr>
          <a:lstStyle/>
          <a:p>
            <a:r>
              <a:rPr lang="en-US" sz="2000" dirty="0">
                <a:solidFill>
                  <a:schemeClr val="tx1"/>
                </a:solidFill>
              </a:rPr>
              <a:t>Accelerator</a:t>
            </a:r>
          </a:p>
        </p:txBody>
      </p:sp>
      <p:sp>
        <p:nvSpPr>
          <p:cNvPr id="22" name="TextBox 21">
            <a:extLst>
              <a:ext uri="{FF2B5EF4-FFF2-40B4-BE49-F238E27FC236}">
                <a16:creationId xmlns:a16="http://schemas.microsoft.com/office/drawing/2014/main" id="{85ACC9ED-356B-3041-BCF6-2E1EB33BFED0}"/>
              </a:ext>
            </a:extLst>
          </p:cNvPr>
          <p:cNvSpPr txBox="1"/>
          <p:nvPr userDrawn="1"/>
        </p:nvSpPr>
        <p:spPr>
          <a:xfrm>
            <a:off x="10423417" y="49721"/>
            <a:ext cx="930383" cy="400110"/>
          </a:xfrm>
          <a:prstGeom prst="rect">
            <a:avLst/>
          </a:prstGeom>
          <a:noFill/>
        </p:spPr>
        <p:txBody>
          <a:bodyPr wrap="none" rtlCol="0">
            <a:spAutoFit/>
          </a:bodyPr>
          <a:lstStyle/>
          <a:p>
            <a:r>
              <a:rPr lang="en-US" sz="2000" dirty="0">
                <a:solidFill>
                  <a:schemeClr val="tx1"/>
                </a:solidFill>
              </a:rPr>
              <a:t>Results</a:t>
            </a:r>
          </a:p>
        </p:txBody>
      </p:sp>
    </p:spTree>
    <p:extLst>
      <p:ext uri="{BB962C8B-B14F-4D97-AF65-F5344CB8AC3E}">
        <p14:creationId xmlns:p14="http://schemas.microsoft.com/office/powerpoint/2010/main" val="197458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5B29D40-A140-D041-87DE-1D1F25FB0DF9}"/>
              </a:ext>
            </a:extLst>
          </p:cNvPr>
          <p:cNvSpPr/>
          <p:nvPr userDrawn="1"/>
        </p:nvSpPr>
        <p:spPr>
          <a:xfrm>
            <a:off x="0" y="6356350"/>
            <a:ext cx="12192000" cy="5016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46FCDA-994C-FC4B-A23F-18F0175E9587}"/>
              </a:ext>
            </a:extLst>
          </p:cNvPr>
          <p:cNvSpPr>
            <a:spLocks noGrp="1"/>
          </p:cNvSpPr>
          <p:nvPr>
            <p:ph type="title"/>
          </p:nvPr>
        </p:nvSpPr>
        <p:spPr>
          <a:xfrm>
            <a:off x="838200" y="44261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319567E-9116-0A47-AF39-6A52000028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10">
            <a:extLst>
              <a:ext uri="{FF2B5EF4-FFF2-40B4-BE49-F238E27FC236}">
                <a16:creationId xmlns:a16="http://schemas.microsoft.com/office/drawing/2014/main" id="{167F68AD-19A1-BD48-931A-62023308D354}"/>
              </a:ext>
            </a:extLst>
          </p:cNvPr>
          <p:cNvSpPr>
            <a:spLocks noGrp="1"/>
          </p:cNvSpPr>
          <p:nvPr>
            <p:ph type="dt" sz="half" idx="10"/>
          </p:nvPr>
        </p:nvSpPr>
        <p:spPr/>
        <p:txBody>
          <a:bodyPr/>
          <a:lstStyle/>
          <a:p>
            <a:r>
              <a:rPr lang="en-US"/>
              <a:t>Stanford University</a:t>
            </a:r>
          </a:p>
        </p:txBody>
      </p:sp>
      <p:sp>
        <p:nvSpPr>
          <p:cNvPr id="12" name="Footer Placeholder 11">
            <a:extLst>
              <a:ext uri="{FF2B5EF4-FFF2-40B4-BE49-F238E27FC236}">
                <a16:creationId xmlns:a16="http://schemas.microsoft.com/office/drawing/2014/main" id="{7213BEF6-16A9-F24C-A848-91BC4C66A192}"/>
              </a:ext>
            </a:extLst>
          </p:cNvPr>
          <p:cNvSpPr>
            <a:spLocks noGrp="1"/>
          </p:cNvSpPr>
          <p:nvPr>
            <p:ph type="ftr" sz="quarter" idx="11"/>
          </p:nvPr>
        </p:nvSpPr>
        <p:spPr/>
        <p:txBody>
          <a:bodyPr/>
          <a:lstStyle/>
          <a:p>
            <a:r>
              <a:rPr lang="en-US"/>
              <a:t>Kavya Sreedhar (Stanford University)</a:t>
            </a:r>
          </a:p>
        </p:txBody>
      </p:sp>
      <p:sp>
        <p:nvSpPr>
          <p:cNvPr id="13" name="Slide Number Placeholder 12">
            <a:extLst>
              <a:ext uri="{FF2B5EF4-FFF2-40B4-BE49-F238E27FC236}">
                <a16:creationId xmlns:a16="http://schemas.microsoft.com/office/drawing/2014/main" id="{E2D9A80D-EA9B-1F4B-9231-A36830DD7D46}"/>
              </a:ext>
            </a:extLst>
          </p:cNvPr>
          <p:cNvSpPr>
            <a:spLocks noGrp="1"/>
          </p:cNvSpPr>
          <p:nvPr>
            <p:ph type="sldNum" sz="quarter" idx="12"/>
          </p:nvPr>
        </p:nvSpPr>
        <p:spPr/>
        <p:txBody>
          <a:bodyPr/>
          <a:lstStyle/>
          <a:p>
            <a:fld id="{DDC7B63D-F5F4-9E40-AF91-86D46ECCFAA7}" type="slidenum">
              <a:rPr lang="en-US" smtClean="0"/>
              <a:t>‹#›</a:t>
            </a:fld>
            <a:endParaRPr lang="en-US"/>
          </a:p>
        </p:txBody>
      </p:sp>
      <p:sp>
        <p:nvSpPr>
          <p:cNvPr id="15" name="TextBox 14">
            <a:extLst>
              <a:ext uri="{FF2B5EF4-FFF2-40B4-BE49-F238E27FC236}">
                <a16:creationId xmlns:a16="http://schemas.microsoft.com/office/drawing/2014/main" id="{EACC8982-8913-664B-A4A2-B6A7FC18805B}"/>
              </a:ext>
            </a:extLst>
          </p:cNvPr>
          <p:cNvSpPr txBox="1"/>
          <p:nvPr userDrawn="1"/>
        </p:nvSpPr>
        <p:spPr>
          <a:xfrm>
            <a:off x="838200" y="6407120"/>
            <a:ext cx="2177647" cy="400110"/>
          </a:xfrm>
          <a:prstGeom prst="rect">
            <a:avLst/>
          </a:prstGeom>
          <a:noFill/>
        </p:spPr>
        <p:txBody>
          <a:bodyPr wrap="none" rtlCol="0">
            <a:spAutoFit/>
          </a:bodyPr>
          <a:lstStyle/>
          <a:p>
            <a:r>
              <a:rPr lang="en-US" sz="2000" dirty="0">
                <a:solidFill>
                  <a:schemeClr val="tx1"/>
                </a:solidFill>
              </a:rPr>
              <a:t>Stanford University</a:t>
            </a:r>
          </a:p>
        </p:txBody>
      </p:sp>
      <p:sp>
        <p:nvSpPr>
          <p:cNvPr id="16" name="TextBox 15">
            <a:extLst>
              <a:ext uri="{FF2B5EF4-FFF2-40B4-BE49-F238E27FC236}">
                <a16:creationId xmlns:a16="http://schemas.microsoft.com/office/drawing/2014/main" id="{0D8B26BE-63D3-F24F-B865-3F5C11F17C51}"/>
              </a:ext>
            </a:extLst>
          </p:cNvPr>
          <p:cNvSpPr txBox="1"/>
          <p:nvPr userDrawn="1"/>
        </p:nvSpPr>
        <p:spPr>
          <a:xfrm>
            <a:off x="5202902" y="6407120"/>
            <a:ext cx="1786195" cy="400110"/>
          </a:xfrm>
          <a:prstGeom prst="rect">
            <a:avLst/>
          </a:prstGeom>
          <a:noFill/>
        </p:spPr>
        <p:txBody>
          <a:bodyPr wrap="none" rtlCol="0">
            <a:spAutoFit/>
          </a:bodyPr>
          <a:lstStyle/>
          <a:p>
            <a:pPr algn="ctr"/>
            <a:r>
              <a:rPr lang="en-US" sz="2000" dirty="0">
                <a:solidFill>
                  <a:schemeClr val="tx1"/>
                </a:solidFill>
              </a:rPr>
              <a:t>Kavya Sreedhar</a:t>
            </a:r>
          </a:p>
        </p:txBody>
      </p:sp>
      <p:sp>
        <p:nvSpPr>
          <p:cNvPr id="17" name="Slide Number Placeholder 13">
            <a:extLst>
              <a:ext uri="{FF2B5EF4-FFF2-40B4-BE49-F238E27FC236}">
                <a16:creationId xmlns:a16="http://schemas.microsoft.com/office/drawing/2014/main" id="{4884A982-B744-E443-B155-35383C21A4FF}"/>
              </a:ext>
            </a:extLst>
          </p:cNvPr>
          <p:cNvSpPr txBox="1">
            <a:spLocks/>
          </p:cNvSpPr>
          <p:nvPr userDrawn="1"/>
        </p:nvSpPr>
        <p:spPr>
          <a:xfrm>
            <a:off x="8610600" y="642461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C7B63D-F5F4-9E40-AF91-86D46ECCFAA7}" type="slidenum">
              <a:rPr lang="en-US" smtClean="0"/>
              <a:pPr/>
              <a:t>‹#›</a:t>
            </a:fld>
            <a:r>
              <a:rPr lang="en-US" dirty="0"/>
              <a:t> / 41</a:t>
            </a:r>
          </a:p>
        </p:txBody>
      </p:sp>
      <p:sp>
        <p:nvSpPr>
          <p:cNvPr id="18" name="Rectangle 17">
            <a:extLst>
              <a:ext uri="{FF2B5EF4-FFF2-40B4-BE49-F238E27FC236}">
                <a16:creationId xmlns:a16="http://schemas.microsoft.com/office/drawing/2014/main" id="{E15D0498-CB48-D849-B23B-8B028B55ABC9}"/>
              </a:ext>
            </a:extLst>
          </p:cNvPr>
          <p:cNvSpPr/>
          <p:nvPr userDrawn="1"/>
        </p:nvSpPr>
        <p:spPr>
          <a:xfrm>
            <a:off x="0" y="0"/>
            <a:ext cx="12192000" cy="5016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CA63B3B-FABD-A04B-92A0-710059B7D2D2}"/>
              </a:ext>
            </a:extLst>
          </p:cNvPr>
          <p:cNvSpPr txBox="1"/>
          <p:nvPr userDrawn="1"/>
        </p:nvSpPr>
        <p:spPr>
          <a:xfrm>
            <a:off x="838200" y="49721"/>
            <a:ext cx="1481431" cy="400110"/>
          </a:xfrm>
          <a:prstGeom prst="rect">
            <a:avLst/>
          </a:prstGeom>
          <a:noFill/>
        </p:spPr>
        <p:txBody>
          <a:bodyPr wrap="none" rtlCol="0">
            <a:spAutoFit/>
          </a:bodyPr>
          <a:lstStyle/>
          <a:p>
            <a:r>
              <a:rPr lang="en-US" sz="2000" dirty="0">
                <a:solidFill>
                  <a:schemeClr val="tx1"/>
                </a:solidFill>
              </a:rPr>
              <a:t>Introduction</a:t>
            </a:r>
          </a:p>
        </p:txBody>
      </p:sp>
      <p:sp>
        <p:nvSpPr>
          <p:cNvPr id="20" name="TextBox 19">
            <a:extLst>
              <a:ext uri="{FF2B5EF4-FFF2-40B4-BE49-F238E27FC236}">
                <a16:creationId xmlns:a16="http://schemas.microsoft.com/office/drawing/2014/main" id="{3FA7B4F5-B193-924E-9DA5-8E7A7E9F7571}"/>
              </a:ext>
            </a:extLst>
          </p:cNvPr>
          <p:cNvSpPr txBox="1"/>
          <p:nvPr userDrawn="1"/>
        </p:nvSpPr>
        <p:spPr>
          <a:xfrm>
            <a:off x="4041415" y="49721"/>
            <a:ext cx="1582484" cy="400110"/>
          </a:xfrm>
          <a:prstGeom prst="rect">
            <a:avLst/>
          </a:prstGeom>
          <a:noFill/>
        </p:spPr>
        <p:txBody>
          <a:bodyPr wrap="none" rtlCol="0">
            <a:spAutoFit/>
          </a:bodyPr>
          <a:lstStyle/>
          <a:p>
            <a:r>
              <a:rPr lang="en-US" sz="2000" b="1" dirty="0">
                <a:solidFill>
                  <a:schemeClr val="tx1"/>
                </a:solidFill>
              </a:rPr>
              <a:t>Design Space</a:t>
            </a:r>
          </a:p>
        </p:txBody>
      </p:sp>
      <p:sp>
        <p:nvSpPr>
          <p:cNvPr id="21" name="TextBox 20">
            <a:extLst>
              <a:ext uri="{FF2B5EF4-FFF2-40B4-BE49-F238E27FC236}">
                <a16:creationId xmlns:a16="http://schemas.microsoft.com/office/drawing/2014/main" id="{846F4B13-ACBE-F849-A560-568E15317786}"/>
              </a:ext>
            </a:extLst>
          </p:cNvPr>
          <p:cNvSpPr txBox="1"/>
          <p:nvPr userDrawn="1"/>
        </p:nvSpPr>
        <p:spPr>
          <a:xfrm>
            <a:off x="7320035" y="49721"/>
            <a:ext cx="1381597" cy="400110"/>
          </a:xfrm>
          <a:prstGeom prst="rect">
            <a:avLst/>
          </a:prstGeom>
          <a:noFill/>
        </p:spPr>
        <p:txBody>
          <a:bodyPr wrap="none" rtlCol="0">
            <a:spAutoFit/>
          </a:bodyPr>
          <a:lstStyle/>
          <a:p>
            <a:r>
              <a:rPr lang="en-US" sz="2000" dirty="0">
                <a:solidFill>
                  <a:schemeClr val="tx1"/>
                </a:solidFill>
              </a:rPr>
              <a:t>Accelerator</a:t>
            </a:r>
          </a:p>
        </p:txBody>
      </p:sp>
      <p:sp>
        <p:nvSpPr>
          <p:cNvPr id="22" name="TextBox 21">
            <a:extLst>
              <a:ext uri="{FF2B5EF4-FFF2-40B4-BE49-F238E27FC236}">
                <a16:creationId xmlns:a16="http://schemas.microsoft.com/office/drawing/2014/main" id="{85ACC9ED-356B-3041-BCF6-2E1EB33BFED0}"/>
              </a:ext>
            </a:extLst>
          </p:cNvPr>
          <p:cNvSpPr txBox="1"/>
          <p:nvPr userDrawn="1"/>
        </p:nvSpPr>
        <p:spPr>
          <a:xfrm>
            <a:off x="10423417" y="49721"/>
            <a:ext cx="930383" cy="400110"/>
          </a:xfrm>
          <a:prstGeom prst="rect">
            <a:avLst/>
          </a:prstGeom>
          <a:noFill/>
        </p:spPr>
        <p:txBody>
          <a:bodyPr wrap="none" rtlCol="0">
            <a:spAutoFit/>
          </a:bodyPr>
          <a:lstStyle/>
          <a:p>
            <a:r>
              <a:rPr lang="en-US" sz="2000" dirty="0">
                <a:solidFill>
                  <a:schemeClr val="tx1"/>
                </a:solidFill>
              </a:rPr>
              <a:t>Results</a:t>
            </a:r>
          </a:p>
        </p:txBody>
      </p:sp>
    </p:spTree>
    <p:extLst>
      <p:ext uri="{BB962C8B-B14F-4D97-AF65-F5344CB8AC3E}">
        <p14:creationId xmlns:p14="http://schemas.microsoft.com/office/powerpoint/2010/main" val="1330546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5B29D40-A140-D041-87DE-1D1F25FB0DF9}"/>
              </a:ext>
            </a:extLst>
          </p:cNvPr>
          <p:cNvSpPr/>
          <p:nvPr userDrawn="1"/>
        </p:nvSpPr>
        <p:spPr>
          <a:xfrm>
            <a:off x="0" y="6356350"/>
            <a:ext cx="12192000" cy="5016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46FCDA-994C-FC4B-A23F-18F0175E9587}"/>
              </a:ext>
            </a:extLst>
          </p:cNvPr>
          <p:cNvSpPr>
            <a:spLocks noGrp="1"/>
          </p:cNvSpPr>
          <p:nvPr>
            <p:ph type="title"/>
          </p:nvPr>
        </p:nvSpPr>
        <p:spPr>
          <a:xfrm>
            <a:off x="838200" y="44261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319567E-9116-0A47-AF39-6A52000028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10">
            <a:extLst>
              <a:ext uri="{FF2B5EF4-FFF2-40B4-BE49-F238E27FC236}">
                <a16:creationId xmlns:a16="http://schemas.microsoft.com/office/drawing/2014/main" id="{167F68AD-19A1-BD48-931A-62023308D354}"/>
              </a:ext>
            </a:extLst>
          </p:cNvPr>
          <p:cNvSpPr>
            <a:spLocks noGrp="1"/>
          </p:cNvSpPr>
          <p:nvPr>
            <p:ph type="dt" sz="half" idx="10"/>
          </p:nvPr>
        </p:nvSpPr>
        <p:spPr/>
        <p:txBody>
          <a:bodyPr/>
          <a:lstStyle/>
          <a:p>
            <a:r>
              <a:rPr lang="en-US"/>
              <a:t>Stanford University</a:t>
            </a:r>
          </a:p>
        </p:txBody>
      </p:sp>
      <p:sp>
        <p:nvSpPr>
          <p:cNvPr id="12" name="Footer Placeholder 11">
            <a:extLst>
              <a:ext uri="{FF2B5EF4-FFF2-40B4-BE49-F238E27FC236}">
                <a16:creationId xmlns:a16="http://schemas.microsoft.com/office/drawing/2014/main" id="{7213BEF6-16A9-F24C-A848-91BC4C66A192}"/>
              </a:ext>
            </a:extLst>
          </p:cNvPr>
          <p:cNvSpPr>
            <a:spLocks noGrp="1"/>
          </p:cNvSpPr>
          <p:nvPr>
            <p:ph type="ftr" sz="quarter" idx="11"/>
          </p:nvPr>
        </p:nvSpPr>
        <p:spPr/>
        <p:txBody>
          <a:bodyPr/>
          <a:lstStyle/>
          <a:p>
            <a:r>
              <a:rPr lang="en-US"/>
              <a:t>Kavya Sreedhar (Stanford University)</a:t>
            </a:r>
          </a:p>
        </p:txBody>
      </p:sp>
      <p:sp>
        <p:nvSpPr>
          <p:cNvPr id="13" name="Slide Number Placeholder 12">
            <a:extLst>
              <a:ext uri="{FF2B5EF4-FFF2-40B4-BE49-F238E27FC236}">
                <a16:creationId xmlns:a16="http://schemas.microsoft.com/office/drawing/2014/main" id="{E2D9A80D-EA9B-1F4B-9231-A36830DD7D46}"/>
              </a:ext>
            </a:extLst>
          </p:cNvPr>
          <p:cNvSpPr>
            <a:spLocks noGrp="1"/>
          </p:cNvSpPr>
          <p:nvPr>
            <p:ph type="sldNum" sz="quarter" idx="12"/>
          </p:nvPr>
        </p:nvSpPr>
        <p:spPr/>
        <p:txBody>
          <a:bodyPr/>
          <a:lstStyle/>
          <a:p>
            <a:fld id="{DDC7B63D-F5F4-9E40-AF91-86D46ECCFAA7}" type="slidenum">
              <a:rPr lang="en-US" smtClean="0"/>
              <a:t>‹#›</a:t>
            </a:fld>
            <a:endParaRPr lang="en-US"/>
          </a:p>
        </p:txBody>
      </p:sp>
      <p:sp>
        <p:nvSpPr>
          <p:cNvPr id="15" name="TextBox 14">
            <a:extLst>
              <a:ext uri="{FF2B5EF4-FFF2-40B4-BE49-F238E27FC236}">
                <a16:creationId xmlns:a16="http://schemas.microsoft.com/office/drawing/2014/main" id="{EACC8982-8913-664B-A4A2-B6A7FC18805B}"/>
              </a:ext>
            </a:extLst>
          </p:cNvPr>
          <p:cNvSpPr txBox="1"/>
          <p:nvPr userDrawn="1"/>
        </p:nvSpPr>
        <p:spPr>
          <a:xfrm>
            <a:off x="838200" y="6407120"/>
            <a:ext cx="2177647" cy="400110"/>
          </a:xfrm>
          <a:prstGeom prst="rect">
            <a:avLst/>
          </a:prstGeom>
          <a:noFill/>
        </p:spPr>
        <p:txBody>
          <a:bodyPr wrap="none" rtlCol="0">
            <a:spAutoFit/>
          </a:bodyPr>
          <a:lstStyle/>
          <a:p>
            <a:r>
              <a:rPr lang="en-US" sz="2000" dirty="0">
                <a:solidFill>
                  <a:schemeClr val="tx1"/>
                </a:solidFill>
              </a:rPr>
              <a:t>Stanford University</a:t>
            </a:r>
          </a:p>
        </p:txBody>
      </p:sp>
      <p:sp>
        <p:nvSpPr>
          <p:cNvPr id="16" name="TextBox 15">
            <a:extLst>
              <a:ext uri="{FF2B5EF4-FFF2-40B4-BE49-F238E27FC236}">
                <a16:creationId xmlns:a16="http://schemas.microsoft.com/office/drawing/2014/main" id="{0D8B26BE-63D3-F24F-B865-3F5C11F17C51}"/>
              </a:ext>
            </a:extLst>
          </p:cNvPr>
          <p:cNvSpPr txBox="1"/>
          <p:nvPr userDrawn="1"/>
        </p:nvSpPr>
        <p:spPr>
          <a:xfrm>
            <a:off x="5202902" y="6407120"/>
            <a:ext cx="1786195" cy="400110"/>
          </a:xfrm>
          <a:prstGeom prst="rect">
            <a:avLst/>
          </a:prstGeom>
          <a:noFill/>
        </p:spPr>
        <p:txBody>
          <a:bodyPr wrap="none" rtlCol="0">
            <a:spAutoFit/>
          </a:bodyPr>
          <a:lstStyle/>
          <a:p>
            <a:pPr algn="ctr"/>
            <a:r>
              <a:rPr lang="en-US" sz="2000" dirty="0">
                <a:solidFill>
                  <a:schemeClr val="tx1"/>
                </a:solidFill>
              </a:rPr>
              <a:t>Kavya Sreedhar</a:t>
            </a:r>
          </a:p>
        </p:txBody>
      </p:sp>
      <p:sp>
        <p:nvSpPr>
          <p:cNvPr id="17" name="Slide Number Placeholder 13">
            <a:extLst>
              <a:ext uri="{FF2B5EF4-FFF2-40B4-BE49-F238E27FC236}">
                <a16:creationId xmlns:a16="http://schemas.microsoft.com/office/drawing/2014/main" id="{4884A982-B744-E443-B155-35383C21A4FF}"/>
              </a:ext>
            </a:extLst>
          </p:cNvPr>
          <p:cNvSpPr txBox="1">
            <a:spLocks/>
          </p:cNvSpPr>
          <p:nvPr userDrawn="1"/>
        </p:nvSpPr>
        <p:spPr>
          <a:xfrm>
            <a:off x="8610600" y="642461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DC7B63D-F5F4-9E40-AF91-86D46ECCFAA7}"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a:t>
            </a:fld>
            <a:r>
              <a:rPr lang="en-US" dirty="0"/>
              <a:t> / 41</a:t>
            </a:r>
          </a:p>
        </p:txBody>
      </p:sp>
      <p:sp>
        <p:nvSpPr>
          <p:cNvPr id="18" name="Rectangle 17">
            <a:extLst>
              <a:ext uri="{FF2B5EF4-FFF2-40B4-BE49-F238E27FC236}">
                <a16:creationId xmlns:a16="http://schemas.microsoft.com/office/drawing/2014/main" id="{E15D0498-CB48-D849-B23B-8B028B55ABC9}"/>
              </a:ext>
            </a:extLst>
          </p:cNvPr>
          <p:cNvSpPr/>
          <p:nvPr userDrawn="1"/>
        </p:nvSpPr>
        <p:spPr>
          <a:xfrm>
            <a:off x="0" y="0"/>
            <a:ext cx="12192000" cy="5016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CA63B3B-FABD-A04B-92A0-710059B7D2D2}"/>
              </a:ext>
            </a:extLst>
          </p:cNvPr>
          <p:cNvSpPr txBox="1"/>
          <p:nvPr userDrawn="1"/>
        </p:nvSpPr>
        <p:spPr>
          <a:xfrm>
            <a:off x="838200" y="49721"/>
            <a:ext cx="1481431" cy="400110"/>
          </a:xfrm>
          <a:prstGeom prst="rect">
            <a:avLst/>
          </a:prstGeom>
          <a:noFill/>
        </p:spPr>
        <p:txBody>
          <a:bodyPr wrap="none" rtlCol="0">
            <a:spAutoFit/>
          </a:bodyPr>
          <a:lstStyle/>
          <a:p>
            <a:r>
              <a:rPr lang="en-US" sz="2000" dirty="0">
                <a:solidFill>
                  <a:schemeClr val="tx1"/>
                </a:solidFill>
              </a:rPr>
              <a:t>Introduction</a:t>
            </a:r>
          </a:p>
        </p:txBody>
      </p:sp>
      <p:sp>
        <p:nvSpPr>
          <p:cNvPr id="20" name="TextBox 19">
            <a:extLst>
              <a:ext uri="{FF2B5EF4-FFF2-40B4-BE49-F238E27FC236}">
                <a16:creationId xmlns:a16="http://schemas.microsoft.com/office/drawing/2014/main" id="{3FA7B4F5-B193-924E-9DA5-8E7A7E9F7571}"/>
              </a:ext>
            </a:extLst>
          </p:cNvPr>
          <p:cNvSpPr txBox="1"/>
          <p:nvPr userDrawn="1"/>
        </p:nvSpPr>
        <p:spPr>
          <a:xfrm>
            <a:off x="4041415" y="49721"/>
            <a:ext cx="1556836" cy="400110"/>
          </a:xfrm>
          <a:prstGeom prst="rect">
            <a:avLst/>
          </a:prstGeom>
          <a:noFill/>
        </p:spPr>
        <p:txBody>
          <a:bodyPr wrap="none" rtlCol="0">
            <a:spAutoFit/>
          </a:bodyPr>
          <a:lstStyle/>
          <a:p>
            <a:r>
              <a:rPr lang="en-US" sz="2000" dirty="0">
                <a:solidFill>
                  <a:schemeClr val="tx1"/>
                </a:solidFill>
              </a:rPr>
              <a:t>Design Space</a:t>
            </a:r>
          </a:p>
        </p:txBody>
      </p:sp>
      <p:sp>
        <p:nvSpPr>
          <p:cNvPr id="21" name="TextBox 20">
            <a:extLst>
              <a:ext uri="{FF2B5EF4-FFF2-40B4-BE49-F238E27FC236}">
                <a16:creationId xmlns:a16="http://schemas.microsoft.com/office/drawing/2014/main" id="{846F4B13-ACBE-F849-A560-568E15317786}"/>
              </a:ext>
            </a:extLst>
          </p:cNvPr>
          <p:cNvSpPr txBox="1"/>
          <p:nvPr userDrawn="1"/>
        </p:nvSpPr>
        <p:spPr>
          <a:xfrm>
            <a:off x="7320035" y="49721"/>
            <a:ext cx="1402050" cy="400110"/>
          </a:xfrm>
          <a:prstGeom prst="rect">
            <a:avLst/>
          </a:prstGeom>
          <a:noFill/>
        </p:spPr>
        <p:txBody>
          <a:bodyPr wrap="none" rtlCol="0">
            <a:spAutoFit/>
          </a:bodyPr>
          <a:lstStyle/>
          <a:p>
            <a:r>
              <a:rPr lang="en-US" sz="2000" b="1" dirty="0">
                <a:solidFill>
                  <a:schemeClr val="tx1"/>
                </a:solidFill>
              </a:rPr>
              <a:t>Accelerator</a:t>
            </a:r>
          </a:p>
        </p:txBody>
      </p:sp>
      <p:sp>
        <p:nvSpPr>
          <p:cNvPr id="22" name="TextBox 21">
            <a:extLst>
              <a:ext uri="{FF2B5EF4-FFF2-40B4-BE49-F238E27FC236}">
                <a16:creationId xmlns:a16="http://schemas.microsoft.com/office/drawing/2014/main" id="{85ACC9ED-356B-3041-BCF6-2E1EB33BFED0}"/>
              </a:ext>
            </a:extLst>
          </p:cNvPr>
          <p:cNvSpPr txBox="1"/>
          <p:nvPr userDrawn="1"/>
        </p:nvSpPr>
        <p:spPr>
          <a:xfrm>
            <a:off x="10423417" y="49721"/>
            <a:ext cx="930383" cy="400110"/>
          </a:xfrm>
          <a:prstGeom prst="rect">
            <a:avLst/>
          </a:prstGeom>
          <a:noFill/>
        </p:spPr>
        <p:txBody>
          <a:bodyPr wrap="none" rtlCol="0">
            <a:spAutoFit/>
          </a:bodyPr>
          <a:lstStyle/>
          <a:p>
            <a:r>
              <a:rPr lang="en-US" sz="2000" dirty="0">
                <a:solidFill>
                  <a:schemeClr val="tx1"/>
                </a:solidFill>
              </a:rPr>
              <a:t>Results</a:t>
            </a:r>
          </a:p>
        </p:txBody>
      </p:sp>
    </p:spTree>
    <p:extLst>
      <p:ext uri="{BB962C8B-B14F-4D97-AF65-F5344CB8AC3E}">
        <p14:creationId xmlns:p14="http://schemas.microsoft.com/office/powerpoint/2010/main" val="1966228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5B29D40-A140-D041-87DE-1D1F25FB0DF9}"/>
              </a:ext>
            </a:extLst>
          </p:cNvPr>
          <p:cNvSpPr/>
          <p:nvPr userDrawn="1"/>
        </p:nvSpPr>
        <p:spPr>
          <a:xfrm>
            <a:off x="0" y="6356350"/>
            <a:ext cx="12192000" cy="5016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46FCDA-994C-FC4B-A23F-18F0175E9587}"/>
              </a:ext>
            </a:extLst>
          </p:cNvPr>
          <p:cNvSpPr>
            <a:spLocks noGrp="1"/>
          </p:cNvSpPr>
          <p:nvPr>
            <p:ph type="title"/>
          </p:nvPr>
        </p:nvSpPr>
        <p:spPr>
          <a:xfrm>
            <a:off x="838200" y="44261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319567E-9116-0A47-AF39-6A52000028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10">
            <a:extLst>
              <a:ext uri="{FF2B5EF4-FFF2-40B4-BE49-F238E27FC236}">
                <a16:creationId xmlns:a16="http://schemas.microsoft.com/office/drawing/2014/main" id="{167F68AD-19A1-BD48-931A-62023308D354}"/>
              </a:ext>
            </a:extLst>
          </p:cNvPr>
          <p:cNvSpPr>
            <a:spLocks noGrp="1"/>
          </p:cNvSpPr>
          <p:nvPr>
            <p:ph type="dt" sz="half" idx="10"/>
          </p:nvPr>
        </p:nvSpPr>
        <p:spPr/>
        <p:txBody>
          <a:bodyPr/>
          <a:lstStyle/>
          <a:p>
            <a:r>
              <a:rPr lang="en-US"/>
              <a:t>Stanford University</a:t>
            </a:r>
          </a:p>
        </p:txBody>
      </p:sp>
      <p:sp>
        <p:nvSpPr>
          <p:cNvPr id="12" name="Footer Placeholder 11">
            <a:extLst>
              <a:ext uri="{FF2B5EF4-FFF2-40B4-BE49-F238E27FC236}">
                <a16:creationId xmlns:a16="http://schemas.microsoft.com/office/drawing/2014/main" id="{7213BEF6-16A9-F24C-A848-91BC4C66A192}"/>
              </a:ext>
            </a:extLst>
          </p:cNvPr>
          <p:cNvSpPr>
            <a:spLocks noGrp="1"/>
          </p:cNvSpPr>
          <p:nvPr>
            <p:ph type="ftr" sz="quarter" idx="11"/>
          </p:nvPr>
        </p:nvSpPr>
        <p:spPr/>
        <p:txBody>
          <a:bodyPr/>
          <a:lstStyle/>
          <a:p>
            <a:r>
              <a:rPr lang="en-US"/>
              <a:t>Kavya Sreedhar (Stanford University)</a:t>
            </a:r>
          </a:p>
        </p:txBody>
      </p:sp>
      <p:sp>
        <p:nvSpPr>
          <p:cNvPr id="13" name="Slide Number Placeholder 12">
            <a:extLst>
              <a:ext uri="{FF2B5EF4-FFF2-40B4-BE49-F238E27FC236}">
                <a16:creationId xmlns:a16="http://schemas.microsoft.com/office/drawing/2014/main" id="{E2D9A80D-EA9B-1F4B-9231-A36830DD7D46}"/>
              </a:ext>
            </a:extLst>
          </p:cNvPr>
          <p:cNvSpPr>
            <a:spLocks noGrp="1"/>
          </p:cNvSpPr>
          <p:nvPr>
            <p:ph type="sldNum" sz="quarter" idx="12"/>
          </p:nvPr>
        </p:nvSpPr>
        <p:spPr/>
        <p:txBody>
          <a:bodyPr/>
          <a:lstStyle/>
          <a:p>
            <a:fld id="{DDC7B63D-F5F4-9E40-AF91-86D46ECCFAA7}" type="slidenum">
              <a:rPr lang="en-US" smtClean="0"/>
              <a:t>‹#›</a:t>
            </a:fld>
            <a:endParaRPr lang="en-US"/>
          </a:p>
        </p:txBody>
      </p:sp>
      <p:sp>
        <p:nvSpPr>
          <p:cNvPr id="15" name="TextBox 14">
            <a:extLst>
              <a:ext uri="{FF2B5EF4-FFF2-40B4-BE49-F238E27FC236}">
                <a16:creationId xmlns:a16="http://schemas.microsoft.com/office/drawing/2014/main" id="{EACC8982-8913-664B-A4A2-B6A7FC18805B}"/>
              </a:ext>
            </a:extLst>
          </p:cNvPr>
          <p:cNvSpPr txBox="1"/>
          <p:nvPr userDrawn="1"/>
        </p:nvSpPr>
        <p:spPr>
          <a:xfrm>
            <a:off x="838200" y="6407120"/>
            <a:ext cx="2177647" cy="400110"/>
          </a:xfrm>
          <a:prstGeom prst="rect">
            <a:avLst/>
          </a:prstGeom>
          <a:noFill/>
        </p:spPr>
        <p:txBody>
          <a:bodyPr wrap="none" rtlCol="0">
            <a:spAutoFit/>
          </a:bodyPr>
          <a:lstStyle/>
          <a:p>
            <a:r>
              <a:rPr lang="en-US" sz="2000" dirty="0">
                <a:solidFill>
                  <a:schemeClr val="tx1"/>
                </a:solidFill>
              </a:rPr>
              <a:t>Stanford University</a:t>
            </a:r>
          </a:p>
        </p:txBody>
      </p:sp>
      <p:sp>
        <p:nvSpPr>
          <p:cNvPr id="16" name="TextBox 15">
            <a:extLst>
              <a:ext uri="{FF2B5EF4-FFF2-40B4-BE49-F238E27FC236}">
                <a16:creationId xmlns:a16="http://schemas.microsoft.com/office/drawing/2014/main" id="{0D8B26BE-63D3-F24F-B865-3F5C11F17C51}"/>
              </a:ext>
            </a:extLst>
          </p:cNvPr>
          <p:cNvSpPr txBox="1"/>
          <p:nvPr userDrawn="1"/>
        </p:nvSpPr>
        <p:spPr>
          <a:xfrm>
            <a:off x="5202902" y="6407120"/>
            <a:ext cx="1786195" cy="400110"/>
          </a:xfrm>
          <a:prstGeom prst="rect">
            <a:avLst/>
          </a:prstGeom>
          <a:noFill/>
        </p:spPr>
        <p:txBody>
          <a:bodyPr wrap="none" rtlCol="0">
            <a:spAutoFit/>
          </a:bodyPr>
          <a:lstStyle/>
          <a:p>
            <a:pPr algn="ctr"/>
            <a:r>
              <a:rPr lang="en-US" sz="2000" dirty="0">
                <a:solidFill>
                  <a:schemeClr val="tx1"/>
                </a:solidFill>
              </a:rPr>
              <a:t>Kavya Sreedhar</a:t>
            </a:r>
          </a:p>
        </p:txBody>
      </p:sp>
      <p:sp>
        <p:nvSpPr>
          <p:cNvPr id="17" name="Slide Number Placeholder 13">
            <a:extLst>
              <a:ext uri="{FF2B5EF4-FFF2-40B4-BE49-F238E27FC236}">
                <a16:creationId xmlns:a16="http://schemas.microsoft.com/office/drawing/2014/main" id="{4884A982-B744-E443-B155-35383C21A4FF}"/>
              </a:ext>
            </a:extLst>
          </p:cNvPr>
          <p:cNvSpPr txBox="1">
            <a:spLocks/>
          </p:cNvSpPr>
          <p:nvPr userDrawn="1"/>
        </p:nvSpPr>
        <p:spPr>
          <a:xfrm>
            <a:off x="8610600" y="642461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DC7B63D-F5F4-9E40-AF91-86D46ECCFAA7}"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a:t>
            </a:fld>
            <a:r>
              <a:rPr lang="en-US" dirty="0"/>
              <a:t> / 41</a:t>
            </a:r>
          </a:p>
        </p:txBody>
      </p:sp>
      <p:sp>
        <p:nvSpPr>
          <p:cNvPr id="18" name="Rectangle 17">
            <a:extLst>
              <a:ext uri="{FF2B5EF4-FFF2-40B4-BE49-F238E27FC236}">
                <a16:creationId xmlns:a16="http://schemas.microsoft.com/office/drawing/2014/main" id="{E15D0498-CB48-D849-B23B-8B028B55ABC9}"/>
              </a:ext>
            </a:extLst>
          </p:cNvPr>
          <p:cNvSpPr/>
          <p:nvPr userDrawn="1"/>
        </p:nvSpPr>
        <p:spPr>
          <a:xfrm>
            <a:off x="0" y="0"/>
            <a:ext cx="12192000" cy="5016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CA63B3B-FABD-A04B-92A0-710059B7D2D2}"/>
              </a:ext>
            </a:extLst>
          </p:cNvPr>
          <p:cNvSpPr txBox="1"/>
          <p:nvPr userDrawn="1"/>
        </p:nvSpPr>
        <p:spPr>
          <a:xfrm>
            <a:off x="838200" y="49721"/>
            <a:ext cx="1481431" cy="400110"/>
          </a:xfrm>
          <a:prstGeom prst="rect">
            <a:avLst/>
          </a:prstGeom>
          <a:noFill/>
        </p:spPr>
        <p:txBody>
          <a:bodyPr wrap="none" rtlCol="0">
            <a:spAutoFit/>
          </a:bodyPr>
          <a:lstStyle/>
          <a:p>
            <a:r>
              <a:rPr lang="en-US" sz="2000" dirty="0">
                <a:solidFill>
                  <a:schemeClr val="tx1"/>
                </a:solidFill>
              </a:rPr>
              <a:t>Introduction</a:t>
            </a:r>
          </a:p>
        </p:txBody>
      </p:sp>
      <p:sp>
        <p:nvSpPr>
          <p:cNvPr id="20" name="TextBox 19">
            <a:extLst>
              <a:ext uri="{FF2B5EF4-FFF2-40B4-BE49-F238E27FC236}">
                <a16:creationId xmlns:a16="http://schemas.microsoft.com/office/drawing/2014/main" id="{3FA7B4F5-B193-924E-9DA5-8E7A7E9F7571}"/>
              </a:ext>
            </a:extLst>
          </p:cNvPr>
          <p:cNvSpPr txBox="1"/>
          <p:nvPr userDrawn="1"/>
        </p:nvSpPr>
        <p:spPr>
          <a:xfrm>
            <a:off x="4041415" y="49721"/>
            <a:ext cx="1556836" cy="400110"/>
          </a:xfrm>
          <a:prstGeom prst="rect">
            <a:avLst/>
          </a:prstGeom>
          <a:noFill/>
        </p:spPr>
        <p:txBody>
          <a:bodyPr wrap="none" rtlCol="0">
            <a:spAutoFit/>
          </a:bodyPr>
          <a:lstStyle/>
          <a:p>
            <a:r>
              <a:rPr lang="en-US" sz="2000" dirty="0">
                <a:solidFill>
                  <a:schemeClr val="tx1"/>
                </a:solidFill>
              </a:rPr>
              <a:t>Design Space</a:t>
            </a:r>
          </a:p>
        </p:txBody>
      </p:sp>
      <p:sp>
        <p:nvSpPr>
          <p:cNvPr id="21" name="TextBox 20">
            <a:extLst>
              <a:ext uri="{FF2B5EF4-FFF2-40B4-BE49-F238E27FC236}">
                <a16:creationId xmlns:a16="http://schemas.microsoft.com/office/drawing/2014/main" id="{846F4B13-ACBE-F849-A560-568E15317786}"/>
              </a:ext>
            </a:extLst>
          </p:cNvPr>
          <p:cNvSpPr txBox="1"/>
          <p:nvPr userDrawn="1"/>
        </p:nvSpPr>
        <p:spPr>
          <a:xfrm>
            <a:off x="7320035" y="49721"/>
            <a:ext cx="1381597" cy="400110"/>
          </a:xfrm>
          <a:prstGeom prst="rect">
            <a:avLst/>
          </a:prstGeom>
          <a:noFill/>
        </p:spPr>
        <p:txBody>
          <a:bodyPr wrap="none" rtlCol="0">
            <a:spAutoFit/>
          </a:bodyPr>
          <a:lstStyle/>
          <a:p>
            <a:r>
              <a:rPr lang="en-US" sz="2000" dirty="0">
                <a:solidFill>
                  <a:schemeClr val="tx1"/>
                </a:solidFill>
              </a:rPr>
              <a:t>Accelerator</a:t>
            </a:r>
          </a:p>
        </p:txBody>
      </p:sp>
      <p:sp>
        <p:nvSpPr>
          <p:cNvPr id="22" name="TextBox 21">
            <a:extLst>
              <a:ext uri="{FF2B5EF4-FFF2-40B4-BE49-F238E27FC236}">
                <a16:creationId xmlns:a16="http://schemas.microsoft.com/office/drawing/2014/main" id="{85ACC9ED-356B-3041-BCF6-2E1EB33BFED0}"/>
              </a:ext>
            </a:extLst>
          </p:cNvPr>
          <p:cNvSpPr txBox="1"/>
          <p:nvPr userDrawn="1"/>
        </p:nvSpPr>
        <p:spPr>
          <a:xfrm>
            <a:off x="10423417" y="49721"/>
            <a:ext cx="948721" cy="400110"/>
          </a:xfrm>
          <a:prstGeom prst="rect">
            <a:avLst/>
          </a:prstGeom>
          <a:noFill/>
        </p:spPr>
        <p:txBody>
          <a:bodyPr wrap="none" rtlCol="0">
            <a:spAutoFit/>
          </a:bodyPr>
          <a:lstStyle/>
          <a:p>
            <a:r>
              <a:rPr lang="en-US" sz="2000" b="1" dirty="0">
                <a:solidFill>
                  <a:schemeClr val="tx1"/>
                </a:solidFill>
              </a:rPr>
              <a:t>Results</a:t>
            </a:r>
          </a:p>
        </p:txBody>
      </p:sp>
    </p:spTree>
    <p:extLst>
      <p:ext uri="{BB962C8B-B14F-4D97-AF65-F5344CB8AC3E}">
        <p14:creationId xmlns:p14="http://schemas.microsoft.com/office/powerpoint/2010/main" val="61283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86211-8964-9E49-8194-82B2721D1A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A140D5-8719-EC4F-945D-08E64EBB98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E969AE-9B83-7E45-A2E8-D4CA15375061}"/>
              </a:ext>
            </a:extLst>
          </p:cNvPr>
          <p:cNvSpPr>
            <a:spLocks noGrp="1"/>
          </p:cNvSpPr>
          <p:nvPr>
            <p:ph type="dt" sz="half" idx="10"/>
          </p:nvPr>
        </p:nvSpPr>
        <p:spPr/>
        <p:txBody>
          <a:bodyPr/>
          <a:lstStyle/>
          <a:p>
            <a:r>
              <a:rPr lang="en-US"/>
              <a:t>Stanford University</a:t>
            </a:r>
          </a:p>
        </p:txBody>
      </p:sp>
      <p:sp>
        <p:nvSpPr>
          <p:cNvPr id="5" name="Footer Placeholder 4">
            <a:extLst>
              <a:ext uri="{FF2B5EF4-FFF2-40B4-BE49-F238E27FC236}">
                <a16:creationId xmlns:a16="http://schemas.microsoft.com/office/drawing/2014/main" id="{9B0B09AF-3439-0B49-8717-48722015A8D3}"/>
              </a:ext>
            </a:extLst>
          </p:cNvPr>
          <p:cNvSpPr>
            <a:spLocks noGrp="1"/>
          </p:cNvSpPr>
          <p:nvPr>
            <p:ph type="ftr" sz="quarter" idx="11"/>
          </p:nvPr>
        </p:nvSpPr>
        <p:spPr/>
        <p:txBody>
          <a:bodyPr/>
          <a:lstStyle/>
          <a:p>
            <a:r>
              <a:rPr lang="en-US"/>
              <a:t>Kavya Sreedhar (Stanford University)</a:t>
            </a:r>
          </a:p>
        </p:txBody>
      </p:sp>
      <p:sp>
        <p:nvSpPr>
          <p:cNvPr id="6" name="Slide Number Placeholder 5">
            <a:extLst>
              <a:ext uri="{FF2B5EF4-FFF2-40B4-BE49-F238E27FC236}">
                <a16:creationId xmlns:a16="http://schemas.microsoft.com/office/drawing/2014/main" id="{5C5DD24E-2D4C-524D-BFAA-E33A1AD16EA4}"/>
              </a:ext>
            </a:extLst>
          </p:cNvPr>
          <p:cNvSpPr>
            <a:spLocks noGrp="1"/>
          </p:cNvSpPr>
          <p:nvPr>
            <p:ph type="sldNum" sz="quarter" idx="12"/>
          </p:nvPr>
        </p:nvSpPr>
        <p:spPr/>
        <p:txBody>
          <a:bodyPr/>
          <a:lstStyle/>
          <a:p>
            <a:fld id="{DDC7B63D-F5F4-9E40-AF91-86D46ECCFAA7}" type="slidenum">
              <a:rPr lang="en-US" smtClean="0"/>
              <a:t>‹#›</a:t>
            </a:fld>
            <a:endParaRPr lang="en-US"/>
          </a:p>
        </p:txBody>
      </p:sp>
    </p:spTree>
    <p:extLst>
      <p:ext uri="{BB962C8B-B14F-4D97-AF65-F5344CB8AC3E}">
        <p14:creationId xmlns:p14="http://schemas.microsoft.com/office/powerpoint/2010/main" val="86655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03CB35-7970-2D4E-9661-F15A139F6AEE}"/>
              </a:ext>
            </a:extLst>
          </p:cNvPr>
          <p:cNvSpPr/>
          <p:nvPr userDrawn="1"/>
        </p:nvSpPr>
        <p:spPr>
          <a:xfrm>
            <a:off x="0" y="6356350"/>
            <a:ext cx="12192000" cy="5016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E216-F071-5249-9E04-E255FEC7F93D}"/>
              </a:ext>
            </a:extLst>
          </p:cNvPr>
          <p:cNvSpPr>
            <a:spLocks noGrp="1"/>
          </p:cNvSpPr>
          <p:nvPr>
            <p:ph type="title"/>
          </p:nvPr>
        </p:nvSpPr>
        <p:spPr>
          <a:xfrm>
            <a:off x="838200" y="44261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8FA71A3-8BEE-1A4C-BE0E-CA7A5F1A6D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57BF1B-9948-4F4D-B157-A3F595E7EC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FE8180-CBC8-9043-960F-E5BE380C3571}"/>
              </a:ext>
            </a:extLst>
          </p:cNvPr>
          <p:cNvSpPr>
            <a:spLocks noGrp="1"/>
          </p:cNvSpPr>
          <p:nvPr>
            <p:ph type="dt" sz="half" idx="10"/>
          </p:nvPr>
        </p:nvSpPr>
        <p:spPr/>
        <p:txBody>
          <a:bodyPr/>
          <a:lstStyle/>
          <a:p>
            <a:r>
              <a:rPr lang="en-US"/>
              <a:t>Stanford University</a:t>
            </a:r>
          </a:p>
        </p:txBody>
      </p:sp>
      <p:sp>
        <p:nvSpPr>
          <p:cNvPr id="6" name="Footer Placeholder 5">
            <a:extLst>
              <a:ext uri="{FF2B5EF4-FFF2-40B4-BE49-F238E27FC236}">
                <a16:creationId xmlns:a16="http://schemas.microsoft.com/office/drawing/2014/main" id="{2E3529B7-7C93-2D41-92D9-EDE45253C15C}"/>
              </a:ext>
            </a:extLst>
          </p:cNvPr>
          <p:cNvSpPr>
            <a:spLocks noGrp="1"/>
          </p:cNvSpPr>
          <p:nvPr>
            <p:ph type="ftr" sz="quarter" idx="11"/>
          </p:nvPr>
        </p:nvSpPr>
        <p:spPr/>
        <p:txBody>
          <a:bodyPr/>
          <a:lstStyle/>
          <a:p>
            <a:r>
              <a:rPr lang="en-US"/>
              <a:t>Kavya Sreedhar (Stanford University)</a:t>
            </a:r>
          </a:p>
        </p:txBody>
      </p:sp>
      <p:sp>
        <p:nvSpPr>
          <p:cNvPr id="7" name="Slide Number Placeholder 6">
            <a:extLst>
              <a:ext uri="{FF2B5EF4-FFF2-40B4-BE49-F238E27FC236}">
                <a16:creationId xmlns:a16="http://schemas.microsoft.com/office/drawing/2014/main" id="{B7A37609-901E-274F-ACAD-E937A8908AEA}"/>
              </a:ext>
            </a:extLst>
          </p:cNvPr>
          <p:cNvSpPr>
            <a:spLocks noGrp="1"/>
          </p:cNvSpPr>
          <p:nvPr>
            <p:ph type="sldNum" sz="quarter" idx="12"/>
          </p:nvPr>
        </p:nvSpPr>
        <p:spPr/>
        <p:txBody>
          <a:bodyPr/>
          <a:lstStyle/>
          <a:p>
            <a:fld id="{DDC7B63D-F5F4-9E40-AF91-86D46ECCFAA7}" type="slidenum">
              <a:rPr lang="en-US" smtClean="0"/>
              <a:t>‹#›</a:t>
            </a:fld>
            <a:endParaRPr lang="en-US"/>
          </a:p>
        </p:txBody>
      </p:sp>
      <p:sp>
        <p:nvSpPr>
          <p:cNvPr id="9" name="TextBox 8">
            <a:extLst>
              <a:ext uri="{FF2B5EF4-FFF2-40B4-BE49-F238E27FC236}">
                <a16:creationId xmlns:a16="http://schemas.microsoft.com/office/drawing/2014/main" id="{5BD5C09F-E77F-8544-8C0D-457FC77B5E8A}"/>
              </a:ext>
            </a:extLst>
          </p:cNvPr>
          <p:cNvSpPr txBox="1"/>
          <p:nvPr userDrawn="1"/>
        </p:nvSpPr>
        <p:spPr>
          <a:xfrm>
            <a:off x="838200" y="6407120"/>
            <a:ext cx="2177647" cy="400110"/>
          </a:xfrm>
          <a:prstGeom prst="rect">
            <a:avLst/>
          </a:prstGeom>
          <a:noFill/>
        </p:spPr>
        <p:txBody>
          <a:bodyPr wrap="none" rtlCol="0">
            <a:spAutoFit/>
          </a:bodyPr>
          <a:lstStyle/>
          <a:p>
            <a:r>
              <a:rPr lang="en-US" sz="2000" dirty="0">
                <a:solidFill>
                  <a:schemeClr val="tx1"/>
                </a:solidFill>
              </a:rPr>
              <a:t>Stanford University</a:t>
            </a:r>
          </a:p>
        </p:txBody>
      </p:sp>
      <p:sp>
        <p:nvSpPr>
          <p:cNvPr id="10" name="TextBox 9">
            <a:extLst>
              <a:ext uri="{FF2B5EF4-FFF2-40B4-BE49-F238E27FC236}">
                <a16:creationId xmlns:a16="http://schemas.microsoft.com/office/drawing/2014/main" id="{58E4FBCA-022C-5242-8534-36126DE6FFBA}"/>
              </a:ext>
            </a:extLst>
          </p:cNvPr>
          <p:cNvSpPr txBox="1"/>
          <p:nvPr userDrawn="1"/>
        </p:nvSpPr>
        <p:spPr>
          <a:xfrm>
            <a:off x="5202902" y="6407120"/>
            <a:ext cx="1786195" cy="400110"/>
          </a:xfrm>
          <a:prstGeom prst="rect">
            <a:avLst/>
          </a:prstGeom>
          <a:noFill/>
        </p:spPr>
        <p:txBody>
          <a:bodyPr wrap="none" rtlCol="0">
            <a:spAutoFit/>
          </a:bodyPr>
          <a:lstStyle/>
          <a:p>
            <a:pPr algn="ctr"/>
            <a:r>
              <a:rPr lang="en-US" sz="2000" dirty="0">
                <a:solidFill>
                  <a:schemeClr val="tx1"/>
                </a:solidFill>
              </a:rPr>
              <a:t>Kavya Sreedhar</a:t>
            </a:r>
          </a:p>
        </p:txBody>
      </p:sp>
      <p:sp>
        <p:nvSpPr>
          <p:cNvPr id="11" name="Slide Number Placeholder 13">
            <a:extLst>
              <a:ext uri="{FF2B5EF4-FFF2-40B4-BE49-F238E27FC236}">
                <a16:creationId xmlns:a16="http://schemas.microsoft.com/office/drawing/2014/main" id="{258326C4-0122-854A-AC7E-AD7673207539}"/>
              </a:ext>
            </a:extLst>
          </p:cNvPr>
          <p:cNvSpPr txBox="1">
            <a:spLocks/>
          </p:cNvSpPr>
          <p:nvPr userDrawn="1"/>
        </p:nvSpPr>
        <p:spPr>
          <a:xfrm>
            <a:off x="8610600" y="642461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DC7B63D-F5F4-9E40-AF91-86D46ECCFAA7}"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a:t>
            </a:fld>
            <a:r>
              <a:rPr lang="en-US" dirty="0"/>
              <a:t> / 41</a:t>
            </a:r>
          </a:p>
        </p:txBody>
      </p:sp>
      <p:sp>
        <p:nvSpPr>
          <p:cNvPr id="12" name="Rectangle 11">
            <a:extLst>
              <a:ext uri="{FF2B5EF4-FFF2-40B4-BE49-F238E27FC236}">
                <a16:creationId xmlns:a16="http://schemas.microsoft.com/office/drawing/2014/main" id="{53D49EE7-F259-DD49-BE90-E493F370EF8A}"/>
              </a:ext>
            </a:extLst>
          </p:cNvPr>
          <p:cNvSpPr/>
          <p:nvPr userDrawn="1"/>
        </p:nvSpPr>
        <p:spPr>
          <a:xfrm>
            <a:off x="0" y="0"/>
            <a:ext cx="12192000" cy="5016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67EB4DD-D150-3F4F-BC9D-41C66BC6582A}"/>
              </a:ext>
            </a:extLst>
          </p:cNvPr>
          <p:cNvSpPr txBox="1"/>
          <p:nvPr userDrawn="1"/>
        </p:nvSpPr>
        <p:spPr>
          <a:xfrm>
            <a:off x="838200" y="49721"/>
            <a:ext cx="1512850" cy="400110"/>
          </a:xfrm>
          <a:prstGeom prst="rect">
            <a:avLst/>
          </a:prstGeom>
          <a:noFill/>
        </p:spPr>
        <p:txBody>
          <a:bodyPr wrap="none" rtlCol="0">
            <a:spAutoFit/>
          </a:bodyPr>
          <a:lstStyle/>
          <a:p>
            <a:r>
              <a:rPr lang="en-US" sz="2000" b="1" dirty="0">
                <a:solidFill>
                  <a:schemeClr val="tx1"/>
                </a:solidFill>
              </a:rPr>
              <a:t>Introduction</a:t>
            </a:r>
          </a:p>
        </p:txBody>
      </p:sp>
      <p:sp>
        <p:nvSpPr>
          <p:cNvPr id="14" name="TextBox 13">
            <a:extLst>
              <a:ext uri="{FF2B5EF4-FFF2-40B4-BE49-F238E27FC236}">
                <a16:creationId xmlns:a16="http://schemas.microsoft.com/office/drawing/2014/main" id="{5A5B4EAF-AE32-6C41-B080-4F1599415265}"/>
              </a:ext>
            </a:extLst>
          </p:cNvPr>
          <p:cNvSpPr txBox="1"/>
          <p:nvPr userDrawn="1"/>
        </p:nvSpPr>
        <p:spPr>
          <a:xfrm>
            <a:off x="4041415" y="49721"/>
            <a:ext cx="1556836" cy="400110"/>
          </a:xfrm>
          <a:prstGeom prst="rect">
            <a:avLst/>
          </a:prstGeom>
          <a:noFill/>
        </p:spPr>
        <p:txBody>
          <a:bodyPr wrap="none" rtlCol="0">
            <a:spAutoFit/>
          </a:bodyPr>
          <a:lstStyle/>
          <a:p>
            <a:r>
              <a:rPr lang="en-US" sz="2000" dirty="0">
                <a:solidFill>
                  <a:schemeClr val="tx1"/>
                </a:solidFill>
              </a:rPr>
              <a:t>Design Space</a:t>
            </a:r>
          </a:p>
        </p:txBody>
      </p:sp>
      <p:sp>
        <p:nvSpPr>
          <p:cNvPr id="15" name="TextBox 14">
            <a:extLst>
              <a:ext uri="{FF2B5EF4-FFF2-40B4-BE49-F238E27FC236}">
                <a16:creationId xmlns:a16="http://schemas.microsoft.com/office/drawing/2014/main" id="{5B1E04AD-6781-344F-ADD7-E246C3D4593B}"/>
              </a:ext>
            </a:extLst>
          </p:cNvPr>
          <p:cNvSpPr txBox="1"/>
          <p:nvPr userDrawn="1"/>
        </p:nvSpPr>
        <p:spPr>
          <a:xfrm>
            <a:off x="7320035" y="49721"/>
            <a:ext cx="1381597" cy="400110"/>
          </a:xfrm>
          <a:prstGeom prst="rect">
            <a:avLst/>
          </a:prstGeom>
          <a:noFill/>
        </p:spPr>
        <p:txBody>
          <a:bodyPr wrap="none" rtlCol="0">
            <a:spAutoFit/>
          </a:bodyPr>
          <a:lstStyle/>
          <a:p>
            <a:r>
              <a:rPr lang="en-US" sz="2000" dirty="0">
                <a:solidFill>
                  <a:schemeClr val="tx1"/>
                </a:solidFill>
              </a:rPr>
              <a:t>Accelerator</a:t>
            </a:r>
          </a:p>
        </p:txBody>
      </p:sp>
      <p:sp>
        <p:nvSpPr>
          <p:cNvPr id="16" name="TextBox 15">
            <a:extLst>
              <a:ext uri="{FF2B5EF4-FFF2-40B4-BE49-F238E27FC236}">
                <a16:creationId xmlns:a16="http://schemas.microsoft.com/office/drawing/2014/main" id="{F2F1DC89-E1A4-1F41-9A14-783181FE96DE}"/>
              </a:ext>
            </a:extLst>
          </p:cNvPr>
          <p:cNvSpPr txBox="1"/>
          <p:nvPr userDrawn="1"/>
        </p:nvSpPr>
        <p:spPr>
          <a:xfrm>
            <a:off x="10423417" y="49721"/>
            <a:ext cx="948721" cy="400110"/>
          </a:xfrm>
          <a:prstGeom prst="rect">
            <a:avLst/>
          </a:prstGeom>
          <a:noFill/>
        </p:spPr>
        <p:txBody>
          <a:bodyPr wrap="none" rtlCol="0">
            <a:spAutoFit/>
          </a:bodyPr>
          <a:lstStyle/>
          <a:p>
            <a:r>
              <a:rPr lang="en-US" sz="2000" b="0" dirty="0">
                <a:solidFill>
                  <a:schemeClr val="tx1"/>
                </a:solidFill>
              </a:rPr>
              <a:t>Results</a:t>
            </a:r>
          </a:p>
        </p:txBody>
      </p:sp>
    </p:spTree>
    <p:extLst>
      <p:ext uri="{BB962C8B-B14F-4D97-AF65-F5344CB8AC3E}">
        <p14:creationId xmlns:p14="http://schemas.microsoft.com/office/powerpoint/2010/main" val="2967419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03CB35-7970-2D4E-9661-F15A139F6AEE}"/>
              </a:ext>
            </a:extLst>
          </p:cNvPr>
          <p:cNvSpPr/>
          <p:nvPr userDrawn="1"/>
        </p:nvSpPr>
        <p:spPr>
          <a:xfrm>
            <a:off x="0" y="6356350"/>
            <a:ext cx="12192000" cy="5016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E216-F071-5249-9E04-E255FEC7F93D}"/>
              </a:ext>
            </a:extLst>
          </p:cNvPr>
          <p:cNvSpPr>
            <a:spLocks noGrp="1"/>
          </p:cNvSpPr>
          <p:nvPr>
            <p:ph type="title"/>
          </p:nvPr>
        </p:nvSpPr>
        <p:spPr>
          <a:xfrm>
            <a:off x="838200" y="44261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8FA71A3-8BEE-1A4C-BE0E-CA7A5F1A6D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57BF1B-9948-4F4D-B157-A3F595E7EC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FE8180-CBC8-9043-960F-E5BE380C3571}"/>
              </a:ext>
            </a:extLst>
          </p:cNvPr>
          <p:cNvSpPr>
            <a:spLocks noGrp="1"/>
          </p:cNvSpPr>
          <p:nvPr>
            <p:ph type="dt" sz="half" idx="10"/>
          </p:nvPr>
        </p:nvSpPr>
        <p:spPr/>
        <p:txBody>
          <a:bodyPr/>
          <a:lstStyle/>
          <a:p>
            <a:r>
              <a:rPr lang="en-US"/>
              <a:t>Stanford University</a:t>
            </a:r>
          </a:p>
        </p:txBody>
      </p:sp>
      <p:sp>
        <p:nvSpPr>
          <p:cNvPr id="6" name="Footer Placeholder 5">
            <a:extLst>
              <a:ext uri="{FF2B5EF4-FFF2-40B4-BE49-F238E27FC236}">
                <a16:creationId xmlns:a16="http://schemas.microsoft.com/office/drawing/2014/main" id="{2E3529B7-7C93-2D41-92D9-EDE45253C15C}"/>
              </a:ext>
            </a:extLst>
          </p:cNvPr>
          <p:cNvSpPr>
            <a:spLocks noGrp="1"/>
          </p:cNvSpPr>
          <p:nvPr>
            <p:ph type="ftr" sz="quarter" idx="11"/>
          </p:nvPr>
        </p:nvSpPr>
        <p:spPr/>
        <p:txBody>
          <a:bodyPr/>
          <a:lstStyle/>
          <a:p>
            <a:r>
              <a:rPr lang="en-US"/>
              <a:t>Kavya Sreedhar (Stanford University)</a:t>
            </a:r>
          </a:p>
        </p:txBody>
      </p:sp>
      <p:sp>
        <p:nvSpPr>
          <p:cNvPr id="7" name="Slide Number Placeholder 6">
            <a:extLst>
              <a:ext uri="{FF2B5EF4-FFF2-40B4-BE49-F238E27FC236}">
                <a16:creationId xmlns:a16="http://schemas.microsoft.com/office/drawing/2014/main" id="{B7A37609-901E-274F-ACAD-E937A8908AEA}"/>
              </a:ext>
            </a:extLst>
          </p:cNvPr>
          <p:cNvSpPr>
            <a:spLocks noGrp="1"/>
          </p:cNvSpPr>
          <p:nvPr>
            <p:ph type="sldNum" sz="quarter" idx="12"/>
          </p:nvPr>
        </p:nvSpPr>
        <p:spPr/>
        <p:txBody>
          <a:bodyPr/>
          <a:lstStyle/>
          <a:p>
            <a:fld id="{DDC7B63D-F5F4-9E40-AF91-86D46ECCFAA7}" type="slidenum">
              <a:rPr lang="en-US" smtClean="0"/>
              <a:t>‹#›</a:t>
            </a:fld>
            <a:endParaRPr lang="en-US"/>
          </a:p>
        </p:txBody>
      </p:sp>
      <p:sp>
        <p:nvSpPr>
          <p:cNvPr id="9" name="TextBox 8">
            <a:extLst>
              <a:ext uri="{FF2B5EF4-FFF2-40B4-BE49-F238E27FC236}">
                <a16:creationId xmlns:a16="http://schemas.microsoft.com/office/drawing/2014/main" id="{5BD5C09F-E77F-8544-8C0D-457FC77B5E8A}"/>
              </a:ext>
            </a:extLst>
          </p:cNvPr>
          <p:cNvSpPr txBox="1"/>
          <p:nvPr userDrawn="1"/>
        </p:nvSpPr>
        <p:spPr>
          <a:xfrm>
            <a:off x="838200" y="6407120"/>
            <a:ext cx="2177647" cy="400110"/>
          </a:xfrm>
          <a:prstGeom prst="rect">
            <a:avLst/>
          </a:prstGeom>
          <a:noFill/>
        </p:spPr>
        <p:txBody>
          <a:bodyPr wrap="none" rtlCol="0">
            <a:spAutoFit/>
          </a:bodyPr>
          <a:lstStyle/>
          <a:p>
            <a:r>
              <a:rPr lang="en-US" sz="2000" dirty="0">
                <a:solidFill>
                  <a:schemeClr val="tx1"/>
                </a:solidFill>
              </a:rPr>
              <a:t>Stanford University</a:t>
            </a:r>
          </a:p>
        </p:txBody>
      </p:sp>
      <p:sp>
        <p:nvSpPr>
          <p:cNvPr id="10" name="TextBox 9">
            <a:extLst>
              <a:ext uri="{FF2B5EF4-FFF2-40B4-BE49-F238E27FC236}">
                <a16:creationId xmlns:a16="http://schemas.microsoft.com/office/drawing/2014/main" id="{58E4FBCA-022C-5242-8534-36126DE6FFBA}"/>
              </a:ext>
            </a:extLst>
          </p:cNvPr>
          <p:cNvSpPr txBox="1"/>
          <p:nvPr userDrawn="1"/>
        </p:nvSpPr>
        <p:spPr>
          <a:xfrm>
            <a:off x="5202902" y="6407120"/>
            <a:ext cx="1786195" cy="400110"/>
          </a:xfrm>
          <a:prstGeom prst="rect">
            <a:avLst/>
          </a:prstGeom>
          <a:noFill/>
        </p:spPr>
        <p:txBody>
          <a:bodyPr wrap="none" rtlCol="0">
            <a:spAutoFit/>
          </a:bodyPr>
          <a:lstStyle/>
          <a:p>
            <a:pPr algn="ctr"/>
            <a:r>
              <a:rPr lang="en-US" sz="2000" dirty="0">
                <a:solidFill>
                  <a:schemeClr val="tx1"/>
                </a:solidFill>
              </a:rPr>
              <a:t>Kavya Sreedhar</a:t>
            </a:r>
          </a:p>
        </p:txBody>
      </p:sp>
      <p:sp>
        <p:nvSpPr>
          <p:cNvPr id="11" name="Slide Number Placeholder 13">
            <a:extLst>
              <a:ext uri="{FF2B5EF4-FFF2-40B4-BE49-F238E27FC236}">
                <a16:creationId xmlns:a16="http://schemas.microsoft.com/office/drawing/2014/main" id="{258326C4-0122-854A-AC7E-AD7673207539}"/>
              </a:ext>
            </a:extLst>
          </p:cNvPr>
          <p:cNvSpPr txBox="1">
            <a:spLocks/>
          </p:cNvSpPr>
          <p:nvPr userDrawn="1"/>
        </p:nvSpPr>
        <p:spPr>
          <a:xfrm>
            <a:off x="8610600" y="642461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DC7B63D-F5F4-9E40-AF91-86D46ECCFAA7}"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a:t>
            </a:fld>
            <a:r>
              <a:rPr lang="en-US" dirty="0"/>
              <a:t> / 41</a:t>
            </a:r>
          </a:p>
        </p:txBody>
      </p:sp>
      <p:sp>
        <p:nvSpPr>
          <p:cNvPr id="12" name="Rectangle 11">
            <a:extLst>
              <a:ext uri="{FF2B5EF4-FFF2-40B4-BE49-F238E27FC236}">
                <a16:creationId xmlns:a16="http://schemas.microsoft.com/office/drawing/2014/main" id="{53D49EE7-F259-DD49-BE90-E493F370EF8A}"/>
              </a:ext>
            </a:extLst>
          </p:cNvPr>
          <p:cNvSpPr/>
          <p:nvPr userDrawn="1"/>
        </p:nvSpPr>
        <p:spPr>
          <a:xfrm>
            <a:off x="0" y="0"/>
            <a:ext cx="12192000" cy="5016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67EB4DD-D150-3F4F-BC9D-41C66BC6582A}"/>
              </a:ext>
            </a:extLst>
          </p:cNvPr>
          <p:cNvSpPr txBox="1"/>
          <p:nvPr userDrawn="1"/>
        </p:nvSpPr>
        <p:spPr>
          <a:xfrm>
            <a:off x="838200" y="49721"/>
            <a:ext cx="1481431" cy="400110"/>
          </a:xfrm>
          <a:prstGeom prst="rect">
            <a:avLst/>
          </a:prstGeom>
          <a:noFill/>
        </p:spPr>
        <p:txBody>
          <a:bodyPr wrap="none" rtlCol="0">
            <a:spAutoFit/>
          </a:bodyPr>
          <a:lstStyle/>
          <a:p>
            <a:r>
              <a:rPr lang="en-US" sz="2000" dirty="0">
                <a:solidFill>
                  <a:schemeClr val="tx1"/>
                </a:solidFill>
              </a:rPr>
              <a:t>Introduction</a:t>
            </a:r>
          </a:p>
        </p:txBody>
      </p:sp>
      <p:sp>
        <p:nvSpPr>
          <p:cNvPr id="14" name="TextBox 13">
            <a:extLst>
              <a:ext uri="{FF2B5EF4-FFF2-40B4-BE49-F238E27FC236}">
                <a16:creationId xmlns:a16="http://schemas.microsoft.com/office/drawing/2014/main" id="{5A5B4EAF-AE32-6C41-B080-4F1599415265}"/>
              </a:ext>
            </a:extLst>
          </p:cNvPr>
          <p:cNvSpPr txBox="1"/>
          <p:nvPr userDrawn="1"/>
        </p:nvSpPr>
        <p:spPr>
          <a:xfrm>
            <a:off x="4041415" y="49721"/>
            <a:ext cx="1582484" cy="400110"/>
          </a:xfrm>
          <a:prstGeom prst="rect">
            <a:avLst/>
          </a:prstGeom>
          <a:noFill/>
        </p:spPr>
        <p:txBody>
          <a:bodyPr wrap="none" rtlCol="0">
            <a:spAutoFit/>
          </a:bodyPr>
          <a:lstStyle/>
          <a:p>
            <a:r>
              <a:rPr lang="en-US" sz="2000" b="1" dirty="0">
                <a:solidFill>
                  <a:schemeClr val="tx1"/>
                </a:solidFill>
              </a:rPr>
              <a:t>Design Space</a:t>
            </a:r>
          </a:p>
        </p:txBody>
      </p:sp>
      <p:sp>
        <p:nvSpPr>
          <p:cNvPr id="15" name="TextBox 14">
            <a:extLst>
              <a:ext uri="{FF2B5EF4-FFF2-40B4-BE49-F238E27FC236}">
                <a16:creationId xmlns:a16="http://schemas.microsoft.com/office/drawing/2014/main" id="{5B1E04AD-6781-344F-ADD7-E246C3D4593B}"/>
              </a:ext>
            </a:extLst>
          </p:cNvPr>
          <p:cNvSpPr txBox="1"/>
          <p:nvPr userDrawn="1"/>
        </p:nvSpPr>
        <p:spPr>
          <a:xfrm>
            <a:off x="7320035" y="49721"/>
            <a:ext cx="1381597" cy="400110"/>
          </a:xfrm>
          <a:prstGeom prst="rect">
            <a:avLst/>
          </a:prstGeom>
          <a:noFill/>
        </p:spPr>
        <p:txBody>
          <a:bodyPr wrap="none" rtlCol="0">
            <a:spAutoFit/>
          </a:bodyPr>
          <a:lstStyle/>
          <a:p>
            <a:r>
              <a:rPr lang="en-US" sz="2000" dirty="0">
                <a:solidFill>
                  <a:schemeClr val="tx1"/>
                </a:solidFill>
              </a:rPr>
              <a:t>Accelerator</a:t>
            </a:r>
          </a:p>
        </p:txBody>
      </p:sp>
      <p:sp>
        <p:nvSpPr>
          <p:cNvPr id="16" name="TextBox 15">
            <a:extLst>
              <a:ext uri="{FF2B5EF4-FFF2-40B4-BE49-F238E27FC236}">
                <a16:creationId xmlns:a16="http://schemas.microsoft.com/office/drawing/2014/main" id="{F2F1DC89-E1A4-1F41-9A14-783181FE96DE}"/>
              </a:ext>
            </a:extLst>
          </p:cNvPr>
          <p:cNvSpPr txBox="1"/>
          <p:nvPr userDrawn="1"/>
        </p:nvSpPr>
        <p:spPr>
          <a:xfrm>
            <a:off x="10423417" y="49721"/>
            <a:ext cx="948721" cy="400110"/>
          </a:xfrm>
          <a:prstGeom prst="rect">
            <a:avLst/>
          </a:prstGeom>
          <a:noFill/>
        </p:spPr>
        <p:txBody>
          <a:bodyPr wrap="none" rtlCol="0">
            <a:spAutoFit/>
          </a:bodyPr>
          <a:lstStyle/>
          <a:p>
            <a:r>
              <a:rPr lang="en-US" sz="2000" b="0" dirty="0">
                <a:solidFill>
                  <a:schemeClr val="tx1"/>
                </a:solidFill>
              </a:rPr>
              <a:t>Results</a:t>
            </a:r>
          </a:p>
        </p:txBody>
      </p:sp>
    </p:spTree>
    <p:extLst>
      <p:ext uri="{BB962C8B-B14F-4D97-AF65-F5344CB8AC3E}">
        <p14:creationId xmlns:p14="http://schemas.microsoft.com/office/powerpoint/2010/main" val="4108384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03CB35-7970-2D4E-9661-F15A139F6AEE}"/>
              </a:ext>
            </a:extLst>
          </p:cNvPr>
          <p:cNvSpPr/>
          <p:nvPr userDrawn="1"/>
        </p:nvSpPr>
        <p:spPr>
          <a:xfrm>
            <a:off x="0" y="6356350"/>
            <a:ext cx="12192000" cy="5016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E216-F071-5249-9E04-E255FEC7F93D}"/>
              </a:ext>
            </a:extLst>
          </p:cNvPr>
          <p:cNvSpPr>
            <a:spLocks noGrp="1"/>
          </p:cNvSpPr>
          <p:nvPr>
            <p:ph type="title"/>
          </p:nvPr>
        </p:nvSpPr>
        <p:spPr>
          <a:xfrm>
            <a:off x="838200" y="44261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8FA71A3-8BEE-1A4C-BE0E-CA7A5F1A6D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57BF1B-9948-4F4D-B157-A3F595E7EC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FE8180-CBC8-9043-960F-E5BE380C3571}"/>
              </a:ext>
            </a:extLst>
          </p:cNvPr>
          <p:cNvSpPr>
            <a:spLocks noGrp="1"/>
          </p:cNvSpPr>
          <p:nvPr>
            <p:ph type="dt" sz="half" idx="10"/>
          </p:nvPr>
        </p:nvSpPr>
        <p:spPr/>
        <p:txBody>
          <a:bodyPr/>
          <a:lstStyle/>
          <a:p>
            <a:r>
              <a:rPr lang="en-US"/>
              <a:t>Stanford University</a:t>
            </a:r>
          </a:p>
        </p:txBody>
      </p:sp>
      <p:sp>
        <p:nvSpPr>
          <p:cNvPr id="6" name="Footer Placeholder 5">
            <a:extLst>
              <a:ext uri="{FF2B5EF4-FFF2-40B4-BE49-F238E27FC236}">
                <a16:creationId xmlns:a16="http://schemas.microsoft.com/office/drawing/2014/main" id="{2E3529B7-7C93-2D41-92D9-EDE45253C15C}"/>
              </a:ext>
            </a:extLst>
          </p:cNvPr>
          <p:cNvSpPr>
            <a:spLocks noGrp="1"/>
          </p:cNvSpPr>
          <p:nvPr>
            <p:ph type="ftr" sz="quarter" idx="11"/>
          </p:nvPr>
        </p:nvSpPr>
        <p:spPr/>
        <p:txBody>
          <a:bodyPr/>
          <a:lstStyle/>
          <a:p>
            <a:r>
              <a:rPr lang="en-US"/>
              <a:t>Kavya Sreedhar (Stanford University)</a:t>
            </a:r>
          </a:p>
        </p:txBody>
      </p:sp>
      <p:sp>
        <p:nvSpPr>
          <p:cNvPr id="7" name="Slide Number Placeholder 6">
            <a:extLst>
              <a:ext uri="{FF2B5EF4-FFF2-40B4-BE49-F238E27FC236}">
                <a16:creationId xmlns:a16="http://schemas.microsoft.com/office/drawing/2014/main" id="{B7A37609-901E-274F-ACAD-E937A8908AEA}"/>
              </a:ext>
            </a:extLst>
          </p:cNvPr>
          <p:cNvSpPr>
            <a:spLocks noGrp="1"/>
          </p:cNvSpPr>
          <p:nvPr>
            <p:ph type="sldNum" sz="quarter" idx="12"/>
          </p:nvPr>
        </p:nvSpPr>
        <p:spPr/>
        <p:txBody>
          <a:bodyPr/>
          <a:lstStyle/>
          <a:p>
            <a:fld id="{DDC7B63D-F5F4-9E40-AF91-86D46ECCFAA7}" type="slidenum">
              <a:rPr lang="en-US" smtClean="0"/>
              <a:t>‹#›</a:t>
            </a:fld>
            <a:endParaRPr lang="en-US"/>
          </a:p>
        </p:txBody>
      </p:sp>
      <p:sp>
        <p:nvSpPr>
          <p:cNvPr id="9" name="TextBox 8">
            <a:extLst>
              <a:ext uri="{FF2B5EF4-FFF2-40B4-BE49-F238E27FC236}">
                <a16:creationId xmlns:a16="http://schemas.microsoft.com/office/drawing/2014/main" id="{5BD5C09F-E77F-8544-8C0D-457FC77B5E8A}"/>
              </a:ext>
            </a:extLst>
          </p:cNvPr>
          <p:cNvSpPr txBox="1"/>
          <p:nvPr userDrawn="1"/>
        </p:nvSpPr>
        <p:spPr>
          <a:xfrm>
            <a:off x="838200" y="6407120"/>
            <a:ext cx="2177647" cy="400110"/>
          </a:xfrm>
          <a:prstGeom prst="rect">
            <a:avLst/>
          </a:prstGeom>
          <a:noFill/>
        </p:spPr>
        <p:txBody>
          <a:bodyPr wrap="none" rtlCol="0">
            <a:spAutoFit/>
          </a:bodyPr>
          <a:lstStyle/>
          <a:p>
            <a:r>
              <a:rPr lang="en-US" sz="2000" dirty="0">
                <a:solidFill>
                  <a:schemeClr val="tx1"/>
                </a:solidFill>
              </a:rPr>
              <a:t>Stanford University</a:t>
            </a:r>
          </a:p>
        </p:txBody>
      </p:sp>
      <p:sp>
        <p:nvSpPr>
          <p:cNvPr id="10" name="TextBox 9">
            <a:extLst>
              <a:ext uri="{FF2B5EF4-FFF2-40B4-BE49-F238E27FC236}">
                <a16:creationId xmlns:a16="http://schemas.microsoft.com/office/drawing/2014/main" id="{58E4FBCA-022C-5242-8534-36126DE6FFBA}"/>
              </a:ext>
            </a:extLst>
          </p:cNvPr>
          <p:cNvSpPr txBox="1"/>
          <p:nvPr userDrawn="1"/>
        </p:nvSpPr>
        <p:spPr>
          <a:xfrm>
            <a:off x="5202902" y="6407120"/>
            <a:ext cx="1786195" cy="400110"/>
          </a:xfrm>
          <a:prstGeom prst="rect">
            <a:avLst/>
          </a:prstGeom>
          <a:noFill/>
        </p:spPr>
        <p:txBody>
          <a:bodyPr wrap="none" rtlCol="0">
            <a:spAutoFit/>
          </a:bodyPr>
          <a:lstStyle/>
          <a:p>
            <a:pPr algn="ctr"/>
            <a:r>
              <a:rPr lang="en-US" sz="2000" dirty="0">
                <a:solidFill>
                  <a:schemeClr val="tx1"/>
                </a:solidFill>
              </a:rPr>
              <a:t>Kavya Sreedhar</a:t>
            </a:r>
          </a:p>
        </p:txBody>
      </p:sp>
      <p:sp>
        <p:nvSpPr>
          <p:cNvPr id="11" name="Slide Number Placeholder 13">
            <a:extLst>
              <a:ext uri="{FF2B5EF4-FFF2-40B4-BE49-F238E27FC236}">
                <a16:creationId xmlns:a16="http://schemas.microsoft.com/office/drawing/2014/main" id="{258326C4-0122-854A-AC7E-AD7673207539}"/>
              </a:ext>
            </a:extLst>
          </p:cNvPr>
          <p:cNvSpPr txBox="1">
            <a:spLocks/>
          </p:cNvSpPr>
          <p:nvPr userDrawn="1"/>
        </p:nvSpPr>
        <p:spPr>
          <a:xfrm>
            <a:off x="8610600" y="642461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DC7B63D-F5F4-9E40-AF91-86D46ECCFAA7}"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a:t>
            </a:fld>
            <a:r>
              <a:rPr lang="en-US" dirty="0"/>
              <a:t> / 41</a:t>
            </a:r>
          </a:p>
        </p:txBody>
      </p:sp>
      <p:sp>
        <p:nvSpPr>
          <p:cNvPr id="12" name="Rectangle 11">
            <a:extLst>
              <a:ext uri="{FF2B5EF4-FFF2-40B4-BE49-F238E27FC236}">
                <a16:creationId xmlns:a16="http://schemas.microsoft.com/office/drawing/2014/main" id="{53D49EE7-F259-DD49-BE90-E493F370EF8A}"/>
              </a:ext>
            </a:extLst>
          </p:cNvPr>
          <p:cNvSpPr/>
          <p:nvPr userDrawn="1"/>
        </p:nvSpPr>
        <p:spPr>
          <a:xfrm>
            <a:off x="0" y="0"/>
            <a:ext cx="12192000" cy="5016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67EB4DD-D150-3F4F-BC9D-41C66BC6582A}"/>
              </a:ext>
            </a:extLst>
          </p:cNvPr>
          <p:cNvSpPr txBox="1"/>
          <p:nvPr userDrawn="1"/>
        </p:nvSpPr>
        <p:spPr>
          <a:xfrm>
            <a:off x="838200" y="49721"/>
            <a:ext cx="1481431" cy="400110"/>
          </a:xfrm>
          <a:prstGeom prst="rect">
            <a:avLst/>
          </a:prstGeom>
          <a:noFill/>
        </p:spPr>
        <p:txBody>
          <a:bodyPr wrap="none" rtlCol="0">
            <a:spAutoFit/>
          </a:bodyPr>
          <a:lstStyle/>
          <a:p>
            <a:r>
              <a:rPr lang="en-US" sz="2000" dirty="0">
                <a:solidFill>
                  <a:schemeClr val="tx1"/>
                </a:solidFill>
              </a:rPr>
              <a:t>Introduction</a:t>
            </a:r>
          </a:p>
        </p:txBody>
      </p:sp>
      <p:sp>
        <p:nvSpPr>
          <p:cNvPr id="14" name="TextBox 13">
            <a:extLst>
              <a:ext uri="{FF2B5EF4-FFF2-40B4-BE49-F238E27FC236}">
                <a16:creationId xmlns:a16="http://schemas.microsoft.com/office/drawing/2014/main" id="{5A5B4EAF-AE32-6C41-B080-4F1599415265}"/>
              </a:ext>
            </a:extLst>
          </p:cNvPr>
          <p:cNvSpPr txBox="1"/>
          <p:nvPr userDrawn="1"/>
        </p:nvSpPr>
        <p:spPr>
          <a:xfrm>
            <a:off x="4041415" y="49721"/>
            <a:ext cx="1556836" cy="400110"/>
          </a:xfrm>
          <a:prstGeom prst="rect">
            <a:avLst/>
          </a:prstGeom>
          <a:noFill/>
        </p:spPr>
        <p:txBody>
          <a:bodyPr wrap="none" rtlCol="0">
            <a:spAutoFit/>
          </a:bodyPr>
          <a:lstStyle/>
          <a:p>
            <a:r>
              <a:rPr lang="en-US" sz="2000" dirty="0">
                <a:solidFill>
                  <a:schemeClr val="tx1"/>
                </a:solidFill>
              </a:rPr>
              <a:t>Design Space</a:t>
            </a:r>
          </a:p>
        </p:txBody>
      </p:sp>
      <p:sp>
        <p:nvSpPr>
          <p:cNvPr id="15" name="TextBox 14">
            <a:extLst>
              <a:ext uri="{FF2B5EF4-FFF2-40B4-BE49-F238E27FC236}">
                <a16:creationId xmlns:a16="http://schemas.microsoft.com/office/drawing/2014/main" id="{5B1E04AD-6781-344F-ADD7-E246C3D4593B}"/>
              </a:ext>
            </a:extLst>
          </p:cNvPr>
          <p:cNvSpPr txBox="1"/>
          <p:nvPr userDrawn="1"/>
        </p:nvSpPr>
        <p:spPr>
          <a:xfrm>
            <a:off x="7320035" y="49721"/>
            <a:ext cx="1402050" cy="400110"/>
          </a:xfrm>
          <a:prstGeom prst="rect">
            <a:avLst/>
          </a:prstGeom>
          <a:noFill/>
        </p:spPr>
        <p:txBody>
          <a:bodyPr wrap="none" rtlCol="0">
            <a:spAutoFit/>
          </a:bodyPr>
          <a:lstStyle/>
          <a:p>
            <a:r>
              <a:rPr lang="en-US" sz="2000" b="1" dirty="0">
                <a:solidFill>
                  <a:schemeClr val="tx1"/>
                </a:solidFill>
              </a:rPr>
              <a:t>Accelerator</a:t>
            </a:r>
          </a:p>
        </p:txBody>
      </p:sp>
      <p:sp>
        <p:nvSpPr>
          <p:cNvPr id="16" name="TextBox 15">
            <a:extLst>
              <a:ext uri="{FF2B5EF4-FFF2-40B4-BE49-F238E27FC236}">
                <a16:creationId xmlns:a16="http://schemas.microsoft.com/office/drawing/2014/main" id="{F2F1DC89-E1A4-1F41-9A14-783181FE96DE}"/>
              </a:ext>
            </a:extLst>
          </p:cNvPr>
          <p:cNvSpPr txBox="1"/>
          <p:nvPr userDrawn="1"/>
        </p:nvSpPr>
        <p:spPr>
          <a:xfrm>
            <a:off x="10423417" y="49721"/>
            <a:ext cx="948721" cy="400110"/>
          </a:xfrm>
          <a:prstGeom prst="rect">
            <a:avLst/>
          </a:prstGeom>
          <a:noFill/>
        </p:spPr>
        <p:txBody>
          <a:bodyPr wrap="none" rtlCol="0">
            <a:spAutoFit/>
          </a:bodyPr>
          <a:lstStyle/>
          <a:p>
            <a:r>
              <a:rPr lang="en-US" sz="2000" b="0" dirty="0">
                <a:solidFill>
                  <a:schemeClr val="tx1"/>
                </a:solidFill>
              </a:rPr>
              <a:t>Results</a:t>
            </a:r>
          </a:p>
        </p:txBody>
      </p:sp>
    </p:spTree>
    <p:extLst>
      <p:ext uri="{BB962C8B-B14F-4D97-AF65-F5344CB8AC3E}">
        <p14:creationId xmlns:p14="http://schemas.microsoft.com/office/powerpoint/2010/main" val="146700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6C35D6-4AFC-3044-8DD1-3E482A289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5533C5-8720-2D40-B0F0-7215D302AF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BC0F3C-1D8D-BF43-A5FA-747BF06DE8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Stanford University</a:t>
            </a:r>
          </a:p>
        </p:txBody>
      </p:sp>
      <p:sp>
        <p:nvSpPr>
          <p:cNvPr id="5" name="Footer Placeholder 4">
            <a:extLst>
              <a:ext uri="{FF2B5EF4-FFF2-40B4-BE49-F238E27FC236}">
                <a16:creationId xmlns:a16="http://schemas.microsoft.com/office/drawing/2014/main" id="{A02144DC-4BE9-8447-AAC5-5D5A766488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Kavya Sreedhar (Stanford University)</a:t>
            </a:r>
          </a:p>
        </p:txBody>
      </p:sp>
      <p:sp>
        <p:nvSpPr>
          <p:cNvPr id="6" name="Slide Number Placeholder 5">
            <a:extLst>
              <a:ext uri="{FF2B5EF4-FFF2-40B4-BE49-F238E27FC236}">
                <a16:creationId xmlns:a16="http://schemas.microsoft.com/office/drawing/2014/main" id="{16202CF6-DD0E-C240-98FA-9D8B9A01CE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7B63D-F5F4-9E40-AF91-86D46ECCFAA7}" type="slidenum">
              <a:rPr lang="en-US" smtClean="0"/>
              <a:t>‹#›</a:t>
            </a:fld>
            <a:endParaRPr lang="en-US"/>
          </a:p>
        </p:txBody>
      </p:sp>
    </p:spTree>
    <p:extLst>
      <p:ext uri="{BB962C8B-B14F-4D97-AF65-F5344CB8AC3E}">
        <p14:creationId xmlns:p14="http://schemas.microsoft.com/office/powerpoint/2010/main" val="110158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51" r:id="rId6"/>
    <p:sldLayoutId id="2147483652" r:id="rId7"/>
    <p:sldLayoutId id="2147483663" r:id="rId8"/>
    <p:sldLayoutId id="2147483664" r:id="rId9"/>
    <p:sldLayoutId id="2147483665" r:id="rId10"/>
    <p:sldLayoutId id="2147483653" r:id="rId11"/>
    <p:sldLayoutId id="2147483654" r:id="rId12"/>
    <p:sldLayoutId id="2147483655" r:id="rId13"/>
    <p:sldLayoutId id="2147483656" r:id="rId14"/>
    <p:sldLayoutId id="2147483657"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kavya@stanford.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82.xml"/><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0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4.png"/><Relationship Id="rId3" Type="http://schemas.openxmlformats.org/officeDocument/2006/relationships/image" Target="../media/image32.png"/><Relationship Id="rId7" Type="http://schemas.openxmlformats.org/officeDocument/2006/relationships/image" Target="../media/image27.png"/><Relationship Id="rId12" Type="http://schemas.openxmlformats.org/officeDocument/2006/relationships/image" Target="../media/image330.png"/><Relationship Id="rId17" Type="http://schemas.openxmlformats.org/officeDocument/2006/relationships/image" Target="../media/image38.png"/><Relationship Id="rId2" Type="http://schemas.openxmlformats.org/officeDocument/2006/relationships/notesSlide" Target="../notesSlides/notesSlide83.xml"/><Relationship Id="rId16"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60.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5.png"/></Relationships>
</file>

<file path=ppt/slides/_rels/slide10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4.png"/><Relationship Id="rId3" Type="http://schemas.openxmlformats.org/officeDocument/2006/relationships/image" Target="../media/image32.png"/><Relationship Id="rId7" Type="http://schemas.openxmlformats.org/officeDocument/2006/relationships/image" Target="../media/image27.png"/><Relationship Id="rId12" Type="http://schemas.openxmlformats.org/officeDocument/2006/relationships/image" Target="../media/image330.png"/><Relationship Id="rId17" Type="http://schemas.openxmlformats.org/officeDocument/2006/relationships/image" Target="../media/image38.png"/><Relationship Id="rId2" Type="http://schemas.openxmlformats.org/officeDocument/2006/relationships/notesSlide" Target="../notesSlides/notesSlide84.xml"/><Relationship Id="rId16"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60.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9.png"/></Relationships>
</file>

<file path=ppt/slides/_rels/slide10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5.xml"/><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05.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540.png"/><Relationship Id="rId3" Type="http://schemas.openxmlformats.org/officeDocument/2006/relationships/image" Target="../media/image67.png"/><Relationship Id="rId7" Type="http://schemas.openxmlformats.org/officeDocument/2006/relationships/image" Target="../media/image480.png"/><Relationship Id="rId12" Type="http://schemas.openxmlformats.org/officeDocument/2006/relationships/image" Target="../media/image72.png"/><Relationship Id="rId2" Type="http://schemas.openxmlformats.org/officeDocument/2006/relationships/notesSlide" Target="../notesSlides/notesSlide86.xml"/><Relationship Id="rId1" Type="http://schemas.openxmlformats.org/officeDocument/2006/relationships/slideLayout" Target="../slideLayouts/slideLayout3.xml"/><Relationship Id="rId6" Type="http://schemas.openxmlformats.org/officeDocument/2006/relationships/image" Target="../media/image470.png"/><Relationship Id="rId11" Type="http://schemas.openxmlformats.org/officeDocument/2006/relationships/image" Target="../media/image71.png"/><Relationship Id="rId5" Type="http://schemas.openxmlformats.org/officeDocument/2006/relationships/image" Target="../media/image46.png"/><Relationship Id="rId10" Type="http://schemas.openxmlformats.org/officeDocument/2006/relationships/image" Target="../media/image70.png"/><Relationship Id="rId4" Type="http://schemas.openxmlformats.org/officeDocument/2006/relationships/image" Target="../media/image45.png"/><Relationship Id="rId9" Type="http://schemas.openxmlformats.org/officeDocument/2006/relationships/image" Target="../media/image69.png"/><Relationship Id="rId14" Type="http://schemas.openxmlformats.org/officeDocument/2006/relationships/image" Target="../media/image550.png"/></Relationships>
</file>

<file path=ppt/slides/_rels/slide106.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27.png"/><Relationship Id="rId12" Type="http://schemas.openxmlformats.org/officeDocument/2006/relationships/image" Target="../media/image34.png"/><Relationship Id="rId2" Type="http://schemas.openxmlformats.org/officeDocument/2006/relationships/notesSlide" Target="../notesSlides/notesSlide87.xml"/><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57.png"/></Relationships>
</file>

<file path=ppt/slides/_rels/slide107.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34.png"/><Relationship Id="rId18" Type="http://schemas.openxmlformats.org/officeDocument/2006/relationships/image" Target="../media/image360.png"/><Relationship Id="rId3" Type="http://schemas.openxmlformats.org/officeDocument/2006/relationships/image" Target="../media/image32.png"/><Relationship Id="rId7" Type="http://schemas.openxmlformats.org/officeDocument/2006/relationships/image" Target="../media/image27.png"/><Relationship Id="rId12" Type="http://schemas.openxmlformats.org/officeDocument/2006/relationships/image" Target="../media/image330.png"/><Relationship Id="rId17" Type="http://schemas.openxmlformats.org/officeDocument/2006/relationships/image" Target="../media/image58.png"/><Relationship Id="rId2" Type="http://schemas.openxmlformats.org/officeDocument/2006/relationships/notesSlide" Target="../notesSlides/notesSlide88.xml"/><Relationship Id="rId16"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7.png"/><Relationship Id="rId10" Type="http://schemas.openxmlformats.org/officeDocument/2006/relationships/image" Target="../media/image30.png"/><Relationship Id="rId19" Type="http://schemas.openxmlformats.org/officeDocument/2006/relationships/image" Target="../media/image57.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9.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notesSlide" Target="../notesSlides/notesSlide89.xml"/><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0.png"/></Relationships>
</file>

<file path=ppt/slides/_rels/slide1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0.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0.png"/></Relationships>
</file>

<file path=ppt/slides/_rels/slide111.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8.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9.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2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2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3" Type="http://schemas.openxmlformats.org/officeDocument/2006/relationships/hyperlink" Target="https://github.com/kavyasreedhar/sreedhar-xgcd-hardware-ches2022" TargetMode="External"/><Relationship Id="rId2" Type="http://schemas.openxmlformats.org/officeDocument/2006/relationships/notesSlide" Target="../notesSlides/notesSlide95.xml"/><Relationship Id="rId1" Type="http://schemas.openxmlformats.org/officeDocument/2006/relationships/slideLayout" Target="../slideLayouts/slideLayout5.xml"/><Relationship Id="rId4" Type="http://schemas.openxmlformats.org/officeDocument/2006/relationships/image" Target="../media/image63.png"/></Relationships>
</file>

<file path=ppt/slides/_rels/slide126.xml.rels><?xml version="1.0" encoding="UTF-8" standalone="yes"?>
<Relationships xmlns="http://schemas.openxmlformats.org/package/2006/relationships"><Relationship Id="rId3" Type="http://schemas.openxmlformats.org/officeDocument/2006/relationships/hyperlink" Target="mailto:skavya@stanford.edu" TargetMode="External"/><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10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chart" Target="../charts/chart23.xml"/><Relationship Id="rId7" Type="http://schemas.openxmlformats.org/officeDocument/2006/relationships/image" Target="../media/image7.png"/><Relationship Id="rId2" Type="http://schemas.openxmlformats.org/officeDocument/2006/relationships/notesSlide" Target="../notesSlides/notesSlide10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chart" Target="../charts/chart24.xml"/></Relationships>
</file>

<file path=ppt/slides/_rels/slide1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10.png"/></Relationships>
</file>

<file path=ppt/slides/_rels/slide1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0.png"/></Relationships>
</file>

<file path=ppt/slides/_rels/slide13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7.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8.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9.png"/></Relationships>
</file>

<file path=ppt/slides/_rels/slide1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9.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9.png"/></Relationships>
</file>

<file path=ppt/slides/_rels/slide1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12.xml"/><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4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4.png"/><Relationship Id="rId3" Type="http://schemas.openxmlformats.org/officeDocument/2006/relationships/image" Target="../media/image32.png"/><Relationship Id="rId7" Type="http://schemas.openxmlformats.org/officeDocument/2006/relationships/image" Target="../media/image27.png"/><Relationship Id="rId12" Type="http://schemas.openxmlformats.org/officeDocument/2006/relationships/image" Target="../media/image330.png"/><Relationship Id="rId17" Type="http://schemas.openxmlformats.org/officeDocument/2006/relationships/image" Target="../media/image38.png"/><Relationship Id="rId2" Type="http://schemas.openxmlformats.org/officeDocument/2006/relationships/notesSlide" Target="../notesSlides/notesSlide113.xml"/><Relationship Id="rId16"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60.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5.png"/></Relationships>
</file>

<file path=ppt/slides/_rels/slide14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4.png"/><Relationship Id="rId3" Type="http://schemas.openxmlformats.org/officeDocument/2006/relationships/image" Target="../media/image32.png"/><Relationship Id="rId7" Type="http://schemas.openxmlformats.org/officeDocument/2006/relationships/image" Target="../media/image27.png"/><Relationship Id="rId12" Type="http://schemas.openxmlformats.org/officeDocument/2006/relationships/image" Target="../media/image330.png"/><Relationship Id="rId17" Type="http://schemas.openxmlformats.org/officeDocument/2006/relationships/image" Target="../media/image38.png"/><Relationship Id="rId2" Type="http://schemas.openxmlformats.org/officeDocument/2006/relationships/notesSlide" Target="../notesSlides/notesSlide114.xml"/><Relationship Id="rId16"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60.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9.png"/></Relationships>
</file>

<file path=ppt/slides/_rels/slide1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5.xml"/><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46.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540.png"/><Relationship Id="rId3" Type="http://schemas.openxmlformats.org/officeDocument/2006/relationships/image" Target="../media/image67.png"/><Relationship Id="rId7" Type="http://schemas.openxmlformats.org/officeDocument/2006/relationships/image" Target="../media/image480.png"/><Relationship Id="rId12" Type="http://schemas.openxmlformats.org/officeDocument/2006/relationships/image" Target="../media/image72.png"/><Relationship Id="rId2" Type="http://schemas.openxmlformats.org/officeDocument/2006/relationships/notesSlide" Target="../notesSlides/notesSlide116.xml"/><Relationship Id="rId1" Type="http://schemas.openxmlformats.org/officeDocument/2006/relationships/slideLayout" Target="../slideLayouts/slideLayout3.xml"/><Relationship Id="rId6" Type="http://schemas.openxmlformats.org/officeDocument/2006/relationships/image" Target="../media/image470.png"/><Relationship Id="rId11" Type="http://schemas.openxmlformats.org/officeDocument/2006/relationships/image" Target="../media/image71.png"/><Relationship Id="rId5" Type="http://schemas.openxmlformats.org/officeDocument/2006/relationships/image" Target="../media/image46.png"/><Relationship Id="rId10" Type="http://schemas.openxmlformats.org/officeDocument/2006/relationships/image" Target="../media/image70.png"/><Relationship Id="rId4" Type="http://schemas.openxmlformats.org/officeDocument/2006/relationships/image" Target="../media/image45.png"/><Relationship Id="rId9" Type="http://schemas.openxmlformats.org/officeDocument/2006/relationships/image" Target="../media/image69.png"/><Relationship Id="rId14" Type="http://schemas.openxmlformats.org/officeDocument/2006/relationships/image" Target="../media/image550.png"/></Relationships>
</file>

<file path=ppt/slides/_rels/slide147.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27.png"/><Relationship Id="rId12" Type="http://schemas.openxmlformats.org/officeDocument/2006/relationships/image" Target="../media/image34.png"/><Relationship Id="rId2" Type="http://schemas.openxmlformats.org/officeDocument/2006/relationships/notesSlide" Target="../notesSlides/notesSlide117.xml"/><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57.png"/></Relationships>
</file>

<file path=ppt/slides/_rels/slide148.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34.png"/><Relationship Id="rId18" Type="http://schemas.openxmlformats.org/officeDocument/2006/relationships/image" Target="../media/image360.png"/><Relationship Id="rId3" Type="http://schemas.openxmlformats.org/officeDocument/2006/relationships/image" Target="../media/image32.png"/><Relationship Id="rId7" Type="http://schemas.openxmlformats.org/officeDocument/2006/relationships/image" Target="../media/image27.png"/><Relationship Id="rId12" Type="http://schemas.openxmlformats.org/officeDocument/2006/relationships/image" Target="../media/image330.png"/><Relationship Id="rId17" Type="http://schemas.openxmlformats.org/officeDocument/2006/relationships/image" Target="../media/image58.png"/><Relationship Id="rId2" Type="http://schemas.openxmlformats.org/officeDocument/2006/relationships/notesSlide" Target="../notesSlides/notesSlide118.xml"/><Relationship Id="rId16"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7.png"/><Relationship Id="rId10" Type="http://schemas.openxmlformats.org/officeDocument/2006/relationships/image" Target="../media/image30.png"/><Relationship Id="rId19" Type="http://schemas.openxmlformats.org/officeDocument/2006/relationships/image" Target="../media/image57.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9.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1.png"/></Relationships>
</file>

<file path=ppt/slides/_rels/slide150.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notesSlide" Target="../notesSlides/notesSlide119.xml"/><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1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0.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0.png"/></Relationships>
</file>

<file path=ppt/slides/_rels/slide15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2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25.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2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3" Type="http://schemas.openxmlformats.org/officeDocument/2006/relationships/hyperlink" Target="https://github.com/kavyasreedhar/sreedhar-xgcd-hardware-ches2022" TargetMode="External"/><Relationship Id="rId2" Type="http://schemas.openxmlformats.org/officeDocument/2006/relationships/notesSlide" Target="../notesSlides/notesSlide125.xml"/><Relationship Id="rId1" Type="http://schemas.openxmlformats.org/officeDocument/2006/relationships/slideLayout" Target="../slideLayouts/slideLayout5.xml"/><Relationship Id="rId4" Type="http://schemas.openxmlformats.org/officeDocument/2006/relationships/image" Target="../media/image63.png"/></Relationships>
</file>

<file path=ppt/slides/_rels/slide166.xml.rels><?xml version="1.0" encoding="UTF-8" standalone="yes"?>
<Relationships xmlns="http://schemas.openxmlformats.org/package/2006/relationships"><Relationship Id="rId2" Type="http://schemas.openxmlformats.org/officeDocument/2006/relationships/hyperlink" Target="mailto:skavya@stanford.edu" TargetMode="Externa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129.xml"/><Relationship Id="rId1" Type="http://schemas.openxmlformats.org/officeDocument/2006/relationships/slideLayout" Target="../slideLayouts/slideLayout7.xml"/><Relationship Id="rId4" Type="http://schemas.openxmlformats.org/officeDocument/2006/relationships/chart" Target="../charts/chart29.xml"/></Relationships>
</file>

<file path=ppt/slides/_rels/slide1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1.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10.png"/></Relationships>
</file>

<file path=ppt/slides/_rels/slide1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0.png"/></Relationships>
</file>

<file path=ppt/slides/_rels/slide17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34.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79.png"/></Relationships>
</file>

<file path=ppt/slides/_rels/slide17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35.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81.png"/></Relationships>
</file>

<file path=ppt/slides/_rels/slide17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36.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83.pn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139.xml"/><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84.png"/><Relationship Id="rId10" Type="http://schemas.openxmlformats.org/officeDocument/2006/relationships/image" Target="../media/image30.png"/><Relationship Id="rId4" Type="http://schemas.openxmlformats.org/officeDocument/2006/relationships/image" Target="../media/image25.png"/><Relationship Id="rId9" Type="http://schemas.openxmlformats.org/officeDocument/2006/relationships/image" Target="../media/image29.png"/></Relationships>
</file>

<file path=ppt/slides/_rels/slide18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4.png"/><Relationship Id="rId3" Type="http://schemas.openxmlformats.org/officeDocument/2006/relationships/image" Target="../media/image32.png"/><Relationship Id="rId7" Type="http://schemas.openxmlformats.org/officeDocument/2006/relationships/image" Target="../media/image27.png"/><Relationship Id="rId12" Type="http://schemas.openxmlformats.org/officeDocument/2006/relationships/image" Target="../media/image330.png"/><Relationship Id="rId17" Type="http://schemas.openxmlformats.org/officeDocument/2006/relationships/image" Target="../media/image38.png"/><Relationship Id="rId2" Type="http://schemas.openxmlformats.org/officeDocument/2006/relationships/notesSlide" Target="../notesSlides/notesSlide140.xml"/><Relationship Id="rId16"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60.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5.png"/></Relationships>
</file>

<file path=ppt/slides/_rels/slide18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4.png"/><Relationship Id="rId3" Type="http://schemas.openxmlformats.org/officeDocument/2006/relationships/image" Target="../media/image32.png"/><Relationship Id="rId7" Type="http://schemas.openxmlformats.org/officeDocument/2006/relationships/image" Target="../media/image27.png"/><Relationship Id="rId12" Type="http://schemas.openxmlformats.org/officeDocument/2006/relationships/image" Target="../media/image330.png"/><Relationship Id="rId17" Type="http://schemas.openxmlformats.org/officeDocument/2006/relationships/image" Target="../media/image38.png"/><Relationship Id="rId2" Type="http://schemas.openxmlformats.org/officeDocument/2006/relationships/notesSlide" Target="../notesSlides/notesSlide141.xml"/><Relationship Id="rId16"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60.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9.png"/></Relationships>
</file>

<file path=ppt/slides/_rels/slide18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2.xml"/><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85.png"/><Relationship Id="rId4" Type="http://schemas.openxmlformats.org/officeDocument/2006/relationships/image" Target="../media/image41.png"/></Relationships>
</file>

<file path=ppt/slides/_rels/slide186.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540.png"/><Relationship Id="rId3" Type="http://schemas.openxmlformats.org/officeDocument/2006/relationships/image" Target="../media/image67.png"/><Relationship Id="rId7" Type="http://schemas.openxmlformats.org/officeDocument/2006/relationships/image" Target="../media/image480.png"/><Relationship Id="rId12" Type="http://schemas.openxmlformats.org/officeDocument/2006/relationships/image" Target="../media/image72.png"/><Relationship Id="rId2" Type="http://schemas.openxmlformats.org/officeDocument/2006/relationships/notesSlide" Target="../notesSlides/notesSlide143.xml"/><Relationship Id="rId1" Type="http://schemas.openxmlformats.org/officeDocument/2006/relationships/slideLayout" Target="../slideLayouts/slideLayout3.xml"/><Relationship Id="rId6" Type="http://schemas.openxmlformats.org/officeDocument/2006/relationships/image" Target="../media/image470.png"/><Relationship Id="rId11" Type="http://schemas.openxmlformats.org/officeDocument/2006/relationships/image" Target="../media/image71.png"/><Relationship Id="rId5" Type="http://schemas.openxmlformats.org/officeDocument/2006/relationships/image" Target="../media/image46.png"/><Relationship Id="rId10" Type="http://schemas.openxmlformats.org/officeDocument/2006/relationships/image" Target="../media/image70.png"/><Relationship Id="rId4" Type="http://schemas.openxmlformats.org/officeDocument/2006/relationships/image" Target="../media/image45.png"/><Relationship Id="rId9" Type="http://schemas.openxmlformats.org/officeDocument/2006/relationships/image" Target="../media/image69.png"/><Relationship Id="rId14" Type="http://schemas.openxmlformats.org/officeDocument/2006/relationships/image" Target="../media/image550.png"/></Relationships>
</file>

<file path=ppt/slides/_rels/slide187.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27.png"/><Relationship Id="rId12" Type="http://schemas.openxmlformats.org/officeDocument/2006/relationships/image" Target="../media/image34.png"/><Relationship Id="rId2" Type="http://schemas.openxmlformats.org/officeDocument/2006/relationships/notesSlide" Target="../notesSlides/notesSlide144.xml"/><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57.png"/></Relationships>
</file>

<file path=ppt/slides/_rels/slide188.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34.png"/><Relationship Id="rId18" Type="http://schemas.openxmlformats.org/officeDocument/2006/relationships/image" Target="../media/image360.png"/><Relationship Id="rId3" Type="http://schemas.openxmlformats.org/officeDocument/2006/relationships/image" Target="../media/image32.png"/><Relationship Id="rId7" Type="http://schemas.openxmlformats.org/officeDocument/2006/relationships/image" Target="../media/image27.png"/><Relationship Id="rId12" Type="http://schemas.openxmlformats.org/officeDocument/2006/relationships/image" Target="../media/image330.png"/><Relationship Id="rId17" Type="http://schemas.openxmlformats.org/officeDocument/2006/relationships/image" Target="../media/image58.png"/><Relationship Id="rId2" Type="http://schemas.openxmlformats.org/officeDocument/2006/relationships/notesSlide" Target="../notesSlides/notesSlide145.xml"/><Relationship Id="rId16"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7.png"/><Relationship Id="rId10" Type="http://schemas.openxmlformats.org/officeDocument/2006/relationships/image" Target="../media/image30.png"/><Relationship Id="rId19" Type="http://schemas.openxmlformats.org/officeDocument/2006/relationships/image" Target="../media/image57.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9.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4.png"/><Relationship Id="rId3" Type="http://schemas.openxmlformats.org/officeDocument/2006/relationships/image" Target="../media/image32.png"/><Relationship Id="rId7" Type="http://schemas.openxmlformats.org/officeDocument/2006/relationships/image" Target="../media/image27.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19.xml"/><Relationship Id="rId16"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6.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5.png"/></Relationships>
</file>

<file path=ppt/slides/_rels/slide190.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notesSlide" Target="../notesSlides/notesSlide146.xml"/><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19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0.png"/></Relationships>
</file>

<file path=ppt/slides/_rels/slide192.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148.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51.xml"/><Relationship Id="rId1" Type="http://schemas.openxmlformats.org/officeDocument/2006/relationships/slideLayout" Target="../slideLayouts/slideLayout4.xml"/><Relationship Id="rId4" Type="http://schemas.openxmlformats.org/officeDocument/2006/relationships/image" Target="../media/image87.png"/></Relationships>
</file>

<file path=ppt/slides/_rels/slide19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53.xml"/><Relationship Id="rId1" Type="http://schemas.openxmlformats.org/officeDocument/2006/relationships/slideLayout" Target="../slideLayouts/slideLayout5.xml"/></Relationships>
</file>

<file path=ppt/slides/_rels/slide19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5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4.png"/><Relationship Id="rId1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27.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20.xml"/><Relationship Id="rId16"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9.png"/></Relationships>
</file>

<file path=ppt/slides/_rels/slide20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5.xml"/></Relationships>
</file>

<file path=ppt/slides/_rels/slide20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s://github.com/kavyasreedhar/sreedhar-xgcd-hardware-ches2022" TargetMode="External"/><Relationship Id="rId1" Type="http://schemas.openxmlformats.org/officeDocument/2006/relationships/slideLayout" Target="../slideLayouts/slideLayout5.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5.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5.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5.xml"/></Relationships>
</file>

<file path=ppt/slides/_rels/slide207.xml.rels><?xml version="1.0" encoding="UTF-8" standalone="yes"?>
<Relationships xmlns="http://schemas.openxmlformats.org/package/2006/relationships"><Relationship Id="rId3" Type="http://schemas.openxmlformats.org/officeDocument/2006/relationships/hyperlink" Target="https://github.com/kavyasreedhar/sreedhar-xgcd-hardware-ches2022" TargetMode="External"/><Relationship Id="rId2" Type="http://schemas.openxmlformats.org/officeDocument/2006/relationships/notesSlide" Target="../notesSlides/notesSlide159.xml"/><Relationship Id="rId1" Type="http://schemas.openxmlformats.org/officeDocument/2006/relationships/slideLayout" Target="../slideLayouts/slideLayout5.xml"/><Relationship Id="rId4" Type="http://schemas.openxmlformats.org/officeDocument/2006/relationships/image" Target="../media/image63.png"/></Relationships>
</file>

<file path=ppt/slides/_rels/slide208.xml.rels><?xml version="1.0" encoding="UTF-8" standalone="yes"?>
<Relationships xmlns="http://schemas.openxmlformats.org/package/2006/relationships"><Relationship Id="rId8" Type="http://schemas.openxmlformats.org/officeDocument/2006/relationships/image" Target="../media/image480.png"/><Relationship Id="rId13" Type="http://schemas.openxmlformats.org/officeDocument/2006/relationships/image" Target="../media/image530.png"/><Relationship Id="rId3" Type="http://schemas.microsoft.com/office/2018/10/relationships/comments" Target="../comments/modernComment_40A_355E06C3.xml"/><Relationship Id="rId7" Type="http://schemas.openxmlformats.org/officeDocument/2006/relationships/image" Target="../media/image470.png"/><Relationship Id="rId12" Type="http://schemas.openxmlformats.org/officeDocument/2006/relationships/image" Target="../media/image52.png"/><Relationship Id="rId2" Type="http://schemas.openxmlformats.org/officeDocument/2006/relationships/notesSlide" Target="../notesSlides/notesSlide160.xml"/><Relationship Id="rId1" Type="http://schemas.openxmlformats.org/officeDocument/2006/relationships/slideLayout" Target="../slideLayouts/slideLayout3.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0.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0.png"/></Relationships>
</file>

<file path=ppt/slides/_rels/slide20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32.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chart" Target="../charts/chart33.xml"/></Relationships>
</file>

<file path=ppt/slides/_rels/slide2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34.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21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61.xml"/><Relationship Id="rId1" Type="http://schemas.openxmlformats.org/officeDocument/2006/relationships/slideLayout" Target="../slideLayouts/slideLayout5.xml"/></Relationships>
</file>

<file path=ppt/slides/_rels/slide213.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64.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79.png"/></Relationships>
</file>

<file path=ppt/slides/_rels/slide21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65.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81.png"/></Relationships>
</file>

<file path=ppt/slides/_rels/slide21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66.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83.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67.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79.png"/></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s>
</file>

<file path=ppt/slides/_rels/slide22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68.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81.png"/></Relationships>
</file>

<file path=ppt/slides/_rels/slide22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69.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83.png"/></Relationships>
</file>

<file path=ppt/slides/_rels/slide22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70.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92.png"/></Relationships>
</file>

<file path=ppt/slides/_rels/slide22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71.xml"/><Relationship Id="rId1" Type="http://schemas.openxmlformats.org/officeDocument/2006/relationships/slideLayout" Target="../slideLayouts/slideLayout3.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17.png"/></Relationships>
</file>

<file path=ppt/slides/_rels/slide22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27.png"/><Relationship Id="rId12"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57.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notesSlide" Target="../notesSlides/notesSlide175.xml"/><Relationship Id="rId1" Type="http://schemas.openxmlformats.org/officeDocument/2006/relationships/slideLayout" Target="../slideLayouts/slideLayout7.xml"/><Relationship Id="rId4" Type="http://schemas.openxmlformats.org/officeDocument/2006/relationships/chart" Target="../charts/chart38.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6" Type="http://schemas.openxmlformats.org/officeDocument/2006/relationships/image" Target="../media/image109.png"/><Relationship Id="rId21" Type="http://schemas.openxmlformats.org/officeDocument/2006/relationships/customXml" Target="../ink/ink10.xml"/><Relationship Id="rId42" Type="http://schemas.openxmlformats.org/officeDocument/2006/relationships/customXml" Target="../ink/ink21.xml"/><Relationship Id="rId47" Type="http://schemas.openxmlformats.org/officeDocument/2006/relationships/image" Target="../media/image119.png"/><Relationship Id="rId63" Type="http://schemas.openxmlformats.org/officeDocument/2006/relationships/image" Target="../media/image127.png"/><Relationship Id="rId68" Type="http://schemas.openxmlformats.org/officeDocument/2006/relationships/customXml" Target="../ink/ink34.xml"/><Relationship Id="rId7" Type="http://schemas.openxmlformats.org/officeDocument/2006/relationships/customXml" Target="../ink/ink3.xml"/><Relationship Id="rId71" Type="http://schemas.openxmlformats.org/officeDocument/2006/relationships/image" Target="../media/image131.png"/><Relationship Id="rId2" Type="http://schemas.openxmlformats.org/officeDocument/2006/relationships/notesSlide" Target="../notesSlides/notesSlide176.xml"/><Relationship Id="rId16" Type="http://schemas.openxmlformats.org/officeDocument/2006/relationships/image" Target="../media/image104.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08.png"/><Relationship Id="rId32" Type="http://schemas.openxmlformats.org/officeDocument/2006/relationships/image" Target="../media/image112.png"/><Relationship Id="rId37" Type="http://schemas.openxmlformats.org/officeDocument/2006/relationships/customXml" Target="../ink/ink18.xml"/><Relationship Id="rId40" Type="http://schemas.openxmlformats.org/officeDocument/2006/relationships/customXml" Target="../ink/ink20.xml"/><Relationship Id="rId45" Type="http://schemas.openxmlformats.org/officeDocument/2006/relationships/image" Target="../media/image118.png"/><Relationship Id="rId53" Type="http://schemas.openxmlformats.org/officeDocument/2006/relationships/image" Target="../media/image122.png"/><Relationship Id="rId58" Type="http://schemas.openxmlformats.org/officeDocument/2006/relationships/customXml" Target="../ink/ink29.xml"/><Relationship Id="rId66" Type="http://schemas.openxmlformats.org/officeDocument/2006/relationships/customXml" Target="../ink/ink33.xml"/><Relationship Id="rId5" Type="http://schemas.openxmlformats.org/officeDocument/2006/relationships/customXml" Target="../ink/ink2.xml"/><Relationship Id="rId61" Type="http://schemas.openxmlformats.org/officeDocument/2006/relationships/image" Target="../media/image126.png"/><Relationship Id="rId19" Type="http://schemas.openxmlformats.org/officeDocument/2006/relationships/customXml" Target="../ink/ink9.xml"/><Relationship Id="rId14" Type="http://schemas.openxmlformats.org/officeDocument/2006/relationships/image" Target="../media/image103.png"/><Relationship Id="rId22" Type="http://schemas.openxmlformats.org/officeDocument/2006/relationships/image" Target="../media/image107.png"/><Relationship Id="rId27" Type="http://schemas.openxmlformats.org/officeDocument/2006/relationships/customXml" Target="../ink/ink13.xml"/><Relationship Id="rId30" Type="http://schemas.openxmlformats.org/officeDocument/2006/relationships/image" Target="../media/image111.png"/><Relationship Id="rId35" Type="http://schemas.openxmlformats.org/officeDocument/2006/relationships/customXml" Target="../ink/ink17.xml"/><Relationship Id="rId43" Type="http://schemas.openxmlformats.org/officeDocument/2006/relationships/image" Target="../media/image117.png"/><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69" Type="http://schemas.openxmlformats.org/officeDocument/2006/relationships/image" Target="../media/image130.png"/><Relationship Id="rId8" Type="http://schemas.openxmlformats.org/officeDocument/2006/relationships/image" Target="../media/image100.png"/><Relationship Id="rId51" Type="http://schemas.openxmlformats.org/officeDocument/2006/relationships/image" Target="../media/image121.png"/><Relationship Id="rId3" Type="http://schemas.openxmlformats.org/officeDocument/2006/relationships/customXml" Target="../ink/ink1.xml"/><Relationship Id="rId12" Type="http://schemas.openxmlformats.org/officeDocument/2006/relationships/image" Target="../media/image102.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15.png"/><Relationship Id="rId46" Type="http://schemas.openxmlformats.org/officeDocument/2006/relationships/customXml" Target="../ink/ink23.xml"/><Relationship Id="rId59" Type="http://schemas.openxmlformats.org/officeDocument/2006/relationships/image" Target="../media/image125.png"/><Relationship Id="rId67" Type="http://schemas.openxmlformats.org/officeDocument/2006/relationships/image" Target="../media/image129.png"/><Relationship Id="rId20" Type="http://schemas.openxmlformats.org/officeDocument/2006/relationships/image" Target="../media/image106.png"/><Relationship Id="rId41" Type="http://schemas.openxmlformats.org/officeDocument/2006/relationships/image" Target="../media/image116.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1" Type="http://schemas.openxmlformats.org/officeDocument/2006/relationships/slideLayout" Target="../slideLayouts/slideLayout2.xml"/><Relationship Id="rId6" Type="http://schemas.openxmlformats.org/officeDocument/2006/relationships/image" Target="../media/image99.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10.png"/><Relationship Id="rId36" Type="http://schemas.openxmlformats.org/officeDocument/2006/relationships/image" Target="../media/image114.png"/><Relationship Id="rId49" Type="http://schemas.openxmlformats.org/officeDocument/2006/relationships/image" Target="../media/image120.png"/><Relationship Id="rId57" Type="http://schemas.openxmlformats.org/officeDocument/2006/relationships/image" Target="../media/image124.png"/><Relationship Id="rId10" Type="http://schemas.openxmlformats.org/officeDocument/2006/relationships/image" Target="../media/image101.png"/><Relationship Id="rId31" Type="http://schemas.openxmlformats.org/officeDocument/2006/relationships/customXml" Target="../ink/ink15.xml"/><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128.png"/><Relationship Id="rId4" Type="http://schemas.openxmlformats.org/officeDocument/2006/relationships/image" Target="../media/image98.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105.png"/><Relationship Id="rId39" Type="http://schemas.openxmlformats.org/officeDocument/2006/relationships/customXml" Target="../ink/ink19.xml"/><Relationship Id="rId34" Type="http://schemas.openxmlformats.org/officeDocument/2006/relationships/image" Target="../media/image113.png"/><Relationship Id="rId50" Type="http://schemas.openxmlformats.org/officeDocument/2006/relationships/customXml" Target="../ink/ink25.xml"/><Relationship Id="rId55" Type="http://schemas.openxmlformats.org/officeDocument/2006/relationships/image" Target="../media/image123.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34.png"/><Relationship Id="rId3" Type="http://schemas.openxmlformats.org/officeDocument/2006/relationships/image" Target="../media/image32.png"/><Relationship Id="rId7" Type="http://schemas.openxmlformats.org/officeDocument/2006/relationships/image" Target="../media/image27.png"/><Relationship Id="rId12" Type="http://schemas.openxmlformats.org/officeDocument/2006/relationships/image" Target="../media/image330.png"/><Relationship Id="rId17" Type="http://schemas.openxmlformats.org/officeDocument/2006/relationships/image" Target="../media/image58.png"/><Relationship Id="rId2" Type="http://schemas.openxmlformats.org/officeDocument/2006/relationships/notesSlide" Target="../notesSlides/notesSlide24.xml"/><Relationship Id="rId16" Type="http://schemas.openxmlformats.org/officeDocument/2006/relationships/image" Target="../media/image38.png"/><Relationship Id="rId20" Type="http://schemas.openxmlformats.org/officeDocument/2006/relationships/image" Target="../media/image36.png"/><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7.png"/><Relationship Id="rId10" Type="http://schemas.openxmlformats.org/officeDocument/2006/relationships/image" Target="../media/image30.png"/><Relationship Id="rId19" Type="http://schemas.openxmlformats.org/officeDocument/2006/relationships/image" Target="../media/image57.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9.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s://github.com/kavyasreedhar/sreedhar-xgcd-hardware-ches2022" TargetMode="Externa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notesSlide" Target="../notesSlides/notesSlide184.xml"/><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notesSlide" Target="../notesSlides/notesSlide185.xml"/><Relationship Id="rId1" Type="http://schemas.openxmlformats.org/officeDocument/2006/relationships/slideLayout" Target="../slideLayouts/slideLayout7.xml"/><Relationship Id="rId4" Type="http://schemas.openxmlformats.org/officeDocument/2006/relationships/chart" Target="../charts/chart41.xml"/></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260.xml.rels><?xml version="1.0" encoding="UTF-8" standalone="yes"?>
<Relationships xmlns="http://schemas.openxmlformats.org/package/2006/relationships"><Relationship Id="rId3" Type="http://schemas.openxmlformats.org/officeDocument/2006/relationships/chart" Target="../charts/chart42.xml"/><Relationship Id="rId7" Type="http://schemas.openxmlformats.org/officeDocument/2006/relationships/image" Target="../media/image7.png"/><Relationship Id="rId2" Type="http://schemas.openxmlformats.org/officeDocument/2006/relationships/notesSlide" Target="../notesSlides/notesSlide18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chart" Target="../charts/chart4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microsoft.com/office/2018/10/relationships/comments" Target="../comments/modernComment_4A6_1E2C6FEB.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4.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5.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kavyasreedhar/sreedhar-xgcd-hardware-ches2022" TargetMode="External"/><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63.png"/></Relationships>
</file>

<file path=ppt/slides/_rels/slide43.xml.rels><?xml version="1.0" encoding="UTF-8" standalone="yes"?>
<Relationships xmlns="http://schemas.openxmlformats.org/package/2006/relationships"><Relationship Id="rId3" Type="http://schemas.openxmlformats.org/officeDocument/2006/relationships/hyperlink" Target="mailto:skavya@stanford.edu"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chart" Target="../charts/chart9.xml"/><Relationship Id="rId7"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chart" Target="../charts/chart10.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6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4.png"/><Relationship Id="rId3" Type="http://schemas.openxmlformats.org/officeDocument/2006/relationships/image" Target="../media/image32.png"/><Relationship Id="rId7" Type="http://schemas.openxmlformats.org/officeDocument/2006/relationships/image" Target="../media/image27.png"/><Relationship Id="rId12" Type="http://schemas.openxmlformats.org/officeDocument/2006/relationships/image" Target="../media/image330.png"/><Relationship Id="rId17" Type="http://schemas.openxmlformats.org/officeDocument/2006/relationships/image" Target="../media/image38.png"/><Relationship Id="rId2" Type="http://schemas.openxmlformats.org/officeDocument/2006/relationships/notesSlide" Target="../notesSlides/notesSlide52.xml"/><Relationship Id="rId16"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60.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5.png"/></Relationships>
</file>

<file path=ppt/slides/_rels/slide6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4.png"/><Relationship Id="rId3" Type="http://schemas.openxmlformats.org/officeDocument/2006/relationships/image" Target="../media/image32.png"/><Relationship Id="rId7" Type="http://schemas.openxmlformats.org/officeDocument/2006/relationships/image" Target="../media/image27.png"/><Relationship Id="rId12" Type="http://schemas.openxmlformats.org/officeDocument/2006/relationships/image" Target="../media/image330.png"/><Relationship Id="rId17" Type="http://schemas.openxmlformats.org/officeDocument/2006/relationships/image" Target="../media/image38.png"/><Relationship Id="rId2" Type="http://schemas.openxmlformats.org/officeDocument/2006/relationships/notesSlide" Target="../notesSlides/notesSlide53.xml"/><Relationship Id="rId16"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60.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9.png"/></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64.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0.png"/><Relationship Id="rId3" Type="http://schemas.openxmlformats.org/officeDocument/2006/relationships/image" Target="../media/image44.png"/><Relationship Id="rId7" Type="http://schemas.openxmlformats.org/officeDocument/2006/relationships/image" Target="../media/image480.png"/><Relationship Id="rId12" Type="http://schemas.openxmlformats.org/officeDocument/2006/relationships/image" Target="../media/image530.png"/><Relationship Id="rId2" Type="http://schemas.openxmlformats.org/officeDocument/2006/relationships/notesSlide" Target="../notesSlides/notesSlide55.xml"/><Relationship Id="rId1" Type="http://schemas.openxmlformats.org/officeDocument/2006/relationships/slideLayout" Target="../slideLayouts/slideLayout3.xml"/><Relationship Id="rId6" Type="http://schemas.openxmlformats.org/officeDocument/2006/relationships/image" Target="../media/image470.png"/><Relationship Id="rId11" Type="http://schemas.openxmlformats.org/officeDocument/2006/relationships/image" Target="../media/image64.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0.png"/></Relationships>
</file>

<file path=ppt/slides/_rels/slide65.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27.png"/><Relationship Id="rId12" Type="http://schemas.openxmlformats.org/officeDocument/2006/relationships/image" Target="../media/image34.png"/><Relationship Id="rId2" Type="http://schemas.openxmlformats.org/officeDocument/2006/relationships/notesSlide" Target="../notesSlides/notesSlide56.xml"/><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57.png"/></Relationships>
</file>

<file path=ppt/slides/_rels/slide66.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34.png"/><Relationship Id="rId18" Type="http://schemas.openxmlformats.org/officeDocument/2006/relationships/image" Target="../media/image360.png"/><Relationship Id="rId3" Type="http://schemas.openxmlformats.org/officeDocument/2006/relationships/image" Target="../media/image32.png"/><Relationship Id="rId7" Type="http://schemas.openxmlformats.org/officeDocument/2006/relationships/image" Target="../media/image27.png"/><Relationship Id="rId12" Type="http://schemas.openxmlformats.org/officeDocument/2006/relationships/image" Target="../media/image330.png"/><Relationship Id="rId17" Type="http://schemas.openxmlformats.org/officeDocument/2006/relationships/image" Target="../media/image58.png"/><Relationship Id="rId2" Type="http://schemas.openxmlformats.org/officeDocument/2006/relationships/notesSlide" Target="../notesSlides/notesSlide57.xml"/><Relationship Id="rId16"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7.png"/><Relationship Id="rId10" Type="http://schemas.openxmlformats.org/officeDocument/2006/relationships/image" Target="../media/image30.png"/><Relationship Id="rId19" Type="http://schemas.openxmlformats.org/officeDocument/2006/relationships/image" Target="../media/image57.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9.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1.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2.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1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chart" Target="../charts/chart3.xml"/></Relationships>
</file>

<file path=ppt/slides/_rels/slide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1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hyperlink" Target="https://github.com/kavyasreedhar/sreedhar-xgcd-hardware-ches2022" TargetMode="External"/><Relationship Id="rId2" Type="http://schemas.openxmlformats.org/officeDocument/2006/relationships/notesSlide" Target="../notesSlides/notesSlide65.xml"/><Relationship Id="rId1" Type="http://schemas.openxmlformats.org/officeDocument/2006/relationships/slideLayout" Target="../slideLayouts/slideLayout5.xml"/><Relationship Id="rId4" Type="http://schemas.openxmlformats.org/officeDocument/2006/relationships/image" Target="../media/image63.png"/></Relationships>
</file>

<file path=ppt/slides/_rels/slide85.xml.rels><?xml version="1.0" encoding="UTF-8" standalone="yes"?>
<Relationships xmlns="http://schemas.openxmlformats.org/package/2006/relationships"><Relationship Id="rId3" Type="http://schemas.openxmlformats.org/officeDocument/2006/relationships/hyperlink" Target="mailto:skavya@stanford.edu" TargetMode="External"/><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7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3" Type="http://schemas.openxmlformats.org/officeDocument/2006/relationships/chart" Target="../charts/chart16.xml"/><Relationship Id="rId7" Type="http://schemas.openxmlformats.org/officeDocument/2006/relationships/image" Target="../media/image7.png"/><Relationship Id="rId2" Type="http://schemas.openxmlformats.org/officeDocument/2006/relationships/notesSlide" Target="../notesSlides/notesSlide7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chart" Target="../charts/chart17.xml"/></Relationships>
</file>

<file path=ppt/slides/_rels/slide9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10.png"/></Relationships>
</file>

<file path=ppt/slides/_rels/slide9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0.png"/></Relationships>
</file>

<file path=ppt/slides/_rels/slide9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7.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8.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9.png"/></Relationships>
</file>

<file path=ppt/slides/_rels/slide9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9.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1.png"/></Relationships>
</file>

<file path=ppt/slides/_rels/slide9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C4DA-F3E3-164C-BC18-1ECBAEBF0A29}"/>
              </a:ext>
            </a:extLst>
          </p:cNvPr>
          <p:cNvSpPr>
            <a:spLocks noGrp="1"/>
          </p:cNvSpPr>
          <p:nvPr>
            <p:ph type="ctrTitle"/>
          </p:nvPr>
        </p:nvSpPr>
        <p:spPr>
          <a:xfrm>
            <a:off x="495300" y="1122363"/>
            <a:ext cx="11214100" cy="2387600"/>
          </a:xfrm>
        </p:spPr>
        <p:txBody>
          <a:bodyPr>
            <a:noAutofit/>
          </a:bodyPr>
          <a:lstStyle/>
          <a:p>
            <a:r>
              <a:rPr lang="en-US" sz="4700" dirty="0"/>
              <a:t>A Fast Large-Integer Extended GCD Algorithm and Hardware Design for Verifiable Delay Functions and Modular Inversion</a:t>
            </a:r>
          </a:p>
        </p:txBody>
      </p:sp>
      <p:sp>
        <p:nvSpPr>
          <p:cNvPr id="3" name="Subtitle 2">
            <a:extLst>
              <a:ext uri="{FF2B5EF4-FFF2-40B4-BE49-F238E27FC236}">
                <a16:creationId xmlns:a16="http://schemas.microsoft.com/office/drawing/2014/main" id="{CC130B47-3839-A342-988C-059643F340C5}"/>
              </a:ext>
            </a:extLst>
          </p:cNvPr>
          <p:cNvSpPr>
            <a:spLocks noGrp="1"/>
          </p:cNvSpPr>
          <p:nvPr>
            <p:ph type="subTitle" idx="1"/>
          </p:nvPr>
        </p:nvSpPr>
        <p:spPr>
          <a:xfrm>
            <a:off x="1530350" y="3911574"/>
            <a:ext cx="9144000" cy="2036762"/>
          </a:xfrm>
        </p:spPr>
        <p:txBody>
          <a:bodyPr>
            <a:normAutofit fontScale="92500" lnSpcReduction="10000"/>
          </a:bodyPr>
          <a:lstStyle/>
          <a:p>
            <a:r>
              <a:rPr lang="en-US" sz="2800" b="1" dirty="0"/>
              <a:t>Kavya Sreedhar</a:t>
            </a:r>
            <a:r>
              <a:rPr lang="en-US" sz="2800" dirty="0"/>
              <a:t>, Mark Horowitz, Christopher </a:t>
            </a:r>
            <a:r>
              <a:rPr lang="en-US" sz="2800" dirty="0" err="1"/>
              <a:t>Torng</a:t>
            </a:r>
            <a:endParaRPr lang="en-US" sz="2800" dirty="0"/>
          </a:p>
          <a:p>
            <a:r>
              <a:rPr lang="en-US" sz="2800" dirty="0"/>
              <a:t>Stanford University</a:t>
            </a:r>
          </a:p>
          <a:p>
            <a:r>
              <a:rPr lang="en-US" sz="2800" dirty="0">
                <a:hlinkClick r:id="rId3"/>
              </a:rPr>
              <a:t>skavya@stanford.edu</a:t>
            </a:r>
            <a:r>
              <a:rPr lang="en-US" sz="2800" dirty="0"/>
              <a:t> </a:t>
            </a:r>
          </a:p>
          <a:p>
            <a:endParaRPr lang="en-US" sz="1400" dirty="0"/>
          </a:p>
          <a:p>
            <a:r>
              <a:rPr lang="en-US" sz="2800" dirty="0"/>
              <a:t>September 19, 2022</a:t>
            </a:r>
          </a:p>
          <a:p>
            <a:endParaRPr lang="en-US" sz="2800" dirty="0"/>
          </a:p>
        </p:txBody>
      </p:sp>
    </p:spTree>
    <p:extLst>
      <p:ext uri="{BB962C8B-B14F-4D97-AF65-F5344CB8AC3E}">
        <p14:creationId xmlns:p14="http://schemas.microsoft.com/office/powerpoint/2010/main" val="2708427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We explore the broader design space</a:t>
            </a:r>
          </a:p>
        </p:txBody>
      </p:sp>
      <p:sp>
        <p:nvSpPr>
          <p:cNvPr id="4" name="Rectangle 3">
            <a:extLst>
              <a:ext uri="{FF2B5EF4-FFF2-40B4-BE49-F238E27FC236}">
                <a16:creationId xmlns:a16="http://schemas.microsoft.com/office/drawing/2014/main" id="{F9D94FFA-E5B4-5646-9A46-79D80921A888}"/>
              </a:ext>
            </a:extLst>
          </p:cNvPr>
          <p:cNvSpPr/>
          <p:nvPr/>
        </p:nvSpPr>
        <p:spPr>
          <a:xfrm>
            <a:off x="3741296" y="1674674"/>
            <a:ext cx="1782305"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Software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EC1F34D-4F53-E547-A3F7-DC62D8874BF3}"/>
                  </a:ext>
                </a:extLst>
              </p:cNvPr>
              <p:cNvSpPr/>
              <p:nvPr/>
            </p:nvSpPr>
            <p:spPr>
              <a:xfrm>
                <a:off x="2882749"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6" name="Rectangle 5">
                <a:extLst>
                  <a:ext uri="{FF2B5EF4-FFF2-40B4-BE49-F238E27FC236}">
                    <a16:creationId xmlns:a16="http://schemas.microsoft.com/office/drawing/2014/main" id="{0EC1F34D-4F53-E547-A3F7-DC62D8874BF3}"/>
                  </a:ext>
                </a:extLst>
              </p:cNvPr>
              <p:cNvSpPr>
                <a:spLocks noRot="1" noChangeAspect="1" noMove="1" noResize="1" noEditPoints="1" noAdjustHandles="1" noChangeArrowheads="1" noChangeShapeType="1" noTextEdit="1"/>
              </p:cNvSpPr>
              <p:nvPr/>
            </p:nvSpPr>
            <p:spPr>
              <a:xfrm>
                <a:off x="2882749" y="3129830"/>
                <a:ext cx="1088136" cy="603063"/>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4B5BFB5-D96A-1946-A8C6-A915F4B4DE3D}"/>
              </a:ext>
            </a:extLst>
          </p:cNvPr>
          <p:cNvSpPr/>
          <p:nvPr/>
        </p:nvSpPr>
        <p:spPr>
          <a:xfrm>
            <a:off x="3586542"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15" name="Rectangle 14">
            <a:extLst>
              <a:ext uri="{FF2B5EF4-FFF2-40B4-BE49-F238E27FC236}">
                <a16:creationId xmlns:a16="http://schemas.microsoft.com/office/drawing/2014/main" id="{221DCAA6-1840-BB4C-A5F0-3E29EDB661B4}"/>
              </a:ext>
            </a:extLst>
          </p:cNvPr>
          <p:cNvSpPr/>
          <p:nvPr/>
        </p:nvSpPr>
        <p:spPr>
          <a:xfrm>
            <a:off x="233533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38" name="Straight Arrow Connector 37">
            <a:extLst>
              <a:ext uri="{FF2B5EF4-FFF2-40B4-BE49-F238E27FC236}">
                <a16:creationId xmlns:a16="http://schemas.microsoft.com/office/drawing/2014/main" id="{976F2D78-8604-9249-9813-F3F5DCC6BCDC}"/>
              </a:ext>
            </a:extLst>
          </p:cNvPr>
          <p:cNvCxnSpPr>
            <a:stCxn id="4" idx="2"/>
            <a:endCxn id="6" idx="0"/>
          </p:cNvCxnSpPr>
          <p:nvPr/>
        </p:nvCxnSpPr>
        <p:spPr>
          <a:xfrm flipH="1">
            <a:off x="3426817" y="2277737"/>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EC614E5-95C9-F340-80A3-6BA45AD96FD9}"/>
              </a:ext>
            </a:extLst>
          </p:cNvPr>
          <p:cNvCxnSpPr>
            <a:cxnSpLocks/>
            <a:stCxn id="4" idx="2"/>
          </p:cNvCxnSpPr>
          <p:nvPr/>
        </p:nvCxnSpPr>
        <p:spPr>
          <a:xfrm>
            <a:off x="4632449" y="2277737"/>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DEE94F1-4557-CB45-9BF7-8FA7BAAD273E}"/>
              </a:ext>
            </a:extLst>
          </p:cNvPr>
          <p:cNvCxnSpPr>
            <a:cxnSpLocks/>
            <a:stCxn id="6" idx="2"/>
            <a:endCxn id="15" idx="0"/>
          </p:cNvCxnSpPr>
          <p:nvPr/>
        </p:nvCxnSpPr>
        <p:spPr>
          <a:xfrm flipH="1">
            <a:off x="2800281"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B57FC48-E78F-4345-B752-39F6C9861011}"/>
              </a:ext>
            </a:extLst>
          </p:cNvPr>
          <p:cNvCxnSpPr>
            <a:cxnSpLocks/>
            <a:stCxn id="6" idx="2"/>
            <a:endCxn id="14" idx="0"/>
          </p:cNvCxnSpPr>
          <p:nvPr/>
        </p:nvCxnSpPr>
        <p:spPr>
          <a:xfrm>
            <a:off x="3426817"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FE8B7F5-A1C4-994F-8B06-3C48D01B44CD}"/>
                  </a:ext>
                </a:extLst>
              </p:cNvPr>
              <p:cNvSpPr/>
              <p:nvPr/>
            </p:nvSpPr>
            <p:spPr>
              <a:xfrm>
                <a:off x="5374498"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23" name="Rectangle 22">
                <a:extLst>
                  <a:ext uri="{FF2B5EF4-FFF2-40B4-BE49-F238E27FC236}">
                    <a16:creationId xmlns:a16="http://schemas.microsoft.com/office/drawing/2014/main" id="{CFE8B7F5-A1C4-994F-8B06-3C48D01B44CD}"/>
                  </a:ext>
                </a:extLst>
              </p:cNvPr>
              <p:cNvSpPr>
                <a:spLocks noRot="1" noChangeAspect="1" noMove="1" noResize="1" noEditPoints="1" noAdjustHandles="1" noChangeArrowheads="1" noChangeShapeType="1" noTextEdit="1"/>
              </p:cNvSpPr>
              <p:nvPr/>
            </p:nvSpPr>
            <p:spPr>
              <a:xfrm>
                <a:off x="5374498" y="3129830"/>
                <a:ext cx="1088136" cy="603063"/>
              </a:xfrm>
              <a:prstGeom prst="rect">
                <a:avLst/>
              </a:prstGeom>
              <a:blipFill>
                <a:blip r:embed="rId4"/>
                <a:stretch>
                  <a:fillRect/>
                </a:stretch>
              </a:blipFill>
              <a:ln>
                <a:solidFill>
                  <a:schemeClr val="tx1"/>
                </a:solidFill>
              </a:ln>
            </p:spPr>
            <p:txBody>
              <a:bodyPr/>
              <a:lstStyle/>
              <a:p>
                <a:r>
                  <a:rPr lang="en-US">
                    <a:noFill/>
                  </a:rPr>
                  <a:t> </a:t>
                </a:r>
              </a:p>
            </p:txBody>
          </p:sp>
        </mc:Fallback>
      </mc:AlternateContent>
      <p:sp>
        <p:nvSpPr>
          <p:cNvPr id="24" name="Rectangle 23">
            <a:extLst>
              <a:ext uri="{FF2B5EF4-FFF2-40B4-BE49-F238E27FC236}">
                <a16:creationId xmlns:a16="http://schemas.microsoft.com/office/drawing/2014/main" id="{83C337E2-EFAD-3A4B-9FA9-414B31BFEBE9}"/>
              </a:ext>
            </a:extLst>
          </p:cNvPr>
          <p:cNvSpPr/>
          <p:nvPr/>
        </p:nvSpPr>
        <p:spPr>
          <a:xfrm>
            <a:off x="607829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25" name="Rectangle 24">
            <a:extLst>
              <a:ext uri="{FF2B5EF4-FFF2-40B4-BE49-F238E27FC236}">
                <a16:creationId xmlns:a16="http://schemas.microsoft.com/office/drawing/2014/main" id="{693A8C4D-D933-2A4D-BD4C-3191882DE316}"/>
              </a:ext>
            </a:extLst>
          </p:cNvPr>
          <p:cNvSpPr/>
          <p:nvPr/>
        </p:nvSpPr>
        <p:spPr>
          <a:xfrm>
            <a:off x="4827080"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26" name="Straight Arrow Connector 25">
            <a:extLst>
              <a:ext uri="{FF2B5EF4-FFF2-40B4-BE49-F238E27FC236}">
                <a16:creationId xmlns:a16="http://schemas.microsoft.com/office/drawing/2014/main" id="{C2435249-6962-BD44-9E83-BAC6C092E685}"/>
              </a:ext>
            </a:extLst>
          </p:cNvPr>
          <p:cNvCxnSpPr>
            <a:cxnSpLocks/>
            <a:stCxn id="23" idx="2"/>
            <a:endCxn id="25" idx="0"/>
          </p:cNvCxnSpPr>
          <p:nvPr/>
        </p:nvCxnSpPr>
        <p:spPr>
          <a:xfrm flipH="1">
            <a:off x="5292030"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335ED66-0F3C-F44C-873E-7F5B05FFA35B}"/>
              </a:ext>
            </a:extLst>
          </p:cNvPr>
          <p:cNvCxnSpPr>
            <a:cxnSpLocks/>
            <a:stCxn id="23" idx="2"/>
            <a:endCxn id="24" idx="0"/>
          </p:cNvCxnSpPr>
          <p:nvPr/>
        </p:nvCxnSpPr>
        <p:spPr>
          <a:xfrm>
            <a:off x="5918566"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F426B57B-0C6D-114A-9216-A21B1309DE2F}"/>
              </a:ext>
            </a:extLst>
          </p:cNvPr>
          <p:cNvSpPr/>
          <p:nvPr/>
        </p:nvSpPr>
        <p:spPr>
          <a:xfrm>
            <a:off x="8714513" y="1674673"/>
            <a:ext cx="17823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Hardware</a:t>
            </a:r>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4CB9FD6C-AF2F-234F-97A1-21F66C75EFCF}"/>
                  </a:ext>
                </a:extLst>
              </p:cNvPr>
              <p:cNvSpPr/>
              <p:nvPr/>
            </p:nvSpPr>
            <p:spPr>
              <a:xfrm>
                <a:off x="7855966" y="3129829"/>
                <a:ext cx="1088136"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39" name="Rectangle 38">
                <a:extLst>
                  <a:ext uri="{FF2B5EF4-FFF2-40B4-BE49-F238E27FC236}">
                    <a16:creationId xmlns:a16="http://schemas.microsoft.com/office/drawing/2014/main" id="{4CB9FD6C-AF2F-234F-97A1-21F66C75EFCF}"/>
                  </a:ext>
                </a:extLst>
              </p:cNvPr>
              <p:cNvSpPr>
                <a:spLocks noRot="1" noChangeAspect="1" noMove="1" noResize="1" noEditPoints="1" noAdjustHandles="1" noChangeArrowheads="1" noChangeShapeType="1" noTextEdit="1"/>
              </p:cNvSpPr>
              <p:nvPr/>
            </p:nvSpPr>
            <p:spPr>
              <a:xfrm>
                <a:off x="7855966" y="3129829"/>
                <a:ext cx="1088136"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p:sp>
        <p:nvSpPr>
          <p:cNvPr id="42" name="Rectangle 41">
            <a:extLst>
              <a:ext uri="{FF2B5EF4-FFF2-40B4-BE49-F238E27FC236}">
                <a16:creationId xmlns:a16="http://schemas.microsoft.com/office/drawing/2014/main" id="{19CCBF76-6126-9043-A11D-A709C26FD80F}"/>
              </a:ext>
            </a:extLst>
          </p:cNvPr>
          <p:cNvSpPr/>
          <p:nvPr/>
        </p:nvSpPr>
        <p:spPr>
          <a:xfrm>
            <a:off x="8559759" y="4368138"/>
            <a:ext cx="929899"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43" name="Rectangle 42">
            <a:extLst>
              <a:ext uri="{FF2B5EF4-FFF2-40B4-BE49-F238E27FC236}">
                <a16:creationId xmlns:a16="http://schemas.microsoft.com/office/drawing/2014/main" id="{1C8F5196-838E-5442-A9C1-673597DD8A3E}"/>
              </a:ext>
            </a:extLst>
          </p:cNvPr>
          <p:cNvSpPr/>
          <p:nvPr/>
        </p:nvSpPr>
        <p:spPr>
          <a:xfrm>
            <a:off x="7308548" y="4368138"/>
            <a:ext cx="929899"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45" name="Straight Arrow Connector 44">
            <a:extLst>
              <a:ext uri="{FF2B5EF4-FFF2-40B4-BE49-F238E27FC236}">
                <a16:creationId xmlns:a16="http://schemas.microsoft.com/office/drawing/2014/main" id="{B16ADC37-E47F-F942-96E7-053C1A7C0ECC}"/>
              </a:ext>
            </a:extLst>
          </p:cNvPr>
          <p:cNvCxnSpPr>
            <a:stCxn id="37" idx="2"/>
            <a:endCxn id="39" idx="0"/>
          </p:cNvCxnSpPr>
          <p:nvPr/>
        </p:nvCxnSpPr>
        <p:spPr>
          <a:xfrm flipH="1">
            <a:off x="8400034" y="2277736"/>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BCC5F3D8-7445-FE4B-9485-A7E6A7F93626}"/>
              </a:ext>
            </a:extLst>
          </p:cNvPr>
          <p:cNvCxnSpPr>
            <a:cxnSpLocks/>
            <a:stCxn id="37" idx="2"/>
          </p:cNvCxnSpPr>
          <p:nvPr/>
        </p:nvCxnSpPr>
        <p:spPr>
          <a:xfrm>
            <a:off x="9605666" y="2277736"/>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814273AC-1B28-3A44-A563-D9496BEEC7AE}"/>
              </a:ext>
            </a:extLst>
          </p:cNvPr>
          <p:cNvCxnSpPr>
            <a:cxnSpLocks/>
            <a:stCxn id="39" idx="2"/>
            <a:endCxn id="43" idx="0"/>
          </p:cNvCxnSpPr>
          <p:nvPr/>
        </p:nvCxnSpPr>
        <p:spPr>
          <a:xfrm flipH="1">
            <a:off x="7773498"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61E0A55-350D-3241-B83F-D623F178B3B7}"/>
              </a:ext>
            </a:extLst>
          </p:cNvPr>
          <p:cNvCxnSpPr>
            <a:cxnSpLocks/>
            <a:stCxn id="39" idx="2"/>
            <a:endCxn id="42" idx="0"/>
          </p:cNvCxnSpPr>
          <p:nvPr/>
        </p:nvCxnSpPr>
        <p:spPr>
          <a:xfrm>
            <a:off x="8400034"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F27BB86C-358C-3647-8BEE-9312B9D631E9}"/>
                  </a:ext>
                </a:extLst>
              </p:cNvPr>
              <p:cNvSpPr/>
              <p:nvPr/>
            </p:nvSpPr>
            <p:spPr>
              <a:xfrm>
                <a:off x="10347715" y="3129829"/>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51" name="Rectangle 50">
                <a:extLst>
                  <a:ext uri="{FF2B5EF4-FFF2-40B4-BE49-F238E27FC236}">
                    <a16:creationId xmlns:a16="http://schemas.microsoft.com/office/drawing/2014/main" id="{F27BB86C-358C-3647-8BEE-9312B9D631E9}"/>
                  </a:ext>
                </a:extLst>
              </p:cNvPr>
              <p:cNvSpPr>
                <a:spLocks noRot="1" noChangeAspect="1" noMove="1" noResize="1" noEditPoints="1" noAdjustHandles="1" noChangeArrowheads="1" noChangeShapeType="1" noTextEdit="1"/>
              </p:cNvSpPr>
              <p:nvPr/>
            </p:nvSpPr>
            <p:spPr>
              <a:xfrm>
                <a:off x="10347715" y="3129829"/>
                <a:ext cx="1088136"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52" name="Rectangle 51">
            <a:extLst>
              <a:ext uri="{FF2B5EF4-FFF2-40B4-BE49-F238E27FC236}">
                <a16:creationId xmlns:a16="http://schemas.microsoft.com/office/drawing/2014/main" id="{75337691-9663-3C4D-B52F-46889601A30B}"/>
              </a:ext>
            </a:extLst>
          </p:cNvPr>
          <p:cNvSpPr/>
          <p:nvPr/>
        </p:nvSpPr>
        <p:spPr>
          <a:xfrm>
            <a:off x="11051508"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53" name="Rectangle 52">
            <a:extLst>
              <a:ext uri="{FF2B5EF4-FFF2-40B4-BE49-F238E27FC236}">
                <a16:creationId xmlns:a16="http://schemas.microsoft.com/office/drawing/2014/main" id="{382AE139-E47E-8F45-A57D-DA9624921867}"/>
              </a:ext>
            </a:extLst>
          </p:cNvPr>
          <p:cNvSpPr/>
          <p:nvPr/>
        </p:nvSpPr>
        <p:spPr>
          <a:xfrm>
            <a:off x="9800297"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54" name="Straight Arrow Connector 53">
            <a:extLst>
              <a:ext uri="{FF2B5EF4-FFF2-40B4-BE49-F238E27FC236}">
                <a16:creationId xmlns:a16="http://schemas.microsoft.com/office/drawing/2014/main" id="{FC268F39-8A5E-9547-8A8D-57C4E7BFAA3A}"/>
              </a:ext>
            </a:extLst>
          </p:cNvPr>
          <p:cNvCxnSpPr>
            <a:cxnSpLocks/>
            <a:stCxn id="51" idx="2"/>
            <a:endCxn id="53" idx="0"/>
          </p:cNvCxnSpPr>
          <p:nvPr/>
        </p:nvCxnSpPr>
        <p:spPr>
          <a:xfrm flipH="1">
            <a:off x="10265247"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329DB59-9022-F546-9B4D-D8572C40A3FB}"/>
              </a:ext>
            </a:extLst>
          </p:cNvPr>
          <p:cNvCxnSpPr>
            <a:cxnSpLocks/>
            <a:stCxn id="51" idx="2"/>
            <a:endCxn id="52" idx="0"/>
          </p:cNvCxnSpPr>
          <p:nvPr/>
        </p:nvCxnSpPr>
        <p:spPr>
          <a:xfrm>
            <a:off x="10891783"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42BC3D05-6147-4A41-93D9-F6C616F19329}"/>
              </a:ext>
            </a:extLst>
          </p:cNvPr>
          <p:cNvSpPr/>
          <p:nvPr/>
        </p:nvSpPr>
        <p:spPr>
          <a:xfrm>
            <a:off x="155806" y="167467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Target Platform</a:t>
            </a:r>
          </a:p>
        </p:txBody>
      </p:sp>
      <p:sp>
        <p:nvSpPr>
          <p:cNvPr id="58" name="Rectangle 57">
            <a:extLst>
              <a:ext uri="{FF2B5EF4-FFF2-40B4-BE49-F238E27FC236}">
                <a16:creationId xmlns:a16="http://schemas.microsoft.com/office/drawing/2014/main" id="{B3E2D58A-86D2-084C-8708-A9EFC561B961}"/>
              </a:ext>
            </a:extLst>
          </p:cNvPr>
          <p:cNvSpPr/>
          <p:nvPr/>
        </p:nvSpPr>
        <p:spPr>
          <a:xfrm>
            <a:off x="155806" y="312945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Algorithm</a:t>
            </a:r>
          </a:p>
        </p:txBody>
      </p:sp>
      <p:sp>
        <p:nvSpPr>
          <p:cNvPr id="59" name="Rectangle 58">
            <a:extLst>
              <a:ext uri="{FF2B5EF4-FFF2-40B4-BE49-F238E27FC236}">
                <a16:creationId xmlns:a16="http://schemas.microsoft.com/office/drawing/2014/main" id="{6558FA29-96B7-F347-9734-A8C1E9D51E9D}"/>
              </a:ext>
            </a:extLst>
          </p:cNvPr>
          <p:cNvSpPr/>
          <p:nvPr/>
        </p:nvSpPr>
        <p:spPr>
          <a:xfrm>
            <a:off x="155806" y="4222397"/>
            <a:ext cx="2288822" cy="894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Application Requirements</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816FB76-C5DB-0644-9B2B-7315FAF57A35}"/>
              </a:ext>
            </a:extLst>
          </p:cNvPr>
          <p:cNvCxnSpPr>
            <a:cxnSpLocks/>
          </p:cNvCxnSpPr>
          <p:nvPr/>
        </p:nvCxnSpPr>
        <p:spPr>
          <a:xfrm>
            <a:off x="315310" y="4050515"/>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0CEF6DF-6DF0-D244-8041-BD6E952A74EC}"/>
              </a:ext>
            </a:extLst>
          </p:cNvPr>
          <p:cNvSpPr/>
          <p:nvPr/>
        </p:nvSpPr>
        <p:spPr>
          <a:xfrm>
            <a:off x="10372047"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[AHAJS16]</a:t>
            </a:r>
          </a:p>
          <a:p>
            <a:pPr algn="ctr"/>
            <a:r>
              <a:rPr lang="en-US" sz="2000" dirty="0">
                <a:solidFill>
                  <a:srgbClr val="C00000"/>
                </a:solidFill>
              </a:rPr>
              <a:t>[ZST+20]</a:t>
            </a:r>
          </a:p>
          <a:p>
            <a:pPr algn="ctr"/>
            <a:r>
              <a:rPr lang="en-US" sz="2000" dirty="0">
                <a:solidFill>
                  <a:srgbClr val="C00000"/>
                </a:solidFill>
              </a:rPr>
              <a:t>[ZTW21]</a:t>
            </a:r>
          </a:p>
        </p:txBody>
      </p: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65" name="Rectangle 64">
            <a:extLst>
              <a:ext uri="{FF2B5EF4-FFF2-40B4-BE49-F238E27FC236}">
                <a16:creationId xmlns:a16="http://schemas.microsoft.com/office/drawing/2014/main" id="{3CC284CD-0519-C441-801C-4CA2E344AF03}"/>
              </a:ext>
            </a:extLst>
          </p:cNvPr>
          <p:cNvSpPr/>
          <p:nvPr/>
        </p:nvSpPr>
        <p:spPr>
          <a:xfrm>
            <a:off x="3769798" y="5459982"/>
            <a:ext cx="6387388" cy="75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 = constant-time, NCT = not constant-time</a:t>
            </a:r>
          </a:p>
        </p:txBody>
      </p:sp>
    </p:spTree>
    <p:extLst>
      <p:ext uri="{BB962C8B-B14F-4D97-AF65-F5344CB8AC3E}">
        <p14:creationId xmlns:p14="http://schemas.microsoft.com/office/powerpoint/2010/main" val="209008001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945C-4C04-B54E-9F6C-5286E3137BC0}"/>
              </a:ext>
            </a:extLst>
          </p:cNvPr>
          <p:cNvSpPr>
            <a:spLocks noGrp="1"/>
          </p:cNvSpPr>
          <p:nvPr>
            <p:ph type="title"/>
          </p:nvPr>
        </p:nvSpPr>
        <p:spPr/>
        <p:txBody>
          <a:bodyPr/>
          <a:lstStyle/>
          <a:p>
            <a:r>
              <a:rPr lang="en-US" dirty="0"/>
              <a:t>Two-bit PM Critical Path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91920D-FF8E-3547-A24F-048A7B0CCA7F}"/>
                  </a:ext>
                </a:extLst>
              </p:cNvPr>
              <p:cNvSpPr>
                <a:spLocks noGrp="1"/>
              </p:cNvSpPr>
              <p:nvPr>
                <p:ph idx="1"/>
              </p:nvPr>
            </p:nvSpPr>
            <p:spPr/>
            <p:txBody>
              <a:bodyPr/>
              <a:lstStyle/>
              <a:p>
                <a:pPr marL="0" indent="0" algn="ctr">
                  <a:buNone/>
                </a:pPr>
                <a:endParaRPr lang="en-US" dirty="0"/>
              </a:p>
              <a:p>
                <a:pPr marL="0" indent="0" algn="ctr">
                  <a:buNone/>
                </a:pPr>
                <a:r>
                  <a:rPr lang="en-US" dirty="0"/>
                  <a:t>GCD update: 	</a:t>
                </a:r>
                <a14:m>
                  <m:oMath xmlns:m="http://schemas.openxmlformats.org/officeDocument/2006/math">
                    <m:f>
                      <m:fPr>
                        <m:ctrlPr>
                          <a:rPr lang="en-US" sz="3600" b="0" i="1" smtClean="0">
                            <a:latin typeface="Cambria Math" panose="02040503050406030204" pitchFamily="18" charset="0"/>
                          </a:rPr>
                        </m:ctrlPr>
                      </m:fPr>
                      <m:num>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r>
                              <a:rPr lang="en-US" sz="3600" b="0" i="1" smtClean="0">
                                <a:latin typeface="Cambria Math" panose="02040503050406030204" pitchFamily="18" charset="0"/>
                              </a:rPr>
                              <m:t>−</m:t>
                            </m:r>
                            <m:r>
                              <a:rPr lang="en-US" sz="3600" b="0" i="1" smtClean="0">
                                <a:latin typeface="Cambria Math" panose="02040503050406030204" pitchFamily="18" charset="0"/>
                              </a:rPr>
                              <m:t>𝑏</m:t>
                            </m:r>
                          </m:e>
                        </m:d>
                      </m:num>
                      <m:den>
                        <m:r>
                          <a:rPr lang="en-US" sz="3600" b="0" i="1" smtClean="0">
                            <a:latin typeface="Cambria Math" panose="02040503050406030204" pitchFamily="18" charset="0"/>
                          </a:rPr>
                          <m:t>4</m:t>
                        </m:r>
                      </m:den>
                    </m:f>
                  </m:oMath>
                </a14:m>
                <a:r>
                  <a:rPr lang="en-US" sz="3600" b="0" i="0" dirty="0">
                    <a:latin typeface="+mj-lt"/>
                  </a:rPr>
                  <a:t> </a:t>
                </a:r>
              </a:p>
              <a:p>
                <a:pPr marL="0" indent="0" algn="ctr">
                  <a:buNone/>
                </a:pPr>
                <a:endParaRPr lang="en-US" dirty="0"/>
              </a:p>
              <a:p>
                <a:pPr marL="0" indent="0" algn="ctr">
                  <a:buNone/>
                </a:pPr>
                <a:r>
                  <a:rPr lang="en-US" dirty="0"/>
                  <a:t>Add odd constant </a:t>
                </a:r>
                <a14:m>
                  <m:oMath xmlns:m="http://schemas.openxmlformats.org/officeDocument/2006/math">
                    <m:r>
                      <a:rPr lang="en-US" i="1" dirty="0" smtClean="0">
                        <a:latin typeface="Cambria Math" panose="02040503050406030204" pitchFamily="18" charset="0"/>
                      </a:rPr>
                      <m:t>𝑘</m:t>
                    </m:r>
                  </m:oMath>
                </a14:m>
                <a:r>
                  <a:rPr lang="en-US" dirty="0"/>
                  <a:t> when divisibility of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𝑦</m:t>
                    </m:r>
                  </m:oMath>
                </a14:m>
                <a:r>
                  <a:rPr lang="en-US" dirty="0"/>
                  <a:t> does not match that of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pPr marL="0" indent="0" algn="ctr">
                  <a:buNone/>
                </a:pPr>
                <a:endParaRPr lang="en-US" dirty="0"/>
              </a:p>
              <a:p>
                <a:pPr marL="0" indent="0" algn="ctr">
                  <a:buNone/>
                </a:pPr>
                <a:r>
                  <a:rPr lang="en-US" dirty="0"/>
                  <a:t>XGCD update:	 </a:t>
                </a:r>
                <a14:m>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m:t>
                        </m:r>
                        <m:r>
                          <a:rPr lang="en-US" sz="3600" b="0" i="1" smtClean="0">
                            <a:latin typeface="Cambria Math" panose="02040503050406030204" pitchFamily="18" charset="0"/>
                          </a:rPr>
                          <m:t>𝑢</m:t>
                        </m:r>
                        <m:r>
                          <a:rPr lang="en-US" sz="3600" b="0" i="1" smtClean="0">
                            <a:latin typeface="Cambria Math" panose="02040503050406030204" pitchFamily="18" charset="0"/>
                          </a:rPr>
                          <m:t> −</m:t>
                        </m:r>
                        <m:r>
                          <a:rPr lang="en-US" sz="3600" b="0" i="1" smtClean="0">
                            <a:latin typeface="Cambria Math" panose="02040503050406030204" pitchFamily="18" charset="0"/>
                          </a:rPr>
                          <m:t>𝑦</m:t>
                        </m:r>
                        <m:r>
                          <a:rPr lang="en-US" sz="3600" b="0" i="1" smtClean="0">
                            <a:latin typeface="Cambria Math" panose="02040503050406030204" pitchFamily="18" charset="0"/>
                          </a:rPr>
                          <m:t> −</m:t>
                        </m:r>
                        <m:r>
                          <a:rPr lang="en-US" sz="3600" b="0" i="1" smtClean="0">
                            <a:latin typeface="Cambria Math" panose="02040503050406030204" pitchFamily="18" charset="0"/>
                          </a:rPr>
                          <m:t>𝑘</m:t>
                        </m:r>
                        <m:r>
                          <a:rPr lang="en-US" sz="3600" b="0" i="1" smtClean="0">
                            <a:latin typeface="Cambria Math" panose="02040503050406030204" pitchFamily="18" charset="0"/>
                          </a:rPr>
                          <m:t>)</m:t>
                        </m:r>
                      </m:num>
                      <m:den>
                        <m:r>
                          <a:rPr lang="en-US" sz="3600" b="0" i="1" smtClean="0">
                            <a:latin typeface="Cambria Math" panose="02040503050406030204" pitchFamily="18" charset="0"/>
                          </a:rPr>
                          <m:t>4</m:t>
                        </m:r>
                      </m:den>
                    </m:f>
                  </m:oMath>
                </a14:m>
                <a:endParaRPr lang="en-US" dirty="0"/>
              </a:p>
            </p:txBody>
          </p:sp>
        </mc:Choice>
        <mc:Fallback xmlns="">
          <p:sp>
            <p:nvSpPr>
              <p:cNvPr id="3" name="Content Placeholder 2">
                <a:extLst>
                  <a:ext uri="{FF2B5EF4-FFF2-40B4-BE49-F238E27FC236}">
                    <a16:creationId xmlns:a16="http://schemas.microsoft.com/office/drawing/2014/main" id="{5C91920D-FF8E-3547-A24F-048A7B0CCA7F}"/>
                  </a:ext>
                </a:extLst>
              </p:cNvPr>
              <p:cNvSpPr>
                <a:spLocks noGrp="1" noRot="1" noChangeAspect="1" noMove="1" noResize="1" noEditPoints="1" noAdjustHandles="1" noChangeArrowheads="1" noChangeShapeType="1" noTextEdit="1"/>
              </p:cNvSpPr>
              <p:nvPr>
                <p:ph idx="1"/>
              </p:nvPr>
            </p:nvSpPr>
            <p:spPr>
              <a:blipFill>
                <a:blip r:embed="rId3"/>
                <a:stretch>
                  <a:fillRect l="-844"/>
                </a:stretch>
              </a:blipFill>
            </p:spPr>
            <p:txBody>
              <a:bodyPr/>
              <a:lstStyle/>
              <a:p>
                <a:r>
                  <a:rPr lang="en-US">
                    <a:noFill/>
                  </a:rPr>
                  <a:t> </a:t>
                </a:r>
              </a:p>
            </p:txBody>
          </p:sp>
        </mc:Fallback>
      </mc:AlternateContent>
    </p:spTree>
    <p:extLst>
      <p:ext uri="{BB962C8B-B14F-4D97-AF65-F5344CB8AC3E}">
        <p14:creationId xmlns:p14="http://schemas.microsoft.com/office/powerpoint/2010/main" val="42354979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a:t>Euclid critical path</a:t>
            </a:r>
          </a:p>
        </p:txBody>
      </p:sp>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3"/>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4"/>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EE30F3A-01B8-4E43-9F15-8D1248DAAEF9}"/>
              </a:ext>
            </a:extLst>
          </p:cNvPr>
          <p:cNvSpPr/>
          <p:nvPr/>
        </p:nvSpPr>
        <p:spPr>
          <a:xfrm>
            <a:off x="1016372" y="4580826"/>
            <a:ext cx="10649601" cy="19803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US" sz="2800" dirty="0">
              <a:solidFill>
                <a:schemeClr val="tx1"/>
              </a:solidFill>
            </a:endParaRPr>
          </a:p>
        </p:txBody>
      </p:sp>
      <p:cxnSp>
        <p:nvCxnSpPr>
          <p:cNvPr id="38" name="Straight Arrow Connector 37">
            <a:extLst>
              <a:ext uri="{FF2B5EF4-FFF2-40B4-BE49-F238E27FC236}">
                <a16:creationId xmlns:a16="http://schemas.microsoft.com/office/drawing/2014/main" id="{A60850C5-70D6-EE40-AC52-54297ABF3E97}"/>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C0D6E74-DCDB-8E44-B020-91B301F86794}"/>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7FCA802-768F-E946-BD10-B956C3BA0D9F}"/>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40" name="TextBox 39">
                <a:extLst>
                  <a:ext uri="{FF2B5EF4-FFF2-40B4-BE49-F238E27FC236}">
                    <a16:creationId xmlns:a16="http://schemas.microsoft.com/office/drawing/2014/main" id="{57FCA802-768F-E946-BD10-B956C3BA0D9F}"/>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85283F3-BEAA-524A-8CEF-F799BE7FE891}"/>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41" name="TextBox 40">
                <a:extLst>
                  <a:ext uri="{FF2B5EF4-FFF2-40B4-BE49-F238E27FC236}">
                    <a16:creationId xmlns:a16="http://schemas.microsoft.com/office/drawing/2014/main" id="{A85283F3-BEAA-524A-8CEF-F799BE7FE891}"/>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265ECFD2-3054-D34F-B92A-D8D239F6B6C7}"/>
                  </a:ext>
                </a:extLst>
              </p:cNvPr>
              <p:cNvSpPr/>
              <p:nvPr/>
            </p:nvSpPr>
            <p:spPr>
              <a:xfrm>
                <a:off x="1483225" y="3170237"/>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Get </a:t>
                </a:r>
                <a14:m>
                  <m:oMath xmlns:m="http://schemas.openxmlformats.org/officeDocument/2006/math">
                    <m:r>
                      <a:rPr lang="en-US" sz="2500" b="0" i="1" dirty="0" smtClean="0">
                        <a:solidFill>
                          <a:schemeClr val="tx1"/>
                        </a:solidFill>
                        <a:latin typeface="Cambria Math" panose="02040503050406030204" pitchFamily="18" charset="0"/>
                      </a:rPr>
                      <m:t>6</m:t>
                    </m:r>
                  </m:oMath>
                </a14:m>
                <a:r>
                  <a:rPr lang="en-US" sz="2500">
                    <a:solidFill>
                      <a:schemeClr val="tx1"/>
                    </a:solidFill>
                  </a:rPr>
                  <a:t> MSBs</a:t>
                </a:r>
              </a:p>
            </p:txBody>
          </p:sp>
        </mc:Choice>
        <mc:Fallback xmlns="">
          <p:sp>
            <p:nvSpPr>
              <p:cNvPr id="42" name="Rectangle 41">
                <a:extLst>
                  <a:ext uri="{FF2B5EF4-FFF2-40B4-BE49-F238E27FC236}">
                    <a16:creationId xmlns:a16="http://schemas.microsoft.com/office/drawing/2014/main" id="{265ECFD2-3054-D34F-B92A-D8D239F6B6C7}"/>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7"/>
                <a:stretch>
                  <a:fillRect l="-2326" r="-1744" b="-7975"/>
                </a:stretch>
              </a:blipFill>
              <a:ln>
                <a:solidFill>
                  <a:schemeClr val="tx1"/>
                </a:solidFill>
              </a:ln>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8B70267C-5F8B-7946-818D-538514C51179}"/>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FCD2AA9-0137-414D-A476-164D089466B5}"/>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95E790D-B8F8-9540-AF31-DCFF06F26FEC}"/>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4F77A38-38A1-4742-A811-9D00079F304C}"/>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46" name="TextBox 45">
                <a:extLst>
                  <a:ext uri="{FF2B5EF4-FFF2-40B4-BE49-F238E27FC236}">
                    <a16:creationId xmlns:a16="http://schemas.microsoft.com/office/drawing/2014/main" id="{F4F77A38-38A1-4742-A811-9D00079F304C}"/>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8"/>
                <a:stretch>
                  <a:fillRect b="-10256"/>
                </a:stretch>
              </a:blipFill>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402370C4-2DD8-5D47-9BD8-245071980C53}"/>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E99CB8F-A6ED-A341-98B8-86F871918E14}"/>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ACC89A20-08D5-7246-BFBB-97FF9A5285D6}"/>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0CCC25E-1E8C-CD41-9AAD-CF04F8E72DCD}"/>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62" name="TextBox 61">
                <a:extLst>
                  <a:ext uri="{FF2B5EF4-FFF2-40B4-BE49-F238E27FC236}">
                    <a16:creationId xmlns:a16="http://schemas.microsoft.com/office/drawing/2014/main" id="{40CCC25E-1E8C-CD41-9AAD-CF04F8E72DCD}"/>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7E3DACA-D33C-A94F-B750-A889BBA7FC56}"/>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63" name="TextBox 62">
                <a:extLst>
                  <a:ext uri="{FF2B5EF4-FFF2-40B4-BE49-F238E27FC236}">
                    <a16:creationId xmlns:a16="http://schemas.microsoft.com/office/drawing/2014/main" id="{F7E3DACA-D33C-A94F-B750-A889BBA7FC56}"/>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ECCBFDC7-8CBA-124A-8BF1-3190095C8DED}"/>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67" name="Rectangle 66">
                <a:extLst>
                  <a:ext uri="{FF2B5EF4-FFF2-40B4-BE49-F238E27FC236}">
                    <a16:creationId xmlns:a16="http://schemas.microsoft.com/office/drawing/2014/main" id="{ECCBFDC7-8CBA-124A-8BF1-3190095C8DED}"/>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11"/>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3931715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F7DA762-5FD0-F34A-B772-99B8A8E77628}"/>
              </a:ext>
            </a:extLst>
          </p:cNvPr>
          <p:cNvSpPr/>
          <p:nvPr/>
        </p:nvSpPr>
        <p:spPr>
          <a:xfrm>
            <a:off x="4715457" y="2642979"/>
            <a:ext cx="6739939" cy="2957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a:solidFill>
                  <a:schemeClr val="tx1"/>
                </a:solidFill>
              </a:rPr>
              <a:t>Computing the remainder</a:t>
            </a:r>
          </a:p>
        </p:txBody>
      </p:sp>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a:t>Euclid critical path</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19D05F76-4FA3-104D-83CF-64095F46D55C}"/>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71" name="Rectangle 70">
                <a:extLst>
                  <a:ext uri="{FF2B5EF4-FFF2-40B4-BE49-F238E27FC236}">
                    <a16:creationId xmlns:a16="http://schemas.microsoft.com/office/drawing/2014/main" id="{19D05F76-4FA3-104D-83CF-64095F46D55C}"/>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4"/>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5"/>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372EA6-9E09-9243-AC91-3DD439792335}"/>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4419D00-4275-CB44-B8F1-C08E51FDB4A6}"/>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F80391B-6D67-224A-B5DE-9E11089E3ED1}"/>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10" name="TextBox 9">
                <a:extLst>
                  <a:ext uri="{FF2B5EF4-FFF2-40B4-BE49-F238E27FC236}">
                    <a16:creationId xmlns:a16="http://schemas.microsoft.com/office/drawing/2014/main" id="{0F80391B-6D67-224A-B5DE-9E11089E3ED1}"/>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7FBBC1-C060-CD42-AEE5-BCD0FDD998ED}"/>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11" name="TextBox 10">
                <a:extLst>
                  <a:ext uri="{FF2B5EF4-FFF2-40B4-BE49-F238E27FC236}">
                    <a16:creationId xmlns:a16="http://schemas.microsoft.com/office/drawing/2014/main" id="{0E7FBBC1-C060-CD42-AEE5-BCD0FDD998ED}"/>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6131D83-0B08-4B47-91D0-3D9C63A37745}"/>
                  </a:ext>
                </a:extLst>
              </p:cNvPr>
              <p:cNvSpPr/>
              <p:nvPr/>
            </p:nvSpPr>
            <p:spPr>
              <a:xfrm>
                <a:off x="1483225" y="3170237"/>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Get </a:t>
                </a:r>
                <a14:m>
                  <m:oMath xmlns:m="http://schemas.openxmlformats.org/officeDocument/2006/math">
                    <m:r>
                      <a:rPr lang="en-US" sz="2500" b="0" i="1" smtClean="0">
                        <a:solidFill>
                          <a:schemeClr val="tx1"/>
                        </a:solidFill>
                        <a:latin typeface="Cambria Math" panose="02040503050406030204" pitchFamily="18" charset="0"/>
                      </a:rPr>
                      <m:t>6</m:t>
                    </m:r>
                  </m:oMath>
                </a14:m>
                <a:r>
                  <a:rPr lang="en-US" sz="2500">
                    <a:solidFill>
                      <a:schemeClr val="tx1"/>
                    </a:solidFill>
                  </a:rPr>
                  <a:t> MSBs</a:t>
                </a:r>
              </a:p>
            </p:txBody>
          </p:sp>
        </mc:Choice>
        <mc:Fallback xmlns="">
          <p:sp>
            <p:nvSpPr>
              <p:cNvPr id="12" name="Rectangle 11">
                <a:extLst>
                  <a:ext uri="{FF2B5EF4-FFF2-40B4-BE49-F238E27FC236}">
                    <a16:creationId xmlns:a16="http://schemas.microsoft.com/office/drawing/2014/main" id="{56131D83-0B08-4B47-91D0-3D9C63A37745}"/>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8"/>
                <a:stretch>
                  <a:fillRect l="-2326" r="-1744" b="-7975"/>
                </a:stretch>
              </a:blipFill>
              <a:ln>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E2FF79C-BBA4-4B42-ADEE-75F6EDCEE081}"/>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4F0D6C-3D2C-1247-BE3F-77F1D88F2901}"/>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AE16C7D-7FA8-4744-9CA1-751186356EC1}"/>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D2B005C-556A-D74E-BA03-5DACA8D4D402}"/>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16" name="TextBox 15">
                <a:extLst>
                  <a:ext uri="{FF2B5EF4-FFF2-40B4-BE49-F238E27FC236}">
                    <a16:creationId xmlns:a16="http://schemas.microsoft.com/office/drawing/2014/main" id="{1D2B005C-556A-D74E-BA03-5DACA8D4D402}"/>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9"/>
                <a:stretch>
                  <a:fillRect b="-10256"/>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3DFF7702-43E0-DD4F-9F95-8D8B84EE6031}"/>
              </a:ext>
            </a:extLst>
          </p:cNvPr>
          <p:cNvCxnSpPr>
            <a:cxnSpLocks/>
          </p:cNvCxnSpPr>
          <p:nvPr/>
        </p:nvCxnSpPr>
        <p:spPr>
          <a:xfrm>
            <a:off x="1305536" y="3991566"/>
            <a:ext cx="0" cy="31977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FC0FE62-2672-9146-A5B8-02D458BDE5E4}"/>
              </a:ext>
            </a:extLst>
          </p:cNvPr>
          <p:cNvCxnSpPr>
            <a:cxnSpLocks/>
          </p:cNvCxnSpPr>
          <p:nvPr/>
        </p:nvCxnSpPr>
        <p:spPr>
          <a:xfrm>
            <a:off x="1305536" y="4311336"/>
            <a:ext cx="34099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9F2520-1CD7-AA4A-9944-27913D0C72DA}"/>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90F3D4D-F60F-7E46-94EF-ACF9EF4EB6DB}"/>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EFFE397-1369-084B-BD2F-63891C78FBA9}"/>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3B9BA32-5A6E-CB47-A742-D9668FB1E8CD}"/>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32" name="TextBox 31">
                <a:extLst>
                  <a:ext uri="{FF2B5EF4-FFF2-40B4-BE49-F238E27FC236}">
                    <a16:creationId xmlns:a16="http://schemas.microsoft.com/office/drawing/2014/main" id="{B3B9BA32-5A6E-CB47-A742-D9668FB1E8CD}"/>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5607001-9A9E-6A4C-A496-571848CA3D76}"/>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33" name="TextBox 32">
                <a:extLst>
                  <a:ext uri="{FF2B5EF4-FFF2-40B4-BE49-F238E27FC236}">
                    <a16:creationId xmlns:a16="http://schemas.microsoft.com/office/drawing/2014/main" id="{E5607001-9A9E-6A4C-A496-571848CA3D76}"/>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9973E536-A0F7-6140-B2A8-FB274C6C1589}"/>
                  </a:ext>
                </a:extLst>
              </p:cNvPr>
              <p:cNvSpPr/>
              <p:nvPr/>
            </p:nvSpPr>
            <p:spPr>
              <a:xfrm>
                <a:off x="8932883" y="3284537"/>
                <a:ext cx="680789" cy="21619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oMath>
                  </m:oMathPara>
                </a14:m>
                <a:endParaRPr lang="en-US" sz="2500">
                  <a:solidFill>
                    <a:schemeClr val="tx1"/>
                  </a:solidFill>
                </a:endParaRPr>
              </a:p>
            </p:txBody>
          </p:sp>
        </mc:Choice>
        <mc:Fallback xmlns="">
          <p:sp>
            <p:nvSpPr>
              <p:cNvPr id="41" name="Rectangle 40">
                <a:extLst>
                  <a:ext uri="{FF2B5EF4-FFF2-40B4-BE49-F238E27FC236}">
                    <a16:creationId xmlns:a16="http://schemas.microsoft.com/office/drawing/2014/main" id="{9973E536-A0F7-6140-B2A8-FB274C6C1589}"/>
                  </a:ext>
                </a:extLst>
              </p:cNvPr>
              <p:cNvSpPr>
                <a:spLocks noRot="1" noChangeAspect="1" noMove="1" noResize="1" noEditPoints="1" noAdjustHandles="1" noChangeArrowheads="1" noChangeShapeType="1" noTextEdit="1"/>
              </p:cNvSpPr>
              <p:nvPr/>
            </p:nvSpPr>
            <p:spPr>
              <a:xfrm>
                <a:off x="8932883" y="3284537"/>
                <a:ext cx="680789" cy="2161909"/>
              </a:xfrm>
              <a:prstGeom prst="rect">
                <a:avLst/>
              </a:prstGeom>
              <a:blipFill>
                <a:blip r:embed="rId12"/>
                <a:stretch>
                  <a:fillRect/>
                </a:stretch>
              </a:blipFill>
              <a:ln>
                <a:solidFill>
                  <a:schemeClr val="tx1"/>
                </a:solidFill>
              </a:ln>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582F1881-35FC-634A-BAF2-E46504E4DBC4}"/>
              </a:ext>
            </a:extLst>
          </p:cNvPr>
          <p:cNvCxnSpPr>
            <a:cxnSpLocks/>
          </p:cNvCxnSpPr>
          <p:nvPr/>
        </p:nvCxnSpPr>
        <p:spPr>
          <a:xfrm>
            <a:off x="8417906" y="3387631"/>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370DFAE-5C4D-5041-9A37-AEC94B57A002}"/>
              </a:ext>
            </a:extLst>
          </p:cNvPr>
          <p:cNvCxnSpPr>
            <a:cxnSpLocks/>
          </p:cNvCxnSpPr>
          <p:nvPr/>
        </p:nvCxnSpPr>
        <p:spPr>
          <a:xfrm>
            <a:off x="8417906" y="3691264"/>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BF4AF9A-7689-194F-96AD-1F00DC6F8650}"/>
              </a:ext>
            </a:extLst>
          </p:cNvPr>
          <p:cNvCxnSpPr>
            <a:cxnSpLocks/>
          </p:cNvCxnSpPr>
          <p:nvPr/>
        </p:nvCxnSpPr>
        <p:spPr>
          <a:xfrm>
            <a:off x="8417906" y="3984410"/>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168CE89-16B7-4A43-A7AB-13E2052470F4}"/>
              </a:ext>
            </a:extLst>
          </p:cNvPr>
          <p:cNvCxnSpPr>
            <a:cxnSpLocks/>
          </p:cNvCxnSpPr>
          <p:nvPr/>
        </p:nvCxnSpPr>
        <p:spPr>
          <a:xfrm>
            <a:off x="8417906" y="4296505"/>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88F53A4-9CAB-6D42-B8E3-C08808FA9D0D}"/>
              </a:ext>
            </a:extLst>
          </p:cNvPr>
          <p:cNvCxnSpPr>
            <a:cxnSpLocks/>
          </p:cNvCxnSpPr>
          <p:nvPr/>
        </p:nvCxnSpPr>
        <p:spPr>
          <a:xfrm>
            <a:off x="8417906" y="4595867"/>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D854388-DBB0-0542-BCCF-C2BA21E9B7C5}"/>
              </a:ext>
            </a:extLst>
          </p:cNvPr>
          <p:cNvCxnSpPr>
            <a:cxnSpLocks/>
          </p:cNvCxnSpPr>
          <p:nvPr/>
        </p:nvCxnSpPr>
        <p:spPr>
          <a:xfrm>
            <a:off x="8426372" y="49176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4689F47-BBD6-2D40-A09F-8F2F78713127}"/>
                  </a:ext>
                </a:extLst>
              </p:cNvPr>
              <p:cNvSpPr txBox="1"/>
              <p:nvPr/>
            </p:nvSpPr>
            <p:spPr>
              <a:xfrm>
                <a:off x="4246248" y="4329037"/>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63" name="TextBox 62">
                <a:extLst>
                  <a:ext uri="{FF2B5EF4-FFF2-40B4-BE49-F238E27FC236}">
                    <a16:creationId xmlns:a16="http://schemas.microsoft.com/office/drawing/2014/main" id="{44689F47-BBD6-2D40-A09F-8F2F78713127}"/>
                  </a:ext>
                </a:extLst>
              </p:cNvPr>
              <p:cNvSpPr txBox="1">
                <a:spLocks noRot="1" noChangeAspect="1" noMove="1" noResize="1" noEditPoints="1" noAdjustHandles="1" noChangeArrowheads="1" noChangeShapeType="1" noTextEdit="1"/>
              </p:cNvSpPr>
              <p:nvPr/>
            </p:nvSpPr>
            <p:spPr>
              <a:xfrm>
                <a:off x="4246248" y="4329037"/>
                <a:ext cx="436979" cy="477054"/>
              </a:xfrm>
              <a:prstGeom prst="rect">
                <a:avLst/>
              </a:prstGeom>
              <a:blipFill>
                <a:blip r:embed="rId13"/>
                <a:stretch>
                  <a:fillRect/>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75FBB1F5-706D-F14B-9C2F-3331BDE6C19B}"/>
              </a:ext>
            </a:extLst>
          </p:cNvPr>
          <p:cNvCxnSpPr>
            <a:cxnSpLocks/>
          </p:cNvCxnSpPr>
          <p:nvPr/>
        </p:nvCxnSpPr>
        <p:spPr>
          <a:xfrm>
            <a:off x="8431405" y="52732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3FAD9F1-BE5C-C740-B045-A9FACEF2AF4E}"/>
                  </a:ext>
                </a:extLst>
              </p:cNvPr>
              <p:cNvSpPr txBox="1"/>
              <p:nvPr/>
            </p:nvSpPr>
            <p:spPr>
              <a:xfrm>
                <a:off x="5793744" y="3183933"/>
                <a:ext cx="3409451" cy="193899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r>
                            <a:rPr lang="en-US" sz="2000" i="1">
                              <a:latin typeface="Cambria Math" panose="02040503050406030204" pitchFamily="18" charset="0"/>
                            </a:rPr>
                            <m:t>𝑏</m:t>
                          </m:r>
                          <m:r>
                            <a:rPr lang="en-US" sz="2000" i="1">
                              <a:latin typeface="Cambria Math" panose="02040503050406030204" pitchFamily="18" charset="0"/>
                            </a:rPr>
                            <m:t>∗</m:t>
                          </m:r>
                          <m:r>
                            <a:rPr lang="en-US" sz="2000" i="1">
                              <a:latin typeface="Cambria Math" panose="02040503050406030204" pitchFamily="18" charset="0"/>
                            </a:rPr>
                            <m:t>𝑞</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5</m:t>
                              </m:r>
                            </m:e>
                          </m:d>
                        </m:e>
                      </m:d>
                      <m:r>
                        <a:rPr lang="en-US" sz="2000" i="1">
                          <a:latin typeface="Cambria Math" panose="02040503050406030204" pitchFamily="18" charset="0"/>
                        </a:rPr>
                        <m:t>≪</m:t>
                      </m:r>
                      <m:r>
                        <a:rPr lang="en-US" sz="2000" b="0" i="1" smtClean="0">
                          <a:latin typeface="Cambria Math" panose="02040503050406030204" pitchFamily="18" charset="0"/>
                        </a:rPr>
                        <m:t>5</m:t>
                      </m:r>
                    </m:oMath>
                  </m:oMathPara>
                </a14:m>
                <a:endParaRPr lang="en-US" sz="2000" b="0"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𝑏</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𝑞</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4</m:t>
                              </m:r>
                            </m:e>
                          </m:d>
                        </m:e>
                      </m:d>
                      <m:r>
                        <a:rPr lang="en-US" sz="2000" b="0" i="1" smtClean="0">
                          <a:solidFill>
                            <a:schemeClr val="tx1"/>
                          </a:solidFill>
                          <a:latin typeface="Cambria Math" panose="02040503050406030204" pitchFamily="18" charset="0"/>
                        </a:rPr>
                        <m:t>≪4</m:t>
                      </m:r>
                    </m:oMath>
                  </m:oMathPara>
                </a14:m>
                <a:endParaRPr lang="en-US" sz="2000" b="0" dirty="0">
                  <a:solidFill>
                    <a:schemeClr val="tx1"/>
                  </a:solidFill>
                </a:endParaRPr>
              </a:p>
              <a:p>
                <a:pPr algn="ctr"/>
                <a14:m>
                  <m:oMathPara xmlns:m="http://schemas.openxmlformats.org/officeDocument/2006/math">
                    <m:oMathParaPr>
                      <m:jc m:val="centerGroup"/>
                    </m:oMathParaPr>
                    <m:oMath xmlns:m="http://schemas.openxmlformats.org/officeDocument/2006/math">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𝑏</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𝑞</m:t>
                          </m:r>
                          <m:d>
                            <m:dPr>
                              <m:begChr m:val="["/>
                              <m:endChr m:val="]"/>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3</m:t>
                              </m:r>
                            </m:e>
                          </m:d>
                        </m:e>
                      </m:d>
                      <m:r>
                        <a:rPr lang="en-US" sz="2000" i="1" smtClean="0">
                          <a:solidFill>
                            <a:schemeClr val="tx1"/>
                          </a:solidFill>
                          <a:latin typeface="Cambria Math" panose="02040503050406030204" pitchFamily="18" charset="0"/>
                        </a:rPr>
                        <m:t>≪3</m:t>
                      </m:r>
                    </m:oMath>
                  </m:oMathPara>
                </a14:m>
                <a:endParaRPr lang="en-US" sz="2000" dirty="0">
                  <a:solidFill>
                    <a:schemeClr val="tx1"/>
                  </a:solidFill>
                </a:endParaRPr>
              </a:p>
              <a:p>
                <a:pPr algn="ctr"/>
                <a14:m>
                  <m:oMathPara xmlns:m="http://schemas.openxmlformats.org/officeDocument/2006/math">
                    <m:oMathParaPr>
                      <m:jc m:val="centerGroup"/>
                    </m:oMathParaPr>
                    <m:oMath xmlns:m="http://schemas.openxmlformats.org/officeDocument/2006/math">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𝑏</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𝑞</m:t>
                          </m:r>
                          <m:d>
                            <m:dPr>
                              <m:begChr m:val="["/>
                              <m:endChr m:val="]"/>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2</m:t>
                              </m:r>
                            </m:e>
                          </m:d>
                        </m:e>
                      </m:d>
                      <m:r>
                        <a:rPr lang="en-US" sz="2000" i="1" smtClean="0">
                          <a:solidFill>
                            <a:schemeClr val="tx1"/>
                          </a:solidFill>
                          <a:latin typeface="Cambria Math" panose="02040503050406030204" pitchFamily="18" charset="0"/>
                        </a:rPr>
                        <m:t>≪2</m:t>
                      </m:r>
                    </m:oMath>
                  </m:oMathPara>
                </a14:m>
                <a:endParaRPr lang="en-US" sz="2000" dirty="0">
                  <a:solidFill>
                    <a:schemeClr val="tx1"/>
                  </a:solidFill>
                </a:endParaRPr>
              </a:p>
              <a:p>
                <a:pPr algn="ctr"/>
                <a14:m>
                  <m:oMathPara xmlns:m="http://schemas.openxmlformats.org/officeDocument/2006/math">
                    <m:oMathParaPr>
                      <m:jc m:val="centerGroup"/>
                    </m:oMathParaPr>
                    <m:oMath xmlns:m="http://schemas.openxmlformats.org/officeDocument/2006/math">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𝑏</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𝑞</m:t>
                          </m:r>
                          <m:d>
                            <m:dPr>
                              <m:begChr m:val="["/>
                              <m:endChr m:val="]"/>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1</m:t>
                              </m:r>
                            </m:e>
                          </m:d>
                        </m:e>
                      </m:d>
                      <m:r>
                        <a:rPr lang="en-US" sz="2000" i="1">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1</m:t>
                      </m:r>
                    </m:oMath>
                  </m:oMathPara>
                </a14:m>
                <a:endParaRPr lang="en-US" sz="2000" dirty="0">
                  <a:solidFill>
                    <a:schemeClr val="tx1"/>
                  </a:solidFill>
                </a:endParaRPr>
              </a:p>
              <a:p>
                <a:pPr algn="ctr"/>
                <a14:m>
                  <m:oMathPara xmlns:m="http://schemas.openxmlformats.org/officeDocument/2006/math">
                    <m:oMathParaPr>
                      <m:jc m:val="centerGroup"/>
                    </m:oMathParaPr>
                    <m:oMath xmlns:m="http://schemas.openxmlformats.org/officeDocument/2006/math">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𝑏</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𝑞</m:t>
                          </m:r>
                          <m:d>
                            <m:dPr>
                              <m:begChr m:val="["/>
                              <m:endChr m:val="]"/>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0</m:t>
                              </m:r>
                            </m:e>
                          </m:d>
                        </m:e>
                      </m:d>
                    </m:oMath>
                  </m:oMathPara>
                </a14:m>
                <a:endParaRPr lang="en-US" sz="2000" dirty="0"/>
              </a:p>
            </p:txBody>
          </p:sp>
        </mc:Choice>
        <mc:Fallback xmlns="">
          <p:sp>
            <p:nvSpPr>
              <p:cNvPr id="55" name="TextBox 54">
                <a:extLst>
                  <a:ext uri="{FF2B5EF4-FFF2-40B4-BE49-F238E27FC236}">
                    <a16:creationId xmlns:a16="http://schemas.microsoft.com/office/drawing/2014/main" id="{63FAD9F1-BE5C-C740-B045-A9FACEF2AF4E}"/>
                  </a:ext>
                </a:extLst>
              </p:cNvPr>
              <p:cNvSpPr txBox="1">
                <a:spLocks noRot="1" noChangeAspect="1" noMove="1" noResize="1" noEditPoints="1" noAdjustHandles="1" noChangeArrowheads="1" noChangeShapeType="1" noTextEdit="1"/>
              </p:cNvSpPr>
              <p:nvPr/>
            </p:nvSpPr>
            <p:spPr>
              <a:xfrm>
                <a:off x="5793744" y="3183933"/>
                <a:ext cx="3409451" cy="1938992"/>
              </a:xfrm>
              <a:prstGeom prst="rect">
                <a:avLst/>
              </a:prstGeom>
              <a:blipFill>
                <a:blip r:embed="rId14"/>
                <a:stretch>
                  <a:fillRect b="-9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7C9A3E02-0DC5-5547-8A49-577045015260}"/>
                  </a:ext>
                </a:extLst>
              </p:cNvPr>
              <p:cNvSpPr txBox="1"/>
              <p:nvPr/>
            </p:nvSpPr>
            <p:spPr>
              <a:xfrm>
                <a:off x="7235498" y="5083162"/>
                <a:ext cx="3913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𝑎</m:t>
                      </m:r>
                    </m:oMath>
                  </m:oMathPara>
                </a14:m>
                <a:endParaRPr lang="en-US" sz="2000"/>
              </a:p>
            </p:txBody>
          </p:sp>
        </mc:Choice>
        <mc:Fallback xmlns="">
          <p:sp>
            <p:nvSpPr>
              <p:cNvPr id="54" name="TextBox 53">
                <a:extLst>
                  <a:ext uri="{FF2B5EF4-FFF2-40B4-BE49-F238E27FC236}">
                    <a16:creationId xmlns:a16="http://schemas.microsoft.com/office/drawing/2014/main" id="{7C9A3E02-0DC5-5547-8A49-577045015260}"/>
                  </a:ext>
                </a:extLst>
              </p:cNvPr>
              <p:cNvSpPr txBox="1">
                <a:spLocks noRot="1" noChangeAspect="1" noMove="1" noResize="1" noEditPoints="1" noAdjustHandles="1" noChangeArrowheads="1" noChangeShapeType="1" noTextEdit="1"/>
              </p:cNvSpPr>
              <p:nvPr/>
            </p:nvSpPr>
            <p:spPr>
              <a:xfrm>
                <a:off x="7235498" y="5083162"/>
                <a:ext cx="391326" cy="400110"/>
              </a:xfrm>
              <a:prstGeom prst="rect">
                <a:avLst/>
              </a:prstGeom>
              <a:blipFill>
                <a:blip r:embed="rId15"/>
                <a:stretch>
                  <a:fillRect/>
                </a:stretch>
              </a:blipFill>
            </p:spPr>
            <p:txBody>
              <a:bodyPr/>
              <a:lstStyle/>
              <a:p>
                <a:r>
                  <a:rPr lang="en-US">
                    <a:noFill/>
                  </a:rPr>
                  <a:t> </a:t>
                </a:r>
              </a:p>
            </p:txBody>
          </p:sp>
        </mc:Fallback>
      </mc:AlternateContent>
      <p:sp>
        <p:nvSpPr>
          <p:cNvPr id="52" name="Rectangle 51">
            <a:extLst>
              <a:ext uri="{FF2B5EF4-FFF2-40B4-BE49-F238E27FC236}">
                <a16:creationId xmlns:a16="http://schemas.microsoft.com/office/drawing/2014/main" id="{B51BA43E-4C11-4342-AA8D-0598A2E6D6FB}"/>
              </a:ext>
            </a:extLst>
          </p:cNvPr>
          <p:cNvSpPr/>
          <p:nvPr/>
        </p:nvSpPr>
        <p:spPr>
          <a:xfrm>
            <a:off x="5208005" y="3175468"/>
            <a:ext cx="3079488" cy="19426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500">
              <a:solidFill>
                <a:schemeClr val="tx1"/>
              </a:solidFill>
            </a:endParaRPr>
          </a:p>
        </p:txBody>
      </p:sp>
      <p:sp>
        <p:nvSpPr>
          <p:cNvPr id="56" name="Rectangle 55">
            <a:extLst>
              <a:ext uri="{FF2B5EF4-FFF2-40B4-BE49-F238E27FC236}">
                <a16:creationId xmlns:a16="http://schemas.microsoft.com/office/drawing/2014/main" id="{FF968C71-320D-AC48-B18C-795909B277EF}"/>
              </a:ext>
            </a:extLst>
          </p:cNvPr>
          <p:cNvSpPr/>
          <p:nvPr/>
        </p:nvSpPr>
        <p:spPr>
          <a:xfrm>
            <a:off x="5194501" y="3662822"/>
            <a:ext cx="1546136"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Multiplier</a:t>
            </a:r>
          </a:p>
        </p:txBody>
      </p:sp>
      <p:cxnSp>
        <p:nvCxnSpPr>
          <p:cNvPr id="57" name="Straight Arrow Connector 56">
            <a:extLst>
              <a:ext uri="{FF2B5EF4-FFF2-40B4-BE49-F238E27FC236}">
                <a16:creationId xmlns:a16="http://schemas.microsoft.com/office/drawing/2014/main" id="{CFB93EC6-6142-BA45-BE00-0BB424AA087D}"/>
              </a:ext>
            </a:extLst>
          </p:cNvPr>
          <p:cNvCxnSpPr>
            <a:cxnSpLocks/>
          </p:cNvCxnSpPr>
          <p:nvPr/>
        </p:nvCxnSpPr>
        <p:spPr>
          <a:xfrm>
            <a:off x="1305536" y="2957208"/>
            <a:ext cx="33871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7DA371F-475A-064C-900B-6CF010D85DB0}"/>
                  </a:ext>
                </a:extLst>
              </p:cNvPr>
              <p:cNvSpPr txBox="1"/>
              <p:nvPr/>
            </p:nvSpPr>
            <p:spPr>
              <a:xfrm>
                <a:off x="4248116" y="2581553"/>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59" name="TextBox 58">
                <a:extLst>
                  <a:ext uri="{FF2B5EF4-FFF2-40B4-BE49-F238E27FC236}">
                    <a16:creationId xmlns:a16="http://schemas.microsoft.com/office/drawing/2014/main" id="{37DA371F-475A-064C-900B-6CF010D85DB0}"/>
                  </a:ext>
                </a:extLst>
              </p:cNvPr>
              <p:cNvSpPr txBox="1">
                <a:spLocks noRot="1" noChangeAspect="1" noMove="1" noResize="1" noEditPoints="1" noAdjustHandles="1" noChangeArrowheads="1" noChangeShapeType="1" noTextEdit="1"/>
              </p:cNvSpPr>
              <p:nvPr/>
            </p:nvSpPr>
            <p:spPr>
              <a:xfrm>
                <a:off x="4248116" y="2581553"/>
                <a:ext cx="442557" cy="47705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802EB003-59BA-7E4F-8E9F-2ED1290E2A70}"/>
                  </a:ext>
                </a:extLst>
              </p:cNvPr>
              <p:cNvSpPr txBox="1"/>
              <p:nvPr/>
            </p:nvSpPr>
            <p:spPr>
              <a:xfrm>
                <a:off x="9656805" y="3851983"/>
                <a:ext cx="148482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𝑎</m:t>
                      </m:r>
                      <m:r>
                        <a:rPr lang="en-US" sz="2500" b="0" i="1" smtClean="0">
                          <a:latin typeface="Cambria Math" panose="02040503050406030204" pitchFamily="18" charset="0"/>
                        </a:rPr>
                        <m:t>−</m:t>
                      </m:r>
                      <m:r>
                        <a:rPr lang="en-US" sz="2500" i="1">
                          <a:latin typeface="Cambria Math" panose="02040503050406030204" pitchFamily="18" charset="0"/>
                        </a:rPr>
                        <m:t>𝑞</m:t>
                      </m:r>
                      <m:r>
                        <a:rPr lang="en-US" sz="2500" i="1">
                          <a:latin typeface="Cambria Math" panose="02040503050406030204" pitchFamily="18" charset="0"/>
                        </a:rPr>
                        <m:t>∗</m:t>
                      </m:r>
                      <m:r>
                        <a:rPr lang="en-US" sz="2500" i="1">
                          <a:latin typeface="Cambria Math" panose="02040503050406030204" pitchFamily="18" charset="0"/>
                        </a:rPr>
                        <m:t>𝑏</m:t>
                      </m:r>
                    </m:oMath>
                  </m:oMathPara>
                </a14:m>
                <a:endParaRPr lang="en-US" sz="2500"/>
              </a:p>
            </p:txBody>
          </p:sp>
        </mc:Choice>
        <mc:Fallback xmlns="">
          <p:sp>
            <p:nvSpPr>
              <p:cNvPr id="61" name="TextBox 60">
                <a:extLst>
                  <a:ext uri="{FF2B5EF4-FFF2-40B4-BE49-F238E27FC236}">
                    <a16:creationId xmlns:a16="http://schemas.microsoft.com/office/drawing/2014/main" id="{802EB003-59BA-7E4F-8E9F-2ED1290E2A70}"/>
                  </a:ext>
                </a:extLst>
              </p:cNvPr>
              <p:cNvSpPr txBox="1">
                <a:spLocks noRot="1" noChangeAspect="1" noMove="1" noResize="1" noEditPoints="1" noAdjustHandles="1" noChangeArrowheads="1" noChangeShapeType="1" noTextEdit="1"/>
              </p:cNvSpPr>
              <p:nvPr/>
            </p:nvSpPr>
            <p:spPr>
              <a:xfrm>
                <a:off x="9656805" y="3851983"/>
                <a:ext cx="1484829" cy="477054"/>
              </a:xfrm>
              <a:prstGeom prst="rect">
                <a:avLst/>
              </a:prstGeom>
              <a:blipFill>
                <a:blip r:embed="rId17"/>
                <a:stretch>
                  <a:fillRect b="-1025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5E4774F1-082A-854A-BB56-17680ADE7E83}"/>
              </a:ext>
            </a:extLst>
          </p:cNvPr>
          <p:cNvCxnSpPr>
            <a:cxnSpLocks/>
          </p:cNvCxnSpPr>
          <p:nvPr/>
        </p:nvCxnSpPr>
        <p:spPr>
          <a:xfrm>
            <a:off x="9630827" y="4360895"/>
            <a:ext cx="15108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D6E5D7D-DD62-A348-812B-333A584A74CC}"/>
              </a:ext>
            </a:extLst>
          </p:cNvPr>
          <p:cNvCxnSpPr>
            <a:cxnSpLocks/>
          </p:cNvCxnSpPr>
          <p:nvPr/>
        </p:nvCxnSpPr>
        <p:spPr>
          <a:xfrm>
            <a:off x="1310230" y="2957208"/>
            <a:ext cx="0" cy="5457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59635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F7DA762-5FD0-F34A-B772-99B8A8E77628}"/>
              </a:ext>
            </a:extLst>
          </p:cNvPr>
          <p:cNvSpPr/>
          <p:nvPr/>
        </p:nvSpPr>
        <p:spPr>
          <a:xfrm>
            <a:off x="4715457" y="2642979"/>
            <a:ext cx="6739939" cy="2957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a:solidFill>
                  <a:schemeClr val="tx1"/>
                </a:solidFill>
              </a:rPr>
              <a:t>Computing the remainder</a:t>
            </a:r>
          </a:p>
        </p:txBody>
      </p:sp>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a:t>Euclid critical path</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19D05F76-4FA3-104D-83CF-64095F46D55C}"/>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71" name="Rectangle 70">
                <a:extLst>
                  <a:ext uri="{FF2B5EF4-FFF2-40B4-BE49-F238E27FC236}">
                    <a16:creationId xmlns:a16="http://schemas.microsoft.com/office/drawing/2014/main" id="{19D05F76-4FA3-104D-83CF-64095F46D55C}"/>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4"/>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5"/>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372EA6-9E09-9243-AC91-3DD439792335}"/>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4419D00-4275-CB44-B8F1-C08E51FDB4A6}"/>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F80391B-6D67-224A-B5DE-9E11089E3ED1}"/>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10" name="TextBox 9">
                <a:extLst>
                  <a:ext uri="{FF2B5EF4-FFF2-40B4-BE49-F238E27FC236}">
                    <a16:creationId xmlns:a16="http://schemas.microsoft.com/office/drawing/2014/main" id="{0F80391B-6D67-224A-B5DE-9E11089E3ED1}"/>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7FBBC1-C060-CD42-AEE5-BCD0FDD998ED}"/>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11" name="TextBox 10">
                <a:extLst>
                  <a:ext uri="{FF2B5EF4-FFF2-40B4-BE49-F238E27FC236}">
                    <a16:creationId xmlns:a16="http://schemas.microsoft.com/office/drawing/2014/main" id="{0E7FBBC1-C060-CD42-AEE5-BCD0FDD998ED}"/>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6131D83-0B08-4B47-91D0-3D9C63A37745}"/>
                  </a:ext>
                </a:extLst>
              </p:cNvPr>
              <p:cNvSpPr/>
              <p:nvPr/>
            </p:nvSpPr>
            <p:spPr>
              <a:xfrm>
                <a:off x="1483225" y="3170237"/>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Get </a:t>
                </a:r>
                <a14:m>
                  <m:oMath xmlns:m="http://schemas.openxmlformats.org/officeDocument/2006/math">
                    <m:r>
                      <a:rPr lang="en-US" sz="2500" b="0" i="1" smtClean="0">
                        <a:solidFill>
                          <a:schemeClr val="tx1"/>
                        </a:solidFill>
                        <a:latin typeface="Cambria Math" panose="02040503050406030204" pitchFamily="18" charset="0"/>
                      </a:rPr>
                      <m:t>6</m:t>
                    </m:r>
                  </m:oMath>
                </a14:m>
                <a:r>
                  <a:rPr lang="en-US" sz="2500">
                    <a:solidFill>
                      <a:schemeClr val="tx1"/>
                    </a:solidFill>
                  </a:rPr>
                  <a:t> MSBs</a:t>
                </a:r>
              </a:p>
            </p:txBody>
          </p:sp>
        </mc:Choice>
        <mc:Fallback xmlns="">
          <p:sp>
            <p:nvSpPr>
              <p:cNvPr id="12" name="Rectangle 11">
                <a:extLst>
                  <a:ext uri="{FF2B5EF4-FFF2-40B4-BE49-F238E27FC236}">
                    <a16:creationId xmlns:a16="http://schemas.microsoft.com/office/drawing/2014/main" id="{56131D83-0B08-4B47-91D0-3D9C63A37745}"/>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8"/>
                <a:stretch>
                  <a:fillRect l="-2326" r="-1744" b="-7975"/>
                </a:stretch>
              </a:blipFill>
              <a:ln>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E2FF79C-BBA4-4B42-ADEE-75F6EDCEE081}"/>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4F0D6C-3D2C-1247-BE3F-77F1D88F2901}"/>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AE16C7D-7FA8-4744-9CA1-751186356EC1}"/>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D2B005C-556A-D74E-BA03-5DACA8D4D402}"/>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16" name="TextBox 15">
                <a:extLst>
                  <a:ext uri="{FF2B5EF4-FFF2-40B4-BE49-F238E27FC236}">
                    <a16:creationId xmlns:a16="http://schemas.microsoft.com/office/drawing/2014/main" id="{1D2B005C-556A-D74E-BA03-5DACA8D4D402}"/>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9"/>
                <a:stretch>
                  <a:fillRect b="-10256"/>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3DFF7702-43E0-DD4F-9F95-8D8B84EE6031}"/>
              </a:ext>
            </a:extLst>
          </p:cNvPr>
          <p:cNvCxnSpPr>
            <a:cxnSpLocks/>
          </p:cNvCxnSpPr>
          <p:nvPr/>
        </p:nvCxnSpPr>
        <p:spPr>
          <a:xfrm>
            <a:off x="1305536" y="3991566"/>
            <a:ext cx="0" cy="31977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FC0FE62-2672-9146-A5B8-02D458BDE5E4}"/>
              </a:ext>
            </a:extLst>
          </p:cNvPr>
          <p:cNvCxnSpPr>
            <a:cxnSpLocks/>
          </p:cNvCxnSpPr>
          <p:nvPr/>
        </p:nvCxnSpPr>
        <p:spPr>
          <a:xfrm>
            <a:off x="1305536" y="4311336"/>
            <a:ext cx="34099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9F2520-1CD7-AA4A-9944-27913D0C72DA}"/>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90F3D4D-F60F-7E46-94EF-ACF9EF4EB6DB}"/>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EFFE397-1369-084B-BD2F-63891C78FBA9}"/>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3B9BA32-5A6E-CB47-A742-D9668FB1E8CD}"/>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32" name="TextBox 31">
                <a:extLst>
                  <a:ext uri="{FF2B5EF4-FFF2-40B4-BE49-F238E27FC236}">
                    <a16:creationId xmlns:a16="http://schemas.microsoft.com/office/drawing/2014/main" id="{B3B9BA32-5A6E-CB47-A742-D9668FB1E8CD}"/>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5607001-9A9E-6A4C-A496-571848CA3D76}"/>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33" name="TextBox 32">
                <a:extLst>
                  <a:ext uri="{FF2B5EF4-FFF2-40B4-BE49-F238E27FC236}">
                    <a16:creationId xmlns:a16="http://schemas.microsoft.com/office/drawing/2014/main" id="{E5607001-9A9E-6A4C-A496-571848CA3D76}"/>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9973E536-A0F7-6140-B2A8-FB274C6C1589}"/>
                  </a:ext>
                </a:extLst>
              </p:cNvPr>
              <p:cNvSpPr/>
              <p:nvPr/>
            </p:nvSpPr>
            <p:spPr>
              <a:xfrm>
                <a:off x="8932883" y="3284537"/>
                <a:ext cx="680789" cy="21619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oMath>
                  </m:oMathPara>
                </a14:m>
                <a:endParaRPr lang="en-US" sz="2500">
                  <a:solidFill>
                    <a:schemeClr val="tx1"/>
                  </a:solidFill>
                </a:endParaRPr>
              </a:p>
            </p:txBody>
          </p:sp>
        </mc:Choice>
        <mc:Fallback xmlns="">
          <p:sp>
            <p:nvSpPr>
              <p:cNvPr id="41" name="Rectangle 40">
                <a:extLst>
                  <a:ext uri="{FF2B5EF4-FFF2-40B4-BE49-F238E27FC236}">
                    <a16:creationId xmlns:a16="http://schemas.microsoft.com/office/drawing/2014/main" id="{9973E536-A0F7-6140-B2A8-FB274C6C1589}"/>
                  </a:ext>
                </a:extLst>
              </p:cNvPr>
              <p:cNvSpPr>
                <a:spLocks noRot="1" noChangeAspect="1" noMove="1" noResize="1" noEditPoints="1" noAdjustHandles="1" noChangeArrowheads="1" noChangeShapeType="1" noTextEdit="1"/>
              </p:cNvSpPr>
              <p:nvPr/>
            </p:nvSpPr>
            <p:spPr>
              <a:xfrm>
                <a:off x="8932883" y="3284537"/>
                <a:ext cx="680789" cy="2161909"/>
              </a:xfrm>
              <a:prstGeom prst="rect">
                <a:avLst/>
              </a:prstGeom>
              <a:blipFill>
                <a:blip r:embed="rId12"/>
                <a:stretch>
                  <a:fillRect/>
                </a:stretch>
              </a:blipFill>
              <a:ln>
                <a:solidFill>
                  <a:schemeClr val="tx1"/>
                </a:solidFill>
              </a:ln>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582F1881-35FC-634A-BAF2-E46504E4DBC4}"/>
              </a:ext>
            </a:extLst>
          </p:cNvPr>
          <p:cNvCxnSpPr>
            <a:cxnSpLocks/>
          </p:cNvCxnSpPr>
          <p:nvPr/>
        </p:nvCxnSpPr>
        <p:spPr>
          <a:xfrm>
            <a:off x="8417906" y="3387631"/>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370DFAE-5C4D-5041-9A37-AEC94B57A002}"/>
              </a:ext>
            </a:extLst>
          </p:cNvPr>
          <p:cNvCxnSpPr>
            <a:cxnSpLocks/>
          </p:cNvCxnSpPr>
          <p:nvPr/>
        </p:nvCxnSpPr>
        <p:spPr>
          <a:xfrm>
            <a:off x="8417906" y="3691264"/>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BF4AF9A-7689-194F-96AD-1F00DC6F8650}"/>
              </a:ext>
            </a:extLst>
          </p:cNvPr>
          <p:cNvCxnSpPr>
            <a:cxnSpLocks/>
          </p:cNvCxnSpPr>
          <p:nvPr/>
        </p:nvCxnSpPr>
        <p:spPr>
          <a:xfrm>
            <a:off x="8417906" y="3984410"/>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168CE89-16B7-4A43-A7AB-13E2052470F4}"/>
              </a:ext>
            </a:extLst>
          </p:cNvPr>
          <p:cNvCxnSpPr>
            <a:cxnSpLocks/>
          </p:cNvCxnSpPr>
          <p:nvPr/>
        </p:nvCxnSpPr>
        <p:spPr>
          <a:xfrm>
            <a:off x="8417906" y="4296505"/>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88F53A4-9CAB-6D42-B8E3-C08808FA9D0D}"/>
              </a:ext>
            </a:extLst>
          </p:cNvPr>
          <p:cNvCxnSpPr>
            <a:cxnSpLocks/>
          </p:cNvCxnSpPr>
          <p:nvPr/>
        </p:nvCxnSpPr>
        <p:spPr>
          <a:xfrm>
            <a:off x="8417906" y="4595867"/>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D854388-DBB0-0542-BCCF-C2BA21E9B7C5}"/>
              </a:ext>
            </a:extLst>
          </p:cNvPr>
          <p:cNvCxnSpPr>
            <a:cxnSpLocks/>
          </p:cNvCxnSpPr>
          <p:nvPr/>
        </p:nvCxnSpPr>
        <p:spPr>
          <a:xfrm>
            <a:off x="8426372" y="49176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4689F47-BBD6-2D40-A09F-8F2F78713127}"/>
                  </a:ext>
                </a:extLst>
              </p:cNvPr>
              <p:cNvSpPr txBox="1"/>
              <p:nvPr/>
            </p:nvSpPr>
            <p:spPr>
              <a:xfrm>
                <a:off x="4246248" y="4329037"/>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63" name="TextBox 62">
                <a:extLst>
                  <a:ext uri="{FF2B5EF4-FFF2-40B4-BE49-F238E27FC236}">
                    <a16:creationId xmlns:a16="http://schemas.microsoft.com/office/drawing/2014/main" id="{44689F47-BBD6-2D40-A09F-8F2F78713127}"/>
                  </a:ext>
                </a:extLst>
              </p:cNvPr>
              <p:cNvSpPr txBox="1">
                <a:spLocks noRot="1" noChangeAspect="1" noMove="1" noResize="1" noEditPoints="1" noAdjustHandles="1" noChangeArrowheads="1" noChangeShapeType="1" noTextEdit="1"/>
              </p:cNvSpPr>
              <p:nvPr/>
            </p:nvSpPr>
            <p:spPr>
              <a:xfrm>
                <a:off x="4246248" y="4329037"/>
                <a:ext cx="436979" cy="477054"/>
              </a:xfrm>
              <a:prstGeom prst="rect">
                <a:avLst/>
              </a:prstGeom>
              <a:blipFill>
                <a:blip r:embed="rId13"/>
                <a:stretch>
                  <a:fillRect/>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75FBB1F5-706D-F14B-9C2F-3331BDE6C19B}"/>
              </a:ext>
            </a:extLst>
          </p:cNvPr>
          <p:cNvCxnSpPr>
            <a:cxnSpLocks/>
          </p:cNvCxnSpPr>
          <p:nvPr/>
        </p:nvCxnSpPr>
        <p:spPr>
          <a:xfrm>
            <a:off x="8431405" y="52732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3FAD9F1-BE5C-C740-B045-A9FACEF2AF4E}"/>
                  </a:ext>
                </a:extLst>
              </p:cNvPr>
              <p:cNvSpPr txBox="1"/>
              <p:nvPr/>
            </p:nvSpPr>
            <p:spPr>
              <a:xfrm>
                <a:off x="5793744" y="3183933"/>
                <a:ext cx="3409451" cy="224676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𝑏</m:t>
                      </m:r>
                      <m:r>
                        <a:rPr lang="en-US" sz="2000" b="0" i="1" smtClean="0">
                          <a:latin typeface="Cambria Math" panose="02040503050406030204" pitchFamily="18" charset="0"/>
                        </a:rPr>
                        <m:t>≪5 </m:t>
                      </m:r>
                      <m:r>
                        <a:rPr lang="en-US" sz="2000" b="0" i="1" smtClean="0">
                          <a:latin typeface="Cambria Math" panose="02040503050406030204" pitchFamily="18" charset="0"/>
                        </a:rPr>
                        <m:t>𝑜𝑟</m:t>
                      </m:r>
                      <m:r>
                        <a:rPr lang="en-US" sz="2000" b="0" i="1" smtClean="0">
                          <a:latin typeface="Cambria Math" panose="02040503050406030204" pitchFamily="18" charset="0"/>
                        </a:rPr>
                        <m:t> 0</m:t>
                      </m:r>
                    </m:oMath>
                  </m:oMathPara>
                </a14:m>
                <a:endParaRPr lang="en-US" sz="2000" b="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≪4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≪3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≪2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≪1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endParaRPr lang="en-US" sz="2000"/>
              </a:p>
            </p:txBody>
          </p:sp>
        </mc:Choice>
        <mc:Fallback xmlns="">
          <p:sp>
            <p:nvSpPr>
              <p:cNvPr id="55" name="TextBox 54">
                <a:extLst>
                  <a:ext uri="{FF2B5EF4-FFF2-40B4-BE49-F238E27FC236}">
                    <a16:creationId xmlns:a16="http://schemas.microsoft.com/office/drawing/2014/main" id="{63FAD9F1-BE5C-C740-B045-A9FACEF2AF4E}"/>
                  </a:ext>
                </a:extLst>
              </p:cNvPr>
              <p:cNvSpPr txBox="1">
                <a:spLocks noRot="1" noChangeAspect="1" noMove="1" noResize="1" noEditPoints="1" noAdjustHandles="1" noChangeArrowheads="1" noChangeShapeType="1" noTextEdit="1"/>
              </p:cNvSpPr>
              <p:nvPr/>
            </p:nvSpPr>
            <p:spPr>
              <a:xfrm>
                <a:off x="5793744" y="3183933"/>
                <a:ext cx="3409451" cy="224676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7C9A3E02-0DC5-5547-8A49-577045015260}"/>
                  </a:ext>
                </a:extLst>
              </p:cNvPr>
              <p:cNvSpPr txBox="1"/>
              <p:nvPr/>
            </p:nvSpPr>
            <p:spPr>
              <a:xfrm>
                <a:off x="7235498" y="5083162"/>
                <a:ext cx="3913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𝑎</m:t>
                      </m:r>
                    </m:oMath>
                  </m:oMathPara>
                </a14:m>
                <a:endParaRPr lang="en-US" sz="2000"/>
              </a:p>
            </p:txBody>
          </p:sp>
        </mc:Choice>
        <mc:Fallback xmlns="">
          <p:sp>
            <p:nvSpPr>
              <p:cNvPr id="54" name="TextBox 53">
                <a:extLst>
                  <a:ext uri="{FF2B5EF4-FFF2-40B4-BE49-F238E27FC236}">
                    <a16:creationId xmlns:a16="http://schemas.microsoft.com/office/drawing/2014/main" id="{7C9A3E02-0DC5-5547-8A49-577045015260}"/>
                  </a:ext>
                </a:extLst>
              </p:cNvPr>
              <p:cNvSpPr txBox="1">
                <a:spLocks noRot="1" noChangeAspect="1" noMove="1" noResize="1" noEditPoints="1" noAdjustHandles="1" noChangeArrowheads="1" noChangeShapeType="1" noTextEdit="1"/>
              </p:cNvSpPr>
              <p:nvPr/>
            </p:nvSpPr>
            <p:spPr>
              <a:xfrm>
                <a:off x="7235498" y="5083162"/>
                <a:ext cx="391326" cy="400110"/>
              </a:xfrm>
              <a:prstGeom prst="rect">
                <a:avLst/>
              </a:prstGeom>
              <a:blipFill>
                <a:blip r:embed="rId15"/>
                <a:stretch>
                  <a:fillRect/>
                </a:stretch>
              </a:blipFill>
            </p:spPr>
            <p:txBody>
              <a:bodyPr/>
              <a:lstStyle/>
              <a:p>
                <a:r>
                  <a:rPr lang="en-US">
                    <a:noFill/>
                  </a:rPr>
                  <a:t> </a:t>
                </a:r>
              </a:p>
            </p:txBody>
          </p:sp>
        </mc:Fallback>
      </mc:AlternateContent>
      <p:cxnSp>
        <p:nvCxnSpPr>
          <p:cNvPr id="57" name="Straight Arrow Connector 56">
            <a:extLst>
              <a:ext uri="{FF2B5EF4-FFF2-40B4-BE49-F238E27FC236}">
                <a16:creationId xmlns:a16="http://schemas.microsoft.com/office/drawing/2014/main" id="{CFB93EC6-6142-BA45-BE00-0BB424AA087D}"/>
              </a:ext>
            </a:extLst>
          </p:cNvPr>
          <p:cNvCxnSpPr>
            <a:cxnSpLocks/>
          </p:cNvCxnSpPr>
          <p:nvPr/>
        </p:nvCxnSpPr>
        <p:spPr>
          <a:xfrm>
            <a:off x="1305536" y="2957208"/>
            <a:ext cx="33871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7DA371F-475A-064C-900B-6CF010D85DB0}"/>
                  </a:ext>
                </a:extLst>
              </p:cNvPr>
              <p:cNvSpPr txBox="1"/>
              <p:nvPr/>
            </p:nvSpPr>
            <p:spPr>
              <a:xfrm>
                <a:off x="4248116" y="2581553"/>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59" name="TextBox 58">
                <a:extLst>
                  <a:ext uri="{FF2B5EF4-FFF2-40B4-BE49-F238E27FC236}">
                    <a16:creationId xmlns:a16="http://schemas.microsoft.com/office/drawing/2014/main" id="{37DA371F-475A-064C-900B-6CF010D85DB0}"/>
                  </a:ext>
                </a:extLst>
              </p:cNvPr>
              <p:cNvSpPr txBox="1">
                <a:spLocks noRot="1" noChangeAspect="1" noMove="1" noResize="1" noEditPoints="1" noAdjustHandles="1" noChangeArrowheads="1" noChangeShapeType="1" noTextEdit="1"/>
              </p:cNvSpPr>
              <p:nvPr/>
            </p:nvSpPr>
            <p:spPr>
              <a:xfrm>
                <a:off x="4248116" y="2581553"/>
                <a:ext cx="442557" cy="47705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802EB003-59BA-7E4F-8E9F-2ED1290E2A70}"/>
                  </a:ext>
                </a:extLst>
              </p:cNvPr>
              <p:cNvSpPr txBox="1"/>
              <p:nvPr/>
            </p:nvSpPr>
            <p:spPr>
              <a:xfrm>
                <a:off x="9656805" y="3851983"/>
                <a:ext cx="148482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𝑎</m:t>
                      </m:r>
                      <m:r>
                        <a:rPr lang="en-US" sz="2500" b="0" i="1" smtClean="0">
                          <a:latin typeface="Cambria Math" panose="02040503050406030204" pitchFamily="18" charset="0"/>
                        </a:rPr>
                        <m:t>−</m:t>
                      </m:r>
                      <m:r>
                        <a:rPr lang="en-US" sz="2500" i="1">
                          <a:latin typeface="Cambria Math" panose="02040503050406030204" pitchFamily="18" charset="0"/>
                        </a:rPr>
                        <m:t>𝑞</m:t>
                      </m:r>
                      <m:r>
                        <a:rPr lang="en-US" sz="2500" i="1">
                          <a:latin typeface="Cambria Math" panose="02040503050406030204" pitchFamily="18" charset="0"/>
                        </a:rPr>
                        <m:t>∗</m:t>
                      </m:r>
                      <m:r>
                        <a:rPr lang="en-US" sz="2500" i="1">
                          <a:latin typeface="Cambria Math" panose="02040503050406030204" pitchFamily="18" charset="0"/>
                        </a:rPr>
                        <m:t>𝑏</m:t>
                      </m:r>
                    </m:oMath>
                  </m:oMathPara>
                </a14:m>
                <a:endParaRPr lang="en-US" sz="2500"/>
              </a:p>
            </p:txBody>
          </p:sp>
        </mc:Choice>
        <mc:Fallback xmlns="">
          <p:sp>
            <p:nvSpPr>
              <p:cNvPr id="61" name="TextBox 60">
                <a:extLst>
                  <a:ext uri="{FF2B5EF4-FFF2-40B4-BE49-F238E27FC236}">
                    <a16:creationId xmlns:a16="http://schemas.microsoft.com/office/drawing/2014/main" id="{802EB003-59BA-7E4F-8E9F-2ED1290E2A70}"/>
                  </a:ext>
                </a:extLst>
              </p:cNvPr>
              <p:cNvSpPr txBox="1">
                <a:spLocks noRot="1" noChangeAspect="1" noMove="1" noResize="1" noEditPoints="1" noAdjustHandles="1" noChangeArrowheads="1" noChangeShapeType="1" noTextEdit="1"/>
              </p:cNvSpPr>
              <p:nvPr/>
            </p:nvSpPr>
            <p:spPr>
              <a:xfrm>
                <a:off x="9656805" y="3851983"/>
                <a:ext cx="1484829" cy="477054"/>
              </a:xfrm>
              <a:prstGeom prst="rect">
                <a:avLst/>
              </a:prstGeom>
              <a:blipFill>
                <a:blip r:embed="rId17"/>
                <a:stretch>
                  <a:fillRect b="-1025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5E4774F1-082A-854A-BB56-17680ADE7E83}"/>
              </a:ext>
            </a:extLst>
          </p:cNvPr>
          <p:cNvCxnSpPr>
            <a:cxnSpLocks/>
          </p:cNvCxnSpPr>
          <p:nvPr/>
        </p:nvCxnSpPr>
        <p:spPr>
          <a:xfrm>
            <a:off x="9630827" y="4360895"/>
            <a:ext cx="15108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D6E5D7D-DD62-A348-812B-333A584A74CC}"/>
              </a:ext>
            </a:extLst>
          </p:cNvPr>
          <p:cNvCxnSpPr>
            <a:cxnSpLocks/>
          </p:cNvCxnSpPr>
          <p:nvPr/>
        </p:nvCxnSpPr>
        <p:spPr>
          <a:xfrm>
            <a:off x="1310230" y="2957208"/>
            <a:ext cx="0" cy="545798"/>
          </a:xfrm>
          <a:prstGeom prst="line">
            <a:avLst/>
          </a:prstGeom>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D127DB47-C646-AE48-B93C-7C976BE8DA97}"/>
              </a:ext>
            </a:extLst>
          </p:cNvPr>
          <p:cNvSpPr/>
          <p:nvPr/>
        </p:nvSpPr>
        <p:spPr>
          <a:xfrm>
            <a:off x="5208005" y="3175468"/>
            <a:ext cx="3079488" cy="19426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500">
              <a:solidFill>
                <a:schemeClr val="tx1"/>
              </a:solidFill>
            </a:endParaRPr>
          </a:p>
        </p:txBody>
      </p:sp>
      <p:sp>
        <p:nvSpPr>
          <p:cNvPr id="50" name="Rectangle 49">
            <a:extLst>
              <a:ext uri="{FF2B5EF4-FFF2-40B4-BE49-F238E27FC236}">
                <a16:creationId xmlns:a16="http://schemas.microsoft.com/office/drawing/2014/main" id="{B9B29432-A3DE-D341-874C-CB650158B509}"/>
              </a:ext>
            </a:extLst>
          </p:cNvPr>
          <p:cNvSpPr/>
          <p:nvPr/>
        </p:nvSpPr>
        <p:spPr>
          <a:xfrm>
            <a:off x="5194501" y="3662822"/>
            <a:ext cx="1546136"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Multiplier</a:t>
            </a:r>
          </a:p>
        </p:txBody>
      </p:sp>
    </p:spTree>
    <p:extLst>
      <p:ext uri="{BB962C8B-B14F-4D97-AF65-F5344CB8AC3E}">
        <p14:creationId xmlns:p14="http://schemas.microsoft.com/office/powerpoint/2010/main" val="63191356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B252-2812-4B4A-9379-DFAA38142B41}"/>
              </a:ext>
            </a:extLst>
          </p:cNvPr>
          <p:cNvSpPr>
            <a:spLocks noGrp="1"/>
          </p:cNvSpPr>
          <p:nvPr>
            <p:ph type="title"/>
          </p:nvPr>
        </p:nvSpPr>
        <p:spPr/>
        <p:txBody>
          <a:bodyPr/>
          <a:lstStyle/>
          <a:p>
            <a:r>
              <a:rPr lang="en-US"/>
              <a:t>Critical paths primarily require additions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C2B69C-71D9-2746-8800-FE2AA713BF22}"/>
                  </a:ext>
                </a:extLst>
              </p:cNvPr>
              <p:cNvSpPr>
                <a:spLocks noGrp="1"/>
              </p:cNvSpPr>
              <p:nvPr>
                <p:ph idx="1"/>
              </p:nvPr>
            </p:nvSpPr>
            <p:spPr/>
            <p:txBody>
              <a:bodyPr>
                <a:normAutofit/>
              </a:bodyPr>
              <a:lstStyle/>
              <a:p>
                <a:r>
                  <a:rPr lang="en-US" dirty="0"/>
                  <a:t>The fastest adder is a carry-save adder (CSA)</a:t>
                </a:r>
              </a:p>
              <a:p>
                <a:pPr lvl="1"/>
                <a:r>
                  <a:rPr lang="en-US" sz="2800" dirty="0"/>
                  <a:t>Eliminates carry propagation, requiring </a:t>
                </a:r>
                <a14:m>
                  <m:oMath xmlns:m="http://schemas.openxmlformats.org/officeDocument/2006/math">
                    <m:r>
                      <a:rPr lang="en-US" sz="2800" b="0" i="1" smtClean="0">
                        <a:latin typeface="Cambria Math" panose="02040503050406030204" pitchFamily="18" charset="0"/>
                      </a:rPr>
                      <m:t>𝑂</m:t>
                    </m:r>
                    <m:r>
                      <a:rPr lang="en-US" sz="2800" b="0" i="1" smtClean="0">
                        <a:latin typeface="Cambria Math" panose="02040503050406030204" pitchFamily="18" charset="0"/>
                      </a:rPr>
                      <m:t>(1)</m:t>
                    </m:r>
                  </m:oMath>
                </a14:m>
                <a:r>
                  <a:rPr lang="en-US" sz="2800" dirty="0"/>
                  <a:t> delay</a:t>
                </a:r>
              </a:p>
              <a:p>
                <a:pPr lvl="1"/>
                <a:r>
                  <a:rPr lang="en-US" sz="2800" dirty="0"/>
                  <a:t>Stores numbers in CSA form or redundant binary form</a:t>
                </a:r>
              </a:p>
              <a:p>
                <a:endParaRPr lang="en-US" dirty="0"/>
              </a:p>
            </p:txBody>
          </p:sp>
        </mc:Choice>
        <mc:Fallback xmlns="">
          <p:sp>
            <p:nvSpPr>
              <p:cNvPr id="3" name="Content Placeholder 2">
                <a:extLst>
                  <a:ext uri="{FF2B5EF4-FFF2-40B4-BE49-F238E27FC236}">
                    <a16:creationId xmlns:a16="http://schemas.microsoft.com/office/drawing/2014/main" id="{1BC2B69C-71D9-2746-8800-FE2AA713BF22}"/>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pic>
        <p:nvPicPr>
          <p:cNvPr id="29" name="Picture 2">
            <a:extLst>
              <a:ext uri="{FF2B5EF4-FFF2-40B4-BE49-F238E27FC236}">
                <a16:creationId xmlns:a16="http://schemas.microsoft.com/office/drawing/2014/main" id="{4A5FEBD4-05B1-0945-8C46-316CDFAAA6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6704" y="3550686"/>
            <a:ext cx="2912416" cy="250203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66E9247-2368-6B45-BF7E-A546B6C12BFA}"/>
              </a:ext>
            </a:extLst>
          </p:cNvPr>
          <p:cNvGrpSpPr/>
          <p:nvPr/>
        </p:nvGrpSpPr>
        <p:grpSpPr>
          <a:xfrm>
            <a:off x="2132880" y="3429000"/>
            <a:ext cx="1880002" cy="2308324"/>
            <a:chOff x="2806759" y="3429000"/>
            <a:chExt cx="1880002" cy="2308324"/>
          </a:xfrm>
        </p:grpSpPr>
        <p:sp>
          <p:nvSpPr>
            <p:cNvPr id="4" name="TextBox 3">
              <a:extLst>
                <a:ext uri="{FF2B5EF4-FFF2-40B4-BE49-F238E27FC236}">
                  <a16:creationId xmlns:a16="http://schemas.microsoft.com/office/drawing/2014/main" id="{B28E0A60-9C74-4647-8301-DE8CDA30F697}"/>
                </a:ext>
              </a:extLst>
            </p:cNvPr>
            <p:cNvSpPr txBox="1"/>
            <p:nvPr/>
          </p:nvSpPr>
          <p:spPr>
            <a:xfrm>
              <a:off x="2988860" y="3429000"/>
              <a:ext cx="1697901" cy="2308324"/>
            </a:xfrm>
            <a:prstGeom prst="rect">
              <a:avLst/>
            </a:prstGeom>
            <a:noFill/>
          </p:spPr>
          <p:txBody>
            <a:bodyPr wrap="none" rtlCol="0">
              <a:spAutoFit/>
            </a:bodyPr>
            <a:lstStyle/>
            <a:p>
              <a:r>
                <a:rPr lang="en-US" sz="2400" dirty="0">
                  <a:solidFill>
                    <a:schemeClr val="accent1"/>
                  </a:solidFill>
                </a:rPr>
                <a:t>1</a:t>
              </a:r>
              <a:r>
                <a:rPr lang="en-US" sz="2400" dirty="0">
                  <a:solidFill>
                    <a:srgbClr val="C00000"/>
                  </a:solidFill>
                </a:rPr>
                <a:t> 1 1 0</a:t>
              </a:r>
            </a:p>
            <a:p>
              <a:r>
                <a:rPr lang="en-US" sz="2400" dirty="0"/>
                <a:t>   1 1 0 1 (a)</a:t>
              </a:r>
            </a:p>
            <a:p>
              <a:r>
                <a:rPr lang="en-US" sz="2400" dirty="0"/>
                <a:t>   1 1 1 0 (b)</a:t>
              </a:r>
            </a:p>
            <a:p>
              <a:r>
                <a:rPr lang="en-US" sz="2400" dirty="0"/>
                <a:t>   0 0 1 0 (c)</a:t>
              </a:r>
            </a:p>
            <a:p>
              <a:r>
                <a:rPr lang="en-US" sz="2400" dirty="0"/>
                <a:t>----------------</a:t>
              </a:r>
            </a:p>
            <a:p>
              <a:r>
                <a:rPr lang="en-US" sz="2400" dirty="0">
                  <a:solidFill>
                    <a:schemeClr val="accent1"/>
                  </a:solidFill>
                </a:rPr>
                <a:t>1</a:t>
              </a:r>
              <a:r>
                <a:rPr lang="en-US" sz="2400" dirty="0"/>
                <a:t> 1 1 0 1</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5F2F8AF-53C7-074B-90AC-3654D7C93DF9}"/>
                    </a:ext>
                  </a:extLst>
                </p:cNvPr>
                <p:cNvSpPr txBox="1"/>
                <p:nvPr/>
              </p:nvSpPr>
              <p:spPr>
                <a:xfrm>
                  <a:off x="2806759" y="4152275"/>
                  <a:ext cx="482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E5F2F8AF-53C7-074B-90AC-3654D7C93DF9}"/>
                    </a:ext>
                  </a:extLst>
                </p:cNvPr>
                <p:cNvSpPr txBox="1">
                  <a:spLocks noRot="1" noChangeAspect="1" noMove="1" noResize="1" noEditPoints="1" noAdjustHandles="1" noChangeArrowheads="1" noChangeShapeType="1" noTextEdit="1"/>
                </p:cNvSpPr>
                <p:nvPr/>
              </p:nvSpPr>
              <p:spPr>
                <a:xfrm>
                  <a:off x="2806759" y="4152275"/>
                  <a:ext cx="482824" cy="461665"/>
                </a:xfrm>
                <a:prstGeom prst="rect">
                  <a:avLst/>
                </a:prstGeom>
                <a:blipFill>
                  <a:blip r:embed="rId5"/>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281211C0-8170-9644-8EF3-367BC8DDAE55}"/>
              </a:ext>
            </a:extLst>
          </p:cNvPr>
          <p:cNvGrpSpPr/>
          <p:nvPr/>
        </p:nvGrpSpPr>
        <p:grpSpPr>
          <a:xfrm>
            <a:off x="4871403" y="2875002"/>
            <a:ext cx="2163734" cy="3416320"/>
            <a:chOff x="2806759" y="3429000"/>
            <a:chExt cx="2163734" cy="3416320"/>
          </a:xfrm>
        </p:grpSpPr>
        <p:sp>
          <p:nvSpPr>
            <p:cNvPr id="13" name="TextBox 12">
              <a:extLst>
                <a:ext uri="{FF2B5EF4-FFF2-40B4-BE49-F238E27FC236}">
                  <a16:creationId xmlns:a16="http://schemas.microsoft.com/office/drawing/2014/main" id="{64171DD3-66BF-4546-B91B-C0C1499D7C9D}"/>
                </a:ext>
              </a:extLst>
            </p:cNvPr>
            <p:cNvSpPr txBox="1"/>
            <p:nvPr/>
          </p:nvSpPr>
          <p:spPr>
            <a:xfrm>
              <a:off x="2988860" y="3429000"/>
              <a:ext cx="1981633" cy="3416320"/>
            </a:xfrm>
            <a:prstGeom prst="rect">
              <a:avLst/>
            </a:prstGeom>
            <a:noFill/>
          </p:spPr>
          <p:txBody>
            <a:bodyPr wrap="none" rtlCol="0">
              <a:spAutoFit/>
            </a:bodyPr>
            <a:lstStyle/>
            <a:p>
              <a:endParaRPr lang="en-US" sz="2400" dirty="0"/>
            </a:p>
            <a:p>
              <a:r>
                <a:rPr lang="en-US" sz="2400" dirty="0"/>
                <a:t>   1 1 0 1 (a)</a:t>
              </a:r>
            </a:p>
            <a:p>
              <a:r>
                <a:rPr lang="en-US" sz="2400" dirty="0"/>
                <a:t>   1 1 1 0 (b)</a:t>
              </a:r>
            </a:p>
            <a:p>
              <a:r>
                <a:rPr lang="en-US" sz="2400" dirty="0"/>
                <a:t>   0 0 1 0 (c)</a:t>
              </a:r>
            </a:p>
            <a:p>
              <a:r>
                <a:rPr lang="en-US" sz="2400" dirty="0"/>
                <a:t>-------------------</a:t>
              </a:r>
            </a:p>
            <a:p>
              <a:r>
                <a:rPr lang="en-US" sz="2400" dirty="0"/>
                <a:t>   0 0 0 1 sum</a:t>
              </a:r>
            </a:p>
            <a:p>
              <a:r>
                <a:rPr lang="en-US" sz="2400" dirty="0">
                  <a:solidFill>
                    <a:schemeClr val="accent1"/>
                  </a:solidFill>
                </a:rPr>
                <a:t>1</a:t>
              </a:r>
              <a:r>
                <a:rPr lang="en-US" sz="2400" dirty="0">
                  <a:solidFill>
                    <a:srgbClr val="C00000"/>
                  </a:solidFill>
                </a:rPr>
                <a:t> 1 1 0 0 </a:t>
              </a:r>
              <a:r>
                <a:rPr lang="en-US" sz="2400" dirty="0"/>
                <a:t>carry</a:t>
              </a:r>
            </a:p>
            <a:p>
              <a:r>
                <a:rPr lang="en-US" sz="2400" dirty="0"/>
                <a:t>-------------------</a:t>
              </a:r>
            </a:p>
            <a:p>
              <a:r>
                <a:rPr lang="en-US" sz="2400" dirty="0"/>
                <a:t>1 1 1 0 1</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9E1406B-C70C-324F-82FD-EFCC6B1D9EC2}"/>
                    </a:ext>
                  </a:extLst>
                </p:cNvPr>
                <p:cNvSpPr txBox="1"/>
                <p:nvPr/>
              </p:nvSpPr>
              <p:spPr>
                <a:xfrm>
                  <a:off x="2806759" y="4244608"/>
                  <a:ext cx="482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14" name="TextBox 13">
                  <a:extLst>
                    <a:ext uri="{FF2B5EF4-FFF2-40B4-BE49-F238E27FC236}">
                      <a16:creationId xmlns:a16="http://schemas.microsoft.com/office/drawing/2014/main" id="{09E1406B-C70C-324F-82FD-EFCC6B1D9EC2}"/>
                    </a:ext>
                  </a:extLst>
                </p:cNvPr>
                <p:cNvSpPr txBox="1">
                  <a:spLocks noRot="1" noChangeAspect="1" noMove="1" noResize="1" noEditPoints="1" noAdjustHandles="1" noChangeArrowheads="1" noChangeShapeType="1" noTextEdit="1"/>
                </p:cNvSpPr>
                <p:nvPr/>
              </p:nvSpPr>
              <p:spPr>
                <a:xfrm>
                  <a:off x="2806759" y="4244608"/>
                  <a:ext cx="482824" cy="461665"/>
                </a:xfrm>
                <a:prstGeom prst="rect">
                  <a:avLst/>
                </a:prstGeom>
                <a:blipFill>
                  <a:blip r:embed="rId6"/>
                  <a:stretch>
                    <a:fillRect/>
                  </a:stretch>
                </a:blipFill>
              </p:spPr>
              <p:txBody>
                <a:bodyPr/>
                <a:lstStyle/>
                <a:p>
                  <a:r>
                    <a:rPr lang="en-US">
                      <a:noFill/>
                    </a:rPr>
                    <a:t> </a:t>
                  </a:r>
                </a:p>
              </p:txBody>
            </p:sp>
          </mc:Fallback>
        </mc:AlternateContent>
      </p:grpSp>
      <p:cxnSp>
        <p:nvCxnSpPr>
          <p:cNvPr id="7" name="Straight Arrow Connector 6">
            <a:extLst>
              <a:ext uri="{FF2B5EF4-FFF2-40B4-BE49-F238E27FC236}">
                <a16:creationId xmlns:a16="http://schemas.microsoft.com/office/drawing/2014/main" id="{395A653F-E691-EE41-90E0-44D8B6D62967}"/>
              </a:ext>
            </a:extLst>
          </p:cNvPr>
          <p:cNvCxnSpPr>
            <a:cxnSpLocks/>
          </p:cNvCxnSpPr>
          <p:nvPr/>
        </p:nvCxnSpPr>
        <p:spPr>
          <a:xfrm>
            <a:off x="4012882" y="4583162"/>
            <a:ext cx="9294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D289204-FDB8-804C-B9A5-CCDB29326805}"/>
                  </a:ext>
                </a:extLst>
              </p:cNvPr>
              <p:cNvSpPr txBox="1"/>
              <p:nvPr/>
            </p:nvSpPr>
            <p:spPr>
              <a:xfrm>
                <a:off x="4871403" y="4747264"/>
                <a:ext cx="482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FD289204-FDB8-804C-B9A5-CCDB29326805}"/>
                  </a:ext>
                </a:extLst>
              </p:cNvPr>
              <p:cNvSpPr txBox="1">
                <a:spLocks noRot="1" noChangeAspect="1" noMove="1" noResize="1" noEditPoints="1" noAdjustHandles="1" noChangeArrowheads="1" noChangeShapeType="1" noTextEdit="1"/>
              </p:cNvSpPr>
              <p:nvPr/>
            </p:nvSpPr>
            <p:spPr>
              <a:xfrm>
                <a:off x="4871403" y="4747264"/>
                <a:ext cx="482824"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142408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AC11-DC67-FB46-A4F2-6CD1DD0F6439}"/>
              </a:ext>
            </a:extLst>
          </p:cNvPr>
          <p:cNvSpPr>
            <a:spLocks noGrp="1"/>
          </p:cNvSpPr>
          <p:nvPr>
            <p:ph type="title"/>
          </p:nvPr>
        </p:nvSpPr>
        <p:spPr/>
        <p:txBody>
          <a:bodyPr/>
          <a:lstStyle/>
          <a:p>
            <a:r>
              <a:rPr lang="en-US" dirty="0"/>
              <a:t>Two-bit PM with 3:2 CSAs: 3 CSA Delays</a:t>
            </a:r>
          </a:p>
        </p:txBody>
      </p:sp>
      <p:cxnSp>
        <p:nvCxnSpPr>
          <p:cNvPr id="20" name="Straight Arrow Connector 19">
            <a:extLst>
              <a:ext uri="{FF2B5EF4-FFF2-40B4-BE49-F238E27FC236}">
                <a16:creationId xmlns:a16="http://schemas.microsoft.com/office/drawing/2014/main" id="{03D4F7E9-74E9-CC4F-8A89-2B0B5C0AF62C}"/>
              </a:ext>
            </a:extLst>
          </p:cNvPr>
          <p:cNvCxnSpPr>
            <a:cxnSpLocks/>
          </p:cNvCxnSpPr>
          <p:nvPr/>
        </p:nvCxnSpPr>
        <p:spPr>
          <a:xfrm>
            <a:off x="1683322" y="3698931"/>
            <a:ext cx="6354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74682E3-0356-0249-B33D-206557B35243}"/>
              </a:ext>
            </a:extLst>
          </p:cNvPr>
          <p:cNvCxnSpPr>
            <a:cxnSpLocks/>
          </p:cNvCxnSpPr>
          <p:nvPr/>
        </p:nvCxnSpPr>
        <p:spPr>
          <a:xfrm flipV="1">
            <a:off x="1683322" y="4089685"/>
            <a:ext cx="635454" cy="29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2EEB80E-0F8A-F140-BFF3-118251D6838B}"/>
              </a:ext>
            </a:extLst>
          </p:cNvPr>
          <p:cNvCxnSpPr>
            <a:cxnSpLocks/>
          </p:cNvCxnSpPr>
          <p:nvPr/>
        </p:nvCxnSpPr>
        <p:spPr>
          <a:xfrm>
            <a:off x="1683322" y="4470909"/>
            <a:ext cx="6354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2C92C22-D84E-2A4B-9BBC-A9C80D114169}"/>
                  </a:ext>
                </a:extLst>
              </p:cNvPr>
              <p:cNvSpPr txBox="1"/>
              <p:nvPr/>
            </p:nvSpPr>
            <p:spPr>
              <a:xfrm>
                <a:off x="600600" y="3342643"/>
                <a:ext cx="92820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r>
                        <a:rPr lang="en-US" sz="2800" i="1" baseline="-25000" dirty="0" err="1">
                          <a:latin typeface="Cambria Math" panose="02040503050406030204" pitchFamily="18" charset="0"/>
                        </a:rPr>
                        <m:t>𝑠𝑢𝑚</m:t>
                      </m:r>
                    </m:oMath>
                  </m:oMathPara>
                </a14:m>
                <a:endParaRPr lang="en-US" sz="2800"/>
              </a:p>
            </p:txBody>
          </p:sp>
        </mc:Choice>
        <mc:Fallback xmlns="">
          <p:sp>
            <p:nvSpPr>
              <p:cNvPr id="23" name="TextBox 22">
                <a:extLst>
                  <a:ext uri="{FF2B5EF4-FFF2-40B4-BE49-F238E27FC236}">
                    <a16:creationId xmlns:a16="http://schemas.microsoft.com/office/drawing/2014/main" id="{B2C92C22-D84E-2A4B-9BBC-A9C80D114169}"/>
                  </a:ext>
                </a:extLst>
              </p:cNvPr>
              <p:cNvSpPr txBox="1">
                <a:spLocks noRot="1" noChangeAspect="1" noMove="1" noResize="1" noEditPoints="1" noAdjustHandles="1" noChangeArrowheads="1" noChangeShapeType="1" noTextEdit="1"/>
              </p:cNvSpPr>
              <p:nvPr/>
            </p:nvSpPr>
            <p:spPr>
              <a:xfrm>
                <a:off x="600600" y="3342643"/>
                <a:ext cx="928203" cy="523220"/>
              </a:xfrm>
              <a:prstGeom prst="rect">
                <a:avLst/>
              </a:prstGeom>
              <a:blipFill>
                <a:blip r:embed="rId3"/>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BF2C8C66-59E9-C04A-B19B-663569F7CDC6}"/>
              </a:ext>
            </a:extLst>
          </p:cNvPr>
          <p:cNvCxnSpPr>
            <a:cxnSpLocks/>
          </p:cNvCxnSpPr>
          <p:nvPr/>
        </p:nvCxnSpPr>
        <p:spPr>
          <a:xfrm flipV="1">
            <a:off x="1662675" y="4861905"/>
            <a:ext cx="4172268" cy="16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8458CE2B-1F68-B34F-917C-0BAA2A0AA9C4}"/>
              </a:ext>
            </a:extLst>
          </p:cNvPr>
          <p:cNvSpPr/>
          <p:nvPr/>
        </p:nvSpPr>
        <p:spPr>
          <a:xfrm>
            <a:off x="2471164" y="3509567"/>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CSA</a:t>
            </a:r>
          </a:p>
        </p:txBody>
      </p:sp>
      <p:sp>
        <p:nvSpPr>
          <p:cNvPr id="30" name="Rectangle 29">
            <a:extLst>
              <a:ext uri="{FF2B5EF4-FFF2-40B4-BE49-F238E27FC236}">
                <a16:creationId xmlns:a16="http://schemas.microsoft.com/office/drawing/2014/main" id="{DF9F3618-4415-8144-9916-ED6487D403AC}"/>
              </a:ext>
            </a:extLst>
          </p:cNvPr>
          <p:cNvSpPr/>
          <p:nvPr/>
        </p:nvSpPr>
        <p:spPr>
          <a:xfrm>
            <a:off x="5914291" y="3774151"/>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CSA</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3D513FB-57D0-FE49-9D8F-E238301D183C}"/>
                  </a:ext>
                </a:extLst>
              </p:cNvPr>
              <p:cNvSpPr txBox="1"/>
              <p:nvPr/>
            </p:nvSpPr>
            <p:spPr>
              <a:xfrm>
                <a:off x="4531508" y="3342643"/>
                <a:ext cx="9121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𝑥</m:t>
                      </m:r>
                      <m:r>
                        <a:rPr lang="en-US" sz="2800" i="1" baseline="-25000" dirty="0" err="1">
                          <a:latin typeface="Cambria Math" panose="02040503050406030204" pitchFamily="18" charset="0"/>
                        </a:rPr>
                        <m:t>𝑠𝑢𝑚</m:t>
                      </m:r>
                    </m:oMath>
                  </m:oMathPara>
                </a14:m>
                <a:endParaRPr lang="en-US" sz="2800"/>
              </a:p>
            </p:txBody>
          </p:sp>
        </mc:Choice>
        <mc:Fallback xmlns="">
          <p:sp>
            <p:nvSpPr>
              <p:cNvPr id="33" name="TextBox 32">
                <a:extLst>
                  <a:ext uri="{FF2B5EF4-FFF2-40B4-BE49-F238E27FC236}">
                    <a16:creationId xmlns:a16="http://schemas.microsoft.com/office/drawing/2014/main" id="{03D513FB-57D0-FE49-9D8F-E238301D183C}"/>
                  </a:ext>
                </a:extLst>
              </p:cNvPr>
              <p:cNvSpPr txBox="1">
                <a:spLocks noRot="1" noChangeAspect="1" noMove="1" noResize="1" noEditPoints="1" noAdjustHandles="1" noChangeArrowheads="1" noChangeShapeType="1" noTextEdit="1"/>
              </p:cNvSpPr>
              <p:nvPr/>
            </p:nvSpPr>
            <p:spPr>
              <a:xfrm>
                <a:off x="4531508" y="3342643"/>
                <a:ext cx="912173"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2AEEF10-423B-5D4F-84E1-C2C7FA06B366}"/>
                  </a:ext>
                </a:extLst>
              </p:cNvPr>
              <p:cNvSpPr txBox="1"/>
              <p:nvPr/>
            </p:nvSpPr>
            <p:spPr>
              <a:xfrm>
                <a:off x="4531508" y="3904061"/>
                <a:ext cx="10692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𝑥</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34" name="TextBox 33">
                <a:extLst>
                  <a:ext uri="{FF2B5EF4-FFF2-40B4-BE49-F238E27FC236}">
                    <a16:creationId xmlns:a16="http://schemas.microsoft.com/office/drawing/2014/main" id="{02AEEF10-423B-5D4F-84E1-C2C7FA06B366}"/>
                  </a:ext>
                </a:extLst>
              </p:cNvPr>
              <p:cNvSpPr txBox="1">
                <a:spLocks noRot="1" noChangeAspect="1" noMove="1" noResize="1" noEditPoints="1" noAdjustHandles="1" noChangeArrowheads="1" noChangeShapeType="1" noTextEdit="1"/>
              </p:cNvSpPr>
              <p:nvPr/>
            </p:nvSpPr>
            <p:spPr>
              <a:xfrm>
                <a:off x="4531508" y="3904061"/>
                <a:ext cx="1069267" cy="523220"/>
              </a:xfrm>
              <a:prstGeom prst="rect">
                <a:avLst/>
              </a:prstGeom>
              <a:blipFill>
                <a:blip r:embed="rId5"/>
                <a:stretch>
                  <a:fillRect/>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31D700F6-40D5-E54F-9CC9-4A43429E2BFD}"/>
              </a:ext>
            </a:extLst>
          </p:cNvPr>
          <p:cNvCxnSpPr>
            <a:cxnSpLocks/>
          </p:cNvCxnSpPr>
          <p:nvPr/>
        </p:nvCxnSpPr>
        <p:spPr>
          <a:xfrm>
            <a:off x="3974300" y="3960541"/>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A188EF1-275B-0B48-9E4F-2837AAA019D3}"/>
              </a:ext>
            </a:extLst>
          </p:cNvPr>
          <p:cNvCxnSpPr>
            <a:cxnSpLocks/>
          </p:cNvCxnSpPr>
          <p:nvPr/>
        </p:nvCxnSpPr>
        <p:spPr>
          <a:xfrm>
            <a:off x="3974300" y="4470909"/>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EF38C48-C541-194A-8C54-60CFE8513AA0}"/>
                  </a:ext>
                </a:extLst>
              </p:cNvPr>
              <p:cNvSpPr txBox="1"/>
              <p:nvPr/>
            </p:nvSpPr>
            <p:spPr>
              <a:xfrm>
                <a:off x="7976843" y="3537669"/>
                <a:ext cx="8945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𝑧</m:t>
                      </m:r>
                      <m:r>
                        <a:rPr lang="en-US" sz="2800" i="1" baseline="-25000" dirty="0" err="1">
                          <a:latin typeface="Cambria Math" panose="02040503050406030204" pitchFamily="18" charset="0"/>
                        </a:rPr>
                        <m:t>𝑠𝑢𝑚</m:t>
                      </m:r>
                    </m:oMath>
                  </m:oMathPara>
                </a14:m>
                <a:endParaRPr lang="en-US" sz="2800"/>
              </a:p>
            </p:txBody>
          </p:sp>
        </mc:Choice>
        <mc:Fallback xmlns="">
          <p:sp>
            <p:nvSpPr>
              <p:cNvPr id="41" name="TextBox 40">
                <a:extLst>
                  <a:ext uri="{FF2B5EF4-FFF2-40B4-BE49-F238E27FC236}">
                    <a16:creationId xmlns:a16="http://schemas.microsoft.com/office/drawing/2014/main" id="{AEF38C48-C541-194A-8C54-60CFE8513AA0}"/>
                  </a:ext>
                </a:extLst>
              </p:cNvPr>
              <p:cNvSpPr txBox="1">
                <a:spLocks noRot="1" noChangeAspect="1" noMove="1" noResize="1" noEditPoints="1" noAdjustHandles="1" noChangeArrowheads="1" noChangeShapeType="1" noTextEdit="1"/>
              </p:cNvSpPr>
              <p:nvPr/>
            </p:nvSpPr>
            <p:spPr>
              <a:xfrm>
                <a:off x="7976843" y="3537669"/>
                <a:ext cx="894540"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22C1EFF-FA41-3E45-B925-BFE49ACBA64D}"/>
                  </a:ext>
                </a:extLst>
              </p:cNvPr>
              <p:cNvSpPr txBox="1"/>
              <p:nvPr/>
            </p:nvSpPr>
            <p:spPr>
              <a:xfrm>
                <a:off x="7976843" y="4099087"/>
                <a:ext cx="10516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𝑧</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42" name="TextBox 41">
                <a:extLst>
                  <a:ext uri="{FF2B5EF4-FFF2-40B4-BE49-F238E27FC236}">
                    <a16:creationId xmlns:a16="http://schemas.microsoft.com/office/drawing/2014/main" id="{022C1EFF-FA41-3E45-B925-BFE49ACBA64D}"/>
                  </a:ext>
                </a:extLst>
              </p:cNvPr>
              <p:cNvSpPr txBox="1">
                <a:spLocks noRot="1" noChangeAspect="1" noMove="1" noResize="1" noEditPoints="1" noAdjustHandles="1" noChangeArrowheads="1" noChangeShapeType="1" noTextEdit="1"/>
              </p:cNvSpPr>
              <p:nvPr/>
            </p:nvSpPr>
            <p:spPr>
              <a:xfrm>
                <a:off x="7976843" y="4099087"/>
                <a:ext cx="1051635" cy="523220"/>
              </a:xfrm>
              <a:prstGeom prst="rect">
                <a:avLst/>
              </a:prstGeom>
              <a:blipFill>
                <a:blip r:embed="rId7"/>
                <a:stretch>
                  <a:fillRect/>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2079AE4F-361F-F947-9312-8B16B7F9E288}"/>
              </a:ext>
            </a:extLst>
          </p:cNvPr>
          <p:cNvCxnSpPr>
            <a:cxnSpLocks/>
          </p:cNvCxnSpPr>
          <p:nvPr/>
        </p:nvCxnSpPr>
        <p:spPr>
          <a:xfrm>
            <a:off x="7419635" y="4155567"/>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44040D9-44F8-8444-B94C-2498AC387474}"/>
              </a:ext>
            </a:extLst>
          </p:cNvPr>
          <p:cNvCxnSpPr>
            <a:cxnSpLocks/>
          </p:cNvCxnSpPr>
          <p:nvPr/>
        </p:nvCxnSpPr>
        <p:spPr>
          <a:xfrm>
            <a:off x="7419635" y="4665935"/>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BF04106-0A6A-CB49-98BF-78DE5D6E12E2}"/>
              </a:ext>
            </a:extLst>
          </p:cNvPr>
          <p:cNvSpPr/>
          <p:nvPr/>
        </p:nvSpPr>
        <p:spPr>
          <a:xfrm>
            <a:off x="9367356" y="4042189"/>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CSA</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DDF2100-696A-D541-86CB-3BD921BCAD41}"/>
                  </a:ext>
                </a:extLst>
              </p:cNvPr>
              <p:cNvSpPr txBox="1"/>
              <p:nvPr/>
            </p:nvSpPr>
            <p:spPr>
              <a:xfrm>
                <a:off x="583394" y="3712596"/>
                <a:ext cx="108529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31" name="TextBox 30">
                <a:extLst>
                  <a:ext uri="{FF2B5EF4-FFF2-40B4-BE49-F238E27FC236}">
                    <a16:creationId xmlns:a16="http://schemas.microsoft.com/office/drawing/2014/main" id="{CDDF2100-696A-D541-86CB-3BD921BCAD41}"/>
                  </a:ext>
                </a:extLst>
              </p:cNvPr>
              <p:cNvSpPr txBox="1">
                <a:spLocks noRot="1" noChangeAspect="1" noMove="1" noResize="1" noEditPoints="1" noAdjustHandles="1" noChangeArrowheads="1" noChangeShapeType="1" noTextEdit="1"/>
              </p:cNvSpPr>
              <p:nvPr/>
            </p:nvSpPr>
            <p:spPr>
              <a:xfrm>
                <a:off x="583394" y="3712596"/>
                <a:ext cx="1085297"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3354790-1AB0-E74C-B6CC-A9ADDBB6EA78}"/>
                  </a:ext>
                </a:extLst>
              </p:cNvPr>
              <p:cNvSpPr txBox="1"/>
              <p:nvPr/>
            </p:nvSpPr>
            <p:spPr>
              <a:xfrm>
                <a:off x="600600" y="4142715"/>
                <a:ext cx="92179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𝑦</m:t>
                      </m:r>
                      <m:r>
                        <a:rPr lang="en-US" sz="2800" i="1" baseline="-25000" dirty="0" err="1">
                          <a:latin typeface="Cambria Math" panose="02040503050406030204" pitchFamily="18" charset="0"/>
                        </a:rPr>
                        <m:t>𝑠𝑢𝑚</m:t>
                      </m:r>
                    </m:oMath>
                  </m:oMathPara>
                </a14:m>
                <a:endParaRPr lang="en-US" sz="2800"/>
              </a:p>
            </p:txBody>
          </p:sp>
        </mc:Choice>
        <mc:Fallback xmlns="">
          <p:sp>
            <p:nvSpPr>
              <p:cNvPr id="32" name="TextBox 31">
                <a:extLst>
                  <a:ext uri="{FF2B5EF4-FFF2-40B4-BE49-F238E27FC236}">
                    <a16:creationId xmlns:a16="http://schemas.microsoft.com/office/drawing/2014/main" id="{23354790-1AB0-E74C-B6CC-A9ADDBB6EA78}"/>
                  </a:ext>
                </a:extLst>
              </p:cNvPr>
              <p:cNvSpPr txBox="1">
                <a:spLocks noRot="1" noChangeAspect="1" noMove="1" noResize="1" noEditPoints="1" noAdjustHandles="1" noChangeArrowheads="1" noChangeShapeType="1" noTextEdit="1"/>
              </p:cNvSpPr>
              <p:nvPr/>
            </p:nvSpPr>
            <p:spPr>
              <a:xfrm>
                <a:off x="600600" y="4142715"/>
                <a:ext cx="92179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00AAB62-F14A-9D46-BDBD-5273C7361295}"/>
                  </a:ext>
                </a:extLst>
              </p:cNvPr>
              <p:cNvSpPr txBox="1"/>
              <p:nvPr/>
            </p:nvSpPr>
            <p:spPr>
              <a:xfrm>
                <a:off x="568810" y="4569517"/>
                <a:ext cx="107888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𝑦</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37" name="TextBox 36">
                <a:extLst>
                  <a:ext uri="{FF2B5EF4-FFF2-40B4-BE49-F238E27FC236}">
                    <a16:creationId xmlns:a16="http://schemas.microsoft.com/office/drawing/2014/main" id="{100AAB62-F14A-9D46-BDBD-5273C7361295}"/>
                  </a:ext>
                </a:extLst>
              </p:cNvPr>
              <p:cNvSpPr txBox="1">
                <a:spLocks noRot="1" noChangeAspect="1" noMove="1" noResize="1" noEditPoints="1" noAdjustHandles="1" noChangeArrowheads="1" noChangeShapeType="1" noTextEdit="1"/>
              </p:cNvSpPr>
              <p:nvPr/>
            </p:nvSpPr>
            <p:spPr>
              <a:xfrm>
                <a:off x="568810" y="4569517"/>
                <a:ext cx="1078885" cy="523220"/>
              </a:xfrm>
              <a:prstGeom prst="rect">
                <a:avLst/>
              </a:prstGeom>
              <a:blipFill>
                <a:blip r:embed="rId10"/>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2296316E-0598-A440-91D9-21482689870D}"/>
              </a:ext>
            </a:extLst>
          </p:cNvPr>
          <p:cNvCxnSpPr>
            <a:cxnSpLocks/>
          </p:cNvCxnSpPr>
          <p:nvPr/>
        </p:nvCxnSpPr>
        <p:spPr>
          <a:xfrm flipV="1">
            <a:off x="1609681" y="5173206"/>
            <a:ext cx="7691244" cy="217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8B0B9B1-5F80-B442-A188-8EFEACE22B27}"/>
                  </a:ext>
                </a:extLst>
              </p:cNvPr>
              <p:cNvSpPr txBox="1"/>
              <p:nvPr/>
            </p:nvSpPr>
            <p:spPr>
              <a:xfrm>
                <a:off x="583204" y="5028503"/>
                <a:ext cx="4757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solidFill>
                            <a:schemeClr val="tx1"/>
                          </a:solidFill>
                          <a:latin typeface="Cambria Math" panose="02040503050406030204" pitchFamily="18" charset="0"/>
                        </a:rPr>
                        <m:t>𝑘</m:t>
                      </m:r>
                    </m:oMath>
                  </m:oMathPara>
                </a14:m>
                <a:endParaRPr lang="en-US" sz="2800" dirty="0">
                  <a:solidFill>
                    <a:schemeClr val="tx1"/>
                  </a:solidFill>
                </a:endParaRPr>
              </a:p>
            </p:txBody>
          </p:sp>
        </mc:Choice>
        <mc:Fallback xmlns="">
          <p:sp>
            <p:nvSpPr>
              <p:cNvPr id="39" name="TextBox 38">
                <a:extLst>
                  <a:ext uri="{FF2B5EF4-FFF2-40B4-BE49-F238E27FC236}">
                    <a16:creationId xmlns:a16="http://schemas.microsoft.com/office/drawing/2014/main" id="{58B0B9B1-5F80-B442-A188-8EFEACE22B27}"/>
                  </a:ext>
                </a:extLst>
              </p:cNvPr>
              <p:cNvSpPr txBox="1">
                <a:spLocks noRot="1" noChangeAspect="1" noMove="1" noResize="1" noEditPoints="1" noAdjustHandles="1" noChangeArrowheads="1" noChangeShapeType="1" noTextEdit="1"/>
              </p:cNvSpPr>
              <p:nvPr/>
            </p:nvSpPr>
            <p:spPr>
              <a:xfrm>
                <a:off x="583204" y="5028503"/>
                <a:ext cx="475708"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2D5E88FF-6989-9348-AC93-E3A0989DEA6B}"/>
                  </a:ext>
                </a:extLst>
              </p:cNvPr>
              <p:cNvSpPr/>
              <p:nvPr/>
            </p:nvSpPr>
            <p:spPr>
              <a:xfrm>
                <a:off x="4999223" y="1684794"/>
                <a:ext cx="2382520" cy="144272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2800" b="0" i="1" smtClean="0">
                              <a:solidFill>
                                <a:sysClr val="windowText" lastClr="000000"/>
                              </a:solidFill>
                              <a:latin typeface="Cambria Math" panose="02040503050406030204" pitchFamily="18" charset="0"/>
                            </a:rPr>
                          </m:ctrlPr>
                        </m:fPr>
                        <m:num>
                          <m:r>
                            <a:rPr lang="en-US" sz="2800" b="0" i="1" smtClean="0">
                              <a:solidFill>
                                <a:sysClr val="windowText" lastClr="000000"/>
                              </a:solidFill>
                              <a:latin typeface="Cambria Math" panose="02040503050406030204" pitchFamily="18" charset="0"/>
                            </a:rPr>
                            <m:t>𝑢</m:t>
                          </m:r>
                          <m:r>
                            <a:rPr lang="en-US" sz="2800" b="0" i="1" smtClean="0">
                              <a:solidFill>
                                <a:sysClr val="windowText" lastClr="000000"/>
                              </a:solidFill>
                              <a:latin typeface="Cambria Math" panose="02040503050406030204" pitchFamily="18" charset="0"/>
                            </a:rPr>
                            <m:t>−</m:t>
                          </m:r>
                          <m:r>
                            <a:rPr lang="en-US" sz="2800" b="0" i="1" smtClean="0">
                              <a:solidFill>
                                <a:sysClr val="windowText" lastClr="000000"/>
                              </a:solidFill>
                              <a:latin typeface="Cambria Math" panose="02040503050406030204" pitchFamily="18" charset="0"/>
                            </a:rPr>
                            <m:t>𝑦</m:t>
                          </m:r>
                          <m:r>
                            <a:rPr lang="en-US" sz="2800" b="0" i="1" smtClean="0">
                              <a:solidFill>
                                <a:sysClr val="windowText" lastClr="000000"/>
                              </a:solidFill>
                              <a:latin typeface="Cambria Math" panose="02040503050406030204" pitchFamily="18" charset="0"/>
                            </a:rPr>
                            <m:t>−</m:t>
                          </m:r>
                          <m:r>
                            <a:rPr lang="en-US" sz="2800" b="0" i="1" smtClean="0">
                              <a:solidFill>
                                <a:sysClr val="windowText" lastClr="000000"/>
                              </a:solidFill>
                              <a:latin typeface="Cambria Math" panose="02040503050406030204" pitchFamily="18" charset="0"/>
                            </a:rPr>
                            <m:t>𝑘</m:t>
                          </m:r>
                        </m:num>
                        <m:den>
                          <m:r>
                            <a:rPr lang="en-US" sz="2800" b="0" i="1" smtClean="0">
                              <a:solidFill>
                                <a:sysClr val="windowText" lastClr="000000"/>
                              </a:solidFill>
                              <a:latin typeface="Cambria Math" panose="02040503050406030204" pitchFamily="18" charset="0"/>
                            </a:rPr>
                            <m:t>4</m:t>
                          </m:r>
                        </m:den>
                      </m:f>
                    </m:oMath>
                  </m:oMathPara>
                </a14:m>
                <a:endParaRPr lang="en-US" sz="2800" dirty="0">
                  <a:solidFill>
                    <a:sysClr val="windowText" lastClr="000000"/>
                  </a:solidFill>
                </a:endParaRPr>
              </a:p>
            </p:txBody>
          </p:sp>
        </mc:Choice>
        <mc:Fallback xmlns="">
          <p:sp>
            <p:nvSpPr>
              <p:cNvPr id="40" name="Rectangle 39">
                <a:extLst>
                  <a:ext uri="{FF2B5EF4-FFF2-40B4-BE49-F238E27FC236}">
                    <a16:creationId xmlns:a16="http://schemas.microsoft.com/office/drawing/2014/main" id="{2D5E88FF-6989-9348-AC93-E3A0989DEA6B}"/>
                  </a:ext>
                </a:extLst>
              </p:cNvPr>
              <p:cNvSpPr>
                <a:spLocks noRot="1" noChangeAspect="1" noMove="1" noResize="1" noEditPoints="1" noAdjustHandles="1" noChangeArrowheads="1" noChangeShapeType="1" noTextEdit="1"/>
              </p:cNvSpPr>
              <p:nvPr/>
            </p:nvSpPr>
            <p:spPr>
              <a:xfrm>
                <a:off x="4999223" y="1684794"/>
                <a:ext cx="2382520" cy="1442720"/>
              </a:xfrm>
              <a:prstGeom prst="rect">
                <a:avLst/>
              </a:prstGeom>
              <a:blipFill>
                <a:blip r:embed="rId12"/>
                <a:stretch>
                  <a:fillRect/>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26770988-6B83-1E4F-9D12-5C65A69A745C}"/>
                  </a:ext>
                </a:extLst>
              </p:cNvPr>
              <p:cNvSpPr txBox="1"/>
              <p:nvPr/>
            </p:nvSpPr>
            <p:spPr>
              <a:xfrm>
                <a:off x="10936923" y="3774151"/>
                <a:ext cx="89293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𝑟</m:t>
                      </m:r>
                      <m:r>
                        <a:rPr lang="en-US" sz="2800" i="1" baseline="-25000" dirty="0" err="1">
                          <a:latin typeface="Cambria Math" panose="02040503050406030204" pitchFamily="18" charset="0"/>
                        </a:rPr>
                        <m:t>𝑠𝑢𝑚</m:t>
                      </m:r>
                    </m:oMath>
                  </m:oMathPara>
                </a14:m>
                <a:endParaRPr lang="en-US" sz="2800"/>
              </a:p>
            </p:txBody>
          </p:sp>
        </mc:Choice>
        <mc:Fallback xmlns="">
          <p:sp>
            <p:nvSpPr>
              <p:cNvPr id="46" name="TextBox 45">
                <a:extLst>
                  <a:ext uri="{FF2B5EF4-FFF2-40B4-BE49-F238E27FC236}">
                    <a16:creationId xmlns:a16="http://schemas.microsoft.com/office/drawing/2014/main" id="{26770988-6B83-1E4F-9D12-5C65A69A745C}"/>
                  </a:ext>
                </a:extLst>
              </p:cNvPr>
              <p:cNvSpPr txBox="1">
                <a:spLocks noRot="1" noChangeAspect="1" noMove="1" noResize="1" noEditPoints="1" noAdjustHandles="1" noChangeArrowheads="1" noChangeShapeType="1" noTextEdit="1"/>
              </p:cNvSpPr>
              <p:nvPr/>
            </p:nvSpPr>
            <p:spPr>
              <a:xfrm>
                <a:off x="10936923" y="3774151"/>
                <a:ext cx="892937"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FC7562E-4F67-394D-91C7-042F29901BB7}"/>
                  </a:ext>
                </a:extLst>
              </p:cNvPr>
              <p:cNvSpPr txBox="1"/>
              <p:nvPr/>
            </p:nvSpPr>
            <p:spPr>
              <a:xfrm>
                <a:off x="10936923" y="4377473"/>
                <a:ext cx="10500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𝑟</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47" name="TextBox 46">
                <a:extLst>
                  <a:ext uri="{FF2B5EF4-FFF2-40B4-BE49-F238E27FC236}">
                    <a16:creationId xmlns:a16="http://schemas.microsoft.com/office/drawing/2014/main" id="{4FC7562E-4F67-394D-91C7-042F29901BB7}"/>
                  </a:ext>
                </a:extLst>
              </p:cNvPr>
              <p:cNvSpPr txBox="1">
                <a:spLocks noRot="1" noChangeAspect="1" noMove="1" noResize="1" noEditPoints="1" noAdjustHandles="1" noChangeArrowheads="1" noChangeShapeType="1" noTextEdit="1"/>
              </p:cNvSpPr>
              <p:nvPr/>
            </p:nvSpPr>
            <p:spPr>
              <a:xfrm>
                <a:off x="10936923" y="4377473"/>
                <a:ext cx="1050031" cy="523220"/>
              </a:xfrm>
              <a:prstGeom prst="rect">
                <a:avLst/>
              </a:prstGeom>
              <a:blipFill>
                <a:blip r:embed="rId14"/>
                <a:stretch>
                  <a:fillRect/>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C01E4F5F-9FCD-7242-B5BC-8B943E87205C}"/>
              </a:ext>
            </a:extLst>
          </p:cNvPr>
          <p:cNvCxnSpPr>
            <a:cxnSpLocks/>
          </p:cNvCxnSpPr>
          <p:nvPr/>
        </p:nvCxnSpPr>
        <p:spPr>
          <a:xfrm>
            <a:off x="10861845" y="4406034"/>
            <a:ext cx="6582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458AD71-34C2-C34C-B2E8-57FCE9F94307}"/>
              </a:ext>
            </a:extLst>
          </p:cNvPr>
          <p:cNvCxnSpPr>
            <a:cxnSpLocks/>
          </p:cNvCxnSpPr>
          <p:nvPr/>
        </p:nvCxnSpPr>
        <p:spPr>
          <a:xfrm>
            <a:off x="10861845" y="4916402"/>
            <a:ext cx="6582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6903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a:t>Euclid with CSAs</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19D05F76-4FA3-104D-83CF-64095F46D55C}"/>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71" name="Rectangle 70">
                <a:extLst>
                  <a:ext uri="{FF2B5EF4-FFF2-40B4-BE49-F238E27FC236}">
                    <a16:creationId xmlns:a16="http://schemas.microsoft.com/office/drawing/2014/main" id="{19D05F76-4FA3-104D-83CF-64095F46D55C}"/>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4"/>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5"/>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9098F8E-64B0-8F43-9F63-968A6CCA24C0}"/>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7E67787-F2CA-A948-9361-D211B9951854}"/>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B520083-2447-3F4C-98FE-81CE963AC230}"/>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65" name="TextBox 64">
                <a:extLst>
                  <a:ext uri="{FF2B5EF4-FFF2-40B4-BE49-F238E27FC236}">
                    <a16:creationId xmlns:a16="http://schemas.microsoft.com/office/drawing/2014/main" id="{4B520083-2447-3F4C-98FE-81CE963AC230}"/>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14FAC49B-B45B-784A-A5FE-06B8E34482EA}"/>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66" name="TextBox 65">
                <a:extLst>
                  <a:ext uri="{FF2B5EF4-FFF2-40B4-BE49-F238E27FC236}">
                    <a16:creationId xmlns:a16="http://schemas.microsoft.com/office/drawing/2014/main" id="{14FAC49B-B45B-784A-A5FE-06B8E34482EA}"/>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8EFABEEB-DE42-A243-A3EA-2F6511B0BA92}"/>
                  </a:ext>
                </a:extLst>
              </p:cNvPr>
              <p:cNvSpPr/>
              <p:nvPr/>
            </p:nvSpPr>
            <p:spPr>
              <a:xfrm>
                <a:off x="1483225" y="3170237"/>
                <a:ext cx="1032439" cy="98121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Get </a:t>
                </a:r>
                <a14:m>
                  <m:oMath xmlns:m="http://schemas.openxmlformats.org/officeDocument/2006/math">
                    <m:r>
                      <a:rPr lang="en-US" sz="2500" b="0" i="1" smtClean="0">
                        <a:solidFill>
                          <a:schemeClr val="tx1"/>
                        </a:solidFill>
                        <a:latin typeface="Cambria Math" panose="02040503050406030204" pitchFamily="18" charset="0"/>
                      </a:rPr>
                      <m:t>6</m:t>
                    </m:r>
                  </m:oMath>
                </a14:m>
                <a:r>
                  <a:rPr lang="en-US" sz="2500" dirty="0">
                    <a:solidFill>
                      <a:schemeClr val="tx1"/>
                    </a:solidFill>
                  </a:rPr>
                  <a:t> MSBs</a:t>
                </a:r>
              </a:p>
            </p:txBody>
          </p:sp>
        </mc:Choice>
        <mc:Fallback xmlns="">
          <p:sp>
            <p:nvSpPr>
              <p:cNvPr id="67" name="Rectangle 66">
                <a:extLst>
                  <a:ext uri="{FF2B5EF4-FFF2-40B4-BE49-F238E27FC236}">
                    <a16:creationId xmlns:a16="http://schemas.microsoft.com/office/drawing/2014/main" id="{8EFABEEB-DE42-A243-A3EA-2F6511B0BA92}"/>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8"/>
                <a:stretch>
                  <a:fillRect l="-2326" r="-1744" b="-7975"/>
                </a:stretch>
              </a:blipFill>
              <a:ln>
                <a:solidFill>
                  <a:schemeClr val="tx1"/>
                </a:solidFill>
              </a:ln>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EE510F48-13CC-B74A-991A-AFE682079D49}"/>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0BD43BC-D1F1-6341-A41E-10E579F87A81}"/>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B666210-5C5A-5F44-AFE1-1CF07B8D6A70}"/>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AE5F08D-9778-1D42-B11B-1B3655F76794}"/>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74" name="TextBox 73">
                <a:extLst>
                  <a:ext uri="{FF2B5EF4-FFF2-40B4-BE49-F238E27FC236}">
                    <a16:creationId xmlns:a16="http://schemas.microsoft.com/office/drawing/2014/main" id="{BAE5F08D-9778-1D42-B11B-1B3655F76794}"/>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9"/>
                <a:stretch>
                  <a:fillRect b="-10256"/>
                </a:stretch>
              </a:blipFill>
            </p:spPr>
            <p:txBody>
              <a:bodyPr/>
              <a:lstStyle/>
              <a:p>
                <a:r>
                  <a:rPr lang="en-US">
                    <a:noFill/>
                  </a:rPr>
                  <a:t> </a:t>
                </a:r>
              </a:p>
            </p:txBody>
          </p:sp>
        </mc:Fallback>
      </mc:AlternateContent>
      <p:cxnSp>
        <p:nvCxnSpPr>
          <p:cNvPr id="75" name="Straight Connector 74">
            <a:extLst>
              <a:ext uri="{FF2B5EF4-FFF2-40B4-BE49-F238E27FC236}">
                <a16:creationId xmlns:a16="http://schemas.microsoft.com/office/drawing/2014/main" id="{6EA185CF-434D-0246-8FE6-4A96BA520185}"/>
              </a:ext>
            </a:extLst>
          </p:cNvPr>
          <p:cNvCxnSpPr>
            <a:cxnSpLocks/>
          </p:cNvCxnSpPr>
          <p:nvPr/>
        </p:nvCxnSpPr>
        <p:spPr>
          <a:xfrm>
            <a:off x="1305536" y="3991566"/>
            <a:ext cx="0" cy="31977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2883CCC1-8E0F-7747-A97F-BE4BD5043134}"/>
              </a:ext>
            </a:extLst>
          </p:cNvPr>
          <p:cNvCxnSpPr>
            <a:cxnSpLocks/>
          </p:cNvCxnSpPr>
          <p:nvPr/>
        </p:nvCxnSpPr>
        <p:spPr>
          <a:xfrm>
            <a:off x="1305536" y="4311336"/>
            <a:ext cx="34099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0FF5171-0A6E-1943-8BA3-A26602869176}"/>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4D950FB-FF60-7545-BC25-6372FFB4077C}"/>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9120100F-4B2C-BB47-80E3-160552CAA4E3}"/>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E64CCEDD-0CF7-074B-8E5D-CE3E0EF171C3}"/>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82" name="TextBox 81">
                <a:extLst>
                  <a:ext uri="{FF2B5EF4-FFF2-40B4-BE49-F238E27FC236}">
                    <a16:creationId xmlns:a16="http://schemas.microsoft.com/office/drawing/2014/main" id="{E64CCEDD-0CF7-074B-8E5D-CE3E0EF171C3}"/>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D682DE38-21B7-E84C-927B-94D2FEEC7F89}"/>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83" name="TextBox 82">
                <a:extLst>
                  <a:ext uri="{FF2B5EF4-FFF2-40B4-BE49-F238E27FC236}">
                    <a16:creationId xmlns:a16="http://schemas.microsoft.com/office/drawing/2014/main" id="{D682DE38-21B7-E84C-927B-94D2FEEC7F89}"/>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D813C8C-3585-1C40-9891-3A20AF297A53}"/>
                  </a:ext>
                </a:extLst>
              </p:cNvPr>
              <p:cNvSpPr txBox="1"/>
              <p:nvPr/>
            </p:nvSpPr>
            <p:spPr>
              <a:xfrm>
                <a:off x="4246248" y="4329037"/>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91" name="TextBox 90">
                <a:extLst>
                  <a:ext uri="{FF2B5EF4-FFF2-40B4-BE49-F238E27FC236}">
                    <a16:creationId xmlns:a16="http://schemas.microsoft.com/office/drawing/2014/main" id="{DD813C8C-3585-1C40-9891-3A20AF297A53}"/>
                  </a:ext>
                </a:extLst>
              </p:cNvPr>
              <p:cNvSpPr txBox="1">
                <a:spLocks noRot="1" noChangeAspect="1" noMove="1" noResize="1" noEditPoints="1" noAdjustHandles="1" noChangeArrowheads="1" noChangeShapeType="1" noTextEdit="1"/>
              </p:cNvSpPr>
              <p:nvPr/>
            </p:nvSpPr>
            <p:spPr>
              <a:xfrm>
                <a:off x="4246248" y="4329037"/>
                <a:ext cx="436979" cy="477054"/>
              </a:xfrm>
              <a:prstGeom prst="rect">
                <a:avLst/>
              </a:prstGeom>
              <a:blipFill>
                <a:blip r:embed="rId12"/>
                <a:stretch>
                  <a:fillRect/>
                </a:stretch>
              </a:blipFill>
            </p:spPr>
            <p:txBody>
              <a:bodyPr/>
              <a:lstStyle/>
              <a:p>
                <a:r>
                  <a:rPr lang="en-US">
                    <a:noFill/>
                  </a:rPr>
                  <a:t> </a:t>
                </a:r>
              </a:p>
            </p:txBody>
          </p:sp>
        </mc:Fallback>
      </mc:AlternateContent>
      <p:cxnSp>
        <p:nvCxnSpPr>
          <p:cNvPr id="97" name="Straight Arrow Connector 96">
            <a:extLst>
              <a:ext uri="{FF2B5EF4-FFF2-40B4-BE49-F238E27FC236}">
                <a16:creationId xmlns:a16="http://schemas.microsoft.com/office/drawing/2014/main" id="{7AB9DC2B-8F7F-904D-B646-3ED1CB8FC441}"/>
              </a:ext>
            </a:extLst>
          </p:cNvPr>
          <p:cNvCxnSpPr>
            <a:cxnSpLocks/>
          </p:cNvCxnSpPr>
          <p:nvPr/>
        </p:nvCxnSpPr>
        <p:spPr>
          <a:xfrm>
            <a:off x="1305536" y="2957208"/>
            <a:ext cx="33871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CC9E59F0-BEC7-6344-A317-67C74B8ECB45}"/>
                  </a:ext>
                </a:extLst>
              </p:cNvPr>
              <p:cNvSpPr txBox="1"/>
              <p:nvPr/>
            </p:nvSpPr>
            <p:spPr>
              <a:xfrm>
                <a:off x="4248116" y="2581553"/>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98" name="TextBox 97">
                <a:extLst>
                  <a:ext uri="{FF2B5EF4-FFF2-40B4-BE49-F238E27FC236}">
                    <a16:creationId xmlns:a16="http://schemas.microsoft.com/office/drawing/2014/main" id="{CC9E59F0-BEC7-6344-A317-67C74B8ECB45}"/>
                  </a:ext>
                </a:extLst>
              </p:cNvPr>
              <p:cNvSpPr txBox="1">
                <a:spLocks noRot="1" noChangeAspect="1" noMove="1" noResize="1" noEditPoints="1" noAdjustHandles="1" noChangeArrowheads="1" noChangeShapeType="1" noTextEdit="1"/>
              </p:cNvSpPr>
              <p:nvPr/>
            </p:nvSpPr>
            <p:spPr>
              <a:xfrm>
                <a:off x="4248116" y="2581553"/>
                <a:ext cx="442557" cy="477054"/>
              </a:xfrm>
              <a:prstGeom prst="rect">
                <a:avLst/>
              </a:prstGeom>
              <a:blipFill>
                <a:blip r:embed="rId13"/>
                <a:stretch>
                  <a:fillRect/>
                </a:stretch>
              </a:blipFill>
            </p:spPr>
            <p:txBody>
              <a:bodyPr/>
              <a:lstStyle/>
              <a:p>
                <a:r>
                  <a:rPr lang="en-US">
                    <a:noFill/>
                  </a:rPr>
                  <a:t> </a:t>
                </a:r>
              </a:p>
            </p:txBody>
          </p:sp>
        </mc:Fallback>
      </mc:AlternateContent>
      <p:cxnSp>
        <p:nvCxnSpPr>
          <p:cNvPr id="101" name="Straight Connector 100">
            <a:extLst>
              <a:ext uri="{FF2B5EF4-FFF2-40B4-BE49-F238E27FC236}">
                <a16:creationId xmlns:a16="http://schemas.microsoft.com/office/drawing/2014/main" id="{89CE5C0F-B589-1744-9F6A-3A2BAA81C9C6}"/>
              </a:ext>
            </a:extLst>
          </p:cNvPr>
          <p:cNvCxnSpPr>
            <a:cxnSpLocks/>
          </p:cNvCxnSpPr>
          <p:nvPr/>
        </p:nvCxnSpPr>
        <p:spPr>
          <a:xfrm>
            <a:off x="1310230" y="2957208"/>
            <a:ext cx="0" cy="54579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1F7AD6AA-AAAD-864A-BA67-B87D206A19D5}"/>
                  </a:ext>
                </a:extLst>
              </p:cNvPr>
              <p:cNvSpPr/>
              <p:nvPr/>
            </p:nvSpPr>
            <p:spPr>
              <a:xfrm>
                <a:off x="205850" y="4424933"/>
                <a:ext cx="4127923" cy="1631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Require 6-bit normal adds to get MSBs of </a:t>
                </a:r>
                <a14:m>
                  <m:oMath xmlns:m="http://schemas.openxmlformats.org/officeDocument/2006/math">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𝑏</m:t>
                    </m:r>
                  </m:oMath>
                </a14:m>
                <a:endParaRPr lang="en-US" sz="2500" dirty="0">
                  <a:solidFill>
                    <a:schemeClr val="tx1"/>
                  </a:solidFill>
                </a:endParaRPr>
              </a:p>
              <a:p>
                <a:pPr algn="ctr"/>
                <a:endParaRPr lang="en-US" sz="2500" dirty="0">
                  <a:solidFill>
                    <a:schemeClr val="tx1"/>
                  </a:solidFill>
                </a:endParaRPr>
              </a:p>
              <a:p>
                <a:pPr algn="ctr"/>
                <a14:m>
                  <m:oMath xmlns:m="http://schemas.openxmlformats.org/officeDocument/2006/math">
                    <m:d>
                      <m:dPr>
                        <m:begChr m:val="⌊"/>
                        <m:endChr m:val="⌋"/>
                        <m:ctrlPr>
                          <a:rPr lang="en-US" sz="2500" i="1" smtClean="0">
                            <a:solidFill>
                              <a:srgbClr val="C00000"/>
                            </a:solidFill>
                            <a:latin typeface="Cambria Math" panose="02040503050406030204" pitchFamily="18" charset="0"/>
                          </a:rPr>
                        </m:ctrlPr>
                      </m:dPr>
                      <m:e>
                        <m:sSub>
                          <m:sSubPr>
                            <m:ctrlPr>
                              <a:rPr lang="en-US" sz="2500" i="1">
                                <a:solidFill>
                                  <a:srgbClr val="C00000"/>
                                </a:solidFill>
                                <a:latin typeface="Cambria Math" panose="02040503050406030204" pitchFamily="18" charset="0"/>
                              </a:rPr>
                            </m:ctrlPr>
                          </m:sSubPr>
                          <m:e>
                            <m:r>
                              <m:rPr>
                                <m:sty m:val="p"/>
                              </m:rPr>
                              <a:rPr lang="en-US" sz="2500">
                                <a:solidFill>
                                  <a:srgbClr val="C00000"/>
                                </a:solidFill>
                                <a:latin typeface="Cambria Math" panose="02040503050406030204" pitchFamily="18" charset="0"/>
                              </a:rPr>
                              <m:t>log</m:t>
                            </m:r>
                          </m:e>
                          <m:sub>
                            <m:r>
                              <a:rPr lang="en-US" sz="2500">
                                <a:solidFill>
                                  <a:srgbClr val="C00000"/>
                                </a:solidFill>
                                <a:latin typeface="Cambria Math" panose="02040503050406030204" pitchFamily="18" charset="0"/>
                              </a:rPr>
                              <m:t>2</m:t>
                            </m:r>
                          </m:sub>
                        </m:sSub>
                        <m:d>
                          <m:dPr>
                            <m:ctrlPr>
                              <a:rPr lang="en-US" sz="2500" i="1">
                                <a:solidFill>
                                  <a:srgbClr val="C00000"/>
                                </a:solidFill>
                                <a:latin typeface="Cambria Math" panose="02040503050406030204" pitchFamily="18" charset="0"/>
                              </a:rPr>
                            </m:ctrlPr>
                          </m:dPr>
                          <m:e>
                            <m:r>
                              <a:rPr lang="en-US" sz="2500" b="0" i="0" smtClean="0">
                                <a:solidFill>
                                  <a:srgbClr val="C00000"/>
                                </a:solidFill>
                                <a:latin typeface="Cambria Math" panose="02040503050406030204" pitchFamily="18" charset="0"/>
                              </a:rPr>
                              <m:t>6</m:t>
                            </m:r>
                          </m:e>
                        </m:d>
                      </m:e>
                    </m:d>
                    <m:r>
                      <a:rPr lang="en-US" sz="2500" i="1">
                        <a:solidFill>
                          <a:srgbClr val="C00000"/>
                        </a:solidFill>
                        <a:latin typeface="Cambria Math" panose="02040503050406030204" pitchFamily="18" charset="0"/>
                      </a:rPr>
                      <m:t>+1=3</m:t>
                    </m:r>
                  </m:oMath>
                </a14:m>
                <a:r>
                  <a:rPr lang="en-US" sz="2500" dirty="0">
                    <a:solidFill>
                      <a:srgbClr val="C00000"/>
                    </a:solidFill>
                  </a:rPr>
                  <a:t> CSA delays</a:t>
                </a:r>
              </a:p>
            </p:txBody>
          </p:sp>
        </mc:Choice>
        <mc:Fallback xmlns="">
          <p:sp>
            <p:nvSpPr>
              <p:cNvPr id="32" name="Rectangle 31">
                <a:extLst>
                  <a:ext uri="{FF2B5EF4-FFF2-40B4-BE49-F238E27FC236}">
                    <a16:creationId xmlns:a16="http://schemas.microsoft.com/office/drawing/2014/main" id="{1F7AD6AA-AAAD-864A-BA67-B87D206A19D5}"/>
                  </a:ext>
                </a:extLst>
              </p:cNvPr>
              <p:cNvSpPr>
                <a:spLocks noRot="1" noChangeAspect="1" noMove="1" noResize="1" noEditPoints="1" noAdjustHandles="1" noChangeArrowheads="1" noChangeShapeType="1" noTextEdit="1"/>
              </p:cNvSpPr>
              <p:nvPr/>
            </p:nvSpPr>
            <p:spPr>
              <a:xfrm>
                <a:off x="205850" y="4424933"/>
                <a:ext cx="4127923" cy="1631215"/>
              </a:xfrm>
              <a:prstGeom prst="rect">
                <a:avLst/>
              </a:prstGeom>
              <a:blipFill>
                <a:blip r:embed="rId14"/>
                <a:stretch>
                  <a:fillRect t="-2247" r="-1034" b="-861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0744149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dirty="0"/>
              <a:t>Euclid with CSAs: 9 CSA delays</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19D05F76-4FA3-104D-83CF-64095F46D55C}"/>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71" name="Rectangle 70">
                <a:extLst>
                  <a:ext uri="{FF2B5EF4-FFF2-40B4-BE49-F238E27FC236}">
                    <a16:creationId xmlns:a16="http://schemas.microsoft.com/office/drawing/2014/main" id="{19D05F76-4FA3-104D-83CF-64095F46D55C}"/>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4"/>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5"/>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8F4AFAE9-FD72-8C49-B4D9-C4900150606C}"/>
              </a:ext>
            </a:extLst>
          </p:cNvPr>
          <p:cNvSpPr/>
          <p:nvPr/>
        </p:nvSpPr>
        <p:spPr>
          <a:xfrm>
            <a:off x="4715457" y="2642979"/>
            <a:ext cx="6739939" cy="2957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a:solidFill>
                  <a:schemeClr val="tx1"/>
                </a:solidFill>
              </a:rPr>
              <a:t>Computing the remainder</a:t>
            </a:r>
          </a:p>
        </p:txBody>
      </p:sp>
      <p:cxnSp>
        <p:nvCxnSpPr>
          <p:cNvPr id="60" name="Straight Arrow Connector 59">
            <a:extLst>
              <a:ext uri="{FF2B5EF4-FFF2-40B4-BE49-F238E27FC236}">
                <a16:creationId xmlns:a16="http://schemas.microsoft.com/office/drawing/2014/main" id="{79098F8E-64B0-8F43-9F63-968A6CCA24C0}"/>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7E67787-F2CA-A948-9361-D211B9951854}"/>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B520083-2447-3F4C-98FE-81CE963AC230}"/>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65" name="TextBox 64">
                <a:extLst>
                  <a:ext uri="{FF2B5EF4-FFF2-40B4-BE49-F238E27FC236}">
                    <a16:creationId xmlns:a16="http://schemas.microsoft.com/office/drawing/2014/main" id="{4B520083-2447-3F4C-98FE-81CE963AC230}"/>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14FAC49B-B45B-784A-A5FE-06B8E34482EA}"/>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66" name="TextBox 65">
                <a:extLst>
                  <a:ext uri="{FF2B5EF4-FFF2-40B4-BE49-F238E27FC236}">
                    <a16:creationId xmlns:a16="http://schemas.microsoft.com/office/drawing/2014/main" id="{14FAC49B-B45B-784A-A5FE-06B8E34482EA}"/>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8EFABEEB-DE42-A243-A3EA-2F6511B0BA92}"/>
                  </a:ext>
                </a:extLst>
              </p:cNvPr>
              <p:cNvSpPr/>
              <p:nvPr/>
            </p:nvSpPr>
            <p:spPr>
              <a:xfrm>
                <a:off x="1483225" y="3170237"/>
                <a:ext cx="1032439" cy="981214"/>
              </a:xfrm>
              <a:prstGeom prst="rect">
                <a:avLst/>
              </a:prstGeom>
              <a:solidFill>
                <a:srgbClr val="DA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Get </a:t>
                </a:r>
                <a14:m>
                  <m:oMath xmlns:m="http://schemas.openxmlformats.org/officeDocument/2006/math">
                    <m:r>
                      <a:rPr lang="en-US" sz="2500" b="0" i="1" smtClean="0">
                        <a:solidFill>
                          <a:schemeClr val="tx1"/>
                        </a:solidFill>
                        <a:latin typeface="Cambria Math" panose="02040503050406030204" pitchFamily="18" charset="0"/>
                      </a:rPr>
                      <m:t>6</m:t>
                    </m:r>
                  </m:oMath>
                </a14:m>
                <a:r>
                  <a:rPr lang="en-US" sz="2500" dirty="0">
                    <a:solidFill>
                      <a:schemeClr val="tx1"/>
                    </a:solidFill>
                  </a:rPr>
                  <a:t> MSBs</a:t>
                </a:r>
              </a:p>
            </p:txBody>
          </p:sp>
        </mc:Choice>
        <mc:Fallback xmlns="">
          <p:sp>
            <p:nvSpPr>
              <p:cNvPr id="67" name="Rectangle 66">
                <a:extLst>
                  <a:ext uri="{FF2B5EF4-FFF2-40B4-BE49-F238E27FC236}">
                    <a16:creationId xmlns:a16="http://schemas.microsoft.com/office/drawing/2014/main" id="{8EFABEEB-DE42-A243-A3EA-2F6511B0BA92}"/>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8"/>
                <a:stretch>
                  <a:fillRect l="-2326" r="-1744" b="-7975"/>
                </a:stretch>
              </a:blipFill>
              <a:ln>
                <a:solidFill>
                  <a:schemeClr val="tx1"/>
                </a:solidFill>
              </a:ln>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EE510F48-13CC-B74A-991A-AFE682079D49}"/>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0BD43BC-D1F1-6341-A41E-10E579F87A81}"/>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B666210-5C5A-5F44-AFE1-1CF07B8D6A70}"/>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AE5F08D-9778-1D42-B11B-1B3655F76794}"/>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74" name="TextBox 73">
                <a:extLst>
                  <a:ext uri="{FF2B5EF4-FFF2-40B4-BE49-F238E27FC236}">
                    <a16:creationId xmlns:a16="http://schemas.microsoft.com/office/drawing/2014/main" id="{BAE5F08D-9778-1D42-B11B-1B3655F76794}"/>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9"/>
                <a:stretch>
                  <a:fillRect b="-10256"/>
                </a:stretch>
              </a:blipFill>
            </p:spPr>
            <p:txBody>
              <a:bodyPr/>
              <a:lstStyle/>
              <a:p>
                <a:r>
                  <a:rPr lang="en-US">
                    <a:noFill/>
                  </a:rPr>
                  <a:t> </a:t>
                </a:r>
              </a:p>
            </p:txBody>
          </p:sp>
        </mc:Fallback>
      </mc:AlternateContent>
      <p:cxnSp>
        <p:nvCxnSpPr>
          <p:cNvPr id="75" name="Straight Connector 74">
            <a:extLst>
              <a:ext uri="{FF2B5EF4-FFF2-40B4-BE49-F238E27FC236}">
                <a16:creationId xmlns:a16="http://schemas.microsoft.com/office/drawing/2014/main" id="{6EA185CF-434D-0246-8FE6-4A96BA520185}"/>
              </a:ext>
            </a:extLst>
          </p:cNvPr>
          <p:cNvCxnSpPr>
            <a:cxnSpLocks/>
          </p:cNvCxnSpPr>
          <p:nvPr/>
        </p:nvCxnSpPr>
        <p:spPr>
          <a:xfrm>
            <a:off x="1305536" y="3991566"/>
            <a:ext cx="0" cy="31977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2883CCC1-8E0F-7747-A97F-BE4BD5043134}"/>
              </a:ext>
            </a:extLst>
          </p:cNvPr>
          <p:cNvCxnSpPr>
            <a:cxnSpLocks/>
          </p:cNvCxnSpPr>
          <p:nvPr/>
        </p:nvCxnSpPr>
        <p:spPr>
          <a:xfrm>
            <a:off x="1305536" y="4311336"/>
            <a:ext cx="34099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0FF5171-0A6E-1943-8BA3-A26602869176}"/>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4D950FB-FF60-7545-BC25-6372FFB4077C}"/>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9120100F-4B2C-BB47-80E3-160552CAA4E3}"/>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E64CCEDD-0CF7-074B-8E5D-CE3E0EF171C3}"/>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82" name="TextBox 81">
                <a:extLst>
                  <a:ext uri="{FF2B5EF4-FFF2-40B4-BE49-F238E27FC236}">
                    <a16:creationId xmlns:a16="http://schemas.microsoft.com/office/drawing/2014/main" id="{E64CCEDD-0CF7-074B-8E5D-CE3E0EF171C3}"/>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D682DE38-21B7-E84C-927B-94D2FEEC7F89}"/>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83" name="TextBox 82">
                <a:extLst>
                  <a:ext uri="{FF2B5EF4-FFF2-40B4-BE49-F238E27FC236}">
                    <a16:creationId xmlns:a16="http://schemas.microsoft.com/office/drawing/2014/main" id="{D682DE38-21B7-E84C-927B-94D2FEEC7F89}"/>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6CB65E0C-49FF-C046-89FE-5E463441FE89}"/>
                  </a:ext>
                </a:extLst>
              </p:cNvPr>
              <p:cNvSpPr/>
              <p:nvPr/>
            </p:nvSpPr>
            <p:spPr>
              <a:xfrm>
                <a:off x="8932883" y="3284537"/>
                <a:ext cx="680789" cy="21619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oMath>
                  </m:oMathPara>
                </a14:m>
                <a:endParaRPr lang="en-US" sz="2500">
                  <a:solidFill>
                    <a:schemeClr val="tx1"/>
                  </a:solidFill>
                </a:endParaRPr>
              </a:p>
            </p:txBody>
          </p:sp>
        </mc:Choice>
        <mc:Fallback xmlns="">
          <p:sp>
            <p:nvSpPr>
              <p:cNvPr id="84" name="Rectangle 83">
                <a:extLst>
                  <a:ext uri="{FF2B5EF4-FFF2-40B4-BE49-F238E27FC236}">
                    <a16:creationId xmlns:a16="http://schemas.microsoft.com/office/drawing/2014/main" id="{6CB65E0C-49FF-C046-89FE-5E463441FE89}"/>
                  </a:ext>
                </a:extLst>
              </p:cNvPr>
              <p:cNvSpPr>
                <a:spLocks noRot="1" noChangeAspect="1" noMove="1" noResize="1" noEditPoints="1" noAdjustHandles="1" noChangeArrowheads="1" noChangeShapeType="1" noTextEdit="1"/>
              </p:cNvSpPr>
              <p:nvPr/>
            </p:nvSpPr>
            <p:spPr>
              <a:xfrm>
                <a:off x="8932883" y="3284537"/>
                <a:ext cx="680789" cy="2161909"/>
              </a:xfrm>
              <a:prstGeom prst="rect">
                <a:avLst/>
              </a:prstGeom>
              <a:blipFill>
                <a:blip r:embed="rId12"/>
                <a:stretch>
                  <a:fillRect/>
                </a:stretch>
              </a:blipFill>
              <a:ln>
                <a:solidFill>
                  <a:schemeClr val="tx1"/>
                </a:solidFill>
              </a:ln>
            </p:spPr>
            <p:txBody>
              <a:bodyPr/>
              <a:lstStyle/>
              <a:p>
                <a:r>
                  <a:rPr lang="en-US">
                    <a:noFill/>
                  </a:rPr>
                  <a:t> </a:t>
                </a:r>
              </a:p>
            </p:txBody>
          </p:sp>
        </mc:Fallback>
      </mc:AlternateContent>
      <p:cxnSp>
        <p:nvCxnSpPr>
          <p:cNvPr id="85" name="Straight Arrow Connector 84">
            <a:extLst>
              <a:ext uri="{FF2B5EF4-FFF2-40B4-BE49-F238E27FC236}">
                <a16:creationId xmlns:a16="http://schemas.microsoft.com/office/drawing/2014/main" id="{89EE9260-E550-5146-86BD-61841848A2EA}"/>
              </a:ext>
            </a:extLst>
          </p:cNvPr>
          <p:cNvCxnSpPr>
            <a:cxnSpLocks/>
          </p:cNvCxnSpPr>
          <p:nvPr/>
        </p:nvCxnSpPr>
        <p:spPr>
          <a:xfrm>
            <a:off x="8417906" y="3387631"/>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D7DFED7-6693-9B4E-AD20-10496F3FDF8C}"/>
              </a:ext>
            </a:extLst>
          </p:cNvPr>
          <p:cNvCxnSpPr>
            <a:cxnSpLocks/>
          </p:cNvCxnSpPr>
          <p:nvPr/>
        </p:nvCxnSpPr>
        <p:spPr>
          <a:xfrm>
            <a:off x="8417906" y="3691264"/>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5B47F280-F869-BB41-855F-A7E7011CA795}"/>
              </a:ext>
            </a:extLst>
          </p:cNvPr>
          <p:cNvCxnSpPr>
            <a:cxnSpLocks/>
          </p:cNvCxnSpPr>
          <p:nvPr/>
        </p:nvCxnSpPr>
        <p:spPr>
          <a:xfrm>
            <a:off x="8417906" y="3984410"/>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7F2DB76-3E4C-CC4E-87DC-79B22D4B0FB9}"/>
              </a:ext>
            </a:extLst>
          </p:cNvPr>
          <p:cNvCxnSpPr>
            <a:cxnSpLocks/>
          </p:cNvCxnSpPr>
          <p:nvPr/>
        </p:nvCxnSpPr>
        <p:spPr>
          <a:xfrm>
            <a:off x="8417906" y="4296505"/>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913E7F4-DA4E-A54A-BEFC-067D630D0634}"/>
              </a:ext>
            </a:extLst>
          </p:cNvPr>
          <p:cNvCxnSpPr>
            <a:cxnSpLocks/>
          </p:cNvCxnSpPr>
          <p:nvPr/>
        </p:nvCxnSpPr>
        <p:spPr>
          <a:xfrm>
            <a:off x="8417906" y="4595867"/>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6567CBA4-EBF4-7F47-8757-131564D220DF}"/>
              </a:ext>
            </a:extLst>
          </p:cNvPr>
          <p:cNvCxnSpPr>
            <a:cxnSpLocks/>
          </p:cNvCxnSpPr>
          <p:nvPr/>
        </p:nvCxnSpPr>
        <p:spPr>
          <a:xfrm>
            <a:off x="8426372" y="49176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D813C8C-3585-1C40-9891-3A20AF297A53}"/>
                  </a:ext>
                </a:extLst>
              </p:cNvPr>
              <p:cNvSpPr txBox="1"/>
              <p:nvPr/>
            </p:nvSpPr>
            <p:spPr>
              <a:xfrm>
                <a:off x="4246248" y="4329037"/>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91" name="TextBox 90">
                <a:extLst>
                  <a:ext uri="{FF2B5EF4-FFF2-40B4-BE49-F238E27FC236}">
                    <a16:creationId xmlns:a16="http://schemas.microsoft.com/office/drawing/2014/main" id="{DD813C8C-3585-1C40-9891-3A20AF297A53}"/>
                  </a:ext>
                </a:extLst>
              </p:cNvPr>
              <p:cNvSpPr txBox="1">
                <a:spLocks noRot="1" noChangeAspect="1" noMove="1" noResize="1" noEditPoints="1" noAdjustHandles="1" noChangeArrowheads="1" noChangeShapeType="1" noTextEdit="1"/>
              </p:cNvSpPr>
              <p:nvPr/>
            </p:nvSpPr>
            <p:spPr>
              <a:xfrm>
                <a:off x="4246248" y="4329037"/>
                <a:ext cx="436979" cy="477054"/>
              </a:xfrm>
              <a:prstGeom prst="rect">
                <a:avLst/>
              </a:prstGeom>
              <a:blipFill>
                <a:blip r:embed="rId13"/>
                <a:stretch>
                  <a:fillRect/>
                </a:stretch>
              </a:blipFill>
            </p:spPr>
            <p:txBody>
              <a:bodyPr/>
              <a:lstStyle/>
              <a:p>
                <a:r>
                  <a:rPr lang="en-US">
                    <a:noFill/>
                  </a:rPr>
                  <a:t> </a:t>
                </a:r>
              </a:p>
            </p:txBody>
          </p:sp>
        </mc:Fallback>
      </mc:AlternateContent>
      <p:cxnSp>
        <p:nvCxnSpPr>
          <p:cNvPr id="92" name="Straight Arrow Connector 91">
            <a:extLst>
              <a:ext uri="{FF2B5EF4-FFF2-40B4-BE49-F238E27FC236}">
                <a16:creationId xmlns:a16="http://schemas.microsoft.com/office/drawing/2014/main" id="{ADE0DBE7-8F16-DA4B-8414-F08BADE18DCF}"/>
              </a:ext>
            </a:extLst>
          </p:cNvPr>
          <p:cNvCxnSpPr>
            <a:cxnSpLocks/>
          </p:cNvCxnSpPr>
          <p:nvPr/>
        </p:nvCxnSpPr>
        <p:spPr>
          <a:xfrm>
            <a:off x="8431405" y="52732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089EAC9C-3BE7-884D-AD29-81BF1D64A818}"/>
                  </a:ext>
                </a:extLst>
              </p:cNvPr>
              <p:cNvSpPr txBox="1"/>
              <p:nvPr/>
            </p:nvSpPr>
            <p:spPr>
              <a:xfrm>
                <a:off x="5793744" y="3183933"/>
                <a:ext cx="3409451" cy="224676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𝑏</m:t>
                      </m:r>
                      <m:r>
                        <a:rPr lang="en-US" sz="2000" b="0" i="1" smtClean="0">
                          <a:latin typeface="Cambria Math" panose="02040503050406030204" pitchFamily="18" charset="0"/>
                        </a:rPr>
                        <m:t>≪5 </m:t>
                      </m:r>
                      <m:r>
                        <a:rPr lang="en-US" sz="2000" b="0" i="1" smtClean="0">
                          <a:latin typeface="Cambria Math" panose="02040503050406030204" pitchFamily="18" charset="0"/>
                        </a:rPr>
                        <m:t>𝑜𝑟</m:t>
                      </m:r>
                      <m:r>
                        <a:rPr lang="en-US" sz="2000" b="0" i="1" smtClean="0">
                          <a:latin typeface="Cambria Math" panose="02040503050406030204" pitchFamily="18" charset="0"/>
                        </a:rPr>
                        <m:t> 0</m:t>
                      </m:r>
                    </m:oMath>
                  </m:oMathPara>
                </a14:m>
                <a:endParaRPr lang="en-US" sz="2000" b="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≪4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≪3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≪2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≪1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endParaRPr lang="en-US" sz="2000"/>
              </a:p>
            </p:txBody>
          </p:sp>
        </mc:Choice>
        <mc:Fallback xmlns="">
          <p:sp>
            <p:nvSpPr>
              <p:cNvPr id="93" name="TextBox 92">
                <a:extLst>
                  <a:ext uri="{FF2B5EF4-FFF2-40B4-BE49-F238E27FC236}">
                    <a16:creationId xmlns:a16="http://schemas.microsoft.com/office/drawing/2014/main" id="{089EAC9C-3BE7-884D-AD29-81BF1D64A818}"/>
                  </a:ext>
                </a:extLst>
              </p:cNvPr>
              <p:cNvSpPr txBox="1">
                <a:spLocks noRot="1" noChangeAspect="1" noMove="1" noResize="1" noEditPoints="1" noAdjustHandles="1" noChangeArrowheads="1" noChangeShapeType="1" noTextEdit="1"/>
              </p:cNvSpPr>
              <p:nvPr/>
            </p:nvSpPr>
            <p:spPr>
              <a:xfrm>
                <a:off x="5793744" y="3183933"/>
                <a:ext cx="3409451" cy="2246769"/>
              </a:xfrm>
              <a:prstGeom prst="rect">
                <a:avLst/>
              </a:prstGeom>
              <a:blipFill>
                <a:blip r:embed="rId14"/>
                <a:stretch>
                  <a:fillRect/>
                </a:stretch>
              </a:blipFill>
            </p:spPr>
            <p:txBody>
              <a:bodyPr/>
              <a:lstStyle/>
              <a:p>
                <a:r>
                  <a:rPr lang="en-US">
                    <a:noFill/>
                  </a:rPr>
                  <a:t> </a:t>
                </a:r>
              </a:p>
            </p:txBody>
          </p:sp>
        </mc:Fallback>
      </mc:AlternateContent>
      <p:sp>
        <p:nvSpPr>
          <p:cNvPr id="95" name="Rectangle 94">
            <a:extLst>
              <a:ext uri="{FF2B5EF4-FFF2-40B4-BE49-F238E27FC236}">
                <a16:creationId xmlns:a16="http://schemas.microsoft.com/office/drawing/2014/main" id="{5DB8C03A-AB98-EA4F-8B33-E8A493554865}"/>
              </a:ext>
            </a:extLst>
          </p:cNvPr>
          <p:cNvSpPr/>
          <p:nvPr/>
        </p:nvSpPr>
        <p:spPr>
          <a:xfrm>
            <a:off x="5366859" y="3175468"/>
            <a:ext cx="2920633" cy="19426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500">
              <a:solidFill>
                <a:schemeClr val="tx1"/>
              </a:solidFill>
            </a:endParaRPr>
          </a:p>
        </p:txBody>
      </p:sp>
      <p:sp>
        <p:nvSpPr>
          <p:cNvPr id="96" name="Rectangle 95">
            <a:extLst>
              <a:ext uri="{FF2B5EF4-FFF2-40B4-BE49-F238E27FC236}">
                <a16:creationId xmlns:a16="http://schemas.microsoft.com/office/drawing/2014/main" id="{6D698849-2A59-0041-9AB9-9BB712F6CCD4}"/>
              </a:ext>
            </a:extLst>
          </p:cNvPr>
          <p:cNvSpPr/>
          <p:nvPr/>
        </p:nvSpPr>
        <p:spPr>
          <a:xfrm>
            <a:off x="5338959" y="3662569"/>
            <a:ext cx="1546136"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Multiplier</a:t>
            </a:r>
          </a:p>
        </p:txBody>
      </p:sp>
      <p:cxnSp>
        <p:nvCxnSpPr>
          <p:cNvPr id="97" name="Straight Arrow Connector 96">
            <a:extLst>
              <a:ext uri="{FF2B5EF4-FFF2-40B4-BE49-F238E27FC236}">
                <a16:creationId xmlns:a16="http://schemas.microsoft.com/office/drawing/2014/main" id="{7AB9DC2B-8F7F-904D-B646-3ED1CB8FC441}"/>
              </a:ext>
            </a:extLst>
          </p:cNvPr>
          <p:cNvCxnSpPr>
            <a:cxnSpLocks/>
          </p:cNvCxnSpPr>
          <p:nvPr/>
        </p:nvCxnSpPr>
        <p:spPr>
          <a:xfrm>
            <a:off x="1305536" y="2957208"/>
            <a:ext cx="33871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CC9E59F0-BEC7-6344-A317-67C74B8ECB45}"/>
                  </a:ext>
                </a:extLst>
              </p:cNvPr>
              <p:cNvSpPr txBox="1"/>
              <p:nvPr/>
            </p:nvSpPr>
            <p:spPr>
              <a:xfrm>
                <a:off x="4248116" y="2581553"/>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98" name="TextBox 97">
                <a:extLst>
                  <a:ext uri="{FF2B5EF4-FFF2-40B4-BE49-F238E27FC236}">
                    <a16:creationId xmlns:a16="http://schemas.microsoft.com/office/drawing/2014/main" id="{CC9E59F0-BEC7-6344-A317-67C74B8ECB45}"/>
                  </a:ext>
                </a:extLst>
              </p:cNvPr>
              <p:cNvSpPr txBox="1">
                <a:spLocks noRot="1" noChangeAspect="1" noMove="1" noResize="1" noEditPoints="1" noAdjustHandles="1" noChangeArrowheads="1" noChangeShapeType="1" noTextEdit="1"/>
              </p:cNvSpPr>
              <p:nvPr/>
            </p:nvSpPr>
            <p:spPr>
              <a:xfrm>
                <a:off x="4248116" y="2581553"/>
                <a:ext cx="442557" cy="477054"/>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4C025DC9-F426-1047-BB99-B6DC1E657FF1}"/>
                  </a:ext>
                </a:extLst>
              </p:cNvPr>
              <p:cNvSpPr txBox="1"/>
              <p:nvPr/>
            </p:nvSpPr>
            <p:spPr>
              <a:xfrm>
                <a:off x="9656805" y="3851983"/>
                <a:ext cx="148482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𝑎</m:t>
                      </m:r>
                      <m:r>
                        <a:rPr lang="en-US" sz="2500" b="0" i="1" smtClean="0">
                          <a:latin typeface="Cambria Math" panose="02040503050406030204" pitchFamily="18" charset="0"/>
                        </a:rPr>
                        <m:t>−</m:t>
                      </m:r>
                      <m:r>
                        <a:rPr lang="en-US" sz="2500" i="1">
                          <a:latin typeface="Cambria Math" panose="02040503050406030204" pitchFamily="18" charset="0"/>
                        </a:rPr>
                        <m:t>𝑞</m:t>
                      </m:r>
                      <m:r>
                        <a:rPr lang="en-US" sz="2500" i="1">
                          <a:latin typeface="Cambria Math" panose="02040503050406030204" pitchFamily="18" charset="0"/>
                        </a:rPr>
                        <m:t>∗</m:t>
                      </m:r>
                      <m:r>
                        <a:rPr lang="en-US" sz="2500" i="1">
                          <a:latin typeface="Cambria Math" panose="02040503050406030204" pitchFamily="18" charset="0"/>
                        </a:rPr>
                        <m:t>𝑏</m:t>
                      </m:r>
                    </m:oMath>
                  </m:oMathPara>
                </a14:m>
                <a:endParaRPr lang="en-US" sz="2500"/>
              </a:p>
            </p:txBody>
          </p:sp>
        </mc:Choice>
        <mc:Fallback xmlns="">
          <p:sp>
            <p:nvSpPr>
              <p:cNvPr id="99" name="TextBox 98">
                <a:extLst>
                  <a:ext uri="{FF2B5EF4-FFF2-40B4-BE49-F238E27FC236}">
                    <a16:creationId xmlns:a16="http://schemas.microsoft.com/office/drawing/2014/main" id="{4C025DC9-F426-1047-BB99-B6DC1E657FF1}"/>
                  </a:ext>
                </a:extLst>
              </p:cNvPr>
              <p:cNvSpPr txBox="1">
                <a:spLocks noRot="1" noChangeAspect="1" noMove="1" noResize="1" noEditPoints="1" noAdjustHandles="1" noChangeArrowheads="1" noChangeShapeType="1" noTextEdit="1"/>
              </p:cNvSpPr>
              <p:nvPr/>
            </p:nvSpPr>
            <p:spPr>
              <a:xfrm>
                <a:off x="9656805" y="3851983"/>
                <a:ext cx="1484829" cy="477054"/>
              </a:xfrm>
              <a:prstGeom prst="rect">
                <a:avLst/>
              </a:prstGeom>
              <a:blipFill>
                <a:blip r:embed="rId16"/>
                <a:stretch>
                  <a:fillRect b="-10256"/>
                </a:stretch>
              </a:blipFill>
            </p:spPr>
            <p:txBody>
              <a:bodyPr/>
              <a:lstStyle/>
              <a:p>
                <a:r>
                  <a:rPr lang="en-US">
                    <a:noFill/>
                  </a:rPr>
                  <a:t> </a:t>
                </a:r>
              </a:p>
            </p:txBody>
          </p:sp>
        </mc:Fallback>
      </mc:AlternateContent>
      <p:cxnSp>
        <p:nvCxnSpPr>
          <p:cNvPr id="100" name="Straight Arrow Connector 99">
            <a:extLst>
              <a:ext uri="{FF2B5EF4-FFF2-40B4-BE49-F238E27FC236}">
                <a16:creationId xmlns:a16="http://schemas.microsoft.com/office/drawing/2014/main" id="{52A9AD9A-B38C-8C46-BB36-2F37793E3F87}"/>
              </a:ext>
            </a:extLst>
          </p:cNvPr>
          <p:cNvCxnSpPr>
            <a:cxnSpLocks/>
          </p:cNvCxnSpPr>
          <p:nvPr/>
        </p:nvCxnSpPr>
        <p:spPr>
          <a:xfrm>
            <a:off x="9630827" y="4360895"/>
            <a:ext cx="15108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9CE5C0F-B589-1744-9F6A-3A2BAA81C9C6}"/>
              </a:ext>
            </a:extLst>
          </p:cNvPr>
          <p:cNvCxnSpPr>
            <a:cxnSpLocks/>
          </p:cNvCxnSpPr>
          <p:nvPr/>
        </p:nvCxnSpPr>
        <p:spPr>
          <a:xfrm>
            <a:off x="1310230" y="2957208"/>
            <a:ext cx="0" cy="54579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5" name="Rectangle 104">
                <a:extLst>
                  <a:ext uri="{FF2B5EF4-FFF2-40B4-BE49-F238E27FC236}">
                    <a16:creationId xmlns:a16="http://schemas.microsoft.com/office/drawing/2014/main" id="{85689283-7D70-E94F-8640-ADF17B47FD50}"/>
                  </a:ext>
                </a:extLst>
              </p:cNvPr>
              <p:cNvSpPr/>
              <p:nvPr/>
            </p:nvSpPr>
            <p:spPr>
              <a:xfrm>
                <a:off x="3326537" y="5510484"/>
                <a:ext cx="9664262" cy="8291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Add 14 values with CSAs</a:t>
                </a:r>
                <a:r>
                  <a:rPr lang="en-US" sz="2500" i="1" dirty="0">
                    <a:solidFill>
                      <a:schemeClr val="tx1"/>
                    </a:solidFill>
                    <a:latin typeface="Cambria Math" panose="02040503050406030204" pitchFamily="18" charset="0"/>
                  </a:rPr>
                  <a:t> </a:t>
                </a:r>
                <a14:m>
                  <m:oMath xmlns:m="http://schemas.openxmlformats.org/officeDocument/2006/math">
                    <m:r>
                      <a:rPr lang="en-US" sz="2500" b="0" i="1" smtClean="0">
                        <a:solidFill>
                          <a:srgbClr val="C00000"/>
                        </a:solidFill>
                        <a:latin typeface="Cambria Math" panose="02040503050406030204" pitchFamily="18" charset="0"/>
                      </a:rPr>
                      <m:t>≈</m:t>
                    </m:r>
                    <m:d>
                      <m:dPr>
                        <m:begChr m:val="⌊"/>
                        <m:endChr m:val="⌋"/>
                        <m:ctrlPr>
                          <a:rPr lang="en-US" sz="2500" i="1" smtClean="0">
                            <a:solidFill>
                              <a:srgbClr val="C00000"/>
                            </a:solidFill>
                            <a:latin typeface="Cambria Math" panose="02040503050406030204" pitchFamily="18" charset="0"/>
                          </a:rPr>
                        </m:ctrlPr>
                      </m:dPr>
                      <m:e>
                        <m:sSub>
                          <m:sSubPr>
                            <m:ctrlPr>
                              <a:rPr lang="en-US" sz="2500" i="1">
                                <a:solidFill>
                                  <a:srgbClr val="C00000"/>
                                </a:solidFill>
                                <a:latin typeface="Cambria Math" panose="02040503050406030204" pitchFamily="18" charset="0"/>
                              </a:rPr>
                            </m:ctrlPr>
                          </m:sSubPr>
                          <m:e>
                            <m:r>
                              <m:rPr>
                                <m:sty m:val="p"/>
                              </m:rPr>
                              <a:rPr lang="en-US" sz="2500">
                                <a:solidFill>
                                  <a:srgbClr val="C00000"/>
                                </a:solidFill>
                                <a:latin typeface="Cambria Math" panose="02040503050406030204" pitchFamily="18" charset="0"/>
                              </a:rPr>
                              <m:t>log</m:t>
                            </m:r>
                          </m:e>
                          <m:sub>
                            <m:r>
                              <a:rPr lang="en-US" sz="2500" b="0" i="0" smtClean="0">
                                <a:solidFill>
                                  <a:srgbClr val="C00000"/>
                                </a:solidFill>
                                <a:latin typeface="Cambria Math" panose="02040503050406030204" pitchFamily="18" charset="0"/>
                              </a:rPr>
                              <m:t>3/</m:t>
                            </m:r>
                            <m:r>
                              <a:rPr lang="en-US" sz="2500">
                                <a:solidFill>
                                  <a:srgbClr val="C00000"/>
                                </a:solidFill>
                                <a:latin typeface="Cambria Math" panose="02040503050406030204" pitchFamily="18" charset="0"/>
                              </a:rPr>
                              <m:t>2</m:t>
                            </m:r>
                          </m:sub>
                        </m:sSub>
                        <m:d>
                          <m:dPr>
                            <m:ctrlPr>
                              <a:rPr lang="en-US" sz="2500" i="1">
                                <a:solidFill>
                                  <a:srgbClr val="C00000"/>
                                </a:solidFill>
                                <a:latin typeface="Cambria Math" panose="02040503050406030204" pitchFamily="18" charset="0"/>
                              </a:rPr>
                            </m:ctrlPr>
                          </m:dPr>
                          <m:e>
                            <m:r>
                              <a:rPr lang="en-US" sz="2500" b="0" i="0" smtClean="0">
                                <a:solidFill>
                                  <a:srgbClr val="C00000"/>
                                </a:solidFill>
                                <a:latin typeface="Cambria Math" panose="02040503050406030204" pitchFamily="18" charset="0"/>
                              </a:rPr>
                              <m:t>14</m:t>
                            </m:r>
                          </m:e>
                        </m:d>
                      </m:e>
                    </m:d>
                    <m:r>
                      <a:rPr lang="en-US" sz="2500" i="1">
                        <a:solidFill>
                          <a:srgbClr val="C00000"/>
                        </a:solidFill>
                        <a:latin typeface="Cambria Math" panose="02040503050406030204" pitchFamily="18" charset="0"/>
                      </a:rPr>
                      <m:t>=</m:t>
                    </m:r>
                    <m:r>
                      <a:rPr lang="en-US" sz="2500" b="0" i="1" smtClean="0">
                        <a:solidFill>
                          <a:srgbClr val="C00000"/>
                        </a:solidFill>
                        <a:latin typeface="Cambria Math" panose="02040503050406030204" pitchFamily="18" charset="0"/>
                      </a:rPr>
                      <m:t>6</m:t>
                    </m:r>
                  </m:oMath>
                </a14:m>
                <a:r>
                  <a:rPr lang="en-US" sz="2500" dirty="0">
                    <a:solidFill>
                      <a:srgbClr val="C00000"/>
                    </a:solidFill>
                  </a:rPr>
                  <a:t> CSA delays</a:t>
                </a:r>
              </a:p>
            </p:txBody>
          </p:sp>
        </mc:Choice>
        <mc:Fallback xmlns="">
          <p:sp>
            <p:nvSpPr>
              <p:cNvPr id="105" name="Rectangle 104">
                <a:extLst>
                  <a:ext uri="{FF2B5EF4-FFF2-40B4-BE49-F238E27FC236}">
                    <a16:creationId xmlns:a16="http://schemas.microsoft.com/office/drawing/2014/main" id="{85689283-7D70-E94F-8640-ADF17B47FD50}"/>
                  </a:ext>
                </a:extLst>
              </p:cNvPr>
              <p:cNvSpPr>
                <a:spLocks noRot="1" noChangeAspect="1" noMove="1" noResize="1" noEditPoints="1" noAdjustHandles="1" noChangeArrowheads="1" noChangeShapeType="1" noTextEdit="1"/>
              </p:cNvSpPr>
              <p:nvPr/>
            </p:nvSpPr>
            <p:spPr>
              <a:xfrm>
                <a:off x="3326537" y="5510484"/>
                <a:ext cx="9664262" cy="829196"/>
              </a:xfrm>
              <a:prstGeom prst="rect">
                <a:avLst/>
              </a:prstGeom>
              <a:blipFill>
                <a:blip r:embed="rId1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A009BA3B-A8CF-1D42-83A9-098335F8ECEC}"/>
                  </a:ext>
                </a:extLst>
              </p:cNvPr>
              <p:cNvSpPr txBox="1"/>
              <p:nvPr/>
            </p:nvSpPr>
            <p:spPr>
              <a:xfrm>
                <a:off x="7235498" y="5083162"/>
                <a:ext cx="3913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𝑎</m:t>
                      </m:r>
                    </m:oMath>
                  </m:oMathPara>
                </a14:m>
                <a:endParaRPr lang="en-US" sz="2000"/>
              </a:p>
            </p:txBody>
          </p:sp>
        </mc:Choice>
        <mc:Fallback xmlns="">
          <p:sp>
            <p:nvSpPr>
              <p:cNvPr id="107" name="TextBox 106">
                <a:extLst>
                  <a:ext uri="{FF2B5EF4-FFF2-40B4-BE49-F238E27FC236}">
                    <a16:creationId xmlns:a16="http://schemas.microsoft.com/office/drawing/2014/main" id="{A009BA3B-A8CF-1D42-83A9-098335F8ECEC}"/>
                  </a:ext>
                </a:extLst>
              </p:cNvPr>
              <p:cNvSpPr txBox="1">
                <a:spLocks noRot="1" noChangeAspect="1" noMove="1" noResize="1" noEditPoints="1" noAdjustHandles="1" noChangeArrowheads="1" noChangeShapeType="1" noTextEdit="1"/>
              </p:cNvSpPr>
              <p:nvPr/>
            </p:nvSpPr>
            <p:spPr>
              <a:xfrm>
                <a:off x="7235498" y="5083162"/>
                <a:ext cx="391326" cy="40011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57D8C375-5F65-7B42-9197-6769C85663A1}"/>
                  </a:ext>
                </a:extLst>
              </p:cNvPr>
              <p:cNvSpPr/>
              <p:nvPr/>
            </p:nvSpPr>
            <p:spPr>
              <a:xfrm>
                <a:off x="205850" y="4424933"/>
                <a:ext cx="4127923" cy="1631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Require 6-bit normal adds to get MSBs of </a:t>
                </a:r>
                <a14:m>
                  <m:oMath xmlns:m="http://schemas.openxmlformats.org/officeDocument/2006/math">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𝑏</m:t>
                    </m:r>
                  </m:oMath>
                </a14:m>
                <a:endParaRPr lang="en-US" sz="2500" dirty="0">
                  <a:solidFill>
                    <a:schemeClr val="tx1"/>
                  </a:solidFill>
                </a:endParaRPr>
              </a:p>
              <a:p>
                <a:pPr algn="ctr"/>
                <a:endParaRPr lang="en-US" sz="2500" dirty="0">
                  <a:solidFill>
                    <a:schemeClr val="tx1"/>
                  </a:solidFill>
                </a:endParaRPr>
              </a:p>
              <a:p>
                <a:pPr algn="ctr"/>
                <a14:m>
                  <m:oMath xmlns:m="http://schemas.openxmlformats.org/officeDocument/2006/math">
                    <m:d>
                      <m:dPr>
                        <m:begChr m:val="⌊"/>
                        <m:endChr m:val="⌋"/>
                        <m:ctrlPr>
                          <a:rPr lang="en-US" sz="2500" i="1" smtClean="0">
                            <a:solidFill>
                              <a:srgbClr val="C00000"/>
                            </a:solidFill>
                            <a:latin typeface="Cambria Math" panose="02040503050406030204" pitchFamily="18" charset="0"/>
                          </a:rPr>
                        </m:ctrlPr>
                      </m:dPr>
                      <m:e>
                        <m:sSub>
                          <m:sSubPr>
                            <m:ctrlPr>
                              <a:rPr lang="en-US" sz="2500" i="1">
                                <a:solidFill>
                                  <a:srgbClr val="C00000"/>
                                </a:solidFill>
                                <a:latin typeface="Cambria Math" panose="02040503050406030204" pitchFamily="18" charset="0"/>
                              </a:rPr>
                            </m:ctrlPr>
                          </m:sSubPr>
                          <m:e>
                            <m:r>
                              <m:rPr>
                                <m:sty m:val="p"/>
                              </m:rPr>
                              <a:rPr lang="en-US" sz="2500">
                                <a:solidFill>
                                  <a:srgbClr val="C00000"/>
                                </a:solidFill>
                                <a:latin typeface="Cambria Math" panose="02040503050406030204" pitchFamily="18" charset="0"/>
                              </a:rPr>
                              <m:t>log</m:t>
                            </m:r>
                          </m:e>
                          <m:sub>
                            <m:r>
                              <a:rPr lang="en-US" sz="2500">
                                <a:solidFill>
                                  <a:srgbClr val="C00000"/>
                                </a:solidFill>
                                <a:latin typeface="Cambria Math" panose="02040503050406030204" pitchFamily="18" charset="0"/>
                              </a:rPr>
                              <m:t>2</m:t>
                            </m:r>
                          </m:sub>
                        </m:sSub>
                        <m:d>
                          <m:dPr>
                            <m:ctrlPr>
                              <a:rPr lang="en-US" sz="2500" i="1">
                                <a:solidFill>
                                  <a:srgbClr val="C00000"/>
                                </a:solidFill>
                                <a:latin typeface="Cambria Math" panose="02040503050406030204" pitchFamily="18" charset="0"/>
                              </a:rPr>
                            </m:ctrlPr>
                          </m:dPr>
                          <m:e>
                            <m:r>
                              <a:rPr lang="en-US" sz="2500" b="0" i="0" smtClean="0">
                                <a:solidFill>
                                  <a:srgbClr val="C00000"/>
                                </a:solidFill>
                                <a:latin typeface="Cambria Math" panose="02040503050406030204" pitchFamily="18" charset="0"/>
                              </a:rPr>
                              <m:t>6</m:t>
                            </m:r>
                          </m:e>
                        </m:d>
                      </m:e>
                    </m:d>
                    <m:r>
                      <a:rPr lang="en-US" sz="2500" i="1">
                        <a:solidFill>
                          <a:srgbClr val="C00000"/>
                        </a:solidFill>
                        <a:latin typeface="Cambria Math" panose="02040503050406030204" pitchFamily="18" charset="0"/>
                      </a:rPr>
                      <m:t>+1=3</m:t>
                    </m:r>
                  </m:oMath>
                </a14:m>
                <a:r>
                  <a:rPr lang="en-US" sz="2500" dirty="0">
                    <a:solidFill>
                      <a:srgbClr val="C00000"/>
                    </a:solidFill>
                  </a:rPr>
                  <a:t> CSA delays</a:t>
                </a:r>
              </a:p>
            </p:txBody>
          </p:sp>
        </mc:Choice>
        <mc:Fallback xmlns="">
          <p:sp>
            <p:nvSpPr>
              <p:cNvPr id="49" name="Rectangle 48">
                <a:extLst>
                  <a:ext uri="{FF2B5EF4-FFF2-40B4-BE49-F238E27FC236}">
                    <a16:creationId xmlns:a16="http://schemas.microsoft.com/office/drawing/2014/main" id="{57D8C375-5F65-7B42-9197-6769C85663A1}"/>
                  </a:ext>
                </a:extLst>
              </p:cNvPr>
              <p:cNvSpPr>
                <a:spLocks noRot="1" noChangeAspect="1" noMove="1" noResize="1" noEditPoints="1" noAdjustHandles="1" noChangeArrowheads="1" noChangeShapeType="1" noTextEdit="1"/>
              </p:cNvSpPr>
              <p:nvPr/>
            </p:nvSpPr>
            <p:spPr>
              <a:xfrm>
                <a:off x="205850" y="4424933"/>
                <a:ext cx="4127923" cy="1631215"/>
              </a:xfrm>
              <a:prstGeom prst="rect">
                <a:avLst/>
              </a:prstGeom>
              <a:blipFill>
                <a:blip r:embed="rId19"/>
                <a:stretch>
                  <a:fillRect t="-2247" r="-1034" b="-861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9326552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0D49-90FC-3049-847D-F097665BC85C}"/>
              </a:ext>
            </a:extLst>
          </p:cNvPr>
          <p:cNvSpPr>
            <a:spLocks noGrp="1"/>
          </p:cNvSpPr>
          <p:nvPr>
            <p:ph type="title"/>
          </p:nvPr>
        </p:nvSpPr>
        <p:spPr/>
        <p:txBody>
          <a:bodyPr/>
          <a:lstStyle/>
          <a:p>
            <a:r>
              <a:rPr lang="en-US"/>
              <a:t>Two-bit PM is a faster starting point</a:t>
            </a:r>
          </a:p>
        </p:txBody>
      </p:sp>
      <p:sp>
        <p:nvSpPr>
          <p:cNvPr id="3" name="Content Placeholder 2">
            <a:extLst>
              <a:ext uri="{FF2B5EF4-FFF2-40B4-BE49-F238E27FC236}">
                <a16:creationId xmlns:a16="http://schemas.microsoft.com/office/drawing/2014/main" id="{1DD6BE6D-2D87-ED48-A825-97A43B81AD82}"/>
              </a:ext>
            </a:extLst>
          </p:cNvPr>
          <p:cNvSpPr>
            <a:spLocks noGrp="1"/>
          </p:cNvSpPr>
          <p:nvPr>
            <p:ph idx="1"/>
          </p:nvPr>
        </p:nvSpPr>
        <p:spPr/>
        <p:txBody>
          <a:bodyPr>
            <a:normAutofit/>
          </a:bodyPr>
          <a:lstStyle/>
          <a:p>
            <a:endParaRPr lang="en-US" dirty="0"/>
          </a:p>
          <a:p>
            <a:r>
              <a:rPr lang="en-US" dirty="0"/>
              <a:t>Two-bit PM critical path is at least 3X shorter than Euclid’s</a:t>
            </a:r>
          </a:p>
          <a:p>
            <a:r>
              <a:rPr lang="en-US" dirty="0"/>
              <a:t>Two-bit PM iteration counts are at most 2X higher than Euclid’s</a:t>
            </a:r>
          </a:p>
          <a:p>
            <a:pPr marL="0" indent="0">
              <a:buNone/>
            </a:pPr>
            <a:endParaRPr lang="en-US" dirty="0"/>
          </a:p>
          <a:p>
            <a:pPr marL="0" indent="0" algn="ctr">
              <a:buNone/>
            </a:pPr>
            <a:r>
              <a:rPr lang="en-US" b="1" dirty="0"/>
              <a:t>Two-bit PM with carry-save adders is the more promising starting point for hardware in the average and the worst-case.</a:t>
            </a:r>
          </a:p>
        </p:txBody>
      </p:sp>
    </p:spTree>
    <p:extLst>
      <p:ext uri="{BB962C8B-B14F-4D97-AF65-F5344CB8AC3E}">
        <p14:creationId xmlns:p14="http://schemas.microsoft.com/office/powerpoint/2010/main" val="6531807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Our unified design with constant-time config</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Approach</a:t>
            </a:r>
          </a:p>
          <a:p>
            <a:pPr algn="ctr"/>
            <a:endParaRPr lang="en-US" sz="2500" dirty="0">
              <a:solidFill>
                <a:schemeClr val="tx1"/>
              </a:solidFill>
            </a:endParaRPr>
          </a:p>
          <a:p>
            <a:pPr algn="ctr"/>
            <a:r>
              <a:rPr lang="en-US" sz="2500" dirty="0">
                <a:solidFill>
                  <a:schemeClr val="tx1"/>
                </a:solidFill>
              </a:rPr>
              <a:t>Termination Condition</a:t>
            </a:r>
          </a:p>
          <a:p>
            <a:pPr algn="ctr"/>
            <a:endParaRPr lang="en-US" sz="2500" dirty="0">
              <a:solidFill>
                <a:schemeClr val="tx1"/>
              </a:solidFill>
            </a:endParaRPr>
          </a:p>
          <a:p>
            <a:pPr algn="ctr"/>
            <a:endParaRPr lang="en-US" sz="2500" dirty="0">
              <a:solidFill>
                <a:schemeClr val="tx1"/>
              </a:solidFill>
            </a:endParaRPr>
          </a:p>
          <a:p>
            <a:pPr algn="ctr"/>
            <a:endParaRPr lang="en-US" sz="2500" dirty="0">
              <a:solidFill>
                <a:schemeClr val="tx1"/>
              </a:solidFill>
            </a:endParaRPr>
          </a:p>
          <a:p>
            <a:pPr algn="ctr"/>
            <a:endParaRPr lang="en-US" sz="2500" dirty="0">
              <a:solidFill>
                <a:schemeClr val="tx1"/>
              </a:solidFill>
            </a:endParaRPr>
          </a:p>
        </p:txBody>
      </p:sp>
      <p:sp>
        <p:nvSpPr>
          <p:cNvPr id="16" name="Rectangle 15">
            <a:extLst>
              <a:ext uri="{FF2B5EF4-FFF2-40B4-BE49-F238E27FC236}">
                <a16:creationId xmlns:a16="http://schemas.microsoft.com/office/drawing/2014/main" id="{D594EB78-36EF-1148-B256-68F95853E827}"/>
              </a:ext>
            </a:extLst>
          </p:cNvPr>
          <p:cNvSpPr/>
          <p:nvPr/>
        </p:nvSpPr>
        <p:spPr>
          <a:xfrm>
            <a:off x="3375197" y="3035360"/>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Pad to worst-case cycle count</a:t>
            </a:r>
            <a:endParaRPr lang="en-US" sz="2400" dirty="0">
              <a:solidFill>
                <a:schemeClr val="tx1"/>
              </a:solidFill>
            </a:endParaRPr>
          </a:p>
          <a:p>
            <a:pPr algn="ctr"/>
            <a:endParaRPr lang="en-US" sz="2400" dirty="0">
              <a:solidFill>
                <a:schemeClr val="tx1"/>
              </a:solidFill>
            </a:endParaRPr>
          </a:p>
          <a:p>
            <a:pPr algn="ctr"/>
            <a:r>
              <a:rPr lang="en-US" sz="2400" dirty="0">
                <a:solidFill>
                  <a:schemeClr val="tx1"/>
                </a:solidFill>
              </a:rPr>
              <a:t>Cycle count equal to worst case</a:t>
            </a:r>
          </a:p>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Reduce inputs until GCD</a:t>
                </a:r>
              </a:p>
              <a:p>
                <a:pPr algn="ctr"/>
                <a:endParaRPr lang="en-US" sz="2500" dirty="0">
                  <a:solidFill>
                    <a:schemeClr val="tx1"/>
                  </a:solidFill>
                </a:endParaRPr>
              </a:p>
              <a:p>
                <a:pPr algn="ctr"/>
                <a14:m>
                  <m:oMath xmlns:m="http://schemas.openxmlformats.org/officeDocument/2006/math">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==0</m:t>
                    </m:r>
                  </m:oMath>
                </a14:m>
                <a:r>
                  <a:rPr lang="en-US" sz="2500" dirty="0">
                    <a:solidFill>
                      <a:schemeClr val="tx1"/>
                    </a:solidFill>
                  </a:rPr>
                  <a:t> or </a:t>
                </a:r>
                <a14:m>
                  <m:oMath xmlns:m="http://schemas.openxmlformats.org/officeDocument/2006/math">
                    <m:r>
                      <a:rPr lang="en-US" sz="2500" b="0" i="1" smtClean="0">
                        <a:solidFill>
                          <a:schemeClr val="tx1"/>
                        </a:solidFill>
                        <a:latin typeface="Cambria Math" panose="02040503050406030204" pitchFamily="18" charset="0"/>
                      </a:rPr>
                      <m:t>𝑏</m:t>
                    </m:r>
                    <m:r>
                      <a:rPr lang="en-US" sz="2500" b="0" i="1" smtClean="0">
                        <a:solidFill>
                          <a:schemeClr val="tx1"/>
                        </a:solidFill>
                        <a:latin typeface="Cambria Math" panose="02040503050406030204" pitchFamily="18" charset="0"/>
                      </a:rPr>
                      <m:t>==0</m:t>
                    </m:r>
                  </m:oMath>
                </a14:m>
                <a:endParaRPr lang="en-US" sz="2500" dirty="0">
                  <a:solidFill>
                    <a:schemeClr val="tx1"/>
                  </a:solidFill>
                </a:endParaRP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3"/>
                <a:stretch>
                  <a:fillRect t="-1515"/>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p:sp>
        <p:nvSpPr>
          <p:cNvPr id="4" name="Rectangle 3">
            <a:extLst>
              <a:ext uri="{FF2B5EF4-FFF2-40B4-BE49-F238E27FC236}">
                <a16:creationId xmlns:a16="http://schemas.microsoft.com/office/drawing/2014/main" id="{F9D94FFA-E5B4-5646-9A46-79D80921A888}"/>
              </a:ext>
            </a:extLst>
          </p:cNvPr>
          <p:cNvSpPr/>
          <p:nvPr/>
        </p:nvSpPr>
        <p:spPr>
          <a:xfrm>
            <a:off x="4279083" y="1925248"/>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CT</a:t>
            </a:r>
          </a:p>
        </p:txBody>
      </p:sp>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NCT</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Application Requirements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29286F5-D331-C54B-9222-B1C7DEBBE74E}"/>
                  </a:ext>
                </a:extLst>
              </p:cNvPr>
              <p:cNvSpPr txBox="1"/>
              <p:nvPr/>
            </p:nvSpPr>
            <p:spPr>
              <a:xfrm>
                <a:off x="4715576" y="4895195"/>
                <a:ext cx="6207918" cy="861774"/>
              </a:xfrm>
              <a:prstGeom prst="rect">
                <a:avLst/>
              </a:prstGeom>
              <a:noFill/>
            </p:spPr>
            <p:txBody>
              <a:bodyPr wrap="square">
                <a:spAutoFit/>
              </a:bodyPr>
              <a:lstStyle/>
              <a:p>
                <a:pPr algn="ctr"/>
                <a:r>
                  <a:rPr lang="en-US" sz="2500" dirty="0">
                    <a:solidFill>
                      <a:schemeClr val="tx1"/>
                    </a:solidFill>
                  </a:rPr>
                  <a:t>Note that since </a:t>
                </a:r>
                <a14:m>
                  <m:oMath xmlns:m="http://schemas.openxmlformats.org/officeDocument/2006/math">
                    <m:r>
                      <a:rPr lang="en-US" sz="2500" b="0" i="1" smtClean="0">
                        <a:solidFill>
                          <a:schemeClr val="tx1"/>
                        </a:solidFill>
                        <a:latin typeface="Cambria Math" panose="02040503050406030204" pitchFamily="18" charset="0"/>
                      </a:rPr>
                      <m:t>𝑎</m:t>
                    </m:r>
                    <m:r>
                      <a:rPr lang="en-US" sz="2500" b="0" i="1" smtClean="0">
                        <a:solidFill>
                          <a:schemeClr val="tx1"/>
                        </a:solidFill>
                        <a:latin typeface="Cambria Math" panose="02040503050406030204" pitchFamily="18" charset="0"/>
                      </a:rPr>
                      <m:t>,</m:t>
                    </m:r>
                    <m:r>
                      <a:rPr lang="en-US" sz="2500" b="0" i="1" smtClean="0">
                        <a:solidFill>
                          <a:schemeClr val="tx1"/>
                        </a:solidFill>
                        <a:latin typeface="Cambria Math" panose="02040503050406030204" pitchFamily="18" charset="0"/>
                      </a:rPr>
                      <m:t>𝑏</m:t>
                    </m:r>
                  </m:oMath>
                </a14:m>
                <a:r>
                  <a:rPr lang="en-US" sz="2500" dirty="0">
                    <a:solidFill>
                      <a:schemeClr val="tx1"/>
                    </a:solidFill>
                  </a:rPr>
                  <a:t> are in CSA form, we do not know when they become </a:t>
                </a:r>
                <a14:m>
                  <m:oMath xmlns:m="http://schemas.openxmlformats.org/officeDocument/2006/math">
                    <m:r>
                      <a:rPr lang="en-US" sz="2500" b="0" i="1" smtClean="0">
                        <a:solidFill>
                          <a:schemeClr val="tx1"/>
                        </a:solidFill>
                        <a:latin typeface="Cambria Math" panose="02040503050406030204" pitchFamily="18" charset="0"/>
                      </a:rPr>
                      <m:t>0</m:t>
                    </m:r>
                  </m:oMath>
                </a14:m>
                <a:endParaRPr lang="en-US" sz="2500" dirty="0">
                  <a:solidFill>
                    <a:schemeClr val="tx1"/>
                  </a:solidFill>
                </a:endParaRPr>
              </a:p>
            </p:txBody>
          </p:sp>
        </mc:Choice>
        <mc:Fallback xmlns="">
          <p:sp>
            <p:nvSpPr>
              <p:cNvPr id="27" name="TextBox 26">
                <a:extLst>
                  <a:ext uri="{FF2B5EF4-FFF2-40B4-BE49-F238E27FC236}">
                    <a16:creationId xmlns:a16="http://schemas.microsoft.com/office/drawing/2014/main" id="{C29286F5-D331-C54B-9222-B1C7DEBBE74E}"/>
                  </a:ext>
                </a:extLst>
              </p:cNvPr>
              <p:cNvSpPr txBox="1">
                <a:spLocks noRot="1" noChangeAspect="1" noMove="1" noResize="1" noEditPoints="1" noAdjustHandles="1" noChangeArrowheads="1" noChangeShapeType="1" noTextEdit="1"/>
              </p:cNvSpPr>
              <p:nvPr/>
            </p:nvSpPr>
            <p:spPr>
              <a:xfrm>
                <a:off x="4715576" y="4895195"/>
                <a:ext cx="6207918" cy="861774"/>
              </a:xfrm>
              <a:prstGeom prst="rect">
                <a:avLst/>
              </a:prstGeom>
              <a:blipFill>
                <a:blip r:embed="rId4"/>
                <a:stretch>
                  <a:fillRect t="-4965" b="-16312"/>
                </a:stretch>
              </a:blipFill>
            </p:spPr>
            <p:txBody>
              <a:bodyPr/>
              <a:lstStyle/>
              <a:p>
                <a:r>
                  <a:rPr lang="en-US">
                    <a:noFill/>
                  </a:rPr>
                  <a:t> </a:t>
                </a:r>
              </a:p>
            </p:txBody>
          </p:sp>
        </mc:Fallback>
      </mc:AlternateContent>
    </p:spTree>
    <p:extLst>
      <p:ext uri="{BB962C8B-B14F-4D97-AF65-F5344CB8AC3E}">
        <p14:creationId xmlns:p14="http://schemas.microsoft.com/office/powerpoint/2010/main" val="1091778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We explore the broader design space</a:t>
            </a:r>
          </a:p>
        </p:txBody>
      </p:sp>
      <p:sp>
        <p:nvSpPr>
          <p:cNvPr id="4" name="Rectangle 3">
            <a:extLst>
              <a:ext uri="{FF2B5EF4-FFF2-40B4-BE49-F238E27FC236}">
                <a16:creationId xmlns:a16="http://schemas.microsoft.com/office/drawing/2014/main" id="{F9D94FFA-E5B4-5646-9A46-79D80921A888}"/>
              </a:ext>
            </a:extLst>
          </p:cNvPr>
          <p:cNvSpPr/>
          <p:nvPr/>
        </p:nvSpPr>
        <p:spPr>
          <a:xfrm>
            <a:off x="3741296" y="1674674"/>
            <a:ext cx="1782305"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Software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EC1F34D-4F53-E547-A3F7-DC62D8874BF3}"/>
                  </a:ext>
                </a:extLst>
              </p:cNvPr>
              <p:cNvSpPr/>
              <p:nvPr/>
            </p:nvSpPr>
            <p:spPr>
              <a:xfrm>
                <a:off x="2882749"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6" name="Rectangle 5">
                <a:extLst>
                  <a:ext uri="{FF2B5EF4-FFF2-40B4-BE49-F238E27FC236}">
                    <a16:creationId xmlns:a16="http://schemas.microsoft.com/office/drawing/2014/main" id="{0EC1F34D-4F53-E547-A3F7-DC62D8874BF3}"/>
                  </a:ext>
                </a:extLst>
              </p:cNvPr>
              <p:cNvSpPr>
                <a:spLocks noRot="1" noChangeAspect="1" noMove="1" noResize="1" noEditPoints="1" noAdjustHandles="1" noChangeArrowheads="1" noChangeShapeType="1" noTextEdit="1"/>
              </p:cNvSpPr>
              <p:nvPr/>
            </p:nvSpPr>
            <p:spPr>
              <a:xfrm>
                <a:off x="2882749" y="3129830"/>
                <a:ext cx="1088136" cy="603063"/>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4B5BFB5-D96A-1946-A8C6-A915F4B4DE3D}"/>
              </a:ext>
            </a:extLst>
          </p:cNvPr>
          <p:cNvSpPr/>
          <p:nvPr/>
        </p:nvSpPr>
        <p:spPr>
          <a:xfrm>
            <a:off x="3586542"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15" name="Rectangle 14">
            <a:extLst>
              <a:ext uri="{FF2B5EF4-FFF2-40B4-BE49-F238E27FC236}">
                <a16:creationId xmlns:a16="http://schemas.microsoft.com/office/drawing/2014/main" id="{221DCAA6-1840-BB4C-A5F0-3E29EDB661B4}"/>
              </a:ext>
            </a:extLst>
          </p:cNvPr>
          <p:cNvSpPr/>
          <p:nvPr/>
        </p:nvSpPr>
        <p:spPr>
          <a:xfrm>
            <a:off x="233533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38" name="Straight Arrow Connector 37">
            <a:extLst>
              <a:ext uri="{FF2B5EF4-FFF2-40B4-BE49-F238E27FC236}">
                <a16:creationId xmlns:a16="http://schemas.microsoft.com/office/drawing/2014/main" id="{976F2D78-8604-9249-9813-F3F5DCC6BCDC}"/>
              </a:ext>
            </a:extLst>
          </p:cNvPr>
          <p:cNvCxnSpPr>
            <a:stCxn id="4" idx="2"/>
            <a:endCxn id="6" idx="0"/>
          </p:cNvCxnSpPr>
          <p:nvPr/>
        </p:nvCxnSpPr>
        <p:spPr>
          <a:xfrm flipH="1">
            <a:off x="3426817" y="2277737"/>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EC614E5-95C9-F340-80A3-6BA45AD96FD9}"/>
              </a:ext>
            </a:extLst>
          </p:cNvPr>
          <p:cNvCxnSpPr>
            <a:cxnSpLocks/>
            <a:stCxn id="4" idx="2"/>
          </p:cNvCxnSpPr>
          <p:nvPr/>
        </p:nvCxnSpPr>
        <p:spPr>
          <a:xfrm>
            <a:off x="4632449" y="2277737"/>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DEE94F1-4557-CB45-9BF7-8FA7BAAD273E}"/>
              </a:ext>
            </a:extLst>
          </p:cNvPr>
          <p:cNvCxnSpPr>
            <a:cxnSpLocks/>
            <a:stCxn id="6" idx="2"/>
            <a:endCxn id="15" idx="0"/>
          </p:cNvCxnSpPr>
          <p:nvPr/>
        </p:nvCxnSpPr>
        <p:spPr>
          <a:xfrm flipH="1">
            <a:off x="2800281"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B57FC48-E78F-4345-B752-39F6C9861011}"/>
              </a:ext>
            </a:extLst>
          </p:cNvPr>
          <p:cNvCxnSpPr>
            <a:cxnSpLocks/>
            <a:stCxn id="6" idx="2"/>
            <a:endCxn id="14" idx="0"/>
          </p:cNvCxnSpPr>
          <p:nvPr/>
        </p:nvCxnSpPr>
        <p:spPr>
          <a:xfrm>
            <a:off x="3426817"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FE8B7F5-A1C4-994F-8B06-3C48D01B44CD}"/>
                  </a:ext>
                </a:extLst>
              </p:cNvPr>
              <p:cNvSpPr/>
              <p:nvPr/>
            </p:nvSpPr>
            <p:spPr>
              <a:xfrm>
                <a:off x="5374498"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23" name="Rectangle 22">
                <a:extLst>
                  <a:ext uri="{FF2B5EF4-FFF2-40B4-BE49-F238E27FC236}">
                    <a16:creationId xmlns:a16="http://schemas.microsoft.com/office/drawing/2014/main" id="{CFE8B7F5-A1C4-994F-8B06-3C48D01B44CD}"/>
                  </a:ext>
                </a:extLst>
              </p:cNvPr>
              <p:cNvSpPr>
                <a:spLocks noRot="1" noChangeAspect="1" noMove="1" noResize="1" noEditPoints="1" noAdjustHandles="1" noChangeArrowheads="1" noChangeShapeType="1" noTextEdit="1"/>
              </p:cNvSpPr>
              <p:nvPr/>
            </p:nvSpPr>
            <p:spPr>
              <a:xfrm>
                <a:off x="5374498" y="3129830"/>
                <a:ext cx="1088136" cy="603063"/>
              </a:xfrm>
              <a:prstGeom prst="rect">
                <a:avLst/>
              </a:prstGeom>
              <a:blipFill>
                <a:blip r:embed="rId4"/>
                <a:stretch>
                  <a:fillRect/>
                </a:stretch>
              </a:blipFill>
              <a:ln>
                <a:solidFill>
                  <a:schemeClr val="tx1"/>
                </a:solidFill>
              </a:ln>
            </p:spPr>
            <p:txBody>
              <a:bodyPr/>
              <a:lstStyle/>
              <a:p>
                <a:r>
                  <a:rPr lang="en-US">
                    <a:noFill/>
                  </a:rPr>
                  <a:t> </a:t>
                </a:r>
              </a:p>
            </p:txBody>
          </p:sp>
        </mc:Fallback>
      </mc:AlternateContent>
      <p:sp>
        <p:nvSpPr>
          <p:cNvPr id="24" name="Rectangle 23">
            <a:extLst>
              <a:ext uri="{FF2B5EF4-FFF2-40B4-BE49-F238E27FC236}">
                <a16:creationId xmlns:a16="http://schemas.microsoft.com/office/drawing/2014/main" id="{83C337E2-EFAD-3A4B-9FA9-414B31BFEBE9}"/>
              </a:ext>
            </a:extLst>
          </p:cNvPr>
          <p:cNvSpPr/>
          <p:nvPr/>
        </p:nvSpPr>
        <p:spPr>
          <a:xfrm>
            <a:off x="607829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25" name="Rectangle 24">
            <a:extLst>
              <a:ext uri="{FF2B5EF4-FFF2-40B4-BE49-F238E27FC236}">
                <a16:creationId xmlns:a16="http://schemas.microsoft.com/office/drawing/2014/main" id="{693A8C4D-D933-2A4D-BD4C-3191882DE316}"/>
              </a:ext>
            </a:extLst>
          </p:cNvPr>
          <p:cNvSpPr/>
          <p:nvPr/>
        </p:nvSpPr>
        <p:spPr>
          <a:xfrm>
            <a:off x="4827080"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26" name="Straight Arrow Connector 25">
            <a:extLst>
              <a:ext uri="{FF2B5EF4-FFF2-40B4-BE49-F238E27FC236}">
                <a16:creationId xmlns:a16="http://schemas.microsoft.com/office/drawing/2014/main" id="{C2435249-6962-BD44-9E83-BAC6C092E685}"/>
              </a:ext>
            </a:extLst>
          </p:cNvPr>
          <p:cNvCxnSpPr>
            <a:cxnSpLocks/>
            <a:stCxn id="23" idx="2"/>
            <a:endCxn id="25" idx="0"/>
          </p:cNvCxnSpPr>
          <p:nvPr/>
        </p:nvCxnSpPr>
        <p:spPr>
          <a:xfrm flipH="1">
            <a:off x="5292030"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335ED66-0F3C-F44C-873E-7F5B05FFA35B}"/>
              </a:ext>
            </a:extLst>
          </p:cNvPr>
          <p:cNvCxnSpPr>
            <a:cxnSpLocks/>
            <a:stCxn id="23" idx="2"/>
            <a:endCxn id="24" idx="0"/>
          </p:cNvCxnSpPr>
          <p:nvPr/>
        </p:nvCxnSpPr>
        <p:spPr>
          <a:xfrm>
            <a:off x="5918566"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F426B57B-0C6D-114A-9216-A21B1309DE2F}"/>
              </a:ext>
            </a:extLst>
          </p:cNvPr>
          <p:cNvSpPr/>
          <p:nvPr/>
        </p:nvSpPr>
        <p:spPr>
          <a:xfrm>
            <a:off x="8714513" y="1674673"/>
            <a:ext cx="1782305" cy="60306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Hardware</a:t>
            </a:r>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4CB9FD6C-AF2F-234F-97A1-21F66C75EFCF}"/>
                  </a:ext>
                </a:extLst>
              </p:cNvPr>
              <p:cNvSpPr/>
              <p:nvPr/>
            </p:nvSpPr>
            <p:spPr>
              <a:xfrm>
                <a:off x="7855966" y="3129829"/>
                <a:ext cx="1088136" cy="60306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39" name="Rectangle 38">
                <a:extLst>
                  <a:ext uri="{FF2B5EF4-FFF2-40B4-BE49-F238E27FC236}">
                    <a16:creationId xmlns:a16="http://schemas.microsoft.com/office/drawing/2014/main" id="{4CB9FD6C-AF2F-234F-97A1-21F66C75EFCF}"/>
                  </a:ext>
                </a:extLst>
              </p:cNvPr>
              <p:cNvSpPr>
                <a:spLocks noRot="1" noChangeAspect="1" noMove="1" noResize="1" noEditPoints="1" noAdjustHandles="1" noChangeArrowheads="1" noChangeShapeType="1" noTextEdit="1"/>
              </p:cNvSpPr>
              <p:nvPr/>
            </p:nvSpPr>
            <p:spPr>
              <a:xfrm>
                <a:off x="7855966" y="3129829"/>
                <a:ext cx="1088136"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B16ADC37-E47F-F942-96E7-053C1A7C0ECC}"/>
              </a:ext>
            </a:extLst>
          </p:cNvPr>
          <p:cNvCxnSpPr>
            <a:stCxn id="37" idx="2"/>
            <a:endCxn id="39" idx="0"/>
          </p:cNvCxnSpPr>
          <p:nvPr/>
        </p:nvCxnSpPr>
        <p:spPr>
          <a:xfrm flipH="1">
            <a:off x="8400034" y="2277736"/>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BCC5F3D8-7445-FE4B-9485-A7E6A7F93626}"/>
              </a:ext>
            </a:extLst>
          </p:cNvPr>
          <p:cNvCxnSpPr>
            <a:cxnSpLocks/>
            <a:stCxn id="37" idx="2"/>
          </p:cNvCxnSpPr>
          <p:nvPr/>
        </p:nvCxnSpPr>
        <p:spPr>
          <a:xfrm>
            <a:off x="9605666" y="2277736"/>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814273AC-1B28-3A44-A563-D9496BEEC7AE}"/>
              </a:ext>
            </a:extLst>
          </p:cNvPr>
          <p:cNvCxnSpPr>
            <a:cxnSpLocks/>
            <a:stCxn id="39" idx="2"/>
          </p:cNvCxnSpPr>
          <p:nvPr/>
        </p:nvCxnSpPr>
        <p:spPr>
          <a:xfrm flipH="1">
            <a:off x="7773498"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61E0A55-350D-3241-B83F-D623F178B3B7}"/>
              </a:ext>
            </a:extLst>
          </p:cNvPr>
          <p:cNvCxnSpPr>
            <a:cxnSpLocks/>
            <a:stCxn id="39" idx="2"/>
          </p:cNvCxnSpPr>
          <p:nvPr/>
        </p:nvCxnSpPr>
        <p:spPr>
          <a:xfrm>
            <a:off x="8400034"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F27BB86C-358C-3647-8BEE-9312B9D631E9}"/>
                  </a:ext>
                </a:extLst>
              </p:cNvPr>
              <p:cNvSpPr/>
              <p:nvPr/>
            </p:nvSpPr>
            <p:spPr>
              <a:xfrm>
                <a:off x="10347715" y="3129829"/>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51" name="Rectangle 50">
                <a:extLst>
                  <a:ext uri="{FF2B5EF4-FFF2-40B4-BE49-F238E27FC236}">
                    <a16:creationId xmlns:a16="http://schemas.microsoft.com/office/drawing/2014/main" id="{F27BB86C-358C-3647-8BEE-9312B9D631E9}"/>
                  </a:ext>
                </a:extLst>
              </p:cNvPr>
              <p:cNvSpPr>
                <a:spLocks noRot="1" noChangeAspect="1" noMove="1" noResize="1" noEditPoints="1" noAdjustHandles="1" noChangeArrowheads="1" noChangeShapeType="1" noTextEdit="1"/>
              </p:cNvSpPr>
              <p:nvPr/>
            </p:nvSpPr>
            <p:spPr>
              <a:xfrm>
                <a:off x="10347715" y="3129829"/>
                <a:ext cx="1088136"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52" name="Rectangle 51">
            <a:extLst>
              <a:ext uri="{FF2B5EF4-FFF2-40B4-BE49-F238E27FC236}">
                <a16:creationId xmlns:a16="http://schemas.microsoft.com/office/drawing/2014/main" id="{75337691-9663-3C4D-B52F-46889601A30B}"/>
              </a:ext>
            </a:extLst>
          </p:cNvPr>
          <p:cNvSpPr/>
          <p:nvPr/>
        </p:nvSpPr>
        <p:spPr>
          <a:xfrm>
            <a:off x="11051508"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53" name="Rectangle 52">
            <a:extLst>
              <a:ext uri="{FF2B5EF4-FFF2-40B4-BE49-F238E27FC236}">
                <a16:creationId xmlns:a16="http://schemas.microsoft.com/office/drawing/2014/main" id="{382AE139-E47E-8F45-A57D-DA9624921867}"/>
              </a:ext>
            </a:extLst>
          </p:cNvPr>
          <p:cNvSpPr/>
          <p:nvPr/>
        </p:nvSpPr>
        <p:spPr>
          <a:xfrm>
            <a:off x="9800297"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54" name="Straight Arrow Connector 53">
            <a:extLst>
              <a:ext uri="{FF2B5EF4-FFF2-40B4-BE49-F238E27FC236}">
                <a16:creationId xmlns:a16="http://schemas.microsoft.com/office/drawing/2014/main" id="{FC268F39-8A5E-9547-8A8D-57C4E7BFAA3A}"/>
              </a:ext>
            </a:extLst>
          </p:cNvPr>
          <p:cNvCxnSpPr>
            <a:cxnSpLocks/>
            <a:stCxn id="51" idx="2"/>
            <a:endCxn id="53" idx="0"/>
          </p:cNvCxnSpPr>
          <p:nvPr/>
        </p:nvCxnSpPr>
        <p:spPr>
          <a:xfrm flipH="1">
            <a:off x="10265247"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329DB59-9022-F546-9B4D-D8572C40A3FB}"/>
              </a:ext>
            </a:extLst>
          </p:cNvPr>
          <p:cNvCxnSpPr>
            <a:cxnSpLocks/>
            <a:stCxn id="51" idx="2"/>
            <a:endCxn id="52" idx="0"/>
          </p:cNvCxnSpPr>
          <p:nvPr/>
        </p:nvCxnSpPr>
        <p:spPr>
          <a:xfrm>
            <a:off x="10891783"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42BC3D05-6147-4A41-93D9-F6C616F19329}"/>
              </a:ext>
            </a:extLst>
          </p:cNvPr>
          <p:cNvSpPr/>
          <p:nvPr/>
        </p:nvSpPr>
        <p:spPr>
          <a:xfrm>
            <a:off x="155806" y="167467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Target Platform</a:t>
            </a:r>
          </a:p>
        </p:txBody>
      </p:sp>
      <p:sp>
        <p:nvSpPr>
          <p:cNvPr id="58" name="Rectangle 57">
            <a:extLst>
              <a:ext uri="{FF2B5EF4-FFF2-40B4-BE49-F238E27FC236}">
                <a16:creationId xmlns:a16="http://schemas.microsoft.com/office/drawing/2014/main" id="{B3E2D58A-86D2-084C-8708-A9EFC561B961}"/>
              </a:ext>
            </a:extLst>
          </p:cNvPr>
          <p:cNvSpPr/>
          <p:nvPr/>
        </p:nvSpPr>
        <p:spPr>
          <a:xfrm>
            <a:off x="155806" y="312945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Algorithm</a:t>
            </a:r>
          </a:p>
        </p:txBody>
      </p:sp>
      <p:sp>
        <p:nvSpPr>
          <p:cNvPr id="59" name="Rectangle 58">
            <a:extLst>
              <a:ext uri="{FF2B5EF4-FFF2-40B4-BE49-F238E27FC236}">
                <a16:creationId xmlns:a16="http://schemas.microsoft.com/office/drawing/2014/main" id="{6558FA29-96B7-F347-9734-A8C1E9D51E9D}"/>
              </a:ext>
            </a:extLst>
          </p:cNvPr>
          <p:cNvSpPr/>
          <p:nvPr/>
        </p:nvSpPr>
        <p:spPr>
          <a:xfrm>
            <a:off x="155806" y="4222397"/>
            <a:ext cx="2288822" cy="894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Application Requirements</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816FB76-C5DB-0644-9B2B-7315FAF57A35}"/>
              </a:ext>
            </a:extLst>
          </p:cNvPr>
          <p:cNvCxnSpPr>
            <a:cxnSpLocks/>
          </p:cNvCxnSpPr>
          <p:nvPr/>
        </p:nvCxnSpPr>
        <p:spPr>
          <a:xfrm>
            <a:off x="315310" y="4050515"/>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0CEF6DF-6DF0-D244-8041-BD6E952A74EC}"/>
              </a:ext>
            </a:extLst>
          </p:cNvPr>
          <p:cNvSpPr/>
          <p:nvPr/>
        </p:nvSpPr>
        <p:spPr>
          <a:xfrm>
            <a:off x="10372047"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[AHAJS16]</a:t>
            </a:r>
          </a:p>
          <a:p>
            <a:pPr algn="ctr"/>
            <a:r>
              <a:rPr lang="en-US" sz="2000" dirty="0">
                <a:solidFill>
                  <a:srgbClr val="C00000"/>
                </a:solidFill>
              </a:rPr>
              <a:t>[ZST+20]</a:t>
            </a:r>
          </a:p>
          <a:p>
            <a:pPr algn="ctr"/>
            <a:r>
              <a:rPr lang="en-US" sz="2000" dirty="0">
                <a:solidFill>
                  <a:srgbClr val="C00000"/>
                </a:solidFill>
              </a:rPr>
              <a:t>[ZTW21]</a:t>
            </a:r>
          </a:p>
        </p:txBody>
      </p: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65" name="Rectangle 64">
            <a:extLst>
              <a:ext uri="{FF2B5EF4-FFF2-40B4-BE49-F238E27FC236}">
                <a16:creationId xmlns:a16="http://schemas.microsoft.com/office/drawing/2014/main" id="{3CC284CD-0519-C441-801C-4CA2E344AF03}"/>
              </a:ext>
            </a:extLst>
          </p:cNvPr>
          <p:cNvSpPr/>
          <p:nvPr/>
        </p:nvSpPr>
        <p:spPr>
          <a:xfrm>
            <a:off x="3769798" y="5459982"/>
            <a:ext cx="6387388" cy="75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 = constant-time, NCT = not constant-time</a:t>
            </a:r>
          </a:p>
        </p:txBody>
      </p:sp>
      <p:sp>
        <p:nvSpPr>
          <p:cNvPr id="41" name="Rectangle 40">
            <a:extLst>
              <a:ext uri="{FF2B5EF4-FFF2-40B4-BE49-F238E27FC236}">
                <a16:creationId xmlns:a16="http://schemas.microsoft.com/office/drawing/2014/main" id="{D5151CC8-DA2F-8F43-86A7-83DBB33BA237}"/>
              </a:ext>
            </a:extLst>
          </p:cNvPr>
          <p:cNvSpPr/>
          <p:nvPr/>
        </p:nvSpPr>
        <p:spPr>
          <a:xfrm>
            <a:off x="7323234" y="4361597"/>
            <a:ext cx="2170438" cy="60306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Unified</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Tree>
    <p:extLst>
      <p:ext uri="{BB962C8B-B14F-4D97-AF65-F5344CB8AC3E}">
        <p14:creationId xmlns:p14="http://schemas.microsoft.com/office/powerpoint/2010/main" val="19050288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We focus on the optimal design space</a:t>
            </a:r>
          </a:p>
        </p:txBody>
      </p:sp>
      <p:sp>
        <p:nvSpPr>
          <p:cNvPr id="4" name="Rectangle 3">
            <a:extLst>
              <a:ext uri="{FF2B5EF4-FFF2-40B4-BE49-F238E27FC236}">
                <a16:creationId xmlns:a16="http://schemas.microsoft.com/office/drawing/2014/main" id="{F9D94FFA-E5B4-5646-9A46-79D80921A888}"/>
              </a:ext>
            </a:extLst>
          </p:cNvPr>
          <p:cNvSpPr/>
          <p:nvPr/>
        </p:nvSpPr>
        <p:spPr>
          <a:xfrm>
            <a:off x="3741296" y="1674674"/>
            <a:ext cx="1782305"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Software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EC1F34D-4F53-E547-A3F7-DC62D8874BF3}"/>
                  </a:ext>
                </a:extLst>
              </p:cNvPr>
              <p:cNvSpPr/>
              <p:nvPr/>
            </p:nvSpPr>
            <p:spPr>
              <a:xfrm>
                <a:off x="2882749"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6" name="Rectangle 5">
                <a:extLst>
                  <a:ext uri="{FF2B5EF4-FFF2-40B4-BE49-F238E27FC236}">
                    <a16:creationId xmlns:a16="http://schemas.microsoft.com/office/drawing/2014/main" id="{0EC1F34D-4F53-E547-A3F7-DC62D8874BF3}"/>
                  </a:ext>
                </a:extLst>
              </p:cNvPr>
              <p:cNvSpPr>
                <a:spLocks noRot="1" noChangeAspect="1" noMove="1" noResize="1" noEditPoints="1" noAdjustHandles="1" noChangeArrowheads="1" noChangeShapeType="1" noTextEdit="1"/>
              </p:cNvSpPr>
              <p:nvPr/>
            </p:nvSpPr>
            <p:spPr>
              <a:xfrm>
                <a:off x="2882749" y="3129830"/>
                <a:ext cx="1088136" cy="603063"/>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4B5BFB5-D96A-1946-A8C6-A915F4B4DE3D}"/>
              </a:ext>
            </a:extLst>
          </p:cNvPr>
          <p:cNvSpPr/>
          <p:nvPr/>
        </p:nvSpPr>
        <p:spPr>
          <a:xfrm>
            <a:off x="3586542"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15" name="Rectangle 14">
            <a:extLst>
              <a:ext uri="{FF2B5EF4-FFF2-40B4-BE49-F238E27FC236}">
                <a16:creationId xmlns:a16="http://schemas.microsoft.com/office/drawing/2014/main" id="{221DCAA6-1840-BB4C-A5F0-3E29EDB661B4}"/>
              </a:ext>
            </a:extLst>
          </p:cNvPr>
          <p:cNvSpPr/>
          <p:nvPr/>
        </p:nvSpPr>
        <p:spPr>
          <a:xfrm>
            <a:off x="233533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38" name="Straight Arrow Connector 37">
            <a:extLst>
              <a:ext uri="{FF2B5EF4-FFF2-40B4-BE49-F238E27FC236}">
                <a16:creationId xmlns:a16="http://schemas.microsoft.com/office/drawing/2014/main" id="{976F2D78-8604-9249-9813-F3F5DCC6BCDC}"/>
              </a:ext>
            </a:extLst>
          </p:cNvPr>
          <p:cNvCxnSpPr>
            <a:stCxn id="4" idx="2"/>
            <a:endCxn id="6" idx="0"/>
          </p:cNvCxnSpPr>
          <p:nvPr/>
        </p:nvCxnSpPr>
        <p:spPr>
          <a:xfrm flipH="1">
            <a:off x="3426817" y="2277737"/>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EC614E5-95C9-F340-80A3-6BA45AD96FD9}"/>
              </a:ext>
            </a:extLst>
          </p:cNvPr>
          <p:cNvCxnSpPr>
            <a:cxnSpLocks/>
            <a:stCxn id="4" idx="2"/>
          </p:cNvCxnSpPr>
          <p:nvPr/>
        </p:nvCxnSpPr>
        <p:spPr>
          <a:xfrm>
            <a:off x="4632449" y="2277737"/>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DEE94F1-4557-CB45-9BF7-8FA7BAAD273E}"/>
              </a:ext>
            </a:extLst>
          </p:cNvPr>
          <p:cNvCxnSpPr>
            <a:cxnSpLocks/>
            <a:stCxn id="6" idx="2"/>
            <a:endCxn id="15" idx="0"/>
          </p:cNvCxnSpPr>
          <p:nvPr/>
        </p:nvCxnSpPr>
        <p:spPr>
          <a:xfrm flipH="1">
            <a:off x="2800281"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B57FC48-E78F-4345-B752-39F6C9861011}"/>
              </a:ext>
            </a:extLst>
          </p:cNvPr>
          <p:cNvCxnSpPr>
            <a:cxnSpLocks/>
            <a:stCxn id="6" idx="2"/>
            <a:endCxn id="14" idx="0"/>
          </p:cNvCxnSpPr>
          <p:nvPr/>
        </p:nvCxnSpPr>
        <p:spPr>
          <a:xfrm>
            <a:off x="3426817"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FE8B7F5-A1C4-994F-8B06-3C48D01B44CD}"/>
                  </a:ext>
                </a:extLst>
              </p:cNvPr>
              <p:cNvSpPr/>
              <p:nvPr/>
            </p:nvSpPr>
            <p:spPr>
              <a:xfrm>
                <a:off x="5374498"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23" name="Rectangle 22">
                <a:extLst>
                  <a:ext uri="{FF2B5EF4-FFF2-40B4-BE49-F238E27FC236}">
                    <a16:creationId xmlns:a16="http://schemas.microsoft.com/office/drawing/2014/main" id="{CFE8B7F5-A1C4-994F-8B06-3C48D01B44CD}"/>
                  </a:ext>
                </a:extLst>
              </p:cNvPr>
              <p:cNvSpPr>
                <a:spLocks noRot="1" noChangeAspect="1" noMove="1" noResize="1" noEditPoints="1" noAdjustHandles="1" noChangeArrowheads="1" noChangeShapeType="1" noTextEdit="1"/>
              </p:cNvSpPr>
              <p:nvPr/>
            </p:nvSpPr>
            <p:spPr>
              <a:xfrm>
                <a:off x="5374498" y="3129830"/>
                <a:ext cx="1088136" cy="603063"/>
              </a:xfrm>
              <a:prstGeom prst="rect">
                <a:avLst/>
              </a:prstGeom>
              <a:blipFill>
                <a:blip r:embed="rId4"/>
                <a:stretch>
                  <a:fillRect/>
                </a:stretch>
              </a:blipFill>
              <a:ln>
                <a:solidFill>
                  <a:schemeClr val="tx1"/>
                </a:solidFill>
              </a:ln>
            </p:spPr>
            <p:txBody>
              <a:bodyPr/>
              <a:lstStyle/>
              <a:p>
                <a:r>
                  <a:rPr lang="en-US">
                    <a:noFill/>
                  </a:rPr>
                  <a:t> </a:t>
                </a:r>
              </a:p>
            </p:txBody>
          </p:sp>
        </mc:Fallback>
      </mc:AlternateContent>
      <p:sp>
        <p:nvSpPr>
          <p:cNvPr id="24" name="Rectangle 23">
            <a:extLst>
              <a:ext uri="{FF2B5EF4-FFF2-40B4-BE49-F238E27FC236}">
                <a16:creationId xmlns:a16="http://schemas.microsoft.com/office/drawing/2014/main" id="{83C337E2-EFAD-3A4B-9FA9-414B31BFEBE9}"/>
              </a:ext>
            </a:extLst>
          </p:cNvPr>
          <p:cNvSpPr/>
          <p:nvPr/>
        </p:nvSpPr>
        <p:spPr>
          <a:xfrm>
            <a:off x="607829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25" name="Rectangle 24">
            <a:extLst>
              <a:ext uri="{FF2B5EF4-FFF2-40B4-BE49-F238E27FC236}">
                <a16:creationId xmlns:a16="http://schemas.microsoft.com/office/drawing/2014/main" id="{693A8C4D-D933-2A4D-BD4C-3191882DE316}"/>
              </a:ext>
            </a:extLst>
          </p:cNvPr>
          <p:cNvSpPr/>
          <p:nvPr/>
        </p:nvSpPr>
        <p:spPr>
          <a:xfrm>
            <a:off x="4827080"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26" name="Straight Arrow Connector 25">
            <a:extLst>
              <a:ext uri="{FF2B5EF4-FFF2-40B4-BE49-F238E27FC236}">
                <a16:creationId xmlns:a16="http://schemas.microsoft.com/office/drawing/2014/main" id="{C2435249-6962-BD44-9E83-BAC6C092E685}"/>
              </a:ext>
            </a:extLst>
          </p:cNvPr>
          <p:cNvCxnSpPr>
            <a:cxnSpLocks/>
            <a:stCxn id="23" idx="2"/>
            <a:endCxn id="25" idx="0"/>
          </p:cNvCxnSpPr>
          <p:nvPr/>
        </p:nvCxnSpPr>
        <p:spPr>
          <a:xfrm flipH="1">
            <a:off x="5292030"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335ED66-0F3C-F44C-873E-7F5B05FFA35B}"/>
              </a:ext>
            </a:extLst>
          </p:cNvPr>
          <p:cNvCxnSpPr>
            <a:cxnSpLocks/>
            <a:stCxn id="23" idx="2"/>
            <a:endCxn id="24" idx="0"/>
          </p:cNvCxnSpPr>
          <p:nvPr/>
        </p:nvCxnSpPr>
        <p:spPr>
          <a:xfrm>
            <a:off x="5918566"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F426B57B-0C6D-114A-9216-A21B1309DE2F}"/>
              </a:ext>
            </a:extLst>
          </p:cNvPr>
          <p:cNvSpPr/>
          <p:nvPr/>
        </p:nvSpPr>
        <p:spPr>
          <a:xfrm>
            <a:off x="8714513" y="1674673"/>
            <a:ext cx="1782305" cy="60306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Hardware</a:t>
            </a:r>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4CB9FD6C-AF2F-234F-97A1-21F66C75EFCF}"/>
                  </a:ext>
                </a:extLst>
              </p:cNvPr>
              <p:cNvSpPr/>
              <p:nvPr/>
            </p:nvSpPr>
            <p:spPr>
              <a:xfrm>
                <a:off x="7855966" y="3129829"/>
                <a:ext cx="1088136" cy="60306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39" name="Rectangle 38">
                <a:extLst>
                  <a:ext uri="{FF2B5EF4-FFF2-40B4-BE49-F238E27FC236}">
                    <a16:creationId xmlns:a16="http://schemas.microsoft.com/office/drawing/2014/main" id="{4CB9FD6C-AF2F-234F-97A1-21F66C75EFCF}"/>
                  </a:ext>
                </a:extLst>
              </p:cNvPr>
              <p:cNvSpPr>
                <a:spLocks noRot="1" noChangeAspect="1" noMove="1" noResize="1" noEditPoints="1" noAdjustHandles="1" noChangeArrowheads="1" noChangeShapeType="1" noTextEdit="1"/>
              </p:cNvSpPr>
              <p:nvPr/>
            </p:nvSpPr>
            <p:spPr>
              <a:xfrm>
                <a:off x="7855966" y="3129829"/>
                <a:ext cx="1088136"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B16ADC37-E47F-F942-96E7-053C1A7C0ECC}"/>
              </a:ext>
            </a:extLst>
          </p:cNvPr>
          <p:cNvCxnSpPr>
            <a:stCxn id="37" idx="2"/>
            <a:endCxn id="39" idx="0"/>
          </p:cNvCxnSpPr>
          <p:nvPr/>
        </p:nvCxnSpPr>
        <p:spPr>
          <a:xfrm flipH="1">
            <a:off x="8400034" y="2277736"/>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BCC5F3D8-7445-FE4B-9485-A7E6A7F93626}"/>
              </a:ext>
            </a:extLst>
          </p:cNvPr>
          <p:cNvCxnSpPr>
            <a:cxnSpLocks/>
            <a:stCxn id="37" idx="2"/>
          </p:cNvCxnSpPr>
          <p:nvPr/>
        </p:nvCxnSpPr>
        <p:spPr>
          <a:xfrm>
            <a:off x="9605666" y="2277736"/>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814273AC-1B28-3A44-A563-D9496BEEC7AE}"/>
              </a:ext>
            </a:extLst>
          </p:cNvPr>
          <p:cNvCxnSpPr>
            <a:cxnSpLocks/>
            <a:stCxn id="39" idx="2"/>
          </p:cNvCxnSpPr>
          <p:nvPr/>
        </p:nvCxnSpPr>
        <p:spPr>
          <a:xfrm flipH="1">
            <a:off x="7773498"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61E0A55-350D-3241-B83F-D623F178B3B7}"/>
              </a:ext>
            </a:extLst>
          </p:cNvPr>
          <p:cNvCxnSpPr>
            <a:cxnSpLocks/>
            <a:stCxn id="39" idx="2"/>
          </p:cNvCxnSpPr>
          <p:nvPr/>
        </p:nvCxnSpPr>
        <p:spPr>
          <a:xfrm>
            <a:off x="8400034"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F27BB86C-358C-3647-8BEE-9312B9D631E9}"/>
                  </a:ext>
                </a:extLst>
              </p:cNvPr>
              <p:cNvSpPr/>
              <p:nvPr/>
            </p:nvSpPr>
            <p:spPr>
              <a:xfrm>
                <a:off x="10347715" y="3129829"/>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51" name="Rectangle 50">
                <a:extLst>
                  <a:ext uri="{FF2B5EF4-FFF2-40B4-BE49-F238E27FC236}">
                    <a16:creationId xmlns:a16="http://schemas.microsoft.com/office/drawing/2014/main" id="{F27BB86C-358C-3647-8BEE-9312B9D631E9}"/>
                  </a:ext>
                </a:extLst>
              </p:cNvPr>
              <p:cNvSpPr>
                <a:spLocks noRot="1" noChangeAspect="1" noMove="1" noResize="1" noEditPoints="1" noAdjustHandles="1" noChangeArrowheads="1" noChangeShapeType="1" noTextEdit="1"/>
              </p:cNvSpPr>
              <p:nvPr/>
            </p:nvSpPr>
            <p:spPr>
              <a:xfrm>
                <a:off x="10347715" y="3129829"/>
                <a:ext cx="1088136"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52" name="Rectangle 51">
            <a:extLst>
              <a:ext uri="{FF2B5EF4-FFF2-40B4-BE49-F238E27FC236}">
                <a16:creationId xmlns:a16="http://schemas.microsoft.com/office/drawing/2014/main" id="{75337691-9663-3C4D-B52F-46889601A30B}"/>
              </a:ext>
            </a:extLst>
          </p:cNvPr>
          <p:cNvSpPr/>
          <p:nvPr/>
        </p:nvSpPr>
        <p:spPr>
          <a:xfrm>
            <a:off x="11051508"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53" name="Rectangle 52">
            <a:extLst>
              <a:ext uri="{FF2B5EF4-FFF2-40B4-BE49-F238E27FC236}">
                <a16:creationId xmlns:a16="http://schemas.microsoft.com/office/drawing/2014/main" id="{382AE139-E47E-8F45-A57D-DA9624921867}"/>
              </a:ext>
            </a:extLst>
          </p:cNvPr>
          <p:cNvSpPr/>
          <p:nvPr/>
        </p:nvSpPr>
        <p:spPr>
          <a:xfrm>
            <a:off x="9800297"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54" name="Straight Arrow Connector 53">
            <a:extLst>
              <a:ext uri="{FF2B5EF4-FFF2-40B4-BE49-F238E27FC236}">
                <a16:creationId xmlns:a16="http://schemas.microsoft.com/office/drawing/2014/main" id="{FC268F39-8A5E-9547-8A8D-57C4E7BFAA3A}"/>
              </a:ext>
            </a:extLst>
          </p:cNvPr>
          <p:cNvCxnSpPr>
            <a:cxnSpLocks/>
            <a:stCxn id="51" idx="2"/>
            <a:endCxn id="53" idx="0"/>
          </p:cNvCxnSpPr>
          <p:nvPr/>
        </p:nvCxnSpPr>
        <p:spPr>
          <a:xfrm flipH="1">
            <a:off x="10265247"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329DB59-9022-F546-9B4D-D8572C40A3FB}"/>
              </a:ext>
            </a:extLst>
          </p:cNvPr>
          <p:cNvCxnSpPr>
            <a:cxnSpLocks/>
            <a:stCxn id="51" idx="2"/>
            <a:endCxn id="52" idx="0"/>
          </p:cNvCxnSpPr>
          <p:nvPr/>
        </p:nvCxnSpPr>
        <p:spPr>
          <a:xfrm>
            <a:off x="10891783"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42BC3D05-6147-4A41-93D9-F6C616F19329}"/>
              </a:ext>
            </a:extLst>
          </p:cNvPr>
          <p:cNvSpPr/>
          <p:nvPr/>
        </p:nvSpPr>
        <p:spPr>
          <a:xfrm>
            <a:off x="155806" y="167467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Target Platform</a:t>
            </a:r>
          </a:p>
        </p:txBody>
      </p:sp>
      <p:sp>
        <p:nvSpPr>
          <p:cNvPr id="58" name="Rectangle 57">
            <a:extLst>
              <a:ext uri="{FF2B5EF4-FFF2-40B4-BE49-F238E27FC236}">
                <a16:creationId xmlns:a16="http://schemas.microsoft.com/office/drawing/2014/main" id="{B3E2D58A-86D2-084C-8708-A9EFC561B961}"/>
              </a:ext>
            </a:extLst>
          </p:cNvPr>
          <p:cNvSpPr/>
          <p:nvPr/>
        </p:nvSpPr>
        <p:spPr>
          <a:xfrm>
            <a:off x="155806" y="312945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Algorithm</a:t>
            </a:r>
          </a:p>
        </p:txBody>
      </p:sp>
      <p:sp>
        <p:nvSpPr>
          <p:cNvPr id="59" name="Rectangle 58">
            <a:extLst>
              <a:ext uri="{FF2B5EF4-FFF2-40B4-BE49-F238E27FC236}">
                <a16:creationId xmlns:a16="http://schemas.microsoft.com/office/drawing/2014/main" id="{6558FA29-96B7-F347-9734-A8C1E9D51E9D}"/>
              </a:ext>
            </a:extLst>
          </p:cNvPr>
          <p:cNvSpPr/>
          <p:nvPr/>
        </p:nvSpPr>
        <p:spPr>
          <a:xfrm>
            <a:off x="155806" y="4222397"/>
            <a:ext cx="2288822" cy="894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Application Requirements</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816FB76-C5DB-0644-9B2B-7315FAF57A35}"/>
              </a:ext>
            </a:extLst>
          </p:cNvPr>
          <p:cNvCxnSpPr>
            <a:cxnSpLocks/>
          </p:cNvCxnSpPr>
          <p:nvPr/>
        </p:nvCxnSpPr>
        <p:spPr>
          <a:xfrm>
            <a:off x="315310" y="4050515"/>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0CEF6DF-6DF0-D244-8041-BD6E952A74EC}"/>
              </a:ext>
            </a:extLst>
          </p:cNvPr>
          <p:cNvSpPr/>
          <p:nvPr/>
        </p:nvSpPr>
        <p:spPr>
          <a:xfrm>
            <a:off x="10372047"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[AHAJS16]</a:t>
            </a:r>
          </a:p>
          <a:p>
            <a:pPr algn="ctr"/>
            <a:r>
              <a:rPr lang="en-US" sz="2000" dirty="0">
                <a:solidFill>
                  <a:srgbClr val="C00000"/>
                </a:solidFill>
              </a:rPr>
              <a:t>[ZST+20]</a:t>
            </a:r>
          </a:p>
          <a:p>
            <a:pPr algn="ctr"/>
            <a:r>
              <a:rPr lang="en-US" sz="2000" dirty="0">
                <a:solidFill>
                  <a:srgbClr val="C00000"/>
                </a:solidFill>
              </a:rPr>
              <a:t>[ZTW21]</a:t>
            </a:r>
          </a:p>
        </p:txBody>
      </p: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65" name="Rectangle 64">
            <a:extLst>
              <a:ext uri="{FF2B5EF4-FFF2-40B4-BE49-F238E27FC236}">
                <a16:creationId xmlns:a16="http://schemas.microsoft.com/office/drawing/2014/main" id="{3CC284CD-0519-C441-801C-4CA2E344AF03}"/>
              </a:ext>
            </a:extLst>
          </p:cNvPr>
          <p:cNvSpPr/>
          <p:nvPr/>
        </p:nvSpPr>
        <p:spPr>
          <a:xfrm>
            <a:off x="3769798" y="5459982"/>
            <a:ext cx="6387388" cy="75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 = constant-time, NCT = not constant-time</a:t>
            </a:r>
          </a:p>
        </p:txBody>
      </p:sp>
      <p:sp>
        <p:nvSpPr>
          <p:cNvPr id="41" name="Rectangle 40">
            <a:extLst>
              <a:ext uri="{FF2B5EF4-FFF2-40B4-BE49-F238E27FC236}">
                <a16:creationId xmlns:a16="http://schemas.microsoft.com/office/drawing/2014/main" id="{D5151CC8-DA2F-8F43-86A7-83DBB33BA237}"/>
              </a:ext>
            </a:extLst>
          </p:cNvPr>
          <p:cNvSpPr/>
          <p:nvPr/>
        </p:nvSpPr>
        <p:spPr>
          <a:xfrm>
            <a:off x="7323234" y="4361597"/>
            <a:ext cx="2170438" cy="60306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Unified</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Tree>
    <p:extLst>
      <p:ext uri="{BB962C8B-B14F-4D97-AF65-F5344CB8AC3E}">
        <p14:creationId xmlns:p14="http://schemas.microsoft.com/office/powerpoint/2010/main" val="40431755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AED9-AA22-4E4E-B0D5-4B0522E0D5A0}"/>
              </a:ext>
            </a:extLst>
          </p:cNvPr>
          <p:cNvSpPr>
            <a:spLocks noGrp="1"/>
          </p:cNvSpPr>
          <p:nvPr>
            <p:ph type="title"/>
          </p:nvPr>
        </p:nvSpPr>
        <p:spPr/>
        <p:txBody>
          <a:bodyPr/>
          <a:lstStyle/>
          <a:p>
            <a:r>
              <a:rPr lang="en-US" dirty="0"/>
              <a:t>Accelerator Execution</a:t>
            </a:r>
          </a:p>
        </p:txBody>
      </p:sp>
      <p:pic>
        <p:nvPicPr>
          <p:cNvPr id="4" name="Content Placeholder 4">
            <a:extLst>
              <a:ext uri="{FF2B5EF4-FFF2-40B4-BE49-F238E27FC236}">
                <a16:creationId xmlns:a16="http://schemas.microsoft.com/office/drawing/2014/main" id="{4255DBDC-6C24-F841-8DF7-3764F09843E6}"/>
              </a:ext>
            </a:extLst>
          </p:cNvPr>
          <p:cNvPicPr>
            <a:picLocks noChangeAspect="1"/>
          </p:cNvPicPr>
          <p:nvPr/>
        </p:nvPicPr>
        <p:blipFill rotWithShape="1">
          <a:blip r:embed="rId2"/>
          <a:srcRect t="4044" b="79651"/>
          <a:stretch/>
        </p:blipFill>
        <p:spPr>
          <a:xfrm>
            <a:off x="233918" y="1768178"/>
            <a:ext cx="11724164" cy="1590743"/>
          </a:xfrm>
          <a:prstGeom prst="rect">
            <a:avLst/>
          </a:prstGeom>
        </p:spPr>
      </p:pic>
    </p:spTree>
    <p:extLst>
      <p:ext uri="{BB962C8B-B14F-4D97-AF65-F5344CB8AC3E}">
        <p14:creationId xmlns:p14="http://schemas.microsoft.com/office/powerpoint/2010/main" val="20869271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AED9-AA22-4E4E-B0D5-4B0522E0D5A0}"/>
              </a:ext>
            </a:extLst>
          </p:cNvPr>
          <p:cNvSpPr>
            <a:spLocks noGrp="1"/>
          </p:cNvSpPr>
          <p:nvPr>
            <p:ph type="title"/>
          </p:nvPr>
        </p:nvSpPr>
        <p:spPr/>
        <p:txBody>
          <a:bodyPr/>
          <a:lstStyle/>
          <a:p>
            <a:r>
              <a:rPr lang="en-US" dirty="0"/>
              <a:t>Accelerator Execution</a:t>
            </a:r>
          </a:p>
        </p:txBody>
      </p:sp>
      <p:pic>
        <p:nvPicPr>
          <p:cNvPr id="4" name="Content Placeholder 4">
            <a:extLst>
              <a:ext uri="{FF2B5EF4-FFF2-40B4-BE49-F238E27FC236}">
                <a16:creationId xmlns:a16="http://schemas.microsoft.com/office/drawing/2014/main" id="{4255DBDC-6C24-F841-8DF7-3764F09843E6}"/>
              </a:ext>
            </a:extLst>
          </p:cNvPr>
          <p:cNvPicPr>
            <a:picLocks noChangeAspect="1"/>
          </p:cNvPicPr>
          <p:nvPr/>
        </p:nvPicPr>
        <p:blipFill rotWithShape="1">
          <a:blip r:embed="rId2"/>
          <a:srcRect t="4044" b="79651"/>
          <a:stretch/>
        </p:blipFill>
        <p:spPr>
          <a:xfrm>
            <a:off x="233918" y="1768178"/>
            <a:ext cx="11724164" cy="1590743"/>
          </a:xfrm>
          <a:prstGeom prst="rect">
            <a:avLst/>
          </a:prstGeom>
        </p:spPr>
      </p:pic>
    </p:spTree>
    <p:extLst>
      <p:ext uri="{BB962C8B-B14F-4D97-AF65-F5344CB8AC3E}">
        <p14:creationId xmlns:p14="http://schemas.microsoft.com/office/powerpoint/2010/main" val="76396462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AED9-AA22-4E4E-B0D5-4B0522E0D5A0}"/>
              </a:ext>
            </a:extLst>
          </p:cNvPr>
          <p:cNvSpPr>
            <a:spLocks noGrp="1"/>
          </p:cNvSpPr>
          <p:nvPr>
            <p:ph type="title"/>
          </p:nvPr>
        </p:nvSpPr>
        <p:spPr/>
        <p:txBody>
          <a:bodyPr/>
          <a:lstStyle/>
          <a:p>
            <a:r>
              <a:rPr lang="en-US" dirty="0"/>
              <a:t>Accelerator Execution</a:t>
            </a:r>
          </a:p>
        </p:txBody>
      </p:sp>
      <p:pic>
        <p:nvPicPr>
          <p:cNvPr id="4" name="Content Placeholder 4">
            <a:extLst>
              <a:ext uri="{FF2B5EF4-FFF2-40B4-BE49-F238E27FC236}">
                <a16:creationId xmlns:a16="http://schemas.microsoft.com/office/drawing/2014/main" id="{4255DBDC-6C24-F841-8DF7-3764F09843E6}"/>
              </a:ext>
            </a:extLst>
          </p:cNvPr>
          <p:cNvPicPr>
            <a:picLocks noChangeAspect="1"/>
          </p:cNvPicPr>
          <p:nvPr/>
        </p:nvPicPr>
        <p:blipFill rotWithShape="1">
          <a:blip r:embed="rId2"/>
          <a:srcRect t="4044" b="79651"/>
          <a:stretch/>
        </p:blipFill>
        <p:spPr>
          <a:xfrm>
            <a:off x="233918" y="1768178"/>
            <a:ext cx="11724164" cy="1590743"/>
          </a:xfrm>
          <a:prstGeom prst="rect">
            <a:avLst/>
          </a:prstGeom>
        </p:spPr>
      </p:pic>
      <p:sp>
        <p:nvSpPr>
          <p:cNvPr id="5" name="Rectangle 4">
            <a:extLst>
              <a:ext uri="{FF2B5EF4-FFF2-40B4-BE49-F238E27FC236}">
                <a16:creationId xmlns:a16="http://schemas.microsoft.com/office/drawing/2014/main" id="{378D6DCB-3D77-554E-8A35-9B5C11EFB8B4}"/>
              </a:ext>
            </a:extLst>
          </p:cNvPr>
          <p:cNvSpPr/>
          <p:nvPr/>
        </p:nvSpPr>
        <p:spPr>
          <a:xfrm>
            <a:off x="2573311" y="3675834"/>
            <a:ext cx="7045377" cy="2017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Arial" panose="020B0604020202020204" pitchFamily="34" charset="0"/>
              <a:buChar char="•"/>
            </a:pPr>
            <a:r>
              <a:rPr lang="en-US" sz="2800" dirty="0">
                <a:solidFill>
                  <a:schemeClr val="tx1"/>
                </a:solidFill>
              </a:rPr>
              <a:t>Preserve results when shifting in CSA form</a:t>
            </a:r>
          </a:p>
        </p:txBody>
      </p:sp>
    </p:spTree>
    <p:extLst>
      <p:ext uri="{BB962C8B-B14F-4D97-AF65-F5344CB8AC3E}">
        <p14:creationId xmlns:p14="http://schemas.microsoft.com/office/powerpoint/2010/main" val="37947744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AED9-AA22-4E4E-B0D5-4B0522E0D5A0}"/>
              </a:ext>
            </a:extLst>
          </p:cNvPr>
          <p:cNvSpPr>
            <a:spLocks noGrp="1"/>
          </p:cNvSpPr>
          <p:nvPr>
            <p:ph type="title"/>
          </p:nvPr>
        </p:nvSpPr>
        <p:spPr/>
        <p:txBody>
          <a:bodyPr/>
          <a:lstStyle/>
          <a:p>
            <a:r>
              <a:rPr lang="en-US" dirty="0"/>
              <a:t>Accelerator Execution</a:t>
            </a:r>
          </a:p>
        </p:txBody>
      </p:sp>
      <p:pic>
        <p:nvPicPr>
          <p:cNvPr id="4" name="Content Placeholder 4">
            <a:extLst>
              <a:ext uri="{FF2B5EF4-FFF2-40B4-BE49-F238E27FC236}">
                <a16:creationId xmlns:a16="http://schemas.microsoft.com/office/drawing/2014/main" id="{4255DBDC-6C24-F841-8DF7-3764F09843E6}"/>
              </a:ext>
            </a:extLst>
          </p:cNvPr>
          <p:cNvPicPr>
            <a:picLocks noChangeAspect="1"/>
          </p:cNvPicPr>
          <p:nvPr/>
        </p:nvPicPr>
        <p:blipFill rotWithShape="1">
          <a:blip r:embed="rId2"/>
          <a:srcRect t="4044" b="79651"/>
          <a:stretch/>
        </p:blipFill>
        <p:spPr>
          <a:xfrm>
            <a:off x="233918" y="1768178"/>
            <a:ext cx="11724164" cy="1590743"/>
          </a:xfrm>
          <a:prstGeom prst="rect">
            <a:avLst/>
          </a:prstGeom>
        </p:spPr>
      </p:pic>
      <p:sp>
        <p:nvSpPr>
          <p:cNvPr id="5" name="Rectangle 4">
            <a:extLst>
              <a:ext uri="{FF2B5EF4-FFF2-40B4-BE49-F238E27FC236}">
                <a16:creationId xmlns:a16="http://schemas.microsoft.com/office/drawing/2014/main" id="{378D6DCB-3D77-554E-8A35-9B5C11EFB8B4}"/>
              </a:ext>
            </a:extLst>
          </p:cNvPr>
          <p:cNvSpPr/>
          <p:nvPr/>
        </p:nvSpPr>
        <p:spPr>
          <a:xfrm>
            <a:off x="2573311" y="3675834"/>
            <a:ext cx="7045377" cy="2017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Arial" panose="020B0604020202020204" pitchFamily="34" charset="0"/>
              <a:buChar char="•"/>
            </a:pPr>
            <a:r>
              <a:rPr lang="en-US" sz="2800" dirty="0">
                <a:solidFill>
                  <a:schemeClr val="tx1"/>
                </a:solidFill>
              </a:rPr>
              <a:t>Preserve results when shifting in CSA form</a:t>
            </a:r>
          </a:p>
          <a:p>
            <a:pPr marL="457200" indent="-457200">
              <a:buFont typeface="Arial" panose="020B0604020202020204" pitchFamily="34" charset="0"/>
              <a:buChar char="•"/>
            </a:pPr>
            <a:r>
              <a:rPr lang="en-US" sz="2800" dirty="0">
                <a:solidFill>
                  <a:schemeClr val="tx1"/>
                </a:solidFill>
              </a:rPr>
              <a:t>Allocate multiple cycles for processing steps</a:t>
            </a:r>
          </a:p>
        </p:txBody>
      </p:sp>
    </p:spTree>
    <p:extLst>
      <p:ext uri="{BB962C8B-B14F-4D97-AF65-F5344CB8AC3E}">
        <p14:creationId xmlns:p14="http://schemas.microsoft.com/office/powerpoint/2010/main" val="410811217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AED9-AA22-4E4E-B0D5-4B0522E0D5A0}"/>
              </a:ext>
            </a:extLst>
          </p:cNvPr>
          <p:cNvSpPr>
            <a:spLocks noGrp="1"/>
          </p:cNvSpPr>
          <p:nvPr>
            <p:ph type="title"/>
          </p:nvPr>
        </p:nvSpPr>
        <p:spPr/>
        <p:txBody>
          <a:bodyPr/>
          <a:lstStyle/>
          <a:p>
            <a:r>
              <a:rPr lang="en-US" dirty="0"/>
              <a:t>Accelerator Execution</a:t>
            </a:r>
          </a:p>
        </p:txBody>
      </p:sp>
      <p:pic>
        <p:nvPicPr>
          <p:cNvPr id="4" name="Content Placeholder 4">
            <a:extLst>
              <a:ext uri="{FF2B5EF4-FFF2-40B4-BE49-F238E27FC236}">
                <a16:creationId xmlns:a16="http://schemas.microsoft.com/office/drawing/2014/main" id="{4255DBDC-6C24-F841-8DF7-3764F09843E6}"/>
              </a:ext>
            </a:extLst>
          </p:cNvPr>
          <p:cNvPicPr>
            <a:picLocks noChangeAspect="1"/>
          </p:cNvPicPr>
          <p:nvPr/>
        </p:nvPicPr>
        <p:blipFill rotWithShape="1">
          <a:blip r:embed="rId2"/>
          <a:srcRect t="4044" b="79651"/>
          <a:stretch/>
        </p:blipFill>
        <p:spPr>
          <a:xfrm>
            <a:off x="233918" y="1768178"/>
            <a:ext cx="11724164" cy="1590743"/>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78D6DCB-3D77-554E-8A35-9B5C11EFB8B4}"/>
                  </a:ext>
                </a:extLst>
              </p:cNvPr>
              <p:cNvSpPr/>
              <p:nvPr/>
            </p:nvSpPr>
            <p:spPr>
              <a:xfrm>
                <a:off x="2573311" y="3675834"/>
                <a:ext cx="7045377" cy="2017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Arial" panose="020B0604020202020204" pitchFamily="34" charset="0"/>
                  <a:buChar char="•"/>
                </a:pPr>
                <a:r>
                  <a:rPr lang="en-US" sz="2800" dirty="0">
                    <a:solidFill>
                      <a:schemeClr val="tx1"/>
                    </a:solidFill>
                  </a:rPr>
                  <a:t>Preserve results when shifting in CSA form</a:t>
                </a:r>
              </a:p>
              <a:p>
                <a:pPr marL="457200" indent="-457200">
                  <a:buFont typeface="Arial" panose="020B0604020202020204" pitchFamily="34" charset="0"/>
                  <a:buChar char="•"/>
                </a:pPr>
                <a:r>
                  <a:rPr lang="en-US" sz="2800" dirty="0">
                    <a:solidFill>
                      <a:schemeClr val="tx1"/>
                    </a:solidFill>
                  </a:rPr>
                  <a:t>Allocate multiple cycles for processing steps</a:t>
                </a:r>
              </a:p>
              <a:p>
                <a:pPr marL="457200" indent="-457200">
                  <a:buFont typeface="Arial" panose="020B0604020202020204" pitchFamily="34" charset="0"/>
                  <a:buChar char="•"/>
                </a:pPr>
                <a:r>
                  <a:rPr lang="en-US" sz="2800" dirty="0">
                    <a:solidFill>
                      <a:schemeClr val="tx1"/>
                    </a:solidFill>
                  </a:rPr>
                  <a:t>Subsample </a:t>
                </a:r>
                <a14:m>
                  <m:oMath xmlns:m="http://schemas.openxmlformats.org/officeDocument/2006/math">
                    <m:r>
                      <a:rPr lang="en-US" sz="2800" b="0" i="1" smtClean="0">
                        <a:solidFill>
                          <a:schemeClr val="tx1"/>
                        </a:solidFill>
                        <a:latin typeface="Cambria Math" panose="02040503050406030204" pitchFamily="18" charset="0"/>
                      </a:rPr>
                      <m:t>𝑎</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𝑏</m:t>
                    </m:r>
                  </m:oMath>
                </a14:m>
                <a:r>
                  <a:rPr lang="en-US" sz="2800" dirty="0">
                    <a:solidFill>
                      <a:schemeClr val="tx1"/>
                    </a:solidFill>
                  </a:rPr>
                  <a:t> for termination condition</a:t>
                </a:r>
              </a:p>
            </p:txBody>
          </p:sp>
        </mc:Choice>
        <mc:Fallback xmlns="">
          <p:sp>
            <p:nvSpPr>
              <p:cNvPr id="5" name="Rectangle 4">
                <a:extLst>
                  <a:ext uri="{FF2B5EF4-FFF2-40B4-BE49-F238E27FC236}">
                    <a16:creationId xmlns:a16="http://schemas.microsoft.com/office/drawing/2014/main" id="{378D6DCB-3D77-554E-8A35-9B5C11EFB8B4}"/>
                  </a:ext>
                </a:extLst>
              </p:cNvPr>
              <p:cNvSpPr>
                <a:spLocks noRot="1" noChangeAspect="1" noMove="1" noResize="1" noEditPoints="1" noAdjustHandles="1" noChangeArrowheads="1" noChangeShapeType="1" noTextEdit="1"/>
              </p:cNvSpPr>
              <p:nvPr/>
            </p:nvSpPr>
            <p:spPr>
              <a:xfrm>
                <a:off x="2573311" y="3675834"/>
                <a:ext cx="7045377" cy="2017299"/>
              </a:xfrm>
              <a:prstGeom prst="rect">
                <a:avLst/>
              </a:prstGeom>
              <a:blipFill>
                <a:blip r:embed="rId3"/>
                <a:stretch>
                  <a:fillRect l="-1557" t="-3021" r="-43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51256361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AED9-AA22-4E4E-B0D5-4B0522E0D5A0}"/>
              </a:ext>
            </a:extLst>
          </p:cNvPr>
          <p:cNvSpPr>
            <a:spLocks noGrp="1"/>
          </p:cNvSpPr>
          <p:nvPr>
            <p:ph type="title"/>
          </p:nvPr>
        </p:nvSpPr>
        <p:spPr/>
        <p:txBody>
          <a:bodyPr/>
          <a:lstStyle/>
          <a:p>
            <a:r>
              <a:rPr lang="en-US" dirty="0"/>
              <a:t>Accelerator Execution</a:t>
            </a:r>
          </a:p>
        </p:txBody>
      </p:sp>
      <p:pic>
        <p:nvPicPr>
          <p:cNvPr id="4" name="Content Placeholder 4">
            <a:extLst>
              <a:ext uri="{FF2B5EF4-FFF2-40B4-BE49-F238E27FC236}">
                <a16:creationId xmlns:a16="http://schemas.microsoft.com/office/drawing/2014/main" id="{4255DBDC-6C24-F841-8DF7-3764F09843E6}"/>
              </a:ext>
            </a:extLst>
          </p:cNvPr>
          <p:cNvPicPr>
            <a:picLocks noChangeAspect="1"/>
          </p:cNvPicPr>
          <p:nvPr/>
        </p:nvPicPr>
        <p:blipFill rotWithShape="1">
          <a:blip r:embed="rId2"/>
          <a:srcRect t="4044" b="79651"/>
          <a:stretch/>
        </p:blipFill>
        <p:spPr>
          <a:xfrm>
            <a:off x="233918" y="1768178"/>
            <a:ext cx="11724164" cy="1590743"/>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78D6DCB-3D77-554E-8A35-9B5C11EFB8B4}"/>
                  </a:ext>
                </a:extLst>
              </p:cNvPr>
              <p:cNvSpPr/>
              <p:nvPr/>
            </p:nvSpPr>
            <p:spPr>
              <a:xfrm>
                <a:off x="2573311" y="3675834"/>
                <a:ext cx="7045377" cy="2017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Arial" panose="020B0604020202020204" pitchFamily="34" charset="0"/>
                  <a:buChar char="•"/>
                </a:pPr>
                <a:r>
                  <a:rPr lang="en-US" sz="2800" dirty="0">
                    <a:solidFill>
                      <a:schemeClr val="tx1"/>
                    </a:solidFill>
                  </a:rPr>
                  <a:t>Preserve results when shifting in CSA form</a:t>
                </a:r>
              </a:p>
              <a:p>
                <a:pPr marL="457200" indent="-457200">
                  <a:buFont typeface="Arial" panose="020B0604020202020204" pitchFamily="34" charset="0"/>
                  <a:buChar char="•"/>
                </a:pPr>
                <a:r>
                  <a:rPr lang="en-US" sz="2800" dirty="0">
                    <a:solidFill>
                      <a:schemeClr val="tx1"/>
                    </a:solidFill>
                  </a:rPr>
                  <a:t>Allocate multiple cycles for processing steps</a:t>
                </a:r>
              </a:p>
              <a:p>
                <a:pPr marL="457200" indent="-457200">
                  <a:buFont typeface="Arial" panose="020B0604020202020204" pitchFamily="34" charset="0"/>
                  <a:buChar char="•"/>
                </a:pPr>
                <a:r>
                  <a:rPr lang="en-US" sz="2800" dirty="0">
                    <a:solidFill>
                      <a:schemeClr val="tx1"/>
                    </a:solidFill>
                  </a:rPr>
                  <a:t>Subsample </a:t>
                </a:r>
                <a14:m>
                  <m:oMath xmlns:m="http://schemas.openxmlformats.org/officeDocument/2006/math">
                    <m:r>
                      <a:rPr lang="en-US" sz="2800" b="0" i="1" smtClean="0">
                        <a:solidFill>
                          <a:schemeClr val="tx1"/>
                        </a:solidFill>
                        <a:latin typeface="Cambria Math" panose="02040503050406030204" pitchFamily="18" charset="0"/>
                      </a:rPr>
                      <m:t>𝑎</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𝑏</m:t>
                    </m:r>
                  </m:oMath>
                </a14:m>
                <a:r>
                  <a:rPr lang="en-US" sz="2800" dirty="0">
                    <a:solidFill>
                      <a:schemeClr val="tx1"/>
                    </a:solidFill>
                  </a:rPr>
                  <a:t> for termination condition</a:t>
                </a:r>
              </a:p>
              <a:p>
                <a:pPr marL="457200" indent="-457200">
                  <a:buFont typeface="Arial" panose="020B0604020202020204" pitchFamily="34" charset="0"/>
                  <a:buChar char="•"/>
                </a:pPr>
                <a:r>
                  <a:rPr lang="en-US" sz="2800" dirty="0">
                    <a:solidFill>
                      <a:schemeClr val="tx1"/>
                    </a:solidFill>
                  </a:rPr>
                  <a:t>Minimize control overhead</a:t>
                </a:r>
              </a:p>
            </p:txBody>
          </p:sp>
        </mc:Choice>
        <mc:Fallback xmlns="">
          <p:sp>
            <p:nvSpPr>
              <p:cNvPr id="5" name="Rectangle 4">
                <a:extLst>
                  <a:ext uri="{FF2B5EF4-FFF2-40B4-BE49-F238E27FC236}">
                    <a16:creationId xmlns:a16="http://schemas.microsoft.com/office/drawing/2014/main" id="{378D6DCB-3D77-554E-8A35-9B5C11EFB8B4}"/>
                  </a:ext>
                </a:extLst>
              </p:cNvPr>
              <p:cNvSpPr>
                <a:spLocks noRot="1" noChangeAspect="1" noMove="1" noResize="1" noEditPoints="1" noAdjustHandles="1" noChangeArrowheads="1" noChangeShapeType="1" noTextEdit="1"/>
              </p:cNvSpPr>
              <p:nvPr/>
            </p:nvSpPr>
            <p:spPr>
              <a:xfrm>
                <a:off x="2573311" y="3675834"/>
                <a:ext cx="7045377" cy="2017299"/>
              </a:xfrm>
              <a:prstGeom prst="rect">
                <a:avLst/>
              </a:prstGeom>
              <a:blipFill>
                <a:blip r:embed="rId3"/>
                <a:stretch>
                  <a:fillRect l="-1557" t="-3021" r="-43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62065715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DFD5-7827-0947-ACC5-941D3BECF049}"/>
              </a:ext>
            </a:extLst>
          </p:cNvPr>
          <p:cNvSpPr>
            <a:spLocks noGrp="1"/>
          </p:cNvSpPr>
          <p:nvPr>
            <p:ph type="title"/>
          </p:nvPr>
        </p:nvSpPr>
        <p:spPr/>
        <p:txBody>
          <a:bodyPr/>
          <a:lstStyle/>
          <a:p>
            <a:r>
              <a:rPr lang="en-US" dirty="0"/>
              <a:t>Critical Path in 16nm</a:t>
            </a:r>
          </a:p>
        </p:txBody>
      </p:sp>
      <p:graphicFrame>
        <p:nvGraphicFramePr>
          <p:cNvPr id="3" name="Table 2">
            <a:extLst>
              <a:ext uri="{FF2B5EF4-FFF2-40B4-BE49-F238E27FC236}">
                <a16:creationId xmlns:a16="http://schemas.microsoft.com/office/drawing/2014/main" id="{202B336A-9FD8-7B46-8E01-1058BF4E52CB}"/>
              </a:ext>
            </a:extLst>
          </p:cNvPr>
          <p:cNvGraphicFramePr>
            <a:graphicFrameLocks noGrp="1"/>
          </p:cNvGraphicFramePr>
          <p:nvPr/>
        </p:nvGraphicFramePr>
        <p:xfrm>
          <a:off x="941439" y="1424291"/>
          <a:ext cx="5976258" cy="4810662"/>
        </p:xfrm>
        <a:graphic>
          <a:graphicData uri="http://schemas.openxmlformats.org/drawingml/2006/table">
            <a:tbl>
              <a:tblPr firstRow="1" bandRow="1">
                <a:tableStyleId>{5940675A-B579-460E-94D1-54222C63F5DA}</a:tableStyleId>
              </a:tblPr>
              <a:tblGrid>
                <a:gridCol w="2332703">
                  <a:extLst>
                    <a:ext uri="{9D8B030D-6E8A-4147-A177-3AD203B41FA5}">
                      <a16:colId xmlns:a16="http://schemas.microsoft.com/office/drawing/2014/main" val="2656063408"/>
                    </a:ext>
                  </a:extLst>
                </a:gridCol>
                <a:gridCol w="1858297">
                  <a:extLst>
                    <a:ext uri="{9D8B030D-6E8A-4147-A177-3AD203B41FA5}">
                      <a16:colId xmlns:a16="http://schemas.microsoft.com/office/drawing/2014/main" val="783371711"/>
                    </a:ext>
                  </a:extLst>
                </a:gridCol>
                <a:gridCol w="1785258">
                  <a:extLst>
                    <a:ext uri="{9D8B030D-6E8A-4147-A177-3AD203B41FA5}">
                      <a16:colId xmlns:a16="http://schemas.microsoft.com/office/drawing/2014/main" val="1040348958"/>
                    </a:ext>
                  </a:extLst>
                </a:gridCol>
              </a:tblGrid>
              <a:tr h="421542">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255-bit XGCD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1024-bit XGCD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1858067"/>
                  </a:ext>
                </a:extLst>
              </a:tr>
              <a:tr h="340252">
                <a:tc>
                  <a:txBody>
                    <a:bodyPr/>
                    <a:lstStyle/>
                    <a:p>
                      <a:pPr algn="l"/>
                      <a:r>
                        <a:rPr lang="en-US" dirty="0"/>
                        <a:t>DFF </a:t>
                      </a:r>
                      <a:r>
                        <a:rPr lang="en-US" dirty="0" err="1"/>
                        <a:t>clk</a:t>
                      </a:r>
                      <a:r>
                        <a:rPr lang="en-US" dirty="0"/>
                        <a:t> to Q</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6402056"/>
                  </a:ext>
                </a:extLst>
              </a:tr>
              <a:tr h="340252">
                <a:tc>
                  <a:txBody>
                    <a:bodyPr/>
                    <a:lstStyle/>
                    <a:p>
                      <a:pPr algn="l"/>
                      <a:r>
                        <a:rPr lang="en-US" dirty="0"/>
                        <a:t>Inverter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0510786"/>
                  </a:ext>
                </a:extLst>
              </a:tr>
              <a:tr h="340252">
                <a:tc>
                  <a:txBody>
                    <a:bodyPr/>
                    <a:lstStyle/>
                    <a:p>
                      <a:pPr algn="l"/>
                      <a:r>
                        <a:rPr lang="en-US" dirty="0"/>
                        <a:t>CSA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extLst>
                  <a:ext uri="{0D108BD9-81ED-4DB2-BD59-A6C34878D82A}">
                    <a16:rowId xmlns:a16="http://schemas.microsoft.com/office/drawing/2014/main" val="1025590130"/>
                  </a:ext>
                </a:extLst>
              </a:tr>
              <a:tr h="340252">
                <a:tc>
                  <a:txBody>
                    <a:bodyPr/>
                    <a:lstStyle/>
                    <a:p>
                      <a:pPr algn="l"/>
                      <a:r>
                        <a:rPr lang="en-US" dirty="0"/>
                        <a:t>CSA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extLst>
                  <a:ext uri="{0D108BD9-81ED-4DB2-BD59-A6C34878D82A}">
                    <a16:rowId xmlns:a16="http://schemas.microsoft.com/office/drawing/2014/main" val="652434710"/>
                  </a:ext>
                </a:extLst>
              </a:tr>
              <a:tr h="340252">
                <a:tc>
                  <a:txBody>
                    <a:bodyPr/>
                    <a:lstStyle/>
                    <a:p>
                      <a:pPr algn="l"/>
                      <a:r>
                        <a:rPr lang="en-US" dirty="0"/>
                        <a:t>Buffer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125806"/>
                  </a:ext>
                </a:extLst>
              </a:tr>
              <a:tr h="340252">
                <a:tc>
                  <a:txBody>
                    <a:bodyPr/>
                    <a:lstStyle/>
                    <a:p>
                      <a:pPr algn="l"/>
                      <a:r>
                        <a:rPr lang="en-US" dirty="0"/>
                        <a:t>CSA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extLst>
                  <a:ext uri="{0D108BD9-81ED-4DB2-BD59-A6C34878D82A}">
                    <a16:rowId xmlns:a16="http://schemas.microsoft.com/office/drawing/2014/main" val="1929736105"/>
                  </a:ext>
                </a:extLst>
              </a:tr>
              <a:tr h="340252">
                <a:tc>
                  <a:txBody>
                    <a:bodyPr/>
                    <a:lstStyle/>
                    <a:p>
                      <a:pPr algn="l"/>
                      <a:r>
                        <a:rPr lang="en-US" dirty="0"/>
                        <a:t>Shift in CSA form</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FD8"/>
                    </a:solidFill>
                  </a:tcPr>
                </a:tc>
                <a:tc>
                  <a:txBody>
                    <a:bodyPr/>
                    <a:lstStyle/>
                    <a:p>
                      <a:pPr algn="ct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FD8"/>
                    </a:solidFill>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FD8"/>
                    </a:solidFill>
                  </a:tcPr>
                </a:tc>
                <a:extLst>
                  <a:ext uri="{0D108BD9-81ED-4DB2-BD59-A6C34878D82A}">
                    <a16:rowId xmlns:a16="http://schemas.microsoft.com/office/drawing/2014/main" val="1242829763"/>
                  </a:ext>
                </a:extLst>
              </a:tr>
              <a:tr h="340252">
                <a:tc>
                  <a:txBody>
                    <a:bodyPr/>
                    <a:lstStyle/>
                    <a:p>
                      <a:pPr algn="l"/>
                      <a:r>
                        <a:rPr lang="en-US" dirty="0"/>
                        <a:t>Late select </a:t>
                      </a:r>
                      <a:r>
                        <a:rPr lang="en-US" dirty="0" err="1"/>
                        <a:t>muxes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4248579"/>
                  </a:ext>
                </a:extLst>
              </a:tr>
              <a:tr h="340252">
                <a:tc>
                  <a:txBody>
                    <a:bodyPr/>
                    <a:lstStyle/>
                    <a:p>
                      <a:pPr algn="l"/>
                      <a:r>
                        <a:rPr lang="en-US" dirty="0"/>
                        <a:t>Precomputing control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1295188"/>
                  </a:ext>
                </a:extLst>
              </a:tr>
              <a:tr h="340252">
                <a:tc>
                  <a:txBody>
                    <a:bodyPr/>
                    <a:lstStyle/>
                    <a:p>
                      <a:pPr algn="l"/>
                      <a:r>
                        <a:rPr lang="en-US" dirty="0"/>
                        <a:t>Setup Time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777643"/>
                  </a:ext>
                </a:extLst>
              </a:tr>
              <a:tr h="340252">
                <a:tc>
                  <a:txBody>
                    <a:bodyPr/>
                    <a:lstStyle/>
                    <a:p>
                      <a:pPr algn="l"/>
                      <a:r>
                        <a:rPr lang="en-US" dirty="0"/>
                        <a:t>Clock Skew</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alpha val="20000"/>
                      </a:srgbClr>
                    </a:solidFill>
                  </a:tcPr>
                </a:tc>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alpha val="20000"/>
                      </a:srgbClr>
                    </a:solidFill>
                  </a:tcPr>
                </a:tc>
                <a:tc>
                  <a:txBody>
                    <a:bodyPr/>
                    <a:lstStyle/>
                    <a:p>
                      <a:pPr algn="ctr"/>
                      <a:r>
                        <a:rPr lang="en-US" dirty="0"/>
                        <a:t>41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alpha val="20000"/>
                      </a:srgbClr>
                    </a:solidFill>
                  </a:tcPr>
                </a:tc>
                <a:extLst>
                  <a:ext uri="{0D108BD9-81ED-4DB2-BD59-A6C34878D82A}">
                    <a16:rowId xmlns:a16="http://schemas.microsoft.com/office/drawing/2014/main" val="390664722"/>
                  </a:ext>
                </a:extLst>
              </a:tr>
              <a:tr h="340252">
                <a:tc>
                  <a:txBody>
                    <a:bodyPr/>
                    <a:lstStyle/>
                    <a:p>
                      <a:pPr algn="l"/>
                      <a:r>
                        <a:rPr lang="en-US" dirty="0"/>
                        <a:t>Total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220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257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015670793"/>
                  </a:ext>
                </a:extLst>
              </a:tr>
            </a:tbl>
          </a:graphicData>
        </a:graphic>
      </p:graphicFrame>
      <p:pic>
        <p:nvPicPr>
          <p:cNvPr id="6" name="Content Placeholder 4">
            <a:extLst>
              <a:ext uri="{FF2B5EF4-FFF2-40B4-BE49-F238E27FC236}">
                <a16:creationId xmlns:a16="http://schemas.microsoft.com/office/drawing/2014/main" id="{4B252E9F-90E1-8D4E-AAEE-4B8BB1B940AF}"/>
              </a:ext>
            </a:extLst>
          </p:cNvPr>
          <p:cNvPicPr>
            <a:picLocks noChangeAspect="1"/>
          </p:cNvPicPr>
          <p:nvPr/>
        </p:nvPicPr>
        <p:blipFill rotWithShape="1">
          <a:blip r:embed="rId3"/>
          <a:srcRect l="39618" t="51794" r="31079" b="35948"/>
          <a:stretch/>
        </p:blipFill>
        <p:spPr>
          <a:xfrm>
            <a:off x="7188665" y="2832317"/>
            <a:ext cx="4521200" cy="1573836"/>
          </a:xfrm>
          <a:prstGeom prst="rect">
            <a:avLst/>
          </a:prstGeom>
        </p:spPr>
      </p:pic>
      <p:cxnSp>
        <p:nvCxnSpPr>
          <p:cNvPr id="8" name="Straight Connector 7">
            <a:extLst>
              <a:ext uri="{FF2B5EF4-FFF2-40B4-BE49-F238E27FC236}">
                <a16:creationId xmlns:a16="http://schemas.microsoft.com/office/drawing/2014/main" id="{140B51CF-7FD6-F34B-9B9B-D48C95A6373A}"/>
              </a:ext>
            </a:extLst>
          </p:cNvPr>
          <p:cNvCxnSpPr>
            <a:cxnSpLocks/>
          </p:cNvCxnSpPr>
          <p:nvPr/>
        </p:nvCxnSpPr>
        <p:spPr>
          <a:xfrm>
            <a:off x="941439" y="5869853"/>
            <a:ext cx="5976258"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3800359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631D-D704-DA49-A2FD-DC8017724722}"/>
              </a:ext>
            </a:extLst>
          </p:cNvPr>
          <p:cNvSpPr>
            <a:spLocks noGrp="1"/>
          </p:cNvSpPr>
          <p:nvPr>
            <p:ph type="title"/>
          </p:nvPr>
        </p:nvSpPr>
        <p:spPr/>
        <p:txBody>
          <a:bodyPr/>
          <a:lstStyle/>
          <a:p>
            <a:r>
              <a:rPr lang="en-US" dirty="0"/>
              <a:t>255-bit Constant-time XGCD Comparison</a:t>
            </a:r>
          </a:p>
        </p:txBody>
      </p:sp>
      <p:graphicFrame>
        <p:nvGraphicFramePr>
          <p:cNvPr id="4" name="Content Placeholder 13">
            <a:extLst>
              <a:ext uri="{FF2B5EF4-FFF2-40B4-BE49-F238E27FC236}">
                <a16:creationId xmlns:a16="http://schemas.microsoft.com/office/drawing/2014/main" id="{5E60EB43-AD9F-8C42-8FAA-625BE5E8BFDC}"/>
              </a:ext>
            </a:extLst>
          </p:cNvPr>
          <p:cNvGraphicFramePr>
            <a:graphicFrameLocks/>
          </p:cNvGraphicFramePr>
          <p:nvPr/>
        </p:nvGraphicFramePr>
        <p:xfrm>
          <a:off x="473269" y="1626964"/>
          <a:ext cx="6019800" cy="399709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93FF774-6A87-A84E-B462-EB9F361782FA}"/>
              </a:ext>
            </a:extLst>
          </p:cNvPr>
          <p:cNvSpPr txBox="1"/>
          <p:nvPr/>
        </p:nvSpPr>
        <p:spPr>
          <a:xfrm>
            <a:off x="2418270" y="5525128"/>
            <a:ext cx="3112327" cy="477054"/>
          </a:xfrm>
          <a:prstGeom prst="rect">
            <a:avLst/>
          </a:prstGeom>
          <a:noFill/>
        </p:spPr>
        <p:txBody>
          <a:bodyPr wrap="none" rtlCol="0">
            <a:spAutoFit/>
          </a:bodyPr>
          <a:lstStyle/>
          <a:p>
            <a:r>
              <a:rPr lang="en-US" sz="2500" dirty="0"/>
              <a:t>Clock Frequency (GHz)</a:t>
            </a:r>
          </a:p>
        </p:txBody>
      </p:sp>
      <p:sp>
        <p:nvSpPr>
          <p:cNvPr id="6" name="TextBox 5">
            <a:extLst>
              <a:ext uri="{FF2B5EF4-FFF2-40B4-BE49-F238E27FC236}">
                <a16:creationId xmlns:a16="http://schemas.microsoft.com/office/drawing/2014/main" id="{24F09B8D-A4CC-5346-8D17-5AA215F3E056}"/>
              </a:ext>
            </a:extLst>
          </p:cNvPr>
          <p:cNvSpPr txBox="1"/>
          <p:nvPr/>
        </p:nvSpPr>
        <p:spPr>
          <a:xfrm>
            <a:off x="946598" y="4684052"/>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7" name="TextBox 6">
            <a:extLst>
              <a:ext uri="{FF2B5EF4-FFF2-40B4-BE49-F238E27FC236}">
                <a16:creationId xmlns:a16="http://schemas.microsoft.com/office/drawing/2014/main" id="{9EBCCBED-5A62-184B-B1D6-EB0D42A218C6}"/>
              </a:ext>
            </a:extLst>
          </p:cNvPr>
          <p:cNvSpPr txBox="1"/>
          <p:nvPr/>
        </p:nvSpPr>
        <p:spPr>
          <a:xfrm>
            <a:off x="946598" y="1637644"/>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8" name="TextBox 7">
            <a:extLst>
              <a:ext uri="{FF2B5EF4-FFF2-40B4-BE49-F238E27FC236}">
                <a16:creationId xmlns:a16="http://schemas.microsoft.com/office/drawing/2014/main" id="{9F340539-A2C4-C249-841A-451D4FCA5EAA}"/>
              </a:ext>
            </a:extLst>
          </p:cNvPr>
          <p:cNvSpPr txBox="1"/>
          <p:nvPr/>
        </p:nvSpPr>
        <p:spPr>
          <a:xfrm>
            <a:off x="946598" y="2856208"/>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9" name="TextBox 8">
            <a:extLst>
              <a:ext uri="{FF2B5EF4-FFF2-40B4-BE49-F238E27FC236}">
                <a16:creationId xmlns:a16="http://schemas.microsoft.com/office/drawing/2014/main" id="{F437B054-E2DA-0444-8F93-EC6C643C0FD8}"/>
              </a:ext>
            </a:extLst>
          </p:cNvPr>
          <p:cNvSpPr txBox="1"/>
          <p:nvPr/>
        </p:nvSpPr>
        <p:spPr>
          <a:xfrm>
            <a:off x="946598" y="2246926"/>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10" name="TextBox 9">
            <a:extLst>
              <a:ext uri="{FF2B5EF4-FFF2-40B4-BE49-F238E27FC236}">
                <a16:creationId xmlns:a16="http://schemas.microsoft.com/office/drawing/2014/main" id="{89DB8C2A-C6E3-8648-948A-232D5C9E95F4}"/>
              </a:ext>
            </a:extLst>
          </p:cNvPr>
          <p:cNvSpPr txBox="1"/>
          <p:nvPr/>
        </p:nvSpPr>
        <p:spPr>
          <a:xfrm>
            <a:off x="946598" y="3465490"/>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11" name="TextBox 10">
            <a:extLst>
              <a:ext uri="{FF2B5EF4-FFF2-40B4-BE49-F238E27FC236}">
                <a16:creationId xmlns:a16="http://schemas.microsoft.com/office/drawing/2014/main" id="{C311C24F-1DDF-E446-93AF-D2A52995DBF2}"/>
              </a:ext>
            </a:extLst>
          </p:cNvPr>
          <p:cNvSpPr txBox="1"/>
          <p:nvPr/>
        </p:nvSpPr>
        <p:spPr>
          <a:xfrm>
            <a:off x="946598" y="4074772"/>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12" name="TextBox 11">
            <a:extLst>
              <a:ext uri="{FF2B5EF4-FFF2-40B4-BE49-F238E27FC236}">
                <a16:creationId xmlns:a16="http://schemas.microsoft.com/office/drawing/2014/main" id="{966BDE8F-BC69-AE42-B457-DE4AB4AB678B}"/>
              </a:ext>
            </a:extLst>
          </p:cNvPr>
          <p:cNvSpPr txBox="1"/>
          <p:nvPr/>
        </p:nvSpPr>
        <p:spPr>
          <a:xfrm rot="16200000">
            <a:off x="-278114" y="3094734"/>
            <a:ext cx="1721369" cy="477054"/>
          </a:xfrm>
          <a:prstGeom prst="rect">
            <a:avLst/>
          </a:prstGeom>
          <a:noFill/>
        </p:spPr>
        <p:txBody>
          <a:bodyPr wrap="none" rtlCol="0">
            <a:spAutoFit/>
          </a:bodyPr>
          <a:lstStyle/>
          <a:p>
            <a:r>
              <a:rPr lang="en-US" sz="2500" dirty="0"/>
              <a:t>Cycle Count</a:t>
            </a:r>
          </a:p>
        </p:txBody>
      </p:sp>
      <p:sp>
        <p:nvSpPr>
          <p:cNvPr id="13" name="TextBox 12">
            <a:extLst>
              <a:ext uri="{FF2B5EF4-FFF2-40B4-BE49-F238E27FC236}">
                <a16:creationId xmlns:a16="http://schemas.microsoft.com/office/drawing/2014/main" id="{4FE40196-EFB0-0749-915D-1DC88F9A2CB9}"/>
              </a:ext>
            </a:extLst>
          </p:cNvPr>
          <p:cNvSpPr txBox="1"/>
          <p:nvPr/>
        </p:nvSpPr>
        <p:spPr>
          <a:xfrm>
            <a:off x="4296122" y="1958302"/>
            <a:ext cx="1476494" cy="446276"/>
          </a:xfrm>
          <a:prstGeom prst="rect">
            <a:avLst/>
          </a:prstGeom>
          <a:noFill/>
        </p:spPr>
        <p:txBody>
          <a:bodyPr wrap="none" rtlCol="0">
            <a:spAutoFit/>
          </a:bodyPr>
          <a:lstStyle/>
          <a:p>
            <a:r>
              <a:rPr lang="en-US" sz="2300" dirty="0"/>
              <a:t>[BY19]: 3.7</a:t>
            </a:r>
          </a:p>
        </p:txBody>
      </p:sp>
      <p:sp>
        <p:nvSpPr>
          <p:cNvPr id="14" name="TextBox 13">
            <a:extLst>
              <a:ext uri="{FF2B5EF4-FFF2-40B4-BE49-F238E27FC236}">
                <a16:creationId xmlns:a16="http://schemas.microsoft.com/office/drawing/2014/main" id="{62FCEA12-DA23-2949-907A-300127275339}"/>
              </a:ext>
            </a:extLst>
          </p:cNvPr>
          <p:cNvSpPr txBox="1"/>
          <p:nvPr/>
        </p:nvSpPr>
        <p:spPr>
          <a:xfrm>
            <a:off x="4279077" y="2649242"/>
            <a:ext cx="1584601" cy="446276"/>
          </a:xfrm>
          <a:prstGeom prst="rect">
            <a:avLst/>
          </a:prstGeom>
          <a:noFill/>
        </p:spPr>
        <p:txBody>
          <a:bodyPr wrap="none" rtlCol="0">
            <a:spAutoFit/>
          </a:bodyPr>
          <a:lstStyle/>
          <a:p>
            <a:r>
              <a:rPr lang="en-US" sz="2300" dirty="0"/>
              <a:t>[Por20]: 2.7</a:t>
            </a:r>
          </a:p>
        </p:txBody>
      </p:sp>
      <p:sp>
        <p:nvSpPr>
          <p:cNvPr id="15" name="TextBox 14">
            <a:extLst>
              <a:ext uri="{FF2B5EF4-FFF2-40B4-BE49-F238E27FC236}">
                <a16:creationId xmlns:a16="http://schemas.microsoft.com/office/drawing/2014/main" id="{BEB72EFE-609E-BA43-9C27-1F118A075E9B}"/>
              </a:ext>
            </a:extLst>
          </p:cNvPr>
          <p:cNvSpPr txBox="1"/>
          <p:nvPr/>
        </p:nvSpPr>
        <p:spPr>
          <a:xfrm>
            <a:off x="1874218" y="1958302"/>
            <a:ext cx="1994457" cy="446276"/>
          </a:xfrm>
          <a:prstGeom prst="rect">
            <a:avLst/>
          </a:prstGeom>
          <a:noFill/>
        </p:spPr>
        <p:txBody>
          <a:bodyPr wrap="none" rtlCol="0">
            <a:spAutoFit/>
          </a:bodyPr>
          <a:lstStyle/>
          <a:p>
            <a:r>
              <a:rPr lang="en-US" sz="2300" dirty="0"/>
              <a:t>[DdPM+21]: 41</a:t>
            </a:r>
          </a:p>
        </p:txBody>
      </p:sp>
      <p:sp>
        <p:nvSpPr>
          <p:cNvPr id="16" name="Right Arrow 15">
            <a:extLst>
              <a:ext uri="{FF2B5EF4-FFF2-40B4-BE49-F238E27FC236}">
                <a16:creationId xmlns:a16="http://schemas.microsoft.com/office/drawing/2014/main" id="{DBF85826-D8C6-DC4F-B6EB-77CB18959104}"/>
              </a:ext>
            </a:extLst>
          </p:cNvPr>
          <p:cNvSpPr/>
          <p:nvPr/>
        </p:nvSpPr>
        <p:spPr>
          <a:xfrm rot="2700000">
            <a:off x="5681627" y="4395114"/>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6F25487-087A-0E47-BDFB-EA01D876B4F9}"/>
              </a:ext>
            </a:extLst>
          </p:cNvPr>
          <p:cNvSpPr txBox="1"/>
          <p:nvPr/>
        </p:nvSpPr>
        <p:spPr>
          <a:xfrm>
            <a:off x="4700594" y="3918856"/>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18" name="TextBox 17">
            <a:extLst>
              <a:ext uri="{FF2B5EF4-FFF2-40B4-BE49-F238E27FC236}">
                <a16:creationId xmlns:a16="http://schemas.microsoft.com/office/drawing/2014/main" id="{FF1C2859-C3CC-104F-BB0A-095487649E84}"/>
              </a:ext>
            </a:extLst>
          </p:cNvPr>
          <p:cNvSpPr txBox="1"/>
          <p:nvPr/>
        </p:nvSpPr>
        <p:spPr>
          <a:xfrm>
            <a:off x="4578012" y="3522142"/>
            <a:ext cx="1564595" cy="446276"/>
          </a:xfrm>
          <a:prstGeom prst="rect">
            <a:avLst/>
          </a:prstGeom>
          <a:noFill/>
        </p:spPr>
        <p:txBody>
          <a:bodyPr wrap="none" rtlCol="0">
            <a:spAutoFit/>
          </a:bodyPr>
          <a:lstStyle/>
          <a:p>
            <a:r>
              <a:rPr lang="en-US" sz="2300" dirty="0"/>
              <a:t>Ours: 0.085</a:t>
            </a:r>
          </a:p>
        </p:txBody>
      </p:sp>
      <p:sp>
        <p:nvSpPr>
          <p:cNvPr id="20" name="TextBox 19">
            <a:extLst>
              <a:ext uri="{FF2B5EF4-FFF2-40B4-BE49-F238E27FC236}">
                <a16:creationId xmlns:a16="http://schemas.microsoft.com/office/drawing/2014/main" id="{5B894C00-0F2B-B443-B371-CBC39625A3BE}"/>
              </a:ext>
            </a:extLst>
          </p:cNvPr>
          <p:cNvSpPr txBox="1"/>
          <p:nvPr/>
        </p:nvSpPr>
        <p:spPr>
          <a:xfrm>
            <a:off x="2037404" y="4499386"/>
            <a:ext cx="1755802" cy="369332"/>
          </a:xfrm>
          <a:prstGeom prst="rect">
            <a:avLst/>
          </a:prstGeom>
          <a:noFill/>
        </p:spPr>
        <p:txBody>
          <a:bodyPr wrap="none" rtlCol="0">
            <a:spAutoFit/>
          </a:bodyPr>
          <a:lstStyle/>
          <a:p>
            <a:r>
              <a:rPr lang="en-US" dirty="0"/>
              <a:t>* Times are in us</a:t>
            </a:r>
          </a:p>
        </p:txBody>
      </p:sp>
      <p:sp>
        <p:nvSpPr>
          <p:cNvPr id="21" name="Content Placeholder 3">
            <a:extLst>
              <a:ext uri="{FF2B5EF4-FFF2-40B4-BE49-F238E27FC236}">
                <a16:creationId xmlns:a16="http://schemas.microsoft.com/office/drawing/2014/main" id="{5F8F2611-972E-EC4A-A7EC-A93CAB35AD8C}"/>
              </a:ext>
            </a:extLst>
          </p:cNvPr>
          <p:cNvSpPr txBox="1">
            <a:spLocks/>
          </p:cNvSpPr>
          <p:nvPr/>
        </p:nvSpPr>
        <p:spPr>
          <a:xfrm>
            <a:off x="6556450" y="1301924"/>
            <a:ext cx="541619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500" dirty="0"/>
          </a:p>
          <a:p>
            <a:pPr marL="0" indent="0">
              <a:buNone/>
            </a:pPr>
            <a:endParaRPr lang="en-US" sz="2500" dirty="0"/>
          </a:p>
          <a:p>
            <a:pPr marL="0" indent="0" algn="ctr">
              <a:buNone/>
            </a:pPr>
            <a:r>
              <a:rPr lang="en-US" sz="2500" u="sng" dirty="0"/>
              <a:t>Our ASIC</a:t>
            </a:r>
          </a:p>
          <a:p>
            <a:r>
              <a:rPr lang="en-US" sz="2500" dirty="0"/>
              <a:t>32X faster than [Por20]</a:t>
            </a:r>
          </a:p>
          <a:p>
            <a:r>
              <a:rPr lang="en-US" sz="2500" dirty="0"/>
              <a:t>First for constant-time 255-bit XGCD</a:t>
            </a:r>
          </a:p>
          <a:p>
            <a:pPr marL="0" indent="0">
              <a:buNone/>
            </a:pPr>
            <a:endParaRPr lang="en-US" sz="2500" dirty="0"/>
          </a:p>
          <a:p>
            <a:endParaRPr lang="en-US" sz="2500" dirty="0"/>
          </a:p>
          <a:p>
            <a:endParaRPr lang="en-US" sz="2500" dirty="0"/>
          </a:p>
          <a:p>
            <a:endParaRPr lang="en-US" sz="2500" dirty="0"/>
          </a:p>
          <a:p>
            <a:endParaRPr lang="en-US" sz="2500" dirty="0"/>
          </a:p>
        </p:txBody>
      </p:sp>
      <p:cxnSp>
        <p:nvCxnSpPr>
          <p:cNvPr id="28" name="Straight Connector 27">
            <a:extLst>
              <a:ext uri="{FF2B5EF4-FFF2-40B4-BE49-F238E27FC236}">
                <a16:creationId xmlns:a16="http://schemas.microsoft.com/office/drawing/2014/main" id="{39972B25-9F83-5D48-8C8A-02868A00387E}"/>
              </a:ext>
            </a:extLst>
          </p:cNvPr>
          <p:cNvCxnSpPr>
            <a:cxnSpLocks/>
          </p:cNvCxnSpPr>
          <p:nvPr/>
        </p:nvCxnSpPr>
        <p:spPr>
          <a:xfrm flipV="1">
            <a:off x="1874219" y="2221920"/>
            <a:ext cx="4326580" cy="1218564"/>
          </a:xfrm>
          <a:prstGeom prst="line">
            <a:avLst/>
          </a:prstGeom>
          <a:ln w="12700"/>
        </p:spPr>
        <p:style>
          <a:lnRef idx="1">
            <a:schemeClr val="dk1"/>
          </a:lnRef>
          <a:fillRef idx="0">
            <a:schemeClr val="dk1"/>
          </a:fillRef>
          <a:effectRef idx="0">
            <a:schemeClr val="dk1"/>
          </a:effectRef>
          <a:fontRef idx="minor">
            <a:schemeClr val="tx1"/>
          </a:fontRef>
        </p:style>
      </p:cxnSp>
      <p:pic>
        <p:nvPicPr>
          <p:cNvPr id="30" name="Picture 29" descr="Icon&#10;&#10;Description automatically generated with low confidence">
            <a:extLst>
              <a:ext uri="{FF2B5EF4-FFF2-40B4-BE49-F238E27FC236}">
                <a16:creationId xmlns:a16="http://schemas.microsoft.com/office/drawing/2014/main" id="{1ABC152B-65A2-9743-BFD7-9BC23109E942}"/>
              </a:ext>
            </a:extLst>
          </p:cNvPr>
          <p:cNvPicPr>
            <a:picLocks noChangeAspect="1"/>
          </p:cNvPicPr>
          <p:nvPr/>
        </p:nvPicPr>
        <p:blipFill>
          <a:blip r:embed="rId3"/>
          <a:stretch>
            <a:fillRect/>
          </a:stretch>
        </p:blipFill>
        <p:spPr>
          <a:xfrm>
            <a:off x="6869830" y="5682301"/>
            <a:ext cx="393700" cy="330200"/>
          </a:xfrm>
          <a:prstGeom prst="rect">
            <a:avLst/>
          </a:prstGeom>
        </p:spPr>
      </p:pic>
      <p:pic>
        <p:nvPicPr>
          <p:cNvPr id="31" name="Picture 30" descr="Shape&#10;&#10;Description automatically generated">
            <a:extLst>
              <a:ext uri="{FF2B5EF4-FFF2-40B4-BE49-F238E27FC236}">
                <a16:creationId xmlns:a16="http://schemas.microsoft.com/office/drawing/2014/main" id="{73C060CF-7BF4-B44C-ABCC-B30A626D5D2A}"/>
              </a:ext>
            </a:extLst>
          </p:cNvPr>
          <p:cNvPicPr>
            <a:picLocks noChangeAspect="1"/>
          </p:cNvPicPr>
          <p:nvPr/>
        </p:nvPicPr>
        <p:blipFill>
          <a:blip r:embed="rId4"/>
          <a:stretch>
            <a:fillRect/>
          </a:stretch>
        </p:blipFill>
        <p:spPr>
          <a:xfrm>
            <a:off x="10964928" y="5685072"/>
            <a:ext cx="342900" cy="368300"/>
          </a:xfrm>
          <a:prstGeom prst="rect">
            <a:avLst/>
          </a:prstGeom>
        </p:spPr>
      </p:pic>
      <p:sp>
        <p:nvSpPr>
          <p:cNvPr id="32" name="TextBox 31">
            <a:extLst>
              <a:ext uri="{FF2B5EF4-FFF2-40B4-BE49-F238E27FC236}">
                <a16:creationId xmlns:a16="http://schemas.microsoft.com/office/drawing/2014/main" id="{FBE2C13C-986F-F546-8327-69FA635C119D}"/>
              </a:ext>
            </a:extLst>
          </p:cNvPr>
          <p:cNvSpPr txBox="1"/>
          <p:nvPr/>
        </p:nvSpPr>
        <p:spPr>
          <a:xfrm>
            <a:off x="7220701" y="5653262"/>
            <a:ext cx="1120948" cy="400110"/>
          </a:xfrm>
          <a:prstGeom prst="rect">
            <a:avLst/>
          </a:prstGeom>
          <a:noFill/>
        </p:spPr>
        <p:txBody>
          <a:bodyPr wrap="none" rtlCol="0">
            <a:spAutoFit/>
          </a:bodyPr>
          <a:lstStyle/>
          <a:p>
            <a:r>
              <a:rPr lang="en-US" sz="2000" dirty="0"/>
              <a:t>Software</a:t>
            </a:r>
          </a:p>
        </p:txBody>
      </p:sp>
      <p:pic>
        <p:nvPicPr>
          <p:cNvPr id="33" name="Picture 32" descr="Icon&#10;&#10;Description automatically generated with medium confidence">
            <a:extLst>
              <a:ext uri="{FF2B5EF4-FFF2-40B4-BE49-F238E27FC236}">
                <a16:creationId xmlns:a16="http://schemas.microsoft.com/office/drawing/2014/main" id="{736E8588-1C95-5F4B-A914-B8DD726DE1AC}"/>
              </a:ext>
            </a:extLst>
          </p:cNvPr>
          <p:cNvPicPr>
            <a:picLocks noChangeAspect="1"/>
          </p:cNvPicPr>
          <p:nvPr/>
        </p:nvPicPr>
        <p:blipFill rotWithShape="1">
          <a:blip r:embed="rId5"/>
          <a:srcRect l="13259" t="3630"/>
          <a:stretch/>
        </p:blipFill>
        <p:spPr>
          <a:xfrm>
            <a:off x="9121595" y="5740545"/>
            <a:ext cx="342901" cy="293533"/>
          </a:xfrm>
          <a:prstGeom prst="rect">
            <a:avLst/>
          </a:prstGeom>
        </p:spPr>
      </p:pic>
      <p:sp>
        <p:nvSpPr>
          <p:cNvPr id="34" name="TextBox 33">
            <a:extLst>
              <a:ext uri="{FF2B5EF4-FFF2-40B4-BE49-F238E27FC236}">
                <a16:creationId xmlns:a16="http://schemas.microsoft.com/office/drawing/2014/main" id="{201E1D91-1E8A-F641-96F1-838BFDA94E36}"/>
              </a:ext>
            </a:extLst>
          </p:cNvPr>
          <p:cNvSpPr txBox="1"/>
          <p:nvPr/>
        </p:nvSpPr>
        <p:spPr>
          <a:xfrm>
            <a:off x="9403031" y="5653262"/>
            <a:ext cx="747320" cy="400110"/>
          </a:xfrm>
          <a:prstGeom prst="rect">
            <a:avLst/>
          </a:prstGeom>
          <a:noFill/>
        </p:spPr>
        <p:txBody>
          <a:bodyPr wrap="none" rtlCol="0">
            <a:spAutoFit/>
          </a:bodyPr>
          <a:lstStyle/>
          <a:p>
            <a:r>
              <a:rPr lang="en-US" sz="2000" dirty="0"/>
              <a:t>FPGA</a:t>
            </a:r>
          </a:p>
        </p:txBody>
      </p:sp>
      <p:sp>
        <p:nvSpPr>
          <p:cNvPr id="35" name="TextBox 34">
            <a:extLst>
              <a:ext uri="{FF2B5EF4-FFF2-40B4-BE49-F238E27FC236}">
                <a16:creationId xmlns:a16="http://schemas.microsoft.com/office/drawing/2014/main" id="{30254086-0189-664C-8AC3-BFE127DF0C79}"/>
              </a:ext>
            </a:extLst>
          </p:cNvPr>
          <p:cNvSpPr txBox="1"/>
          <p:nvPr/>
        </p:nvSpPr>
        <p:spPr>
          <a:xfrm>
            <a:off x="11307828" y="5653262"/>
            <a:ext cx="652743" cy="400110"/>
          </a:xfrm>
          <a:prstGeom prst="rect">
            <a:avLst/>
          </a:prstGeom>
          <a:noFill/>
        </p:spPr>
        <p:txBody>
          <a:bodyPr wrap="none" rtlCol="0">
            <a:spAutoFit/>
          </a:bodyPr>
          <a:lstStyle/>
          <a:p>
            <a:r>
              <a:rPr lang="en-US" sz="2000" dirty="0"/>
              <a:t>ASIC</a:t>
            </a:r>
          </a:p>
        </p:txBody>
      </p:sp>
    </p:spTree>
    <p:extLst>
      <p:ext uri="{BB962C8B-B14F-4D97-AF65-F5344CB8AC3E}">
        <p14:creationId xmlns:p14="http://schemas.microsoft.com/office/powerpoint/2010/main" val="314150949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631D-D704-DA49-A2FD-DC8017724722}"/>
              </a:ext>
            </a:extLst>
          </p:cNvPr>
          <p:cNvSpPr>
            <a:spLocks noGrp="1"/>
          </p:cNvSpPr>
          <p:nvPr>
            <p:ph type="title"/>
          </p:nvPr>
        </p:nvSpPr>
        <p:spPr/>
        <p:txBody>
          <a:bodyPr/>
          <a:lstStyle/>
          <a:p>
            <a:r>
              <a:rPr lang="en-US" dirty="0"/>
              <a:t>255-bit Constant-time XGCD Comparison</a:t>
            </a:r>
          </a:p>
        </p:txBody>
      </p:sp>
      <p:graphicFrame>
        <p:nvGraphicFramePr>
          <p:cNvPr id="4" name="Content Placeholder 13">
            <a:extLst>
              <a:ext uri="{FF2B5EF4-FFF2-40B4-BE49-F238E27FC236}">
                <a16:creationId xmlns:a16="http://schemas.microsoft.com/office/drawing/2014/main" id="{5E60EB43-AD9F-8C42-8FAA-625BE5E8BFDC}"/>
              </a:ext>
            </a:extLst>
          </p:cNvPr>
          <p:cNvGraphicFramePr>
            <a:graphicFrameLocks/>
          </p:cNvGraphicFramePr>
          <p:nvPr/>
        </p:nvGraphicFramePr>
        <p:xfrm>
          <a:off x="473269" y="1626964"/>
          <a:ext cx="6019800" cy="399709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93FF774-6A87-A84E-B462-EB9F361782FA}"/>
              </a:ext>
            </a:extLst>
          </p:cNvPr>
          <p:cNvSpPr txBox="1"/>
          <p:nvPr/>
        </p:nvSpPr>
        <p:spPr>
          <a:xfrm>
            <a:off x="2418270" y="5525128"/>
            <a:ext cx="3112327" cy="477054"/>
          </a:xfrm>
          <a:prstGeom prst="rect">
            <a:avLst/>
          </a:prstGeom>
          <a:noFill/>
        </p:spPr>
        <p:txBody>
          <a:bodyPr wrap="none" rtlCol="0">
            <a:spAutoFit/>
          </a:bodyPr>
          <a:lstStyle/>
          <a:p>
            <a:r>
              <a:rPr lang="en-US" sz="2500" dirty="0"/>
              <a:t>Clock Frequency (GHz)</a:t>
            </a:r>
          </a:p>
        </p:txBody>
      </p:sp>
      <p:sp>
        <p:nvSpPr>
          <p:cNvPr id="6" name="TextBox 5">
            <a:extLst>
              <a:ext uri="{FF2B5EF4-FFF2-40B4-BE49-F238E27FC236}">
                <a16:creationId xmlns:a16="http://schemas.microsoft.com/office/drawing/2014/main" id="{24F09B8D-A4CC-5346-8D17-5AA215F3E056}"/>
              </a:ext>
            </a:extLst>
          </p:cNvPr>
          <p:cNvSpPr txBox="1"/>
          <p:nvPr/>
        </p:nvSpPr>
        <p:spPr>
          <a:xfrm>
            <a:off x="946598" y="4684052"/>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7" name="TextBox 6">
            <a:extLst>
              <a:ext uri="{FF2B5EF4-FFF2-40B4-BE49-F238E27FC236}">
                <a16:creationId xmlns:a16="http://schemas.microsoft.com/office/drawing/2014/main" id="{9EBCCBED-5A62-184B-B1D6-EB0D42A218C6}"/>
              </a:ext>
            </a:extLst>
          </p:cNvPr>
          <p:cNvSpPr txBox="1"/>
          <p:nvPr/>
        </p:nvSpPr>
        <p:spPr>
          <a:xfrm>
            <a:off x="946598" y="1637644"/>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8" name="TextBox 7">
            <a:extLst>
              <a:ext uri="{FF2B5EF4-FFF2-40B4-BE49-F238E27FC236}">
                <a16:creationId xmlns:a16="http://schemas.microsoft.com/office/drawing/2014/main" id="{9F340539-A2C4-C249-841A-451D4FCA5EAA}"/>
              </a:ext>
            </a:extLst>
          </p:cNvPr>
          <p:cNvSpPr txBox="1"/>
          <p:nvPr/>
        </p:nvSpPr>
        <p:spPr>
          <a:xfrm>
            <a:off x="946598" y="2856208"/>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9" name="TextBox 8">
            <a:extLst>
              <a:ext uri="{FF2B5EF4-FFF2-40B4-BE49-F238E27FC236}">
                <a16:creationId xmlns:a16="http://schemas.microsoft.com/office/drawing/2014/main" id="{F437B054-E2DA-0444-8F93-EC6C643C0FD8}"/>
              </a:ext>
            </a:extLst>
          </p:cNvPr>
          <p:cNvSpPr txBox="1"/>
          <p:nvPr/>
        </p:nvSpPr>
        <p:spPr>
          <a:xfrm>
            <a:off x="946598" y="2246926"/>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10" name="TextBox 9">
            <a:extLst>
              <a:ext uri="{FF2B5EF4-FFF2-40B4-BE49-F238E27FC236}">
                <a16:creationId xmlns:a16="http://schemas.microsoft.com/office/drawing/2014/main" id="{89DB8C2A-C6E3-8648-948A-232D5C9E95F4}"/>
              </a:ext>
            </a:extLst>
          </p:cNvPr>
          <p:cNvSpPr txBox="1"/>
          <p:nvPr/>
        </p:nvSpPr>
        <p:spPr>
          <a:xfrm>
            <a:off x="946598" y="3465490"/>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11" name="TextBox 10">
            <a:extLst>
              <a:ext uri="{FF2B5EF4-FFF2-40B4-BE49-F238E27FC236}">
                <a16:creationId xmlns:a16="http://schemas.microsoft.com/office/drawing/2014/main" id="{C311C24F-1DDF-E446-93AF-D2A52995DBF2}"/>
              </a:ext>
            </a:extLst>
          </p:cNvPr>
          <p:cNvSpPr txBox="1"/>
          <p:nvPr/>
        </p:nvSpPr>
        <p:spPr>
          <a:xfrm>
            <a:off x="946598" y="4074772"/>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12" name="TextBox 11">
            <a:extLst>
              <a:ext uri="{FF2B5EF4-FFF2-40B4-BE49-F238E27FC236}">
                <a16:creationId xmlns:a16="http://schemas.microsoft.com/office/drawing/2014/main" id="{966BDE8F-BC69-AE42-B457-DE4AB4AB678B}"/>
              </a:ext>
            </a:extLst>
          </p:cNvPr>
          <p:cNvSpPr txBox="1"/>
          <p:nvPr/>
        </p:nvSpPr>
        <p:spPr>
          <a:xfrm rot="16200000">
            <a:off x="-278114" y="3094734"/>
            <a:ext cx="1721369" cy="477054"/>
          </a:xfrm>
          <a:prstGeom prst="rect">
            <a:avLst/>
          </a:prstGeom>
          <a:noFill/>
        </p:spPr>
        <p:txBody>
          <a:bodyPr wrap="none" rtlCol="0">
            <a:spAutoFit/>
          </a:bodyPr>
          <a:lstStyle/>
          <a:p>
            <a:r>
              <a:rPr lang="en-US" sz="2500" dirty="0"/>
              <a:t>Cycle Count</a:t>
            </a:r>
          </a:p>
        </p:txBody>
      </p:sp>
      <p:sp>
        <p:nvSpPr>
          <p:cNvPr id="13" name="TextBox 12">
            <a:extLst>
              <a:ext uri="{FF2B5EF4-FFF2-40B4-BE49-F238E27FC236}">
                <a16:creationId xmlns:a16="http://schemas.microsoft.com/office/drawing/2014/main" id="{4FE40196-EFB0-0749-915D-1DC88F9A2CB9}"/>
              </a:ext>
            </a:extLst>
          </p:cNvPr>
          <p:cNvSpPr txBox="1"/>
          <p:nvPr/>
        </p:nvSpPr>
        <p:spPr>
          <a:xfrm>
            <a:off x="4296122" y="1958302"/>
            <a:ext cx="1476494" cy="446276"/>
          </a:xfrm>
          <a:prstGeom prst="rect">
            <a:avLst/>
          </a:prstGeom>
          <a:noFill/>
        </p:spPr>
        <p:txBody>
          <a:bodyPr wrap="none" rtlCol="0">
            <a:spAutoFit/>
          </a:bodyPr>
          <a:lstStyle/>
          <a:p>
            <a:r>
              <a:rPr lang="en-US" sz="2300" dirty="0"/>
              <a:t>[BY19]: 3.7</a:t>
            </a:r>
          </a:p>
        </p:txBody>
      </p:sp>
      <p:sp>
        <p:nvSpPr>
          <p:cNvPr id="14" name="TextBox 13">
            <a:extLst>
              <a:ext uri="{FF2B5EF4-FFF2-40B4-BE49-F238E27FC236}">
                <a16:creationId xmlns:a16="http://schemas.microsoft.com/office/drawing/2014/main" id="{62FCEA12-DA23-2949-907A-300127275339}"/>
              </a:ext>
            </a:extLst>
          </p:cNvPr>
          <p:cNvSpPr txBox="1"/>
          <p:nvPr/>
        </p:nvSpPr>
        <p:spPr>
          <a:xfrm>
            <a:off x="4279077" y="2649242"/>
            <a:ext cx="1584601" cy="446276"/>
          </a:xfrm>
          <a:prstGeom prst="rect">
            <a:avLst/>
          </a:prstGeom>
          <a:noFill/>
        </p:spPr>
        <p:txBody>
          <a:bodyPr wrap="none" rtlCol="0">
            <a:spAutoFit/>
          </a:bodyPr>
          <a:lstStyle/>
          <a:p>
            <a:r>
              <a:rPr lang="en-US" sz="2300" dirty="0"/>
              <a:t>[Por20]: 2.7</a:t>
            </a:r>
          </a:p>
        </p:txBody>
      </p:sp>
      <p:sp>
        <p:nvSpPr>
          <p:cNvPr id="15" name="TextBox 14">
            <a:extLst>
              <a:ext uri="{FF2B5EF4-FFF2-40B4-BE49-F238E27FC236}">
                <a16:creationId xmlns:a16="http://schemas.microsoft.com/office/drawing/2014/main" id="{BEB72EFE-609E-BA43-9C27-1F118A075E9B}"/>
              </a:ext>
            </a:extLst>
          </p:cNvPr>
          <p:cNvSpPr txBox="1"/>
          <p:nvPr/>
        </p:nvSpPr>
        <p:spPr>
          <a:xfrm>
            <a:off x="1874218" y="1958302"/>
            <a:ext cx="1994457" cy="446276"/>
          </a:xfrm>
          <a:prstGeom prst="rect">
            <a:avLst/>
          </a:prstGeom>
          <a:noFill/>
        </p:spPr>
        <p:txBody>
          <a:bodyPr wrap="none" rtlCol="0">
            <a:spAutoFit/>
          </a:bodyPr>
          <a:lstStyle/>
          <a:p>
            <a:r>
              <a:rPr lang="en-US" sz="2300" dirty="0"/>
              <a:t>[DdPM+21]: 41</a:t>
            </a:r>
          </a:p>
        </p:txBody>
      </p:sp>
      <p:sp>
        <p:nvSpPr>
          <p:cNvPr id="16" name="Right Arrow 15">
            <a:extLst>
              <a:ext uri="{FF2B5EF4-FFF2-40B4-BE49-F238E27FC236}">
                <a16:creationId xmlns:a16="http://schemas.microsoft.com/office/drawing/2014/main" id="{DBF85826-D8C6-DC4F-B6EB-77CB18959104}"/>
              </a:ext>
            </a:extLst>
          </p:cNvPr>
          <p:cNvSpPr/>
          <p:nvPr/>
        </p:nvSpPr>
        <p:spPr>
          <a:xfrm rot="2700000">
            <a:off x="5681627" y="4395114"/>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6F25487-087A-0E47-BDFB-EA01D876B4F9}"/>
              </a:ext>
            </a:extLst>
          </p:cNvPr>
          <p:cNvSpPr txBox="1"/>
          <p:nvPr/>
        </p:nvSpPr>
        <p:spPr>
          <a:xfrm>
            <a:off x="4700594" y="3918856"/>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18" name="TextBox 17">
            <a:extLst>
              <a:ext uri="{FF2B5EF4-FFF2-40B4-BE49-F238E27FC236}">
                <a16:creationId xmlns:a16="http://schemas.microsoft.com/office/drawing/2014/main" id="{FF1C2859-C3CC-104F-BB0A-095487649E84}"/>
              </a:ext>
            </a:extLst>
          </p:cNvPr>
          <p:cNvSpPr txBox="1"/>
          <p:nvPr/>
        </p:nvSpPr>
        <p:spPr>
          <a:xfrm>
            <a:off x="4578012" y="3522142"/>
            <a:ext cx="1564595" cy="446276"/>
          </a:xfrm>
          <a:prstGeom prst="rect">
            <a:avLst/>
          </a:prstGeom>
          <a:noFill/>
        </p:spPr>
        <p:txBody>
          <a:bodyPr wrap="none" rtlCol="0">
            <a:spAutoFit/>
          </a:bodyPr>
          <a:lstStyle/>
          <a:p>
            <a:r>
              <a:rPr lang="en-US" sz="2300" dirty="0"/>
              <a:t>Ours: 0.085</a:t>
            </a:r>
          </a:p>
        </p:txBody>
      </p:sp>
      <p:sp>
        <p:nvSpPr>
          <p:cNvPr id="19" name="TextBox 18">
            <a:extLst>
              <a:ext uri="{FF2B5EF4-FFF2-40B4-BE49-F238E27FC236}">
                <a16:creationId xmlns:a16="http://schemas.microsoft.com/office/drawing/2014/main" id="{5B883C3E-6306-604E-8803-B12809A3ABE7}"/>
              </a:ext>
            </a:extLst>
          </p:cNvPr>
          <p:cNvSpPr txBox="1"/>
          <p:nvPr/>
        </p:nvSpPr>
        <p:spPr>
          <a:xfrm>
            <a:off x="2318879" y="3522142"/>
            <a:ext cx="1926889" cy="446276"/>
          </a:xfrm>
          <a:prstGeom prst="rect">
            <a:avLst/>
          </a:prstGeom>
          <a:noFill/>
        </p:spPr>
        <p:txBody>
          <a:bodyPr wrap="square" rtlCol="0">
            <a:spAutoFit/>
          </a:bodyPr>
          <a:lstStyle/>
          <a:p>
            <a:pPr algn="ctr"/>
            <a:r>
              <a:rPr lang="en-US" sz="2300" dirty="0"/>
              <a:t>Ours: 0.863</a:t>
            </a:r>
          </a:p>
        </p:txBody>
      </p:sp>
      <p:sp>
        <p:nvSpPr>
          <p:cNvPr id="20" name="TextBox 19">
            <a:extLst>
              <a:ext uri="{FF2B5EF4-FFF2-40B4-BE49-F238E27FC236}">
                <a16:creationId xmlns:a16="http://schemas.microsoft.com/office/drawing/2014/main" id="{5B894C00-0F2B-B443-B371-CBC39625A3BE}"/>
              </a:ext>
            </a:extLst>
          </p:cNvPr>
          <p:cNvSpPr txBox="1"/>
          <p:nvPr/>
        </p:nvSpPr>
        <p:spPr>
          <a:xfrm>
            <a:off x="2037404" y="4499386"/>
            <a:ext cx="1755802" cy="369332"/>
          </a:xfrm>
          <a:prstGeom prst="rect">
            <a:avLst/>
          </a:prstGeom>
          <a:noFill/>
        </p:spPr>
        <p:txBody>
          <a:bodyPr wrap="none" rtlCol="0">
            <a:spAutoFit/>
          </a:bodyPr>
          <a:lstStyle/>
          <a:p>
            <a:r>
              <a:rPr lang="en-US" dirty="0"/>
              <a:t>* Times are in us</a:t>
            </a:r>
          </a:p>
        </p:txBody>
      </p:sp>
      <p:sp>
        <p:nvSpPr>
          <p:cNvPr id="21" name="Content Placeholder 3">
            <a:extLst>
              <a:ext uri="{FF2B5EF4-FFF2-40B4-BE49-F238E27FC236}">
                <a16:creationId xmlns:a16="http://schemas.microsoft.com/office/drawing/2014/main" id="{5F8F2611-972E-EC4A-A7EC-A93CAB35AD8C}"/>
              </a:ext>
            </a:extLst>
          </p:cNvPr>
          <p:cNvSpPr txBox="1">
            <a:spLocks/>
          </p:cNvSpPr>
          <p:nvPr/>
        </p:nvSpPr>
        <p:spPr>
          <a:xfrm>
            <a:off x="6556450" y="1301924"/>
            <a:ext cx="541619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500" dirty="0"/>
          </a:p>
          <a:p>
            <a:pPr marL="0" indent="0">
              <a:buNone/>
            </a:pPr>
            <a:endParaRPr lang="en-US" sz="2500" dirty="0"/>
          </a:p>
          <a:p>
            <a:pPr marL="0" indent="0" algn="ctr">
              <a:buNone/>
            </a:pPr>
            <a:r>
              <a:rPr lang="en-US" sz="2500" u="sng" dirty="0"/>
              <a:t>Our ASIC</a:t>
            </a:r>
          </a:p>
          <a:p>
            <a:r>
              <a:rPr lang="en-US" sz="2500" dirty="0"/>
              <a:t>32X faster than [Por20]</a:t>
            </a:r>
          </a:p>
          <a:p>
            <a:r>
              <a:rPr lang="en-US" sz="2500" dirty="0"/>
              <a:t>First for constant-time 255-bit XGCD</a:t>
            </a:r>
          </a:p>
          <a:p>
            <a:pPr marL="0" indent="0">
              <a:buNone/>
            </a:pPr>
            <a:endParaRPr lang="en-US" sz="2500" dirty="0"/>
          </a:p>
          <a:p>
            <a:pPr marL="0" indent="0" algn="ctr">
              <a:buNone/>
            </a:pPr>
            <a:r>
              <a:rPr lang="en-US" sz="2500" u="sng" dirty="0"/>
              <a:t>Direct FPGA Comparison</a:t>
            </a:r>
          </a:p>
          <a:p>
            <a:pPr marL="0" indent="0" algn="ctr">
              <a:buNone/>
            </a:pPr>
            <a:r>
              <a:rPr lang="en-US" sz="2500" dirty="0"/>
              <a:t>Our design is 48X faster</a:t>
            </a:r>
          </a:p>
          <a:p>
            <a:endParaRPr lang="en-US" sz="2500" dirty="0"/>
          </a:p>
          <a:p>
            <a:endParaRPr lang="en-US" sz="2500" dirty="0"/>
          </a:p>
          <a:p>
            <a:endParaRPr lang="en-US" sz="2500" dirty="0"/>
          </a:p>
          <a:p>
            <a:endParaRPr lang="en-US" sz="2500" dirty="0"/>
          </a:p>
        </p:txBody>
      </p:sp>
      <p:pic>
        <p:nvPicPr>
          <p:cNvPr id="22" name="Picture 21" descr="Icon&#10;&#10;Description automatically generated with low confidence">
            <a:extLst>
              <a:ext uri="{FF2B5EF4-FFF2-40B4-BE49-F238E27FC236}">
                <a16:creationId xmlns:a16="http://schemas.microsoft.com/office/drawing/2014/main" id="{E73BDC72-050A-A64B-9970-3F3C58A442DE}"/>
              </a:ext>
            </a:extLst>
          </p:cNvPr>
          <p:cNvPicPr>
            <a:picLocks noChangeAspect="1"/>
          </p:cNvPicPr>
          <p:nvPr/>
        </p:nvPicPr>
        <p:blipFill>
          <a:blip r:embed="rId3"/>
          <a:stretch>
            <a:fillRect/>
          </a:stretch>
        </p:blipFill>
        <p:spPr>
          <a:xfrm>
            <a:off x="6869830" y="5682301"/>
            <a:ext cx="393700" cy="330200"/>
          </a:xfrm>
          <a:prstGeom prst="rect">
            <a:avLst/>
          </a:prstGeom>
        </p:spPr>
      </p:pic>
      <p:pic>
        <p:nvPicPr>
          <p:cNvPr id="23" name="Picture 22" descr="Shape&#10;&#10;Description automatically generated">
            <a:extLst>
              <a:ext uri="{FF2B5EF4-FFF2-40B4-BE49-F238E27FC236}">
                <a16:creationId xmlns:a16="http://schemas.microsoft.com/office/drawing/2014/main" id="{3E3A37F9-7A7F-684C-A0FB-AEE118628F40}"/>
              </a:ext>
            </a:extLst>
          </p:cNvPr>
          <p:cNvPicPr>
            <a:picLocks noChangeAspect="1"/>
          </p:cNvPicPr>
          <p:nvPr/>
        </p:nvPicPr>
        <p:blipFill>
          <a:blip r:embed="rId4"/>
          <a:stretch>
            <a:fillRect/>
          </a:stretch>
        </p:blipFill>
        <p:spPr>
          <a:xfrm>
            <a:off x="10964928" y="5685072"/>
            <a:ext cx="342900" cy="368300"/>
          </a:xfrm>
          <a:prstGeom prst="rect">
            <a:avLst/>
          </a:prstGeom>
        </p:spPr>
      </p:pic>
      <p:sp>
        <p:nvSpPr>
          <p:cNvPr id="24" name="TextBox 23">
            <a:extLst>
              <a:ext uri="{FF2B5EF4-FFF2-40B4-BE49-F238E27FC236}">
                <a16:creationId xmlns:a16="http://schemas.microsoft.com/office/drawing/2014/main" id="{40D77B04-BAF8-0B45-AD5A-EB77C16BD80B}"/>
              </a:ext>
            </a:extLst>
          </p:cNvPr>
          <p:cNvSpPr txBox="1"/>
          <p:nvPr/>
        </p:nvSpPr>
        <p:spPr>
          <a:xfrm>
            <a:off x="7220701" y="5653262"/>
            <a:ext cx="1120948" cy="400110"/>
          </a:xfrm>
          <a:prstGeom prst="rect">
            <a:avLst/>
          </a:prstGeom>
          <a:noFill/>
        </p:spPr>
        <p:txBody>
          <a:bodyPr wrap="none" rtlCol="0">
            <a:spAutoFit/>
          </a:bodyPr>
          <a:lstStyle/>
          <a:p>
            <a:r>
              <a:rPr lang="en-US" sz="2000" dirty="0"/>
              <a:t>Software</a:t>
            </a:r>
          </a:p>
        </p:txBody>
      </p:sp>
      <p:pic>
        <p:nvPicPr>
          <p:cNvPr id="25" name="Picture 24" descr="Icon&#10;&#10;Description automatically generated with medium confidence">
            <a:extLst>
              <a:ext uri="{FF2B5EF4-FFF2-40B4-BE49-F238E27FC236}">
                <a16:creationId xmlns:a16="http://schemas.microsoft.com/office/drawing/2014/main" id="{079DEBDC-D849-4B47-93E2-72ADC2991147}"/>
              </a:ext>
            </a:extLst>
          </p:cNvPr>
          <p:cNvPicPr>
            <a:picLocks noChangeAspect="1"/>
          </p:cNvPicPr>
          <p:nvPr/>
        </p:nvPicPr>
        <p:blipFill rotWithShape="1">
          <a:blip r:embed="rId5"/>
          <a:srcRect l="13259" t="3630"/>
          <a:stretch/>
        </p:blipFill>
        <p:spPr>
          <a:xfrm>
            <a:off x="9121595" y="5740545"/>
            <a:ext cx="342901" cy="293533"/>
          </a:xfrm>
          <a:prstGeom prst="rect">
            <a:avLst/>
          </a:prstGeom>
        </p:spPr>
      </p:pic>
      <p:sp>
        <p:nvSpPr>
          <p:cNvPr id="26" name="TextBox 25">
            <a:extLst>
              <a:ext uri="{FF2B5EF4-FFF2-40B4-BE49-F238E27FC236}">
                <a16:creationId xmlns:a16="http://schemas.microsoft.com/office/drawing/2014/main" id="{E4AB5043-E561-8347-8CC5-43A07F27AC86}"/>
              </a:ext>
            </a:extLst>
          </p:cNvPr>
          <p:cNvSpPr txBox="1"/>
          <p:nvPr/>
        </p:nvSpPr>
        <p:spPr>
          <a:xfrm>
            <a:off x="9403031" y="5653262"/>
            <a:ext cx="747320" cy="400110"/>
          </a:xfrm>
          <a:prstGeom prst="rect">
            <a:avLst/>
          </a:prstGeom>
          <a:noFill/>
        </p:spPr>
        <p:txBody>
          <a:bodyPr wrap="none" rtlCol="0">
            <a:spAutoFit/>
          </a:bodyPr>
          <a:lstStyle/>
          <a:p>
            <a:r>
              <a:rPr lang="en-US" sz="2000" dirty="0"/>
              <a:t>FPGA</a:t>
            </a:r>
          </a:p>
        </p:txBody>
      </p:sp>
      <p:sp>
        <p:nvSpPr>
          <p:cNvPr id="27" name="TextBox 26">
            <a:extLst>
              <a:ext uri="{FF2B5EF4-FFF2-40B4-BE49-F238E27FC236}">
                <a16:creationId xmlns:a16="http://schemas.microsoft.com/office/drawing/2014/main" id="{2B197614-17BE-9047-92F3-9B93CFFB579C}"/>
              </a:ext>
            </a:extLst>
          </p:cNvPr>
          <p:cNvSpPr txBox="1"/>
          <p:nvPr/>
        </p:nvSpPr>
        <p:spPr>
          <a:xfrm>
            <a:off x="11307828" y="5653262"/>
            <a:ext cx="652743" cy="400110"/>
          </a:xfrm>
          <a:prstGeom prst="rect">
            <a:avLst/>
          </a:prstGeom>
          <a:noFill/>
        </p:spPr>
        <p:txBody>
          <a:bodyPr wrap="none" rtlCol="0">
            <a:spAutoFit/>
          </a:bodyPr>
          <a:lstStyle/>
          <a:p>
            <a:r>
              <a:rPr lang="en-US" sz="2000" dirty="0"/>
              <a:t>ASIC</a:t>
            </a:r>
          </a:p>
        </p:txBody>
      </p:sp>
      <p:cxnSp>
        <p:nvCxnSpPr>
          <p:cNvPr id="30" name="Straight Connector 29">
            <a:extLst>
              <a:ext uri="{FF2B5EF4-FFF2-40B4-BE49-F238E27FC236}">
                <a16:creationId xmlns:a16="http://schemas.microsoft.com/office/drawing/2014/main" id="{A48B6209-3C49-D64A-936F-47787A02DE1C}"/>
              </a:ext>
            </a:extLst>
          </p:cNvPr>
          <p:cNvCxnSpPr>
            <a:cxnSpLocks/>
          </p:cNvCxnSpPr>
          <p:nvPr/>
        </p:nvCxnSpPr>
        <p:spPr>
          <a:xfrm flipV="1">
            <a:off x="1874219" y="2221920"/>
            <a:ext cx="4326580" cy="1218564"/>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32208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Hardware allows for short iteration times</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Target Platform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1"/>
            <a:ext cx="4153115" cy="1407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Number of Iterations</a:t>
            </a:r>
          </a:p>
          <a:p>
            <a:pPr algn="ctr"/>
            <a:endParaRPr lang="en-US" sz="2500" dirty="0">
              <a:solidFill>
                <a:schemeClr val="tx1"/>
              </a:solidFill>
            </a:endParaRPr>
          </a:p>
          <a:p>
            <a:pPr algn="ctr"/>
            <a:r>
              <a:rPr lang="en-US" sz="2500" dirty="0">
                <a:solidFill>
                  <a:schemeClr val="tx1"/>
                </a:solidFill>
              </a:rPr>
              <a:t>Constrained to ISA</a:t>
            </a:r>
          </a:p>
        </p:txBody>
      </p:sp>
      <p:sp>
        <p:nvSpPr>
          <p:cNvPr id="16" name="Rectangle 15">
            <a:extLst>
              <a:ext uri="{FF2B5EF4-FFF2-40B4-BE49-F238E27FC236}">
                <a16:creationId xmlns:a16="http://schemas.microsoft.com/office/drawing/2014/main" id="{D594EB78-36EF-1148-B256-68F95853E827}"/>
              </a:ext>
            </a:extLst>
          </p:cNvPr>
          <p:cNvSpPr/>
          <p:nvPr/>
        </p:nvSpPr>
        <p:spPr>
          <a:xfrm>
            <a:off x="2908042" y="3052145"/>
            <a:ext cx="4153115" cy="1407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From algorithm</a:t>
            </a:r>
          </a:p>
          <a:p>
            <a:pPr algn="ctr"/>
            <a:endParaRPr lang="en-US" sz="2500" dirty="0">
              <a:solidFill>
                <a:schemeClr val="tx1"/>
              </a:solidFill>
            </a:endParaRPr>
          </a:p>
          <a:p>
            <a:pPr algn="ctr"/>
            <a:r>
              <a:rPr lang="en-US" sz="2500" dirty="0">
                <a:solidFill>
                  <a:schemeClr val="tx1"/>
                </a:solidFill>
              </a:rPr>
              <a:t>Yes</a:t>
            </a:r>
          </a:p>
        </p:txBody>
      </p:sp>
      <p:sp>
        <p:nvSpPr>
          <p:cNvPr id="17" name="Rectangle 16">
            <a:extLst>
              <a:ext uri="{FF2B5EF4-FFF2-40B4-BE49-F238E27FC236}">
                <a16:creationId xmlns:a16="http://schemas.microsoft.com/office/drawing/2014/main" id="{AB170D1D-B813-A44C-B293-D48DA71ACA12}"/>
              </a:ext>
            </a:extLst>
          </p:cNvPr>
          <p:cNvSpPr/>
          <p:nvPr/>
        </p:nvSpPr>
        <p:spPr>
          <a:xfrm>
            <a:off x="7529105" y="3052145"/>
            <a:ext cx="4153115" cy="1407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From algorithm</a:t>
            </a:r>
          </a:p>
          <a:p>
            <a:pPr algn="ctr"/>
            <a:endParaRPr lang="en-US" sz="2500" dirty="0">
              <a:solidFill>
                <a:schemeClr val="tx1"/>
              </a:solidFill>
            </a:endParaRPr>
          </a:p>
          <a:p>
            <a:pPr algn="ctr"/>
            <a:r>
              <a:rPr lang="en-US" sz="2500" dirty="0">
                <a:solidFill>
                  <a:schemeClr val="tx1"/>
                </a:solidFill>
              </a:rPr>
              <a:t>No</a:t>
            </a:r>
          </a:p>
        </p:txBody>
      </p:sp>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2988499"/>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647999"/>
            <a:ext cx="1077310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7928806E-50EE-4A4E-A247-073E972B7D09}"/>
                  </a:ext>
                </a:extLst>
              </p:cNvPr>
              <p:cNvSpPr>
                <a:spLocks noGrp="1"/>
              </p:cNvSpPr>
              <p:nvPr>
                <p:ph idx="1"/>
              </p:nvPr>
            </p:nvSpPr>
            <p:spPr>
              <a:xfrm>
                <a:off x="1451794" y="4759757"/>
                <a:ext cx="9697927" cy="1476991"/>
              </a:xfrm>
            </p:spPr>
            <p:txBody>
              <a:bodyPr>
                <a:noAutofit/>
              </a:bodyPr>
              <a:lstStyle/>
              <a:p>
                <a:pPr marL="0" indent="0" algn="ctr">
                  <a:buNone/>
                </a:pPr>
                <a:r>
                  <a:rPr lang="en-US" sz="2500" dirty="0"/>
                  <a:t>Execution time = number of iterations </a:t>
                </a:r>
                <a14:m>
                  <m:oMath xmlns:m="http://schemas.openxmlformats.org/officeDocument/2006/math">
                    <m:r>
                      <a:rPr lang="en-US" sz="2500" i="1" dirty="0" smtClean="0">
                        <a:latin typeface="Cambria Math" panose="02040503050406030204" pitchFamily="18" charset="0"/>
                      </a:rPr>
                      <m:t>∗</m:t>
                    </m:r>
                  </m:oMath>
                </a14:m>
                <a:r>
                  <a:rPr lang="en-US" sz="2500" dirty="0"/>
                  <a:t> iteration time</a:t>
                </a:r>
              </a:p>
              <a:p>
                <a:pPr marL="0" indent="0" algn="ctr">
                  <a:buNone/>
                </a:pPr>
                <a:endParaRPr lang="en-US" sz="500" dirty="0"/>
              </a:p>
              <a:p>
                <a:pPr marL="0" indent="0" algn="ctr">
                  <a:buNone/>
                </a:pPr>
                <a:r>
                  <a:rPr lang="en-US" sz="2500" dirty="0"/>
                  <a:t>The control over iteration time in hardware opens the opportunity to accelerate simpler algorithms that require more iterations.</a:t>
                </a:r>
              </a:p>
              <a:p>
                <a:pPr marL="0" indent="0" algn="ctr">
                  <a:buNone/>
                </a:pPr>
                <a:endParaRPr lang="en-US" sz="2500" dirty="0"/>
              </a:p>
            </p:txBody>
          </p:sp>
        </mc:Choice>
        <mc:Fallback xmlns="">
          <p:sp>
            <p:nvSpPr>
              <p:cNvPr id="25" name="Content Placeholder 2">
                <a:extLst>
                  <a:ext uri="{FF2B5EF4-FFF2-40B4-BE49-F238E27FC236}">
                    <a16:creationId xmlns:a16="http://schemas.microsoft.com/office/drawing/2014/main" id="{7928806E-50EE-4A4E-A247-073E972B7D09}"/>
                  </a:ext>
                </a:extLst>
              </p:cNvPr>
              <p:cNvSpPr>
                <a:spLocks noGrp="1" noRot="1" noChangeAspect="1" noMove="1" noResize="1" noEditPoints="1" noAdjustHandles="1" noChangeArrowheads="1" noChangeShapeType="1" noTextEdit="1"/>
              </p:cNvSpPr>
              <p:nvPr>
                <p:ph idx="1"/>
              </p:nvPr>
            </p:nvSpPr>
            <p:spPr>
              <a:xfrm>
                <a:off x="1451794" y="4759757"/>
                <a:ext cx="9697927" cy="1476991"/>
              </a:xfrm>
              <a:blipFill>
                <a:blip r:embed="rId3"/>
                <a:stretch>
                  <a:fillRect t="-5785" b="-7851"/>
                </a:stretch>
              </a:blipFill>
            </p:spPr>
            <p:txBody>
              <a:bodyPr/>
              <a:lstStyle/>
              <a:p>
                <a:r>
                  <a:rPr lang="en-US">
                    <a:noFill/>
                  </a:rPr>
                  <a:t> </a:t>
                </a:r>
              </a:p>
            </p:txBody>
          </p:sp>
        </mc:Fallback>
      </mc:AlternateContent>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Software</a:t>
            </a:r>
          </a:p>
        </p:txBody>
      </p:sp>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Hardware</a:t>
            </a:r>
          </a:p>
        </p:txBody>
      </p:sp>
    </p:spTree>
    <p:extLst>
      <p:ext uri="{BB962C8B-B14F-4D97-AF65-F5344CB8AC3E}">
        <p14:creationId xmlns:p14="http://schemas.microsoft.com/office/powerpoint/2010/main" val="289943406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631D-D704-DA49-A2FD-DC8017724722}"/>
              </a:ext>
            </a:extLst>
          </p:cNvPr>
          <p:cNvSpPr>
            <a:spLocks noGrp="1"/>
          </p:cNvSpPr>
          <p:nvPr>
            <p:ph type="title"/>
          </p:nvPr>
        </p:nvSpPr>
        <p:spPr/>
        <p:txBody>
          <a:bodyPr/>
          <a:lstStyle/>
          <a:p>
            <a:r>
              <a:rPr lang="en-US" dirty="0"/>
              <a:t>1024-bit XGCD Comparison</a:t>
            </a:r>
          </a:p>
        </p:txBody>
      </p:sp>
      <p:sp>
        <p:nvSpPr>
          <p:cNvPr id="21" name="Content Placeholder 3">
            <a:extLst>
              <a:ext uri="{FF2B5EF4-FFF2-40B4-BE49-F238E27FC236}">
                <a16:creationId xmlns:a16="http://schemas.microsoft.com/office/drawing/2014/main" id="{5F8F2611-972E-EC4A-A7EC-A93CAB35AD8C}"/>
              </a:ext>
            </a:extLst>
          </p:cNvPr>
          <p:cNvSpPr txBox="1">
            <a:spLocks/>
          </p:cNvSpPr>
          <p:nvPr/>
        </p:nvSpPr>
        <p:spPr>
          <a:xfrm>
            <a:off x="6556450" y="1301924"/>
            <a:ext cx="541619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500" dirty="0"/>
          </a:p>
          <a:p>
            <a:pPr marL="0" indent="0">
              <a:buNone/>
            </a:pPr>
            <a:endParaRPr lang="en-US" sz="2500" dirty="0"/>
          </a:p>
          <a:p>
            <a:pPr marL="0" indent="0" algn="ctr">
              <a:buNone/>
            </a:pPr>
            <a:r>
              <a:rPr lang="en-US" sz="2500" u="sng" dirty="0"/>
              <a:t>Our ASIC</a:t>
            </a:r>
          </a:p>
          <a:p>
            <a:r>
              <a:rPr lang="en-US" sz="2500" dirty="0"/>
              <a:t>36X faster than software</a:t>
            </a:r>
          </a:p>
          <a:p>
            <a:r>
              <a:rPr lang="en-US" sz="2500" dirty="0"/>
              <a:t>8X faster than state-of-the-art ASIC</a:t>
            </a:r>
            <a:endParaRPr lang="en-US" sz="2500" u="sng" dirty="0"/>
          </a:p>
          <a:p>
            <a:pPr marL="0" indent="0" algn="ctr">
              <a:buNone/>
            </a:pPr>
            <a:endParaRPr lang="en-US" sz="2500" u="sng" dirty="0"/>
          </a:p>
          <a:p>
            <a:endParaRPr lang="en-US" sz="2500" dirty="0"/>
          </a:p>
          <a:p>
            <a:endParaRPr lang="en-US" sz="2500" dirty="0"/>
          </a:p>
          <a:p>
            <a:endParaRPr lang="en-US" sz="2500" dirty="0"/>
          </a:p>
          <a:p>
            <a:endParaRPr lang="en-US" sz="2500" dirty="0"/>
          </a:p>
        </p:txBody>
      </p:sp>
      <p:sp>
        <p:nvSpPr>
          <p:cNvPr id="28" name="TextBox 27">
            <a:extLst>
              <a:ext uri="{FF2B5EF4-FFF2-40B4-BE49-F238E27FC236}">
                <a16:creationId xmlns:a16="http://schemas.microsoft.com/office/drawing/2014/main" id="{177CC7A7-5678-E14D-A968-301A5A9BD510}"/>
              </a:ext>
            </a:extLst>
          </p:cNvPr>
          <p:cNvSpPr txBox="1"/>
          <p:nvPr/>
        </p:nvSpPr>
        <p:spPr>
          <a:xfrm>
            <a:off x="2482090" y="5598234"/>
            <a:ext cx="3112327" cy="477054"/>
          </a:xfrm>
          <a:prstGeom prst="rect">
            <a:avLst/>
          </a:prstGeom>
          <a:noFill/>
        </p:spPr>
        <p:txBody>
          <a:bodyPr wrap="none" rtlCol="0">
            <a:spAutoFit/>
          </a:bodyPr>
          <a:lstStyle/>
          <a:p>
            <a:r>
              <a:rPr lang="en-US" sz="2500" dirty="0"/>
              <a:t>Clock Frequency (GHz)</a:t>
            </a:r>
          </a:p>
        </p:txBody>
      </p:sp>
      <p:sp>
        <p:nvSpPr>
          <p:cNvPr id="29" name="TextBox 28">
            <a:extLst>
              <a:ext uri="{FF2B5EF4-FFF2-40B4-BE49-F238E27FC236}">
                <a16:creationId xmlns:a16="http://schemas.microsoft.com/office/drawing/2014/main" id="{E82CD886-B632-4844-BD45-C90B3C05D533}"/>
              </a:ext>
            </a:extLst>
          </p:cNvPr>
          <p:cNvSpPr txBox="1"/>
          <p:nvPr/>
        </p:nvSpPr>
        <p:spPr>
          <a:xfrm>
            <a:off x="1010418" y="4757158"/>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30" name="TextBox 29">
            <a:extLst>
              <a:ext uri="{FF2B5EF4-FFF2-40B4-BE49-F238E27FC236}">
                <a16:creationId xmlns:a16="http://schemas.microsoft.com/office/drawing/2014/main" id="{561AEC75-D658-DF49-91E0-3915070535A1}"/>
              </a:ext>
            </a:extLst>
          </p:cNvPr>
          <p:cNvSpPr txBox="1"/>
          <p:nvPr/>
        </p:nvSpPr>
        <p:spPr>
          <a:xfrm>
            <a:off x="1010418" y="1710750"/>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31" name="TextBox 30">
            <a:extLst>
              <a:ext uri="{FF2B5EF4-FFF2-40B4-BE49-F238E27FC236}">
                <a16:creationId xmlns:a16="http://schemas.microsoft.com/office/drawing/2014/main" id="{07A4739B-5634-3F4A-9F9B-5F8BBF29D438}"/>
              </a:ext>
            </a:extLst>
          </p:cNvPr>
          <p:cNvSpPr txBox="1"/>
          <p:nvPr/>
        </p:nvSpPr>
        <p:spPr>
          <a:xfrm>
            <a:off x="1010418" y="2929314"/>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32" name="TextBox 31">
            <a:extLst>
              <a:ext uri="{FF2B5EF4-FFF2-40B4-BE49-F238E27FC236}">
                <a16:creationId xmlns:a16="http://schemas.microsoft.com/office/drawing/2014/main" id="{F938A3E2-76B9-3D4B-898C-044B125EF07F}"/>
              </a:ext>
            </a:extLst>
          </p:cNvPr>
          <p:cNvSpPr txBox="1"/>
          <p:nvPr/>
        </p:nvSpPr>
        <p:spPr>
          <a:xfrm>
            <a:off x="1010418" y="2320032"/>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33" name="TextBox 32">
            <a:extLst>
              <a:ext uri="{FF2B5EF4-FFF2-40B4-BE49-F238E27FC236}">
                <a16:creationId xmlns:a16="http://schemas.microsoft.com/office/drawing/2014/main" id="{B84F844C-73CC-CD43-9380-8E494634C81E}"/>
              </a:ext>
            </a:extLst>
          </p:cNvPr>
          <p:cNvSpPr txBox="1"/>
          <p:nvPr/>
        </p:nvSpPr>
        <p:spPr>
          <a:xfrm>
            <a:off x="1010418" y="3538596"/>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34" name="TextBox 33">
            <a:extLst>
              <a:ext uri="{FF2B5EF4-FFF2-40B4-BE49-F238E27FC236}">
                <a16:creationId xmlns:a16="http://schemas.microsoft.com/office/drawing/2014/main" id="{E131EC39-C77D-264A-B383-74545592B731}"/>
              </a:ext>
            </a:extLst>
          </p:cNvPr>
          <p:cNvSpPr txBox="1"/>
          <p:nvPr/>
        </p:nvSpPr>
        <p:spPr>
          <a:xfrm>
            <a:off x="1010418" y="4147878"/>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35" name="TextBox 34">
            <a:extLst>
              <a:ext uri="{FF2B5EF4-FFF2-40B4-BE49-F238E27FC236}">
                <a16:creationId xmlns:a16="http://schemas.microsoft.com/office/drawing/2014/main" id="{BA536D34-ADDF-0F4F-AD88-3B76DFFA744A}"/>
              </a:ext>
            </a:extLst>
          </p:cNvPr>
          <p:cNvSpPr txBox="1"/>
          <p:nvPr/>
        </p:nvSpPr>
        <p:spPr>
          <a:xfrm rot="16200000">
            <a:off x="-214294" y="3167840"/>
            <a:ext cx="1721369" cy="477054"/>
          </a:xfrm>
          <a:prstGeom prst="rect">
            <a:avLst/>
          </a:prstGeom>
          <a:noFill/>
        </p:spPr>
        <p:txBody>
          <a:bodyPr wrap="none" rtlCol="0">
            <a:spAutoFit/>
          </a:bodyPr>
          <a:lstStyle/>
          <a:p>
            <a:r>
              <a:rPr lang="en-US" sz="2500" dirty="0"/>
              <a:t>Cycle Count</a:t>
            </a:r>
          </a:p>
        </p:txBody>
      </p:sp>
      <p:sp>
        <p:nvSpPr>
          <p:cNvPr id="36" name="Right Arrow 35">
            <a:extLst>
              <a:ext uri="{FF2B5EF4-FFF2-40B4-BE49-F238E27FC236}">
                <a16:creationId xmlns:a16="http://schemas.microsoft.com/office/drawing/2014/main" id="{FF7D0C32-E123-6144-9492-B72A82205977}"/>
              </a:ext>
            </a:extLst>
          </p:cNvPr>
          <p:cNvSpPr/>
          <p:nvPr/>
        </p:nvSpPr>
        <p:spPr>
          <a:xfrm rot="2700000">
            <a:off x="5745447" y="4468220"/>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3728F1-D8AA-4C48-84D1-11FFDF822AED}"/>
              </a:ext>
            </a:extLst>
          </p:cNvPr>
          <p:cNvSpPr txBox="1"/>
          <p:nvPr/>
        </p:nvSpPr>
        <p:spPr>
          <a:xfrm>
            <a:off x="4764414" y="3991962"/>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graphicFrame>
        <p:nvGraphicFramePr>
          <p:cNvPr id="38" name="Content Placeholder 19">
            <a:extLst>
              <a:ext uri="{FF2B5EF4-FFF2-40B4-BE49-F238E27FC236}">
                <a16:creationId xmlns:a16="http://schemas.microsoft.com/office/drawing/2014/main" id="{7DC63495-259A-D243-8997-6AF3EF1568B5}"/>
              </a:ext>
            </a:extLst>
          </p:cNvPr>
          <p:cNvGraphicFramePr>
            <a:graphicFrameLocks/>
          </p:cNvGraphicFramePr>
          <p:nvPr/>
        </p:nvGraphicFramePr>
        <p:xfrm>
          <a:off x="541566" y="1676308"/>
          <a:ext cx="6016752" cy="3995928"/>
        </p:xfrm>
        <a:graphic>
          <a:graphicData uri="http://schemas.openxmlformats.org/drawingml/2006/chart">
            <c:chart xmlns:c="http://schemas.openxmlformats.org/drawingml/2006/chart" xmlns:r="http://schemas.openxmlformats.org/officeDocument/2006/relationships" r:id="rId2"/>
          </a:graphicData>
        </a:graphic>
      </p:graphicFrame>
      <p:sp>
        <p:nvSpPr>
          <p:cNvPr id="39" name="TextBox 38">
            <a:extLst>
              <a:ext uri="{FF2B5EF4-FFF2-40B4-BE49-F238E27FC236}">
                <a16:creationId xmlns:a16="http://schemas.microsoft.com/office/drawing/2014/main" id="{BEEC7231-41A4-6641-8358-4E5D6A51654B}"/>
              </a:ext>
            </a:extLst>
          </p:cNvPr>
          <p:cNvSpPr txBox="1"/>
          <p:nvPr/>
        </p:nvSpPr>
        <p:spPr>
          <a:xfrm>
            <a:off x="2740485" y="2173418"/>
            <a:ext cx="1725152" cy="446276"/>
          </a:xfrm>
          <a:prstGeom prst="rect">
            <a:avLst/>
          </a:prstGeom>
          <a:noFill/>
        </p:spPr>
        <p:txBody>
          <a:bodyPr wrap="none" rtlCol="0">
            <a:spAutoFit/>
          </a:bodyPr>
          <a:lstStyle/>
          <a:p>
            <a:r>
              <a:rPr lang="en-US" sz="2300" dirty="0"/>
              <a:t>[ZTW21]: 6.5</a:t>
            </a:r>
          </a:p>
        </p:txBody>
      </p:sp>
      <p:sp>
        <p:nvSpPr>
          <p:cNvPr id="40" name="TextBox 39">
            <a:extLst>
              <a:ext uri="{FF2B5EF4-FFF2-40B4-BE49-F238E27FC236}">
                <a16:creationId xmlns:a16="http://schemas.microsoft.com/office/drawing/2014/main" id="{DF539EAB-BA68-8147-AFCE-CB98D9BF3C01}"/>
              </a:ext>
            </a:extLst>
          </p:cNvPr>
          <p:cNvSpPr txBox="1"/>
          <p:nvPr/>
        </p:nvSpPr>
        <p:spPr>
          <a:xfrm>
            <a:off x="1630047" y="2650640"/>
            <a:ext cx="1864741" cy="446276"/>
          </a:xfrm>
          <a:prstGeom prst="rect">
            <a:avLst/>
          </a:prstGeom>
          <a:noFill/>
        </p:spPr>
        <p:txBody>
          <a:bodyPr wrap="none" rtlCol="0">
            <a:spAutoFit/>
          </a:bodyPr>
          <a:lstStyle/>
          <a:p>
            <a:pPr algn="ctr"/>
            <a:r>
              <a:rPr lang="en-US" sz="2300" dirty="0"/>
              <a:t>[AHAJS16]: 15</a:t>
            </a:r>
          </a:p>
        </p:txBody>
      </p:sp>
      <p:sp>
        <p:nvSpPr>
          <p:cNvPr id="41" name="TextBox 40">
            <a:extLst>
              <a:ext uri="{FF2B5EF4-FFF2-40B4-BE49-F238E27FC236}">
                <a16:creationId xmlns:a16="http://schemas.microsoft.com/office/drawing/2014/main" id="{F551FF3E-F122-A34D-8A56-E178D34186C9}"/>
              </a:ext>
            </a:extLst>
          </p:cNvPr>
          <p:cNvSpPr txBox="1"/>
          <p:nvPr/>
        </p:nvSpPr>
        <p:spPr>
          <a:xfrm>
            <a:off x="4528991" y="2528678"/>
            <a:ext cx="1521186" cy="446276"/>
          </a:xfrm>
          <a:prstGeom prst="rect">
            <a:avLst/>
          </a:prstGeom>
          <a:noFill/>
        </p:spPr>
        <p:txBody>
          <a:bodyPr wrap="none" rtlCol="0">
            <a:spAutoFit/>
          </a:bodyPr>
          <a:lstStyle/>
          <a:p>
            <a:r>
              <a:rPr lang="en-US" sz="2300" dirty="0"/>
              <a:t>[ZST+20]: 6</a:t>
            </a:r>
          </a:p>
        </p:txBody>
      </p:sp>
      <p:cxnSp>
        <p:nvCxnSpPr>
          <p:cNvPr id="42" name="Straight Connector 41">
            <a:extLst>
              <a:ext uri="{FF2B5EF4-FFF2-40B4-BE49-F238E27FC236}">
                <a16:creationId xmlns:a16="http://schemas.microsoft.com/office/drawing/2014/main" id="{C35E89FF-5119-3740-B030-C0B43DFD70E0}"/>
              </a:ext>
            </a:extLst>
          </p:cNvPr>
          <p:cNvCxnSpPr>
            <a:cxnSpLocks/>
          </p:cNvCxnSpPr>
          <p:nvPr/>
        </p:nvCxnSpPr>
        <p:spPr>
          <a:xfrm flipV="1">
            <a:off x="1876000" y="1936602"/>
            <a:ext cx="4332619" cy="16841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8A3149A3-6E87-4243-81E2-C9722C55C994}"/>
              </a:ext>
            </a:extLst>
          </p:cNvPr>
          <p:cNvSpPr txBox="1"/>
          <p:nvPr/>
        </p:nvSpPr>
        <p:spPr>
          <a:xfrm>
            <a:off x="4634457" y="3259922"/>
            <a:ext cx="1564595" cy="446276"/>
          </a:xfrm>
          <a:prstGeom prst="rect">
            <a:avLst/>
          </a:prstGeom>
          <a:noFill/>
        </p:spPr>
        <p:txBody>
          <a:bodyPr wrap="none" rtlCol="0">
            <a:spAutoFit/>
          </a:bodyPr>
          <a:lstStyle/>
          <a:p>
            <a:r>
              <a:rPr lang="en-US" sz="2300" dirty="0"/>
              <a:t>Ours: 0.294</a:t>
            </a:r>
          </a:p>
        </p:txBody>
      </p:sp>
      <p:sp>
        <p:nvSpPr>
          <p:cNvPr id="45" name="TextBox 44">
            <a:extLst>
              <a:ext uri="{FF2B5EF4-FFF2-40B4-BE49-F238E27FC236}">
                <a16:creationId xmlns:a16="http://schemas.microsoft.com/office/drawing/2014/main" id="{8E4463CC-A705-B848-AB70-CB3F237B7341}"/>
              </a:ext>
            </a:extLst>
          </p:cNvPr>
          <p:cNvSpPr txBox="1"/>
          <p:nvPr/>
        </p:nvSpPr>
        <p:spPr>
          <a:xfrm>
            <a:off x="2101224" y="4572492"/>
            <a:ext cx="1755802" cy="369332"/>
          </a:xfrm>
          <a:prstGeom prst="rect">
            <a:avLst/>
          </a:prstGeom>
          <a:noFill/>
        </p:spPr>
        <p:txBody>
          <a:bodyPr wrap="none" rtlCol="0">
            <a:spAutoFit/>
          </a:bodyPr>
          <a:lstStyle/>
          <a:p>
            <a:r>
              <a:rPr lang="en-US" dirty="0"/>
              <a:t>* Times are in us</a:t>
            </a:r>
          </a:p>
        </p:txBody>
      </p:sp>
      <p:sp>
        <p:nvSpPr>
          <p:cNvPr id="46" name="TextBox 45">
            <a:extLst>
              <a:ext uri="{FF2B5EF4-FFF2-40B4-BE49-F238E27FC236}">
                <a16:creationId xmlns:a16="http://schemas.microsoft.com/office/drawing/2014/main" id="{AA73B001-95FD-1041-A967-431EC15854A6}"/>
              </a:ext>
            </a:extLst>
          </p:cNvPr>
          <p:cNvSpPr txBox="1"/>
          <p:nvPr/>
        </p:nvSpPr>
        <p:spPr>
          <a:xfrm>
            <a:off x="2084449" y="1498344"/>
            <a:ext cx="3548344" cy="446276"/>
          </a:xfrm>
          <a:prstGeom prst="rect">
            <a:avLst/>
          </a:prstGeom>
          <a:noFill/>
        </p:spPr>
        <p:txBody>
          <a:bodyPr wrap="none" rtlCol="0">
            <a:spAutoFit/>
          </a:bodyPr>
          <a:lstStyle/>
          <a:p>
            <a:r>
              <a:rPr lang="en-US" sz="2300" dirty="0"/>
              <a:t>GNU C++ on Apple M1: 10.7</a:t>
            </a:r>
          </a:p>
        </p:txBody>
      </p:sp>
      <p:cxnSp>
        <p:nvCxnSpPr>
          <p:cNvPr id="47" name="Straight Arrow Connector 46">
            <a:extLst>
              <a:ext uri="{FF2B5EF4-FFF2-40B4-BE49-F238E27FC236}">
                <a16:creationId xmlns:a16="http://schemas.microsoft.com/office/drawing/2014/main" id="{E326164F-CF69-A044-9886-24575BF6BA57}"/>
              </a:ext>
            </a:extLst>
          </p:cNvPr>
          <p:cNvCxnSpPr/>
          <p:nvPr/>
        </p:nvCxnSpPr>
        <p:spPr>
          <a:xfrm>
            <a:off x="4728567" y="1991788"/>
            <a:ext cx="306703" cy="328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9" name="Picture 48" descr="Shape&#10;&#10;Description automatically generated">
            <a:extLst>
              <a:ext uri="{FF2B5EF4-FFF2-40B4-BE49-F238E27FC236}">
                <a16:creationId xmlns:a16="http://schemas.microsoft.com/office/drawing/2014/main" id="{8454E2DF-2402-1341-B8D0-33826ADC318E}"/>
              </a:ext>
            </a:extLst>
          </p:cNvPr>
          <p:cNvPicPr>
            <a:picLocks noChangeAspect="1"/>
          </p:cNvPicPr>
          <p:nvPr/>
        </p:nvPicPr>
        <p:blipFill>
          <a:blip r:embed="rId3"/>
          <a:stretch>
            <a:fillRect/>
          </a:stretch>
        </p:blipFill>
        <p:spPr>
          <a:xfrm>
            <a:off x="10964928" y="5685072"/>
            <a:ext cx="342900" cy="368300"/>
          </a:xfrm>
          <a:prstGeom prst="rect">
            <a:avLst/>
          </a:prstGeom>
        </p:spPr>
      </p:pic>
      <p:sp>
        <p:nvSpPr>
          <p:cNvPr id="50" name="TextBox 49">
            <a:extLst>
              <a:ext uri="{FF2B5EF4-FFF2-40B4-BE49-F238E27FC236}">
                <a16:creationId xmlns:a16="http://schemas.microsoft.com/office/drawing/2014/main" id="{624EB5C2-FE55-5446-834F-4D4B6239EBF0}"/>
              </a:ext>
            </a:extLst>
          </p:cNvPr>
          <p:cNvSpPr txBox="1"/>
          <p:nvPr/>
        </p:nvSpPr>
        <p:spPr>
          <a:xfrm>
            <a:off x="7220701" y="5653262"/>
            <a:ext cx="1120948" cy="400110"/>
          </a:xfrm>
          <a:prstGeom prst="rect">
            <a:avLst/>
          </a:prstGeom>
          <a:noFill/>
        </p:spPr>
        <p:txBody>
          <a:bodyPr wrap="none" rtlCol="0">
            <a:spAutoFit/>
          </a:bodyPr>
          <a:lstStyle/>
          <a:p>
            <a:r>
              <a:rPr lang="en-US" sz="2000" dirty="0"/>
              <a:t>Software</a:t>
            </a:r>
          </a:p>
        </p:txBody>
      </p:sp>
      <p:pic>
        <p:nvPicPr>
          <p:cNvPr id="51" name="Picture 50" descr="Icon&#10;&#10;Description automatically generated with medium confidence">
            <a:extLst>
              <a:ext uri="{FF2B5EF4-FFF2-40B4-BE49-F238E27FC236}">
                <a16:creationId xmlns:a16="http://schemas.microsoft.com/office/drawing/2014/main" id="{1A90BD4C-6E78-2D4C-AA11-8C3181138D37}"/>
              </a:ext>
            </a:extLst>
          </p:cNvPr>
          <p:cNvPicPr>
            <a:picLocks noChangeAspect="1"/>
          </p:cNvPicPr>
          <p:nvPr/>
        </p:nvPicPr>
        <p:blipFill rotWithShape="1">
          <a:blip r:embed="rId4"/>
          <a:srcRect l="13259" t="3630"/>
          <a:stretch/>
        </p:blipFill>
        <p:spPr>
          <a:xfrm>
            <a:off x="9121595" y="5740545"/>
            <a:ext cx="342901" cy="293533"/>
          </a:xfrm>
          <a:prstGeom prst="rect">
            <a:avLst/>
          </a:prstGeom>
        </p:spPr>
      </p:pic>
      <p:sp>
        <p:nvSpPr>
          <p:cNvPr id="52" name="TextBox 51">
            <a:extLst>
              <a:ext uri="{FF2B5EF4-FFF2-40B4-BE49-F238E27FC236}">
                <a16:creationId xmlns:a16="http://schemas.microsoft.com/office/drawing/2014/main" id="{D7547CF4-901A-2846-BA90-EBA2193827D7}"/>
              </a:ext>
            </a:extLst>
          </p:cNvPr>
          <p:cNvSpPr txBox="1"/>
          <p:nvPr/>
        </p:nvSpPr>
        <p:spPr>
          <a:xfrm>
            <a:off x="9403031" y="5653262"/>
            <a:ext cx="747320" cy="400110"/>
          </a:xfrm>
          <a:prstGeom prst="rect">
            <a:avLst/>
          </a:prstGeom>
          <a:noFill/>
        </p:spPr>
        <p:txBody>
          <a:bodyPr wrap="none" rtlCol="0">
            <a:spAutoFit/>
          </a:bodyPr>
          <a:lstStyle/>
          <a:p>
            <a:r>
              <a:rPr lang="en-US" sz="2000" dirty="0"/>
              <a:t>FPGA</a:t>
            </a:r>
          </a:p>
        </p:txBody>
      </p:sp>
      <p:sp>
        <p:nvSpPr>
          <p:cNvPr id="53" name="TextBox 52">
            <a:extLst>
              <a:ext uri="{FF2B5EF4-FFF2-40B4-BE49-F238E27FC236}">
                <a16:creationId xmlns:a16="http://schemas.microsoft.com/office/drawing/2014/main" id="{EE562B9F-6227-3347-9030-E10A9EC0ECC7}"/>
              </a:ext>
            </a:extLst>
          </p:cNvPr>
          <p:cNvSpPr txBox="1"/>
          <p:nvPr/>
        </p:nvSpPr>
        <p:spPr>
          <a:xfrm>
            <a:off x="11307828" y="5653262"/>
            <a:ext cx="652743" cy="400110"/>
          </a:xfrm>
          <a:prstGeom prst="rect">
            <a:avLst/>
          </a:prstGeom>
          <a:noFill/>
        </p:spPr>
        <p:txBody>
          <a:bodyPr wrap="none" rtlCol="0">
            <a:spAutoFit/>
          </a:bodyPr>
          <a:lstStyle/>
          <a:p>
            <a:r>
              <a:rPr lang="en-US" sz="2000" dirty="0"/>
              <a:t>ASIC</a:t>
            </a:r>
          </a:p>
        </p:txBody>
      </p:sp>
      <p:cxnSp>
        <p:nvCxnSpPr>
          <p:cNvPr id="54" name="Straight Connector 53">
            <a:extLst>
              <a:ext uri="{FF2B5EF4-FFF2-40B4-BE49-F238E27FC236}">
                <a16:creationId xmlns:a16="http://schemas.microsoft.com/office/drawing/2014/main" id="{0B736205-DDD1-DB40-81E4-770A62624839}"/>
              </a:ext>
            </a:extLst>
          </p:cNvPr>
          <p:cNvCxnSpPr>
            <a:cxnSpLocks/>
            <a:stCxn id="50" idx="1"/>
          </p:cNvCxnSpPr>
          <p:nvPr/>
        </p:nvCxnSpPr>
        <p:spPr>
          <a:xfrm flipH="1">
            <a:off x="6944906" y="5853317"/>
            <a:ext cx="275795"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744945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631D-D704-DA49-A2FD-DC8017724722}"/>
              </a:ext>
            </a:extLst>
          </p:cNvPr>
          <p:cNvSpPr>
            <a:spLocks noGrp="1"/>
          </p:cNvSpPr>
          <p:nvPr>
            <p:ph type="title"/>
          </p:nvPr>
        </p:nvSpPr>
        <p:spPr/>
        <p:txBody>
          <a:bodyPr/>
          <a:lstStyle/>
          <a:p>
            <a:r>
              <a:rPr lang="en-US" dirty="0"/>
              <a:t>1024-bit XGCD Comparison</a:t>
            </a:r>
          </a:p>
        </p:txBody>
      </p:sp>
      <p:sp>
        <p:nvSpPr>
          <p:cNvPr id="21" name="Content Placeholder 3">
            <a:extLst>
              <a:ext uri="{FF2B5EF4-FFF2-40B4-BE49-F238E27FC236}">
                <a16:creationId xmlns:a16="http://schemas.microsoft.com/office/drawing/2014/main" id="{5F8F2611-972E-EC4A-A7EC-A93CAB35AD8C}"/>
              </a:ext>
            </a:extLst>
          </p:cNvPr>
          <p:cNvSpPr txBox="1">
            <a:spLocks/>
          </p:cNvSpPr>
          <p:nvPr/>
        </p:nvSpPr>
        <p:spPr>
          <a:xfrm>
            <a:off x="6556450" y="1301924"/>
            <a:ext cx="541619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500" dirty="0"/>
          </a:p>
          <a:p>
            <a:pPr marL="0" indent="0">
              <a:buNone/>
            </a:pPr>
            <a:endParaRPr lang="en-US" sz="2500" dirty="0"/>
          </a:p>
          <a:p>
            <a:pPr marL="0" indent="0" algn="ctr">
              <a:buNone/>
            </a:pPr>
            <a:r>
              <a:rPr lang="en-US" sz="2500" u="sng" dirty="0"/>
              <a:t>Our ASIC</a:t>
            </a:r>
          </a:p>
          <a:p>
            <a:r>
              <a:rPr lang="en-US" sz="2500" dirty="0"/>
              <a:t>36X faster than software</a:t>
            </a:r>
          </a:p>
          <a:p>
            <a:r>
              <a:rPr lang="en-US" sz="2500" dirty="0"/>
              <a:t>8X faster than state-of-the-art ASIC</a:t>
            </a:r>
            <a:endParaRPr lang="en-US" sz="2500" u="sng" dirty="0"/>
          </a:p>
          <a:p>
            <a:pPr marL="0" indent="0" algn="ctr">
              <a:buNone/>
            </a:pPr>
            <a:endParaRPr lang="en-US" sz="2500" u="sng" dirty="0"/>
          </a:p>
          <a:p>
            <a:pPr marL="0" indent="0" algn="ctr">
              <a:buNone/>
            </a:pPr>
            <a:r>
              <a:rPr lang="en-US" sz="2500" u="sng" dirty="0"/>
              <a:t>Direct FPGA Comparison</a:t>
            </a:r>
          </a:p>
          <a:p>
            <a:pPr marL="0" indent="0" algn="ctr">
              <a:buNone/>
            </a:pPr>
            <a:r>
              <a:rPr lang="en-US" sz="2500" dirty="0"/>
              <a:t>Our design is 3X faster</a:t>
            </a:r>
          </a:p>
          <a:p>
            <a:endParaRPr lang="en-US" sz="2500" dirty="0"/>
          </a:p>
          <a:p>
            <a:endParaRPr lang="en-US" sz="2500" dirty="0"/>
          </a:p>
          <a:p>
            <a:endParaRPr lang="en-US" sz="2500" dirty="0"/>
          </a:p>
          <a:p>
            <a:endParaRPr lang="en-US" sz="2500" dirty="0"/>
          </a:p>
        </p:txBody>
      </p:sp>
      <p:sp>
        <p:nvSpPr>
          <p:cNvPr id="28" name="TextBox 27">
            <a:extLst>
              <a:ext uri="{FF2B5EF4-FFF2-40B4-BE49-F238E27FC236}">
                <a16:creationId xmlns:a16="http://schemas.microsoft.com/office/drawing/2014/main" id="{177CC7A7-5678-E14D-A968-301A5A9BD510}"/>
              </a:ext>
            </a:extLst>
          </p:cNvPr>
          <p:cNvSpPr txBox="1"/>
          <p:nvPr/>
        </p:nvSpPr>
        <p:spPr>
          <a:xfrm>
            <a:off x="2482090" y="5598234"/>
            <a:ext cx="3112327" cy="477054"/>
          </a:xfrm>
          <a:prstGeom prst="rect">
            <a:avLst/>
          </a:prstGeom>
          <a:noFill/>
        </p:spPr>
        <p:txBody>
          <a:bodyPr wrap="none" rtlCol="0">
            <a:spAutoFit/>
          </a:bodyPr>
          <a:lstStyle/>
          <a:p>
            <a:r>
              <a:rPr lang="en-US" sz="2500" dirty="0"/>
              <a:t>Clock Frequency (GHz)</a:t>
            </a:r>
          </a:p>
        </p:txBody>
      </p:sp>
      <p:sp>
        <p:nvSpPr>
          <p:cNvPr id="29" name="TextBox 28">
            <a:extLst>
              <a:ext uri="{FF2B5EF4-FFF2-40B4-BE49-F238E27FC236}">
                <a16:creationId xmlns:a16="http://schemas.microsoft.com/office/drawing/2014/main" id="{E82CD886-B632-4844-BD45-C90B3C05D533}"/>
              </a:ext>
            </a:extLst>
          </p:cNvPr>
          <p:cNvSpPr txBox="1"/>
          <p:nvPr/>
        </p:nvSpPr>
        <p:spPr>
          <a:xfrm>
            <a:off x="1010418" y="4757158"/>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30" name="TextBox 29">
            <a:extLst>
              <a:ext uri="{FF2B5EF4-FFF2-40B4-BE49-F238E27FC236}">
                <a16:creationId xmlns:a16="http://schemas.microsoft.com/office/drawing/2014/main" id="{561AEC75-D658-DF49-91E0-3915070535A1}"/>
              </a:ext>
            </a:extLst>
          </p:cNvPr>
          <p:cNvSpPr txBox="1"/>
          <p:nvPr/>
        </p:nvSpPr>
        <p:spPr>
          <a:xfrm>
            <a:off x="1010418" y="1710750"/>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31" name="TextBox 30">
            <a:extLst>
              <a:ext uri="{FF2B5EF4-FFF2-40B4-BE49-F238E27FC236}">
                <a16:creationId xmlns:a16="http://schemas.microsoft.com/office/drawing/2014/main" id="{07A4739B-5634-3F4A-9F9B-5F8BBF29D438}"/>
              </a:ext>
            </a:extLst>
          </p:cNvPr>
          <p:cNvSpPr txBox="1"/>
          <p:nvPr/>
        </p:nvSpPr>
        <p:spPr>
          <a:xfrm>
            <a:off x="1010418" y="2929314"/>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32" name="TextBox 31">
            <a:extLst>
              <a:ext uri="{FF2B5EF4-FFF2-40B4-BE49-F238E27FC236}">
                <a16:creationId xmlns:a16="http://schemas.microsoft.com/office/drawing/2014/main" id="{F938A3E2-76B9-3D4B-898C-044B125EF07F}"/>
              </a:ext>
            </a:extLst>
          </p:cNvPr>
          <p:cNvSpPr txBox="1"/>
          <p:nvPr/>
        </p:nvSpPr>
        <p:spPr>
          <a:xfrm>
            <a:off x="1010418" y="2320032"/>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33" name="TextBox 32">
            <a:extLst>
              <a:ext uri="{FF2B5EF4-FFF2-40B4-BE49-F238E27FC236}">
                <a16:creationId xmlns:a16="http://schemas.microsoft.com/office/drawing/2014/main" id="{B84F844C-73CC-CD43-9380-8E494634C81E}"/>
              </a:ext>
            </a:extLst>
          </p:cNvPr>
          <p:cNvSpPr txBox="1"/>
          <p:nvPr/>
        </p:nvSpPr>
        <p:spPr>
          <a:xfrm>
            <a:off x="1010418" y="3538596"/>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34" name="TextBox 33">
            <a:extLst>
              <a:ext uri="{FF2B5EF4-FFF2-40B4-BE49-F238E27FC236}">
                <a16:creationId xmlns:a16="http://schemas.microsoft.com/office/drawing/2014/main" id="{E131EC39-C77D-264A-B383-74545592B731}"/>
              </a:ext>
            </a:extLst>
          </p:cNvPr>
          <p:cNvSpPr txBox="1"/>
          <p:nvPr/>
        </p:nvSpPr>
        <p:spPr>
          <a:xfrm>
            <a:off x="1010418" y="4147878"/>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35" name="TextBox 34">
            <a:extLst>
              <a:ext uri="{FF2B5EF4-FFF2-40B4-BE49-F238E27FC236}">
                <a16:creationId xmlns:a16="http://schemas.microsoft.com/office/drawing/2014/main" id="{BA536D34-ADDF-0F4F-AD88-3B76DFFA744A}"/>
              </a:ext>
            </a:extLst>
          </p:cNvPr>
          <p:cNvSpPr txBox="1"/>
          <p:nvPr/>
        </p:nvSpPr>
        <p:spPr>
          <a:xfrm rot="16200000">
            <a:off x="-214294" y="3167840"/>
            <a:ext cx="1721369" cy="477054"/>
          </a:xfrm>
          <a:prstGeom prst="rect">
            <a:avLst/>
          </a:prstGeom>
          <a:noFill/>
        </p:spPr>
        <p:txBody>
          <a:bodyPr wrap="none" rtlCol="0">
            <a:spAutoFit/>
          </a:bodyPr>
          <a:lstStyle/>
          <a:p>
            <a:r>
              <a:rPr lang="en-US" sz="2500" dirty="0"/>
              <a:t>Cycle Count</a:t>
            </a:r>
          </a:p>
        </p:txBody>
      </p:sp>
      <p:sp>
        <p:nvSpPr>
          <p:cNvPr id="36" name="Right Arrow 35">
            <a:extLst>
              <a:ext uri="{FF2B5EF4-FFF2-40B4-BE49-F238E27FC236}">
                <a16:creationId xmlns:a16="http://schemas.microsoft.com/office/drawing/2014/main" id="{FF7D0C32-E123-6144-9492-B72A82205977}"/>
              </a:ext>
            </a:extLst>
          </p:cNvPr>
          <p:cNvSpPr/>
          <p:nvPr/>
        </p:nvSpPr>
        <p:spPr>
          <a:xfrm rot="2700000">
            <a:off x="5745447" y="4468220"/>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3728F1-D8AA-4C48-84D1-11FFDF822AED}"/>
              </a:ext>
            </a:extLst>
          </p:cNvPr>
          <p:cNvSpPr txBox="1"/>
          <p:nvPr/>
        </p:nvSpPr>
        <p:spPr>
          <a:xfrm>
            <a:off x="4764414" y="3991962"/>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graphicFrame>
        <p:nvGraphicFramePr>
          <p:cNvPr id="38" name="Content Placeholder 19">
            <a:extLst>
              <a:ext uri="{FF2B5EF4-FFF2-40B4-BE49-F238E27FC236}">
                <a16:creationId xmlns:a16="http://schemas.microsoft.com/office/drawing/2014/main" id="{7DC63495-259A-D243-8997-6AF3EF1568B5}"/>
              </a:ext>
            </a:extLst>
          </p:cNvPr>
          <p:cNvGraphicFramePr>
            <a:graphicFrameLocks/>
          </p:cNvGraphicFramePr>
          <p:nvPr/>
        </p:nvGraphicFramePr>
        <p:xfrm>
          <a:off x="541566" y="1676308"/>
          <a:ext cx="6016752" cy="3995928"/>
        </p:xfrm>
        <a:graphic>
          <a:graphicData uri="http://schemas.openxmlformats.org/drawingml/2006/chart">
            <c:chart xmlns:c="http://schemas.openxmlformats.org/drawingml/2006/chart" xmlns:r="http://schemas.openxmlformats.org/officeDocument/2006/relationships" r:id="rId2"/>
          </a:graphicData>
        </a:graphic>
      </p:graphicFrame>
      <p:sp>
        <p:nvSpPr>
          <p:cNvPr id="39" name="TextBox 38">
            <a:extLst>
              <a:ext uri="{FF2B5EF4-FFF2-40B4-BE49-F238E27FC236}">
                <a16:creationId xmlns:a16="http://schemas.microsoft.com/office/drawing/2014/main" id="{BEEC7231-41A4-6641-8358-4E5D6A51654B}"/>
              </a:ext>
            </a:extLst>
          </p:cNvPr>
          <p:cNvSpPr txBox="1"/>
          <p:nvPr/>
        </p:nvSpPr>
        <p:spPr>
          <a:xfrm>
            <a:off x="2740485" y="2173418"/>
            <a:ext cx="1725152" cy="446276"/>
          </a:xfrm>
          <a:prstGeom prst="rect">
            <a:avLst/>
          </a:prstGeom>
          <a:noFill/>
        </p:spPr>
        <p:txBody>
          <a:bodyPr wrap="none" rtlCol="0">
            <a:spAutoFit/>
          </a:bodyPr>
          <a:lstStyle/>
          <a:p>
            <a:r>
              <a:rPr lang="en-US" sz="2300" dirty="0"/>
              <a:t>[ZTW21]: 6.5</a:t>
            </a:r>
          </a:p>
        </p:txBody>
      </p:sp>
      <p:sp>
        <p:nvSpPr>
          <p:cNvPr id="40" name="TextBox 39">
            <a:extLst>
              <a:ext uri="{FF2B5EF4-FFF2-40B4-BE49-F238E27FC236}">
                <a16:creationId xmlns:a16="http://schemas.microsoft.com/office/drawing/2014/main" id="{DF539EAB-BA68-8147-AFCE-CB98D9BF3C01}"/>
              </a:ext>
            </a:extLst>
          </p:cNvPr>
          <p:cNvSpPr txBox="1"/>
          <p:nvPr/>
        </p:nvSpPr>
        <p:spPr>
          <a:xfrm>
            <a:off x="1630047" y="2650640"/>
            <a:ext cx="1864741" cy="446276"/>
          </a:xfrm>
          <a:prstGeom prst="rect">
            <a:avLst/>
          </a:prstGeom>
          <a:noFill/>
        </p:spPr>
        <p:txBody>
          <a:bodyPr wrap="none" rtlCol="0">
            <a:spAutoFit/>
          </a:bodyPr>
          <a:lstStyle/>
          <a:p>
            <a:pPr algn="ctr"/>
            <a:r>
              <a:rPr lang="en-US" sz="2300" dirty="0"/>
              <a:t>[AHAJS16]: 15</a:t>
            </a:r>
          </a:p>
        </p:txBody>
      </p:sp>
      <p:sp>
        <p:nvSpPr>
          <p:cNvPr id="41" name="TextBox 40">
            <a:extLst>
              <a:ext uri="{FF2B5EF4-FFF2-40B4-BE49-F238E27FC236}">
                <a16:creationId xmlns:a16="http://schemas.microsoft.com/office/drawing/2014/main" id="{F551FF3E-F122-A34D-8A56-E178D34186C9}"/>
              </a:ext>
            </a:extLst>
          </p:cNvPr>
          <p:cNvSpPr txBox="1"/>
          <p:nvPr/>
        </p:nvSpPr>
        <p:spPr>
          <a:xfrm>
            <a:off x="4528991" y="2528678"/>
            <a:ext cx="1521186" cy="446276"/>
          </a:xfrm>
          <a:prstGeom prst="rect">
            <a:avLst/>
          </a:prstGeom>
          <a:noFill/>
        </p:spPr>
        <p:txBody>
          <a:bodyPr wrap="none" rtlCol="0">
            <a:spAutoFit/>
          </a:bodyPr>
          <a:lstStyle/>
          <a:p>
            <a:r>
              <a:rPr lang="en-US" sz="2300" dirty="0"/>
              <a:t>[ZST+20]: 6</a:t>
            </a:r>
          </a:p>
        </p:txBody>
      </p:sp>
      <p:cxnSp>
        <p:nvCxnSpPr>
          <p:cNvPr id="42" name="Straight Connector 41">
            <a:extLst>
              <a:ext uri="{FF2B5EF4-FFF2-40B4-BE49-F238E27FC236}">
                <a16:creationId xmlns:a16="http://schemas.microsoft.com/office/drawing/2014/main" id="{C35E89FF-5119-3740-B030-C0B43DFD70E0}"/>
              </a:ext>
            </a:extLst>
          </p:cNvPr>
          <p:cNvCxnSpPr>
            <a:cxnSpLocks/>
          </p:cNvCxnSpPr>
          <p:nvPr/>
        </p:nvCxnSpPr>
        <p:spPr>
          <a:xfrm flipV="1">
            <a:off x="1876000" y="1936602"/>
            <a:ext cx="4332619" cy="16841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43385575-6532-E24E-806E-7D5988952CAB}"/>
              </a:ext>
            </a:extLst>
          </p:cNvPr>
          <p:cNvSpPr txBox="1"/>
          <p:nvPr/>
        </p:nvSpPr>
        <p:spPr>
          <a:xfrm>
            <a:off x="3216732" y="3259922"/>
            <a:ext cx="1266437" cy="446276"/>
          </a:xfrm>
          <a:prstGeom prst="rect">
            <a:avLst/>
          </a:prstGeom>
          <a:noFill/>
        </p:spPr>
        <p:txBody>
          <a:bodyPr wrap="none" rtlCol="0">
            <a:spAutoFit/>
          </a:bodyPr>
          <a:lstStyle/>
          <a:p>
            <a:r>
              <a:rPr lang="en-US" sz="2300" dirty="0"/>
              <a:t>Ours: 4.6</a:t>
            </a:r>
          </a:p>
        </p:txBody>
      </p:sp>
      <p:sp>
        <p:nvSpPr>
          <p:cNvPr id="44" name="TextBox 43">
            <a:extLst>
              <a:ext uri="{FF2B5EF4-FFF2-40B4-BE49-F238E27FC236}">
                <a16:creationId xmlns:a16="http://schemas.microsoft.com/office/drawing/2014/main" id="{8A3149A3-6E87-4243-81E2-C9722C55C994}"/>
              </a:ext>
            </a:extLst>
          </p:cNvPr>
          <p:cNvSpPr txBox="1"/>
          <p:nvPr/>
        </p:nvSpPr>
        <p:spPr>
          <a:xfrm>
            <a:off x="4634457" y="3259922"/>
            <a:ext cx="1564595" cy="446276"/>
          </a:xfrm>
          <a:prstGeom prst="rect">
            <a:avLst/>
          </a:prstGeom>
          <a:noFill/>
        </p:spPr>
        <p:txBody>
          <a:bodyPr wrap="none" rtlCol="0">
            <a:spAutoFit/>
          </a:bodyPr>
          <a:lstStyle/>
          <a:p>
            <a:r>
              <a:rPr lang="en-US" sz="2300" dirty="0"/>
              <a:t>Ours: 0.294</a:t>
            </a:r>
          </a:p>
        </p:txBody>
      </p:sp>
      <p:sp>
        <p:nvSpPr>
          <p:cNvPr id="45" name="TextBox 44">
            <a:extLst>
              <a:ext uri="{FF2B5EF4-FFF2-40B4-BE49-F238E27FC236}">
                <a16:creationId xmlns:a16="http://schemas.microsoft.com/office/drawing/2014/main" id="{8E4463CC-A705-B848-AB70-CB3F237B7341}"/>
              </a:ext>
            </a:extLst>
          </p:cNvPr>
          <p:cNvSpPr txBox="1"/>
          <p:nvPr/>
        </p:nvSpPr>
        <p:spPr>
          <a:xfrm>
            <a:off x="2101224" y="4572492"/>
            <a:ext cx="1755802" cy="369332"/>
          </a:xfrm>
          <a:prstGeom prst="rect">
            <a:avLst/>
          </a:prstGeom>
          <a:noFill/>
        </p:spPr>
        <p:txBody>
          <a:bodyPr wrap="none" rtlCol="0">
            <a:spAutoFit/>
          </a:bodyPr>
          <a:lstStyle/>
          <a:p>
            <a:r>
              <a:rPr lang="en-US" dirty="0"/>
              <a:t>* Times are in us</a:t>
            </a:r>
          </a:p>
        </p:txBody>
      </p:sp>
      <p:sp>
        <p:nvSpPr>
          <p:cNvPr id="46" name="TextBox 45">
            <a:extLst>
              <a:ext uri="{FF2B5EF4-FFF2-40B4-BE49-F238E27FC236}">
                <a16:creationId xmlns:a16="http://schemas.microsoft.com/office/drawing/2014/main" id="{AA73B001-95FD-1041-A967-431EC15854A6}"/>
              </a:ext>
            </a:extLst>
          </p:cNvPr>
          <p:cNvSpPr txBox="1"/>
          <p:nvPr/>
        </p:nvSpPr>
        <p:spPr>
          <a:xfrm>
            <a:off x="2084449" y="1498344"/>
            <a:ext cx="3548344" cy="446276"/>
          </a:xfrm>
          <a:prstGeom prst="rect">
            <a:avLst/>
          </a:prstGeom>
          <a:noFill/>
        </p:spPr>
        <p:txBody>
          <a:bodyPr wrap="none" rtlCol="0">
            <a:spAutoFit/>
          </a:bodyPr>
          <a:lstStyle/>
          <a:p>
            <a:r>
              <a:rPr lang="en-US" sz="2300" dirty="0"/>
              <a:t>GNU C++ on Apple M1: 10.7</a:t>
            </a:r>
          </a:p>
        </p:txBody>
      </p:sp>
      <p:cxnSp>
        <p:nvCxnSpPr>
          <p:cNvPr id="47" name="Straight Arrow Connector 46">
            <a:extLst>
              <a:ext uri="{FF2B5EF4-FFF2-40B4-BE49-F238E27FC236}">
                <a16:creationId xmlns:a16="http://schemas.microsoft.com/office/drawing/2014/main" id="{E326164F-CF69-A044-9886-24575BF6BA57}"/>
              </a:ext>
            </a:extLst>
          </p:cNvPr>
          <p:cNvCxnSpPr/>
          <p:nvPr/>
        </p:nvCxnSpPr>
        <p:spPr>
          <a:xfrm>
            <a:off x="4728567" y="1991788"/>
            <a:ext cx="306703" cy="328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9" name="Picture 48" descr="Shape&#10;&#10;Description automatically generated">
            <a:extLst>
              <a:ext uri="{FF2B5EF4-FFF2-40B4-BE49-F238E27FC236}">
                <a16:creationId xmlns:a16="http://schemas.microsoft.com/office/drawing/2014/main" id="{8454E2DF-2402-1341-B8D0-33826ADC318E}"/>
              </a:ext>
            </a:extLst>
          </p:cNvPr>
          <p:cNvPicPr>
            <a:picLocks noChangeAspect="1"/>
          </p:cNvPicPr>
          <p:nvPr/>
        </p:nvPicPr>
        <p:blipFill>
          <a:blip r:embed="rId3"/>
          <a:stretch>
            <a:fillRect/>
          </a:stretch>
        </p:blipFill>
        <p:spPr>
          <a:xfrm>
            <a:off x="10964928" y="5685072"/>
            <a:ext cx="342900" cy="368300"/>
          </a:xfrm>
          <a:prstGeom prst="rect">
            <a:avLst/>
          </a:prstGeom>
        </p:spPr>
      </p:pic>
      <p:sp>
        <p:nvSpPr>
          <p:cNvPr id="50" name="TextBox 49">
            <a:extLst>
              <a:ext uri="{FF2B5EF4-FFF2-40B4-BE49-F238E27FC236}">
                <a16:creationId xmlns:a16="http://schemas.microsoft.com/office/drawing/2014/main" id="{624EB5C2-FE55-5446-834F-4D4B6239EBF0}"/>
              </a:ext>
            </a:extLst>
          </p:cNvPr>
          <p:cNvSpPr txBox="1"/>
          <p:nvPr/>
        </p:nvSpPr>
        <p:spPr>
          <a:xfrm>
            <a:off x="7220701" y="5653262"/>
            <a:ext cx="1120948" cy="400110"/>
          </a:xfrm>
          <a:prstGeom prst="rect">
            <a:avLst/>
          </a:prstGeom>
          <a:noFill/>
        </p:spPr>
        <p:txBody>
          <a:bodyPr wrap="none" rtlCol="0">
            <a:spAutoFit/>
          </a:bodyPr>
          <a:lstStyle/>
          <a:p>
            <a:r>
              <a:rPr lang="en-US" sz="2000" dirty="0"/>
              <a:t>Software</a:t>
            </a:r>
          </a:p>
        </p:txBody>
      </p:sp>
      <p:pic>
        <p:nvPicPr>
          <p:cNvPr id="51" name="Picture 50" descr="Icon&#10;&#10;Description automatically generated with medium confidence">
            <a:extLst>
              <a:ext uri="{FF2B5EF4-FFF2-40B4-BE49-F238E27FC236}">
                <a16:creationId xmlns:a16="http://schemas.microsoft.com/office/drawing/2014/main" id="{1A90BD4C-6E78-2D4C-AA11-8C3181138D37}"/>
              </a:ext>
            </a:extLst>
          </p:cNvPr>
          <p:cNvPicPr>
            <a:picLocks noChangeAspect="1"/>
          </p:cNvPicPr>
          <p:nvPr/>
        </p:nvPicPr>
        <p:blipFill rotWithShape="1">
          <a:blip r:embed="rId4"/>
          <a:srcRect l="13259" t="3630"/>
          <a:stretch/>
        </p:blipFill>
        <p:spPr>
          <a:xfrm>
            <a:off x="9121595" y="5740545"/>
            <a:ext cx="342901" cy="293533"/>
          </a:xfrm>
          <a:prstGeom prst="rect">
            <a:avLst/>
          </a:prstGeom>
        </p:spPr>
      </p:pic>
      <p:sp>
        <p:nvSpPr>
          <p:cNvPr id="52" name="TextBox 51">
            <a:extLst>
              <a:ext uri="{FF2B5EF4-FFF2-40B4-BE49-F238E27FC236}">
                <a16:creationId xmlns:a16="http://schemas.microsoft.com/office/drawing/2014/main" id="{D7547CF4-901A-2846-BA90-EBA2193827D7}"/>
              </a:ext>
            </a:extLst>
          </p:cNvPr>
          <p:cNvSpPr txBox="1"/>
          <p:nvPr/>
        </p:nvSpPr>
        <p:spPr>
          <a:xfrm>
            <a:off x="9403031" y="5653262"/>
            <a:ext cx="747320" cy="400110"/>
          </a:xfrm>
          <a:prstGeom prst="rect">
            <a:avLst/>
          </a:prstGeom>
          <a:noFill/>
        </p:spPr>
        <p:txBody>
          <a:bodyPr wrap="none" rtlCol="0">
            <a:spAutoFit/>
          </a:bodyPr>
          <a:lstStyle/>
          <a:p>
            <a:r>
              <a:rPr lang="en-US" sz="2000" dirty="0"/>
              <a:t>FPGA</a:t>
            </a:r>
          </a:p>
        </p:txBody>
      </p:sp>
      <p:sp>
        <p:nvSpPr>
          <p:cNvPr id="53" name="TextBox 52">
            <a:extLst>
              <a:ext uri="{FF2B5EF4-FFF2-40B4-BE49-F238E27FC236}">
                <a16:creationId xmlns:a16="http://schemas.microsoft.com/office/drawing/2014/main" id="{EE562B9F-6227-3347-9030-E10A9EC0ECC7}"/>
              </a:ext>
            </a:extLst>
          </p:cNvPr>
          <p:cNvSpPr txBox="1"/>
          <p:nvPr/>
        </p:nvSpPr>
        <p:spPr>
          <a:xfrm>
            <a:off x="11307828" y="5653262"/>
            <a:ext cx="652743" cy="400110"/>
          </a:xfrm>
          <a:prstGeom prst="rect">
            <a:avLst/>
          </a:prstGeom>
          <a:noFill/>
        </p:spPr>
        <p:txBody>
          <a:bodyPr wrap="none" rtlCol="0">
            <a:spAutoFit/>
          </a:bodyPr>
          <a:lstStyle/>
          <a:p>
            <a:r>
              <a:rPr lang="en-US" sz="2000" dirty="0"/>
              <a:t>ASIC</a:t>
            </a:r>
          </a:p>
        </p:txBody>
      </p:sp>
      <p:cxnSp>
        <p:nvCxnSpPr>
          <p:cNvPr id="54" name="Straight Connector 53">
            <a:extLst>
              <a:ext uri="{FF2B5EF4-FFF2-40B4-BE49-F238E27FC236}">
                <a16:creationId xmlns:a16="http://schemas.microsoft.com/office/drawing/2014/main" id="{0B736205-DDD1-DB40-81E4-770A62624839}"/>
              </a:ext>
            </a:extLst>
          </p:cNvPr>
          <p:cNvCxnSpPr>
            <a:cxnSpLocks/>
            <a:stCxn id="50" idx="1"/>
          </p:cNvCxnSpPr>
          <p:nvPr/>
        </p:nvCxnSpPr>
        <p:spPr>
          <a:xfrm flipH="1">
            <a:off x="6944906" y="5853317"/>
            <a:ext cx="275795"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47427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Our design impacts application approaches</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Autofit/>
          </a:bodyPr>
          <a:lstStyle/>
          <a:p>
            <a:pPr marL="514350" indent="-514350">
              <a:buFont typeface="+mj-lt"/>
              <a:buAutoNum type="arabicPeriod"/>
            </a:pPr>
            <a:r>
              <a:rPr lang="en-US" dirty="0"/>
              <a:t>Supports progression in state of the art for Curve25519</a:t>
            </a:r>
          </a:p>
          <a:p>
            <a:pPr lvl="1"/>
            <a:r>
              <a:rPr lang="en-US" sz="2800" dirty="0"/>
              <a:t>To point multiplication algorithms that use more inversions</a:t>
            </a:r>
          </a:p>
          <a:p>
            <a:pPr lvl="1"/>
            <a:endParaRPr lang="en-US" sz="2800" dirty="0"/>
          </a:p>
          <a:p>
            <a:pPr marL="0" indent="0">
              <a:buNone/>
            </a:pPr>
            <a:endParaRPr lang="en-US" dirty="0"/>
          </a:p>
        </p:txBody>
      </p:sp>
    </p:spTree>
    <p:extLst>
      <p:ext uri="{BB962C8B-B14F-4D97-AF65-F5344CB8AC3E}">
        <p14:creationId xmlns:p14="http://schemas.microsoft.com/office/powerpoint/2010/main" val="40544293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Our design impacts application approaches</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Autofit/>
          </a:bodyPr>
          <a:lstStyle/>
          <a:p>
            <a:pPr marL="514350" indent="-514350">
              <a:buFont typeface="+mj-lt"/>
              <a:buAutoNum type="arabicPeriod"/>
            </a:pPr>
            <a:r>
              <a:rPr lang="en-US" dirty="0"/>
              <a:t>Supports progression in state of the art for Curve25519</a:t>
            </a:r>
          </a:p>
          <a:p>
            <a:pPr lvl="1"/>
            <a:r>
              <a:rPr lang="en-US" sz="2800" dirty="0"/>
              <a:t>To point multiplication algorithms that use more inversions</a:t>
            </a:r>
          </a:p>
          <a:p>
            <a:pPr lvl="1"/>
            <a:endParaRPr lang="en-US" sz="2800" dirty="0"/>
          </a:p>
          <a:p>
            <a:pPr marL="514350" indent="-514350">
              <a:buFont typeface="+mj-lt"/>
              <a:buAutoNum type="arabicPeriod"/>
            </a:pPr>
            <a:r>
              <a:rPr lang="en-US" dirty="0"/>
              <a:t>Informs reasonable security levels for this type of VDF</a:t>
            </a:r>
          </a:p>
          <a:p>
            <a:pPr lvl="1"/>
            <a:r>
              <a:rPr lang="en-US" sz="2800" dirty="0"/>
              <a:t>Since our hardware is 30 to 40X faster than software</a:t>
            </a:r>
          </a:p>
          <a:p>
            <a:pPr lvl="1"/>
            <a:endParaRPr lang="en-US" sz="2800" dirty="0"/>
          </a:p>
          <a:p>
            <a:pPr marL="0" indent="0">
              <a:buNone/>
            </a:pPr>
            <a:endParaRPr lang="en-US" dirty="0"/>
          </a:p>
        </p:txBody>
      </p:sp>
    </p:spTree>
    <p:extLst>
      <p:ext uri="{BB962C8B-B14F-4D97-AF65-F5344CB8AC3E}">
        <p14:creationId xmlns:p14="http://schemas.microsoft.com/office/powerpoint/2010/main" val="296134367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Our design impacts application approaches</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Autofit/>
          </a:bodyPr>
          <a:lstStyle/>
          <a:p>
            <a:pPr marL="514350" indent="-514350">
              <a:buFont typeface="+mj-lt"/>
              <a:buAutoNum type="arabicPeriod"/>
            </a:pPr>
            <a:r>
              <a:rPr lang="en-US" dirty="0"/>
              <a:t>Supports progression in state of the art for Curve25519</a:t>
            </a:r>
          </a:p>
          <a:p>
            <a:pPr lvl="1"/>
            <a:r>
              <a:rPr lang="en-US" sz="2800" dirty="0"/>
              <a:t>To point multiplication algorithms that use more inversions</a:t>
            </a:r>
          </a:p>
          <a:p>
            <a:pPr lvl="1"/>
            <a:endParaRPr lang="en-US" sz="2800" dirty="0"/>
          </a:p>
          <a:p>
            <a:pPr marL="514350" indent="-514350">
              <a:buFont typeface="+mj-lt"/>
              <a:buAutoNum type="arabicPeriod"/>
            </a:pPr>
            <a:r>
              <a:rPr lang="en-US" dirty="0"/>
              <a:t>Informs reasonable security levels for this type of VDF</a:t>
            </a:r>
          </a:p>
          <a:p>
            <a:pPr lvl="1"/>
            <a:r>
              <a:rPr lang="en-US" sz="2800" dirty="0"/>
              <a:t>Since our hardware is 30 to 40X faster than software</a:t>
            </a:r>
          </a:p>
          <a:p>
            <a:pPr lvl="1"/>
            <a:endParaRPr lang="en-US" sz="2800" dirty="0"/>
          </a:p>
          <a:p>
            <a:pPr marL="514350" indent="-514350">
              <a:buFont typeface="+mj-lt"/>
              <a:buAutoNum type="arabicPeriod"/>
            </a:pPr>
            <a:r>
              <a:rPr lang="en-US" dirty="0"/>
              <a:t>May be useful for other applications?</a:t>
            </a:r>
          </a:p>
          <a:p>
            <a:pPr marL="514350" indent="-514350">
              <a:buFont typeface="+mj-lt"/>
              <a:buAutoNum type="arabicPeriod"/>
            </a:pPr>
            <a:endParaRPr lang="en-US" dirty="0"/>
          </a:p>
          <a:p>
            <a:pPr lvl="1"/>
            <a:endParaRPr lang="en-US" sz="2800" dirty="0"/>
          </a:p>
          <a:p>
            <a:pPr marL="0" indent="0">
              <a:buNone/>
            </a:pPr>
            <a:endParaRPr lang="en-US" dirty="0"/>
          </a:p>
        </p:txBody>
      </p:sp>
    </p:spTree>
    <p:extLst>
      <p:ext uri="{BB962C8B-B14F-4D97-AF65-F5344CB8AC3E}">
        <p14:creationId xmlns:p14="http://schemas.microsoft.com/office/powerpoint/2010/main" val="1224675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Our design impacts application approaches</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Autofit/>
          </a:bodyPr>
          <a:lstStyle/>
          <a:p>
            <a:pPr marL="514350" indent="-514350">
              <a:buFont typeface="+mj-lt"/>
              <a:buAutoNum type="arabicPeriod"/>
            </a:pPr>
            <a:r>
              <a:rPr lang="en-US" dirty="0"/>
              <a:t>Supports progression in state of the art for Curve25519</a:t>
            </a:r>
          </a:p>
          <a:p>
            <a:pPr lvl="1"/>
            <a:r>
              <a:rPr lang="en-US" sz="2800" dirty="0"/>
              <a:t>To point multiplication algorithms that use more inversions</a:t>
            </a:r>
          </a:p>
          <a:p>
            <a:pPr lvl="1"/>
            <a:endParaRPr lang="en-US" sz="2800" dirty="0"/>
          </a:p>
          <a:p>
            <a:pPr marL="514350" indent="-514350">
              <a:buFont typeface="+mj-lt"/>
              <a:buAutoNum type="arabicPeriod"/>
            </a:pPr>
            <a:r>
              <a:rPr lang="en-US" dirty="0"/>
              <a:t>Informs reasonable security levels for this type of VDF</a:t>
            </a:r>
          </a:p>
          <a:p>
            <a:pPr lvl="1"/>
            <a:r>
              <a:rPr lang="en-US" sz="2800" dirty="0"/>
              <a:t>Since our hardware is 30 to 40X faster than software</a:t>
            </a:r>
          </a:p>
          <a:p>
            <a:pPr lvl="1"/>
            <a:endParaRPr lang="en-US" sz="2800" dirty="0"/>
          </a:p>
          <a:p>
            <a:pPr marL="514350" indent="-514350">
              <a:buFont typeface="+mj-lt"/>
              <a:buAutoNum type="arabicPeriod"/>
            </a:pPr>
            <a:r>
              <a:rPr lang="en-US" dirty="0"/>
              <a:t>May be useful for other applications?</a:t>
            </a:r>
          </a:p>
          <a:p>
            <a:pPr marL="514350" indent="-514350">
              <a:buFont typeface="+mj-lt"/>
              <a:buAutoNum type="arabicPeriod"/>
            </a:pPr>
            <a:endParaRPr lang="en-US" dirty="0"/>
          </a:p>
          <a:p>
            <a:pPr marL="0" indent="0" algn="ctr">
              <a:buNone/>
            </a:pPr>
            <a:r>
              <a:rPr lang="en-US" dirty="0">
                <a:ea typeface="Open Sans Condensed" panose="020B0306030504020204" pitchFamily="34" charset="0"/>
                <a:cs typeface="Open Sans Condensed" panose="020B0306030504020204" pitchFamily="34" charset="0"/>
                <a:hlinkClick r:id="rId3"/>
              </a:rPr>
              <a:t>https://github.com/kavyasreedhar/sreedhar-xgcd-hardware-ches2022</a:t>
            </a:r>
            <a:endParaRPr lang="en-US" dirty="0"/>
          </a:p>
        </p:txBody>
      </p:sp>
      <p:pic>
        <p:nvPicPr>
          <p:cNvPr id="4" name="Picture 3" descr="Qr code&#10;&#10;Description automatically generated">
            <a:extLst>
              <a:ext uri="{FF2B5EF4-FFF2-40B4-BE49-F238E27FC236}">
                <a16:creationId xmlns:a16="http://schemas.microsoft.com/office/drawing/2014/main" id="{F2CCF3A6-B94F-4C46-9F91-BBFA83DA39E6}"/>
              </a:ext>
            </a:extLst>
          </p:cNvPr>
          <p:cNvPicPr>
            <a:picLocks noChangeAspect="1"/>
          </p:cNvPicPr>
          <p:nvPr/>
        </p:nvPicPr>
        <p:blipFill>
          <a:blip r:embed="rId4"/>
          <a:stretch>
            <a:fillRect/>
          </a:stretch>
        </p:blipFill>
        <p:spPr>
          <a:xfrm>
            <a:off x="9707470" y="4173794"/>
            <a:ext cx="1504172" cy="1504172"/>
          </a:xfrm>
          <a:prstGeom prst="rect">
            <a:avLst/>
          </a:prstGeom>
        </p:spPr>
      </p:pic>
    </p:spTree>
    <p:extLst>
      <p:ext uri="{BB962C8B-B14F-4D97-AF65-F5344CB8AC3E}">
        <p14:creationId xmlns:p14="http://schemas.microsoft.com/office/powerpoint/2010/main" val="5692517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C4DA-F3E3-164C-BC18-1ECBAEBF0A29}"/>
              </a:ext>
            </a:extLst>
          </p:cNvPr>
          <p:cNvSpPr>
            <a:spLocks noGrp="1"/>
          </p:cNvSpPr>
          <p:nvPr>
            <p:ph type="ctrTitle"/>
          </p:nvPr>
        </p:nvSpPr>
        <p:spPr>
          <a:xfrm>
            <a:off x="495300" y="1122363"/>
            <a:ext cx="11214100" cy="2387600"/>
          </a:xfrm>
        </p:spPr>
        <p:txBody>
          <a:bodyPr>
            <a:noAutofit/>
          </a:bodyPr>
          <a:lstStyle/>
          <a:p>
            <a:r>
              <a:rPr lang="en-US" sz="4700" dirty="0"/>
              <a:t>A Fast Large-Integer Extended GCD Algorithm and Hardware Design for Verifiable Delay Functions and Modular Inversion</a:t>
            </a:r>
          </a:p>
        </p:txBody>
      </p:sp>
      <p:sp>
        <p:nvSpPr>
          <p:cNvPr id="3" name="Subtitle 2">
            <a:extLst>
              <a:ext uri="{FF2B5EF4-FFF2-40B4-BE49-F238E27FC236}">
                <a16:creationId xmlns:a16="http://schemas.microsoft.com/office/drawing/2014/main" id="{CC130B47-3839-A342-988C-059643F340C5}"/>
              </a:ext>
            </a:extLst>
          </p:cNvPr>
          <p:cNvSpPr>
            <a:spLocks noGrp="1"/>
          </p:cNvSpPr>
          <p:nvPr>
            <p:ph type="subTitle" idx="1"/>
          </p:nvPr>
        </p:nvSpPr>
        <p:spPr>
          <a:xfrm>
            <a:off x="1530350" y="3911574"/>
            <a:ext cx="9144000" cy="2036762"/>
          </a:xfrm>
        </p:spPr>
        <p:txBody>
          <a:bodyPr>
            <a:normAutofit fontScale="92500" lnSpcReduction="10000"/>
          </a:bodyPr>
          <a:lstStyle/>
          <a:p>
            <a:r>
              <a:rPr lang="en-US" sz="2800" b="1" dirty="0"/>
              <a:t>Kavya Sreedhar</a:t>
            </a:r>
            <a:r>
              <a:rPr lang="en-US" sz="2800" dirty="0"/>
              <a:t>, Mark Horowitz, Christopher </a:t>
            </a:r>
            <a:r>
              <a:rPr lang="en-US" sz="2800" dirty="0" err="1"/>
              <a:t>Torng</a:t>
            </a:r>
            <a:endParaRPr lang="en-US" sz="2800" dirty="0"/>
          </a:p>
          <a:p>
            <a:r>
              <a:rPr lang="en-US" sz="2800" dirty="0"/>
              <a:t>Stanford University</a:t>
            </a:r>
          </a:p>
          <a:p>
            <a:r>
              <a:rPr lang="en-US" sz="2800" dirty="0">
                <a:hlinkClick r:id="rId3"/>
              </a:rPr>
              <a:t>skavya@stanford.edu</a:t>
            </a:r>
            <a:r>
              <a:rPr lang="en-US" sz="2800" dirty="0"/>
              <a:t> </a:t>
            </a:r>
          </a:p>
          <a:p>
            <a:endParaRPr lang="en-US" sz="1400" dirty="0"/>
          </a:p>
          <a:p>
            <a:r>
              <a:rPr lang="en-US" sz="2800" dirty="0"/>
              <a:t>September 19, 2022</a:t>
            </a:r>
          </a:p>
          <a:p>
            <a:endParaRPr lang="en-US" sz="2800" dirty="0"/>
          </a:p>
        </p:txBody>
      </p:sp>
    </p:spTree>
    <p:extLst>
      <p:ext uri="{BB962C8B-B14F-4D97-AF65-F5344CB8AC3E}">
        <p14:creationId xmlns:p14="http://schemas.microsoft.com/office/powerpoint/2010/main" val="56721097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9CC6-BEA9-9540-BDD9-CBE5E952558E}"/>
              </a:ext>
            </a:extLst>
          </p:cNvPr>
          <p:cNvSpPr>
            <a:spLocks noGrp="1"/>
          </p:cNvSpPr>
          <p:nvPr>
            <p:ph type="title"/>
          </p:nvPr>
        </p:nvSpPr>
        <p:spPr/>
        <p:txBody>
          <a:bodyPr/>
          <a:lstStyle/>
          <a:p>
            <a:r>
              <a:rPr lang="en-US" dirty="0"/>
              <a:t>Extended GCD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8A71FE-B5D6-2840-8AEE-72E68BDF122A}"/>
                  </a:ext>
                </a:extLst>
              </p:cNvPr>
              <p:cNvSpPr>
                <a:spLocks noGrp="1"/>
              </p:cNvSpPr>
              <p:nvPr>
                <p:ph idx="1"/>
              </p:nvPr>
            </p:nvSpPr>
            <p:spPr/>
            <p:txBody>
              <a:bodyPr/>
              <a:lstStyle/>
              <a:p>
                <a:pPr marL="0" indent="0" algn="ctr">
                  <a:buNone/>
                </a:pPr>
                <a:r>
                  <a:rPr lang="en-US" dirty="0"/>
                  <a:t>Computes </a:t>
                </a:r>
                <a:r>
                  <a:rPr lang="en-US" dirty="0" err="1"/>
                  <a:t>Bézout</a:t>
                </a:r>
                <a:r>
                  <a:rPr lang="en-US" dirty="0"/>
                  <a:t> coefficients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oMath>
                </a14:m>
                <a:r>
                  <a:rPr lang="en-US" dirty="0">
                    <a:solidFill>
                      <a:srgbClr val="C00000"/>
                    </a:solidFill>
                  </a:rPr>
                  <a:t> </a:t>
                </a:r>
                <a:r>
                  <a:rPr lang="en-US" dirty="0"/>
                  <a:t>satisfying </a:t>
                </a:r>
                <a:r>
                  <a:rPr lang="en-US" dirty="0" err="1"/>
                  <a:t>Bézout’s</a:t>
                </a:r>
                <a:r>
                  <a:rPr lang="en-US" dirty="0"/>
                  <a:t> Identity</a:t>
                </a:r>
              </a:p>
              <a:p>
                <a:pPr marL="0" indent="0" algn="ctr">
                  <a:buNone/>
                </a:pPr>
                <a:endParaRPr lang="en-US" b="1" i="1" dirty="0">
                  <a:solidFill>
                    <a:srgbClr val="C00000"/>
                  </a:solidFill>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r>
                            <a:rPr lang="en-US" b="1" i="1" smtClean="0">
                              <a:solidFill>
                                <a:srgbClr val="C00000"/>
                              </a:solidFill>
                              <a:latin typeface="Cambria Math" panose="02040503050406030204" pitchFamily="18" charset="0"/>
                            </a:rPr>
                            <m:t>   </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gcd</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e>
                      </m:func>
                    </m:oMath>
                  </m:oMathPara>
                </a14:m>
                <a:endParaRPr lang="en-US" dirty="0"/>
              </a:p>
              <a:p>
                <a:pPr marL="0" indent="0" algn="ctr">
                  <a:buNone/>
                </a:pPr>
                <a:r>
                  <a:rPr lang="en-US" dirty="0"/>
                  <a:t> </a:t>
                </a: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588A71FE-B5D6-2840-8AEE-72E68BDF122A}"/>
                  </a:ext>
                </a:extLst>
              </p:cNvPr>
              <p:cNvSpPr>
                <a:spLocks noGrp="1" noRot="1" noChangeAspect="1" noMove="1" noResize="1" noEditPoints="1" noAdjustHandles="1" noChangeArrowheads="1" noChangeShapeType="1" noTextEdit="1"/>
              </p:cNvSpPr>
              <p:nvPr>
                <p:ph idx="1"/>
              </p:nvPr>
            </p:nvSpPr>
            <p:spPr>
              <a:blipFill>
                <a:blip r:embed="rId3"/>
                <a:stretch>
                  <a:fillRect t="-2241"/>
                </a:stretch>
              </a:blipFill>
            </p:spPr>
            <p:txBody>
              <a:bodyPr/>
              <a:lstStyle/>
              <a:p>
                <a:r>
                  <a:rPr lang="en-US">
                    <a:noFill/>
                  </a:rPr>
                  <a:t> </a:t>
                </a:r>
              </a:p>
            </p:txBody>
          </p:sp>
        </mc:Fallback>
      </mc:AlternateContent>
    </p:spTree>
    <p:extLst>
      <p:ext uri="{BB962C8B-B14F-4D97-AF65-F5344CB8AC3E}">
        <p14:creationId xmlns:p14="http://schemas.microsoft.com/office/powerpoint/2010/main" val="183154854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9CC6-BEA9-9540-BDD9-CBE5E952558E}"/>
              </a:ext>
            </a:extLst>
          </p:cNvPr>
          <p:cNvSpPr>
            <a:spLocks noGrp="1"/>
          </p:cNvSpPr>
          <p:nvPr>
            <p:ph type="title"/>
          </p:nvPr>
        </p:nvSpPr>
        <p:spPr/>
        <p:txBody>
          <a:bodyPr/>
          <a:lstStyle/>
          <a:p>
            <a:r>
              <a:rPr lang="en-US" dirty="0"/>
              <a:t>Extended GCD is widely used in cryptography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8A71FE-B5D6-2840-8AEE-72E68BDF122A}"/>
                  </a:ext>
                </a:extLst>
              </p:cNvPr>
              <p:cNvSpPr>
                <a:spLocks noGrp="1"/>
              </p:cNvSpPr>
              <p:nvPr>
                <p:ph idx="1"/>
              </p:nvPr>
            </p:nvSpPr>
            <p:spPr/>
            <p:txBody>
              <a:bodyPr/>
              <a:lstStyle/>
              <a:p>
                <a:pPr marL="0" indent="0" algn="ctr">
                  <a:buNone/>
                </a:pPr>
                <a:r>
                  <a:rPr lang="en-US" dirty="0"/>
                  <a:t>Computes </a:t>
                </a:r>
                <a:r>
                  <a:rPr lang="en-US" dirty="0" err="1"/>
                  <a:t>Bézout</a:t>
                </a:r>
                <a:r>
                  <a:rPr lang="en-US" dirty="0"/>
                  <a:t> coefficients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oMath>
                </a14:m>
                <a:r>
                  <a:rPr lang="en-US" dirty="0">
                    <a:solidFill>
                      <a:srgbClr val="C00000"/>
                    </a:solidFill>
                  </a:rPr>
                  <a:t> </a:t>
                </a:r>
                <a:r>
                  <a:rPr lang="en-US" dirty="0"/>
                  <a:t>satisfying </a:t>
                </a:r>
                <a:r>
                  <a:rPr lang="en-US" dirty="0" err="1"/>
                  <a:t>Bézout’s</a:t>
                </a:r>
                <a:r>
                  <a:rPr lang="en-US" dirty="0"/>
                  <a:t> Identity</a:t>
                </a:r>
              </a:p>
              <a:p>
                <a:pPr marL="0" indent="0" algn="ctr">
                  <a:buNone/>
                </a:pPr>
                <a:endParaRPr lang="en-US" b="1" i="1" dirty="0">
                  <a:solidFill>
                    <a:srgbClr val="C00000"/>
                  </a:solidFill>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r>
                            <a:rPr lang="en-US" b="1" i="1" smtClean="0">
                              <a:solidFill>
                                <a:srgbClr val="C00000"/>
                              </a:solidFill>
                              <a:latin typeface="Cambria Math" panose="02040503050406030204" pitchFamily="18" charset="0"/>
                            </a:rPr>
                            <m:t>   </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gcd</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e>
                      </m:func>
                    </m:oMath>
                  </m:oMathPara>
                </a14:m>
                <a:endParaRPr lang="en-US" dirty="0"/>
              </a:p>
              <a:p>
                <a:pPr marL="0" indent="0" algn="ctr">
                  <a:buNone/>
                </a:pPr>
                <a:r>
                  <a:rPr lang="en-US" dirty="0"/>
                  <a:t> </a:t>
                </a:r>
              </a:p>
              <a:p>
                <a:pPr marL="0" indent="0" algn="ctr">
                  <a:buNone/>
                </a:pPr>
                <a:r>
                  <a:rPr lang="en-US" dirty="0"/>
                  <a:t>Modular Multiplicative Inverse</a:t>
                </a:r>
              </a:p>
              <a:p>
                <a:pPr marL="0" indent="0" algn="ctr">
                  <a:buNone/>
                </a:pPr>
                <a:r>
                  <a:rPr lang="en-US" dirty="0"/>
                  <a:t>RSA</a:t>
                </a:r>
              </a:p>
              <a:p>
                <a:pPr marL="0" indent="0" algn="ctr">
                  <a:buNone/>
                </a:pPr>
                <a:r>
                  <a:rPr lang="en-US" dirty="0"/>
                  <a:t>Elliptic Curve Cryptography</a:t>
                </a:r>
              </a:p>
              <a:p>
                <a:pPr marL="0" indent="0" algn="ctr">
                  <a:buNone/>
                </a:pPr>
                <a:r>
                  <a:rPr lang="en-US" dirty="0" err="1"/>
                  <a:t>ElGamal</a:t>
                </a:r>
                <a:r>
                  <a:rPr lang="en-US" dirty="0"/>
                  <a:t> Encryption</a:t>
                </a:r>
              </a:p>
            </p:txBody>
          </p:sp>
        </mc:Choice>
        <mc:Fallback xmlns="">
          <p:sp>
            <p:nvSpPr>
              <p:cNvPr id="3" name="Content Placeholder 2">
                <a:extLst>
                  <a:ext uri="{FF2B5EF4-FFF2-40B4-BE49-F238E27FC236}">
                    <a16:creationId xmlns:a16="http://schemas.microsoft.com/office/drawing/2014/main" id="{588A71FE-B5D6-2840-8AEE-72E68BDF122A}"/>
                  </a:ext>
                </a:extLst>
              </p:cNvPr>
              <p:cNvSpPr>
                <a:spLocks noGrp="1" noRot="1" noChangeAspect="1" noMove="1" noResize="1" noEditPoints="1" noAdjustHandles="1" noChangeArrowheads="1" noChangeShapeType="1" noTextEdit="1"/>
              </p:cNvSpPr>
              <p:nvPr>
                <p:ph idx="1"/>
              </p:nvPr>
            </p:nvSpPr>
            <p:spPr>
              <a:blipFill>
                <a:blip r:embed="rId3"/>
                <a:stretch>
                  <a:fillRect t="-2241"/>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AE215693-C09E-6C4A-8B34-5CBE4BBFDC0B}"/>
              </a:ext>
            </a:extLst>
          </p:cNvPr>
          <p:cNvSpPr txBox="1"/>
          <p:nvPr/>
        </p:nvSpPr>
        <p:spPr>
          <a:xfrm>
            <a:off x="5973221" y="5752873"/>
            <a:ext cx="276038" cy="424090"/>
          </a:xfrm>
          <a:prstGeom prst="rect">
            <a:avLst/>
          </a:prstGeom>
          <a:noFill/>
        </p:spPr>
        <p:txBody>
          <a:bodyPr wrap="none" rtlCol="0">
            <a:spAutoFit/>
          </a:bodyPr>
          <a:lstStyle/>
          <a:p>
            <a:pPr>
              <a:lnSpc>
                <a:spcPct val="20000"/>
              </a:lnSpc>
            </a:pPr>
            <a:r>
              <a:rPr lang="en-US" sz="2800" dirty="0"/>
              <a:t>.</a:t>
            </a:r>
          </a:p>
          <a:p>
            <a:pPr>
              <a:lnSpc>
                <a:spcPct val="20000"/>
              </a:lnSpc>
            </a:pPr>
            <a:r>
              <a:rPr lang="en-US" sz="2800" dirty="0"/>
              <a:t>.</a:t>
            </a:r>
          </a:p>
          <a:p>
            <a:pPr>
              <a:lnSpc>
                <a:spcPct val="20000"/>
              </a:lnSpc>
            </a:pPr>
            <a:r>
              <a:rPr lang="en-US" sz="2800" dirty="0"/>
              <a:t>.</a:t>
            </a:r>
          </a:p>
        </p:txBody>
      </p:sp>
    </p:spTree>
    <p:extLst>
      <p:ext uri="{BB962C8B-B14F-4D97-AF65-F5344CB8AC3E}">
        <p14:creationId xmlns:p14="http://schemas.microsoft.com/office/powerpoint/2010/main" val="286764938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A506-2673-CF43-B703-299FF1F2AF07}"/>
              </a:ext>
            </a:extLst>
          </p:cNvPr>
          <p:cNvSpPr>
            <a:spLocks noGrp="1"/>
          </p:cNvSpPr>
          <p:nvPr>
            <p:ph type="title"/>
          </p:nvPr>
        </p:nvSpPr>
        <p:spPr/>
        <p:txBody>
          <a:bodyPr/>
          <a:lstStyle/>
          <a:p>
            <a:r>
              <a:rPr lang="en-US"/>
              <a:t>There is an increasing need for faster XGCD</a:t>
            </a:r>
            <a:endParaRPr lang="en-US" dirty="0"/>
          </a:p>
        </p:txBody>
      </p:sp>
      <p:sp>
        <p:nvSpPr>
          <p:cNvPr id="3" name="Content Placeholder 2">
            <a:extLst>
              <a:ext uri="{FF2B5EF4-FFF2-40B4-BE49-F238E27FC236}">
                <a16:creationId xmlns:a16="http://schemas.microsoft.com/office/drawing/2014/main" id="{C82E0E02-444B-B540-A17C-E4037DB0EB6B}"/>
              </a:ext>
            </a:extLst>
          </p:cNvPr>
          <p:cNvSpPr>
            <a:spLocks noGrp="1"/>
          </p:cNvSpPr>
          <p:nvPr>
            <p:ph idx="1"/>
          </p:nvPr>
        </p:nvSpPr>
        <p:spPr/>
        <p:txBody>
          <a:bodyPr>
            <a:normAutofit/>
          </a:bodyPr>
          <a:lstStyle/>
          <a:p>
            <a:pPr marL="514350" indent="-514350">
              <a:buFont typeface="+mj-lt"/>
              <a:buAutoNum type="arabicPeriod"/>
            </a:pPr>
            <a:endParaRPr lang="en-US" dirty="0"/>
          </a:p>
          <a:p>
            <a:pPr marL="514350" indent="-514350">
              <a:buFont typeface="+mj-lt"/>
              <a:buAutoNum type="arabicPeriod"/>
            </a:pPr>
            <a:r>
              <a:rPr lang="en-US" dirty="0"/>
              <a:t>Modular Inversion for Curve25519 [Ber06]</a:t>
            </a:r>
          </a:p>
          <a:p>
            <a:pPr lvl="1"/>
            <a:r>
              <a:rPr lang="en-US" sz="2800" dirty="0"/>
              <a:t>Constant-time XGCD faster than Fermat’s Little Theorem [BY19]</a:t>
            </a:r>
          </a:p>
          <a:p>
            <a:pPr marL="457200" lvl="1" indent="0">
              <a:buNone/>
            </a:pPr>
            <a:endParaRPr lang="en-US" sz="2800" dirty="0"/>
          </a:p>
          <a:p>
            <a:pPr lvl="1"/>
            <a:endParaRPr lang="en-US" sz="2800" dirty="0"/>
          </a:p>
        </p:txBody>
      </p:sp>
    </p:spTree>
    <p:extLst>
      <p:ext uri="{BB962C8B-B14F-4D97-AF65-F5344CB8AC3E}">
        <p14:creationId xmlns:p14="http://schemas.microsoft.com/office/powerpoint/2010/main" val="288661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GCD Algorithms Comparison</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GCD-preserving Transformation</a:t>
            </a:r>
          </a:p>
          <a:p>
            <a:pPr algn="ctr"/>
            <a:endParaRPr lang="en-US" sz="2400" dirty="0">
              <a:solidFill>
                <a:schemeClr val="tx1"/>
              </a:solidFill>
            </a:endParaRPr>
          </a:p>
          <a:p>
            <a:pPr algn="ctr"/>
            <a:r>
              <a:rPr lang="en-US" sz="1050" dirty="0">
                <a:solidFill>
                  <a:schemeClr val="bg1"/>
                </a:solidFill>
              </a:rPr>
              <a:t>a</a:t>
            </a:r>
            <a:endParaRPr lang="en-US" sz="2500" dirty="0">
              <a:solidFill>
                <a:schemeClr val="bg1"/>
              </a:solidFill>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233623" y="3047361"/>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233623" y="3047361"/>
                <a:ext cx="4153115" cy="3360076"/>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func>
                        <m:funcPr>
                          <m:ctrlPr>
                            <a:rPr lang="en-US" sz="2500" i="1" dirty="0" smtClean="0">
                              <a:solidFill>
                                <a:schemeClr val="tx1"/>
                              </a:solidFill>
                              <a:latin typeface="Cambria Math" panose="02040503050406030204" pitchFamily="18" charset="0"/>
                            </a:rPr>
                          </m:ctrlPr>
                        </m:funcPr>
                        <m:fName>
                          <m:r>
                            <m:rPr>
                              <m:sty m:val="p"/>
                            </m:rPr>
                            <a:rPr lang="en-US" sz="2500" i="0" dirty="0" err="1" smtClean="0">
                              <a:solidFill>
                                <a:schemeClr val="tx1"/>
                              </a:solidFill>
                              <a:latin typeface="Cambria Math" panose="02040503050406030204" pitchFamily="18" charset="0"/>
                            </a:rPr>
                            <m:t>gcd</m:t>
                          </m:r>
                        </m:fName>
                        <m:e>
                          <m:d>
                            <m:dPr>
                              <m:ctrlPr>
                                <a:rPr lang="en-US" sz="2500" i="1" dirty="0" smtClean="0">
                                  <a:solidFill>
                                    <a:schemeClr val="tx1"/>
                                  </a:solidFill>
                                  <a:latin typeface="Cambria Math" panose="02040503050406030204" pitchFamily="18" charset="0"/>
                                </a:rPr>
                              </m:ctrlPr>
                            </m:dPr>
                            <m:e>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e>
                          </m:d>
                        </m:e>
                      </m:func>
                    </m:oMath>
                  </m:oMathPara>
                </a14:m>
                <a:endParaRPr lang="en-US" sz="2500" dirty="0">
                  <a:solidFill>
                    <a:schemeClr val="tx1"/>
                  </a:solidFill>
                </a:endParaRPr>
              </a:p>
              <a:p>
                <a:pPr algn="ctr"/>
                <a:endParaRPr lang="en-US" sz="2500" dirty="0">
                  <a:solidFill>
                    <a:schemeClr val="tx1"/>
                  </a:solidFill>
                </a:endParaRP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4"/>
                <a:stretch>
                  <a:fillRect/>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990908"/>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dirty="0" smtClean="0">
                          <a:solidFill>
                            <a:schemeClr val="tx1"/>
                          </a:solidFill>
                          <a:latin typeface="Cambria Math" panose="02040503050406030204" pitchFamily="18" charset="0"/>
                        </a:rPr>
                        <m:t>−</m:t>
                      </m:r>
                    </m:oMath>
                  </m:oMathPara>
                </a14:m>
                <a:endParaRPr lang="en-US" sz="2500" b="1"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4093448" y="1909551"/>
                <a:ext cx="1782305"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smtClean="0">
                          <a:solidFill>
                            <a:schemeClr val="tx1"/>
                          </a:solidFill>
                          <a:latin typeface="Cambria Math" panose="02040503050406030204" pitchFamily="18" charset="0"/>
                          <a:ea typeface="Cambria Math" panose="02040503050406030204" pitchFamily="18" charset="0"/>
                        </a:rPr>
                        <m:t>÷</m:t>
                      </m:r>
                    </m:oMath>
                  </m:oMathPara>
                </a14:m>
                <a:endParaRPr lang="en-US" sz="2500" b="1"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1" y="1912314"/>
                <a:ext cx="1782305"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1E40EB25-83B4-C949-ACB7-20F3EF892A80}"/>
              </a:ext>
            </a:extLst>
          </p:cNvPr>
          <p:cNvCxnSpPr>
            <a:cxnSpLocks/>
          </p:cNvCxnSpPr>
          <p:nvPr/>
        </p:nvCxnSpPr>
        <p:spPr>
          <a:xfrm>
            <a:off x="467710" y="5168690"/>
            <a:ext cx="10773104" cy="0"/>
          </a:xfrm>
          <a:prstGeom prst="line">
            <a:avLst/>
          </a:prstGeom>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5A833A4D-7004-CD41-A8F1-1915A768B65F}"/>
              </a:ext>
            </a:extLst>
          </p:cNvPr>
          <p:cNvSpPr/>
          <p:nvPr/>
        </p:nvSpPr>
        <p:spPr>
          <a:xfrm>
            <a:off x="3838945"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Stein [Ste67]</a:t>
            </a:r>
          </a:p>
        </p:txBody>
      </p:sp>
      <p:sp>
        <p:nvSpPr>
          <p:cNvPr id="34" name="Rectangle 33">
            <a:extLst>
              <a:ext uri="{FF2B5EF4-FFF2-40B4-BE49-F238E27FC236}">
                <a16:creationId xmlns:a16="http://schemas.microsoft.com/office/drawing/2014/main" id="{CD7CAEAF-24F9-754D-880B-A91C9C89F7E4}"/>
              </a:ext>
            </a:extLst>
          </p:cNvPr>
          <p:cNvSpPr/>
          <p:nvPr/>
        </p:nvSpPr>
        <p:spPr>
          <a:xfrm>
            <a:off x="8461252"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Euclid (300 BC)</a:t>
            </a:r>
          </a:p>
        </p:txBody>
      </p:sp>
    </p:spTree>
    <p:extLst>
      <p:ext uri="{BB962C8B-B14F-4D97-AF65-F5344CB8AC3E}">
        <p14:creationId xmlns:p14="http://schemas.microsoft.com/office/powerpoint/2010/main" val="392485123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A506-2673-CF43-B703-299FF1F2AF07}"/>
              </a:ext>
            </a:extLst>
          </p:cNvPr>
          <p:cNvSpPr>
            <a:spLocks noGrp="1"/>
          </p:cNvSpPr>
          <p:nvPr>
            <p:ph type="title"/>
          </p:nvPr>
        </p:nvSpPr>
        <p:spPr/>
        <p:txBody>
          <a:bodyPr/>
          <a:lstStyle/>
          <a:p>
            <a:r>
              <a:rPr lang="en-US"/>
              <a:t>There is an increasing need for faster XGCD</a:t>
            </a:r>
            <a:endParaRPr lang="en-US" dirty="0"/>
          </a:p>
        </p:txBody>
      </p:sp>
      <p:sp>
        <p:nvSpPr>
          <p:cNvPr id="3" name="Content Placeholder 2">
            <a:extLst>
              <a:ext uri="{FF2B5EF4-FFF2-40B4-BE49-F238E27FC236}">
                <a16:creationId xmlns:a16="http://schemas.microsoft.com/office/drawing/2014/main" id="{C82E0E02-444B-B540-A17C-E4037DB0EB6B}"/>
              </a:ext>
            </a:extLst>
          </p:cNvPr>
          <p:cNvSpPr>
            <a:spLocks noGrp="1"/>
          </p:cNvSpPr>
          <p:nvPr>
            <p:ph idx="1"/>
          </p:nvPr>
        </p:nvSpPr>
        <p:spPr/>
        <p:txBody>
          <a:bodyPr>
            <a:normAutofit/>
          </a:bodyPr>
          <a:lstStyle/>
          <a:p>
            <a:pPr marL="514350" indent="-514350">
              <a:buFont typeface="+mj-lt"/>
              <a:buAutoNum type="arabicPeriod"/>
            </a:pPr>
            <a:endParaRPr lang="en-US" dirty="0"/>
          </a:p>
          <a:p>
            <a:pPr marL="514350" indent="-514350">
              <a:buFont typeface="+mj-lt"/>
              <a:buAutoNum type="arabicPeriod"/>
            </a:pPr>
            <a:r>
              <a:rPr lang="en-US" dirty="0"/>
              <a:t>Modular Inversion for Curve25519 [Ber06]</a:t>
            </a:r>
          </a:p>
          <a:p>
            <a:pPr lvl="1"/>
            <a:r>
              <a:rPr lang="en-US" sz="2800" dirty="0"/>
              <a:t>Constant-time XGCD faster than Fermat’s Little Theorem [BY19]</a:t>
            </a:r>
          </a:p>
          <a:p>
            <a:pPr marL="514350" indent="-514350">
              <a:buFont typeface="+mj-lt"/>
              <a:buAutoNum type="arabicPeriod"/>
            </a:pPr>
            <a:endParaRPr lang="en-US" dirty="0"/>
          </a:p>
          <a:p>
            <a:pPr marL="514350" indent="-514350">
              <a:buFont typeface="+mj-lt"/>
              <a:buAutoNum type="arabicPeriod"/>
            </a:pPr>
            <a:r>
              <a:rPr lang="en-US" dirty="0"/>
              <a:t>Squaring binary quadratic forms over class groups [Wes19]</a:t>
            </a:r>
          </a:p>
          <a:p>
            <a:pPr lvl="1"/>
            <a:r>
              <a:rPr lang="en-US" sz="2800" dirty="0"/>
              <a:t>As a VDF [BBBF18]</a:t>
            </a:r>
          </a:p>
          <a:p>
            <a:pPr lvl="1"/>
            <a:r>
              <a:rPr lang="en-US" sz="2800" dirty="0"/>
              <a:t>XGCD is the bottleneck</a:t>
            </a:r>
          </a:p>
          <a:p>
            <a:pPr marL="457200" lvl="1" indent="0">
              <a:buNone/>
            </a:pPr>
            <a:endParaRPr lang="en-US" sz="2800" dirty="0"/>
          </a:p>
          <a:p>
            <a:pPr marL="457200" lvl="1" indent="0">
              <a:buNone/>
            </a:pPr>
            <a:endParaRPr lang="en-US" sz="2800" dirty="0"/>
          </a:p>
          <a:p>
            <a:pPr lvl="1"/>
            <a:endParaRPr lang="en-US" sz="2800" dirty="0"/>
          </a:p>
        </p:txBody>
      </p:sp>
    </p:spTree>
    <p:extLst>
      <p:ext uri="{BB962C8B-B14F-4D97-AF65-F5344CB8AC3E}">
        <p14:creationId xmlns:p14="http://schemas.microsoft.com/office/powerpoint/2010/main" val="31941283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a:extLst>
              <a:ext uri="{FF2B5EF4-FFF2-40B4-BE49-F238E27FC236}">
                <a16:creationId xmlns:a16="http://schemas.microsoft.com/office/drawing/2014/main" id="{52BC1B3C-99D9-864A-8277-8E511201406A}"/>
              </a:ext>
            </a:extLst>
          </p:cNvPr>
          <p:cNvGraphicFramePr>
            <a:graphicFrameLocks noGrp="1"/>
          </p:cNvGraphicFramePr>
          <p:nvPr>
            <p:ph sz="half" idx="1"/>
          </p:nvPr>
        </p:nvGraphicFramePr>
        <p:xfrm>
          <a:off x="472605" y="1192678"/>
          <a:ext cx="6019800" cy="3997091"/>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a:extLst>
              <a:ext uri="{FF2B5EF4-FFF2-40B4-BE49-F238E27FC236}">
                <a16:creationId xmlns:a16="http://schemas.microsoft.com/office/drawing/2014/main" id="{5308DB79-051E-BC48-AEAD-FC57EB626B07}"/>
              </a:ext>
            </a:extLst>
          </p:cNvPr>
          <p:cNvSpPr txBox="1"/>
          <p:nvPr/>
        </p:nvSpPr>
        <p:spPr>
          <a:xfrm>
            <a:off x="2417606" y="5090842"/>
            <a:ext cx="3112327" cy="477054"/>
          </a:xfrm>
          <a:prstGeom prst="rect">
            <a:avLst/>
          </a:prstGeom>
          <a:noFill/>
        </p:spPr>
        <p:txBody>
          <a:bodyPr wrap="none" rtlCol="0">
            <a:spAutoFit/>
          </a:bodyPr>
          <a:lstStyle/>
          <a:p>
            <a:r>
              <a:rPr lang="en-US" sz="2500" dirty="0"/>
              <a:t>Clock Frequency (GHz)</a:t>
            </a:r>
          </a:p>
        </p:txBody>
      </p:sp>
      <p:sp>
        <p:nvSpPr>
          <p:cNvPr id="24" name="TextBox 23">
            <a:extLst>
              <a:ext uri="{FF2B5EF4-FFF2-40B4-BE49-F238E27FC236}">
                <a16:creationId xmlns:a16="http://schemas.microsoft.com/office/drawing/2014/main" id="{0FE8F091-EC07-354A-A1B9-1EF8A763E2DE}"/>
              </a:ext>
            </a:extLst>
          </p:cNvPr>
          <p:cNvSpPr txBox="1"/>
          <p:nvPr/>
        </p:nvSpPr>
        <p:spPr>
          <a:xfrm>
            <a:off x="2087500" y="715624"/>
            <a:ext cx="3796680" cy="477054"/>
          </a:xfrm>
          <a:prstGeom prst="rect">
            <a:avLst/>
          </a:prstGeom>
          <a:noFill/>
        </p:spPr>
        <p:txBody>
          <a:bodyPr wrap="none" rtlCol="0">
            <a:spAutoFit/>
          </a:bodyPr>
          <a:lstStyle/>
          <a:p>
            <a:r>
              <a:rPr lang="en-US" sz="2500" dirty="0"/>
              <a:t>255-bit constant-time XGCD</a:t>
            </a:r>
          </a:p>
        </p:txBody>
      </p:sp>
      <p:sp>
        <p:nvSpPr>
          <p:cNvPr id="26" name="TextBox 25">
            <a:extLst>
              <a:ext uri="{FF2B5EF4-FFF2-40B4-BE49-F238E27FC236}">
                <a16:creationId xmlns:a16="http://schemas.microsoft.com/office/drawing/2014/main" id="{8AFA6259-2190-AE47-8641-3E8732A7A40A}"/>
              </a:ext>
            </a:extLst>
          </p:cNvPr>
          <p:cNvSpPr txBox="1"/>
          <p:nvPr/>
        </p:nvSpPr>
        <p:spPr>
          <a:xfrm>
            <a:off x="945934" y="4249766"/>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27" name="TextBox 26">
            <a:extLst>
              <a:ext uri="{FF2B5EF4-FFF2-40B4-BE49-F238E27FC236}">
                <a16:creationId xmlns:a16="http://schemas.microsoft.com/office/drawing/2014/main" id="{00E5D6E0-95EA-3943-8A4D-DD3E09F53079}"/>
              </a:ext>
            </a:extLst>
          </p:cNvPr>
          <p:cNvSpPr txBox="1"/>
          <p:nvPr/>
        </p:nvSpPr>
        <p:spPr>
          <a:xfrm>
            <a:off x="945934" y="1203358"/>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28" name="TextBox 27">
            <a:extLst>
              <a:ext uri="{FF2B5EF4-FFF2-40B4-BE49-F238E27FC236}">
                <a16:creationId xmlns:a16="http://schemas.microsoft.com/office/drawing/2014/main" id="{0CD15C58-635F-FA45-B6D9-7F08A88F997B}"/>
              </a:ext>
            </a:extLst>
          </p:cNvPr>
          <p:cNvSpPr txBox="1"/>
          <p:nvPr/>
        </p:nvSpPr>
        <p:spPr>
          <a:xfrm>
            <a:off x="945934" y="2421922"/>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29" name="TextBox 28">
            <a:extLst>
              <a:ext uri="{FF2B5EF4-FFF2-40B4-BE49-F238E27FC236}">
                <a16:creationId xmlns:a16="http://schemas.microsoft.com/office/drawing/2014/main" id="{AC02E6FD-3E71-374F-8F49-30487996327C}"/>
              </a:ext>
            </a:extLst>
          </p:cNvPr>
          <p:cNvSpPr txBox="1"/>
          <p:nvPr/>
        </p:nvSpPr>
        <p:spPr>
          <a:xfrm>
            <a:off x="945934" y="1812640"/>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30" name="TextBox 29">
            <a:extLst>
              <a:ext uri="{FF2B5EF4-FFF2-40B4-BE49-F238E27FC236}">
                <a16:creationId xmlns:a16="http://schemas.microsoft.com/office/drawing/2014/main" id="{7CAA08BD-216B-534E-A81A-63BEFA2B154B}"/>
              </a:ext>
            </a:extLst>
          </p:cNvPr>
          <p:cNvSpPr txBox="1"/>
          <p:nvPr/>
        </p:nvSpPr>
        <p:spPr>
          <a:xfrm>
            <a:off x="945934" y="3031204"/>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31" name="TextBox 30">
            <a:extLst>
              <a:ext uri="{FF2B5EF4-FFF2-40B4-BE49-F238E27FC236}">
                <a16:creationId xmlns:a16="http://schemas.microsoft.com/office/drawing/2014/main" id="{E90600E1-1F8E-9C47-846E-7CA2EF04C213}"/>
              </a:ext>
            </a:extLst>
          </p:cNvPr>
          <p:cNvSpPr txBox="1"/>
          <p:nvPr/>
        </p:nvSpPr>
        <p:spPr>
          <a:xfrm>
            <a:off x="945934" y="3640486"/>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32" name="TextBox 31">
            <a:extLst>
              <a:ext uri="{FF2B5EF4-FFF2-40B4-BE49-F238E27FC236}">
                <a16:creationId xmlns:a16="http://schemas.microsoft.com/office/drawing/2014/main" id="{50F40241-E742-B749-A2F9-77FC885C0409}"/>
              </a:ext>
            </a:extLst>
          </p:cNvPr>
          <p:cNvSpPr txBox="1"/>
          <p:nvPr/>
        </p:nvSpPr>
        <p:spPr>
          <a:xfrm rot="16200000">
            <a:off x="-278778" y="2660448"/>
            <a:ext cx="1721369" cy="477054"/>
          </a:xfrm>
          <a:prstGeom prst="rect">
            <a:avLst/>
          </a:prstGeom>
          <a:noFill/>
        </p:spPr>
        <p:txBody>
          <a:bodyPr wrap="none" rtlCol="0">
            <a:spAutoFit/>
          </a:bodyPr>
          <a:lstStyle/>
          <a:p>
            <a:r>
              <a:rPr lang="en-US" sz="2500" dirty="0"/>
              <a:t>Cycle Count</a:t>
            </a:r>
          </a:p>
        </p:txBody>
      </p:sp>
      <p:sp>
        <p:nvSpPr>
          <p:cNvPr id="18" name="TextBox 17">
            <a:extLst>
              <a:ext uri="{FF2B5EF4-FFF2-40B4-BE49-F238E27FC236}">
                <a16:creationId xmlns:a16="http://schemas.microsoft.com/office/drawing/2014/main" id="{BC122345-99E7-B94A-AB4E-D0180D7637B9}"/>
              </a:ext>
            </a:extLst>
          </p:cNvPr>
          <p:cNvSpPr txBox="1"/>
          <p:nvPr/>
        </p:nvSpPr>
        <p:spPr>
          <a:xfrm>
            <a:off x="4295458" y="1524016"/>
            <a:ext cx="1025345" cy="477054"/>
          </a:xfrm>
          <a:prstGeom prst="rect">
            <a:avLst/>
          </a:prstGeom>
          <a:noFill/>
        </p:spPr>
        <p:txBody>
          <a:bodyPr wrap="none" rtlCol="0">
            <a:spAutoFit/>
          </a:bodyPr>
          <a:lstStyle/>
          <a:p>
            <a:r>
              <a:rPr lang="en-US" sz="2500" dirty="0"/>
              <a:t>[BY19]</a:t>
            </a:r>
          </a:p>
        </p:txBody>
      </p:sp>
      <p:sp>
        <p:nvSpPr>
          <p:cNvPr id="19" name="TextBox 18">
            <a:extLst>
              <a:ext uri="{FF2B5EF4-FFF2-40B4-BE49-F238E27FC236}">
                <a16:creationId xmlns:a16="http://schemas.microsoft.com/office/drawing/2014/main" id="{210FBAF4-182F-484D-814B-4E0047573103}"/>
              </a:ext>
            </a:extLst>
          </p:cNvPr>
          <p:cNvSpPr txBox="1"/>
          <p:nvPr/>
        </p:nvSpPr>
        <p:spPr>
          <a:xfrm>
            <a:off x="4278413" y="2214956"/>
            <a:ext cx="1143262" cy="477054"/>
          </a:xfrm>
          <a:prstGeom prst="rect">
            <a:avLst/>
          </a:prstGeom>
          <a:noFill/>
        </p:spPr>
        <p:txBody>
          <a:bodyPr wrap="none" rtlCol="0">
            <a:spAutoFit/>
          </a:bodyPr>
          <a:lstStyle/>
          <a:p>
            <a:r>
              <a:rPr lang="en-US" sz="2500" dirty="0"/>
              <a:t>[Por20]</a:t>
            </a:r>
          </a:p>
        </p:txBody>
      </p:sp>
      <p:sp>
        <p:nvSpPr>
          <p:cNvPr id="25" name="TextBox 24">
            <a:extLst>
              <a:ext uri="{FF2B5EF4-FFF2-40B4-BE49-F238E27FC236}">
                <a16:creationId xmlns:a16="http://schemas.microsoft.com/office/drawing/2014/main" id="{5C08A741-9724-F947-A739-A17B8C1749F2}"/>
              </a:ext>
            </a:extLst>
          </p:cNvPr>
          <p:cNvSpPr txBox="1"/>
          <p:nvPr/>
        </p:nvSpPr>
        <p:spPr>
          <a:xfrm>
            <a:off x="1873554" y="1524016"/>
            <a:ext cx="1669047" cy="477054"/>
          </a:xfrm>
          <a:prstGeom prst="rect">
            <a:avLst/>
          </a:prstGeom>
          <a:noFill/>
        </p:spPr>
        <p:txBody>
          <a:bodyPr wrap="none" rtlCol="0">
            <a:spAutoFit/>
          </a:bodyPr>
          <a:lstStyle/>
          <a:p>
            <a:r>
              <a:rPr lang="en-US" sz="2500" dirty="0"/>
              <a:t>[DdPM+21]</a:t>
            </a:r>
          </a:p>
        </p:txBody>
      </p:sp>
      <p:sp>
        <p:nvSpPr>
          <p:cNvPr id="36" name="Right Arrow 35">
            <a:extLst>
              <a:ext uri="{FF2B5EF4-FFF2-40B4-BE49-F238E27FC236}">
                <a16:creationId xmlns:a16="http://schemas.microsoft.com/office/drawing/2014/main" id="{B390A06B-A54C-DC4F-A8E1-D1986CAA7751}"/>
              </a:ext>
            </a:extLst>
          </p:cNvPr>
          <p:cNvSpPr/>
          <p:nvPr/>
        </p:nvSpPr>
        <p:spPr>
          <a:xfrm rot="2700000">
            <a:off x="5680963" y="3960828"/>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F84634F-F194-4145-ACAF-B98645550992}"/>
              </a:ext>
            </a:extLst>
          </p:cNvPr>
          <p:cNvSpPr txBox="1"/>
          <p:nvPr/>
        </p:nvSpPr>
        <p:spPr>
          <a:xfrm>
            <a:off x="4699930" y="3484570"/>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40" name="TextBox 39">
            <a:extLst>
              <a:ext uri="{FF2B5EF4-FFF2-40B4-BE49-F238E27FC236}">
                <a16:creationId xmlns:a16="http://schemas.microsoft.com/office/drawing/2014/main" id="{C9F90AF7-B3BA-5E42-A946-13293EEC7F98}"/>
              </a:ext>
            </a:extLst>
          </p:cNvPr>
          <p:cNvSpPr txBox="1"/>
          <p:nvPr/>
        </p:nvSpPr>
        <p:spPr>
          <a:xfrm>
            <a:off x="1999104" y="3429000"/>
            <a:ext cx="2199469" cy="477054"/>
          </a:xfrm>
          <a:prstGeom prst="rect">
            <a:avLst/>
          </a:prstGeom>
          <a:solidFill>
            <a:schemeClr val="bg1"/>
          </a:solidFill>
          <a:ln>
            <a:solidFill>
              <a:schemeClr val="tx1"/>
            </a:solidFill>
          </a:ln>
        </p:spPr>
        <p:txBody>
          <a:bodyPr wrap="square" rtlCol="0">
            <a:spAutoFit/>
          </a:bodyPr>
          <a:lstStyle/>
          <a:p>
            <a:pPr algn="ctr"/>
            <a:r>
              <a:rPr lang="en-US" sz="2500" dirty="0"/>
              <a:t>No ASIC points</a:t>
            </a:r>
          </a:p>
        </p:txBody>
      </p:sp>
      <p:pic>
        <p:nvPicPr>
          <p:cNvPr id="46" name="Picture 45" descr="Icon&#10;&#10;Description automatically generated with low confidence">
            <a:extLst>
              <a:ext uri="{FF2B5EF4-FFF2-40B4-BE49-F238E27FC236}">
                <a16:creationId xmlns:a16="http://schemas.microsoft.com/office/drawing/2014/main" id="{04C60D4F-46F3-254E-A671-D99367874306}"/>
              </a:ext>
            </a:extLst>
          </p:cNvPr>
          <p:cNvPicPr>
            <a:picLocks noChangeAspect="1"/>
          </p:cNvPicPr>
          <p:nvPr/>
        </p:nvPicPr>
        <p:blipFill>
          <a:blip r:embed="rId4"/>
          <a:stretch>
            <a:fillRect/>
          </a:stretch>
        </p:blipFill>
        <p:spPr>
          <a:xfrm>
            <a:off x="3776919" y="5851352"/>
            <a:ext cx="393700" cy="330200"/>
          </a:xfrm>
          <a:prstGeom prst="rect">
            <a:avLst/>
          </a:prstGeom>
        </p:spPr>
      </p:pic>
      <p:pic>
        <p:nvPicPr>
          <p:cNvPr id="47" name="Picture 46" descr="Shape&#10;&#10;Description automatically generated">
            <a:extLst>
              <a:ext uri="{FF2B5EF4-FFF2-40B4-BE49-F238E27FC236}">
                <a16:creationId xmlns:a16="http://schemas.microsoft.com/office/drawing/2014/main" id="{4B93B285-3E31-0548-91A9-424E25EE2B79}"/>
              </a:ext>
            </a:extLst>
          </p:cNvPr>
          <p:cNvPicPr>
            <a:picLocks noChangeAspect="1"/>
          </p:cNvPicPr>
          <p:nvPr/>
        </p:nvPicPr>
        <p:blipFill>
          <a:blip r:embed="rId5"/>
          <a:stretch>
            <a:fillRect/>
          </a:stretch>
        </p:blipFill>
        <p:spPr>
          <a:xfrm>
            <a:off x="7872017" y="5854123"/>
            <a:ext cx="342900" cy="368300"/>
          </a:xfrm>
          <a:prstGeom prst="rect">
            <a:avLst/>
          </a:prstGeom>
        </p:spPr>
      </p:pic>
      <p:sp>
        <p:nvSpPr>
          <p:cNvPr id="48" name="TextBox 47">
            <a:extLst>
              <a:ext uri="{FF2B5EF4-FFF2-40B4-BE49-F238E27FC236}">
                <a16:creationId xmlns:a16="http://schemas.microsoft.com/office/drawing/2014/main" id="{F9D14A82-A0B6-6943-8069-E3FA2D9EC819}"/>
              </a:ext>
            </a:extLst>
          </p:cNvPr>
          <p:cNvSpPr txBox="1"/>
          <p:nvPr/>
        </p:nvSpPr>
        <p:spPr>
          <a:xfrm>
            <a:off x="4127790" y="5822313"/>
            <a:ext cx="1120948" cy="400110"/>
          </a:xfrm>
          <a:prstGeom prst="rect">
            <a:avLst/>
          </a:prstGeom>
          <a:noFill/>
        </p:spPr>
        <p:txBody>
          <a:bodyPr wrap="none" rtlCol="0">
            <a:spAutoFit/>
          </a:bodyPr>
          <a:lstStyle/>
          <a:p>
            <a:r>
              <a:rPr lang="en-US" sz="2000" dirty="0"/>
              <a:t>Software</a:t>
            </a:r>
          </a:p>
        </p:txBody>
      </p:sp>
      <p:pic>
        <p:nvPicPr>
          <p:cNvPr id="50" name="Picture 49" descr="Icon&#10;&#10;Description automatically generated with medium confidence">
            <a:extLst>
              <a:ext uri="{FF2B5EF4-FFF2-40B4-BE49-F238E27FC236}">
                <a16:creationId xmlns:a16="http://schemas.microsoft.com/office/drawing/2014/main" id="{AE938551-575C-3746-9DAF-2C294589252D}"/>
              </a:ext>
            </a:extLst>
          </p:cNvPr>
          <p:cNvPicPr>
            <a:picLocks noChangeAspect="1"/>
          </p:cNvPicPr>
          <p:nvPr/>
        </p:nvPicPr>
        <p:blipFill rotWithShape="1">
          <a:blip r:embed="rId6"/>
          <a:srcRect l="13259" t="3630"/>
          <a:stretch/>
        </p:blipFill>
        <p:spPr>
          <a:xfrm>
            <a:off x="6028684" y="5909596"/>
            <a:ext cx="342901" cy="293533"/>
          </a:xfrm>
          <a:prstGeom prst="rect">
            <a:avLst/>
          </a:prstGeom>
        </p:spPr>
      </p:pic>
      <p:sp>
        <p:nvSpPr>
          <p:cNvPr id="51" name="TextBox 50">
            <a:extLst>
              <a:ext uri="{FF2B5EF4-FFF2-40B4-BE49-F238E27FC236}">
                <a16:creationId xmlns:a16="http://schemas.microsoft.com/office/drawing/2014/main" id="{E928B023-2882-6F48-A20A-E1546E63B088}"/>
              </a:ext>
            </a:extLst>
          </p:cNvPr>
          <p:cNvSpPr txBox="1"/>
          <p:nvPr/>
        </p:nvSpPr>
        <p:spPr>
          <a:xfrm>
            <a:off x="6310120" y="5822313"/>
            <a:ext cx="747320" cy="400110"/>
          </a:xfrm>
          <a:prstGeom prst="rect">
            <a:avLst/>
          </a:prstGeom>
          <a:noFill/>
        </p:spPr>
        <p:txBody>
          <a:bodyPr wrap="none" rtlCol="0">
            <a:spAutoFit/>
          </a:bodyPr>
          <a:lstStyle/>
          <a:p>
            <a:r>
              <a:rPr lang="en-US" sz="2000" dirty="0"/>
              <a:t>FPGA</a:t>
            </a:r>
          </a:p>
        </p:txBody>
      </p:sp>
      <p:sp>
        <p:nvSpPr>
          <p:cNvPr id="52" name="TextBox 51">
            <a:extLst>
              <a:ext uri="{FF2B5EF4-FFF2-40B4-BE49-F238E27FC236}">
                <a16:creationId xmlns:a16="http://schemas.microsoft.com/office/drawing/2014/main" id="{55C8C9B8-D1A4-8248-B5FF-264979E039E6}"/>
              </a:ext>
            </a:extLst>
          </p:cNvPr>
          <p:cNvSpPr txBox="1"/>
          <p:nvPr/>
        </p:nvSpPr>
        <p:spPr>
          <a:xfrm>
            <a:off x="8214917" y="5822313"/>
            <a:ext cx="652743" cy="400110"/>
          </a:xfrm>
          <a:prstGeom prst="rect">
            <a:avLst/>
          </a:prstGeom>
          <a:noFill/>
        </p:spPr>
        <p:txBody>
          <a:bodyPr wrap="none" rtlCol="0">
            <a:spAutoFit/>
          </a:bodyPr>
          <a:lstStyle/>
          <a:p>
            <a:r>
              <a:rPr lang="en-US" sz="2000" dirty="0"/>
              <a:t>ASIC</a:t>
            </a:r>
          </a:p>
        </p:txBody>
      </p:sp>
    </p:spTree>
    <p:extLst>
      <p:ext uri="{BB962C8B-B14F-4D97-AF65-F5344CB8AC3E}">
        <p14:creationId xmlns:p14="http://schemas.microsoft.com/office/powerpoint/2010/main" val="392059007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a:extLst>
              <a:ext uri="{FF2B5EF4-FFF2-40B4-BE49-F238E27FC236}">
                <a16:creationId xmlns:a16="http://schemas.microsoft.com/office/drawing/2014/main" id="{52BC1B3C-99D9-864A-8277-8E511201406A}"/>
              </a:ext>
            </a:extLst>
          </p:cNvPr>
          <p:cNvGraphicFramePr>
            <a:graphicFrameLocks noGrp="1"/>
          </p:cNvGraphicFramePr>
          <p:nvPr>
            <p:ph sz="half" idx="1"/>
          </p:nvPr>
        </p:nvGraphicFramePr>
        <p:xfrm>
          <a:off x="472605" y="1192678"/>
          <a:ext cx="6019800" cy="39970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ontent Placeholder 19">
            <a:extLst>
              <a:ext uri="{FF2B5EF4-FFF2-40B4-BE49-F238E27FC236}">
                <a16:creationId xmlns:a16="http://schemas.microsoft.com/office/drawing/2014/main" id="{30797156-8A98-6E4F-9520-21A3152779CD}"/>
              </a:ext>
            </a:extLst>
          </p:cNvPr>
          <p:cNvGraphicFramePr>
            <a:graphicFrameLocks noGrp="1"/>
          </p:cNvGraphicFramePr>
          <p:nvPr>
            <p:ph sz="half" idx="2"/>
          </p:nvPr>
        </p:nvGraphicFramePr>
        <p:xfrm>
          <a:off x="5702643" y="1192678"/>
          <a:ext cx="6016752" cy="3995928"/>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a:extLst>
              <a:ext uri="{FF2B5EF4-FFF2-40B4-BE49-F238E27FC236}">
                <a16:creationId xmlns:a16="http://schemas.microsoft.com/office/drawing/2014/main" id="{5308DB79-051E-BC48-AEAD-FC57EB626B07}"/>
              </a:ext>
            </a:extLst>
          </p:cNvPr>
          <p:cNvSpPr txBox="1"/>
          <p:nvPr/>
        </p:nvSpPr>
        <p:spPr>
          <a:xfrm>
            <a:off x="2417606" y="5090842"/>
            <a:ext cx="3112327" cy="477054"/>
          </a:xfrm>
          <a:prstGeom prst="rect">
            <a:avLst/>
          </a:prstGeom>
          <a:noFill/>
        </p:spPr>
        <p:txBody>
          <a:bodyPr wrap="none" rtlCol="0">
            <a:spAutoFit/>
          </a:bodyPr>
          <a:lstStyle/>
          <a:p>
            <a:r>
              <a:rPr lang="en-US" sz="2500" dirty="0"/>
              <a:t>Clock Frequency (GHz)</a:t>
            </a:r>
          </a:p>
        </p:txBody>
      </p:sp>
      <p:sp>
        <p:nvSpPr>
          <p:cNvPr id="22" name="TextBox 21">
            <a:extLst>
              <a:ext uri="{FF2B5EF4-FFF2-40B4-BE49-F238E27FC236}">
                <a16:creationId xmlns:a16="http://schemas.microsoft.com/office/drawing/2014/main" id="{3839EC95-F680-1042-963D-49CF40E9E9F7}"/>
              </a:ext>
            </a:extLst>
          </p:cNvPr>
          <p:cNvSpPr txBox="1"/>
          <p:nvPr/>
        </p:nvSpPr>
        <p:spPr>
          <a:xfrm>
            <a:off x="7671048" y="5090842"/>
            <a:ext cx="3112327" cy="477054"/>
          </a:xfrm>
          <a:prstGeom prst="rect">
            <a:avLst/>
          </a:prstGeom>
          <a:noFill/>
        </p:spPr>
        <p:txBody>
          <a:bodyPr wrap="none" rtlCol="0">
            <a:spAutoFit/>
          </a:bodyPr>
          <a:lstStyle/>
          <a:p>
            <a:r>
              <a:rPr lang="en-US" sz="2500" dirty="0"/>
              <a:t>Clock Frequency (GHz)</a:t>
            </a:r>
          </a:p>
        </p:txBody>
      </p:sp>
      <p:sp>
        <p:nvSpPr>
          <p:cNvPr id="23" name="TextBox 22">
            <a:extLst>
              <a:ext uri="{FF2B5EF4-FFF2-40B4-BE49-F238E27FC236}">
                <a16:creationId xmlns:a16="http://schemas.microsoft.com/office/drawing/2014/main" id="{A5243927-9BD5-3849-A535-4E080AE21CF8}"/>
              </a:ext>
            </a:extLst>
          </p:cNvPr>
          <p:cNvSpPr txBox="1"/>
          <p:nvPr/>
        </p:nvSpPr>
        <p:spPr>
          <a:xfrm>
            <a:off x="8187793" y="715624"/>
            <a:ext cx="2078839" cy="477054"/>
          </a:xfrm>
          <a:prstGeom prst="rect">
            <a:avLst/>
          </a:prstGeom>
          <a:noFill/>
        </p:spPr>
        <p:txBody>
          <a:bodyPr wrap="none" rtlCol="0">
            <a:spAutoFit/>
          </a:bodyPr>
          <a:lstStyle/>
          <a:p>
            <a:r>
              <a:rPr lang="en-US" sz="2500" dirty="0"/>
              <a:t>1024-bit XGCD</a:t>
            </a:r>
          </a:p>
        </p:txBody>
      </p:sp>
      <p:sp>
        <p:nvSpPr>
          <p:cNvPr id="24" name="TextBox 23">
            <a:extLst>
              <a:ext uri="{FF2B5EF4-FFF2-40B4-BE49-F238E27FC236}">
                <a16:creationId xmlns:a16="http://schemas.microsoft.com/office/drawing/2014/main" id="{0FE8F091-EC07-354A-A1B9-1EF8A763E2DE}"/>
              </a:ext>
            </a:extLst>
          </p:cNvPr>
          <p:cNvSpPr txBox="1"/>
          <p:nvPr/>
        </p:nvSpPr>
        <p:spPr>
          <a:xfrm>
            <a:off x="2087500" y="715624"/>
            <a:ext cx="3796680" cy="477054"/>
          </a:xfrm>
          <a:prstGeom prst="rect">
            <a:avLst/>
          </a:prstGeom>
          <a:noFill/>
        </p:spPr>
        <p:txBody>
          <a:bodyPr wrap="none" rtlCol="0">
            <a:spAutoFit/>
          </a:bodyPr>
          <a:lstStyle/>
          <a:p>
            <a:r>
              <a:rPr lang="en-US" sz="2500" dirty="0"/>
              <a:t>255-bit constant-time XGCD</a:t>
            </a:r>
          </a:p>
        </p:txBody>
      </p:sp>
      <p:sp>
        <p:nvSpPr>
          <p:cNvPr id="26" name="TextBox 25">
            <a:extLst>
              <a:ext uri="{FF2B5EF4-FFF2-40B4-BE49-F238E27FC236}">
                <a16:creationId xmlns:a16="http://schemas.microsoft.com/office/drawing/2014/main" id="{8AFA6259-2190-AE47-8641-3E8732A7A40A}"/>
              </a:ext>
            </a:extLst>
          </p:cNvPr>
          <p:cNvSpPr txBox="1"/>
          <p:nvPr/>
        </p:nvSpPr>
        <p:spPr>
          <a:xfrm>
            <a:off x="945934" y="4249766"/>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27" name="TextBox 26">
            <a:extLst>
              <a:ext uri="{FF2B5EF4-FFF2-40B4-BE49-F238E27FC236}">
                <a16:creationId xmlns:a16="http://schemas.microsoft.com/office/drawing/2014/main" id="{00E5D6E0-95EA-3943-8A4D-DD3E09F53079}"/>
              </a:ext>
            </a:extLst>
          </p:cNvPr>
          <p:cNvSpPr txBox="1"/>
          <p:nvPr/>
        </p:nvSpPr>
        <p:spPr>
          <a:xfrm>
            <a:off x="945934" y="1203358"/>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28" name="TextBox 27">
            <a:extLst>
              <a:ext uri="{FF2B5EF4-FFF2-40B4-BE49-F238E27FC236}">
                <a16:creationId xmlns:a16="http://schemas.microsoft.com/office/drawing/2014/main" id="{0CD15C58-635F-FA45-B6D9-7F08A88F997B}"/>
              </a:ext>
            </a:extLst>
          </p:cNvPr>
          <p:cNvSpPr txBox="1"/>
          <p:nvPr/>
        </p:nvSpPr>
        <p:spPr>
          <a:xfrm>
            <a:off x="945934" y="2421922"/>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29" name="TextBox 28">
            <a:extLst>
              <a:ext uri="{FF2B5EF4-FFF2-40B4-BE49-F238E27FC236}">
                <a16:creationId xmlns:a16="http://schemas.microsoft.com/office/drawing/2014/main" id="{AC02E6FD-3E71-374F-8F49-30487996327C}"/>
              </a:ext>
            </a:extLst>
          </p:cNvPr>
          <p:cNvSpPr txBox="1"/>
          <p:nvPr/>
        </p:nvSpPr>
        <p:spPr>
          <a:xfrm>
            <a:off x="945934" y="1812640"/>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30" name="TextBox 29">
            <a:extLst>
              <a:ext uri="{FF2B5EF4-FFF2-40B4-BE49-F238E27FC236}">
                <a16:creationId xmlns:a16="http://schemas.microsoft.com/office/drawing/2014/main" id="{7CAA08BD-216B-534E-A81A-63BEFA2B154B}"/>
              </a:ext>
            </a:extLst>
          </p:cNvPr>
          <p:cNvSpPr txBox="1"/>
          <p:nvPr/>
        </p:nvSpPr>
        <p:spPr>
          <a:xfrm>
            <a:off x="945934" y="3031204"/>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31" name="TextBox 30">
            <a:extLst>
              <a:ext uri="{FF2B5EF4-FFF2-40B4-BE49-F238E27FC236}">
                <a16:creationId xmlns:a16="http://schemas.microsoft.com/office/drawing/2014/main" id="{E90600E1-1F8E-9C47-846E-7CA2EF04C213}"/>
              </a:ext>
            </a:extLst>
          </p:cNvPr>
          <p:cNvSpPr txBox="1"/>
          <p:nvPr/>
        </p:nvSpPr>
        <p:spPr>
          <a:xfrm>
            <a:off x="945934" y="3640486"/>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32" name="TextBox 31">
            <a:extLst>
              <a:ext uri="{FF2B5EF4-FFF2-40B4-BE49-F238E27FC236}">
                <a16:creationId xmlns:a16="http://schemas.microsoft.com/office/drawing/2014/main" id="{50F40241-E742-B749-A2F9-77FC885C0409}"/>
              </a:ext>
            </a:extLst>
          </p:cNvPr>
          <p:cNvSpPr txBox="1"/>
          <p:nvPr/>
        </p:nvSpPr>
        <p:spPr>
          <a:xfrm rot="16200000">
            <a:off x="-278778" y="2660448"/>
            <a:ext cx="1721369" cy="477054"/>
          </a:xfrm>
          <a:prstGeom prst="rect">
            <a:avLst/>
          </a:prstGeom>
          <a:noFill/>
        </p:spPr>
        <p:txBody>
          <a:bodyPr wrap="none" rtlCol="0">
            <a:spAutoFit/>
          </a:bodyPr>
          <a:lstStyle/>
          <a:p>
            <a:r>
              <a:rPr lang="en-US" sz="2500" dirty="0"/>
              <a:t>Cycle Count</a:t>
            </a:r>
          </a:p>
        </p:txBody>
      </p:sp>
      <p:sp>
        <p:nvSpPr>
          <p:cNvPr id="18" name="TextBox 17">
            <a:extLst>
              <a:ext uri="{FF2B5EF4-FFF2-40B4-BE49-F238E27FC236}">
                <a16:creationId xmlns:a16="http://schemas.microsoft.com/office/drawing/2014/main" id="{BC122345-99E7-B94A-AB4E-D0180D7637B9}"/>
              </a:ext>
            </a:extLst>
          </p:cNvPr>
          <p:cNvSpPr txBox="1"/>
          <p:nvPr/>
        </p:nvSpPr>
        <p:spPr>
          <a:xfrm>
            <a:off x="4295458" y="1524016"/>
            <a:ext cx="1025345" cy="477054"/>
          </a:xfrm>
          <a:prstGeom prst="rect">
            <a:avLst/>
          </a:prstGeom>
          <a:noFill/>
        </p:spPr>
        <p:txBody>
          <a:bodyPr wrap="none" rtlCol="0">
            <a:spAutoFit/>
          </a:bodyPr>
          <a:lstStyle/>
          <a:p>
            <a:r>
              <a:rPr lang="en-US" sz="2500" dirty="0"/>
              <a:t>[BY19]</a:t>
            </a:r>
          </a:p>
        </p:txBody>
      </p:sp>
      <p:sp>
        <p:nvSpPr>
          <p:cNvPr id="19" name="TextBox 18">
            <a:extLst>
              <a:ext uri="{FF2B5EF4-FFF2-40B4-BE49-F238E27FC236}">
                <a16:creationId xmlns:a16="http://schemas.microsoft.com/office/drawing/2014/main" id="{210FBAF4-182F-484D-814B-4E0047573103}"/>
              </a:ext>
            </a:extLst>
          </p:cNvPr>
          <p:cNvSpPr txBox="1"/>
          <p:nvPr/>
        </p:nvSpPr>
        <p:spPr>
          <a:xfrm>
            <a:off x="4278413" y="2214956"/>
            <a:ext cx="1143262" cy="477054"/>
          </a:xfrm>
          <a:prstGeom prst="rect">
            <a:avLst/>
          </a:prstGeom>
          <a:noFill/>
        </p:spPr>
        <p:txBody>
          <a:bodyPr wrap="none" rtlCol="0">
            <a:spAutoFit/>
          </a:bodyPr>
          <a:lstStyle/>
          <a:p>
            <a:r>
              <a:rPr lang="en-US" sz="2500" dirty="0"/>
              <a:t>[Por20]</a:t>
            </a:r>
          </a:p>
        </p:txBody>
      </p:sp>
      <p:sp>
        <p:nvSpPr>
          <p:cNvPr id="25" name="TextBox 24">
            <a:extLst>
              <a:ext uri="{FF2B5EF4-FFF2-40B4-BE49-F238E27FC236}">
                <a16:creationId xmlns:a16="http://schemas.microsoft.com/office/drawing/2014/main" id="{5C08A741-9724-F947-A739-A17B8C1749F2}"/>
              </a:ext>
            </a:extLst>
          </p:cNvPr>
          <p:cNvSpPr txBox="1"/>
          <p:nvPr/>
        </p:nvSpPr>
        <p:spPr>
          <a:xfrm>
            <a:off x="1873554" y="1524016"/>
            <a:ext cx="1669047" cy="477054"/>
          </a:xfrm>
          <a:prstGeom prst="rect">
            <a:avLst/>
          </a:prstGeom>
          <a:noFill/>
        </p:spPr>
        <p:txBody>
          <a:bodyPr wrap="none" rtlCol="0">
            <a:spAutoFit/>
          </a:bodyPr>
          <a:lstStyle/>
          <a:p>
            <a:r>
              <a:rPr lang="en-US" sz="2500" dirty="0"/>
              <a:t>[DdPM+21]</a:t>
            </a:r>
          </a:p>
        </p:txBody>
      </p:sp>
      <p:sp>
        <p:nvSpPr>
          <p:cNvPr id="34" name="TextBox 33">
            <a:extLst>
              <a:ext uri="{FF2B5EF4-FFF2-40B4-BE49-F238E27FC236}">
                <a16:creationId xmlns:a16="http://schemas.microsoft.com/office/drawing/2014/main" id="{8BBF2219-3206-EE46-BF9B-24C767BDF4EF}"/>
              </a:ext>
            </a:extLst>
          </p:cNvPr>
          <p:cNvSpPr txBox="1"/>
          <p:nvPr/>
        </p:nvSpPr>
        <p:spPr>
          <a:xfrm>
            <a:off x="8500936" y="2660070"/>
            <a:ext cx="1295547" cy="477054"/>
          </a:xfrm>
          <a:prstGeom prst="rect">
            <a:avLst/>
          </a:prstGeom>
          <a:noFill/>
        </p:spPr>
        <p:txBody>
          <a:bodyPr wrap="none" rtlCol="0">
            <a:spAutoFit/>
          </a:bodyPr>
          <a:lstStyle/>
          <a:p>
            <a:r>
              <a:rPr lang="en-US" sz="2500" dirty="0"/>
              <a:t>[ZTW21]</a:t>
            </a:r>
          </a:p>
        </p:txBody>
      </p:sp>
      <p:sp>
        <p:nvSpPr>
          <p:cNvPr id="35" name="TextBox 34">
            <a:extLst>
              <a:ext uri="{FF2B5EF4-FFF2-40B4-BE49-F238E27FC236}">
                <a16:creationId xmlns:a16="http://schemas.microsoft.com/office/drawing/2014/main" id="{3F7C320D-CFFC-B642-9621-DC04B44D9AAC}"/>
              </a:ext>
            </a:extLst>
          </p:cNvPr>
          <p:cNvSpPr txBox="1"/>
          <p:nvPr/>
        </p:nvSpPr>
        <p:spPr>
          <a:xfrm>
            <a:off x="7181048" y="2237689"/>
            <a:ext cx="1529971" cy="477054"/>
          </a:xfrm>
          <a:prstGeom prst="rect">
            <a:avLst/>
          </a:prstGeom>
          <a:noFill/>
        </p:spPr>
        <p:txBody>
          <a:bodyPr wrap="none" rtlCol="0">
            <a:spAutoFit/>
          </a:bodyPr>
          <a:lstStyle/>
          <a:p>
            <a:r>
              <a:rPr lang="en-US" sz="2500" dirty="0"/>
              <a:t>[AHAJS16]</a:t>
            </a:r>
          </a:p>
        </p:txBody>
      </p:sp>
      <p:sp>
        <p:nvSpPr>
          <p:cNvPr id="33" name="TextBox 32">
            <a:extLst>
              <a:ext uri="{FF2B5EF4-FFF2-40B4-BE49-F238E27FC236}">
                <a16:creationId xmlns:a16="http://schemas.microsoft.com/office/drawing/2014/main" id="{013588F2-47CF-054C-BE2D-042452F788A5}"/>
              </a:ext>
            </a:extLst>
          </p:cNvPr>
          <p:cNvSpPr txBox="1"/>
          <p:nvPr/>
        </p:nvSpPr>
        <p:spPr>
          <a:xfrm>
            <a:off x="9645979" y="2109995"/>
            <a:ext cx="1315809" cy="477054"/>
          </a:xfrm>
          <a:prstGeom prst="rect">
            <a:avLst/>
          </a:prstGeom>
          <a:noFill/>
        </p:spPr>
        <p:txBody>
          <a:bodyPr wrap="none" rtlCol="0">
            <a:spAutoFit/>
          </a:bodyPr>
          <a:lstStyle/>
          <a:p>
            <a:r>
              <a:rPr lang="en-US" sz="2500" dirty="0"/>
              <a:t>[ZST+20]</a:t>
            </a:r>
          </a:p>
        </p:txBody>
      </p:sp>
      <p:sp>
        <p:nvSpPr>
          <p:cNvPr id="36" name="Right Arrow 35">
            <a:extLst>
              <a:ext uri="{FF2B5EF4-FFF2-40B4-BE49-F238E27FC236}">
                <a16:creationId xmlns:a16="http://schemas.microsoft.com/office/drawing/2014/main" id="{B390A06B-A54C-DC4F-A8E1-D1986CAA7751}"/>
              </a:ext>
            </a:extLst>
          </p:cNvPr>
          <p:cNvSpPr/>
          <p:nvPr/>
        </p:nvSpPr>
        <p:spPr>
          <a:xfrm rot="2700000">
            <a:off x="5680963" y="3960828"/>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F84634F-F194-4145-ACAF-B98645550992}"/>
              </a:ext>
            </a:extLst>
          </p:cNvPr>
          <p:cNvSpPr txBox="1"/>
          <p:nvPr/>
        </p:nvSpPr>
        <p:spPr>
          <a:xfrm>
            <a:off x="4699930" y="3484570"/>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38" name="Right Arrow 37">
            <a:extLst>
              <a:ext uri="{FF2B5EF4-FFF2-40B4-BE49-F238E27FC236}">
                <a16:creationId xmlns:a16="http://schemas.microsoft.com/office/drawing/2014/main" id="{3B038778-52F4-5142-9859-05090DD82B02}"/>
              </a:ext>
            </a:extLst>
          </p:cNvPr>
          <p:cNvSpPr/>
          <p:nvPr/>
        </p:nvSpPr>
        <p:spPr>
          <a:xfrm rot="2700000">
            <a:off x="10910153" y="3960828"/>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BBA2CE0-F3C1-A84E-B508-0C70356E9C00}"/>
              </a:ext>
            </a:extLst>
          </p:cNvPr>
          <p:cNvSpPr txBox="1"/>
          <p:nvPr/>
        </p:nvSpPr>
        <p:spPr>
          <a:xfrm>
            <a:off x="9929120" y="3484570"/>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40" name="TextBox 39">
            <a:extLst>
              <a:ext uri="{FF2B5EF4-FFF2-40B4-BE49-F238E27FC236}">
                <a16:creationId xmlns:a16="http://schemas.microsoft.com/office/drawing/2014/main" id="{C9F90AF7-B3BA-5E42-A946-13293EEC7F98}"/>
              </a:ext>
            </a:extLst>
          </p:cNvPr>
          <p:cNvSpPr txBox="1"/>
          <p:nvPr/>
        </p:nvSpPr>
        <p:spPr>
          <a:xfrm>
            <a:off x="1999104" y="3429000"/>
            <a:ext cx="2199469" cy="477054"/>
          </a:xfrm>
          <a:prstGeom prst="rect">
            <a:avLst/>
          </a:prstGeom>
          <a:solidFill>
            <a:schemeClr val="bg1"/>
          </a:solidFill>
          <a:ln>
            <a:solidFill>
              <a:schemeClr val="tx1"/>
            </a:solidFill>
          </a:ln>
        </p:spPr>
        <p:txBody>
          <a:bodyPr wrap="square" rtlCol="0">
            <a:spAutoFit/>
          </a:bodyPr>
          <a:lstStyle/>
          <a:p>
            <a:pPr algn="ctr"/>
            <a:r>
              <a:rPr lang="en-US" sz="2500" dirty="0"/>
              <a:t>No ASIC points</a:t>
            </a:r>
          </a:p>
        </p:txBody>
      </p:sp>
      <p:sp>
        <p:nvSpPr>
          <p:cNvPr id="41" name="TextBox 40">
            <a:extLst>
              <a:ext uri="{FF2B5EF4-FFF2-40B4-BE49-F238E27FC236}">
                <a16:creationId xmlns:a16="http://schemas.microsoft.com/office/drawing/2014/main" id="{9289DE8B-39C8-1B4E-B049-7364066D3B1A}"/>
              </a:ext>
            </a:extLst>
          </p:cNvPr>
          <p:cNvSpPr txBox="1"/>
          <p:nvPr/>
        </p:nvSpPr>
        <p:spPr>
          <a:xfrm>
            <a:off x="7274015" y="3429000"/>
            <a:ext cx="2437062" cy="861774"/>
          </a:xfrm>
          <a:prstGeom prst="rect">
            <a:avLst/>
          </a:prstGeom>
          <a:solidFill>
            <a:schemeClr val="bg1"/>
          </a:solidFill>
          <a:ln>
            <a:solidFill>
              <a:schemeClr val="tx1"/>
            </a:solidFill>
          </a:ln>
        </p:spPr>
        <p:txBody>
          <a:bodyPr wrap="square" rtlCol="0">
            <a:spAutoFit/>
          </a:bodyPr>
          <a:lstStyle/>
          <a:p>
            <a:pPr algn="ctr"/>
            <a:r>
              <a:rPr lang="en-US" sz="2500" dirty="0"/>
              <a:t>[ZST+20] is 2X faster than C++</a:t>
            </a:r>
          </a:p>
        </p:txBody>
      </p:sp>
      <p:pic>
        <p:nvPicPr>
          <p:cNvPr id="53" name="Picture 52" descr="Icon&#10;&#10;Description automatically generated with low confidence">
            <a:extLst>
              <a:ext uri="{FF2B5EF4-FFF2-40B4-BE49-F238E27FC236}">
                <a16:creationId xmlns:a16="http://schemas.microsoft.com/office/drawing/2014/main" id="{6A2B6126-228B-7C47-8BAA-4FBA8991CF65}"/>
              </a:ext>
            </a:extLst>
          </p:cNvPr>
          <p:cNvPicPr>
            <a:picLocks noChangeAspect="1"/>
          </p:cNvPicPr>
          <p:nvPr/>
        </p:nvPicPr>
        <p:blipFill>
          <a:blip r:embed="rId5"/>
          <a:stretch>
            <a:fillRect/>
          </a:stretch>
        </p:blipFill>
        <p:spPr>
          <a:xfrm>
            <a:off x="3776919" y="5851352"/>
            <a:ext cx="393700" cy="330200"/>
          </a:xfrm>
          <a:prstGeom prst="rect">
            <a:avLst/>
          </a:prstGeom>
        </p:spPr>
      </p:pic>
      <p:pic>
        <p:nvPicPr>
          <p:cNvPr id="54" name="Picture 53" descr="Shape&#10;&#10;Description automatically generated">
            <a:extLst>
              <a:ext uri="{FF2B5EF4-FFF2-40B4-BE49-F238E27FC236}">
                <a16:creationId xmlns:a16="http://schemas.microsoft.com/office/drawing/2014/main" id="{35D15D9A-CFBD-0642-9A4D-C9C53E0FE8BB}"/>
              </a:ext>
            </a:extLst>
          </p:cNvPr>
          <p:cNvPicPr>
            <a:picLocks noChangeAspect="1"/>
          </p:cNvPicPr>
          <p:nvPr/>
        </p:nvPicPr>
        <p:blipFill>
          <a:blip r:embed="rId6"/>
          <a:stretch>
            <a:fillRect/>
          </a:stretch>
        </p:blipFill>
        <p:spPr>
          <a:xfrm>
            <a:off x="7872017" y="5854123"/>
            <a:ext cx="342900" cy="368300"/>
          </a:xfrm>
          <a:prstGeom prst="rect">
            <a:avLst/>
          </a:prstGeom>
        </p:spPr>
      </p:pic>
      <p:sp>
        <p:nvSpPr>
          <p:cNvPr id="55" name="TextBox 54">
            <a:extLst>
              <a:ext uri="{FF2B5EF4-FFF2-40B4-BE49-F238E27FC236}">
                <a16:creationId xmlns:a16="http://schemas.microsoft.com/office/drawing/2014/main" id="{8F0CD1AF-EEA9-FC49-ACAF-3236EF4CCA42}"/>
              </a:ext>
            </a:extLst>
          </p:cNvPr>
          <p:cNvSpPr txBox="1"/>
          <p:nvPr/>
        </p:nvSpPr>
        <p:spPr>
          <a:xfrm>
            <a:off x="4127790" y="5822313"/>
            <a:ext cx="1120948" cy="400110"/>
          </a:xfrm>
          <a:prstGeom prst="rect">
            <a:avLst/>
          </a:prstGeom>
          <a:noFill/>
        </p:spPr>
        <p:txBody>
          <a:bodyPr wrap="none" rtlCol="0">
            <a:spAutoFit/>
          </a:bodyPr>
          <a:lstStyle/>
          <a:p>
            <a:r>
              <a:rPr lang="en-US" sz="2000" dirty="0"/>
              <a:t>Software</a:t>
            </a:r>
          </a:p>
        </p:txBody>
      </p:sp>
      <p:pic>
        <p:nvPicPr>
          <p:cNvPr id="56" name="Picture 55" descr="Icon&#10;&#10;Description automatically generated with medium confidence">
            <a:extLst>
              <a:ext uri="{FF2B5EF4-FFF2-40B4-BE49-F238E27FC236}">
                <a16:creationId xmlns:a16="http://schemas.microsoft.com/office/drawing/2014/main" id="{CD55973B-AA61-2447-9C2D-FD5272954743}"/>
              </a:ext>
            </a:extLst>
          </p:cNvPr>
          <p:cNvPicPr>
            <a:picLocks noChangeAspect="1"/>
          </p:cNvPicPr>
          <p:nvPr/>
        </p:nvPicPr>
        <p:blipFill rotWithShape="1">
          <a:blip r:embed="rId7"/>
          <a:srcRect l="13259" t="3630"/>
          <a:stretch/>
        </p:blipFill>
        <p:spPr>
          <a:xfrm>
            <a:off x="6028684" y="5909596"/>
            <a:ext cx="342901" cy="293533"/>
          </a:xfrm>
          <a:prstGeom prst="rect">
            <a:avLst/>
          </a:prstGeom>
        </p:spPr>
      </p:pic>
      <p:sp>
        <p:nvSpPr>
          <p:cNvPr id="57" name="TextBox 56">
            <a:extLst>
              <a:ext uri="{FF2B5EF4-FFF2-40B4-BE49-F238E27FC236}">
                <a16:creationId xmlns:a16="http://schemas.microsoft.com/office/drawing/2014/main" id="{5A5A7AAE-3E5B-A646-9506-7B8B6A3659F8}"/>
              </a:ext>
            </a:extLst>
          </p:cNvPr>
          <p:cNvSpPr txBox="1"/>
          <p:nvPr/>
        </p:nvSpPr>
        <p:spPr>
          <a:xfrm>
            <a:off x="6310120" y="5822313"/>
            <a:ext cx="747320" cy="400110"/>
          </a:xfrm>
          <a:prstGeom prst="rect">
            <a:avLst/>
          </a:prstGeom>
          <a:noFill/>
        </p:spPr>
        <p:txBody>
          <a:bodyPr wrap="none" rtlCol="0">
            <a:spAutoFit/>
          </a:bodyPr>
          <a:lstStyle/>
          <a:p>
            <a:r>
              <a:rPr lang="en-US" sz="2000" dirty="0"/>
              <a:t>FPGA</a:t>
            </a:r>
          </a:p>
        </p:txBody>
      </p:sp>
      <p:sp>
        <p:nvSpPr>
          <p:cNvPr id="58" name="TextBox 57">
            <a:extLst>
              <a:ext uri="{FF2B5EF4-FFF2-40B4-BE49-F238E27FC236}">
                <a16:creationId xmlns:a16="http://schemas.microsoft.com/office/drawing/2014/main" id="{19E7D6B8-504C-AF4E-9C36-26D10340933A}"/>
              </a:ext>
            </a:extLst>
          </p:cNvPr>
          <p:cNvSpPr txBox="1"/>
          <p:nvPr/>
        </p:nvSpPr>
        <p:spPr>
          <a:xfrm>
            <a:off x="8214917" y="5822313"/>
            <a:ext cx="652743" cy="400110"/>
          </a:xfrm>
          <a:prstGeom prst="rect">
            <a:avLst/>
          </a:prstGeom>
          <a:noFill/>
        </p:spPr>
        <p:txBody>
          <a:bodyPr wrap="none" rtlCol="0">
            <a:spAutoFit/>
          </a:bodyPr>
          <a:lstStyle/>
          <a:p>
            <a:r>
              <a:rPr lang="en-US" sz="2000" dirty="0"/>
              <a:t>ASIC</a:t>
            </a:r>
          </a:p>
        </p:txBody>
      </p:sp>
    </p:spTree>
    <p:extLst>
      <p:ext uri="{BB962C8B-B14F-4D97-AF65-F5344CB8AC3E}">
        <p14:creationId xmlns:p14="http://schemas.microsoft.com/office/powerpoint/2010/main" val="424105785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Current view of XGCD design space</a:t>
            </a:r>
          </a:p>
        </p:txBody>
      </p:sp>
      <p:sp>
        <p:nvSpPr>
          <p:cNvPr id="37" name="Rectangle 36">
            <a:extLst>
              <a:ext uri="{FF2B5EF4-FFF2-40B4-BE49-F238E27FC236}">
                <a16:creationId xmlns:a16="http://schemas.microsoft.com/office/drawing/2014/main" id="{F426B57B-0C6D-114A-9216-A21B1309DE2F}"/>
              </a:ext>
            </a:extLst>
          </p:cNvPr>
          <p:cNvSpPr/>
          <p:nvPr/>
        </p:nvSpPr>
        <p:spPr>
          <a:xfrm>
            <a:off x="8714513" y="1674673"/>
            <a:ext cx="17823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Hardware</a:t>
            </a:r>
          </a:p>
        </p:txBody>
      </p:sp>
      <p:cxnSp>
        <p:nvCxnSpPr>
          <p:cNvPr id="46" name="Straight Arrow Connector 45">
            <a:extLst>
              <a:ext uri="{FF2B5EF4-FFF2-40B4-BE49-F238E27FC236}">
                <a16:creationId xmlns:a16="http://schemas.microsoft.com/office/drawing/2014/main" id="{BCC5F3D8-7445-FE4B-9485-A7E6A7F93626}"/>
              </a:ext>
            </a:extLst>
          </p:cNvPr>
          <p:cNvCxnSpPr>
            <a:cxnSpLocks/>
            <a:stCxn id="37" idx="2"/>
          </p:cNvCxnSpPr>
          <p:nvPr/>
        </p:nvCxnSpPr>
        <p:spPr>
          <a:xfrm>
            <a:off x="9605666" y="2277736"/>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75337691-9663-3C4D-B52F-46889601A30B}"/>
              </a:ext>
            </a:extLst>
          </p:cNvPr>
          <p:cNvSpPr/>
          <p:nvPr/>
        </p:nvSpPr>
        <p:spPr>
          <a:xfrm>
            <a:off x="11051508"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53" name="Rectangle 52">
            <a:extLst>
              <a:ext uri="{FF2B5EF4-FFF2-40B4-BE49-F238E27FC236}">
                <a16:creationId xmlns:a16="http://schemas.microsoft.com/office/drawing/2014/main" id="{382AE139-E47E-8F45-A57D-DA9624921867}"/>
              </a:ext>
            </a:extLst>
          </p:cNvPr>
          <p:cNvSpPr/>
          <p:nvPr/>
        </p:nvSpPr>
        <p:spPr>
          <a:xfrm>
            <a:off x="9800297"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54" name="Straight Arrow Connector 53">
            <a:extLst>
              <a:ext uri="{FF2B5EF4-FFF2-40B4-BE49-F238E27FC236}">
                <a16:creationId xmlns:a16="http://schemas.microsoft.com/office/drawing/2014/main" id="{FC268F39-8A5E-9547-8A8D-57C4E7BFAA3A}"/>
              </a:ext>
            </a:extLst>
          </p:cNvPr>
          <p:cNvCxnSpPr>
            <a:cxnSpLocks/>
            <a:endCxn id="53" idx="0"/>
          </p:cNvCxnSpPr>
          <p:nvPr/>
        </p:nvCxnSpPr>
        <p:spPr>
          <a:xfrm flipH="1">
            <a:off x="10265247"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329DB59-9022-F546-9B4D-D8572C40A3FB}"/>
              </a:ext>
            </a:extLst>
          </p:cNvPr>
          <p:cNvCxnSpPr>
            <a:cxnSpLocks/>
            <a:endCxn id="52" idx="0"/>
          </p:cNvCxnSpPr>
          <p:nvPr/>
        </p:nvCxnSpPr>
        <p:spPr>
          <a:xfrm>
            <a:off x="10891783"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42BC3D05-6147-4A41-93D9-F6C616F19329}"/>
              </a:ext>
            </a:extLst>
          </p:cNvPr>
          <p:cNvSpPr/>
          <p:nvPr/>
        </p:nvSpPr>
        <p:spPr>
          <a:xfrm>
            <a:off x="155806" y="167467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Target Platform</a:t>
            </a:r>
          </a:p>
        </p:txBody>
      </p:sp>
      <p:sp>
        <p:nvSpPr>
          <p:cNvPr id="58" name="Rectangle 57">
            <a:extLst>
              <a:ext uri="{FF2B5EF4-FFF2-40B4-BE49-F238E27FC236}">
                <a16:creationId xmlns:a16="http://schemas.microsoft.com/office/drawing/2014/main" id="{B3E2D58A-86D2-084C-8708-A9EFC561B961}"/>
              </a:ext>
            </a:extLst>
          </p:cNvPr>
          <p:cNvSpPr/>
          <p:nvPr/>
        </p:nvSpPr>
        <p:spPr>
          <a:xfrm>
            <a:off x="155806" y="312945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Algorithm</a:t>
            </a:r>
          </a:p>
        </p:txBody>
      </p:sp>
      <p:sp>
        <p:nvSpPr>
          <p:cNvPr id="59" name="Rectangle 58">
            <a:extLst>
              <a:ext uri="{FF2B5EF4-FFF2-40B4-BE49-F238E27FC236}">
                <a16:creationId xmlns:a16="http://schemas.microsoft.com/office/drawing/2014/main" id="{6558FA29-96B7-F347-9734-A8C1E9D51E9D}"/>
              </a:ext>
            </a:extLst>
          </p:cNvPr>
          <p:cNvSpPr/>
          <p:nvPr/>
        </p:nvSpPr>
        <p:spPr>
          <a:xfrm>
            <a:off x="155806" y="4222397"/>
            <a:ext cx="2288822" cy="894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Application Requirements</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816FB76-C5DB-0644-9B2B-7315FAF57A35}"/>
              </a:ext>
            </a:extLst>
          </p:cNvPr>
          <p:cNvCxnSpPr>
            <a:cxnSpLocks/>
          </p:cNvCxnSpPr>
          <p:nvPr/>
        </p:nvCxnSpPr>
        <p:spPr>
          <a:xfrm>
            <a:off x="315310" y="4050515"/>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0CEF6DF-6DF0-D244-8041-BD6E952A74EC}"/>
              </a:ext>
            </a:extLst>
          </p:cNvPr>
          <p:cNvSpPr/>
          <p:nvPr/>
        </p:nvSpPr>
        <p:spPr>
          <a:xfrm>
            <a:off x="10372047"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[AHAJS16]</a:t>
            </a:r>
          </a:p>
          <a:p>
            <a:pPr algn="ctr"/>
            <a:r>
              <a:rPr lang="en-US" sz="2000" dirty="0">
                <a:solidFill>
                  <a:srgbClr val="C00000"/>
                </a:solidFill>
              </a:rPr>
              <a:t>[ZST+20]</a:t>
            </a:r>
          </a:p>
          <a:p>
            <a:pPr algn="ctr"/>
            <a:r>
              <a:rPr lang="en-US" sz="2000" dirty="0">
                <a:solidFill>
                  <a:srgbClr val="C00000"/>
                </a:solidFill>
              </a:rPr>
              <a:t>[ZTW21]</a:t>
            </a:r>
          </a:p>
        </p:txBody>
      </p: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44" name="Rectangle 43">
            <a:extLst>
              <a:ext uri="{FF2B5EF4-FFF2-40B4-BE49-F238E27FC236}">
                <a16:creationId xmlns:a16="http://schemas.microsoft.com/office/drawing/2014/main" id="{34B8E4A0-4D20-1B44-B5F9-67E8875F03CB}"/>
              </a:ext>
            </a:extLst>
          </p:cNvPr>
          <p:cNvSpPr/>
          <p:nvPr/>
        </p:nvSpPr>
        <p:spPr>
          <a:xfrm>
            <a:off x="3769798" y="5459982"/>
            <a:ext cx="6387388" cy="75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 = constant-time, NCT = not constant-time</a:t>
            </a:r>
          </a:p>
        </p:txBody>
      </p:sp>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id="{849B748E-F0AA-754B-B742-64ADC14D7531}"/>
                  </a:ext>
                </a:extLst>
              </p:cNvPr>
              <p:cNvSpPr/>
              <p:nvPr/>
            </p:nvSpPr>
            <p:spPr>
              <a:xfrm>
                <a:off x="10347715" y="3129829"/>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68" name="Rectangle 67">
                <a:extLst>
                  <a:ext uri="{FF2B5EF4-FFF2-40B4-BE49-F238E27FC236}">
                    <a16:creationId xmlns:a16="http://schemas.microsoft.com/office/drawing/2014/main" id="{849B748E-F0AA-754B-B742-64ADC14D7531}"/>
                  </a:ext>
                </a:extLst>
              </p:cNvPr>
              <p:cNvSpPr>
                <a:spLocks noRot="1" noChangeAspect="1" noMove="1" noResize="1" noEditPoints="1" noAdjustHandles="1" noChangeArrowheads="1" noChangeShapeType="1" noTextEdit="1"/>
              </p:cNvSpPr>
              <p:nvPr/>
            </p:nvSpPr>
            <p:spPr>
              <a:xfrm>
                <a:off x="10347715" y="3129829"/>
                <a:ext cx="1088136" cy="603063"/>
              </a:xfrm>
              <a:prstGeom prst="rect">
                <a:avLst/>
              </a:prstGeom>
              <a:blipFill>
                <a:blip r:embed="rId3"/>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62096237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We explore the broader design space</a:t>
            </a:r>
          </a:p>
        </p:txBody>
      </p:sp>
      <p:sp>
        <p:nvSpPr>
          <p:cNvPr id="4" name="Rectangle 3">
            <a:extLst>
              <a:ext uri="{FF2B5EF4-FFF2-40B4-BE49-F238E27FC236}">
                <a16:creationId xmlns:a16="http://schemas.microsoft.com/office/drawing/2014/main" id="{F9D94FFA-E5B4-5646-9A46-79D80921A888}"/>
              </a:ext>
            </a:extLst>
          </p:cNvPr>
          <p:cNvSpPr/>
          <p:nvPr/>
        </p:nvSpPr>
        <p:spPr>
          <a:xfrm>
            <a:off x="3741296" y="1674674"/>
            <a:ext cx="1782305"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Software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EC1F34D-4F53-E547-A3F7-DC62D8874BF3}"/>
                  </a:ext>
                </a:extLst>
              </p:cNvPr>
              <p:cNvSpPr/>
              <p:nvPr/>
            </p:nvSpPr>
            <p:spPr>
              <a:xfrm>
                <a:off x="2882749"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6" name="Rectangle 5">
                <a:extLst>
                  <a:ext uri="{FF2B5EF4-FFF2-40B4-BE49-F238E27FC236}">
                    <a16:creationId xmlns:a16="http://schemas.microsoft.com/office/drawing/2014/main" id="{0EC1F34D-4F53-E547-A3F7-DC62D8874BF3}"/>
                  </a:ext>
                </a:extLst>
              </p:cNvPr>
              <p:cNvSpPr>
                <a:spLocks noRot="1" noChangeAspect="1" noMove="1" noResize="1" noEditPoints="1" noAdjustHandles="1" noChangeArrowheads="1" noChangeShapeType="1" noTextEdit="1"/>
              </p:cNvSpPr>
              <p:nvPr/>
            </p:nvSpPr>
            <p:spPr>
              <a:xfrm>
                <a:off x="2882749" y="3129830"/>
                <a:ext cx="1088136" cy="603063"/>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4B5BFB5-D96A-1946-A8C6-A915F4B4DE3D}"/>
              </a:ext>
            </a:extLst>
          </p:cNvPr>
          <p:cNvSpPr/>
          <p:nvPr/>
        </p:nvSpPr>
        <p:spPr>
          <a:xfrm>
            <a:off x="3586542"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15" name="Rectangle 14">
            <a:extLst>
              <a:ext uri="{FF2B5EF4-FFF2-40B4-BE49-F238E27FC236}">
                <a16:creationId xmlns:a16="http://schemas.microsoft.com/office/drawing/2014/main" id="{221DCAA6-1840-BB4C-A5F0-3E29EDB661B4}"/>
              </a:ext>
            </a:extLst>
          </p:cNvPr>
          <p:cNvSpPr/>
          <p:nvPr/>
        </p:nvSpPr>
        <p:spPr>
          <a:xfrm>
            <a:off x="233533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38" name="Straight Arrow Connector 37">
            <a:extLst>
              <a:ext uri="{FF2B5EF4-FFF2-40B4-BE49-F238E27FC236}">
                <a16:creationId xmlns:a16="http://schemas.microsoft.com/office/drawing/2014/main" id="{976F2D78-8604-9249-9813-F3F5DCC6BCDC}"/>
              </a:ext>
            </a:extLst>
          </p:cNvPr>
          <p:cNvCxnSpPr>
            <a:stCxn id="4" idx="2"/>
            <a:endCxn id="6" idx="0"/>
          </p:cNvCxnSpPr>
          <p:nvPr/>
        </p:nvCxnSpPr>
        <p:spPr>
          <a:xfrm flipH="1">
            <a:off x="3426817" y="2277737"/>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EC614E5-95C9-F340-80A3-6BA45AD96FD9}"/>
              </a:ext>
            </a:extLst>
          </p:cNvPr>
          <p:cNvCxnSpPr>
            <a:cxnSpLocks/>
            <a:stCxn id="4" idx="2"/>
          </p:cNvCxnSpPr>
          <p:nvPr/>
        </p:nvCxnSpPr>
        <p:spPr>
          <a:xfrm>
            <a:off x="4632449" y="2277737"/>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DEE94F1-4557-CB45-9BF7-8FA7BAAD273E}"/>
              </a:ext>
            </a:extLst>
          </p:cNvPr>
          <p:cNvCxnSpPr>
            <a:cxnSpLocks/>
            <a:stCxn id="6" idx="2"/>
            <a:endCxn id="15" idx="0"/>
          </p:cNvCxnSpPr>
          <p:nvPr/>
        </p:nvCxnSpPr>
        <p:spPr>
          <a:xfrm flipH="1">
            <a:off x="2800281"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B57FC48-E78F-4345-B752-39F6C9861011}"/>
              </a:ext>
            </a:extLst>
          </p:cNvPr>
          <p:cNvCxnSpPr>
            <a:cxnSpLocks/>
            <a:stCxn id="6" idx="2"/>
            <a:endCxn id="14" idx="0"/>
          </p:cNvCxnSpPr>
          <p:nvPr/>
        </p:nvCxnSpPr>
        <p:spPr>
          <a:xfrm>
            <a:off x="3426817"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FE8B7F5-A1C4-994F-8B06-3C48D01B44CD}"/>
                  </a:ext>
                </a:extLst>
              </p:cNvPr>
              <p:cNvSpPr/>
              <p:nvPr/>
            </p:nvSpPr>
            <p:spPr>
              <a:xfrm>
                <a:off x="5374498"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23" name="Rectangle 22">
                <a:extLst>
                  <a:ext uri="{FF2B5EF4-FFF2-40B4-BE49-F238E27FC236}">
                    <a16:creationId xmlns:a16="http://schemas.microsoft.com/office/drawing/2014/main" id="{CFE8B7F5-A1C4-994F-8B06-3C48D01B44CD}"/>
                  </a:ext>
                </a:extLst>
              </p:cNvPr>
              <p:cNvSpPr>
                <a:spLocks noRot="1" noChangeAspect="1" noMove="1" noResize="1" noEditPoints="1" noAdjustHandles="1" noChangeArrowheads="1" noChangeShapeType="1" noTextEdit="1"/>
              </p:cNvSpPr>
              <p:nvPr/>
            </p:nvSpPr>
            <p:spPr>
              <a:xfrm>
                <a:off x="5374498" y="3129830"/>
                <a:ext cx="1088136" cy="603063"/>
              </a:xfrm>
              <a:prstGeom prst="rect">
                <a:avLst/>
              </a:prstGeom>
              <a:blipFill>
                <a:blip r:embed="rId4"/>
                <a:stretch>
                  <a:fillRect/>
                </a:stretch>
              </a:blipFill>
              <a:ln>
                <a:solidFill>
                  <a:schemeClr val="tx1"/>
                </a:solidFill>
              </a:ln>
            </p:spPr>
            <p:txBody>
              <a:bodyPr/>
              <a:lstStyle/>
              <a:p>
                <a:r>
                  <a:rPr lang="en-US">
                    <a:noFill/>
                  </a:rPr>
                  <a:t> </a:t>
                </a:r>
              </a:p>
            </p:txBody>
          </p:sp>
        </mc:Fallback>
      </mc:AlternateContent>
      <p:sp>
        <p:nvSpPr>
          <p:cNvPr id="24" name="Rectangle 23">
            <a:extLst>
              <a:ext uri="{FF2B5EF4-FFF2-40B4-BE49-F238E27FC236}">
                <a16:creationId xmlns:a16="http://schemas.microsoft.com/office/drawing/2014/main" id="{83C337E2-EFAD-3A4B-9FA9-414B31BFEBE9}"/>
              </a:ext>
            </a:extLst>
          </p:cNvPr>
          <p:cNvSpPr/>
          <p:nvPr/>
        </p:nvSpPr>
        <p:spPr>
          <a:xfrm>
            <a:off x="607829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25" name="Rectangle 24">
            <a:extLst>
              <a:ext uri="{FF2B5EF4-FFF2-40B4-BE49-F238E27FC236}">
                <a16:creationId xmlns:a16="http://schemas.microsoft.com/office/drawing/2014/main" id="{693A8C4D-D933-2A4D-BD4C-3191882DE316}"/>
              </a:ext>
            </a:extLst>
          </p:cNvPr>
          <p:cNvSpPr/>
          <p:nvPr/>
        </p:nvSpPr>
        <p:spPr>
          <a:xfrm>
            <a:off x="4827080"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26" name="Straight Arrow Connector 25">
            <a:extLst>
              <a:ext uri="{FF2B5EF4-FFF2-40B4-BE49-F238E27FC236}">
                <a16:creationId xmlns:a16="http://schemas.microsoft.com/office/drawing/2014/main" id="{C2435249-6962-BD44-9E83-BAC6C092E685}"/>
              </a:ext>
            </a:extLst>
          </p:cNvPr>
          <p:cNvCxnSpPr>
            <a:cxnSpLocks/>
            <a:stCxn id="23" idx="2"/>
            <a:endCxn id="25" idx="0"/>
          </p:cNvCxnSpPr>
          <p:nvPr/>
        </p:nvCxnSpPr>
        <p:spPr>
          <a:xfrm flipH="1">
            <a:off x="5292030"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335ED66-0F3C-F44C-873E-7F5B05FFA35B}"/>
              </a:ext>
            </a:extLst>
          </p:cNvPr>
          <p:cNvCxnSpPr>
            <a:cxnSpLocks/>
            <a:stCxn id="23" idx="2"/>
            <a:endCxn id="24" idx="0"/>
          </p:cNvCxnSpPr>
          <p:nvPr/>
        </p:nvCxnSpPr>
        <p:spPr>
          <a:xfrm>
            <a:off x="5918566"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F426B57B-0C6D-114A-9216-A21B1309DE2F}"/>
              </a:ext>
            </a:extLst>
          </p:cNvPr>
          <p:cNvSpPr/>
          <p:nvPr/>
        </p:nvSpPr>
        <p:spPr>
          <a:xfrm>
            <a:off x="8714513" y="1674673"/>
            <a:ext cx="17823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Hardware</a:t>
            </a:r>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4CB9FD6C-AF2F-234F-97A1-21F66C75EFCF}"/>
                  </a:ext>
                </a:extLst>
              </p:cNvPr>
              <p:cNvSpPr/>
              <p:nvPr/>
            </p:nvSpPr>
            <p:spPr>
              <a:xfrm>
                <a:off x="7855966" y="3129829"/>
                <a:ext cx="1088136"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39" name="Rectangle 38">
                <a:extLst>
                  <a:ext uri="{FF2B5EF4-FFF2-40B4-BE49-F238E27FC236}">
                    <a16:creationId xmlns:a16="http://schemas.microsoft.com/office/drawing/2014/main" id="{4CB9FD6C-AF2F-234F-97A1-21F66C75EFCF}"/>
                  </a:ext>
                </a:extLst>
              </p:cNvPr>
              <p:cNvSpPr>
                <a:spLocks noRot="1" noChangeAspect="1" noMove="1" noResize="1" noEditPoints="1" noAdjustHandles="1" noChangeArrowheads="1" noChangeShapeType="1" noTextEdit="1"/>
              </p:cNvSpPr>
              <p:nvPr/>
            </p:nvSpPr>
            <p:spPr>
              <a:xfrm>
                <a:off x="7855966" y="3129829"/>
                <a:ext cx="1088136"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p:sp>
        <p:nvSpPr>
          <p:cNvPr id="42" name="Rectangle 41">
            <a:extLst>
              <a:ext uri="{FF2B5EF4-FFF2-40B4-BE49-F238E27FC236}">
                <a16:creationId xmlns:a16="http://schemas.microsoft.com/office/drawing/2014/main" id="{19CCBF76-6126-9043-A11D-A709C26FD80F}"/>
              </a:ext>
            </a:extLst>
          </p:cNvPr>
          <p:cNvSpPr/>
          <p:nvPr/>
        </p:nvSpPr>
        <p:spPr>
          <a:xfrm>
            <a:off x="8559759" y="4368138"/>
            <a:ext cx="929899"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43" name="Rectangle 42">
            <a:extLst>
              <a:ext uri="{FF2B5EF4-FFF2-40B4-BE49-F238E27FC236}">
                <a16:creationId xmlns:a16="http://schemas.microsoft.com/office/drawing/2014/main" id="{1C8F5196-838E-5442-A9C1-673597DD8A3E}"/>
              </a:ext>
            </a:extLst>
          </p:cNvPr>
          <p:cNvSpPr/>
          <p:nvPr/>
        </p:nvSpPr>
        <p:spPr>
          <a:xfrm>
            <a:off x="7308548" y="4368138"/>
            <a:ext cx="929899"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45" name="Straight Arrow Connector 44">
            <a:extLst>
              <a:ext uri="{FF2B5EF4-FFF2-40B4-BE49-F238E27FC236}">
                <a16:creationId xmlns:a16="http://schemas.microsoft.com/office/drawing/2014/main" id="{B16ADC37-E47F-F942-96E7-053C1A7C0ECC}"/>
              </a:ext>
            </a:extLst>
          </p:cNvPr>
          <p:cNvCxnSpPr>
            <a:stCxn id="37" idx="2"/>
            <a:endCxn id="39" idx="0"/>
          </p:cNvCxnSpPr>
          <p:nvPr/>
        </p:nvCxnSpPr>
        <p:spPr>
          <a:xfrm flipH="1">
            <a:off x="8400034" y="2277736"/>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BCC5F3D8-7445-FE4B-9485-A7E6A7F93626}"/>
              </a:ext>
            </a:extLst>
          </p:cNvPr>
          <p:cNvCxnSpPr>
            <a:cxnSpLocks/>
            <a:stCxn id="37" idx="2"/>
          </p:cNvCxnSpPr>
          <p:nvPr/>
        </p:nvCxnSpPr>
        <p:spPr>
          <a:xfrm>
            <a:off x="9605666" y="2277736"/>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814273AC-1B28-3A44-A563-D9496BEEC7AE}"/>
              </a:ext>
            </a:extLst>
          </p:cNvPr>
          <p:cNvCxnSpPr>
            <a:cxnSpLocks/>
            <a:stCxn id="39" idx="2"/>
            <a:endCxn id="43" idx="0"/>
          </p:cNvCxnSpPr>
          <p:nvPr/>
        </p:nvCxnSpPr>
        <p:spPr>
          <a:xfrm flipH="1">
            <a:off x="7773498"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61E0A55-350D-3241-B83F-D623F178B3B7}"/>
              </a:ext>
            </a:extLst>
          </p:cNvPr>
          <p:cNvCxnSpPr>
            <a:cxnSpLocks/>
            <a:stCxn id="39" idx="2"/>
            <a:endCxn id="42" idx="0"/>
          </p:cNvCxnSpPr>
          <p:nvPr/>
        </p:nvCxnSpPr>
        <p:spPr>
          <a:xfrm>
            <a:off x="8400034"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F27BB86C-358C-3647-8BEE-9312B9D631E9}"/>
                  </a:ext>
                </a:extLst>
              </p:cNvPr>
              <p:cNvSpPr/>
              <p:nvPr/>
            </p:nvSpPr>
            <p:spPr>
              <a:xfrm>
                <a:off x="10347715" y="3129829"/>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51" name="Rectangle 50">
                <a:extLst>
                  <a:ext uri="{FF2B5EF4-FFF2-40B4-BE49-F238E27FC236}">
                    <a16:creationId xmlns:a16="http://schemas.microsoft.com/office/drawing/2014/main" id="{F27BB86C-358C-3647-8BEE-9312B9D631E9}"/>
                  </a:ext>
                </a:extLst>
              </p:cNvPr>
              <p:cNvSpPr>
                <a:spLocks noRot="1" noChangeAspect="1" noMove="1" noResize="1" noEditPoints="1" noAdjustHandles="1" noChangeArrowheads="1" noChangeShapeType="1" noTextEdit="1"/>
              </p:cNvSpPr>
              <p:nvPr/>
            </p:nvSpPr>
            <p:spPr>
              <a:xfrm>
                <a:off x="10347715" y="3129829"/>
                <a:ext cx="1088136"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52" name="Rectangle 51">
            <a:extLst>
              <a:ext uri="{FF2B5EF4-FFF2-40B4-BE49-F238E27FC236}">
                <a16:creationId xmlns:a16="http://schemas.microsoft.com/office/drawing/2014/main" id="{75337691-9663-3C4D-B52F-46889601A30B}"/>
              </a:ext>
            </a:extLst>
          </p:cNvPr>
          <p:cNvSpPr/>
          <p:nvPr/>
        </p:nvSpPr>
        <p:spPr>
          <a:xfrm>
            <a:off x="11051508"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53" name="Rectangle 52">
            <a:extLst>
              <a:ext uri="{FF2B5EF4-FFF2-40B4-BE49-F238E27FC236}">
                <a16:creationId xmlns:a16="http://schemas.microsoft.com/office/drawing/2014/main" id="{382AE139-E47E-8F45-A57D-DA9624921867}"/>
              </a:ext>
            </a:extLst>
          </p:cNvPr>
          <p:cNvSpPr/>
          <p:nvPr/>
        </p:nvSpPr>
        <p:spPr>
          <a:xfrm>
            <a:off x="9800297"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54" name="Straight Arrow Connector 53">
            <a:extLst>
              <a:ext uri="{FF2B5EF4-FFF2-40B4-BE49-F238E27FC236}">
                <a16:creationId xmlns:a16="http://schemas.microsoft.com/office/drawing/2014/main" id="{FC268F39-8A5E-9547-8A8D-57C4E7BFAA3A}"/>
              </a:ext>
            </a:extLst>
          </p:cNvPr>
          <p:cNvCxnSpPr>
            <a:cxnSpLocks/>
            <a:stCxn id="51" idx="2"/>
            <a:endCxn id="53" idx="0"/>
          </p:cNvCxnSpPr>
          <p:nvPr/>
        </p:nvCxnSpPr>
        <p:spPr>
          <a:xfrm flipH="1">
            <a:off x="10265247"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329DB59-9022-F546-9B4D-D8572C40A3FB}"/>
              </a:ext>
            </a:extLst>
          </p:cNvPr>
          <p:cNvCxnSpPr>
            <a:cxnSpLocks/>
            <a:stCxn id="51" idx="2"/>
            <a:endCxn id="52" idx="0"/>
          </p:cNvCxnSpPr>
          <p:nvPr/>
        </p:nvCxnSpPr>
        <p:spPr>
          <a:xfrm>
            <a:off x="10891783"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42BC3D05-6147-4A41-93D9-F6C616F19329}"/>
              </a:ext>
            </a:extLst>
          </p:cNvPr>
          <p:cNvSpPr/>
          <p:nvPr/>
        </p:nvSpPr>
        <p:spPr>
          <a:xfrm>
            <a:off x="155806" y="167467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Target Platform</a:t>
            </a:r>
          </a:p>
        </p:txBody>
      </p:sp>
      <p:sp>
        <p:nvSpPr>
          <p:cNvPr id="58" name="Rectangle 57">
            <a:extLst>
              <a:ext uri="{FF2B5EF4-FFF2-40B4-BE49-F238E27FC236}">
                <a16:creationId xmlns:a16="http://schemas.microsoft.com/office/drawing/2014/main" id="{B3E2D58A-86D2-084C-8708-A9EFC561B961}"/>
              </a:ext>
            </a:extLst>
          </p:cNvPr>
          <p:cNvSpPr/>
          <p:nvPr/>
        </p:nvSpPr>
        <p:spPr>
          <a:xfrm>
            <a:off x="155806" y="312945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Algorithm</a:t>
            </a:r>
          </a:p>
        </p:txBody>
      </p:sp>
      <p:sp>
        <p:nvSpPr>
          <p:cNvPr id="59" name="Rectangle 58">
            <a:extLst>
              <a:ext uri="{FF2B5EF4-FFF2-40B4-BE49-F238E27FC236}">
                <a16:creationId xmlns:a16="http://schemas.microsoft.com/office/drawing/2014/main" id="{6558FA29-96B7-F347-9734-A8C1E9D51E9D}"/>
              </a:ext>
            </a:extLst>
          </p:cNvPr>
          <p:cNvSpPr/>
          <p:nvPr/>
        </p:nvSpPr>
        <p:spPr>
          <a:xfrm>
            <a:off x="155806" y="4222397"/>
            <a:ext cx="2288822" cy="894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Application Requirements</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816FB76-C5DB-0644-9B2B-7315FAF57A35}"/>
              </a:ext>
            </a:extLst>
          </p:cNvPr>
          <p:cNvCxnSpPr>
            <a:cxnSpLocks/>
          </p:cNvCxnSpPr>
          <p:nvPr/>
        </p:nvCxnSpPr>
        <p:spPr>
          <a:xfrm>
            <a:off x="315310" y="4050515"/>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0CEF6DF-6DF0-D244-8041-BD6E952A74EC}"/>
              </a:ext>
            </a:extLst>
          </p:cNvPr>
          <p:cNvSpPr/>
          <p:nvPr/>
        </p:nvSpPr>
        <p:spPr>
          <a:xfrm>
            <a:off x="10372047"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[AHAJS16]</a:t>
            </a:r>
          </a:p>
          <a:p>
            <a:pPr algn="ctr"/>
            <a:r>
              <a:rPr lang="en-US" sz="2000" dirty="0">
                <a:solidFill>
                  <a:srgbClr val="C00000"/>
                </a:solidFill>
              </a:rPr>
              <a:t>[ZST+20]</a:t>
            </a:r>
          </a:p>
          <a:p>
            <a:pPr algn="ctr"/>
            <a:r>
              <a:rPr lang="en-US" sz="2000" dirty="0">
                <a:solidFill>
                  <a:srgbClr val="C00000"/>
                </a:solidFill>
              </a:rPr>
              <a:t>[ZTW21]</a:t>
            </a:r>
          </a:p>
        </p:txBody>
      </p: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65" name="Rectangle 64">
            <a:extLst>
              <a:ext uri="{FF2B5EF4-FFF2-40B4-BE49-F238E27FC236}">
                <a16:creationId xmlns:a16="http://schemas.microsoft.com/office/drawing/2014/main" id="{3CC284CD-0519-C441-801C-4CA2E344AF03}"/>
              </a:ext>
            </a:extLst>
          </p:cNvPr>
          <p:cNvSpPr/>
          <p:nvPr/>
        </p:nvSpPr>
        <p:spPr>
          <a:xfrm>
            <a:off x="3769798" y="5459982"/>
            <a:ext cx="6387388" cy="75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 = constant-time, NCT = not constant-time</a:t>
            </a:r>
          </a:p>
        </p:txBody>
      </p:sp>
    </p:spTree>
    <p:extLst>
      <p:ext uri="{BB962C8B-B14F-4D97-AF65-F5344CB8AC3E}">
        <p14:creationId xmlns:p14="http://schemas.microsoft.com/office/powerpoint/2010/main" val="334578708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We explore the broader design space</a:t>
            </a:r>
          </a:p>
        </p:txBody>
      </p:sp>
      <p:sp>
        <p:nvSpPr>
          <p:cNvPr id="4" name="Rectangle 3">
            <a:extLst>
              <a:ext uri="{FF2B5EF4-FFF2-40B4-BE49-F238E27FC236}">
                <a16:creationId xmlns:a16="http://schemas.microsoft.com/office/drawing/2014/main" id="{F9D94FFA-E5B4-5646-9A46-79D80921A888}"/>
              </a:ext>
            </a:extLst>
          </p:cNvPr>
          <p:cNvSpPr/>
          <p:nvPr/>
        </p:nvSpPr>
        <p:spPr>
          <a:xfrm>
            <a:off x="3741296" y="1674674"/>
            <a:ext cx="1782305"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Software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EC1F34D-4F53-E547-A3F7-DC62D8874BF3}"/>
                  </a:ext>
                </a:extLst>
              </p:cNvPr>
              <p:cNvSpPr/>
              <p:nvPr/>
            </p:nvSpPr>
            <p:spPr>
              <a:xfrm>
                <a:off x="2882749"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6" name="Rectangle 5">
                <a:extLst>
                  <a:ext uri="{FF2B5EF4-FFF2-40B4-BE49-F238E27FC236}">
                    <a16:creationId xmlns:a16="http://schemas.microsoft.com/office/drawing/2014/main" id="{0EC1F34D-4F53-E547-A3F7-DC62D8874BF3}"/>
                  </a:ext>
                </a:extLst>
              </p:cNvPr>
              <p:cNvSpPr>
                <a:spLocks noRot="1" noChangeAspect="1" noMove="1" noResize="1" noEditPoints="1" noAdjustHandles="1" noChangeArrowheads="1" noChangeShapeType="1" noTextEdit="1"/>
              </p:cNvSpPr>
              <p:nvPr/>
            </p:nvSpPr>
            <p:spPr>
              <a:xfrm>
                <a:off x="2882749" y="3129830"/>
                <a:ext cx="1088136" cy="603063"/>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4B5BFB5-D96A-1946-A8C6-A915F4B4DE3D}"/>
              </a:ext>
            </a:extLst>
          </p:cNvPr>
          <p:cNvSpPr/>
          <p:nvPr/>
        </p:nvSpPr>
        <p:spPr>
          <a:xfrm>
            <a:off x="3586542"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15" name="Rectangle 14">
            <a:extLst>
              <a:ext uri="{FF2B5EF4-FFF2-40B4-BE49-F238E27FC236}">
                <a16:creationId xmlns:a16="http://schemas.microsoft.com/office/drawing/2014/main" id="{221DCAA6-1840-BB4C-A5F0-3E29EDB661B4}"/>
              </a:ext>
            </a:extLst>
          </p:cNvPr>
          <p:cNvSpPr/>
          <p:nvPr/>
        </p:nvSpPr>
        <p:spPr>
          <a:xfrm>
            <a:off x="233533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38" name="Straight Arrow Connector 37">
            <a:extLst>
              <a:ext uri="{FF2B5EF4-FFF2-40B4-BE49-F238E27FC236}">
                <a16:creationId xmlns:a16="http://schemas.microsoft.com/office/drawing/2014/main" id="{976F2D78-8604-9249-9813-F3F5DCC6BCDC}"/>
              </a:ext>
            </a:extLst>
          </p:cNvPr>
          <p:cNvCxnSpPr>
            <a:stCxn id="4" idx="2"/>
            <a:endCxn id="6" idx="0"/>
          </p:cNvCxnSpPr>
          <p:nvPr/>
        </p:nvCxnSpPr>
        <p:spPr>
          <a:xfrm flipH="1">
            <a:off x="3426817" y="2277737"/>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EC614E5-95C9-F340-80A3-6BA45AD96FD9}"/>
              </a:ext>
            </a:extLst>
          </p:cNvPr>
          <p:cNvCxnSpPr>
            <a:cxnSpLocks/>
            <a:stCxn id="4" idx="2"/>
          </p:cNvCxnSpPr>
          <p:nvPr/>
        </p:nvCxnSpPr>
        <p:spPr>
          <a:xfrm>
            <a:off x="4632449" y="2277737"/>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DEE94F1-4557-CB45-9BF7-8FA7BAAD273E}"/>
              </a:ext>
            </a:extLst>
          </p:cNvPr>
          <p:cNvCxnSpPr>
            <a:cxnSpLocks/>
            <a:stCxn id="6" idx="2"/>
            <a:endCxn id="15" idx="0"/>
          </p:cNvCxnSpPr>
          <p:nvPr/>
        </p:nvCxnSpPr>
        <p:spPr>
          <a:xfrm flipH="1">
            <a:off x="2800281"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B57FC48-E78F-4345-B752-39F6C9861011}"/>
              </a:ext>
            </a:extLst>
          </p:cNvPr>
          <p:cNvCxnSpPr>
            <a:cxnSpLocks/>
            <a:stCxn id="6" idx="2"/>
            <a:endCxn id="14" idx="0"/>
          </p:cNvCxnSpPr>
          <p:nvPr/>
        </p:nvCxnSpPr>
        <p:spPr>
          <a:xfrm>
            <a:off x="3426817"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FE8B7F5-A1C4-994F-8B06-3C48D01B44CD}"/>
                  </a:ext>
                </a:extLst>
              </p:cNvPr>
              <p:cNvSpPr/>
              <p:nvPr/>
            </p:nvSpPr>
            <p:spPr>
              <a:xfrm>
                <a:off x="5374498"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23" name="Rectangle 22">
                <a:extLst>
                  <a:ext uri="{FF2B5EF4-FFF2-40B4-BE49-F238E27FC236}">
                    <a16:creationId xmlns:a16="http://schemas.microsoft.com/office/drawing/2014/main" id="{CFE8B7F5-A1C4-994F-8B06-3C48D01B44CD}"/>
                  </a:ext>
                </a:extLst>
              </p:cNvPr>
              <p:cNvSpPr>
                <a:spLocks noRot="1" noChangeAspect="1" noMove="1" noResize="1" noEditPoints="1" noAdjustHandles="1" noChangeArrowheads="1" noChangeShapeType="1" noTextEdit="1"/>
              </p:cNvSpPr>
              <p:nvPr/>
            </p:nvSpPr>
            <p:spPr>
              <a:xfrm>
                <a:off x="5374498" y="3129830"/>
                <a:ext cx="1088136" cy="603063"/>
              </a:xfrm>
              <a:prstGeom prst="rect">
                <a:avLst/>
              </a:prstGeom>
              <a:blipFill>
                <a:blip r:embed="rId4"/>
                <a:stretch>
                  <a:fillRect/>
                </a:stretch>
              </a:blipFill>
              <a:ln>
                <a:solidFill>
                  <a:schemeClr val="tx1"/>
                </a:solidFill>
              </a:ln>
            </p:spPr>
            <p:txBody>
              <a:bodyPr/>
              <a:lstStyle/>
              <a:p>
                <a:r>
                  <a:rPr lang="en-US">
                    <a:noFill/>
                  </a:rPr>
                  <a:t> </a:t>
                </a:r>
              </a:p>
            </p:txBody>
          </p:sp>
        </mc:Fallback>
      </mc:AlternateContent>
      <p:sp>
        <p:nvSpPr>
          <p:cNvPr id="24" name="Rectangle 23">
            <a:extLst>
              <a:ext uri="{FF2B5EF4-FFF2-40B4-BE49-F238E27FC236}">
                <a16:creationId xmlns:a16="http://schemas.microsoft.com/office/drawing/2014/main" id="{83C337E2-EFAD-3A4B-9FA9-414B31BFEBE9}"/>
              </a:ext>
            </a:extLst>
          </p:cNvPr>
          <p:cNvSpPr/>
          <p:nvPr/>
        </p:nvSpPr>
        <p:spPr>
          <a:xfrm>
            <a:off x="607829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25" name="Rectangle 24">
            <a:extLst>
              <a:ext uri="{FF2B5EF4-FFF2-40B4-BE49-F238E27FC236}">
                <a16:creationId xmlns:a16="http://schemas.microsoft.com/office/drawing/2014/main" id="{693A8C4D-D933-2A4D-BD4C-3191882DE316}"/>
              </a:ext>
            </a:extLst>
          </p:cNvPr>
          <p:cNvSpPr/>
          <p:nvPr/>
        </p:nvSpPr>
        <p:spPr>
          <a:xfrm>
            <a:off x="4827080"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26" name="Straight Arrow Connector 25">
            <a:extLst>
              <a:ext uri="{FF2B5EF4-FFF2-40B4-BE49-F238E27FC236}">
                <a16:creationId xmlns:a16="http://schemas.microsoft.com/office/drawing/2014/main" id="{C2435249-6962-BD44-9E83-BAC6C092E685}"/>
              </a:ext>
            </a:extLst>
          </p:cNvPr>
          <p:cNvCxnSpPr>
            <a:cxnSpLocks/>
            <a:stCxn id="23" idx="2"/>
            <a:endCxn id="25" idx="0"/>
          </p:cNvCxnSpPr>
          <p:nvPr/>
        </p:nvCxnSpPr>
        <p:spPr>
          <a:xfrm flipH="1">
            <a:off x="5292030"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335ED66-0F3C-F44C-873E-7F5B05FFA35B}"/>
              </a:ext>
            </a:extLst>
          </p:cNvPr>
          <p:cNvCxnSpPr>
            <a:cxnSpLocks/>
            <a:stCxn id="23" idx="2"/>
            <a:endCxn id="24" idx="0"/>
          </p:cNvCxnSpPr>
          <p:nvPr/>
        </p:nvCxnSpPr>
        <p:spPr>
          <a:xfrm>
            <a:off x="5918566"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F426B57B-0C6D-114A-9216-A21B1309DE2F}"/>
              </a:ext>
            </a:extLst>
          </p:cNvPr>
          <p:cNvSpPr/>
          <p:nvPr/>
        </p:nvSpPr>
        <p:spPr>
          <a:xfrm>
            <a:off x="8714513" y="1674673"/>
            <a:ext cx="1782305" cy="60306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Hardware</a:t>
            </a:r>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4CB9FD6C-AF2F-234F-97A1-21F66C75EFCF}"/>
                  </a:ext>
                </a:extLst>
              </p:cNvPr>
              <p:cNvSpPr/>
              <p:nvPr/>
            </p:nvSpPr>
            <p:spPr>
              <a:xfrm>
                <a:off x="7855966" y="3129829"/>
                <a:ext cx="1088136" cy="60306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39" name="Rectangle 38">
                <a:extLst>
                  <a:ext uri="{FF2B5EF4-FFF2-40B4-BE49-F238E27FC236}">
                    <a16:creationId xmlns:a16="http://schemas.microsoft.com/office/drawing/2014/main" id="{4CB9FD6C-AF2F-234F-97A1-21F66C75EFCF}"/>
                  </a:ext>
                </a:extLst>
              </p:cNvPr>
              <p:cNvSpPr>
                <a:spLocks noRot="1" noChangeAspect="1" noMove="1" noResize="1" noEditPoints="1" noAdjustHandles="1" noChangeArrowheads="1" noChangeShapeType="1" noTextEdit="1"/>
              </p:cNvSpPr>
              <p:nvPr/>
            </p:nvSpPr>
            <p:spPr>
              <a:xfrm>
                <a:off x="7855966" y="3129829"/>
                <a:ext cx="1088136"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B16ADC37-E47F-F942-96E7-053C1A7C0ECC}"/>
              </a:ext>
            </a:extLst>
          </p:cNvPr>
          <p:cNvCxnSpPr>
            <a:stCxn id="37" idx="2"/>
            <a:endCxn id="39" idx="0"/>
          </p:cNvCxnSpPr>
          <p:nvPr/>
        </p:nvCxnSpPr>
        <p:spPr>
          <a:xfrm flipH="1">
            <a:off x="8400034" y="2277736"/>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BCC5F3D8-7445-FE4B-9485-A7E6A7F93626}"/>
              </a:ext>
            </a:extLst>
          </p:cNvPr>
          <p:cNvCxnSpPr>
            <a:cxnSpLocks/>
            <a:stCxn id="37" idx="2"/>
          </p:cNvCxnSpPr>
          <p:nvPr/>
        </p:nvCxnSpPr>
        <p:spPr>
          <a:xfrm>
            <a:off x="9605666" y="2277736"/>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814273AC-1B28-3A44-A563-D9496BEEC7AE}"/>
              </a:ext>
            </a:extLst>
          </p:cNvPr>
          <p:cNvCxnSpPr>
            <a:cxnSpLocks/>
            <a:stCxn id="39" idx="2"/>
          </p:cNvCxnSpPr>
          <p:nvPr/>
        </p:nvCxnSpPr>
        <p:spPr>
          <a:xfrm flipH="1">
            <a:off x="7773498"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61E0A55-350D-3241-B83F-D623F178B3B7}"/>
              </a:ext>
            </a:extLst>
          </p:cNvPr>
          <p:cNvCxnSpPr>
            <a:cxnSpLocks/>
            <a:stCxn id="39" idx="2"/>
          </p:cNvCxnSpPr>
          <p:nvPr/>
        </p:nvCxnSpPr>
        <p:spPr>
          <a:xfrm>
            <a:off x="8400034"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F27BB86C-358C-3647-8BEE-9312B9D631E9}"/>
                  </a:ext>
                </a:extLst>
              </p:cNvPr>
              <p:cNvSpPr/>
              <p:nvPr/>
            </p:nvSpPr>
            <p:spPr>
              <a:xfrm>
                <a:off x="10347715" y="3129829"/>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51" name="Rectangle 50">
                <a:extLst>
                  <a:ext uri="{FF2B5EF4-FFF2-40B4-BE49-F238E27FC236}">
                    <a16:creationId xmlns:a16="http://schemas.microsoft.com/office/drawing/2014/main" id="{F27BB86C-358C-3647-8BEE-9312B9D631E9}"/>
                  </a:ext>
                </a:extLst>
              </p:cNvPr>
              <p:cNvSpPr>
                <a:spLocks noRot="1" noChangeAspect="1" noMove="1" noResize="1" noEditPoints="1" noAdjustHandles="1" noChangeArrowheads="1" noChangeShapeType="1" noTextEdit="1"/>
              </p:cNvSpPr>
              <p:nvPr/>
            </p:nvSpPr>
            <p:spPr>
              <a:xfrm>
                <a:off x="10347715" y="3129829"/>
                <a:ext cx="1088136"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52" name="Rectangle 51">
            <a:extLst>
              <a:ext uri="{FF2B5EF4-FFF2-40B4-BE49-F238E27FC236}">
                <a16:creationId xmlns:a16="http://schemas.microsoft.com/office/drawing/2014/main" id="{75337691-9663-3C4D-B52F-46889601A30B}"/>
              </a:ext>
            </a:extLst>
          </p:cNvPr>
          <p:cNvSpPr/>
          <p:nvPr/>
        </p:nvSpPr>
        <p:spPr>
          <a:xfrm>
            <a:off x="11051508"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53" name="Rectangle 52">
            <a:extLst>
              <a:ext uri="{FF2B5EF4-FFF2-40B4-BE49-F238E27FC236}">
                <a16:creationId xmlns:a16="http://schemas.microsoft.com/office/drawing/2014/main" id="{382AE139-E47E-8F45-A57D-DA9624921867}"/>
              </a:ext>
            </a:extLst>
          </p:cNvPr>
          <p:cNvSpPr/>
          <p:nvPr/>
        </p:nvSpPr>
        <p:spPr>
          <a:xfrm>
            <a:off x="9800297"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54" name="Straight Arrow Connector 53">
            <a:extLst>
              <a:ext uri="{FF2B5EF4-FFF2-40B4-BE49-F238E27FC236}">
                <a16:creationId xmlns:a16="http://schemas.microsoft.com/office/drawing/2014/main" id="{FC268F39-8A5E-9547-8A8D-57C4E7BFAA3A}"/>
              </a:ext>
            </a:extLst>
          </p:cNvPr>
          <p:cNvCxnSpPr>
            <a:cxnSpLocks/>
            <a:stCxn id="51" idx="2"/>
            <a:endCxn id="53" idx="0"/>
          </p:cNvCxnSpPr>
          <p:nvPr/>
        </p:nvCxnSpPr>
        <p:spPr>
          <a:xfrm flipH="1">
            <a:off x="10265247"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329DB59-9022-F546-9B4D-D8572C40A3FB}"/>
              </a:ext>
            </a:extLst>
          </p:cNvPr>
          <p:cNvCxnSpPr>
            <a:cxnSpLocks/>
            <a:stCxn id="51" idx="2"/>
            <a:endCxn id="52" idx="0"/>
          </p:cNvCxnSpPr>
          <p:nvPr/>
        </p:nvCxnSpPr>
        <p:spPr>
          <a:xfrm>
            <a:off x="10891783"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42BC3D05-6147-4A41-93D9-F6C616F19329}"/>
              </a:ext>
            </a:extLst>
          </p:cNvPr>
          <p:cNvSpPr/>
          <p:nvPr/>
        </p:nvSpPr>
        <p:spPr>
          <a:xfrm>
            <a:off x="155806" y="167467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Target Platform</a:t>
            </a:r>
          </a:p>
        </p:txBody>
      </p:sp>
      <p:sp>
        <p:nvSpPr>
          <p:cNvPr id="58" name="Rectangle 57">
            <a:extLst>
              <a:ext uri="{FF2B5EF4-FFF2-40B4-BE49-F238E27FC236}">
                <a16:creationId xmlns:a16="http://schemas.microsoft.com/office/drawing/2014/main" id="{B3E2D58A-86D2-084C-8708-A9EFC561B961}"/>
              </a:ext>
            </a:extLst>
          </p:cNvPr>
          <p:cNvSpPr/>
          <p:nvPr/>
        </p:nvSpPr>
        <p:spPr>
          <a:xfrm>
            <a:off x="155806" y="312945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Algorithm</a:t>
            </a:r>
          </a:p>
        </p:txBody>
      </p:sp>
      <p:sp>
        <p:nvSpPr>
          <p:cNvPr id="59" name="Rectangle 58">
            <a:extLst>
              <a:ext uri="{FF2B5EF4-FFF2-40B4-BE49-F238E27FC236}">
                <a16:creationId xmlns:a16="http://schemas.microsoft.com/office/drawing/2014/main" id="{6558FA29-96B7-F347-9734-A8C1E9D51E9D}"/>
              </a:ext>
            </a:extLst>
          </p:cNvPr>
          <p:cNvSpPr/>
          <p:nvPr/>
        </p:nvSpPr>
        <p:spPr>
          <a:xfrm>
            <a:off x="155806" y="4222397"/>
            <a:ext cx="2288822" cy="894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Application Requirements</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816FB76-C5DB-0644-9B2B-7315FAF57A35}"/>
              </a:ext>
            </a:extLst>
          </p:cNvPr>
          <p:cNvCxnSpPr>
            <a:cxnSpLocks/>
          </p:cNvCxnSpPr>
          <p:nvPr/>
        </p:nvCxnSpPr>
        <p:spPr>
          <a:xfrm>
            <a:off x="315310" y="4050515"/>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0CEF6DF-6DF0-D244-8041-BD6E952A74EC}"/>
              </a:ext>
            </a:extLst>
          </p:cNvPr>
          <p:cNvSpPr/>
          <p:nvPr/>
        </p:nvSpPr>
        <p:spPr>
          <a:xfrm>
            <a:off x="10372047"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[AHAJS16]</a:t>
            </a:r>
          </a:p>
          <a:p>
            <a:pPr algn="ctr"/>
            <a:r>
              <a:rPr lang="en-US" sz="2000" dirty="0">
                <a:solidFill>
                  <a:srgbClr val="C00000"/>
                </a:solidFill>
              </a:rPr>
              <a:t>[ZST+20]</a:t>
            </a:r>
          </a:p>
          <a:p>
            <a:pPr algn="ctr"/>
            <a:r>
              <a:rPr lang="en-US" sz="2000" dirty="0">
                <a:solidFill>
                  <a:srgbClr val="C00000"/>
                </a:solidFill>
              </a:rPr>
              <a:t>[ZTW21]</a:t>
            </a:r>
          </a:p>
        </p:txBody>
      </p: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65" name="Rectangle 64">
            <a:extLst>
              <a:ext uri="{FF2B5EF4-FFF2-40B4-BE49-F238E27FC236}">
                <a16:creationId xmlns:a16="http://schemas.microsoft.com/office/drawing/2014/main" id="{3CC284CD-0519-C441-801C-4CA2E344AF03}"/>
              </a:ext>
            </a:extLst>
          </p:cNvPr>
          <p:cNvSpPr/>
          <p:nvPr/>
        </p:nvSpPr>
        <p:spPr>
          <a:xfrm>
            <a:off x="3769798" y="5459982"/>
            <a:ext cx="6387388" cy="75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 = constant-time, NCT = not constant-time</a:t>
            </a:r>
          </a:p>
        </p:txBody>
      </p:sp>
      <p:sp>
        <p:nvSpPr>
          <p:cNvPr id="41" name="Rectangle 40">
            <a:extLst>
              <a:ext uri="{FF2B5EF4-FFF2-40B4-BE49-F238E27FC236}">
                <a16:creationId xmlns:a16="http://schemas.microsoft.com/office/drawing/2014/main" id="{D5151CC8-DA2F-8F43-86A7-83DBB33BA237}"/>
              </a:ext>
            </a:extLst>
          </p:cNvPr>
          <p:cNvSpPr/>
          <p:nvPr/>
        </p:nvSpPr>
        <p:spPr>
          <a:xfrm>
            <a:off x="7323234" y="4361597"/>
            <a:ext cx="2170438" cy="60306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Unified</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Tree>
    <p:extLst>
      <p:ext uri="{BB962C8B-B14F-4D97-AF65-F5344CB8AC3E}">
        <p14:creationId xmlns:p14="http://schemas.microsoft.com/office/powerpoint/2010/main" val="291092718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Hardware allows for short iteration times</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Target Platform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1"/>
            <a:ext cx="4153115" cy="1407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Number of Iterations</a:t>
            </a:r>
          </a:p>
          <a:p>
            <a:pPr algn="ctr"/>
            <a:endParaRPr lang="en-US" sz="2500" dirty="0">
              <a:solidFill>
                <a:schemeClr val="tx1"/>
              </a:solidFill>
            </a:endParaRPr>
          </a:p>
          <a:p>
            <a:pPr algn="ctr"/>
            <a:r>
              <a:rPr lang="en-US" sz="2500" dirty="0">
                <a:solidFill>
                  <a:schemeClr val="tx1"/>
                </a:solidFill>
              </a:rPr>
              <a:t>Constrained to ISA</a:t>
            </a:r>
          </a:p>
        </p:txBody>
      </p:sp>
      <p:sp>
        <p:nvSpPr>
          <p:cNvPr id="16" name="Rectangle 15">
            <a:extLst>
              <a:ext uri="{FF2B5EF4-FFF2-40B4-BE49-F238E27FC236}">
                <a16:creationId xmlns:a16="http://schemas.microsoft.com/office/drawing/2014/main" id="{D594EB78-36EF-1148-B256-68F95853E827}"/>
              </a:ext>
            </a:extLst>
          </p:cNvPr>
          <p:cNvSpPr/>
          <p:nvPr/>
        </p:nvSpPr>
        <p:spPr>
          <a:xfrm>
            <a:off x="2908042" y="3052145"/>
            <a:ext cx="4153115" cy="1407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From algorithm</a:t>
            </a:r>
          </a:p>
          <a:p>
            <a:pPr algn="ctr"/>
            <a:endParaRPr lang="en-US" sz="2500" dirty="0">
              <a:solidFill>
                <a:schemeClr val="tx1"/>
              </a:solidFill>
            </a:endParaRPr>
          </a:p>
          <a:p>
            <a:pPr algn="ctr"/>
            <a:r>
              <a:rPr lang="en-US" sz="2500" dirty="0">
                <a:solidFill>
                  <a:schemeClr val="tx1"/>
                </a:solidFill>
              </a:rPr>
              <a:t>Yes</a:t>
            </a:r>
          </a:p>
        </p:txBody>
      </p:sp>
      <p:sp>
        <p:nvSpPr>
          <p:cNvPr id="17" name="Rectangle 16">
            <a:extLst>
              <a:ext uri="{FF2B5EF4-FFF2-40B4-BE49-F238E27FC236}">
                <a16:creationId xmlns:a16="http://schemas.microsoft.com/office/drawing/2014/main" id="{AB170D1D-B813-A44C-B293-D48DA71ACA12}"/>
              </a:ext>
            </a:extLst>
          </p:cNvPr>
          <p:cNvSpPr/>
          <p:nvPr/>
        </p:nvSpPr>
        <p:spPr>
          <a:xfrm>
            <a:off x="7529105" y="3052145"/>
            <a:ext cx="4153115" cy="1407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From algorithm</a:t>
            </a:r>
          </a:p>
          <a:p>
            <a:pPr algn="ctr"/>
            <a:endParaRPr lang="en-US" sz="2500" dirty="0">
              <a:solidFill>
                <a:schemeClr val="tx1"/>
              </a:solidFill>
            </a:endParaRPr>
          </a:p>
          <a:p>
            <a:pPr algn="ctr"/>
            <a:r>
              <a:rPr lang="en-US" sz="2500" dirty="0">
                <a:solidFill>
                  <a:schemeClr val="tx1"/>
                </a:solidFill>
              </a:rPr>
              <a:t>No</a:t>
            </a:r>
          </a:p>
        </p:txBody>
      </p:sp>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2988499"/>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647999"/>
            <a:ext cx="1077310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7928806E-50EE-4A4E-A247-073E972B7D09}"/>
                  </a:ext>
                </a:extLst>
              </p:cNvPr>
              <p:cNvSpPr>
                <a:spLocks noGrp="1"/>
              </p:cNvSpPr>
              <p:nvPr>
                <p:ph idx="1"/>
              </p:nvPr>
            </p:nvSpPr>
            <p:spPr>
              <a:xfrm>
                <a:off x="1247037" y="4905929"/>
                <a:ext cx="9697927" cy="1275218"/>
              </a:xfrm>
            </p:spPr>
            <p:txBody>
              <a:bodyPr>
                <a:noAutofit/>
              </a:bodyPr>
              <a:lstStyle/>
              <a:p>
                <a:pPr marL="0" indent="0" algn="ctr">
                  <a:buNone/>
                </a:pPr>
                <a:r>
                  <a:rPr lang="en-US" sz="2500" dirty="0"/>
                  <a:t>Execution time = number of iterations </a:t>
                </a:r>
                <a14:m>
                  <m:oMath xmlns:m="http://schemas.openxmlformats.org/officeDocument/2006/math">
                    <m:r>
                      <a:rPr lang="en-US" sz="2500" i="1" dirty="0" smtClean="0">
                        <a:latin typeface="Cambria Math" panose="02040503050406030204" pitchFamily="18" charset="0"/>
                      </a:rPr>
                      <m:t>∗</m:t>
                    </m:r>
                  </m:oMath>
                </a14:m>
                <a:r>
                  <a:rPr lang="en-US" sz="2500" dirty="0"/>
                  <a:t> iteration time</a:t>
                </a:r>
              </a:p>
              <a:p>
                <a:pPr marL="0" indent="0" algn="ctr">
                  <a:buNone/>
                </a:pPr>
                <a:r>
                  <a:rPr lang="en-US" sz="2500" dirty="0"/>
                  <a:t>The control over iteration time in hardware opens the opportunity to accelerate simpler algorithms that require more iterations.</a:t>
                </a:r>
              </a:p>
              <a:p>
                <a:pPr marL="0" indent="0" algn="ctr">
                  <a:buNone/>
                </a:pPr>
                <a:endParaRPr lang="en-US" sz="2500" dirty="0"/>
              </a:p>
            </p:txBody>
          </p:sp>
        </mc:Choice>
        <mc:Fallback xmlns="">
          <p:sp>
            <p:nvSpPr>
              <p:cNvPr id="25" name="Content Placeholder 2">
                <a:extLst>
                  <a:ext uri="{FF2B5EF4-FFF2-40B4-BE49-F238E27FC236}">
                    <a16:creationId xmlns:a16="http://schemas.microsoft.com/office/drawing/2014/main" id="{7928806E-50EE-4A4E-A247-073E972B7D09}"/>
                  </a:ext>
                </a:extLst>
              </p:cNvPr>
              <p:cNvSpPr>
                <a:spLocks noGrp="1" noRot="1" noChangeAspect="1" noMove="1" noResize="1" noEditPoints="1" noAdjustHandles="1" noChangeArrowheads="1" noChangeShapeType="1" noTextEdit="1"/>
              </p:cNvSpPr>
              <p:nvPr>
                <p:ph idx="1"/>
              </p:nvPr>
            </p:nvSpPr>
            <p:spPr>
              <a:xfrm>
                <a:off x="1247037" y="4905929"/>
                <a:ext cx="9697927" cy="1275218"/>
              </a:xfrm>
              <a:blipFill>
                <a:blip r:embed="rId3"/>
                <a:stretch>
                  <a:fillRect t="-6699" b="-9569"/>
                </a:stretch>
              </a:blipFill>
            </p:spPr>
            <p:txBody>
              <a:bodyPr/>
              <a:lstStyle/>
              <a:p>
                <a:r>
                  <a:rPr lang="en-US">
                    <a:noFill/>
                  </a:rPr>
                  <a:t> </a:t>
                </a:r>
              </a:p>
            </p:txBody>
          </p:sp>
        </mc:Fallback>
      </mc:AlternateContent>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Software</a:t>
            </a:r>
          </a:p>
        </p:txBody>
      </p:sp>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Hardware</a:t>
            </a:r>
          </a:p>
        </p:txBody>
      </p:sp>
    </p:spTree>
    <p:extLst>
      <p:ext uri="{BB962C8B-B14F-4D97-AF65-F5344CB8AC3E}">
        <p14:creationId xmlns:p14="http://schemas.microsoft.com/office/powerpoint/2010/main" val="235760349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GCD Algorithms Comparison</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GCD-preserving Transformation</a:t>
            </a:r>
          </a:p>
          <a:p>
            <a:pPr algn="ctr"/>
            <a:endParaRPr lang="en-US" sz="2400" dirty="0">
              <a:solidFill>
                <a:schemeClr val="tx1"/>
              </a:solidFill>
            </a:endParaRPr>
          </a:p>
          <a:p>
            <a:pPr algn="ctr"/>
            <a:r>
              <a:rPr lang="en-US" sz="1050" dirty="0">
                <a:solidFill>
                  <a:schemeClr val="bg1"/>
                </a:solidFill>
              </a:rPr>
              <a:t>a</a:t>
            </a:r>
            <a:endParaRPr lang="en-US" sz="2500" dirty="0">
              <a:solidFill>
                <a:schemeClr val="bg1"/>
              </a:solidFill>
            </a:endParaRPr>
          </a:p>
          <a:p>
            <a:pPr algn="ctr"/>
            <a:endParaRPr lang="en-US" sz="2500" dirty="0">
              <a:solidFill>
                <a:schemeClr val="tx1"/>
              </a:solidFill>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233623" y="3047361"/>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233623" y="3047361"/>
                <a:ext cx="4153115" cy="3360076"/>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func>
                        <m:funcPr>
                          <m:ctrlPr>
                            <a:rPr lang="en-US" sz="2500" i="1" dirty="0" smtClean="0">
                              <a:solidFill>
                                <a:schemeClr val="tx1"/>
                              </a:solidFill>
                              <a:latin typeface="Cambria Math" panose="02040503050406030204" pitchFamily="18" charset="0"/>
                            </a:rPr>
                          </m:ctrlPr>
                        </m:funcPr>
                        <m:fName>
                          <m:r>
                            <m:rPr>
                              <m:sty m:val="p"/>
                            </m:rPr>
                            <a:rPr lang="en-US" sz="2500" i="0" dirty="0" err="1" smtClean="0">
                              <a:solidFill>
                                <a:schemeClr val="tx1"/>
                              </a:solidFill>
                              <a:latin typeface="Cambria Math" panose="02040503050406030204" pitchFamily="18" charset="0"/>
                            </a:rPr>
                            <m:t>gcd</m:t>
                          </m:r>
                        </m:fName>
                        <m:e>
                          <m:d>
                            <m:dPr>
                              <m:ctrlPr>
                                <a:rPr lang="en-US" sz="2500" i="1" dirty="0" smtClean="0">
                                  <a:solidFill>
                                    <a:schemeClr val="tx1"/>
                                  </a:solidFill>
                                  <a:latin typeface="Cambria Math" panose="02040503050406030204" pitchFamily="18" charset="0"/>
                                </a:rPr>
                              </m:ctrlPr>
                            </m:dPr>
                            <m:e>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e>
                          </m:d>
                        </m:e>
                      </m:func>
                    </m:oMath>
                  </m:oMathPara>
                </a14:m>
                <a:endParaRPr lang="en-US" sz="2500" dirty="0">
                  <a:solidFill>
                    <a:schemeClr val="tx1"/>
                  </a:solidFill>
                </a:endParaRPr>
              </a:p>
              <a:p>
                <a:pPr algn="ctr"/>
                <a:endParaRPr lang="en-US" sz="2500" dirty="0">
                  <a:solidFill>
                    <a:schemeClr val="tx1"/>
                  </a:solidFill>
                </a:endParaRPr>
              </a:p>
              <a:p>
                <a:pPr algn="ctr"/>
                <a:endParaRPr lang="en-US" sz="2500" dirty="0">
                  <a:solidFill>
                    <a:schemeClr val="tx1"/>
                  </a:solidFill>
                </a:endParaRP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4"/>
                <a:stretch>
                  <a:fillRect/>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990908"/>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dirty="0" smtClean="0">
                          <a:solidFill>
                            <a:schemeClr val="tx1"/>
                          </a:solidFill>
                          <a:latin typeface="Cambria Math" panose="02040503050406030204" pitchFamily="18" charset="0"/>
                        </a:rPr>
                        <m:t>−</m:t>
                      </m:r>
                    </m:oMath>
                  </m:oMathPara>
                </a14:m>
                <a:endParaRPr lang="en-US" sz="2500" b="1"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4093448" y="1909551"/>
                <a:ext cx="1782305"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smtClean="0">
                          <a:solidFill>
                            <a:schemeClr val="tx1"/>
                          </a:solidFill>
                          <a:latin typeface="Cambria Math" panose="02040503050406030204" pitchFamily="18" charset="0"/>
                          <a:ea typeface="Cambria Math" panose="02040503050406030204" pitchFamily="18" charset="0"/>
                        </a:rPr>
                        <m:t>÷</m:t>
                      </m:r>
                    </m:oMath>
                  </m:oMathPara>
                </a14:m>
                <a:endParaRPr lang="en-US" sz="2500" b="1"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1" y="1912314"/>
                <a:ext cx="1782305"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1E40EB25-83B4-C949-ACB7-20F3EF892A80}"/>
              </a:ext>
            </a:extLst>
          </p:cNvPr>
          <p:cNvCxnSpPr>
            <a:cxnSpLocks/>
          </p:cNvCxnSpPr>
          <p:nvPr/>
        </p:nvCxnSpPr>
        <p:spPr>
          <a:xfrm>
            <a:off x="467710" y="5168690"/>
            <a:ext cx="10773104" cy="0"/>
          </a:xfrm>
          <a:prstGeom prst="line">
            <a:avLst/>
          </a:prstGeom>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5A833A4D-7004-CD41-A8F1-1915A768B65F}"/>
              </a:ext>
            </a:extLst>
          </p:cNvPr>
          <p:cNvSpPr/>
          <p:nvPr/>
        </p:nvSpPr>
        <p:spPr>
          <a:xfrm>
            <a:off x="3838945"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Stein</a:t>
            </a:r>
          </a:p>
        </p:txBody>
      </p:sp>
      <p:sp>
        <p:nvSpPr>
          <p:cNvPr id="34" name="Rectangle 33">
            <a:extLst>
              <a:ext uri="{FF2B5EF4-FFF2-40B4-BE49-F238E27FC236}">
                <a16:creationId xmlns:a16="http://schemas.microsoft.com/office/drawing/2014/main" id="{CD7CAEAF-24F9-754D-880B-A91C9C89F7E4}"/>
              </a:ext>
            </a:extLst>
          </p:cNvPr>
          <p:cNvSpPr/>
          <p:nvPr/>
        </p:nvSpPr>
        <p:spPr>
          <a:xfrm>
            <a:off x="8461252"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Euclid</a:t>
            </a:r>
          </a:p>
        </p:txBody>
      </p:sp>
    </p:spTree>
    <p:extLst>
      <p:ext uri="{BB962C8B-B14F-4D97-AF65-F5344CB8AC3E}">
        <p14:creationId xmlns:p14="http://schemas.microsoft.com/office/powerpoint/2010/main" val="154542343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GCD Algorithms Comparison</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GCD-preserving Transformation</a:t>
            </a:r>
          </a:p>
          <a:p>
            <a:pPr algn="ctr"/>
            <a:endParaRPr lang="en-US" sz="2400" dirty="0">
              <a:solidFill>
                <a:schemeClr val="tx1"/>
              </a:solidFill>
            </a:endParaRPr>
          </a:p>
          <a:p>
            <a:pPr algn="ctr"/>
            <a:r>
              <a:rPr lang="en-US" sz="1050" dirty="0">
                <a:solidFill>
                  <a:schemeClr val="bg1"/>
                </a:solidFill>
              </a:rPr>
              <a:t>a</a:t>
            </a:r>
            <a:endParaRPr lang="en-US" sz="2500" dirty="0">
              <a:solidFill>
                <a:schemeClr val="bg1"/>
              </a:solidFill>
            </a:endParaRPr>
          </a:p>
          <a:p>
            <a:pPr algn="ctr"/>
            <a:r>
              <a:rPr lang="en-US" sz="2500" dirty="0">
                <a:solidFill>
                  <a:schemeClr val="tx1"/>
                </a:solidFill>
              </a:rPr>
              <a:t>Worst-Case Iterations</a:t>
            </a:r>
          </a:p>
          <a:p>
            <a:pPr algn="ctr"/>
            <a:endParaRPr lang="en-US" sz="2500" dirty="0">
              <a:solidFill>
                <a:schemeClr val="tx1"/>
              </a:solidFill>
            </a:endParaRPr>
          </a:p>
          <a:p>
            <a:pPr algn="ctr"/>
            <a:endParaRPr lang="en-US" sz="2500" dirty="0">
              <a:solidFill>
                <a:schemeClr val="tx1"/>
              </a:solidFill>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233623" y="3047361"/>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387 </a:t>
                </a:r>
                <a:r>
                  <a:rPr lang="en-US" sz="2500" dirty="0">
                    <a:solidFill>
                      <a:srgbClr val="C00000"/>
                    </a:solidFill>
                  </a:rPr>
                  <a:t>*</a:t>
                </a:r>
              </a:p>
              <a:p>
                <a:pPr algn="ctr"/>
                <a:r>
                  <a:rPr lang="en-US" sz="2500" dirty="0">
                    <a:solidFill>
                      <a:schemeClr val="tx1"/>
                    </a:solidFill>
                  </a:rPr>
                  <a:t>1548 </a:t>
                </a:r>
                <a:r>
                  <a:rPr lang="en-US" sz="2500" dirty="0">
                    <a:solidFill>
                      <a:srgbClr val="C00000"/>
                    </a:solidFill>
                  </a:rPr>
                  <a:t>*</a:t>
                </a:r>
              </a:p>
              <a:p>
                <a:pPr algn="ctr"/>
                <a:endParaRPr lang="en-US" sz="2500" dirty="0">
                  <a:solidFill>
                    <a:schemeClr val="tx1"/>
                  </a:solidFill>
                </a:endParaRP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233623" y="3047361"/>
                <a:ext cx="4153115" cy="3360076"/>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func>
                        <m:funcPr>
                          <m:ctrlPr>
                            <a:rPr lang="en-US" sz="2500" i="1" dirty="0" smtClean="0">
                              <a:solidFill>
                                <a:schemeClr val="tx1"/>
                              </a:solidFill>
                              <a:latin typeface="Cambria Math" panose="02040503050406030204" pitchFamily="18" charset="0"/>
                            </a:rPr>
                          </m:ctrlPr>
                        </m:funcPr>
                        <m:fName>
                          <m:r>
                            <m:rPr>
                              <m:sty m:val="p"/>
                            </m:rPr>
                            <a:rPr lang="en-US" sz="2500" i="0" dirty="0" err="1" smtClean="0">
                              <a:solidFill>
                                <a:schemeClr val="tx1"/>
                              </a:solidFill>
                              <a:latin typeface="Cambria Math" panose="02040503050406030204" pitchFamily="18" charset="0"/>
                            </a:rPr>
                            <m:t>gcd</m:t>
                          </m:r>
                        </m:fName>
                        <m:e>
                          <m:d>
                            <m:dPr>
                              <m:ctrlPr>
                                <a:rPr lang="en-US" sz="2500" i="1" dirty="0" smtClean="0">
                                  <a:solidFill>
                                    <a:schemeClr val="tx1"/>
                                  </a:solidFill>
                                  <a:latin typeface="Cambria Math" panose="02040503050406030204" pitchFamily="18" charset="0"/>
                                </a:rPr>
                              </m:ctrlPr>
                            </m:dPr>
                            <m:e>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e>
                          </m:d>
                        </m:e>
                      </m:func>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384</a:t>
                </a:r>
              </a:p>
              <a:p>
                <a:pPr algn="ctr"/>
                <a:r>
                  <a:rPr lang="en-US" sz="2500" dirty="0">
                    <a:solidFill>
                      <a:schemeClr val="tx1"/>
                    </a:solidFill>
                  </a:rPr>
                  <a:t>1542</a:t>
                </a:r>
              </a:p>
              <a:p>
                <a:pPr algn="ctr"/>
                <a:endParaRPr lang="en-US" sz="2500" dirty="0">
                  <a:solidFill>
                    <a:schemeClr val="tx1"/>
                  </a:solidFill>
                </a:endParaRP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4"/>
                <a:stretch>
                  <a:fillRect/>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990908"/>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dirty="0" smtClean="0">
                          <a:solidFill>
                            <a:schemeClr val="tx1"/>
                          </a:solidFill>
                          <a:latin typeface="Cambria Math" panose="02040503050406030204" pitchFamily="18" charset="0"/>
                        </a:rPr>
                        <m:t>−</m:t>
                      </m:r>
                    </m:oMath>
                  </m:oMathPara>
                </a14:m>
                <a:endParaRPr lang="en-US" sz="2500" b="1"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4093448" y="1909551"/>
                <a:ext cx="1782305"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smtClean="0">
                          <a:solidFill>
                            <a:schemeClr val="tx1"/>
                          </a:solidFill>
                          <a:latin typeface="Cambria Math" panose="02040503050406030204" pitchFamily="18" charset="0"/>
                          <a:ea typeface="Cambria Math" panose="02040503050406030204" pitchFamily="18" charset="0"/>
                        </a:rPr>
                        <m:t>÷</m:t>
                      </m:r>
                    </m:oMath>
                  </m:oMathPara>
                </a14:m>
                <a:endParaRPr lang="en-US" sz="2500" b="1"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1" y="1912314"/>
                <a:ext cx="1782305"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1E40EB25-83B4-C949-ACB7-20F3EF892A80}"/>
              </a:ext>
            </a:extLst>
          </p:cNvPr>
          <p:cNvCxnSpPr>
            <a:cxnSpLocks/>
          </p:cNvCxnSpPr>
          <p:nvPr/>
        </p:nvCxnSpPr>
        <p:spPr>
          <a:xfrm>
            <a:off x="467710" y="5168690"/>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6CD774EE-A2C2-F44A-9DAA-6A84F95D9BE0}"/>
              </a:ext>
            </a:extLst>
          </p:cNvPr>
          <p:cNvSpPr txBox="1"/>
          <p:nvPr/>
        </p:nvSpPr>
        <p:spPr>
          <a:xfrm>
            <a:off x="9202137" y="691652"/>
            <a:ext cx="3913141" cy="477054"/>
          </a:xfrm>
          <a:prstGeom prst="rect">
            <a:avLst/>
          </a:prstGeom>
          <a:noFill/>
        </p:spPr>
        <p:txBody>
          <a:bodyPr wrap="square">
            <a:spAutoFit/>
          </a:bodyPr>
          <a:lstStyle/>
          <a:p>
            <a:r>
              <a:rPr lang="en-US" sz="2500" dirty="0">
                <a:solidFill>
                  <a:srgbClr val="C00000"/>
                </a:solidFill>
              </a:rPr>
              <a:t>* Two-bit PM [YZ86]</a:t>
            </a:r>
          </a:p>
        </p:txBody>
      </p:sp>
      <p:sp>
        <p:nvSpPr>
          <p:cNvPr id="27" name="Rectangle 26">
            <a:extLst>
              <a:ext uri="{FF2B5EF4-FFF2-40B4-BE49-F238E27FC236}">
                <a16:creationId xmlns:a16="http://schemas.microsoft.com/office/drawing/2014/main" id="{5A833A4D-7004-CD41-A8F1-1915A768B65F}"/>
              </a:ext>
            </a:extLst>
          </p:cNvPr>
          <p:cNvSpPr/>
          <p:nvPr/>
        </p:nvSpPr>
        <p:spPr>
          <a:xfrm>
            <a:off x="3838945"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Stein</a:t>
            </a:r>
          </a:p>
        </p:txBody>
      </p:sp>
      <p:sp>
        <p:nvSpPr>
          <p:cNvPr id="34" name="Rectangle 33">
            <a:extLst>
              <a:ext uri="{FF2B5EF4-FFF2-40B4-BE49-F238E27FC236}">
                <a16:creationId xmlns:a16="http://schemas.microsoft.com/office/drawing/2014/main" id="{CD7CAEAF-24F9-754D-880B-A91C9C89F7E4}"/>
              </a:ext>
            </a:extLst>
          </p:cNvPr>
          <p:cNvSpPr/>
          <p:nvPr/>
        </p:nvSpPr>
        <p:spPr>
          <a:xfrm>
            <a:off x="8461252"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Euclid</a:t>
            </a:r>
          </a:p>
        </p:txBody>
      </p:sp>
      <p:sp>
        <p:nvSpPr>
          <p:cNvPr id="35" name="TextBox 34">
            <a:extLst>
              <a:ext uri="{FF2B5EF4-FFF2-40B4-BE49-F238E27FC236}">
                <a16:creationId xmlns:a16="http://schemas.microsoft.com/office/drawing/2014/main" id="{17F33394-6A05-D841-9C71-E080C09D6D7E}"/>
              </a:ext>
            </a:extLst>
          </p:cNvPr>
          <p:cNvSpPr txBox="1"/>
          <p:nvPr/>
        </p:nvSpPr>
        <p:spPr>
          <a:xfrm>
            <a:off x="6140681" y="4175351"/>
            <a:ext cx="2963632" cy="861774"/>
          </a:xfrm>
          <a:prstGeom prst="rect">
            <a:avLst/>
          </a:prstGeom>
          <a:noFill/>
        </p:spPr>
        <p:txBody>
          <a:bodyPr wrap="square">
            <a:spAutoFit/>
          </a:bodyPr>
          <a:lstStyle/>
          <a:p>
            <a:pPr algn="ctr"/>
            <a:r>
              <a:rPr lang="en-US" sz="2500" dirty="0">
                <a:solidFill>
                  <a:schemeClr val="accent1"/>
                </a:solidFill>
              </a:rPr>
              <a:t>1X for 255-bit to 1024-bit inputs</a:t>
            </a:r>
          </a:p>
        </p:txBody>
      </p:sp>
    </p:spTree>
    <p:extLst>
      <p:ext uri="{BB962C8B-B14F-4D97-AF65-F5344CB8AC3E}">
        <p14:creationId xmlns:p14="http://schemas.microsoft.com/office/powerpoint/2010/main" val="109559922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GCD Algorithms Comparison</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GCD-preserving Transformation</a:t>
            </a:r>
          </a:p>
          <a:p>
            <a:pPr algn="ctr"/>
            <a:endParaRPr lang="en-US" sz="2400" dirty="0">
              <a:solidFill>
                <a:schemeClr val="tx1"/>
              </a:solidFill>
            </a:endParaRPr>
          </a:p>
          <a:p>
            <a:pPr algn="ctr"/>
            <a:r>
              <a:rPr lang="en-US" sz="1050" dirty="0">
                <a:solidFill>
                  <a:schemeClr val="bg1"/>
                </a:solidFill>
              </a:rPr>
              <a:t>a</a:t>
            </a:r>
            <a:endParaRPr lang="en-US" sz="2500" dirty="0">
              <a:solidFill>
                <a:schemeClr val="bg1"/>
              </a:solidFill>
            </a:endParaRPr>
          </a:p>
          <a:p>
            <a:pPr algn="ctr"/>
            <a:r>
              <a:rPr lang="en-US" sz="2500" dirty="0">
                <a:solidFill>
                  <a:schemeClr val="tx1"/>
                </a:solidFill>
              </a:rPr>
              <a:t>Worst-Case Iterations</a:t>
            </a:r>
          </a:p>
          <a:p>
            <a:pPr algn="ctr"/>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Average Iterations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233623" y="3047361"/>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387 </a:t>
                </a:r>
                <a:r>
                  <a:rPr lang="en-US" sz="2500" dirty="0">
                    <a:solidFill>
                      <a:srgbClr val="C00000"/>
                    </a:solidFill>
                  </a:rPr>
                  <a:t>*</a:t>
                </a:r>
              </a:p>
              <a:p>
                <a:pPr algn="ctr"/>
                <a:r>
                  <a:rPr lang="en-US" sz="2500" dirty="0">
                    <a:solidFill>
                      <a:schemeClr val="tx1"/>
                    </a:solidFill>
                  </a:rPr>
                  <a:t>1548 </a:t>
                </a:r>
                <a:r>
                  <a:rPr lang="en-US" sz="2500" dirty="0">
                    <a:solidFill>
                      <a:srgbClr val="C00000"/>
                    </a:solidFill>
                  </a:rPr>
                  <a:t>*</a:t>
                </a:r>
              </a:p>
              <a:p>
                <a:pPr algn="ctr"/>
                <a:endParaRPr lang="en-US" sz="2500" dirty="0">
                  <a:solidFill>
                    <a:schemeClr val="tx1"/>
                  </a:solidFill>
                </a:endParaRPr>
              </a:p>
              <a:p>
                <a:pPr algn="ctr"/>
                <a:r>
                  <a:rPr lang="en-US" sz="2500" dirty="0">
                    <a:solidFill>
                      <a:schemeClr val="tx1"/>
                    </a:solidFill>
                  </a:rPr>
                  <a:t>300 </a:t>
                </a:r>
                <a:r>
                  <a:rPr lang="en-US" sz="2500" dirty="0">
                    <a:solidFill>
                      <a:srgbClr val="C00000"/>
                    </a:solidFill>
                  </a:rPr>
                  <a:t>*</a:t>
                </a:r>
              </a:p>
              <a:p>
                <a:pPr algn="ctr"/>
                <a:r>
                  <a:rPr lang="en-US" sz="2500" dirty="0">
                    <a:solidFill>
                      <a:schemeClr val="tx1"/>
                    </a:solidFill>
                  </a:rPr>
                  <a:t>1195 </a:t>
                </a:r>
                <a:r>
                  <a:rPr lang="en-US" sz="2500" dirty="0">
                    <a:solidFill>
                      <a:srgbClr val="C00000"/>
                    </a:solidFill>
                  </a:rPr>
                  <a:t>*</a:t>
                </a: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233623" y="3047361"/>
                <a:ext cx="4153115" cy="3360076"/>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func>
                        <m:funcPr>
                          <m:ctrlPr>
                            <a:rPr lang="en-US" sz="2500" i="1" dirty="0" smtClean="0">
                              <a:solidFill>
                                <a:schemeClr val="tx1"/>
                              </a:solidFill>
                              <a:latin typeface="Cambria Math" panose="02040503050406030204" pitchFamily="18" charset="0"/>
                            </a:rPr>
                          </m:ctrlPr>
                        </m:funcPr>
                        <m:fName>
                          <m:r>
                            <m:rPr>
                              <m:sty m:val="p"/>
                            </m:rPr>
                            <a:rPr lang="en-US" sz="2500" i="0" dirty="0" err="1" smtClean="0">
                              <a:solidFill>
                                <a:schemeClr val="tx1"/>
                              </a:solidFill>
                              <a:latin typeface="Cambria Math" panose="02040503050406030204" pitchFamily="18" charset="0"/>
                            </a:rPr>
                            <m:t>gcd</m:t>
                          </m:r>
                        </m:fName>
                        <m:e>
                          <m:d>
                            <m:dPr>
                              <m:ctrlPr>
                                <a:rPr lang="en-US" sz="2500" i="1" dirty="0" smtClean="0">
                                  <a:solidFill>
                                    <a:schemeClr val="tx1"/>
                                  </a:solidFill>
                                  <a:latin typeface="Cambria Math" panose="02040503050406030204" pitchFamily="18" charset="0"/>
                                </a:rPr>
                              </m:ctrlPr>
                            </m:dPr>
                            <m:e>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e>
                          </m:d>
                        </m:e>
                      </m:func>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384</a:t>
                </a:r>
              </a:p>
              <a:p>
                <a:pPr algn="ctr"/>
                <a:r>
                  <a:rPr lang="en-US" sz="2500" dirty="0">
                    <a:solidFill>
                      <a:schemeClr val="tx1"/>
                    </a:solidFill>
                  </a:rPr>
                  <a:t>1542</a:t>
                </a:r>
              </a:p>
              <a:p>
                <a:pPr algn="ctr"/>
                <a:endParaRPr lang="en-US" sz="2500" dirty="0">
                  <a:solidFill>
                    <a:schemeClr val="tx1"/>
                  </a:solidFill>
                </a:endParaRPr>
              </a:p>
              <a:p>
                <a:pPr algn="ctr"/>
                <a:r>
                  <a:rPr lang="en-US" sz="2500" dirty="0">
                    <a:solidFill>
                      <a:schemeClr val="tx1"/>
                    </a:solidFill>
                  </a:rPr>
                  <a:t>189</a:t>
                </a:r>
              </a:p>
              <a:p>
                <a:pPr algn="ctr"/>
                <a:r>
                  <a:rPr lang="en-US" sz="2500" dirty="0">
                    <a:solidFill>
                      <a:schemeClr val="tx1"/>
                    </a:solidFill>
                  </a:rPr>
                  <a:t>598</a:t>
                </a: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4"/>
                <a:stretch>
                  <a:fillRect b="-2083"/>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990908"/>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dirty="0" smtClean="0">
                          <a:solidFill>
                            <a:schemeClr val="tx1"/>
                          </a:solidFill>
                          <a:latin typeface="Cambria Math" panose="02040503050406030204" pitchFamily="18" charset="0"/>
                        </a:rPr>
                        <m:t>−</m:t>
                      </m:r>
                    </m:oMath>
                  </m:oMathPara>
                </a14:m>
                <a:endParaRPr lang="en-US" sz="2500" b="1"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4093448" y="1909551"/>
                <a:ext cx="1782305"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smtClean="0">
                          <a:solidFill>
                            <a:schemeClr val="tx1"/>
                          </a:solidFill>
                          <a:latin typeface="Cambria Math" panose="02040503050406030204" pitchFamily="18" charset="0"/>
                          <a:ea typeface="Cambria Math" panose="02040503050406030204" pitchFamily="18" charset="0"/>
                        </a:rPr>
                        <m:t>÷</m:t>
                      </m:r>
                    </m:oMath>
                  </m:oMathPara>
                </a14:m>
                <a:endParaRPr lang="en-US" sz="2500" b="1"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1" y="1912314"/>
                <a:ext cx="1782305"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1E40EB25-83B4-C949-ACB7-20F3EF892A80}"/>
              </a:ext>
            </a:extLst>
          </p:cNvPr>
          <p:cNvCxnSpPr>
            <a:cxnSpLocks/>
          </p:cNvCxnSpPr>
          <p:nvPr/>
        </p:nvCxnSpPr>
        <p:spPr>
          <a:xfrm>
            <a:off x="467710" y="5168690"/>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6CD774EE-A2C2-F44A-9DAA-6A84F95D9BE0}"/>
              </a:ext>
            </a:extLst>
          </p:cNvPr>
          <p:cNvSpPr txBox="1"/>
          <p:nvPr/>
        </p:nvSpPr>
        <p:spPr>
          <a:xfrm>
            <a:off x="9202137" y="691652"/>
            <a:ext cx="3913141" cy="477054"/>
          </a:xfrm>
          <a:prstGeom prst="rect">
            <a:avLst/>
          </a:prstGeom>
          <a:noFill/>
        </p:spPr>
        <p:txBody>
          <a:bodyPr wrap="square">
            <a:spAutoFit/>
          </a:bodyPr>
          <a:lstStyle/>
          <a:p>
            <a:r>
              <a:rPr lang="en-US" sz="2500" dirty="0">
                <a:solidFill>
                  <a:srgbClr val="C00000"/>
                </a:solidFill>
              </a:rPr>
              <a:t>* Two-bit PM [YZ86]</a:t>
            </a:r>
          </a:p>
        </p:txBody>
      </p:sp>
      <p:sp>
        <p:nvSpPr>
          <p:cNvPr id="27" name="Rectangle 26">
            <a:extLst>
              <a:ext uri="{FF2B5EF4-FFF2-40B4-BE49-F238E27FC236}">
                <a16:creationId xmlns:a16="http://schemas.microsoft.com/office/drawing/2014/main" id="{5A833A4D-7004-CD41-A8F1-1915A768B65F}"/>
              </a:ext>
            </a:extLst>
          </p:cNvPr>
          <p:cNvSpPr/>
          <p:nvPr/>
        </p:nvSpPr>
        <p:spPr>
          <a:xfrm>
            <a:off x="3838945"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Stein</a:t>
            </a:r>
          </a:p>
        </p:txBody>
      </p:sp>
      <p:sp>
        <p:nvSpPr>
          <p:cNvPr id="34" name="Rectangle 33">
            <a:extLst>
              <a:ext uri="{FF2B5EF4-FFF2-40B4-BE49-F238E27FC236}">
                <a16:creationId xmlns:a16="http://schemas.microsoft.com/office/drawing/2014/main" id="{CD7CAEAF-24F9-754D-880B-A91C9C89F7E4}"/>
              </a:ext>
            </a:extLst>
          </p:cNvPr>
          <p:cNvSpPr/>
          <p:nvPr/>
        </p:nvSpPr>
        <p:spPr>
          <a:xfrm>
            <a:off x="8461252"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Euclid</a:t>
            </a:r>
          </a:p>
        </p:txBody>
      </p:sp>
      <p:sp>
        <p:nvSpPr>
          <p:cNvPr id="35" name="TextBox 34">
            <a:extLst>
              <a:ext uri="{FF2B5EF4-FFF2-40B4-BE49-F238E27FC236}">
                <a16:creationId xmlns:a16="http://schemas.microsoft.com/office/drawing/2014/main" id="{17F33394-6A05-D841-9C71-E080C09D6D7E}"/>
              </a:ext>
            </a:extLst>
          </p:cNvPr>
          <p:cNvSpPr txBox="1"/>
          <p:nvPr/>
        </p:nvSpPr>
        <p:spPr>
          <a:xfrm>
            <a:off x="6140681" y="4175351"/>
            <a:ext cx="2963632" cy="861774"/>
          </a:xfrm>
          <a:prstGeom prst="rect">
            <a:avLst/>
          </a:prstGeom>
          <a:noFill/>
        </p:spPr>
        <p:txBody>
          <a:bodyPr wrap="square">
            <a:spAutoFit/>
          </a:bodyPr>
          <a:lstStyle/>
          <a:p>
            <a:pPr algn="ctr"/>
            <a:r>
              <a:rPr lang="en-US" sz="2500" dirty="0">
                <a:solidFill>
                  <a:schemeClr val="accent1"/>
                </a:solidFill>
              </a:rPr>
              <a:t>1X for 255-bit to 1024-bit inputs</a:t>
            </a:r>
          </a:p>
        </p:txBody>
      </p:sp>
      <p:sp>
        <p:nvSpPr>
          <p:cNvPr id="36" name="TextBox 35">
            <a:extLst>
              <a:ext uri="{FF2B5EF4-FFF2-40B4-BE49-F238E27FC236}">
                <a16:creationId xmlns:a16="http://schemas.microsoft.com/office/drawing/2014/main" id="{08482175-02E1-5B44-81A3-C3945FF32D15}"/>
              </a:ext>
            </a:extLst>
          </p:cNvPr>
          <p:cNvSpPr txBox="1"/>
          <p:nvPr/>
        </p:nvSpPr>
        <p:spPr>
          <a:xfrm>
            <a:off x="6140681" y="5337560"/>
            <a:ext cx="2963632" cy="861774"/>
          </a:xfrm>
          <a:prstGeom prst="rect">
            <a:avLst/>
          </a:prstGeom>
          <a:noFill/>
        </p:spPr>
        <p:txBody>
          <a:bodyPr wrap="square">
            <a:spAutoFit/>
          </a:bodyPr>
          <a:lstStyle/>
          <a:p>
            <a:pPr algn="ctr"/>
            <a:r>
              <a:rPr lang="en-US" sz="2500" dirty="0">
                <a:solidFill>
                  <a:schemeClr val="accent1"/>
                </a:solidFill>
              </a:rPr>
              <a:t>1.6X to 2X for 255-bit to 1024-bit inputs</a:t>
            </a:r>
          </a:p>
        </p:txBody>
      </p:sp>
    </p:spTree>
    <p:extLst>
      <p:ext uri="{BB962C8B-B14F-4D97-AF65-F5344CB8AC3E}">
        <p14:creationId xmlns:p14="http://schemas.microsoft.com/office/powerpoint/2010/main" val="2523493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GCD Algorithms Comparison</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GCD-preserving Transformation</a:t>
            </a:r>
          </a:p>
          <a:p>
            <a:pPr algn="ctr"/>
            <a:endParaRPr lang="en-US" sz="2400" dirty="0">
              <a:solidFill>
                <a:schemeClr val="tx1"/>
              </a:solidFill>
            </a:endParaRPr>
          </a:p>
          <a:p>
            <a:pPr algn="ctr"/>
            <a:r>
              <a:rPr lang="en-US" sz="1050" dirty="0">
                <a:solidFill>
                  <a:schemeClr val="bg1"/>
                </a:solidFill>
              </a:rPr>
              <a:t>a</a:t>
            </a:r>
            <a:endParaRPr lang="en-US" sz="2500" dirty="0">
              <a:solidFill>
                <a:schemeClr val="bg1"/>
              </a:solidFill>
            </a:endParaRPr>
          </a:p>
          <a:p>
            <a:pPr algn="ctr"/>
            <a:r>
              <a:rPr lang="en-US" sz="2500" dirty="0">
                <a:solidFill>
                  <a:schemeClr val="tx1"/>
                </a:solidFill>
              </a:rPr>
              <a:t>Worst-Case Iterations</a:t>
            </a:r>
          </a:p>
          <a:p>
            <a:pPr algn="ctr"/>
            <a:endParaRPr lang="en-US" sz="2500" dirty="0">
              <a:solidFill>
                <a:schemeClr val="tx1"/>
              </a:solidFill>
            </a:endParaRPr>
          </a:p>
          <a:p>
            <a:pPr algn="ctr"/>
            <a:endParaRPr lang="en-US" sz="2500" dirty="0">
              <a:solidFill>
                <a:schemeClr val="tx1"/>
              </a:solidFill>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233623" y="3047361"/>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387 </a:t>
                </a:r>
                <a:r>
                  <a:rPr lang="en-US" sz="2500" dirty="0">
                    <a:solidFill>
                      <a:srgbClr val="C00000"/>
                    </a:solidFill>
                  </a:rPr>
                  <a:t>*</a:t>
                </a:r>
              </a:p>
              <a:p>
                <a:pPr algn="ctr"/>
                <a:r>
                  <a:rPr lang="en-US" sz="2500" dirty="0">
                    <a:solidFill>
                      <a:schemeClr val="tx1"/>
                    </a:solidFill>
                  </a:rPr>
                  <a:t>1548 </a:t>
                </a:r>
                <a:r>
                  <a:rPr lang="en-US" sz="2500" dirty="0">
                    <a:solidFill>
                      <a:srgbClr val="C00000"/>
                    </a:solidFill>
                  </a:rPr>
                  <a:t>*</a:t>
                </a:r>
              </a:p>
              <a:p>
                <a:pPr algn="ctr"/>
                <a:endParaRPr lang="en-US" sz="2500" dirty="0">
                  <a:solidFill>
                    <a:schemeClr val="tx1"/>
                  </a:solidFill>
                </a:endParaRP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233623" y="3047361"/>
                <a:ext cx="4153115" cy="3360076"/>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func>
                        <m:funcPr>
                          <m:ctrlPr>
                            <a:rPr lang="en-US" sz="2500" i="1" dirty="0" smtClean="0">
                              <a:solidFill>
                                <a:schemeClr val="tx1"/>
                              </a:solidFill>
                              <a:latin typeface="Cambria Math" panose="02040503050406030204" pitchFamily="18" charset="0"/>
                            </a:rPr>
                          </m:ctrlPr>
                        </m:funcPr>
                        <m:fName>
                          <m:r>
                            <m:rPr>
                              <m:sty m:val="p"/>
                            </m:rPr>
                            <a:rPr lang="en-US" sz="2500" i="0" dirty="0" err="1" smtClean="0">
                              <a:solidFill>
                                <a:schemeClr val="tx1"/>
                              </a:solidFill>
                              <a:latin typeface="Cambria Math" panose="02040503050406030204" pitchFamily="18" charset="0"/>
                            </a:rPr>
                            <m:t>gcd</m:t>
                          </m:r>
                        </m:fName>
                        <m:e>
                          <m:d>
                            <m:dPr>
                              <m:ctrlPr>
                                <a:rPr lang="en-US" sz="2500" i="1" dirty="0" smtClean="0">
                                  <a:solidFill>
                                    <a:schemeClr val="tx1"/>
                                  </a:solidFill>
                                  <a:latin typeface="Cambria Math" panose="02040503050406030204" pitchFamily="18" charset="0"/>
                                </a:rPr>
                              </m:ctrlPr>
                            </m:dPr>
                            <m:e>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e>
                          </m:d>
                        </m:e>
                      </m:func>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384</a:t>
                </a:r>
              </a:p>
              <a:p>
                <a:pPr algn="ctr"/>
                <a:r>
                  <a:rPr lang="en-US" sz="2500" dirty="0">
                    <a:solidFill>
                      <a:schemeClr val="tx1"/>
                    </a:solidFill>
                  </a:rPr>
                  <a:t>1542</a:t>
                </a:r>
              </a:p>
              <a:p>
                <a:pPr algn="ctr"/>
                <a:endParaRPr lang="en-US" sz="2500" dirty="0">
                  <a:solidFill>
                    <a:schemeClr val="tx1"/>
                  </a:solidFill>
                </a:endParaRP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4"/>
                <a:stretch>
                  <a:fillRect/>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990908"/>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dirty="0" smtClean="0">
                          <a:solidFill>
                            <a:schemeClr val="tx1"/>
                          </a:solidFill>
                          <a:latin typeface="Cambria Math" panose="02040503050406030204" pitchFamily="18" charset="0"/>
                        </a:rPr>
                        <m:t>−</m:t>
                      </m:r>
                    </m:oMath>
                  </m:oMathPara>
                </a14:m>
                <a:endParaRPr lang="en-US" sz="2500" b="1"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4093448" y="1909551"/>
                <a:ext cx="1782305"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smtClean="0">
                          <a:solidFill>
                            <a:schemeClr val="tx1"/>
                          </a:solidFill>
                          <a:latin typeface="Cambria Math" panose="02040503050406030204" pitchFamily="18" charset="0"/>
                          <a:ea typeface="Cambria Math" panose="02040503050406030204" pitchFamily="18" charset="0"/>
                        </a:rPr>
                        <m:t>÷</m:t>
                      </m:r>
                    </m:oMath>
                  </m:oMathPara>
                </a14:m>
                <a:endParaRPr lang="en-US" sz="2500" b="1"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1" y="1912314"/>
                <a:ext cx="1782305"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1E40EB25-83B4-C949-ACB7-20F3EF892A80}"/>
              </a:ext>
            </a:extLst>
          </p:cNvPr>
          <p:cNvCxnSpPr>
            <a:cxnSpLocks/>
          </p:cNvCxnSpPr>
          <p:nvPr/>
        </p:nvCxnSpPr>
        <p:spPr>
          <a:xfrm>
            <a:off x="467710" y="5168690"/>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6CD774EE-A2C2-F44A-9DAA-6A84F95D9BE0}"/>
              </a:ext>
            </a:extLst>
          </p:cNvPr>
          <p:cNvSpPr txBox="1"/>
          <p:nvPr/>
        </p:nvSpPr>
        <p:spPr>
          <a:xfrm>
            <a:off x="9202137" y="691652"/>
            <a:ext cx="3913141" cy="477054"/>
          </a:xfrm>
          <a:prstGeom prst="rect">
            <a:avLst/>
          </a:prstGeom>
          <a:noFill/>
        </p:spPr>
        <p:txBody>
          <a:bodyPr wrap="square">
            <a:spAutoFit/>
          </a:bodyPr>
          <a:lstStyle/>
          <a:p>
            <a:r>
              <a:rPr lang="en-US" sz="2500" dirty="0">
                <a:solidFill>
                  <a:srgbClr val="C00000"/>
                </a:solidFill>
              </a:rPr>
              <a:t>* Two-bit PM [YZ86]</a:t>
            </a:r>
          </a:p>
        </p:txBody>
      </p:sp>
      <p:sp>
        <p:nvSpPr>
          <p:cNvPr id="35" name="TextBox 34">
            <a:extLst>
              <a:ext uri="{FF2B5EF4-FFF2-40B4-BE49-F238E27FC236}">
                <a16:creationId xmlns:a16="http://schemas.microsoft.com/office/drawing/2014/main" id="{17F33394-6A05-D841-9C71-E080C09D6D7E}"/>
              </a:ext>
            </a:extLst>
          </p:cNvPr>
          <p:cNvSpPr txBox="1"/>
          <p:nvPr/>
        </p:nvSpPr>
        <p:spPr>
          <a:xfrm>
            <a:off x="6090210" y="4291935"/>
            <a:ext cx="2963632" cy="707886"/>
          </a:xfrm>
          <a:prstGeom prst="rect">
            <a:avLst/>
          </a:prstGeom>
          <a:noFill/>
        </p:spPr>
        <p:txBody>
          <a:bodyPr wrap="square">
            <a:spAutoFit/>
          </a:bodyPr>
          <a:lstStyle/>
          <a:p>
            <a:pPr algn="ctr"/>
            <a:r>
              <a:rPr lang="en-US" sz="2000" dirty="0">
                <a:solidFill>
                  <a:schemeClr val="accent1"/>
                </a:solidFill>
              </a:rPr>
              <a:t>1X difference for 255 bits</a:t>
            </a:r>
          </a:p>
          <a:p>
            <a:pPr algn="ctr"/>
            <a:r>
              <a:rPr lang="en-US" sz="2000" dirty="0">
                <a:solidFill>
                  <a:schemeClr val="accent1"/>
                </a:solidFill>
              </a:rPr>
              <a:t>1X difference for 1024 bits</a:t>
            </a:r>
          </a:p>
        </p:txBody>
      </p:sp>
      <p:sp>
        <p:nvSpPr>
          <p:cNvPr id="25" name="Rectangle 24">
            <a:extLst>
              <a:ext uri="{FF2B5EF4-FFF2-40B4-BE49-F238E27FC236}">
                <a16:creationId xmlns:a16="http://schemas.microsoft.com/office/drawing/2014/main" id="{C70DA72A-70AB-1A4B-A954-B143F4BBA8D2}"/>
              </a:ext>
            </a:extLst>
          </p:cNvPr>
          <p:cNvSpPr/>
          <p:nvPr/>
        </p:nvSpPr>
        <p:spPr>
          <a:xfrm>
            <a:off x="3838945"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Stein [Ste67]</a:t>
            </a:r>
          </a:p>
        </p:txBody>
      </p:sp>
      <p:sp>
        <p:nvSpPr>
          <p:cNvPr id="26" name="Rectangle 25">
            <a:extLst>
              <a:ext uri="{FF2B5EF4-FFF2-40B4-BE49-F238E27FC236}">
                <a16:creationId xmlns:a16="http://schemas.microsoft.com/office/drawing/2014/main" id="{6320F418-13DC-004E-9BBA-7EAA937EF62E}"/>
              </a:ext>
            </a:extLst>
          </p:cNvPr>
          <p:cNvSpPr/>
          <p:nvPr/>
        </p:nvSpPr>
        <p:spPr>
          <a:xfrm>
            <a:off x="8461252"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Euclid (300 BC)</a:t>
            </a:r>
          </a:p>
        </p:txBody>
      </p:sp>
    </p:spTree>
    <p:extLst>
      <p:ext uri="{BB962C8B-B14F-4D97-AF65-F5344CB8AC3E}">
        <p14:creationId xmlns:p14="http://schemas.microsoft.com/office/powerpoint/2010/main" val="327185476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0143-881F-114B-A594-BD4041B9715C}"/>
              </a:ext>
            </a:extLst>
          </p:cNvPr>
          <p:cNvSpPr>
            <a:spLocks noGrp="1"/>
          </p:cNvSpPr>
          <p:nvPr>
            <p:ph type="title"/>
          </p:nvPr>
        </p:nvSpPr>
        <p:spPr/>
        <p:txBody>
          <a:bodyPr/>
          <a:lstStyle/>
          <a:p>
            <a:r>
              <a:rPr lang="en-US" dirty="0"/>
              <a:t>GCD to XGCD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074B75-5B85-D641-AF28-CB46DF8DF155}"/>
                  </a:ext>
                </a:extLst>
              </p:cNvPr>
              <p:cNvSpPr>
                <a:spLocks noGrp="1"/>
              </p:cNvSpPr>
              <p:nvPr>
                <p:ph idx="1"/>
              </p:nvPr>
            </p:nvSpPr>
            <p:spPr/>
            <p:txBody>
              <a:bodyPr>
                <a:normAutofit/>
              </a:bodyPr>
              <a:lstStyle/>
              <a:p>
                <a:endParaRPr lang="en-US" dirty="0"/>
              </a:p>
              <a:p>
                <a:r>
                  <a:rPr lang="en-US" dirty="0"/>
                  <a:t>Compute </a:t>
                </a:r>
                <a:r>
                  <a:rPr lang="en-US" dirty="0" err="1"/>
                  <a:t>Bézout</a:t>
                </a:r>
                <a:r>
                  <a:rPr lang="en-US" dirty="0"/>
                  <a:t> coefficients satisfying </a:t>
                </a:r>
                <a:r>
                  <a:rPr lang="en-US" dirty="0" err="1"/>
                  <a:t>Bézout</a:t>
                </a:r>
                <a:r>
                  <a:rPr lang="en-US" dirty="0"/>
                  <a:t> Identity</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r>
                            <a:rPr lang="en-US" b="1" i="1" smtClean="0">
                              <a:solidFill>
                                <a:srgbClr val="C00000"/>
                              </a:solidFill>
                              <a:latin typeface="Cambria Math" panose="02040503050406030204" pitchFamily="18" charset="0"/>
                            </a:rPr>
                            <m:t>   </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gcd</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e>
                      </m:func>
                    </m:oMath>
                  </m:oMathPara>
                </a14:m>
                <a:endParaRPr lang="en-US" dirty="0"/>
              </a:p>
              <a:p>
                <a:endParaRPr lang="en-US" dirty="0"/>
              </a:p>
              <a:p>
                <a:r>
                  <a:rPr lang="en-US" dirty="0"/>
                  <a:t>Maintain these relations each cycle, where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gcd</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gcd</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𝑎</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2C074B75-5B85-D641-AF28-CB46DF8DF155}"/>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67436575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945C-4C04-B54E-9F6C-5286E3137BC0}"/>
              </a:ext>
            </a:extLst>
          </p:cNvPr>
          <p:cNvSpPr>
            <a:spLocks noGrp="1"/>
          </p:cNvSpPr>
          <p:nvPr>
            <p:ph type="title"/>
          </p:nvPr>
        </p:nvSpPr>
        <p:spPr/>
        <p:txBody>
          <a:bodyPr/>
          <a:lstStyle/>
          <a:p>
            <a:r>
              <a:rPr lang="en-US" dirty="0"/>
              <a:t>Two-bit PM Critical Path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91920D-FF8E-3547-A24F-048A7B0CCA7F}"/>
                  </a:ext>
                </a:extLst>
              </p:cNvPr>
              <p:cNvSpPr>
                <a:spLocks noGrp="1"/>
              </p:cNvSpPr>
              <p:nvPr>
                <p:ph idx="1"/>
              </p:nvPr>
            </p:nvSpPr>
            <p:spPr/>
            <p:txBody>
              <a:bodyPr/>
              <a:lstStyle/>
              <a:p>
                <a:pPr marL="0" indent="0" algn="ctr">
                  <a:buNone/>
                </a:pPr>
                <a:endParaRPr lang="en-US" dirty="0"/>
              </a:p>
              <a:p>
                <a:pPr marL="0" indent="0" algn="ctr">
                  <a:buNone/>
                </a:pPr>
                <a:r>
                  <a:rPr lang="en-US" dirty="0"/>
                  <a:t>GCD update: 	</a:t>
                </a:r>
                <a14:m>
                  <m:oMath xmlns:m="http://schemas.openxmlformats.org/officeDocument/2006/math">
                    <m:f>
                      <m:fPr>
                        <m:ctrlPr>
                          <a:rPr lang="en-US" sz="3600" b="0" i="1" smtClean="0">
                            <a:latin typeface="Cambria Math" panose="02040503050406030204" pitchFamily="18" charset="0"/>
                          </a:rPr>
                        </m:ctrlPr>
                      </m:fPr>
                      <m:num>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r>
                              <a:rPr lang="en-US" sz="3600" b="0" i="1" smtClean="0">
                                <a:latin typeface="Cambria Math" panose="02040503050406030204" pitchFamily="18" charset="0"/>
                              </a:rPr>
                              <m:t>−</m:t>
                            </m:r>
                            <m:r>
                              <a:rPr lang="en-US" sz="3600" b="0" i="1" smtClean="0">
                                <a:latin typeface="Cambria Math" panose="02040503050406030204" pitchFamily="18" charset="0"/>
                              </a:rPr>
                              <m:t>𝑏</m:t>
                            </m:r>
                          </m:e>
                        </m:d>
                      </m:num>
                      <m:den>
                        <m:r>
                          <a:rPr lang="en-US" sz="3600" b="0" i="1" smtClean="0">
                            <a:latin typeface="Cambria Math" panose="02040503050406030204" pitchFamily="18" charset="0"/>
                          </a:rPr>
                          <m:t>4</m:t>
                        </m:r>
                      </m:den>
                    </m:f>
                  </m:oMath>
                </a14:m>
                <a:r>
                  <a:rPr lang="en-US" sz="3600" b="0" i="0" dirty="0">
                    <a:latin typeface="+mj-lt"/>
                  </a:rPr>
                  <a:t> </a:t>
                </a:r>
              </a:p>
              <a:p>
                <a:pPr marL="0" indent="0" algn="ctr">
                  <a:buNone/>
                </a:pPr>
                <a:endParaRPr lang="en-US" dirty="0"/>
              </a:p>
              <a:p>
                <a:pPr marL="0" indent="0" algn="ctr">
                  <a:buNone/>
                </a:pPr>
                <a:r>
                  <a:rPr lang="en-US" dirty="0"/>
                  <a:t>Add odd constant </a:t>
                </a:r>
                <a14:m>
                  <m:oMath xmlns:m="http://schemas.openxmlformats.org/officeDocument/2006/math">
                    <m:r>
                      <a:rPr lang="en-US" i="1" dirty="0" smtClean="0">
                        <a:latin typeface="Cambria Math" panose="02040503050406030204" pitchFamily="18" charset="0"/>
                      </a:rPr>
                      <m:t>𝑘</m:t>
                    </m:r>
                  </m:oMath>
                </a14:m>
                <a:r>
                  <a:rPr lang="en-US" dirty="0"/>
                  <a:t> when divisibility of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𝑦</m:t>
                    </m:r>
                  </m:oMath>
                </a14:m>
                <a:r>
                  <a:rPr lang="en-US" dirty="0"/>
                  <a:t> does not match that of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pPr marL="0" indent="0" algn="ctr">
                  <a:buNone/>
                </a:pPr>
                <a:endParaRPr lang="en-US" dirty="0"/>
              </a:p>
              <a:p>
                <a:pPr marL="0" indent="0" algn="ctr">
                  <a:buNone/>
                </a:pPr>
                <a:r>
                  <a:rPr lang="en-US" dirty="0"/>
                  <a:t>XGCD update:	 </a:t>
                </a:r>
                <a14:m>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m:t>
                        </m:r>
                        <m:r>
                          <a:rPr lang="en-US" sz="3600" b="0" i="1" smtClean="0">
                            <a:latin typeface="Cambria Math" panose="02040503050406030204" pitchFamily="18" charset="0"/>
                          </a:rPr>
                          <m:t>𝑢</m:t>
                        </m:r>
                        <m:r>
                          <a:rPr lang="en-US" sz="3600" b="0" i="1" smtClean="0">
                            <a:latin typeface="Cambria Math" panose="02040503050406030204" pitchFamily="18" charset="0"/>
                          </a:rPr>
                          <m:t> −</m:t>
                        </m:r>
                        <m:r>
                          <a:rPr lang="en-US" sz="3600" b="0" i="1" smtClean="0">
                            <a:latin typeface="Cambria Math" panose="02040503050406030204" pitchFamily="18" charset="0"/>
                          </a:rPr>
                          <m:t>𝑦</m:t>
                        </m:r>
                        <m:r>
                          <a:rPr lang="en-US" sz="3600" b="0" i="1" smtClean="0">
                            <a:latin typeface="Cambria Math" panose="02040503050406030204" pitchFamily="18" charset="0"/>
                          </a:rPr>
                          <m:t> −</m:t>
                        </m:r>
                        <m:r>
                          <a:rPr lang="en-US" sz="3600" b="0" i="1" smtClean="0">
                            <a:latin typeface="Cambria Math" panose="02040503050406030204" pitchFamily="18" charset="0"/>
                          </a:rPr>
                          <m:t>𝑘</m:t>
                        </m:r>
                        <m:r>
                          <a:rPr lang="en-US" sz="3600" b="0" i="1" smtClean="0">
                            <a:latin typeface="Cambria Math" panose="02040503050406030204" pitchFamily="18" charset="0"/>
                          </a:rPr>
                          <m:t>)</m:t>
                        </m:r>
                      </m:num>
                      <m:den>
                        <m:r>
                          <a:rPr lang="en-US" sz="3600" b="0" i="1" smtClean="0">
                            <a:latin typeface="Cambria Math" panose="02040503050406030204" pitchFamily="18" charset="0"/>
                          </a:rPr>
                          <m:t>4</m:t>
                        </m:r>
                      </m:den>
                    </m:f>
                  </m:oMath>
                </a14:m>
                <a:endParaRPr lang="en-US" dirty="0"/>
              </a:p>
            </p:txBody>
          </p:sp>
        </mc:Choice>
        <mc:Fallback xmlns="">
          <p:sp>
            <p:nvSpPr>
              <p:cNvPr id="3" name="Content Placeholder 2">
                <a:extLst>
                  <a:ext uri="{FF2B5EF4-FFF2-40B4-BE49-F238E27FC236}">
                    <a16:creationId xmlns:a16="http://schemas.microsoft.com/office/drawing/2014/main" id="{5C91920D-FF8E-3547-A24F-048A7B0CCA7F}"/>
                  </a:ext>
                </a:extLst>
              </p:cNvPr>
              <p:cNvSpPr>
                <a:spLocks noGrp="1" noRot="1" noChangeAspect="1" noMove="1" noResize="1" noEditPoints="1" noAdjustHandles="1" noChangeArrowheads="1" noChangeShapeType="1" noTextEdit="1"/>
              </p:cNvSpPr>
              <p:nvPr>
                <p:ph idx="1"/>
              </p:nvPr>
            </p:nvSpPr>
            <p:spPr>
              <a:blipFill>
                <a:blip r:embed="rId3"/>
                <a:stretch>
                  <a:fillRect l="-844"/>
                </a:stretch>
              </a:blipFill>
            </p:spPr>
            <p:txBody>
              <a:bodyPr/>
              <a:lstStyle/>
              <a:p>
                <a:r>
                  <a:rPr lang="en-US">
                    <a:noFill/>
                  </a:rPr>
                  <a:t> </a:t>
                </a:r>
              </a:p>
            </p:txBody>
          </p:sp>
        </mc:Fallback>
      </mc:AlternateContent>
    </p:spTree>
    <p:extLst>
      <p:ext uri="{BB962C8B-B14F-4D97-AF65-F5344CB8AC3E}">
        <p14:creationId xmlns:p14="http://schemas.microsoft.com/office/powerpoint/2010/main" val="15256795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a:t>Euclid critical path</a:t>
            </a:r>
          </a:p>
        </p:txBody>
      </p:sp>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3"/>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4"/>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EE30F3A-01B8-4E43-9F15-8D1248DAAEF9}"/>
              </a:ext>
            </a:extLst>
          </p:cNvPr>
          <p:cNvSpPr/>
          <p:nvPr/>
        </p:nvSpPr>
        <p:spPr>
          <a:xfrm>
            <a:off x="1016372" y="4580826"/>
            <a:ext cx="10649601" cy="19803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US" sz="2800" dirty="0">
              <a:solidFill>
                <a:schemeClr val="tx1"/>
              </a:solidFill>
            </a:endParaRPr>
          </a:p>
        </p:txBody>
      </p:sp>
      <p:cxnSp>
        <p:nvCxnSpPr>
          <p:cNvPr id="38" name="Straight Arrow Connector 37">
            <a:extLst>
              <a:ext uri="{FF2B5EF4-FFF2-40B4-BE49-F238E27FC236}">
                <a16:creationId xmlns:a16="http://schemas.microsoft.com/office/drawing/2014/main" id="{A60850C5-70D6-EE40-AC52-54297ABF3E97}"/>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C0D6E74-DCDB-8E44-B020-91B301F86794}"/>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7FCA802-768F-E946-BD10-B956C3BA0D9F}"/>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40" name="TextBox 39">
                <a:extLst>
                  <a:ext uri="{FF2B5EF4-FFF2-40B4-BE49-F238E27FC236}">
                    <a16:creationId xmlns:a16="http://schemas.microsoft.com/office/drawing/2014/main" id="{57FCA802-768F-E946-BD10-B956C3BA0D9F}"/>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85283F3-BEAA-524A-8CEF-F799BE7FE891}"/>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41" name="TextBox 40">
                <a:extLst>
                  <a:ext uri="{FF2B5EF4-FFF2-40B4-BE49-F238E27FC236}">
                    <a16:creationId xmlns:a16="http://schemas.microsoft.com/office/drawing/2014/main" id="{A85283F3-BEAA-524A-8CEF-F799BE7FE891}"/>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265ECFD2-3054-D34F-B92A-D8D239F6B6C7}"/>
                  </a:ext>
                </a:extLst>
              </p:cNvPr>
              <p:cNvSpPr/>
              <p:nvPr/>
            </p:nvSpPr>
            <p:spPr>
              <a:xfrm>
                <a:off x="1483225" y="3170237"/>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Get </a:t>
                </a:r>
                <a14:m>
                  <m:oMath xmlns:m="http://schemas.openxmlformats.org/officeDocument/2006/math">
                    <m:r>
                      <a:rPr lang="en-US" sz="2500" b="0" i="1" dirty="0" smtClean="0">
                        <a:solidFill>
                          <a:schemeClr val="tx1"/>
                        </a:solidFill>
                        <a:latin typeface="Cambria Math" panose="02040503050406030204" pitchFamily="18" charset="0"/>
                      </a:rPr>
                      <m:t>6</m:t>
                    </m:r>
                  </m:oMath>
                </a14:m>
                <a:r>
                  <a:rPr lang="en-US" sz="2500">
                    <a:solidFill>
                      <a:schemeClr val="tx1"/>
                    </a:solidFill>
                  </a:rPr>
                  <a:t> MSBs</a:t>
                </a:r>
              </a:p>
            </p:txBody>
          </p:sp>
        </mc:Choice>
        <mc:Fallback xmlns="">
          <p:sp>
            <p:nvSpPr>
              <p:cNvPr id="42" name="Rectangle 41">
                <a:extLst>
                  <a:ext uri="{FF2B5EF4-FFF2-40B4-BE49-F238E27FC236}">
                    <a16:creationId xmlns:a16="http://schemas.microsoft.com/office/drawing/2014/main" id="{265ECFD2-3054-D34F-B92A-D8D239F6B6C7}"/>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7"/>
                <a:stretch>
                  <a:fillRect l="-2326" r="-1744" b="-7975"/>
                </a:stretch>
              </a:blipFill>
              <a:ln>
                <a:solidFill>
                  <a:schemeClr val="tx1"/>
                </a:solidFill>
              </a:ln>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8B70267C-5F8B-7946-818D-538514C51179}"/>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FCD2AA9-0137-414D-A476-164D089466B5}"/>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95E790D-B8F8-9540-AF31-DCFF06F26FEC}"/>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4F77A38-38A1-4742-A811-9D00079F304C}"/>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46" name="TextBox 45">
                <a:extLst>
                  <a:ext uri="{FF2B5EF4-FFF2-40B4-BE49-F238E27FC236}">
                    <a16:creationId xmlns:a16="http://schemas.microsoft.com/office/drawing/2014/main" id="{F4F77A38-38A1-4742-A811-9D00079F304C}"/>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8"/>
                <a:stretch>
                  <a:fillRect b="-10256"/>
                </a:stretch>
              </a:blipFill>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402370C4-2DD8-5D47-9BD8-245071980C53}"/>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E99CB8F-A6ED-A341-98B8-86F871918E14}"/>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ACC89A20-08D5-7246-BFBB-97FF9A5285D6}"/>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0CCC25E-1E8C-CD41-9AAD-CF04F8E72DCD}"/>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62" name="TextBox 61">
                <a:extLst>
                  <a:ext uri="{FF2B5EF4-FFF2-40B4-BE49-F238E27FC236}">
                    <a16:creationId xmlns:a16="http://schemas.microsoft.com/office/drawing/2014/main" id="{40CCC25E-1E8C-CD41-9AAD-CF04F8E72DCD}"/>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7E3DACA-D33C-A94F-B750-A889BBA7FC56}"/>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63" name="TextBox 62">
                <a:extLst>
                  <a:ext uri="{FF2B5EF4-FFF2-40B4-BE49-F238E27FC236}">
                    <a16:creationId xmlns:a16="http://schemas.microsoft.com/office/drawing/2014/main" id="{F7E3DACA-D33C-A94F-B750-A889BBA7FC56}"/>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ECCBFDC7-8CBA-124A-8BF1-3190095C8DED}"/>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67" name="Rectangle 66">
                <a:extLst>
                  <a:ext uri="{FF2B5EF4-FFF2-40B4-BE49-F238E27FC236}">
                    <a16:creationId xmlns:a16="http://schemas.microsoft.com/office/drawing/2014/main" id="{ECCBFDC7-8CBA-124A-8BF1-3190095C8DED}"/>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11"/>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69009941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F7DA762-5FD0-F34A-B772-99B8A8E77628}"/>
              </a:ext>
            </a:extLst>
          </p:cNvPr>
          <p:cNvSpPr/>
          <p:nvPr/>
        </p:nvSpPr>
        <p:spPr>
          <a:xfrm>
            <a:off x="4715457" y="2642979"/>
            <a:ext cx="6739939" cy="2957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a:solidFill>
                  <a:schemeClr val="tx1"/>
                </a:solidFill>
              </a:rPr>
              <a:t>Computing the remainder</a:t>
            </a:r>
          </a:p>
        </p:txBody>
      </p:sp>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a:t>Euclid critical path</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19D05F76-4FA3-104D-83CF-64095F46D55C}"/>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71" name="Rectangle 70">
                <a:extLst>
                  <a:ext uri="{FF2B5EF4-FFF2-40B4-BE49-F238E27FC236}">
                    <a16:creationId xmlns:a16="http://schemas.microsoft.com/office/drawing/2014/main" id="{19D05F76-4FA3-104D-83CF-64095F46D55C}"/>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4"/>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5"/>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372EA6-9E09-9243-AC91-3DD439792335}"/>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4419D00-4275-CB44-B8F1-C08E51FDB4A6}"/>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F80391B-6D67-224A-B5DE-9E11089E3ED1}"/>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10" name="TextBox 9">
                <a:extLst>
                  <a:ext uri="{FF2B5EF4-FFF2-40B4-BE49-F238E27FC236}">
                    <a16:creationId xmlns:a16="http://schemas.microsoft.com/office/drawing/2014/main" id="{0F80391B-6D67-224A-B5DE-9E11089E3ED1}"/>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7FBBC1-C060-CD42-AEE5-BCD0FDD998ED}"/>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11" name="TextBox 10">
                <a:extLst>
                  <a:ext uri="{FF2B5EF4-FFF2-40B4-BE49-F238E27FC236}">
                    <a16:creationId xmlns:a16="http://schemas.microsoft.com/office/drawing/2014/main" id="{0E7FBBC1-C060-CD42-AEE5-BCD0FDD998ED}"/>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6131D83-0B08-4B47-91D0-3D9C63A37745}"/>
                  </a:ext>
                </a:extLst>
              </p:cNvPr>
              <p:cNvSpPr/>
              <p:nvPr/>
            </p:nvSpPr>
            <p:spPr>
              <a:xfrm>
                <a:off x="1483225" y="3170237"/>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Get </a:t>
                </a:r>
                <a14:m>
                  <m:oMath xmlns:m="http://schemas.openxmlformats.org/officeDocument/2006/math">
                    <m:r>
                      <a:rPr lang="en-US" sz="2500" b="0" i="1" smtClean="0">
                        <a:solidFill>
                          <a:schemeClr val="tx1"/>
                        </a:solidFill>
                        <a:latin typeface="Cambria Math" panose="02040503050406030204" pitchFamily="18" charset="0"/>
                      </a:rPr>
                      <m:t>6</m:t>
                    </m:r>
                  </m:oMath>
                </a14:m>
                <a:r>
                  <a:rPr lang="en-US" sz="2500">
                    <a:solidFill>
                      <a:schemeClr val="tx1"/>
                    </a:solidFill>
                  </a:rPr>
                  <a:t> MSBs</a:t>
                </a:r>
              </a:p>
            </p:txBody>
          </p:sp>
        </mc:Choice>
        <mc:Fallback xmlns="">
          <p:sp>
            <p:nvSpPr>
              <p:cNvPr id="12" name="Rectangle 11">
                <a:extLst>
                  <a:ext uri="{FF2B5EF4-FFF2-40B4-BE49-F238E27FC236}">
                    <a16:creationId xmlns:a16="http://schemas.microsoft.com/office/drawing/2014/main" id="{56131D83-0B08-4B47-91D0-3D9C63A37745}"/>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8"/>
                <a:stretch>
                  <a:fillRect l="-2326" r="-1744" b="-7975"/>
                </a:stretch>
              </a:blipFill>
              <a:ln>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E2FF79C-BBA4-4B42-ADEE-75F6EDCEE081}"/>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4F0D6C-3D2C-1247-BE3F-77F1D88F2901}"/>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AE16C7D-7FA8-4744-9CA1-751186356EC1}"/>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D2B005C-556A-D74E-BA03-5DACA8D4D402}"/>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16" name="TextBox 15">
                <a:extLst>
                  <a:ext uri="{FF2B5EF4-FFF2-40B4-BE49-F238E27FC236}">
                    <a16:creationId xmlns:a16="http://schemas.microsoft.com/office/drawing/2014/main" id="{1D2B005C-556A-D74E-BA03-5DACA8D4D402}"/>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9"/>
                <a:stretch>
                  <a:fillRect b="-10256"/>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3DFF7702-43E0-DD4F-9F95-8D8B84EE6031}"/>
              </a:ext>
            </a:extLst>
          </p:cNvPr>
          <p:cNvCxnSpPr>
            <a:cxnSpLocks/>
          </p:cNvCxnSpPr>
          <p:nvPr/>
        </p:nvCxnSpPr>
        <p:spPr>
          <a:xfrm>
            <a:off x="1305536" y="3991566"/>
            <a:ext cx="0" cy="31977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FC0FE62-2672-9146-A5B8-02D458BDE5E4}"/>
              </a:ext>
            </a:extLst>
          </p:cNvPr>
          <p:cNvCxnSpPr>
            <a:cxnSpLocks/>
          </p:cNvCxnSpPr>
          <p:nvPr/>
        </p:nvCxnSpPr>
        <p:spPr>
          <a:xfrm>
            <a:off x="1305536" y="4311336"/>
            <a:ext cx="34099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9F2520-1CD7-AA4A-9944-27913D0C72DA}"/>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90F3D4D-F60F-7E46-94EF-ACF9EF4EB6DB}"/>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EFFE397-1369-084B-BD2F-63891C78FBA9}"/>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3B9BA32-5A6E-CB47-A742-D9668FB1E8CD}"/>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32" name="TextBox 31">
                <a:extLst>
                  <a:ext uri="{FF2B5EF4-FFF2-40B4-BE49-F238E27FC236}">
                    <a16:creationId xmlns:a16="http://schemas.microsoft.com/office/drawing/2014/main" id="{B3B9BA32-5A6E-CB47-A742-D9668FB1E8CD}"/>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5607001-9A9E-6A4C-A496-571848CA3D76}"/>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33" name="TextBox 32">
                <a:extLst>
                  <a:ext uri="{FF2B5EF4-FFF2-40B4-BE49-F238E27FC236}">
                    <a16:creationId xmlns:a16="http://schemas.microsoft.com/office/drawing/2014/main" id="{E5607001-9A9E-6A4C-A496-571848CA3D76}"/>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9973E536-A0F7-6140-B2A8-FB274C6C1589}"/>
                  </a:ext>
                </a:extLst>
              </p:cNvPr>
              <p:cNvSpPr/>
              <p:nvPr/>
            </p:nvSpPr>
            <p:spPr>
              <a:xfrm>
                <a:off x="8932883" y="3284537"/>
                <a:ext cx="680789" cy="21619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oMath>
                  </m:oMathPara>
                </a14:m>
                <a:endParaRPr lang="en-US" sz="2500">
                  <a:solidFill>
                    <a:schemeClr val="tx1"/>
                  </a:solidFill>
                </a:endParaRPr>
              </a:p>
            </p:txBody>
          </p:sp>
        </mc:Choice>
        <mc:Fallback xmlns="">
          <p:sp>
            <p:nvSpPr>
              <p:cNvPr id="41" name="Rectangle 40">
                <a:extLst>
                  <a:ext uri="{FF2B5EF4-FFF2-40B4-BE49-F238E27FC236}">
                    <a16:creationId xmlns:a16="http://schemas.microsoft.com/office/drawing/2014/main" id="{9973E536-A0F7-6140-B2A8-FB274C6C1589}"/>
                  </a:ext>
                </a:extLst>
              </p:cNvPr>
              <p:cNvSpPr>
                <a:spLocks noRot="1" noChangeAspect="1" noMove="1" noResize="1" noEditPoints="1" noAdjustHandles="1" noChangeArrowheads="1" noChangeShapeType="1" noTextEdit="1"/>
              </p:cNvSpPr>
              <p:nvPr/>
            </p:nvSpPr>
            <p:spPr>
              <a:xfrm>
                <a:off x="8932883" y="3284537"/>
                <a:ext cx="680789" cy="2161909"/>
              </a:xfrm>
              <a:prstGeom prst="rect">
                <a:avLst/>
              </a:prstGeom>
              <a:blipFill>
                <a:blip r:embed="rId12"/>
                <a:stretch>
                  <a:fillRect/>
                </a:stretch>
              </a:blipFill>
              <a:ln>
                <a:solidFill>
                  <a:schemeClr val="tx1"/>
                </a:solidFill>
              </a:ln>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582F1881-35FC-634A-BAF2-E46504E4DBC4}"/>
              </a:ext>
            </a:extLst>
          </p:cNvPr>
          <p:cNvCxnSpPr>
            <a:cxnSpLocks/>
          </p:cNvCxnSpPr>
          <p:nvPr/>
        </p:nvCxnSpPr>
        <p:spPr>
          <a:xfrm>
            <a:off x="8417906" y="3387631"/>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370DFAE-5C4D-5041-9A37-AEC94B57A002}"/>
              </a:ext>
            </a:extLst>
          </p:cNvPr>
          <p:cNvCxnSpPr>
            <a:cxnSpLocks/>
          </p:cNvCxnSpPr>
          <p:nvPr/>
        </p:nvCxnSpPr>
        <p:spPr>
          <a:xfrm>
            <a:off x="8417906" y="3691264"/>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BF4AF9A-7689-194F-96AD-1F00DC6F8650}"/>
              </a:ext>
            </a:extLst>
          </p:cNvPr>
          <p:cNvCxnSpPr>
            <a:cxnSpLocks/>
          </p:cNvCxnSpPr>
          <p:nvPr/>
        </p:nvCxnSpPr>
        <p:spPr>
          <a:xfrm>
            <a:off x="8417906" y="3984410"/>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168CE89-16B7-4A43-A7AB-13E2052470F4}"/>
              </a:ext>
            </a:extLst>
          </p:cNvPr>
          <p:cNvCxnSpPr>
            <a:cxnSpLocks/>
          </p:cNvCxnSpPr>
          <p:nvPr/>
        </p:nvCxnSpPr>
        <p:spPr>
          <a:xfrm>
            <a:off x="8417906" y="4296505"/>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88F53A4-9CAB-6D42-B8E3-C08808FA9D0D}"/>
              </a:ext>
            </a:extLst>
          </p:cNvPr>
          <p:cNvCxnSpPr>
            <a:cxnSpLocks/>
          </p:cNvCxnSpPr>
          <p:nvPr/>
        </p:nvCxnSpPr>
        <p:spPr>
          <a:xfrm>
            <a:off x="8417906" y="4595867"/>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D854388-DBB0-0542-BCCF-C2BA21E9B7C5}"/>
              </a:ext>
            </a:extLst>
          </p:cNvPr>
          <p:cNvCxnSpPr>
            <a:cxnSpLocks/>
          </p:cNvCxnSpPr>
          <p:nvPr/>
        </p:nvCxnSpPr>
        <p:spPr>
          <a:xfrm>
            <a:off x="8426372" y="49176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4689F47-BBD6-2D40-A09F-8F2F78713127}"/>
                  </a:ext>
                </a:extLst>
              </p:cNvPr>
              <p:cNvSpPr txBox="1"/>
              <p:nvPr/>
            </p:nvSpPr>
            <p:spPr>
              <a:xfrm>
                <a:off x="4246248" y="4329037"/>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63" name="TextBox 62">
                <a:extLst>
                  <a:ext uri="{FF2B5EF4-FFF2-40B4-BE49-F238E27FC236}">
                    <a16:creationId xmlns:a16="http://schemas.microsoft.com/office/drawing/2014/main" id="{44689F47-BBD6-2D40-A09F-8F2F78713127}"/>
                  </a:ext>
                </a:extLst>
              </p:cNvPr>
              <p:cNvSpPr txBox="1">
                <a:spLocks noRot="1" noChangeAspect="1" noMove="1" noResize="1" noEditPoints="1" noAdjustHandles="1" noChangeArrowheads="1" noChangeShapeType="1" noTextEdit="1"/>
              </p:cNvSpPr>
              <p:nvPr/>
            </p:nvSpPr>
            <p:spPr>
              <a:xfrm>
                <a:off x="4246248" y="4329037"/>
                <a:ext cx="436979" cy="477054"/>
              </a:xfrm>
              <a:prstGeom prst="rect">
                <a:avLst/>
              </a:prstGeom>
              <a:blipFill>
                <a:blip r:embed="rId13"/>
                <a:stretch>
                  <a:fillRect/>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75FBB1F5-706D-F14B-9C2F-3331BDE6C19B}"/>
              </a:ext>
            </a:extLst>
          </p:cNvPr>
          <p:cNvCxnSpPr>
            <a:cxnSpLocks/>
          </p:cNvCxnSpPr>
          <p:nvPr/>
        </p:nvCxnSpPr>
        <p:spPr>
          <a:xfrm>
            <a:off x="8431405" y="52732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3FAD9F1-BE5C-C740-B045-A9FACEF2AF4E}"/>
                  </a:ext>
                </a:extLst>
              </p:cNvPr>
              <p:cNvSpPr txBox="1"/>
              <p:nvPr/>
            </p:nvSpPr>
            <p:spPr>
              <a:xfrm>
                <a:off x="5793744" y="3183933"/>
                <a:ext cx="3409451" cy="193899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r>
                            <a:rPr lang="en-US" sz="2000" i="1">
                              <a:latin typeface="Cambria Math" panose="02040503050406030204" pitchFamily="18" charset="0"/>
                            </a:rPr>
                            <m:t>𝑏</m:t>
                          </m:r>
                          <m:r>
                            <a:rPr lang="en-US" sz="2000" i="1">
                              <a:latin typeface="Cambria Math" panose="02040503050406030204" pitchFamily="18" charset="0"/>
                            </a:rPr>
                            <m:t>∗</m:t>
                          </m:r>
                          <m:r>
                            <a:rPr lang="en-US" sz="2000" i="1">
                              <a:latin typeface="Cambria Math" panose="02040503050406030204" pitchFamily="18" charset="0"/>
                            </a:rPr>
                            <m:t>𝑞</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5</m:t>
                              </m:r>
                            </m:e>
                          </m:d>
                        </m:e>
                      </m:d>
                      <m:r>
                        <a:rPr lang="en-US" sz="2000" i="1">
                          <a:latin typeface="Cambria Math" panose="02040503050406030204" pitchFamily="18" charset="0"/>
                        </a:rPr>
                        <m:t>≪</m:t>
                      </m:r>
                      <m:r>
                        <a:rPr lang="en-US" sz="2000" b="0" i="1" smtClean="0">
                          <a:latin typeface="Cambria Math" panose="02040503050406030204" pitchFamily="18" charset="0"/>
                        </a:rPr>
                        <m:t>5</m:t>
                      </m:r>
                    </m:oMath>
                  </m:oMathPara>
                </a14:m>
                <a:endParaRPr lang="en-US" sz="2000" b="0"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𝑏</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𝑞</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4</m:t>
                              </m:r>
                            </m:e>
                          </m:d>
                        </m:e>
                      </m:d>
                      <m:r>
                        <a:rPr lang="en-US" sz="2000" b="0" i="1" smtClean="0">
                          <a:solidFill>
                            <a:schemeClr val="tx1"/>
                          </a:solidFill>
                          <a:latin typeface="Cambria Math" panose="02040503050406030204" pitchFamily="18" charset="0"/>
                        </a:rPr>
                        <m:t>≪4</m:t>
                      </m:r>
                    </m:oMath>
                  </m:oMathPara>
                </a14:m>
                <a:endParaRPr lang="en-US" sz="2000" b="0" dirty="0">
                  <a:solidFill>
                    <a:schemeClr val="tx1"/>
                  </a:solidFill>
                </a:endParaRPr>
              </a:p>
              <a:p>
                <a:pPr algn="ctr"/>
                <a14:m>
                  <m:oMathPara xmlns:m="http://schemas.openxmlformats.org/officeDocument/2006/math">
                    <m:oMathParaPr>
                      <m:jc m:val="centerGroup"/>
                    </m:oMathParaPr>
                    <m:oMath xmlns:m="http://schemas.openxmlformats.org/officeDocument/2006/math">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𝑏</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𝑞</m:t>
                          </m:r>
                          <m:d>
                            <m:dPr>
                              <m:begChr m:val="["/>
                              <m:endChr m:val="]"/>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3</m:t>
                              </m:r>
                            </m:e>
                          </m:d>
                        </m:e>
                      </m:d>
                      <m:r>
                        <a:rPr lang="en-US" sz="2000" i="1" smtClean="0">
                          <a:solidFill>
                            <a:schemeClr val="tx1"/>
                          </a:solidFill>
                          <a:latin typeface="Cambria Math" panose="02040503050406030204" pitchFamily="18" charset="0"/>
                        </a:rPr>
                        <m:t>≪3</m:t>
                      </m:r>
                    </m:oMath>
                  </m:oMathPara>
                </a14:m>
                <a:endParaRPr lang="en-US" sz="2000" dirty="0">
                  <a:solidFill>
                    <a:schemeClr val="tx1"/>
                  </a:solidFill>
                </a:endParaRPr>
              </a:p>
              <a:p>
                <a:pPr algn="ctr"/>
                <a14:m>
                  <m:oMathPara xmlns:m="http://schemas.openxmlformats.org/officeDocument/2006/math">
                    <m:oMathParaPr>
                      <m:jc m:val="centerGroup"/>
                    </m:oMathParaPr>
                    <m:oMath xmlns:m="http://schemas.openxmlformats.org/officeDocument/2006/math">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𝑏</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𝑞</m:t>
                          </m:r>
                          <m:d>
                            <m:dPr>
                              <m:begChr m:val="["/>
                              <m:endChr m:val="]"/>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2</m:t>
                              </m:r>
                            </m:e>
                          </m:d>
                        </m:e>
                      </m:d>
                      <m:r>
                        <a:rPr lang="en-US" sz="2000" i="1" smtClean="0">
                          <a:solidFill>
                            <a:schemeClr val="tx1"/>
                          </a:solidFill>
                          <a:latin typeface="Cambria Math" panose="02040503050406030204" pitchFamily="18" charset="0"/>
                        </a:rPr>
                        <m:t>≪2</m:t>
                      </m:r>
                    </m:oMath>
                  </m:oMathPara>
                </a14:m>
                <a:endParaRPr lang="en-US" sz="2000" dirty="0">
                  <a:solidFill>
                    <a:schemeClr val="tx1"/>
                  </a:solidFill>
                </a:endParaRPr>
              </a:p>
              <a:p>
                <a:pPr algn="ctr"/>
                <a14:m>
                  <m:oMathPara xmlns:m="http://schemas.openxmlformats.org/officeDocument/2006/math">
                    <m:oMathParaPr>
                      <m:jc m:val="centerGroup"/>
                    </m:oMathParaPr>
                    <m:oMath xmlns:m="http://schemas.openxmlformats.org/officeDocument/2006/math">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𝑏</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𝑞</m:t>
                          </m:r>
                          <m:d>
                            <m:dPr>
                              <m:begChr m:val="["/>
                              <m:endChr m:val="]"/>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1</m:t>
                              </m:r>
                            </m:e>
                          </m:d>
                        </m:e>
                      </m:d>
                      <m:r>
                        <a:rPr lang="en-US" sz="2000" i="1">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1</m:t>
                      </m:r>
                    </m:oMath>
                  </m:oMathPara>
                </a14:m>
                <a:endParaRPr lang="en-US" sz="2000" dirty="0">
                  <a:solidFill>
                    <a:schemeClr val="tx1"/>
                  </a:solidFill>
                </a:endParaRPr>
              </a:p>
              <a:p>
                <a:pPr algn="ctr"/>
                <a14:m>
                  <m:oMathPara xmlns:m="http://schemas.openxmlformats.org/officeDocument/2006/math">
                    <m:oMathParaPr>
                      <m:jc m:val="centerGroup"/>
                    </m:oMathParaPr>
                    <m:oMath xmlns:m="http://schemas.openxmlformats.org/officeDocument/2006/math">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𝑏</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𝑞</m:t>
                          </m:r>
                          <m:d>
                            <m:dPr>
                              <m:begChr m:val="["/>
                              <m:endChr m:val="]"/>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0</m:t>
                              </m:r>
                            </m:e>
                          </m:d>
                        </m:e>
                      </m:d>
                    </m:oMath>
                  </m:oMathPara>
                </a14:m>
                <a:endParaRPr lang="en-US" sz="2000" dirty="0"/>
              </a:p>
            </p:txBody>
          </p:sp>
        </mc:Choice>
        <mc:Fallback xmlns="">
          <p:sp>
            <p:nvSpPr>
              <p:cNvPr id="55" name="TextBox 54">
                <a:extLst>
                  <a:ext uri="{FF2B5EF4-FFF2-40B4-BE49-F238E27FC236}">
                    <a16:creationId xmlns:a16="http://schemas.microsoft.com/office/drawing/2014/main" id="{63FAD9F1-BE5C-C740-B045-A9FACEF2AF4E}"/>
                  </a:ext>
                </a:extLst>
              </p:cNvPr>
              <p:cNvSpPr txBox="1">
                <a:spLocks noRot="1" noChangeAspect="1" noMove="1" noResize="1" noEditPoints="1" noAdjustHandles="1" noChangeArrowheads="1" noChangeShapeType="1" noTextEdit="1"/>
              </p:cNvSpPr>
              <p:nvPr/>
            </p:nvSpPr>
            <p:spPr>
              <a:xfrm>
                <a:off x="5793744" y="3183933"/>
                <a:ext cx="3409451" cy="1938992"/>
              </a:xfrm>
              <a:prstGeom prst="rect">
                <a:avLst/>
              </a:prstGeom>
              <a:blipFill>
                <a:blip r:embed="rId14"/>
                <a:stretch>
                  <a:fillRect b="-9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7C9A3E02-0DC5-5547-8A49-577045015260}"/>
                  </a:ext>
                </a:extLst>
              </p:cNvPr>
              <p:cNvSpPr txBox="1"/>
              <p:nvPr/>
            </p:nvSpPr>
            <p:spPr>
              <a:xfrm>
                <a:off x="7235498" y="5083162"/>
                <a:ext cx="3913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𝑎</m:t>
                      </m:r>
                    </m:oMath>
                  </m:oMathPara>
                </a14:m>
                <a:endParaRPr lang="en-US" sz="2000"/>
              </a:p>
            </p:txBody>
          </p:sp>
        </mc:Choice>
        <mc:Fallback xmlns="">
          <p:sp>
            <p:nvSpPr>
              <p:cNvPr id="54" name="TextBox 53">
                <a:extLst>
                  <a:ext uri="{FF2B5EF4-FFF2-40B4-BE49-F238E27FC236}">
                    <a16:creationId xmlns:a16="http://schemas.microsoft.com/office/drawing/2014/main" id="{7C9A3E02-0DC5-5547-8A49-577045015260}"/>
                  </a:ext>
                </a:extLst>
              </p:cNvPr>
              <p:cNvSpPr txBox="1">
                <a:spLocks noRot="1" noChangeAspect="1" noMove="1" noResize="1" noEditPoints="1" noAdjustHandles="1" noChangeArrowheads="1" noChangeShapeType="1" noTextEdit="1"/>
              </p:cNvSpPr>
              <p:nvPr/>
            </p:nvSpPr>
            <p:spPr>
              <a:xfrm>
                <a:off x="7235498" y="5083162"/>
                <a:ext cx="391326" cy="400110"/>
              </a:xfrm>
              <a:prstGeom prst="rect">
                <a:avLst/>
              </a:prstGeom>
              <a:blipFill>
                <a:blip r:embed="rId15"/>
                <a:stretch>
                  <a:fillRect/>
                </a:stretch>
              </a:blipFill>
            </p:spPr>
            <p:txBody>
              <a:bodyPr/>
              <a:lstStyle/>
              <a:p>
                <a:r>
                  <a:rPr lang="en-US">
                    <a:noFill/>
                  </a:rPr>
                  <a:t> </a:t>
                </a:r>
              </a:p>
            </p:txBody>
          </p:sp>
        </mc:Fallback>
      </mc:AlternateContent>
      <p:sp>
        <p:nvSpPr>
          <p:cNvPr id="52" name="Rectangle 51">
            <a:extLst>
              <a:ext uri="{FF2B5EF4-FFF2-40B4-BE49-F238E27FC236}">
                <a16:creationId xmlns:a16="http://schemas.microsoft.com/office/drawing/2014/main" id="{B51BA43E-4C11-4342-AA8D-0598A2E6D6FB}"/>
              </a:ext>
            </a:extLst>
          </p:cNvPr>
          <p:cNvSpPr/>
          <p:nvPr/>
        </p:nvSpPr>
        <p:spPr>
          <a:xfrm>
            <a:off x="5208005" y="3175468"/>
            <a:ext cx="3079488" cy="19426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500">
              <a:solidFill>
                <a:schemeClr val="tx1"/>
              </a:solidFill>
            </a:endParaRPr>
          </a:p>
        </p:txBody>
      </p:sp>
      <p:sp>
        <p:nvSpPr>
          <p:cNvPr id="56" name="Rectangle 55">
            <a:extLst>
              <a:ext uri="{FF2B5EF4-FFF2-40B4-BE49-F238E27FC236}">
                <a16:creationId xmlns:a16="http://schemas.microsoft.com/office/drawing/2014/main" id="{FF968C71-320D-AC48-B18C-795909B277EF}"/>
              </a:ext>
            </a:extLst>
          </p:cNvPr>
          <p:cNvSpPr/>
          <p:nvPr/>
        </p:nvSpPr>
        <p:spPr>
          <a:xfrm>
            <a:off x="5194501" y="3662822"/>
            <a:ext cx="1546136"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Multiplier</a:t>
            </a:r>
          </a:p>
        </p:txBody>
      </p:sp>
      <p:cxnSp>
        <p:nvCxnSpPr>
          <p:cNvPr id="57" name="Straight Arrow Connector 56">
            <a:extLst>
              <a:ext uri="{FF2B5EF4-FFF2-40B4-BE49-F238E27FC236}">
                <a16:creationId xmlns:a16="http://schemas.microsoft.com/office/drawing/2014/main" id="{CFB93EC6-6142-BA45-BE00-0BB424AA087D}"/>
              </a:ext>
            </a:extLst>
          </p:cNvPr>
          <p:cNvCxnSpPr>
            <a:cxnSpLocks/>
          </p:cNvCxnSpPr>
          <p:nvPr/>
        </p:nvCxnSpPr>
        <p:spPr>
          <a:xfrm>
            <a:off x="1305536" y="2957208"/>
            <a:ext cx="33871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7DA371F-475A-064C-900B-6CF010D85DB0}"/>
                  </a:ext>
                </a:extLst>
              </p:cNvPr>
              <p:cNvSpPr txBox="1"/>
              <p:nvPr/>
            </p:nvSpPr>
            <p:spPr>
              <a:xfrm>
                <a:off x="4248116" y="2581553"/>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59" name="TextBox 58">
                <a:extLst>
                  <a:ext uri="{FF2B5EF4-FFF2-40B4-BE49-F238E27FC236}">
                    <a16:creationId xmlns:a16="http://schemas.microsoft.com/office/drawing/2014/main" id="{37DA371F-475A-064C-900B-6CF010D85DB0}"/>
                  </a:ext>
                </a:extLst>
              </p:cNvPr>
              <p:cNvSpPr txBox="1">
                <a:spLocks noRot="1" noChangeAspect="1" noMove="1" noResize="1" noEditPoints="1" noAdjustHandles="1" noChangeArrowheads="1" noChangeShapeType="1" noTextEdit="1"/>
              </p:cNvSpPr>
              <p:nvPr/>
            </p:nvSpPr>
            <p:spPr>
              <a:xfrm>
                <a:off x="4248116" y="2581553"/>
                <a:ext cx="442557" cy="47705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802EB003-59BA-7E4F-8E9F-2ED1290E2A70}"/>
                  </a:ext>
                </a:extLst>
              </p:cNvPr>
              <p:cNvSpPr txBox="1"/>
              <p:nvPr/>
            </p:nvSpPr>
            <p:spPr>
              <a:xfrm>
                <a:off x="9656805" y="3851983"/>
                <a:ext cx="148482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𝑎</m:t>
                      </m:r>
                      <m:r>
                        <a:rPr lang="en-US" sz="2500" b="0" i="1" smtClean="0">
                          <a:latin typeface="Cambria Math" panose="02040503050406030204" pitchFamily="18" charset="0"/>
                        </a:rPr>
                        <m:t>−</m:t>
                      </m:r>
                      <m:r>
                        <a:rPr lang="en-US" sz="2500" i="1">
                          <a:latin typeface="Cambria Math" panose="02040503050406030204" pitchFamily="18" charset="0"/>
                        </a:rPr>
                        <m:t>𝑞</m:t>
                      </m:r>
                      <m:r>
                        <a:rPr lang="en-US" sz="2500" i="1">
                          <a:latin typeface="Cambria Math" panose="02040503050406030204" pitchFamily="18" charset="0"/>
                        </a:rPr>
                        <m:t>∗</m:t>
                      </m:r>
                      <m:r>
                        <a:rPr lang="en-US" sz="2500" i="1">
                          <a:latin typeface="Cambria Math" panose="02040503050406030204" pitchFamily="18" charset="0"/>
                        </a:rPr>
                        <m:t>𝑏</m:t>
                      </m:r>
                    </m:oMath>
                  </m:oMathPara>
                </a14:m>
                <a:endParaRPr lang="en-US" sz="2500"/>
              </a:p>
            </p:txBody>
          </p:sp>
        </mc:Choice>
        <mc:Fallback xmlns="">
          <p:sp>
            <p:nvSpPr>
              <p:cNvPr id="61" name="TextBox 60">
                <a:extLst>
                  <a:ext uri="{FF2B5EF4-FFF2-40B4-BE49-F238E27FC236}">
                    <a16:creationId xmlns:a16="http://schemas.microsoft.com/office/drawing/2014/main" id="{802EB003-59BA-7E4F-8E9F-2ED1290E2A70}"/>
                  </a:ext>
                </a:extLst>
              </p:cNvPr>
              <p:cNvSpPr txBox="1">
                <a:spLocks noRot="1" noChangeAspect="1" noMove="1" noResize="1" noEditPoints="1" noAdjustHandles="1" noChangeArrowheads="1" noChangeShapeType="1" noTextEdit="1"/>
              </p:cNvSpPr>
              <p:nvPr/>
            </p:nvSpPr>
            <p:spPr>
              <a:xfrm>
                <a:off x="9656805" y="3851983"/>
                <a:ext cx="1484829" cy="477054"/>
              </a:xfrm>
              <a:prstGeom prst="rect">
                <a:avLst/>
              </a:prstGeom>
              <a:blipFill>
                <a:blip r:embed="rId17"/>
                <a:stretch>
                  <a:fillRect b="-1025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5E4774F1-082A-854A-BB56-17680ADE7E83}"/>
              </a:ext>
            </a:extLst>
          </p:cNvPr>
          <p:cNvCxnSpPr>
            <a:cxnSpLocks/>
          </p:cNvCxnSpPr>
          <p:nvPr/>
        </p:nvCxnSpPr>
        <p:spPr>
          <a:xfrm>
            <a:off x="9630827" y="4360895"/>
            <a:ext cx="15108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D6E5D7D-DD62-A348-812B-333A584A74CC}"/>
              </a:ext>
            </a:extLst>
          </p:cNvPr>
          <p:cNvCxnSpPr>
            <a:cxnSpLocks/>
          </p:cNvCxnSpPr>
          <p:nvPr/>
        </p:nvCxnSpPr>
        <p:spPr>
          <a:xfrm>
            <a:off x="1310230" y="2957208"/>
            <a:ext cx="0" cy="5457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01005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F7DA762-5FD0-F34A-B772-99B8A8E77628}"/>
              </a:ext>
            </a:extLst>
          </p:cNvPr>
          <p:cNvSpPr/>
          <p:nvPr/>
        </p:nvSpPr>
        <p:spPr>
          <a:xfrm>
            <a:off x="4715457" y="2642979"/>
            <a:ext cx="6739939" cy="2957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a:solidFill>
                  <a:schemeClr val="tx1"/>
                </a:solidFill>
              </a:rPr>
              <a:t>Computing the remainder</a:t>
            </a:r>
          </a:p>
        </p:txBody>
      </p:sp>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a:t>Euclid critical path</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19D05F76-4FA3-104D-83CF-64095F46D55C}"/>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71" name="Rectangle 70">
                <a:extLst>
                  <a:ext uri="{FF2B5EF4-FFF2-40B4-BE49-F238E27FC236}">
                    <a16:creationId xmlns:a16="http://schemas.microsoft.com/office/drawing/2014/main" id="{19D05F76-4FA3-104D-83CF-64095F46D55C}"/>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4"/>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5"/>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372EA6-9E09-9243-AC91-3DD439792335}"/>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4419D00-4275-CB44-B8F1-C08E51FDB4A6}"/>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F80391B-6D67-224A-B5DE-9E11089E3ED1}"/>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10" name="TextBox 9">
                <a:extLst>
                  <a:ext uri="{FF2B5EF4-FFF2-40B4-BE49-F238E27FC236}">
                    <a16:creationId xmlns:a16="http://schemas.microsoft.com/office/drawing/2014/main" id="{0F80391B-6D67-224A-B5DE-9E11089E3ED1}"/>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7FBBC1-C060-CD42-AEE5-BCD0FDD998ED}"/>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11" name="TextBox 10">
                <a:extLst>
                  <a:ext uri="{FF2B5EF4-FFF2-40B4-BE49-F238E27FC236}">
                    <a16:creationId xmlns:a16="http://schemas.microsoft.com/office/drawing/2014/main" id="{0E7FBBC1-C060-CD42-AEE5-BCD0FDD998ED}"/>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6131D83-0B08-4B47-91D0-3D9C63A37745}"/>
                  </a:ext>
                </a:extLst>
              </p:cNvPr>
              <p:cNvSpPr/>
              <p:nvPr/>
            </p:nvSpPr>
            <p:spPr>
              <a:xfrm>
                <a:off x="1483225" y="3170237"/>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Get </a:t>
                </a:r>
                <a14:m>
                  <m:oMath xmlns:m="http://schemas.openxmlformats.org/officeDocument/2006/math">
                    <m:r>
                      <a:rPr lang="en-US" sz="2500" b="0" i="1" smtClean="0">
                        <a:solidFill>
                          <a:schemeClr val="tx1"/>
                        </a:solidFill>
                        <a:latin typeface="Cambria Math" panose="02040503050406030204" pitchFamily="18" charset="0"/>
                      </a:rPr>
                      <m:t>6</m:t>
                    </m:r>
                  </m:oMath>
                </a14:m>
                <a:r>
                  <a:rPr lang="en-US" sz="2500">
                    <a:solidFill>
                      <a:schemeClr val="tx1"/>
                    </a:solidFill>
                  </a:rPr>
                  <a:t> MSBs</a:t>
                </a:r>
              </a:p>
            </p:txBody>
          </p:sp>
        </mc:Choice>
        <mc:Fallback xmlns="">
          <p:sp>
            <p:nvSpPr>
              <p:cNvPr id="12" name="Rectangle 11">
                <a:extLst>
                  <a:ext uri="{FF2B5EF4-FFF2-40B4-BE49-F238E27FC236}">
                    <a16:creationId xmlns:a16="http://schemas.microsoft.com/office/drawing/2014/main" id="{56131D83-0B08-4B47-91D0-3D9C63A37745}"/>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8"/>
                <a:stretch>
                  <a:fillRect l="-2326" r="-1744" b="-7975"/>
                </a:stretch>
              </a:blipFill>
              <a:ln>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E2FF79C-BBA4-4B42-ADEE-75F6EDCEE081}"/>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4F0D6C-3D2C-1247-BE3F-77F1D88F2901}"/>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AE16C7D-7FA8-4744-9CA1-751186356EC1}"/>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D2B005C-556A-D74E-BA03-5DACA8D4D402}"/>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16" name="TextBox 15">
                <a:extLst>
                  <a:ext uri="{FF2B5EF4-FFF2-40B4-BE49-F238E27FC236}">
                    <a16:creationId xmlns:a16="http://schemas.microsoft.com/office/drawing/2014/main" id="{1D2B005C-556A-D74E-BA03-5DACA8D4D402}"/>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9"/>
                <a:stretch>
                  <a:fillRect b="-10256"/>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3DFF7702-43E0-DD4F-9F95-8D8B84EE6031}"/>
              </a:ext>
            </a:extLst>
          </p:cNvPr>
          <p:cNvCxnSpPr>
            <a:cxnSpLocks/>
          </p:cNvCxnSpPr>
          <p:nvPr/>
        </p:nvCxnSpPr>
        <p:spPr>
          <a:xfrm>
            <a:off x="1305536" y="3991566"/>
            <a:ext cx="0" cy="31977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FC0FE62-2672-9146-A5B8-02D458BDE5E4}"/>
              </a:ext>
            </a:extLst>
          </p:cNvPr>
          <p:cNvCxnSpPr>
            <a:cxnSpLocks/>
          </p:cNvCxnSpPr>
          <p:nvPr/>
        </p:nvCxnSpPr>
        <p:spPr>
          <a:xfrm>
            <a:off x="1305536" y="4311336"/>
            <a:ext cx="34099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9F2520-1CD7-AA4A-9944-27913D0C72DA}"/>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90F3D4D-F60F-7E46-94EF-ACF9EF4EB6DB}"/>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EFFE397-1369-084B-BD2F-63891C78FBA9}"/>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3B9BA32-5A6E-CB47-A742-D9668FB1E8CD}"/>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32" name="TextBox 31">
                <a:extLst>
                  <a:ext uri="{FF2B5EF4-FFF2-40B4-BE49-F238E27FC236}">
                    <a16:creationId xmlns:a16="http://schemas.microsoft.com/office/drawing/2014/main" id="{B3B9BA32-5A6E-CB47-A742-D9668FB1E8CD}"/>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5607001-9A9E-6A4C-A496-571848CA3D76}"/>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33" name="TextBox 32">
                <a:extLst>
                  <a:ext uri="{FF2B5EF4-FFF2-40B4-BE49-F238E27FC236}">
                    <a16:creationId xmlns:a16="http://schemas.microsoft.com/office/drawing/2014/main" id="{E5607001-9A9E-6A4C-A496-571848CA3D76}"/>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9973E536-A0F7-6140-B2A8-FB274C6C1589}"/>
                  </a:ext>
                </a:extLst>
              </p:cNvPr>
              <p:cNvSpPr/>
              <p:nvPr/>
            </p:nvSpPr>
            <p:spPr>
              <a:xfrm>
                <a:off x="8932883" y="3284537"/>
                <a:ext cx="680789" cy="21619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oMath>
                  </m:oMathPara>
                </a14:m>
                <a:endParaRPr lang="en-US" sz="2500">
                  <a:solidFill>
                    <a:schemeClr val="tx1"/>
                  </a:solidFill>
                </a:endParaRPr>
              </a:p>
            </p:txBody>
          </p:sp>
        </mc:Choice>
        <mc:Fallback xmlns="">
          <p:sp>
            <p:nvSpPr>
              <p:cNvPr id="41" name="Rectangle 40">
                <a:extLst>
                  <a:ext uri="{FF2B5EF4-FFF2-40B4-BE49-F238E27FC236}">
                    <a16:creationId xmlns:a16="http://schemas.microsoft.com/office/drawing/2014/main" id="{9973E536-A0F7-6140-B2A8-FB274C6C1589}"/>
                  </a:ext>
                </a:extLst>
              </p:cNvPr>
              <p:cNvSpPr>
                <a:spLocks noRot="1" noChangeAspect="1" noMove="1" noResize="1" noEditPoints="1" noAdjustHandles="1" noChangeArrowheads="1" noChangeShapeType="1" noTextEdit="1"/>
              </p:cNvSpPr>
              <p:nvPr/>
            </p:nvSpPr>
            <p:spPr>
              <a:xfrm>
                <a:off x="8932883" y="3284537"/>
                <a:ext cx="680789" cy="2161909"/>
              </a:xfrm>
              <a:prstGeom prst="rect">
                <a:avLst/>
              </a:prstGeom>
              <a:blipFill>
                <a:blip r:embed="rId12"/>
                <a:stretch>
                  <a:fillRect/>
                </a:stretch>
              </a:blipFill>
              <a:ln>
                <a:solidFill>
                  <a:schemeClr val="tx1"/>
                </a:solidFill>
              </a:ln>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582F1881-35FC-634A-BAF2-E46504E4DBC4}"/>
              </a:ext>
            </a:extLst>
          </p:cNvPr>
          <p:cNvCxnSpPr>
            <a:cxnSpLocks/>
          </p:cNvCxnSpPr>
          <p:nvPr/>
        </p:nvCxnSpPr>
        <p:spPr>
          <a:xfrm>
            <a:off x="8417906" y="3387631"/>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370DFAE-5C4D-5041-9A37-AEC94B57A002}"/>
              </a:ext>
            </a:extLst>
          </p:cNvPr>
          <p:cNvCxnSpPr>
            <a:cxnSpLocks/>
          </p:cNvCxnSpPr>
          <p:nvPr/>
        </p:nvCxnSpPr>
        <p:spPr>
          <a:xfrm>
            <a:off x="8417906" y="3691264"/>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BF4AF9A-7689-194F-96AD-1F00DC6F8650}"/>
              </a:ext>
            </a:extLst>
          </p:cNvPr>
          <p:cNvCxnSpPr>
            <a:cxnSpLocks/>
          </p:cNvCxnSpPr>
          <p:nvPr/>
        </p:nvCxnSpPr>
        <p:spPr>
          <a:xfrm>
            <a:off x="8417906" y="3984410"/>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168CE89-16B7-4A43-A7AB-13E2052470F4}"/>
              </a:ext>
            </a:extLst>
          </p:cNvPr>
          <p:cNvCxnSpPr>
            <a:cxnSpLocks/>
          </p:cNvCxnSpPr>
          <p:nvPr/>
        </p:nvCxnSpPr>
        <p:spPr>
          <a:xfrm>
            <a:off x="8417906" y="4296505"/>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88F53A4-9CAB-6D42-B8E3-C08808FA9D0D}"/>
              </a:ext>
            </a:extLst>
          </p:cNvPr>
          <p:cNvCxnSpPr>
            <a:cxnSpLocks/>
          </p:cNvCxnSpPr>
          <p:nvPr/>
        </p:nvCxnSpPr>
        <p:spPr>
          <a:xfrm>
            <a:off x="8417906" y="4595867"/>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D854388-DBB0-0542-BCCF-C2BA21E9B7C5}"/>
              </a:ext>
            </a:extLst>
          </p:cNvPr>
          <p:cNvCxnSpPr>
            <a:cxnSpLocks/>
          </p:cNvCxnSpPr>
          <p:nvPr/>
        </p:nvCxnSpPr>
        <p:spPr>
          <a:xfrm>
            <a:off x="8426372" y="49176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4689F47-BBD6-2D40-A09F-8F2F78713127}"/>
                  </a:ext>
                </a:extLst>
              </p:cNvPr>
              <p:cNvSpPr txBox="1"/>
              <p:nvPr/>
            </p:nvSpPr>
            <p:spPr>
              <a:xfrm>
                <a:off x="4246248" y="4329037"/>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63" name="TextBox 62">
                <a:extLst>
                  <a:ext uri="{FF2B5EF4-FFF2-40B4-BE49-F238E27FC236}">
                    <a16:creationId xmlns:a16="http://schemas.microsoft.com/office/drawing/2014/main" id="{44689F47-BBD6-2D40-A09F-8F2F78713127}"/>
                  </a:ext>
                </a:extLst>
              </p:cNvPr>
              <p:cNvSpPr txBox="1">
                <a:spLocks noRot="1" noChangeAspect="1" noMove="1" noResize="1" noEditPoints="1" noAdjustHandles="1" noChangeArrowheads="1" noChangeShapeType="1" noTextEdit="1"/>
              </p:cNvSpPr>
              <p:nvPr/>
            </p:nvSpPr>
            <p:spPr>
              <a:xfrm>
                <a:off x="4246248" y="4329037"/>
                <a:ext cx="436979" cy="477054"/>
              </a:xfrm>
              <a:prstGeom prst="rect">
                <a:avLst/>
              </a:prstGeom>
              <a:blipFill>
                <a:blip r:embed="rId13"/>
                <a:stretch>
                  <a:fillRect/>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75FBB1F5-706D-F14B-9C2F-3331BDE6C19B}"/>
              </a:ext>
            </a:extLst>
          </p:cNvPr>
          <p:cNvCxnSpPr>
            <a:cxnSpLocks/>
          </p:cNvCxnSpPr>
          <p:nvPr/>
        </p:nvCxnSpPr>
        <p:spPr>
          <a:xfrm>
            <a:off x="8431405" y="52732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3FAD9F1-BE5C-C740-B045-A9FACEF2AF4E}"/>
                  </a:ext>
                </a:extLst>
              </p:cNvPr>
              <p:cNvSpPr txBox="1"/>
              <p:nvPr/>
            </p:nvSpPr>
            <p:spPr>
              <a:xfrm>
                <a:off x="5793744" y="3183933"/>
                <a:ext cx="3409451" cy="224676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𝑏</m:t>
                      </m:r>
                      <m:r>
                        <a:rPr lang="en-US" sz="2000" b="0" i="1" smtClean="0">
                          <a:latin typeface="Cambria Math" panose="02040503050406030204" pitchFamily="18" charset="0"/>
                        </a:rPr>
                        <m:t>≪5 </m:t>
                      </m:r>
                      <m:r>
                        <a:rPr lang="en-US" sz="2000" b="0" i="1" smtClean="0">
                          <a:latin typeface="Cambria Math" panose="02040503050406030204" pitchFamily="18" charset="0"/>
                        </a:rPr>
                        <m:t>𝑜𝑟</m:t>
                      </m:r>
                      <m:r>
                        <a:rPr lang="en-US" sz="2000" b="0" i="1" smtClean="0">
                          <a:latin typeface="Cambria Math" panose="02040503050406030204" pitchFamily="18" charset="0"/>
                        </a:rPr>
                        <m:t> 0</m:t>
                      </m:r>
                    </m:oMath>
                  </m:oMathPara>
                </a14:m>
                <a:endParaRPr lang="en-US" sz="2000" b="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≪4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≪3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≪2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≪1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endParaRPr lang="en-US" sz="2000"/>
              </a:p>
            </p:txBody>
          </p:sp>
        </mc:Choice>
        <mc:Fallback xmlns="">
          <p:sp>
            <p:nvSpPr>
              <p:cNvPr id="55" name="TextBox 54">
                <a:extLst>
                  <a:ext uri="{FF2B5EF4-FFF2-40B4-BE49-F238E27FC236}">
                    <a16:creationId xmlns:a16="http://schemas.microsoft.com/office/drawing/2014/main" id="{63FAD9F1-BE5C-C740-B045-A9FACEF2AF4E}"/>
                  </a:ext>
                </a:extLst>
              </p:cNvPr>
              <p:cNvSpPr txBox="1">
                <a:spLocks noRot="1" noChangeAspect="1" noMove="1" noResize="1" noEditPoints="1" noAdjustHandles="1" noChangeArrowheads="1" noChangeShapeType="1" noTextEdit="1"/>
              </p:cNvSpPr>
              <p:nvPr/>
            </p:nvSpPr>
            <p:spPr>
              <a:xfrm>
                <a:off x="5793744" y="3183933"/>
                <a:ext cx="3409451" cy="224676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7C9A3E02-0DC5-5547-8A49-577045015260}"/>
                  </a:ext>
                </a:extLst>
              </p:cNvPr>
              <p:cNvSpPr txBox="1"/>
              <p:nvPr/>
            </p:nvSpPr>
            <p:spPr>
              <a:xfrm>
                <a:off x="7235498" y="5083162"/>
                <a:ext cx="3913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𝑎</m:t>
                      </m:r>
                    </m:oMath>
                  </m:oMathPara>
                </a14:m>
                <a:endParaRPr lang="en-US" sz="2000"/>
              </a:p>
            </p:txBody>
          </p:sp>
        </mc:Choice>
        <mc:Fallback xmlns="">
          <p:sp>
            <p:nvSpPr>
              <p:cNvPr id="54" name="TextBox 53">
                <a:extLst>
                  <a:ext uri="{FF2B5EF4-FFF2-40B4-BE49-F238E27FC236}">
                    <a16:creationId xmlns:a16="http://schemas.microsoft.com/office/drawing/2014/main" id="{7C9A3E02-0DC5-5547-8A49-577045015260}"/>
                  </a:ext>
                </a:extLst>
              </p:cNvPr>
              <p:cNvSpPr txBox="1">
                <a:spLocks noRot="1" noChangeAspect="1" noMove="1" noResize="1" noEditPoints="1" noAdjustHandles="1" noChangeArrowheads="1" noChangeShapeType="1" noTextEdit="1"/>
              </p:cNvSpPr>
              <p:nvPr/>
            </p:nvSpPr>
            <p:spPr>
              <a:xfrm>
                <a:off x="7235498" y="5083162"/>
                <a:ext cx="391326" cy="400110"/>
              </a:xfrm>
              <a:prstGeom prst="rect">
                <a:avLst/>
              </a:prstGeom>
              <a:blipFill>
                <a:blip r:embed="rId15"/>
                <a:stretch>
                  <a:fillRect/>
                </a:stretch>
              </a:blipFill>
            </p:spPr>
            <p:txBody>
              <a:bodyPr/>
              <a:lstStyle/>
              <a:p>
                <a:r>
                  <a:rPr lang="en-US">
                    <a:noFill/>
                  </a:rPr>
                  <a:t> </a:t>
                </a:r>
              </a:p>
            </p:txBody>
          </p:sp>
        </mc:Fallback>
      </mc:AlternateContent>
      <p:cxnSp>
        <p:nvCxnSpPr>
          <p:cNvPr id="57" name="Straight Arrow Connector 56">
            <a:extLst>
              <a:ext uri="{FF2B5EF4-FFF2-40B4-BE49-F238E27FC236}">
                <a16:creationId xmlns:a16="http://schemas.microsoft.com/office/drawing/2014/main" id="{CFB93EC6-6142-BA45-BE00-0BB424AA087D}"/>
              </a:ext>
            </a:extLst>
          </p:cNvPr>
          <p:cNvCxnSpPr>
            <a:cxnSpLocks/>
          </p:cNvCxnSpPr>
          <p:nvPr/>
        </p:nvCxnSpPr>
        <p:spPr>
          <a:xfrm>
            <a:off x="1305536" y="2957208"/>
            <a:ext cx="33871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7DA371F-475A-064C-900B-6CF010D85DB0}"/>
                  </a:ext>
                </a:extLst>
              </p:cNvPr>
              <p:cNvSpPr txBox="1"/>
              <p:nvPr/>
            </p:nvSpPr>
            <p:spPr>
              <a:xfrm>
                <a:off x="4248116" y="2581553"/>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59" name="TextBox 58">
                <a:extLst>
                  <a:ext uri="{FF2B5EF4-FFF2-40B4-BE49-F238E27FC236}">
                    <a16:creationId xmlns:a16="http://schemas.microsoft.com/office/drawing/2014/main" id="{37DA371F-475A-064C-900B-6CF010D85DB0}"/>
                  </a:ext>
                </a:extLst>
              </p:cNvPr>
              <p:cNvSpPr txBox="1">
                <a:spLocks noRot="1" noChangeAspect="1" noMove="1" noResize="1" noEditPoints="1" noAdjustHandles="1" noChangeArrowheads="1" noChangeShapeType="1" noTextEdit="1"/>
              </p:cNvSpPr>
              <p:nvPr/>
            </p:nvSpPr>
            <p:spPr>
              <a:xfrm>
                <a:off x="4248116" y="2581553"/>
                <a:ext cx="442557" cy="47705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802EB003-59BA-7E4F-8E9F-2ED1290E2A70}"/>
                  </a:ext>
                </a:extLst>
              </p:cNvPr>
              <p:cNvSpPr txBox="1"/>
              <p:nvPr/>
            </p:nvSpPr>
            <p:spPr>
              <a:xfrm>
                <a:off x="9656805" y="3851983"/>
                <a:ext cx="148482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𝑎</m:t>
                      </m:r>
                      <m:r>
                        <a:rPr lang="en-US" sz="2500" b="0" i="1" smtClean="0">
                          <a:latin typeface="Cambria Math" panose="02040503050406030204" pitchFamily="18" charset="0"/>
                        </a:rPr>
                        <m:t>−</m:t>
                      </m:r>
                      <m:r>
                        <a:rPr lang="en-US" sz="2500" i="1">
                          <a:latin typeface="Cambria Math" panose="02040503050406030204" pitchFamily="18" charset="0"/>
                        </a:rPr>
                        <m:t>𝑞</m:t>
                      </m:r>
                      <m:r>
                        <a:rPr lang="en-US" sz="2500" i="1">
                          <a:latin typeface="Cambria Math" panose="02040503050406030204" pitchFamily="18" charset="0"/>
                        </a:rPr>
                        <m:t>∗</m:t>
                      </m:r>
                      <m:r>
                        <a:rPr lang="en-US" sz="2500" i="1">
                          <a:latin typeface="Cambria Math" panose="02040503050406030204" pitchFamily="18" charset="0"/>
                        </a:rPr>
                        <m:t>𝑏</m:t>
                      </m:r>
                    </m:oMath>
                  </m:oMathPara>
                </a14:m>
                <a:endParaRPr lang="en-US" sz="2500"/>
              </a:p>
            </p:txBody>
          </p:sp>
        </mc:Choice>
        <mc:Fallback xmlns="">
          <p:sp>
            <p:nvSpPr>
              <p:cNvPr id="61" name="TextBox 60">
                <a:extLst>
                  <a:ext uri="{FF2B5EF4-FFF2-40B4-BE49-F238E27FC236}">
                    <a16:creationId xmlns:a16="http://schemas.microsoft.com/office/drawing/2014/main" id="{802EB003-59BA-7E4F-8E9F-2ED1290E2A70}"/>
                  </a:ext>
                </a:extLst>
              </p:cNvPr>
              <p:cNvSpPr txBox="1">
                <a:spLocks noRot="1" noChangeAspect="1" noMove="1" noResize="1" noEditPoints="1" noAdjustHandles="1" noChangeArrowheads="1" noChangeShapeType="1" noTextEdit="1"/>
              </p:cNvSpPr>
              <p:nvPr/>
            </p:nvSpPr>
            <p:spPr>
              <a:xfrm>
                <a:off x="9656805" y="3851983"/>
                <a:ext cx="1484829" cy="477054"/>
              </a:xfrm>
              <a:prstGeom prst="rect">
                <a:avLst/>
              </a:prstGeom>
              <a:blipFill>
                <a:blip r:embed="rId17"/>
                <a:stretch>
                  <a:fillRect b="-1025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5E4774F1-082A-854A-BB56-17680ADE7E83}"/>
              </a:ext>
            </a:extLst>
          </p:cNvPr>
          <p:cNvCxnSpPr>
            <a:cxnSpLocks/>
          </p:cNvCxnSpPr>
          <p:nvPr/>
        </p:nvCxnSpPr>
        <p:spPr>
          <a:xfrm>
            <a:off x="9630827" y="4360895"/>
            <a:ext cx="15108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D6E5D7D-DD62-A348-812B-333A584A74CC}"/>
              </a:ext>
            </a:extLst>
          </p:cNvPr>
          <p:cNvCxnSpPr>
            <a:cxnSpLocks/>
          </p:cNvCxnSpPr>
          <p:nvPr/>
        </p:nvCxnSpPr>
        <p:spPr>
          <a:xfrm>
            <a:off x="1310230" y="2957208"/>
            <a:ext cx="0" cy="545798"/>
          </a:xfrm>
          <a:prstGeom prst="line">
            <a:avLst/>
          </a:prstGeom>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D127DB47-C646-AE48-B93C-7C976BE8DA97}"/>
              </a:ext>
            </a:extLst>
          </p:cNvPr>
          <p:cNvSpPr/>
          <p:nvPr/>
        </p:nvSpPr>
        <p:spPr>
          <a:xfrm>
            <a:off x="5208005" y="3175468"/>
            <a:ext cx="3079488" cy="19426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500">
              <a:solidFill>
                <a:schemeClr val="tx1"/>
              </a:solidFill>
            </a:endParaRPr>
          </a:p>
        </p:txBody>
      </p:sp>
      <p:sp>
        <p:nvSpPr>
          <p:cNvPr id="50" name="Rectangle 49">
            <a:extLst>
              <a:ext uri="{FF2B5EF4-FFF2-40B4-BE49-F238E27FC236}">
                <a16:creationId xmlns:a16="http://schemas.microsoft.com/office/drawing/2014/main" id="{B9B29432-A3DE-D341-874C-CB650158B509}"/>
              </a:ext>
            </a:extLst>
          </p:cNvPr>
          <p:cNvSpPr/>
          <p:nvPr/>
        </p:nvSpPr>
        <p:spPr>
          <a:xfrm>
            <a:off x="5194501" y="3662822"/>
            <a:ext cx="1546136"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Multiplier</a:t>
            </a:r>
          </a:p>
        </p:txBody>
      </p:sp>
    </p:spTree>
    <p:extLst>
      <p:ext uri="{BB962C8B-B14F-4D97-AF65-F5344CB8AC3E}">
        <p14:creationId xmlns:p14="http://schemas.microsoft.com/office/powerpoint/2010/main" val="331844203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B252-2812-4B4A-9379-DFAA38142B41}"/>
              </a:ext>
            </a:extLst>
          </p:cNvPr>
          <p:cNvSpPr>
            <a:spLocks noGrp="1"/>
          </p:cNvSpPr>
          <p:nvPr>
            <p:ph type="title"/>
          </p:nvPr>
        </p:nvSpPr>
        <p:spPr/>
        <p:txBody>
          <a:bodyPr/>
          <a:lstStyle/>
          <a:p>
            <a:r>
              <a:rPr lang="en-US"/>
              <a:t>Critical paths primarily require additions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C2B69C-71D9-2746-8800-FE2AA713BF22}"/>
                  </a:ext>
                </a:extLst>
              </p:cNvPr>
              <p:cNvSpPr>
                <a:spLocks noGrp="1"/>
              </p:cNvSpPr>
              <p:nvPr>
                <p:ph idx="1"/>
              </p:nvPr>
            </p:nvSpPr>
            <p:spPr/>
            <p:txBody>
              <a:bodyPr>
                <a:normAutofit/>
              </a:bodyPr>
              <a:lstStyle/>
              <a:p>
                <a:r>
                  <a:rPr lang="en-US" dirty="0"/>
                  <a:t>The fastest adder is a carry-save adder (CSA)</a:t>
                </a:r>
              </a:p>
              <a:p>
                <a:pPr lvl="1"/>
                <a:r>
                  <a:rPr lang="en-US" sz="2800" dirty="0"/>
                  <a:t>Eliminates carry propagation, requiring </a:t>
                </a:r>
                <a14:m>
                  <m:oMath xmlns:m="http://schemas.openxmlformats.org/officeDocument/2006/math">
                    <m:r>
                      <a:rPr lang="en-US" sz="2800" b="0" i="1" smtClean="0">
                        <a:latin typeface="Cambria Math" panose="02040503050406030204" pitchFamily="18" charset="0"/>
                      </a:rPr>
                      <m:t>𝑂</m:t>
                    </m:r>
                    <m:r>
                      <a:rPr lang="en-US" sz="2800" b="0" i="1" smtClean="0">
                        <a:latin typeface="Cambria Math" panose="02040503050406030204" pitchFamily="18" charset="0"/>
                      </a:rPr>
                      <m:t>(1)</m:t>
                    </m:r>
                  </m:oMath>
                </a14:m>
                <a:r>
                  <a:rPr lang="en-US" sz="2800" dirty="0"/>
                  <a:t> delay</a:t>
                </a:r>
              </a:p>
              <a:p>
                <a:pPr lvl="1"/>
                <a:r>
                  <a:rPr lang="en-US" sz="2800" dirty="0"/>
                  <a:t>Stores numbers in CSA form or redundant binary form</a:t>
                </a:r>
              </a:p>
              <a:p>
                <a:endParaRPr lang="en-US" dirty="0"/>
              </a:p>
            </p:txBody>
          </p:sp>
        </mc:Choice>
        <mc:Fallback xmlns="">
          <p:sp>
            <p:nvSpPr>
              <p:cNvPr id="3" name="Content Placeholder 2">
                <a:extLst>
                  <a:ext uri="{FF2B5EF4-FFF2-40B4-BE49-F238E27FC236}">
                    <a16:creationId xmlns:a16="http://schemas.microsoft.com/office/drawing/2014/main" id="{1BC2B69C-71D9-2746-8800-FE2AA713BF22}"/>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pic>
        <p:nvPicPr>
          <p:cNvPr id="29" name="Picture 2">
            <a:extLst>
              <a:ext uri="{FF2B5EF4-FFF2-40B4-BE49-F238E27FC236}">
                <a16:creationId xmlns:a16="http://schemas.microsoft.com/office/drawing/2014/main" id="{4A5FEBD4-05B1-0945-8C46-316CDFAAA6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6704" y="3550686"/>
            <a:ext cx="2912416" cy="250203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66E9247-2368-6B45-BF7E-A546B6C12BFA}"/>
              </a:ext>
            </a:extLst>
          </p:cNvPr>
          <p:cNvGrpSpPr/>
          <p:nvPr/>
        </p:nvGrpSpPr>
        <p:grpSpPr>
          <a:xfrm>
            <a:off x="2132880" y="3429000"/>
            <a:ext cx="1880002" cy="2308324"/>
            <a:chOff x="2806759" y="3429000"/>
            <a:chExt cx="1880002" cy="2308324"/>
          </a:xfrm>
        </p:grpSpPr>
        <p:sp>
          <p:nvSpPr>
            <p:cNvPr id="4" name="TextBox 3">
              <a:extLst>
                <a:ext uri="{FF2B5EF4-FFF2-40B4-BE49-F238E27FC236}">
                  <a16:creationId xmlns:a16="http://schemas.microsoft.com/office/drawing/2014/main" id="{B28E0A60-9C74-4647-8301-DE8CDA30F697}"/>
                </a:ext>
              </a:extLst>
            </p:cNvPr>
            <p:cNvSpPr txBox="1"/>
            <p:nvPr/>
          </p:nvSpPr>
          <p:spPr>
            <a:xfrm>
              <a:off x="2988860" y="3429000"/>
              <a:ext cx="1697901" cy="2308324"/>
            </a:xfrm>
            <a:prstGeom prst="rect">
              <a:avLst/>
            </a:prstGeom>
            <a:noFill/>
          </p:spPr>
          <p:txBody>
            <a:bodyPr wrap="none" rtlCol="0">
              <a:spAutoFit/>
            </a:bodyPr>
            <a:lstStyle/>
            <a:p>
              <a:r>
                <a:rPr lang="en-US" sz="2400" dirty="0">
                  <a:solidFill>
                    <a:schemeClr val="accent1"/>
                  </a:solidFill>
                </a:rPr>
                <a:t>1</a:t>
              </a:r>
              <a:r>
                <a:rPr lang="en-US" sz="2400" dirty="0">
                  <a:solidFill>
                    <a:srgbClr val="C00000"/>
                  </a:solidFill>
                </a:rPr>
                <a:t> 1 1 0</a:t>
              </a:r>
            </a:p>
            <a:p>
              <a:r>
                <a:rPr lang="en-US" sz="2400" dirty="0"/>
                <a:t>   1 1 0 1 (a)</a:t>
              </a:r>
            </a:p>
            <a:p>
              <a:r>
                <a:rPr lang="en-US" sz="2400" dirty="0"/>
                <a:t>   1 1 1 0 (b)</a:t>
              </a:r>
            </a:p>
            <a:p>
              <a:r>
                <a:rPr lang="en-US" sz="2400" dirty="0"/>
                <a:t>   0 0 1 0 (c)</a:t>
              </a:r>
            </a:p>
            <a:p>
              <a:r>
                <a:rPr lang="en-US" sz="2400" dirty="0"/>
                <a:t>----------------</a:t>
              </a:r>
            </a:p>
            <a:p>
              <a:r>
                <a:rPr lang="en-US" sz="2400" dirty="0">
                  <a:solidFill>
                    <a:schemeClr val="accent1"/>
                  </a:solidFill>
                </a:rPr>
                <a:t>1</a:t>
              </a:r>
              <a:r>
                <a:rPr lang="en-US" sz="2400" dirty="0"/>
                <a:t> 1 1 0 1</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5F2F8AF-53C7-074B-90AC-3654D7C93DF9}"/>
                    </a:ext>
                  </a:extLst>
                </p:cNvPr>
                <p:cNvSpPr txBox="1"/>
                <p:nvPr/>
              </p:nvSpPr>
              <p:spPr>
                <a:xfrm>
                  <a:off x="2806759" y="4152275"/>
                  <a:ext cx="482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E5F2F8AF-53C7-074B-90AC-3654D7C93DF9}"/>
                    </a:ext>
                  </a:extLst>
                </p:cNvPr>
                <p:cNvSpPr txBox="1">
                  <a:spLocks noRot="1" noChangeAspect="1" noMove="1" noResize="1" noEditPoints="1" noAdjustHandles="1" noChangeArrowheads="1" noChangeShapeType="1" noTextEdit="1"/>
                </p:cNvSpPr>
                <p:nvPr/>
              </p:nvSpPr>
              <p:spPr>
                <a:xfrm>
                  <a:off x="2806759" y="4152275"/>
                  <a:ext cx="482824" cy="461665"/>
                </a:xfrm>
                <a:prstGeom prst="rect">
                  <a:avLst/>
                </a:prstGeom>
                <a:blipFill>
                  <a:blip r:embed="rId5"/>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281211C0-8170-9644-8EF3-367BC8DDAE55}"/>
              </a:ext>
            </a:extLst>
          </p:cNvPr>
          <p:cNvGrpSpPr/>
          <p:nvPr/>
        </p:nvGrpSpPr>
        <p:grpSpPr>
          <a:xfrm>
            <a:off x="4871403" y="2875002"/>
            <a:ext cx="2163734" cy="3416320"/>
            <a:chOff x="2806759" y="3429000"/>
            <a:chExt cx="2163734" cy="3416320"/>
          </a:xfrm>
        </p:grpSpPr>
        <p:sp>
          <p:nvSpPr>
            <p:cNvPr id="13" name="TextBox 12">
              <a:extLst>
                <a:ext uri="{FF2B5EF4-FFF2-40B4-BE49-F238E27FC236}">
                  <a16:creationId xmlns:a16="http://schemas.microsoft.com/office/drawing/2014/main" id="{64171DD3-66BF-4546-B91B-C0C1499D7C9D}"/>
                </a:ext>
              </a:extLst>
            </p:cNvPr>
            <p:cNvSpPr txBox="1"/>
            <p:nvPr/>
          </p:nvSpPr>
          <p:spPr>
            <a:xfrm>
              <a:off x="2988860" y="3429000"/>
              <a:ext cx="1981633" cy="3416320"/>
            </a:xfrm>
            <a:prstGeom prst="rect">
              <a:avLst/>
            </a:prstGeom>
            <a:noFill/>
          </p:spPr>
          <p:txBody>
            <a:bodyPr wrap="none" rtlCol="0">
              <a:spAutoFit/>
            </a:bodyPr>
            <a:lstStyle/>
            <a:p>
              <a:endParaRPr lang="en-US" sz="2400" dirty="0"/>
            </a:p>
            <a:p>
              <a:r>
                <a:rPr lang="en-US" sz="2400" dirty="0"/>
                <a:t>   1 1 0 1 (a)</a:t>
              </a:r>
            </a:p>
            <a:p>
              <a:r>
                <a:rPr lang="en-US" sz="2400" dirty="0"/>
                <a:t>   1 1 1 0 (b)</a:t>
              </a:r>
            </a:p>
            <a:p>
              <a:r>
                <a:rPr lang="en-US" sz="2400" dirty="0"/>
                <a:t>   0 0 1 0 (c)</a:t>
              </a:r>
            </a:p>
            <a:p>
              <a:r>
                <a:rPr lang="en-US" sz="2400" dirty="0"/>
                <a:t>-------------------</a:t>
              </a:r>
            </a:p>
            <a:p>
              <a:r>
                <a:rPr lang="en-US" sz="2400" dirty="0"/>
                <a:t>   0 0 0 1 sum</a:t>
              </a:r>
            </a:p>
            <a:p>
              <a:r>
                <a:rPr lang="en-US" sz="2400" dirty="0">
                  <a:solidFill>
                    <a:schemeClr val="accent1"/>
                  </a:solidFill>
                </a:rPr>
                <a:t>1</a:t>
              </a:r>
              <a:r>
                <a:rPr lang="en-US" sz="2400" dirty="0">
                  <a:solidFill>
                    <a:srgbClr val="C00000"/>
                  </a:solidFill>
                </a:rPr>
                <a:t> 1 1 0 0 </a:t>
              </a:r>
              <a:r>
                <a:rPr lang="en-US" sz="2400" dirty="0"/>
                <a:t>carry</a:t>
              </a:r>
            </a:p>
            <a:p>
              <a:r>
                <a:rPr lang="en-US" sz="2400" dirty="0"/>
                <a:t>-------------------</a:t>
              </a:r>
            </a:p>
            <a:p>
              <a:r>
                <a:rPr lang="en-US" sz="2400" dirty="0"/>
                <a:t>1 1 1 0 1</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9E1406B-C70C-324F-82FD-EFCC6B1D9EC2}"/>
                    </a:ext>
                  </a:extLst>
                </p:cNvPr>
                <p:cNvSpPr txBox="1"/>
                <p:nvPr/>
              </p:nvSpPr>
              <p:spPr>
                <a:xfrm>
                  <a:off x="2806759" y="4244608"/>
                  <a:ext cx="482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14" name="TextBox 13">
                  <a:extLst>
                    <a:ext uri="{FF2B5EF4-FFF2-40B4-BE49-F238E27FC236}">
                      <a16:creationId xmlns:a16="http://schemas.microsoft.com/office/drawing/2014/main" id="{09E1406B-C70C-324F-82FD-EFCC6B1D9EC2}"/>
                    </a:ext>
                  </a:extLst>
                </p:cNvPr>
                <p:cNvSpPr txBox="1">
                  <a:spLocks noRot="1" noChangeAspect="1" noMove="1" noResize="1" noEditPoints="1" noAdjustHandles="1" noChangeArrowheads="1" noChangeShapeType="1" noTextEdit="1"/>
                </p:cNvSpPr>
                <p:nvPr/>
              </p:nvSpPr>
              <p:spPr>
                <a:xfrm>
                  <a:off x="2806759" y="4244608"/>
                  <a:ext cx="482824" cy="461665"/>
                </a:xfrm>
                <a:prstGeom prst="rect">
                  <a:avLst/>
                </a:prstGeom>
                <a:blipFill>
                  <a:blip r:embed="rId6"/>
                  <a:stretch>
                    <a:fillRect/>
                  </a:stretch>
                </a:blipFill>
              </p:spPr>
              <p:txBody>
                <a:bodyPr/>
                <a:lstStyle/>
                <a:p>
                  <a:r>
                    <a:rPr lang="en-US">
                      <a:noFill/>
                    </a:rPr>
                    <a:t> </a:t>
                  </a:r>
                </a:p>
              </p:txBody>
            </p:sp>
          </mc:Fallback>
        </mc:AlternateContent>
      </p:grpSp>
      <p:cxnSp>
        <p:nvCxnSpPr>
          <p:cNvPr id="7" name="Straight Arrow Connector 6">
            <a:extLst>
              <a:ext uri="{FF2B5EF4-FFF2-40B4-BE49-F238E27FC236}">
                <a16:creationId xmlns:a16="http://schemas.microsoft.com/office/drawing/2014/main" id="{395A653F-E691-EE41-90E0-44D8B6D62967}"/>
              </a:ext>
            </a:extLst>
          </p:cNvPr>
          <p:cNvCxnSpPr>
            <a:cxnSpLocks/>
          </p:cNvCxnSpPr>
          <p:nvPr/>
        </p:nvCxnSpPr>
        <p:spPr>
          <a:xfrm>
            <a:off x="4012882" y="4583162"/>
            <a:ext cx="9294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D289204-FDB8-804C-B9A5-CCDB29326805}"/>
                  </a:ext>
                </a:extLst>
              </p:cNvPr>
              <p:cNvSpPr txBox="1"/>
              <p:nvPr/>
            </p:nvSpPr>
            <p:spPr>
              <a:xfrm>
                <a:off x="4871403" y="4747264"/>
                <a:ext cx="482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FD289204-FDB8-804C-B9A5-CCDB29326805}"/>
                  </a:ext>
                </a:extLst>
              </p:cNvPr>
              <p:cNvSpPr txBox="1">
                <a:spLocks noRot="1" noChangeAspect="1" noMove="1" noResize="1" noEditPoints="1" noAdjustHandles="1" noChangeArrowheads="1" noChangeShapeType="1" noTextEdit="1"/>
              </p:cNvSpPr>
              <p:nvPr/>
            </p:nvSpPr>
            <p:spPr>
              <a:xfrm>
                <a:off x="4871403" y="4747264"/>
                <a:ext cx="482824"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9160502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AC11-DC67-FB46-A4F2-6CD1DD0F6439}"/>
              </a:ext>
            </a:extLst>
          </p:cNvPr>
          <p:cNvSpPr>
            <a:spLocks noGrp="1"/>
          </p:cNvSpPr>
          <p:nvPr>
            <p:ph type="title"/>
          </p:nvPr>
        </p:nvSpPr>
        <p:spPr/>
        <p:txBody>
          <a:bodyPr/>
          <a:lstStyle/>
          <a:p>
            <a:r>
              <a:rPr lang="en-US" dirty="0"/>
              <a:t>Two-bit PM with 3:2 CSAs: 3 CSA Delays</a:t>
            </a:r>
          </a:p>
        </p:txBody>
      </p:sp>
      <p:cxnSp>
        <p:nvCxnSpPr>
          <p:cNvPr id="20" name="Straight Arrow Connector 19">
            <a:extLst>
              <a:ext uri="{FF2B5EF4-FFF2-40B4-BE49-F238E27FC236}">
                <a16:creationId xmlns:a16="http://schemas.microsoft.com/office/drawing/2014/main" id="{03D4F7E9-74E9-CC4F-8A89-2B0B5C0AF62C}"/>
              </a:ext>
            </a:extLst>
          </p:cNvPr>
          <p:cNvCxnSpPr>
            <a:cxnSpLocks/>
          </p:cNvCxnSpPr>
          <p:nvPr/>
        </p:nvCxnSpPr>
        <p:spPr>
          <a:xfrm>
            <a:off x="1683322" y="3698931"/>
            <a:ext cx="6354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74682E3-0356-0249-B33D-206557B35243}"/>
              </a:ext>
            </a:extLst>
          </p:cNvPr>
          <p:cNvCxnSpPr>
            <a:cxnSpLocks/>
          </p:cNvCxnSpPr>
          <p:nvPr/>
        </p:nvCxnSpPr>
        <p:spPr>
          <a:xfrm flipV="1">
            <a:off x="1683322" y="4089685"/>
            <a:ext cx="635454" cy="29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2EEB80E-0F8A-F140-BFF3-118251D6838B}"/>
              </a:ext>
            </a:extLst>
          </p:cNvPr>
          <p:cNvCxnSpPr>
            <a:cxnSpLocks/>
          </p:cNvCxnSpPr>
          <p:nvPr/>
        </p:nvCxnSpPr>
        <p:spPr>
          <a:xfrm>
            <a:off x="1683322" y="4470909"/>
            <a:ext cx="6354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2C92C22-D84E-2A4B-9BBC-A9C80D114169}"/>
                  </a:ext>
                </a:extLst>
              </p:cNvPr>
              <p:cNvSpPr txBox="1"/>
              <p:nvPr/>
            </p:nvSpPr>
            <p:spPr>
              <a:xfrm>
                <a:off x="600600" y="3342643"/>
                <a:ext cx="92820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r>
                        <a:rPr lang="en-US" sz="2800" i="1" baseline="-25000" dirty="0" err="1">
                          <a:latin typeface="Cambria Math" panose="02040503050406030204" pitchFamily="18" charset="0"/>
                        </a:rPr>
                        <m:t>𝑠𝑢𝑚</m:t>
                      </m:r>
                    </m:oMath>
                  </m:oMathPara>
                </a14:m>
                <a:endParaRPr lang="en-US" sz="2800"/>
              </a:p>
            </p:txBody>
          </p:sp>
        </mc:Choice>
        <mc:Fallback xmlns="">
          <p:sp>
            <p:nvSpPr>
              <p:cNvPr id="23" name="TextBox 22">
                <a:extLst>
                  <a:ext uri="{FF2B5EF4-FFF2-40B4-BE49-F238E27FC236}">
                    <a16:creationId xmlns:a16="http://schemas.microsoft.com/office/drawing/2014/main" id="{B2C92C22-D84E-2A4B-9BBC-A9C80D114169}"/>
                  </a:ext>
                </a:extLst>
              </p:cNvPr>
              <p:cNvSpPr txBox="1">
                <a:spLocks noRot="1" noChangeAspect="1" noMove="1" noResize="1" noEditPoints="1" noAdjustHandles="1" noChangeArrowheads="1" noChangeShapeType="1" noTextEdit="1"/>
              </p:cNvSpPr>
              <p:nvPr/>
            </p:nvSpPr>
            <p:spPr>
              <a:xfrm>
                <a:off x="600600" y="3342643"/>
                <a:ext cx="928203" cy="523220"/>
              </a:xfrm>
              <a:prstGeom prst="rect">
                <a:avLst/>
              </a:prstGeom>
              <a:blipFill>
                <a:blip r:embed="rId3"/>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BF2C8C66-59E9-C04A-B19B-663569F7CDC6}"/>
              </a:ext>
            </a:extLst>
          </p:cNvPr>
          <p:cNvCxnSpPr>
            <a:cxnSpLocks/>
          </p:cNvCxnSpPr>
          <p:nvPr/>
        </p:nvCxnSpPr>
        <p:spPr>
          <a:xfrm flipV="1">
            <a:off x="1662675" y="4861905"/>
            <a:ext cx="4172268" cy="16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8458CE2B-1F68-B34F-917C-0BAA2A0AA9C4}"/>
              </a:ext>
            </a:extLst>
          </p:cNvPr>
          <p:cNvSpPr/>
          <p:nvPr/>
        </p:nvSpPr>
        <p:spPr>
          <a:xfrm>
            <a:off x="2471164" y="3509567"/>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CSA</a:t>
            </a:r>
          </a:p>
        </p:txBody>
      </p:sp>
      <p:sp>
        <p:nvSpPr>
          <p:cNvPr id="30" name="Rectangle 29">
            <a:extLst>
              <a:ext uri="{FF2B5EF4-FFF2-40B4-BE49-F238E27FC236}">
                <a16:creationId xmlns:a16="http://schemas.microsoft.com/office/drawing/2014/main" id="{DF9F3618-4415-8144-9916-ED6487D403AC}"/>
              </a:ext>
            </a:extLst>
          </p:cNvPr>
          <p:cNvSpPr/>
          <p:nvPr/>
        </p:nvSpPr>
        <p:spPr>
          <a:xfrm>
            <a:off x="5914291" y="3774151"/>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CSA</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3D513FB-57D0-FE49-9D8F-E238301D183C}"/>
                  </a:ext>
                </a:extLst>
              </p:cNvPr>
              <p:cNvSpPr txBox="1"/>
              <p:nvPr/>
            </p:nvSpPr>
            <p:spPr>
              <a:xfrm>
                <a:off x="4531508" y="3342643"/>
                <a:ext cx="9121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𝑥</m:t>
                      </m:r>
                      <m:r>
                        <a:rPr lang="en-US" sz="2800" i="1" baseline="-25000" dirty="0" err="1">
                          <a:latin typeface="Cambria Math" panose="02040503050406030204" pitchFamily="18" charset="0"/>
                        </a:rPr>
                        <m:t>𝑠𝑢𝑚</m:t>
                      </m:r>
                    </m:oMath>
                  </m:oMathPara>
                </a14:m>
                <a:endParaRPr lang="en-US" sz="2800"/>
              </a:p>
            </p:txBody>
          </p:sp>
        </mc:Choice>
        <mc:Fallback xmlns="">
          <p:sp>
            <p:nvSpPr>
              <p:cNvPr id="33" name="TextBox 32">
                <a:extLst>
                  <a:ext uri="{FF2B5EF4-FFF2-40B4-BE49-F238E27FC236}">
                    <a16:creationId xmlns:a16="http://schemas.microsoft.com/office/drawing/2014/main" id="{03D513FB-57D0-FE49-9D8F-E238301D183C}"/>
                  </a:ext>
                </a:extLst>
              </p:cNvPr>
              <p:cNvSpPr txBox="1">
                <a:spLocks noRot="1" noChangeAspect="1" noMove="1" noResize="1" noEditPoints="1" noAdjustHandles="1" noChangeArrowheads="1" noChangeShapeType="1" noTextEdit="1"/>
              </p:cNvSpPr>
              <p:nvPr/>
            </p:nvSpPr>
            <p:spPr>
              <a:xfrm>
                <a:off x="4531508" y="3342643"/>
                <a:ext cx="912173"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2AEEF10-423B-5D4F-84E1-C2C7FA06B366}"/>
                  </a:ext>
                </a:extLst>
              </p:cNvPr>
              <p:cNvSpPr txBox="1"/>
              <p:nvPr/>
            </p:nvSpPr>
            <p:spPr>
              <a:xfrm>
                <a:off x="4531508" y="3904061"/>
                <a:ext cx="10692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𝑥</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34" name="TextBox 33">
                <a:extLst>
                  <a:ext uri="{FF2B5EF4-FFF2-40B4-BE49-F238E27FC236}">
                    <a16:creationId xmlns:a16="http://schemas.microsoft.com/office/drawing/2014/main" id="{02AEEF10-423B-5D4F-84E1-C2C7FA06B366}"/>
                  </a:ext>
                </a:extLst>
              </p:cNvPr>
              <p:cNvSpPr txBox="1">
                <a:spLocks noRot="1" noChangeAspect="1" noMove="1" noResize="1" noEditPoints="1" noAdjustHandles="1" noChangeArrowheads="1" noChangeShapeType="1" noTextEdit="1"/>
              </p:cNvSpPr>
              <p:nvPr/>
            </p:nvSpPr>
            <p:spPr>
              <a:xfrm>
                <a:off x="4531508" y="3904061"/>
                <a:ext cx="1069267" cy="523220"/>
              </a:xfrm>
              <a:prstGeom prst="rect">
                <a:avLst/>
              </a:prstGeom>
              <a:blipFill>
                <a:blip r:embed="rId5"/>
                <a:stretch>
                  <a:fillRect/>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31D700F6-40D5-E54F-9CC9-4A43429E2BFD}"/>
              </a:ext>
            </a:extLst>
          </p:cNvPr>
          <p:cNvCxnSpPr>
            <a:cxnSpLocks/>
          </p:cNvCxnSpPr>
          <p:nvPr/>
        </p:nvCxnSpPr>
        <p:spPr>
          <a:xfrm>
            <a:off x="3974300" y="3960541"/>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A188EF1-275B-0B48-9E4F-2837AAA019D3}"/>
              </a:ext>
            </a:extLst>
          </p:cNvPr>
          <p:cNvCxnSpPr>
            <a:cxnSpLocks/>
          </p:cNvCxnSpPr>
          <p:nvPr/>
        </p:nvCxnSpPr>
        <p:spPr>
          <a:xfrm>
            <a:off x="3974300" y="4470909"/>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EF38C48-C541-194A-8C54-60CFE8513AA0}"/>
                  </a:ext>
                </a:extLst>
              </p:cNvPr>
              <p:cNvSpPr txBox="1"/>
              <p:nvPr/>
            </p:nvSpPr>
            <p:spPr>
              <a:xfrm>
                <a:off x="7976843" y="3537669"/>
                <a:ext cx="8945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𝑧</m:t>
                      </m:r>
                      <m:r>
                        <a:rPr lang="en-US" sz="2800" i="1" baseline="-25000" dirty="0" err="1">
                          <a:latin typeface="Cambria Math" panose="02040503050406030204" pitchFamily="18" charset="0"/>
                        </a:rPr>
                        <m:t>𝑠𝑢𝑚</m:t>
                      </m:r>
                    </m:oMath>
                  </m:oMathPara>
                </a14:m>
                <a:endParaRPr lang="en-US" sz="2800"/>
              </a:p>
            </p:txBody>
          </p:sp>
        </mc:Choice>
        <mc:Fallback xmlns="">
          <p:sp>
            <p:nvSpPr>
              <p:cNvPr id="41" name="TextBox 40">
                <a:extLst>
                  <a:ext uri="{FF2B5EF4-FFF2-40B4-BE49-F238E27FC236}">
                    <a16:creationId xmlns:a16="http://schemas.microsoft.com/office/drawing/2014/main" id="{AEF38C48-C541-194A-8C54-60CFE8513AA0}"/>
                  </a:ext>
                </a:extLst>
              </p:cNvPr>
              <p:cNvSpPr txBox="1">
                <a:spLocks noRot="1" noChangeAspect="1" noMove="1" noResize="1" noEditPoints="1" noAdjustHandles="1" noChangeArrowheads="1" noChangeShapeType="1" noTextEdit="1"/>
              </p:cNvSpPr>
              <p:nvPr/>
            </p:nvSpPr>
            <p:spPr>
              <a:xfrm>
                <a:off x="7976843" y="3537669"/>
                <a:ext cx="894540"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22C1EFF-FA41-3E45-B925-BFE49ACBA64D}"/>
                  </a:ext>
                </a:extLst>
              </p:cNvPr>
              <p:cNvSpPr txBox="1"/>
              <p:nvPr/>
            </p:nvSpPr>
            <p:spPr>
              <a:xfrm>
                <a:off x="7976843" y="4099087"/>
                <a:ext cx="10516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𝑧</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42" name="TextBox 41">
                <a:extLst>
                  <a:ext uri="{FF2B5EF4-FFF2-40B4-BE49-F238E27FC236}">
                    <a16:creationId xmlns:a16="http://schemas.microsoft.com/office/drawing/2014/main" id="{022C1EFF-FA41-3E45-B925-BFE49ACBA64D}"/>
                  </a:ext>
                </a:extLst>
              </p:cNvPr>
              <p:cNvSpPr txBox="1">
                <a:spLocks noRot="1" noChangeAspect="1" noMove="1" noResize="1" noEditPoints="1" noAdjustHandles="1" noChangeArrowheads="1" noChangeShapeType="1" noTextEdit="1"/>
              </p:cNvSpPr>
              <p:nvPr/>
            </p:nvSpPr>
            <p:spPr>
              <a:xfrm>
                <a:off x="7976843" y="4099087"/>
                <a:ext cx="1051635" cy="523220"/>
              </a:xfrm>
              <a:prstGeom prst="rect">
                <a:avLst/>
              </a:prstGeom>
              <a:blipFill>
                <a:blip r:embed="rId7"/>
                <a:stretch>
                  <a:fillRect/>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2079AE4F-361F-F947-9312-8B16B7F9E288}"/>
              </a:ext>
            </a:extLst>
          </p:cNvPr>
          <p:cNvCxnSpPr>
            <a:cxnSpLocks/>
          </p:cNvCxnSpPr>
          <p:nvPr/>
        </p:nvCxnSpPr>
        <p:spPr>
          <a:xfrm>
            <a:off x="7419635" y="4155567"/>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44040D9-44F8-8444-B94C-2498AC387474}"/>
              </a:ext>
            </a:extLst>
          </p:cNvPr>
          <p:cNvCxnSpPr>
            <a:cxnSpLocks/>
          </p:cNvCxnSpPr>
          <p:nvPr/>
        </p:nvCxnSpPr>
        <p:spPr>
          <a:xfrm>
            <a:off x="7419635" y="4665935"/>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BF04106-0A6A-CB49-98BF-78DE5D6E12E2}"/>
              </a:ext>
            </a:extLst>
          </p:cNvPr>
          <p:cNvSpPr/>
          <p:nvPr/>
        </p:nvSpPr>
        <p:spPr>
          <a:xfrm>
            <a:off x="9367356" y="4042189"/>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CSA</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DDF2100-696A-D541-86CB-3BD921BCAD41}"/>
                  </a:ext>
                </a:extLst>
              </p:cNvPr>
              <p:cNvSpPr txBox="1"/>
              <p:nvPr/>
            </p:nvSpPr>
            <p:spPr>
              <a:xfrm>
                <a:off x="583394" y="3712596"/>
                <a:ext cx="108529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31" name="TextBox 30">
                <a:extLst>
                  <a:ext uri="{FF2B5EF4-FFF2-40B4-BE49-F238E27FC236}">
                    <a16:creationId xmlns:a16="http://schemas.microsoft.com/office/drawing/2014/main" id="{CDDF2100-696A-D541-86CB-3BD921BCAD41}"/>
                  </a:ext>
                </a:extLst>
              </p:cNvPr>
              <p:cNvSpPr txBox="1">
                <a:spLocks noRot="1" noChangeAspect="1" noMove="1" noResize="1" noEditPoints="1" noAdjustHandles="1" noChangeArrowheads="1" noChangeShapeType="1" noTextEdit="1"/>
              </p:cNvSpPr>
              <p:nvPr/>
            </p:nvSpPr>
            <p:spPr>
              <a:xfrm>
                <a:off x="583394" y="3712596"/>
                <a:ext cx="1085297"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3354790-1AB0-E74C-B6CC-A9ADDBB6EA78}"/>
                  </a:ext>
                </a:extLst>
              </p:cNvPr>
              <p:cNvSpPr txBox="1"/>
              <p:nvPr/>
            </p:nvSpPr>
            <p:spPr>
              <a:xfrm>
                <a:off x="600600" y="4142715"/>
                <a:ext cx="92179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𝑦</m:t>
                      </m:r>
                      <m:r>
                        <a:rPr lang="en-US" sz="2800" i="1" baseline="-25000" dirty="0" err="1">
                          <a:latin typeface="Cambria Math" panose="02040503050406030204" pitchFamily="18" charset="0"/>
                        </a:rPr>
                        <m:t>𝑠𝑢𝑚</m:t>
                      </m:r>
                    </m:oMath>
                  </m:oMathPara>
                </a14:m>
                <a:endParaRPr lang="en-US" sz="2800"/>
              </a:p>
            </p:txBody>
          </p:sp>
        </mc:Choice>
        <mc:Fallback xmlns="">
          <p:sp>
            <p:nvSpPr>
              <p:cNvPr id="32" name="TextBox 31">
                <a:extLst>
                  <a:ext uri="{FF2B5EF4-FFF2-40B4-BE49-F238E27FC236}">
                    <a16:creationId xmlns:a16="http://schemas.microsoft.com/office/drawing/2014/main" id="{23354790-1AB0-E74C-B6CC-A9ADDBB6EA78}"/>
                  </a:ext>
                </a:extLst>
              </p:cNvPr>
              <p:cNvSpPr txBox="1">
                <a:spLocks noRot="1" noChangeAspect="1" noMove="1" noResize="1" noEditPoints="1" noAdjustHandles="1" noChangeArrowheads="1" noChangeShapeType="1" noTextEdit="1"/>
              </p:cNvSpPr>
              <p:nvPr/>
            </p:nvSpPr>
            <p:spPr>
              <a:xfrm>
                <a:off x="600600" y="4142715"/>
                <a:ext cx="92179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00AAB62-F14A-9D46-BDBD-5273C7361295}"/>
                  </a:ext>
                </a:extLst>
              </p:cNvPr>
              <p:cNvSpPr txBox="1"/>
              <p:nvPr/>
            </p:nvSpPr>
            <p:spPr>
              <a:xfrm>
                <a:off x="568810" y="4569517"/>
                <a:ext cx="107888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𝑦</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37" name="TextBox 36">
                <a:extLst>
                  <a:ext uri="{FF2B5EF4-FFF2-40B4-BE49-F238E27FC236}">
                    <a16:creationId xmlns:a16="http://schemas.microsoft.com/office/drawing/2014/main" id="{100AAB62-F14A-9D46-BDBD-5273C7361295}"/>
                  </a:ext>
                </a:extLst>
              </p:cNvPr>
              <p:cNvSpPr txBox="1">
                <a:spLocks noRot="1" noChangeAspect="1" noMove="1" noResize="1" noEditPoints="1" noAdjustHandles="1" noChangeArrowheads="1" noChangeShapeType="1" noTextEdit="1"/>
              </p:cNvSpPr>
              <p:nvPr/>
            </p:nvSpPr>
            <p:spPr>
              <a:xfrm>
                <a:off x="568810" y="4569517"/>
                <a:ext cx="1078885" cy="523220"/>
              </a:xfrm>
              <a:prstGeom prst="rect">
                <a:avLst/>
              </a:prstGeom>
              <a:blipFill>
                <a:blip r:embed="rId10"/>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2296316E-0598-A440-91D9-21482689870D}"/>
              </a:ext>
            </a:extLst>
          </p:cNvPr>
          <p:cNvCxnSpPr>
            <a:cxnSpLocks/>
          </p:cNvCxnSpPr>
          <p:nvPr/>
        </p:nvCxnSpPr>
        <p:spPr>
          <a:xfrm flipV="1">
            <a:off x="1609681" y="5173206"/>
            <a:ext cx="7691244" cy="217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8B0B9B1-5F80-B442-A188-8EFEACE22B27}"/>
                  </a:ext>
                </a:extLst>
              </p:cNvPr>
              <p:cNvSpPr txBox="1"/>
              <p:nvPr/>
            </p:nvSpPr>
            <p:spPr>
              <a:xfrm>
                <a:off x="583204" y="5028503"/>
                <a:ext cx="4757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solidFill>
                            <a:schemeClr val="tx1"/>
                          </a:solidFill>
                          <a:latin typeface="Cambria Math" panose="02040503050406030204" pitchFamily="18" charset="0"/>
                        </a:rPr>
                        <m:t>𝑘</m:t>
                      </m:r>
                    </m:oMath>
                  </m:oMathPara>
                </a14:m>
                <a:endParaRPr lang="en-US" sz="2800" dirty="0">
                  <a:solidFill>
                    <a:schemeClr val="tx1"/>
                  </a:solidFill>
                </a:endParaRPr>
              </a:p>
            </p:txBody>
          </p:sp>
        </mc:Choice>
        <mc:Fallback xmlns="">
          <p:sp>
            <p:nvSpPr>
              <p:cNvPr id="39" name="TextBox 38">
                <a:extLst>
                  <a:ext uri="{FF2B5EF4-FFF2-40B4-BE49-F238E27FC236}">
                    <a16:creationId xmlns:a16="http://schemas.microsoft.com/office/drawing/2014/main" id="{58B0B9B1-5F80-B442-A188-8EFEACE22B27}"/>
                  </a:ext>
                </a:extLst>
              </p:cNvPr>
              <p:cNvSpPr txBox="1">
                <a:spLocks noRot="1" noChangeAspect="1" noMove="1" noResize="1" noEditPoints="1" noAdjustHandles="1" noChangeArrowheads="1" noChangeShapeType="1" noTextEdit="1"/>
              </p:cNvSpPr>
              <p:nvPr/>
            </p:nvSpPr>
            <p:spPr>
              <a:xfrm>
                <a:off x="583204" y="5028503"/>
                <a:ext cx="475708"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2D5E88FF-6989-9348-AC93-E3A0989DEA6B}"/>
                  </a:ext>
                </a:extLst>
              </p:cNvPr>
              <p:cNvSpPr/>
              <p:nvPr/>
            </p:nvSpPr>
            <p:spPr>
              <a:xfrm>
                <a:off x="4999223" y="1684794"/>
                <a:ext cx="2382520" cy="144272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2800" b="0" i="1" smtClean="0">
                              <a:solidFill>
                                <a:sysClr val="windowText" lastClr="000000"/>
                              </a:solidFill>
                              <a:latin typeface="Cambria Math" panose="02040503050406030204" pitchFamily="18" charset="0"/>
                            </a:rPr>
                          </m:ctrlPr>
                        </m:fPr>
                        <m:num>
                          <m:r>
                            <a:rPr lang="en-US" sz="2800" b="0" i="1" smtClean="0">
                              <a:solidFill>
                                <a:sysClr val="windowText" lastClr="000000"/>
                              </a:solidFill>
                              <a:latin typeface="Cambria Math" panose="02040503050406030204" pitchFamily="18" charset="0"/>
                            </a:rPr>
                            <m:t>𝑢</m:t>
                          </m:r>
                          <m:r>
                            <a:rPr lang="en-US" sz="2800" b="0" i="1" smtClean="0">
                              <a:solidFill>
                                <a:sysClr val="windowText" lastClr="000000"/>
                              </a:solidFill>
                              <a:latin typeface="Cambria Math" panose="02040503050406030204" pitchFamily="18" charset="0"/>
                            </a:rPr>
                            <m:t>−</m:t>
                          </m:r>
                          <m:r>
                            <a:rPr lang="en-US" sz="2800" b="0" i="1" smtClean="0">
                              <a:solidFill>
                                <a:sysClr val="windowText" lastClr="000000"/>
                              </a:solidFill>
                              <a:latin typeface="Cambria Math" panose="02040503050406030204" pitchFamily="18" charset="0"/>
                            </a:rPr>
                            <m:t>𝑦</m:t>
                          </m:r>
                          <m:r>
                            <a:rPr lang="en-US" sz="2800" b="0" i="1" smtClean="0">
                              <a:solidFill>
                                <a:sysClr val="windowText" lastClr="000000"/>
                              </a:solidFill>
                              <a:latin typeface="Cambria Math" panose="02040503050406030204" pitchFamily="18" charset="0"/>
                            </a:rPr>
                            <m:t>−</m:t>
                          </m:r>
                          <m:r>
                            <a:rPr lang="en-US" sz="2800" b="0" i="1" smtClean="0">
                              <a:solidFill>
                                <a:sysClr val="windowText" lastClr="000000"/>
                              </a:solidFill>
                              <a:latin typeface="Cambria Math" panose="02040503050406030204" pitchFamily="18" charset="0"/>
                            </a:rPr>
                            <m:t>𝑘</m:t>
                          </m:r>
                        </m:num>
                        <m:den>
                          <m:r>
                            <a:rPr lang="en-US" sz="2800" b="0" i="1" smtClean="0">
                              <a:solidFill>
                                <a:sysClr val="windowText" lastClr="000000"/>
                              </a:solidFill>
                              <a:latin typeface="Cambria Math" panose="02040503050406030204" pitchFamily="18" charset="0"/>
                            </a:rPr>
                            <m:t>4</m:t>
                          </m:r>
                        </m:den>
                      </m:f>
                    </m:oMath>
                  </m:oMathPara>
                </a14:m>
                <a:endParaRPr lang="en-US" sz="2800" dirty="0">
                  <a:solidFill>
                    <a:sysClr val="windowText" lastClr="000000"/>
                  </a:solidFill>
                </a:endParaRPr>
              </a:p>
            </p:txBody>
          </p:sp>
        </mc:Choice>
        <mc:Fallback xmlns="">
          <p:sp>
            <p:nvSpPr>
              <p:cNvPr id="40" name="Rectangle 39">
                <a:extLst>
                  <a:ext uri="{FF2B5EF4-FFF2-40B4-BE49-F238E27FC236}">
                    <a16:creationId xmlns:a16="http://schemas.microsoft.com/office/drawing/2014/main" id="{2D5E88FF-6989-9348-AC93-E3A0989DEA6B}"/>
                  </a:ext>
                </a:extLst>
              </p:cNvPr>
              <p:cNvSpPr>
                <a:spLocks noRot="1" noChangeAspect="1" noMove="1" noResize="1" noEditPoints="1" noAdjustHandles="1" noChangeArrowheads="1" noChangeShapeType="1" noTextEdit="1"/>
              </p:cNvSpPr>
              <p:nvPr/>
            </p:nvSpPr>
            <p:spPr>
              <a:xfrm>
                <a:off x="4999223" y="1684794"/>
                <a:ext cx="2382520" cy="1442720"/>
              </a:xfrm>
              <a:prstGeom prst="rect">
                <a:avLst/>
              </a:prstGeom>
              <a:blipFill>
                <a:blip r:embed="rId12"/>
                <a:stretch>
                  <a:fillRect/>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26770988-6B83-1E4F-9D12-5C65A69A745C}"/>
                  </a:ext>
                </a:extLst>
              </p:cNvPr>
              <p:cNvSpPr txBox="1"/>
              <p:nvPr/>
            </p:nvSpPr>
            <p:spPr>
              <a:xfrm>
                <a:off x="10936923" y="3774151"/>
                <a:ext cx="89293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𝑟</m:t>
                      </m:r>
                      <m:r>
                        <a:rPr lang="en-US" sz="2800" i="1" baseline="-25000" dirty="0" err="1">
                          <a:latin typeface="Cambria Math" panose="02040503050406030204" pitchFamily="18" charset="0"/>
                        </a:rPr>
                        <m:t>𝑠𝑢𝑚</m:t>
                      </m:r>
                    </m:oMath>
                  </m:oMathPara>
                </a14:m>
                <a:endParaRPr lang="en-US" sz="2800"/>
              </a:p>
            </p:txBody>
          </p:sp>
        </mc:Choice>
        <mc:Fallback xmlns="">
          <p:sp>
            <p:nvSpPr>
              <p:cNvPr id="46" name="TextBox 45">
                <a:extLst>
                  <a:ext uri="{FF2B5EF4-FFF2-40B4-BE49-F238E27FC236}">
                    <a16:creationId xmlns:a16="http://schemas.microsoft.com/office/drawing/2014/main" id="{26770988-6B83-1E4F-9D12-5C65A69A745C}"/>
                  </a:ext>
                </a:extLst>
              </p:cNvPr>
              <p:cNvSpPr txBox="1">
                <a:spLocks noRot="1" noChangeAspect="1" noMove="1" noResize="1" noEditPoints="1" noAdjustHandles="1" noChangeArrowheads="1" noChangeShapeType="1" noTextEdit="1"/>
              </p:cNvSpPr>
              <p:nvPr/>
            </p:nvSpPr>
            <p:spPr>
              <a:xfrm>
                <a:off x="10936923" y="3774151"/>
                <a:ext cx="892937"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FC7562E-4F67-394D-91C7-042F29901BB7}"/>
                  </a:ext>
                </a:extLst>
              </p:cNvPr>
              <p:cNvSpPr txBox="1"/>
              <p:nvPr/>
            </p:nvSpPr>
            <p:spPr>
              <a:xfrm>
                <a:off x="10936923" y="4377473"/>
                <a:ext cx="10500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𝑟</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47" name="TextBox 46">
                <a:extLst>
                  <a:ext uri="{FF2B5EF4-FFF2-40B4-BE49-F238E27FC236}">
                    <a16:creationId xmlns:a16="http://schemas.microsoft.com/office/drawing/2014/main" id="{4FC7562E-4F67-394D-91C7-042F29901BB7}"/>
                  </a:ext>
                </a:extLst>
              </p:cNvPr>
              <p:cNvSpPr txBox="1">
                <a:spLocks noRot="1" noChangeAspect="1" noMove="1" noResize="1" noEditPoints="1" noAdjustHandles="1" noChangeArrowheads="1" noChangeShapeType="1" noTextEdit="1"/>
              </p:cNvSpPr>
              <p:nvPr/>
            </p:nvSpPr>
            <p:spPr>
              <a:xfrm>
                <a:off x="10936923" y="4377473"/>
                <a:ext cx="1050031" cy="523220"/>
              </a:xfrm>
              <a:prstGeom prst="rect">
                <a:avLst/>
              </a:prstGeom>
              <a:blipFill>
                <a:blip r:embed="rId14"/>
                <a:stretch>
                  <a:fillRect/>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C01E4F5F-9FCD-7242-B5BC-8B943E87205C}"/>
              </a:ext>
            </a:extLst>
          </p:cNvPr>
          <p:cNvCxnSpPr>
            <a:cxnSpLocks/>
          </p:cNvCxnSpPr>
          <p:nvPr/>
        </p:nvCxnSpPr>
        <p:spPr>
          <a:xfrm>
            <a:off x="10861845" y="4406034"/>
            <a:ext cx="6582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458AD71-34C2-C34C-B2E8-57FCE9F94307}"/>
              </a:ext>
            </a:extLst>
          </p:cNvPr>
          <p:cNvCxnSpPr>
            <a:cxnSpLocks/>
          </p:cNvCxnSpPr>
          <p:nvPr/>
        </p:nvCxnSpPr>
        <p:spPr>
          <a:xfrm>
            <a:off x="10861845" y="4916402"/>
            <a:ext cx="6582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8099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a:t>Euclid with CSAs</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19D05F76-4FA3-104D-83CF-64095F46D55C}"/>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71" name="Rectangle 70">
                <a:extLst>
                  <a:ext uri="{FF2B5EF4-FFF2-40B4-BE49-F238E27FC236}">
                    <a16:creationId xmlns:a16="http://schemas.microsoft.com/office/drawing/2014/main" id="{19D05F76-4FA3-104D-83CF-64095F46D55C}"/>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4"/>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5"/>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9098F8E-64B0-8F43-9F63-968A6CCA24C0}"/>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7E67787-F2CA-A948-9361-D211B9951854}"/>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B520083-2447-3F4C-98FE-81CE963AC230}"/>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65" name="TextBox 64">
                <a:extLst>
                  <a:ext uri="{FF2B5EF4-FFF2-40B4-BE49-F238E27FC236}">
                    <a16:creationId xmlns:a16="http://schemas.microsoft.com/office/drawing/2014/main" id="{4B520083-2447-3F4C-98FE-81CE963AC230}"/>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14FAC49B-B45B-784A-A5FE-06B8E34482EA}"/>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66" name="TextBox 65">
                <a:extLst>
                  <a:ext uri="{FF2B5EF4-FFF2-40B4-BE49-F238E27FC236}">
                    <a16:creationId xmlns:a16="http://schemas.microsoft.com/office/drawing/2014/main" id="{14FAC49B-B45B-784A-A5FE-06B8E34482EA}"/>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8EFABEEB-DE42-A243-A3EA-2F6511B0BA92}"/>
                  </a:ext>
                </a:extLst>
              </p:cNvPr>
              <p:cNvSpPr/>
              <p:nvPr/>
            </p:nvSpPr>
            <p:spPr>
              <a:xfrm>
                <a:off x="1483225" y="3170237"/>
                <a:ext cx="1032439" cy="98121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Get </a:t>
                </a:r>
                <a14:m>
                  <m:oMath xmlns:m="http://schemas.openxmlformats.org/officeDocument/2006/math">
                    <m:r>
                      <a:rPr lang="en-US" sz="2500" b="0" i="1" smtClean="0">
                        <a:solidFill>
                          <a:schemeClr val="tx1"/>
                        </a:solidFill>
                        <a:latin typeface="Cambria Math" panose="02040503050406030204" pitchFamily="18" charset="0"/>
                      </a:rPr>
                      <m:t>6</m:t>
                    </m:r>
                  </m:oMath>
                </a14:m>
                <a:r>
                  <a:rPr lang="en-US" sz="2500" dirty="0">
                    <a:solidFill>
                      <a:schemeClr val="tx1"/>
                    </a:solidFill>
                  </a:rPr>
                  <a:t> MSBs</a:t>
                </a:r>
              </a:p>
            </p:txBody>
          </p:sp>
        </mc:Choice>
        <mc:Fallback xmlns="">
          <p:sp>
            <p:nvSpPr>
              <p:cNvPr id="67" name="Rectangle 66">
                <a:extLst>
                  <a:ext uri="{FF2B5EF4-FFF2-40B4-BE49-F238E27FC236}">
                    <a16:creationId xmlns:a16="http://schemas.microsoft.com/office/drawing/2014/main" id="{8EFABEEB-DE42-A243-A3EA-2F6511B0BA92}"/>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8"/>
                <a:stretch>
                  <a:fillRect l="-2326" r="-1744" b="-7975"/>
                </a:stretch>
              </a:blipFill>
              <a:ln>
                <a:solidFill>
                  <a:schemeClr val="tx1"/>
                </a:solidFill>
              </a:ln>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EE510F48-13CC-B74A-991A-AFE682079D49}"/>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0BD43BC-D1F1-6341-A41E-10E579F87A81}"/>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B666210-5C5A-5F44-AFE1-1CF07B8D6A70}"/>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AE5F08D-9778-1D42-B11B-1B3655F76794}"/>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74" name="TextBox 73">
                <a:extLst>
                  <a:ext uri="{FF2B5EF4-FFF2-40B4-BE49-F238E27FC236}">
                    <a16:creationId xmlns:a16="http://schemas.microsoft.com/office/drawing/2014/main" id="{BAE5F08D-9778-1D42-B11B-1B3655F76794}"/>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9"/>
                <a:stretch>
                  <a:fillRect b="-10256"/>
                </a:stretch>
              </a:blipFill>
            </p:spPr>
            <p:txBody>
              <a:bodyPr/>
              <a:lstStyle/>
              <a:p>
                <a:r>
                  <a:rPr lang="en-US">
                    <a:noFill/>
                  </a:rPr>
                  <a:t> </a:t>
                </a:r>
              </a:p>
            </p:txBody>
          </p:sp>
        </mc:Fallback>
      </mc:AlternateContent>
      <p:cxnSp>
        <p:nvCxnSpPr>
          <p:cNvPr id="75" name="Straight Connector 74">
            <a:extLst>
              <a:ext uri="{FF2B5EF4-FFF2-40B4-BE49-F238E27FC236}">
                <a16:creationId xmlns:a16="http://schemas.microsoft.com/office/drawing/2014/main" id="{6EA185CF-434D-0246-8FE6-4A96BA520185}"/>
              </a:ext>
            </a:extLst>
          </p:cNvPr>
          <p:cNvCxnSpPr>
            <a:cxnSpLocks/>
          </p:cNvCxnSpPr>
          <p:nvPr/>
        </p:nvCxnSpPr>
        <p:spPr>
          <a:xfrm>
            <a:off x="1305536" y="3991566"/>
            <a:ext cx="0" cy="31977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2883CCC1-8E0F-7747-A97F-BE4BD5043134}"/>
              </a:ext>
            </a:extLst>
          </p:cNvPr>
          <p:cNvCxnSpPr>
            <a:cxnSpLocks/>
          </p:cNvCxnSpPr>
          <p:nvPr/>
        </p:nvCxnSpPr>
        <p:spPr>
          <a:xfrm>
            <a:off x="1305536" y="4311336"/>
            <a:ext cx="34099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0FF5171-0A6E-1943-8BA3-A26602869176}"/>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4D950FB-FF60-7545-BC25-6372FFB4077C}"/>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9120100F-4B2C-BB47-80E3-160552CAA4E3}"/>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E64CCEDD-0CF7-074B-8E5D-CE3E0EF171C3}"/>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82" name="TextBox 81">
                <a:extLst>
                  <a:ext uri="{FF2B5EF4-FFF2-40B4-BE49-F238E27FC236}">
                    <a16:creationId xmlns:a16="http://schemas.microsoft.com/office/drawing/2014/main" id="{E64CCEDD-0CF7-074B-8E5D-CE3E0EF171C3}"/>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D682DE38-21B7-E84C-927B-94D2FEEC7F89}"/>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83" name="TextBox 82">
                <a:extLst>
                  <a:ext uri="{FF2B5EF4-FFF2-40B4-BE49-F238E27FC236}">
                    <a16:creationId xmlns:a16="http://schemas.microsoft.com/office/drawing/2014/main" id="{D682DE38-21B7-E84C-927B-94D2FEEC7F89}"/>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D813C8C-3585-1C40-9891-3A20AF297A53}"/>
                  </a:ext>
                </a:extLst>
              </p:cNvPr>
              <p:cNvSpPr txBox="1"/>
              <p:nvPr/>
            </p:nvSpPr>
            <p:spPr>
              <a:xfrm>
                <a:off x="4246248" y="4329037"/>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91" name="TextBox 90">
                <a:extLst>
                  <a:ext uri="{FF2B5EF4-FFF2-40B4-BE49-F238E27FC236}">
                    <a16:creationId xmlns:a16="http://schemas.microsoft.com/office/drawing/2014/main" id="{DD813C8C-3585-1C40-9891-3A20AF297A53}"/>
                  </a:ext>
                </a:extLst>
              </p:cNvPr>
              <p:cNvSpPr txBox="1">
                <a:spLocks noRot="1" noChangeAspect="1" noMove="1" noResize="1" noEditPoints="1" noAdjustHandles="1" noChangeArrowheads="1" noChangeShapeType="1" noTextEdit="1"/>
              </p:cNvSpPr>
              <p:nvPr/>
            </p:nvSpPr>
            <p:spPr>
              <a:xfrm>
                <a:off x="4246248" y="4329037"/>
                <a:ext cx="436979" cy="477054"/>
              </a:xfrm>
              <a:prstGeom prst="rect">
                <a:avLst/>
              </a:prstGeom>
              <a:blipFill>
                <a:blip r:embed="rId12"/>
                <a:stretch>
                  <a:fillRect/>
                </a:stretch>
              </a:blipFill>
            </p:spPr>
            <p:txBody>
              <a:bodyPr/>
              <a:lstStyle/>
              <a:p>
                <a:r>
                  <a:rPr lang="en-US">
                    <a:noFill/>
                  </a:rPr>
                  <a:t> </a:t>
                </a:r>
              </a:p>
            </p:txBody>
          </p:sp>
        </mc:Fallback>
      </mc:AlternateContent>
      <p:cxnSp>
        <p:nvCxnSpPr>
          <p:cNvPr id="97" name="Straight Arrow Connector 96">
            <a:extLst>
              <a:ext uri="{FF2B5EF4-FFF2-40B4-BE49-F238E27FC236}">
                <a16:creationId xmlns:a16="http://schemas.microsoft.com/office/drawing/2014/main" id="{7AB9DC2B-8F7F-904D-B646-3ED1CB8FC441}"/>
              </a:ext>
            </a:extLst>
          </p:cNvPr>
          <p:cNvCxnSpPr>
            <a:cxnSpLocks/>
          </p:cNvCxnSpPr>
          <p:nvPr/>
        </p:nvCxnSpPr>
        <p:spPr>
          <a:xfrm>
            <a:off x="1305536" y="2957208"/>
            <a:ext cx="33871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CC9E59F0-BEC7-6344-A317-67C74B8ECB45}"/>
                  </a:ext>
                </a:extLst>
              </p:cNvPr>
              <p:cNvSpPr txBox="1"/>
              <p:nvPr/>
            </p:nvSpPr>
            <p:spPr>
              <a:xfrm>
                <a:off x="4248116" y="2581553"/>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98" name="TextBox 97">
                <a:extLst>
                  <a:ext uri="{FF2B5EF4-FFF2-40B4-BE49-F238E27FC236}">
                    <a16:creationId xmlns:a16="http://schemas.microsoft.com/office/drawing/2014/main" id="{CC9E59F0-BEC7-6344-A317-67C74B8ECB45}"/>
                  </a:ext>
                </a:extLst>
              </p:cNvPr>
              <p:cNvSpPr txBox="1">
                <a:spLocks noRot="1" noChangeAspect="1" noMove="1" noResize="1" noEditPoints="1" noAdjustHandles="1" noChangeArrowheads="1" noChangeShapeType="1" noTextEdit="1"/>
              </p:cNvSpPr>
              <p:nvPr/>
            </p:nvSpPr>
            <p:spPr>
              <a:xfrm>
                <a:off x="4248116" y="2581553"/>
                <a:ext cx="442557" cy="477054"/>
              </a:xfrm>
              <a:prstGeom prst="rect">
                <a:avLst/>
              </a:prstGeom>
              <a:blipFill>
                <a:blip r:embed="rId13"/>
                <a:stretch>
                  <a:fillRect/>
                </a:stretch>
              </a:blipFill>
            </p:spPr>
            <p:txBody>
              <a:bodyPr/>
              <a:lstStyle/>
              <a:p>
                <a:r>
                  <a:rPr lang="en-US">
                    <a:noFill/>
                  </a:rPr>
                  <a:t> </a:t>
                </a:r>
              </a:p>
            </p:txBody>
          </p:sp>
        </mc:Fallback>
      </mc:AlternateContent>
      <p:cxnSp>
        <p:nvCxnSpPr>
          <p:cNvPr id="101" name="Straight Connector 100">
            <a:extLst>
              <a:ext uri="{FF2B5EF4-FFF2-40B4-BE49-F238E27FC236}">
                <a16:creationId xmlns:a16="http://schemas.microsoft.com/office/drawing/2014/main" id="{89CE5C0F-B589-1744-9F6A-3A2BAA81C9C6}"/>
              </a:ext>
            </a:extLst>
          </p:cNvPr>
          <p:cNvCxnSpPr>
            <a:cxnSpLocks/>
          </p:cNvCxnSpPr>
          <p:nvPr/>
        </p:nvCxnSpPr>
        <p:spPr>
          <a:xfrm>
            <a:off x="1310230" y="2957208"/>
            <a:ext cx="0" cy="54579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1F7AD6AA-AAAD-864A-BA67-B87D206A19D5}"/>
                  </a:ext>
                </a:extLst>
              </p:cNvPr>
              <p:cNvSpPr/>
              <p:nvPr/>
            </p:nvSpPr>
            <p:spPr>
              <a:xfrm>
                <a:off x="205850" y="4424933"/>
                <a:ext cx="4127923" cy="1631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Require 6-bit normal adds to get MSBs of </a:t>
                </a:r>
                <a14:m>
                  <m:oMath xmlns:m="http://schemas.openxmlformats.org/officeDocument/2006/math">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𝑏</m:t>
                    </m:r>
                  </m:oMath>
                </a14:m>
                <a:endParaRPr lang="en-US" sz="2500" dirty="0">
                  <a:solidFill>
                    <a:schemeClr val="tx1"/>
                  </a:solidFill>
                </a:endParaRPr>
              </a:p>
              <a:p>
                <a:pPr algn="ctr"/>
                <a:endParaRPr lang="en-US" sz="2500" dirty="0">
                  <a:solidFill>
                    <a:schemeClr val="tx1"/>
                  </a:solidFill>
                </a:endParaRPr>
              </a:p>
              <a:p>
                <a:pPr algn="ctr"/>
                <a14:m>
                  <m:oMath xmlns:m="http://schemas.openxmlformats.org/officeDocument/2006/math">
                    <m:d>
                      <m:dPr>
                        <m:begChr m:val="⌊"/>
                        <m:endChr m:val="⌋"/>
                        <m:ctrlPr>
                          <a:rPr lang="en-US" sz="2500" i="1" smtClean="0">
                            <a:solidFill>
                              <a:srgbClr val="C00000"/>
                            </a:solidFill>
                            <a:latin typeface="Cambria Math" panose="02040503050406030204" pitchFamily="18" charset="0"/>
                          </a:rPr>
                        </m:ctrlPr>
                      </m:dPr>
                      <m:e>
                        <m:sSub>
                          <m:sSubPr>
                            <m:ctrlPr>
                              <a:rPr lang="en-US" sz="2500" i="1">
                                <a:solidFill>
                                  <a:srgbClr val="C00000"/>
                                </a:solidFill>
                                <a:latin typeface="Cambria Math" panose="02040503050406030204" pitchFamily="18" charset="0"/>
                              </a:rPr>
                            </m:ctrlPr>
                          </m:sSubPr>
                          <m:e>
                            <m:r>
                              <m:rPr>
                                <m:sty m:val="p"/>
                              </m:rPr>
                              <a:rPr lang="en-US" sz="2500">
                                <a:solidFill>
                                  <a:srgbClr val="C00000"/>
                                </a:solidFill>
                                <a:latin typeface="Cambria Math" panose="02040503050406030204" pitchFamily="18" charset="0"/>
                              </a:rPr>
                              <m:t>log</m:t>
                            </m:r>
                          </m:e>
                          <m:sub>
                            <m:r>
                              <a:rPr lang="en-US" sz="2500">
                                <a:solidFill>
                                  <a:srgbClr val="C00000"/>
                                </a:solidFill>
                                <a:latin typeface="Cambria Math" panose="02040503050406030204" pitchFamily="18" charset="0"/>
                              </a:rPr>
                              <m:t>2</m:t>
                            </m:r>
                          </m:sub>
                        </m:sSub>
                        <m:d>
                          <m:dPr>
                            <m:ctrlPr>
                              <a:rPr lang="en-US" sz="2500" i="1">
                                <a:solidFill>
                                  <a:srgbClr val="C00000"/>
                                </a:solidFill>
                                <a:latin typeface="Cambria Math" panose="02040503050406030204" pitchFamily="18" charset="0"/>
                              </a:rPr>
                            </m:ctrlPr>
                          </m:dPr>
                          <m:e>
                            <m:r>
                              <a:rPr lang="en-US" sz="2500" b="0" i="0" smtClean="0">
                                <a:solidFill>
                                  <a:srgbClr val="C00000"/>
                                </a:solidFill>
                                <a:latin typeface="Cambria Math" panose="02040503050406030204" pitchFamily="18" charset="0"/>
                              </a:rPr>
                              <m:t>6</m:t>
                            </m:r>
                          </m:e>
                        </m:d>
                      </m:e>
                    </m:d>
                    <m:r>
                      <a:rPr lang="en-US" sz="2500" i="1">
                        <a:solidFill>
                          <a:srgbClr val="C00000"/>
                        </a:solidFill>
                        <a:latin typeface="Cambria Math" panose="02040503050406030204" pitchFamily="18" charset="0"/>
                      </a:rPr>
                      <m:t>+1=3</m:t>
                    </m:r>
                  </m:oMath>
                </a14:m>
                <a:r>
                  <a:rPr lang="en-US" sz="2500" dirty="0">
                    <a:solidFill>
                      <a:srgbClr val="C00000"/>
                    </a:solidFill>
                  </a:rPr>
                  <a:t> CSA delays</a:t>
                </a:r>
              </a:p>
            </p:txBody>
          </p:sp>
        </mc:Choice>
        <mc:Fallback xmlns="">
          <p:sp>
            <p:nvSpPr>
              <p:cNvPr id="32" name="Rectangle 31">
                <a:extLst>
                  <a:ext uri="{FF2B5EF4-FFF2-40B4-BE49-F238E27FC236}">
                    <a16:creationId xmlns:a16="http://schemas.microsoft.com/office/drawing/2014/main" id="{1F7AD6AA-AAAD-864A-BA67-B87D206A19D5}"/>
                  </a:ext>
                </a:extLst>
              </p:cNvPr>
              <p:cNvSpPr>
                <a:spLocks noRot="1" noChangeAspect="1" noMove="1" noResize="1" noEditPoints="1" noAdjustHandles="1" noChangeArrowheads="1" noChangeShapeType="1" noTextEdit="1"/>
              </p:cNvSpPr>
              <p:nvPr/>
            </p:nvSpPr>
            <p:spPr>
              <a:xfrm>
                <a:off x="205850" y="4424933"/>
                <a:ext cx="4127923" cy="1631215"/>
              </a:xfrm>
              <a:prstGeom prst="rect">
                <a:avLst/>
              </a:prstGeom>
              <a:blipFill>
                <a:blip r:embed="rId14"/>
                <a:stretch>
                  <a:fillRect t="-2247" r="-1034" b="-861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07805242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dirty="0"/>
              <a:t>Euclid with CSAs: 9 CSA delays</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19D05F76-4FA3-104D-83CF-64095F46D55C}"/>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71" name="Rectangle 70">
                <a:extLst>
                  <a:ext uri="{FF2B5EF4-FFF2-40B4-BE49-F238E27FC236}">
                    <a16:creationId xmlns:a16="http://schemas.microsoft.com/office/drawing/2014/main" id="{19D05F76-4FA3-104D-83CF-64095F46D55C}"/>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4"/>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5"/>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8F4AFAE9-FD72-8C49-B4D9-C4900150606C}"/>
              </a:ext>
            </a:extLst>
          </p:cNvPr>
          <p:cNvSpPr/>
          <p:nvPr/>
        </p:nvSpPr>
        <p:spPr>
          <a:xfrm>
            <a:off x="4715457" y="2642979"/>
            <a:ext cx="6739939" cy="2957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a:solidFill>
                  <a:schemeClr val="tx1"/>
                </a:solidFill>
              </a:rPr>
              <a:t>Computing the remainder</a:t>
            </a:r>
          </a:p>
        </p:txBody>
      </p:sp>
      <p:cxnSp>
        <p:nvCxnSpPr>
          <p:cNvPr id="60" name="Straight Arrow Connector 59">
            <a:extLst>
              <a:ext uri="{FF2B5EF4-FFF2-40B4-BE49-F238E27FC236}">
                <a16:creationId xmlns:a16="http://schemas.microsoft.com/office/drawing/2014/main" id="{79098F8E-64B0-8F43-9F63-968A6CCA24C0}"/>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7E67787-F2CA-A948-9361-D211B9951854}"/>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B520083-2447-3F4C-98FE-81CE963AC230}"/>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65" name="TextBox 64">
                <a:extLst>
                  <a:ext uri="{FF2B5EF4-FFF2-40B4-BE49-F238E27FC236}">
                    <a16:creationId xmlns:a16="http://schemas.microsoft.com/office/drawing/2014/main" id="{4B520083-2447-3F4C-98FE-81CE963AC230}"/>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14FAC49B-B45B-784A-A5FE-06B8E34482EA}"/>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66" name="TextBox 65">
                <a:extLst>
                  <a:ext uri="{FF2B5EF4-FFF2-40B4-BE49-F238E27FC236}">
                    <a16:creationId xmlns:a16="http://schemas.microsoft.com/office/drawing/2014/main" id="{14FAC49B-B45B-784A-A5FE-06B8E34482EA}"/>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8EFABEEB-DE42-A243-A3EA-2F6511B0BA92}"/>
                  </a:ext>
                </a:extLst>
              </p:cNvPr>
              <p:cNvSpPr/>
              <p:nvPr/>
            </p:nvSpPr>
            <p:spPr>
              <a:xfrm>
                <a:off x="1483225" y="3170237"/>
                <a:ext cx="1032439" cy="981214"/>
              </a:xfrm>
              <a:prstGeom prst="rect">
                <a:avLst/>
              </a:prstGeom>
              <a:solidFill>
                <a:srgbClr val="DA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Get </a:t>
                </a:r>
                <a14:m>
                  <m:oMath xmlns:m="http://schemas.openxmlformats.org/officeDocument/2006/math">
                    <m:r>
                      <a:rPr lang="en-US" sz="2500" b="0" i="1" smtClean="0">
                        <a:solidFill>
                          <a:schemeClr val="tx1"/>
                        </a:solidFill>
                        <a:latin typeface="Cambria Math" panose="02040503050406030204" pitchFamily="18" charset="0"/>
                      </a:rPr>
                      <m:t>6</m:t>
                    </m:r>
                  </m:oMath>
                </a14:m>
                <a:r>
                  <a:rPr lang="en-US" sz="2500" dirty="0">
                    <a:solidFill>
                      <a:schemeClr val="tx1"/>
                    </a:solidFill>
                  </a:rPr>
                  <a:t> MSBs</a:t>
                </a:r>
              </a:p>
            </p:txBody>
          </p:sp>
        </mc:Choice>
        <mc:Fallback xmlns="">
          <p:sp>
            <p:nvSpPr>
              <p:cNvPr id="67" name="Rectangle 66">
                <a:extLst>
                  <a:ext uri="{FF2B5EF4-FFF2-40B4-BE49-F238E27FC236}">
                    <a16:creationId xmlns:a16="http://schemas.microsoft.com/office/drawing/2014/main" id="{8EFABEEB-DE42-A243-A3EA-2F6511B0BA92}"/>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8"/>
                <a:stretch>
                  <a:fillRect l="-2326" r="-1744" b="-7975"/>
                </a:stretch>
              </a:blipFill>
              <a:ln>
                <a:solidFill>
                  <a:schemeClr val="tx1"/>
                </a:solidFill>
              </a:ln>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EE510F48-13CC-B74A-991A-AFE682079D49}"/>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0BD43BC-D1F1-6341-A41E-10E579F87A81}"/>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B666210-5C5A-5F44-AFE1-1CF07B8D6A70}"/>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AE5F08D-9778-1D42-B11B-1B3655F76794}"/>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74" name="TextBox 73">
                <a:extLst>
                  <a:ext uri="{FF2B5EF4-FFF2-40B4-BE49-F238E27FC236}">
                    <a16:creationId xmlns:a16="http://schemas.microsoft.com/office/drawing/2014/main" id="{BAE5F08D-9778-1D42-B11B-1B3655F76794}"/>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9"/>
                <a:stretch>
                  <a:fillRect b="-10256"/>
                </a:stretch>
              </a:blipFill>
            </p:spPr>
            <p:txBody>
              <a:bodyPr/>
              <a:lstStyle/>
              <a:p>
                <a:r>
                  <a:rPr lang="en-US">
                    <a:noFill/>
                  </a:rPr>
                  <a:t> </a:t>
                </a:r>
              </a:p>
            </p:txBody>
          </p:sp>
        </mc:Fallback>
      </mc:AlternateContent>
      <p:cxnSp>
        <p:nvCxnSpPr>
          <p:cNvPr id="75" name="Straight Connector 74">
            <a:extLst>
              <a:ext uri="{FF2B5EF4-FFF2-40B4-BE49-F238E27FC236}">
                <a16:creationId xmlns:a16="http://schemas.microsoft.com/office/drawing/2014/main" id="{6EA185CF-434D-0246-8FE6-4A96BA520185}"/>
              </a:ext>
            </a:extLst>
          </p:cNvPr>
          <p:cNvCxnSpPr>
            <a:cxnSpLocks/>
          </p:cNvCxnSpPr>
          <p:nvPr/>
        </p:nvCxnSpPr>
        <p:spPr>
          <a:xfrm>
            <a:off x="1305536" y="3991566"/>
            <a:ext cx="0" cy="31977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2883CCC1-8E0F-7747-A97F-BE4BD5043134}"/>
              </a:ext>
            </a:extLst>
          </p:cNvPr>
          <p:cNvCxnSpPr>
            <a:cxnSpLocks/>
          </p:cNvCxnSpPr>
          <p:nvPr/>
        </p:nvCxnSpPr>
        <p:spPr>
          <a:xfrm>
            <a:off x="1305536" y="4311336"/>
            <a:ext cx="34099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0FF5171-0A6E-1943-8BA3-A26602869176}"/>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4D950FB-FF60-7545-BC25-6372FFB4077C}"/>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9120100F-4B2C-BB47-80E3-160552CAA4E3}"/>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E64CCEDD-0CF7-074B-8E5D-CE3E0EF171C3}"/>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82" name="TextBox 81">
                <a:extLst>
                  <a:ext uri="{FF2B5EF4-FFF2-40B4-BE49-F238E27FC236}">
                    <a16:creationId xmlns:a16="http://schemas.microsoft.com/office/drawing/2014/main" id="{E64CCEDD-0CF7-074B-8E5D-CE3E0EF171C3}"/>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D682DE38-21B7-E84C-927B-94D2FEEC7F89}"/>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83" name="TextBox 82">
                <a:extLst>
                  <a:ext uri="{FF2B5EF4-FFF2-40B4-BE49-F238E27FC236}">
                    <a16:creationId xmlns:a16="http://schemas.microsoft.com/office/drawing/2014/main" id="{D682DE38-21B7-E84C-927B-94D2FEEC7F89}"/>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6CB65E0C-49FF-C046-89FE-5E463441FE89}"/>
                  </a:ext>
                </a:extLst>
              </p:cNvPr>
              <p:cNvSpPr/>
              <p:nvPr/>
            </p:nvSpPr>
            <p:spPr>
              <a:xfrm>
                <a:off x="8932883" y="3284537"/>
                <a:ext cx="680789" cy="21619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oMath>
                  </m:oMathPara>
                </a14:m>
                <a:endParaRPr lang="en-US" sz="2500">
                  <a:solidFill>
                    <a:schemeClr val="tx1"/>
                  </a:solidFill>
                </a:endParaRPr>
              </a:p>
            </p:txBody>
          </p:sp>
        </mc:Choice>
        <mc:Fallback xmlns="">
          <p:sp>
            <p:nvSpPr>
              <p:cNvPr id="84" name="Rectangle 83">
                <a:extLst>
                  <a:ext uri="{FF2B5EF4-FFF2-40B4-BE49-F238E27FC236}">
                    <a16:creationId xmlns:a16="http://schemas.microsoft.com/office/drawing/2014/main" id="{6CB65E0C-49FF-C046-89FE-5E463441FE89}"/>
                  </a:ext>
                </a:extLst>
              </p:cNvPr>
              <p:cNvSpPr>
                <a:spLocks noRot="1" noChangeAspect="1" noMove="1" noResize="1" noEditPoints="1" noAdjustHandles="1" noChangeArrowheads="1" noChangeShapeType="1" noTextEdit="1"/>
              </p:cNvSpPr>
              <p:nvPr/>
            </p:nvSpPr>
            <p:spPr>
              <a:xfrm>
                <a:off x="8932883" y="3284537"/>
                <a:ext cx="680789" cy="2161909"/>
              </a:xfrm>
              <a:prstGeom prst="rect">
                <a:avLst/>
              </a:prstGeom>
              <a:blipFill>
                <a:blip r:embed="rId12"/>
                <a:stretch>
                  <a:fillRect/>
                </a:stretch>
              </a:blipFill>
              <a:ln>
                <a:solidFill>
                  <a:schemeClr val="tx1"/>
                </a:solidFill>
              </a:ln>
            </p:spPr>
            <p:txBody>
              <a:bodyPr/>
              <a:lstStyle/>
              <a:p>
                <a:r>
                  <a:rPr lang="en-US">
                    <a:noFill/>
                  </a:rPr>
                  <a:t> </a:t>
                </a:r>
              </a:p>
            </p:txBody>
          </p:sp>
        </mc:Fallback>
      </mc:AlternateContent>
      <p:cxnSp>
        <p:nvCxnSpPr>
          <p:cNvPr id="85" name="Straight Arrow Connector 84">
            <a:extLst>
              <a:ext uri="{FF2B5EF4-FFF2-40B4-BE49-F238E27FC236}">
                <a16:creationId xmlns:a16="http://schemas.microsoft.com/office/drawing/2014/main" id="{89EE9260-E550-5146-86BD-61841848A2EA}"/>
              </a:ext>
            </a:extLst>
          </p:cNvPr>
          <p:cNvCxnSpPr>
            <a:cxnSpLocks/>
          </p:cNvCxnSpPr>
          <p:nvPr/>
        </p:nvCxnSpPr>
        <p:spPr>
          <a:xfrm>
            <a:off x="8417906" y="3387631"/>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D7DFED7-6693-9B4E-AD20-10496F3FDF8C}"/>
              </a:ext>
            </a:extLst>
          </p:cNvPr>
          <p:cNvCxnSpPr>
            <a:cxnSpLocks/>
          </p:cNvCxnSpPr>
          <p:nvPr/>
        </p:nvCxnSpPr>
        <p:spPr>
          <a:xfrm>
            <a:off x="8417906" y="3691264"/>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5B47F280-F869-BB41-855F-A7E7011CA795}"/>
              </a:ext>
            </a:extLst>
          </p:cNvPr>
          <p:cNvCxnSpPr>
            <a:cxnSpLocks/>
          </p:cNvCxnSpPr>
          <p:nvPr/>
        </p:nvCxnSpPr>
        <p:spPr>
          <a:xfrm>
            <a:off x="8417906" y="3984410"/>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7F2DB76-3E4C-CC4E-87DC-79B22D4B0FB9}"/>
              </a:ext>
            </a:extLst>
          </p:cNvPr>
          <p:cNvCxnSpPr>
            <a:cxnSpLocks/>
          </p:cNvCxnSpPr>
          <p:nvPr/>
        </p:nvCxnSpPr>
        <p:spPr>
          <a:xfrm>
            <a:off x="8417906" y="4296505"/>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913E7F4-DA4E-A54A-BEFC-067D630D0634}"/>
              </a:ext>
            </a:extLst>
          </p:cNvPr>
          <p:cNvCxnSpPr>
            <a:cxnSpLocks/>
          </p:cNvCxnSpPr>
          <p:nvPr/>
        </p:nvCxnSpPr>
        <p:spPr>
          <a:xfrm>
            <a:off x="8417906" y="4595867"/>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6567CBA4-EBF4-7F47-8757-131564D220DF}"/>
              </a:ext>
            </a:extLst>
          </p:cNvPr>
          <p:cNvCxnSpPr>
            <a:cxnSpLocks/>
          </p:cNvCxnSpPr>
          <p:nvPr/>
        </p:nvCxnSpPr>
        <p:spPr>
          <a:xfrm>
            <a:off x="8426372" y="49176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D813C8C-3585-1C40-9891-3A20AF297A53}"/>
                  </a:ext>
                </a:extLst>
              </p:cNvPr>
              <p:cNvSpPr txBox="1"/>
              <p:nvPr/>
            </p:nvSpPr>
            <p:spPr>
              <a:xfrm>
                <a:off x="4246248" y="4329037"/>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91" name="TextBox 90">
                <a:extLst>
                  <a:ext uri="{FF2B5EF4-FFF2-40B4-BE49-F238E27FC236}">
                    <a16:creationId xmlns:a16="http://schemas.microsoft.com/office/drawing/2014/main" id="{DD813C8C-3585-1C40-9891-3A20AF297A53}"/>
                  </a:ext>
                </a:extLst>
              </p:cNvPr>
              <p:cNvSpPr txBox="1">
                <a:spLocks noRot="1" noChangeAspect="1" noMove="1" noResize="1" noEditPoints="1" noAdjustHandles="1" noChangeArrowheads="1" noChangeShapeType="1" noTextEdit="1"/>
              </p:cNvSpPr>
              <p:nvPr/>
            </p:nvSpPr>
            <p:spPr>
              <a:xfrm>
                <a:off x="4246248" y="4329037"/>
                <a:ext cx="436979" cy="477054"/>
              </a:xfrm>
              <a:prstGeom prst="rect">
                <a:avLst/>
              </a:prstGeom>
              <a:blipFill>
                <a:blip r:embed="rId13"/>
                <a:stretch>
                  <a:fillRect/>
                </a:stretch>
              </a:blipFill>
            </p:spPr>
            <p:txBody>
              <a:bodyPr/>
              <a:lstStyle/>
              <a:p>
                <a:r>
                  <a:rPr lang="en-US">
                    <a:noFill/>
                  </a:rPr>
                  <a:t> </a:t>
                </a:r>
              </a:p>
            </p:txBody>
          </p:sp>
        </mc:Fallback>
      </mc:AlternateContent>
      <p:cxnSp>
        <p:nvCxnSpPr>
          <p:cNvPr id="92" name="Straight Arrow Connector 91">
            <a:extLst>
              <a:ext uri="{FF2B5EF4-FFF2-40B4-BE49-F238E27FC236}">
                <a16:creationId xmlns:a16="http://schemas.microsoft.com/office/drawing/2014/main" id="{ADE0DBE7-8F16-DA4B-8414-F08BADE18DCF}"/>
              </a:ext>
            </a:extLst>
          </p:cNvPr>
          <p:cNvCxnSpPr>
            <a:cxnSpLocks/>
          </p:cNvCxnSpPr>
          <p:nvPr/>
        </p:nvCxnSpPr>
        <p:spPr>
          <a:xfrm>
            <a:off x="8431405" y="52732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089EAC9C-3BE7-884D-AD29-81BF1D64A818}"/>
                  </a:ext>
                </a:extLst>
              </p:cNvPr>
              <p:cNvSpPr txBox="1"/>
              <p:nvPr/>
            </p:nvSpPr>
            <p:spPr>
              <a:xfrm>
                <a:off x="5793744" y="3183933"/>
                <a:ext cx="3409451" cy="224676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𝑏</m:t>
                      </m:r>
                      <m:r>
                        <a:rPr lang="en-US" sz="2000" b="0" i="1" smtClean="0">
                          <a:latin typeface="Cambria Math" panose="02040503050406030204" pitchFamily="18" charset="0"/>
                        </a:rPr>
                        <m:t>≪5 </m:t>
                      </m:r>
                      <m:r>
                        <a:rPr lang="en-US" sz="2000" b="0" i="1" smtClean="0">
                          <a:latin typeface="Cambria Math" panose="02040503050406030204" pitchFamily="18" charset="0"/>
                        </a:rPr>
                        <m:t>𝑜𝑟</m:t>
                      </m:r>
                      <m:r>
                        <a:rPr lang="en-US" sz="2000" b="0" i="1" smtClean="0">
                          <a:latin typeface="Cambria Math" panose="02040503050406030204" pitchFamily="18" charset="0"/>
                        </a:rPr>
                        <m:t> 0</m:t>
                      </m:r>
                    </m:oMath>
                  </m:oMathPara>
                </a14:m>
                <a:endParaRPr lang="en-US" sz="2000" b="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≪4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≪3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≪2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≪1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endParaRPr lang="en-US" sz="2000"/>
              </a:p>
            </p:txBody>
          </p:sp>
        </mc:Choice>
        <mc:Fallback xmlns="">
          <p:sp>
            <p:nvSpPr>
              <p:cNvPr id="93" name="TextBox 92">
                <a:extLst>
                  <a:ext uri="{FF2B5EF4-FFF2-40B4-BE49-F238E27FC236}">
                    <a16:creationId xmlns:a16="http://schemas.microsoft.com/office/drawing/2014/main" id="{089EAC9C-3BE7-884D-AD29-81BF1D64A818}"/>
                  </a:ext>
                </a:extLst>
              </p:cNvPr>
              <p:cNvSpPr txBox="1">
                <a:spLocks noRot="1" noChangeAspect="1" noMove="1" noResize="1" noEditPoints="1" noAdjustHandles="1" noChangeArrowheads="1" noChangeShapeType="1" noTextEdit="1"/>
              </p:cNvSpPr>
              <p:nvPr/>
            </p:nvSpPr>
            <p:spPr>
              <a:xfrm>
                <a:off x="5793744" y="3183933"/>
                <a:ext cx="3409451" cy="2246769"/>
              </a:xfrm>
              <a:prstGeom prst="rect">
                <a:avLst/>
              </a:prstGeom>
              <a:blipFill>
                <a:blip r:embed="rId14"/>
                <a:stretch>
                  <a:fillRect/>
                </a:stretch>
              </a:blipFill>
            </p:spPr>
            <p:txBody>
              <a:bodyPr/>
              <a:lstStyle/>
              <a:p>
                <a:r>
                  <a:rPr lang="en-US">
                    <a:noFill/>
                  </a:rPr>
                  <a:t> </a:t>
                </a:r>
              </a:p>
            </p:txBody>
          </p:sp>
        </mc:Fallback>
      </mc:AlternateContent>
      <p:sp>
        <p:nvSpPr>
          <p:cNvPr id="95" name="Rectangle 94">
            <a:extLst>
              <a:ext uri="{FF2B5EF4-FFF2-40B4-BE49-F238E27FC236}">
                <a16:creationId xmlns:a16="http://schemas.microsoft.com/office/drawing/2014/main" id="{5DB8C03A-AB98-EA4F-8B33-E8A493554865}"/>
              </a:ext>
            </a:extLst>
          </p:cNvPr>
          <p:cNvSpPr/>
          <p:nvPr/>
        </p:nvSpPr>
        <p:spPr>
          <a:xfrm>
            <a:off x="5366859" y="3175468"/>
            <a:ext cx="2920633" cy="19426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500">
              <a:solidFill>
                <a:schemeClr val="tx1"/>
              </a:solidFill>
            </a:endParaRPr>
          </a:p>
        </p:txBody>
      </p:sp>
      <p:sp>
        <p:nvSpPr>
          <p:cNvPr id="96" name="Rectangle 95">
            <a:extLst>
              <a:ext uri="{FF2B5EF4-FFF2-40B4-BE49-F238E27FC236}">
                <a16:creationId xmlns:a16="http://schemas.microsoft.com/office/drawing/2014/main" id="{6D698849-2A59-0041-9AB9-9BB712F6CCD4}"/>
              </a:ext>
            </a:extLst>
          </p:cNvPr>
          <p:cNvSpPr/>
          <p:nvPr/>
        </p:nvSpPr>
        <p:spPr>
          <a:xfrm>
            <a:off x="5338959" y="3662569"/>
            <a:ext cx="1546136"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Multiplier</a:t>
            </a:r>
          </a:p>
        </p:txBody>
      </p:sp>
      <p:cxnSp>
        <p:nvCxnSpPr>
          <p:cNvPr id="97" name="Straight Arrow Connector 96">
            <a:extLst>
              <a:ext uri="{FF2B5EF4-FFF2-40B4-BE49-F238E27FC236}">
                <a16:creationId xmlns:a16="http://schemas.microsoft.com/office/drawing/2014/main" id="{7AB9DC2B-8F7F-904D-B646-3ED1CB8FC441}"/>
              </a:ext>
            </a:extLst>
          </p:cNvPr>
          <p:cNvCxnSpPr>
            <a:cxnSpLocks/>
          </p:cNvCxnSpPr>
          <p:nvPr/>
        </p:nvCxnSpPr>
        <p:spPr>
          <a:xfrm>
            <a:off x="1305536" y="2957208"/>
            <a:ext cx="33871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CC9E59F0-BEC7-6344-A317-67C74B8ECB45}"/>
                  </a:ext>
                </a:extLst>
              </p:cNvPr>
              <p:cNvSpPr txBox="1"/>
              <p:nvPr/>
            </p:nvSpPr>
            <p:spPr>
              <a:xfrm>
                <a:off x="4248116" y="2581553"/>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98" name="TextBox 97">
                <a:extLst>
                  <a:ext uri="{FF2B5EF4-FFF2-40B4-BE49-F238E27FC236}">
                    <a16:creationId xmlns:a16="http://schemas.microsoft.com/office/drawing/2014/main" id="{CC9E59F0-BEC7-6344-A317-67C74B8ECB45}"/>
                  </a:ext>
                </a:extLst>
              </p:cNvPr>
              <p:cNvSpPr txBox="1">
                <a:spLocks noRot="1" noChangeAspect="1" noMove="1" noResize="1" noEditPoints="1" noAdjustHandles="1" noChangeArrowheads="1" noChangeShapeType="1" noTextEdit="1"/>
              </p:cNvSpPr>
              <p:nvPr/>
            </p:nvSpPr>
            <p:spPr>
              <a:xfrm>
                <a:off x="4248116" y="2581553"/>
                <a:ext cx="442557" cy="477054"/>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4C025DC9-F426-1047-BB99-B6DC1E657FF1}"/>
                  </a:ext>
                </a:extLst>
              </p:cNvPr>
              <p:cNvSpPr txBox="1"/>
              <p:nvPr/>
            </p:nvSpPr>
            <p:spPr>
              <a:xfrm>
                <a:off x="9656805" y="3851983"/>
                <a:ext cx="148482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𝑎</m:t>
                      </m:r>
                      <m:r>
                        <a:rPr lang="en-US" sz="2500" b="0" i="1" smtClean="0">
                          <a:latin typeface="Cambria Math" panose="02040503050406030204" pitchFamily="18" charset="0"/>
                        </a:rPr>
                        <m:t>−</m:t>
                      </m:r>
                      <m:r>
                        <a:rPr lang="en-US" sz="2500" i="1">
                          <a:latin typeface="Cambria Math" panose="02040503050406030204" pitchFamily="18" charset="0"/>
                        </a:rPr>
                        <m:t>𝑞</m:t>
                      </m:r>
                      <m:r>
                        <a:rPr lang="en-US" sz="2500" i="1">
                          <a:latin typeface="Cambria Math" panose="02040503050406030204" pitchFamily="18" charset="0"/>
                        </a:rPr>
                        <m:t>∗</m:t>
                      </m:r>
                      <m:r>
                        <a:rPr lang="en-US" sz="2500" i="1">
                          <a:latin typeface="Cambria Math" panose="02040503050406030204" pitchFamily="18" charset="0"/>
                        </a:rPr>
                        <m:t>𝑏</m:t>
                      </m:r>
                    </m:oMath>
                  </m:oMathPara>
                </a14:m>
                <a:endParaRPr lang="en-US" sz="2500"/>
              </a:p>
            </p:txBody>
          </p:sp>
        </mc:Choice>
        <mc:Fallback xmlns="">
          <p:sp>
            <p:nvSpPr>
              <p:cNvPr id="99" name="TextBox 98">
                <a:extLst>
                  <a:ext uri="{FF2B5EF4-FFF2-40B4-BE49-F238E27FC236}">
                    <a16:creationId xmlns:a16="http://schemas.microsoft.com/office/drawing/2014/main" id="{4C025DC9-F426-1047-BB99-B6DC1E657FF1}"/>
                  </a:ext>
                </a:extLst>
              </p:cNvPr>
              <p:cNvSpPr txBox="1">
                <a:spLocks noRot="1" noChangeAspect="1" noMove="1" noResize="1" noEditPoints="1" noAdjustHandles="1" noChangeArrowheads="1" noChangeShapeType="1" noTextEdit="1"/>
              </p:cNvSpPr>
              <p:nvPr/>
            </p:nvSpPr>
            <p:spPr>
              <a:xfrm>
                <a:off x="9656805" y="3851983"/>
                <a:ext cx="1484829" cy="477054"/>
              </a:xfrm>
              <a:prstGeom prst="rect">
                <a:avLst/>
              </a:prstGeom>
              <a:blipFill>
                <a:blip r:embed="rId16"/>
                <a:stretch>
                  <a:fillRect b="-10256"/>
                </a:stretch>
              </a:blipFill>
            </p:spPr>
            <p:txBody>
              <a:bodyPr/>
              <a:lstStyle/>
              <a:p>
                <a:r>
                  <a:rPr lang="en-US">
                    <a:noFill/>
                  </a:rPr>
                  <a:t> </a:t>
                </a:r>
              </a:p>
            </p:txBody>
          </p:sp>
        </mc:Fallback>
      </mc:AlternateContent>
      <p:cxnSp>
        <p:nvCxnSpPr>
          <p:cNvPr id="100" name="Straight Arrow Connector 99">
            <a:extLst>
              <a:ext uri="{FF2B5EF4-FFF2-40B4-BE49-F238E27FC236}">
                <a16:creationId xmlns:a16="http://schemas.microsoft.com/office/drawing/2014/main" id="{52A9AD9A-B38C-8C46-BB36-2F37793E3F87}"/>
              </a:ext>
            </a:extLst>
          </p:cNvPr>
          <p:cNvCxnSpPr>
            <a:cxnSpLocks/>
          </p:cNvCxnSpPr>
          <p:nvPr/>
        </p:nvCxnSpPr>
        <p:spPr>
          <a:xfrm>
            <a:off x="9630827" y="4360895"/>
            <a:ext cx="15108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9CE5C0F-B589-1744-9F6A-3A2BAA81C9C6}"/>
              </a:ext>
            </a:extLst>
          </p:cNvPr>
          <p:cNvCxnSpPr>
            <a:cxnSpLocks/>
          </p:cNvCxnSpPr>
          <p:nvPr/>
        </p:nvCxnSpPr>
        <p:spPr>
          <a:xfrm>
            <a:off x="1310230" y="2957208"/>
            <a:ext cx="0" cy="54579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5" name="Rectangle 104">
                <a:extLst>
                  <a:ext uri="{FF2B5EF4-FFF2-40B4-BE49-F238E27FC236}">
                    <a16:creationId xmlns:a16="http://schemas.microsoft.com/office/drawing/2014/main" id="{85689283-7D70-E94F-8640-ADF17B47FD50}"/>
                  </a:ext>
                </a:extLst>
              </p:cNvPr>
              <p:cNvSpPr/>
              <p:nvPr/>
            </p:nvSpPr>
            <p:spPr>
              <a:xfrm>
                <a:off x="3326537" y="5510484"/>
                <a:ext cx="9664262" cy="8291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Add 14 values with CSAs</a:t>
                </a:r>
                <a:r>
                  <a:rPr lang="en-US" sz="2500" i="1" dirty="0">
                    <a:solidFill>
                      <a:schemeClr val="tx1"/>
                    </a:solidFill>
                    <a:latin typeface="Cambria Math" panose="02040503050406030204" pitchFamily="18" charset="0"/>
                  </a:rPr>
                  <a:t> </a:t>
                </a:r>
                <a14:m>
                  <m:oMath xmlns:m="http://schemas.openxmlformats.org/officeDocument/2006/math">
                    <m:r>
                      <a:rPr lang="en-US" sz="2500" b="0" i="1" smtClean="0">
                        <a:solidFill>
                          <a:srgbClr val="C00000"/>
                        </a:solidFill>
                        <a:latin typeface="Cambria Math" panose="02040503050406030204" pitchFamily="18" charset="0"/>
                      </a:rPr>
                      <m:t>≈</m:t>
                    </m:r>
                    <m:d>
                      <m:dPr>
                        <m:begChr m:val="⌊"/>
                        <m:endChr m:val="⌋"/>
                        <m:ctrlPr>
                          <a:rPr lang="en-US" sz="2500" i="1" smtClean="0">
                            <a:solidFill>
                              <a:srgbClr val="C00000"/>
                            </a:solidFill>
                            <a:latin typeface="Cambria Math" panose="02040503050406030204" pitchFamily="18" charset="0"/>
                          </a:rPr>
                        </m:ctrlPr>
                      </m:dPr>
                      <m:e>
                        <m:sSub>
                          <m:sSubPr>
                            <m:ctrlPr>
                              <a:rPr lang="en-US" sz="2500" i="1">
                                <a:solidFill>
                                  <a:srgbClr val="C00000"/>
                                </a:solidFill>
                                <a:latin typeface="Cambria Math" panose="02040503050406030204" pitchFamily="18" charset="0"/>
                              </a:rPr>
                            </m:ctrlPr>
                          </m:sSubPr>
                          <m:e>
                            <m:r>
                              <m:rPr>
                                <m:sty m:val="p"/>
                              </m:rPr>
                              <a:rPr lang="en-US" sz="2500">
                                <a:solidFill>
                                  <a:srgbClr val="C00000"/>
                                </a:solidFill>
                                <a:latin typeface="Cambria Math" panose="02040503050406030204" pitchFamily="18" charset="0"/>
                              </a:rPr>
                              <m:t>log</m:t>
                            </m:r>
                          </m:e>
                          <m:sub>
                            <m:r>
                              <a:rPr lang="en-US" sz="2500" b="0" i="0" smtClean="0">
                                <a:solidFill>
                                  <a:srgbClr val="C00000"/>
                                </a:solidFill>
                                <a:latin typeface="Cambria Math" panose="02040503050406030204" pitchFamily="18" charset="0"/>
                              </a:rPr>
                              <m:t>3/</m:t>
                            </m:r>
                            <m:r>
                              <a:rPr lang="en-US" sz="2500">
                                <a:solidFill>
                                  <a:srgbClr val="C00000"/>
                                </a:solidFill>
                                <a:latin typeface="Cambria Math" panose="02040503050406030204" pitchFamily="18" charset="0"/>
                              </a:rPr>
                              <m:t>2</m:t>
                            </m:r>
                          </m:sub>
                        </m:sSub>
                        <m:d>
                          <m:dPr>
                            <m:ctrlPr>
                              <a:rPr lang="en-US" sz="2500" i="1">
                                <a:solidFill>
                                  <a:srgbClr val="C00000"/>
                                </a:solidFill>
                                <a:latin typeface="Cambria Math" panose="02040503050406030204" pitchFamily="18" charset="0"/>
                              </a:rPr>
                            </m:ctrlPr>
                          </m:dPr>
                          <m:e>
                            <m:r>
                              <a:rPr lang="en-US" sz="2500" b="0" i="0" smtClean="0">
                                <a:solidFill>
                                  <a:srgbClr val="C00000"/>
                                </a:solidFill>
                                <a:latin typeface="Cambria Math" panose="02040503050406030204" pitchFamily="18" charset="0"/>
                              </a:rPr>
                              <m:t>14</m:t>
                            </m:r>
                          </m:e>
                        </m:d>
                      </m:e>
                    </m:d>
                    <m:r>
                      <a:rPr lang="en-US" sz="2500" i="1">
                        <a:solidFill>
                          <a:srgbClr val="C00000"/>
                        </a:solidFill>
                        <a:latin typeface="Cambria Math" panose="02040503050406030204" pitchFamily="18" charset="0"/>
                      </a:rPr>
                      <m:t>=</m:t>
                    </m:r>
                    <m:r>
                      <a:rPr lang="en-US" sz="2500" b="0" i="1" smtClean="0">
                        <a:solidFill>
                          <a:srgbClr val="C00000"/>
                        </a:solidFill>
                        <a:latin typeface="Cambria Math" panose="02040503050406030204" pitchFamily="18" charset="0"/>
                      </a:rPr>
                      <m:t>6</m:t>
                    </m:r>
                  </m:oMath>
                </a14:m>
                <a:r>
                  <a:rPr lang="en-US" sz="2500" dirty="0">
                    <a:solidFill>
                      <a:srgbClr val="C00000"/>
                    </a:solidFill>
                  </a:rPr>
                  <a:t> CSA delays</a:t>
                </a:r>
              </a:p>
            </p:txBody>
          </p:sp>
        </mc:Choice>
        <mc:Fallback xmlns="">
          <p:sp>
            <p:nvSpPr>
              <p:cNvPr id="105" name="Rectangle 104">
                <a:extLst>
                  <a:ext uri="{FF2B5EF4-FFF2-40B4-BE49-F238E27FC236}">
                    <a16:creationId xmlns:a16="http://schemas.microsoft.com/office/drawing/2014/main" id="{85689283-7D70-E94F-8640-ADF17B47FD50}"/>
                  </a:ext>
                </a:extLst>
              </p:cNvPr>
              <p:cNvSpPr>
                <a:spLocks noRot="1" noChangeAspect="1" noMove="1" noResize="1" noEditPoints="1" noAdjustHandles="1" noChangeArrowheads="1" noChangeShapeType="1" noTextEdit="1"/>
              </p:cNvSpPr>
              <p:nvPr/>
            </p:nvSpPr>
            <p:spPr>
              <a:xfrm>
                <a:off x="3326537" y="5510484"/>
                <a:ext cx="9664262" cy="829196"/>
              </a:xfrm>
              <a:prstGeom prst="rect">
                <a:avLst/>
              </a:prstGeom>
              <a:blipFill>
                <a:blip r:embed="rId1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A009BA3B-A8CF-1D42-83A9-098335F8ECEC}"/>
                  </a:ext>
                </a:extLst>
              </p:cNvPr>
              <p:cNvSpPr txBox="1"/>
              <p:nvPr/>
            </p:nvSpPr>
            <p:spPr>
              <a:xfrm>
                <a:off x="7235498" y="5083162"/>
                <a:ext cx="3913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𝑎</m:t>
                      </m:r>
                    </m:oMath>
                  </m:oMathPara>
                </a14:m>
                <a:endParaRPr lang="en-US" sz="2000"/>
              </a:p>
            </p:txBody>
          </p:sp>
        </mc:Choice>
        <mc:Fallback xmlns="">
          <p:sp>
            <p:nvSpPr>
              <p:cNvPr id="107" name="TextBox 106">
                <a:extLst>
                  <a:ext uri="{FF2B5EF4-FFF2-40B4-BE49-F238E27FC236}">
                    <a16:creationId xmlns:a16="http://schemas.microsoft.com/office/drawing/2014/main" id="{A009BA3B-A8CF-1D42-83A9-098335F8ECEC}"/>
                  </a:ext>
                </a:extLst>
              </p:cNvPr>
              <p:cNvSpPr txBox="1">
                <a:spLocks noRot="1" noChangeAspect="1" noMove="1" noResize="1" noEditPoints="1" noAdjustHandles="1" noChangeArrowheads="1" noChangeShapeType="1" noTextEdit="1"/>
              </p:cNvSpPr>
              <p:nvPr/>
            </p:nvSpPr>
            <p:spPr>
              <a:xfrm>
                <a:off x="7235498" y="5083162"/>
                <a:ext cx="391326" cy="40011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57D8C375-5F65-7B42-9197-6769C85663A1}"/>
                  </a:ext>
                </a:extLst>
              </p:cNvPr>
              <p:cNvSpPr/>
              <p:nvPr/>
            </p:nvSpPr>
            <p:spPr>
              <a:xfrm>
                <a:off x="205850" y="4424933"/>
                <a:ext cx="4127923" cy="1631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Require 6-bit normal adds to get MSBs of </a:t>
                </a:r>
                <a14:m>
                  <m:oMath xmlns:m="http://schemas.openxmlformats.org/officeDocument/2006/math">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𝑏</m:t>
                    </m:r>
                  </m:oMath>
                </a14:m>
                <a:endParaRPr lang="en-US" sz="2500" dirty="0">
                  <a:solidFill>
                    <a:schemeClr val="tx1"/>
                  </a:solidFill>
                </a:endParaRPr>
              </a:p>
              <a:p>
                <a:pPr algn="ctr"/>
                <a:endParaRPr lang="en-US" sz="2500" dirty="0">
                  <a:solidFill>
                    <a:schemeClr val="tx1"/>
                  </a:solidFill>
                </a:endParaRPr>
              </a:p>
              <a:p>
                <a:pPr algn="ctr"/>
                <a14:m>
                  <m:oMath xmlns:m="http://schemas.openxmlformats.org/officeDocument/2006/math">
                    <m:d>
                      <m:dPr>
                        <m:begChr m:val="⌊"/>
                        <m:endChr m:val="⌋"/>
                        <m:ctrlPr>
                          <a:rPr lang="en-US" sz="2500" i="1" smtClean="0">
                            <a:solidFill>
                              <a:srgbClr val="C00000"/>
                            </a:solidFill>
                            <a:latin typeface="Cambria Math" panose="02040503050406030204" pitchFamily="18" charset="0"/>
                          </a:rPr>
                        </m:ctrlPr>
                      </m:dPr>
                      <m:e>
                        <m:sSub>
                          <m:sSubPr>
                            <m:ctrlPr>
                              <a:rPr lang="en-US" sz="2500" i="1">
                                <a:solidFill>
                                  <a:srgbClr val="C00000"/>
                                </a:solidFill>
                                <a:latin typeface="Cambria Math" panose="02040503050406030204" pitchFamily="18" charset="0"/>
                              </a:rPr>
                            </m:ctrlPr>
                          </m:sSubPr>
                          <m:e>
                            <m:r>
                              <m:rPr>
                                <m:sty m:val="p"/>
                              </m:rPr>
                              <a:rPr lang="en-US" sz="2500">
                                <a:solidFill>
                                  <a:srgbClr val="C00000"/>
                                </a:solidFill>
                                <a:latin typeface="Cambria Math" panose="02040503050406030204" pitchFamily="18" charset="0"/>
                              </a:rPr>
                              <m:t>log</m:t>
                            </m:r>
                          </m:e>
                          <m:sub>
                            <m:r>
                              <a:rPr lang="en-US" sz="2500">
                                <a:solidFill>
                                  <a:srgbClr val="C00000"/>
                                </a:solidFill>
                                <a:latin typeface="Cambria Math" panose="02040503050406030204" pitchFamily="18" charset="0"/>
                              </a:rPr>
                              <m:t>2</m:t>
                            </m:r>
                          </m:sub>
                        </m:sSub>
                        <m:d>
                          <m:dPr>
                            <m:ctrlPr>
                              <a:rPr lang="en-US" sz="2500" i="1">
                                <a:solidFill>
                                  <a:srgbClr val="C00000"/>
                                </a:solidFill>
                                <a:latin typeface="Cambria Math" panose="02040503050406030204" pitchFamily="18" charset="0"/>
                              </a:rPr>
                            </m:ctrlPr>
                          </m:dPr>
                          <m:e>
                            <m:r>
                              <a:rPr lang="en-US" sz="2500" b="0" i="0" smtClean="0">
                                <a:solidFill>
                                  <a:srgbClr val="C00000"/>
                                </a:solidFill>
                                <a:latin typeface="Cambria Math" panose="02040503050406030204" pitchFamily="18" charset="0"/>
                              </a:rPr>
                              <m:t>6</m:t>
                            </m:r>
                          </m:e>
                        </m:d>
                      </m:e>
                    </m:d>
                    <m:r>
                      <a:rPr lang="en-US" sz="2500" i="1">
                        <a:solidFill>
                          <a:srgbClr val="C00000"/>
                        </a:solidFill>
                        <a:latin typeface="Cambria Math" panose="02040503050406030204" pitchFamily="18" charset="0"/>
                      </a:rPr>
                      <m:t>+1=3</m:t>
                    </m:r>
                  </m:oMath>
                </a14:m>
                <a:r>
                  <a:rPr lang="en-US" sz="2500" dirty="0">
                    <a:solidFill>
                      <a:srgbClr val="C00000"/>
                    </a:solidFill>
                  </a:rPr>
                  <a:t> CSA delays</a:t>
                </a:r>
              </a:p>
            </p:txBody>
          </p:sp>
        </mc:Choice>
        <mc:Fallback xmlns="">
          <p:sp>
            <p:nvSpPr>
              <p:cNvPr id="49" name="Rectangle 48">
                <a:extLst>
                  <a:ext uri="{FF2B5EF4-FFF2-40B4-BE49-F238E27FC236}">
                    <a16:creationId xmlns:a16="http://schemas.microsoft.com/office/drawing/2014/main" id="{57D8C375-5F65-7B42-9197-6769C85663A1}"/>
                  </a:ext>
                </a:extLst>
              </p:cNvPr>
              <p:cNvSpPr>
                <a:spLocks noRot="1" noChangeAspect="1" noMove="1" noResize="1" noEditPoints="1" noAdjustHandles="1" noChangeArrowheads="1" noChangeShapeType="1" noTextEdit="1"/>
              </p:cNvSpPr>
              <p:nvPr/>
            </p:nvSpPr>
            <p:spPr>
              <a:xfrm>
                <a:off x="205850" y="4424933"/>
                <a:ext cx="4127923" cy="1631215"/>
              </a:xfrm>
              <a:prstGeom prst="rect">
                <a:avLst/>
              </a:prstGeom>
              <a:blipFill>
                <a:blip r:embed="rId19"/>
                <a:stretch>
                  <a:fillRect t="-2247" r="-1034" b="-861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9458174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0D49-90FC-3049-847D-F097665BC85C}"/>
              </a:ext>
            </a:extLst>
          </p:cNvPr>
          <p:cNvSpPr>
            <a:spLocks noGrp="1"/>
          </p:cNvSpPr>
          <p:nvPr>
            <p:ph type="title"/>
          </p:nvPr>
        </p:nvSpPr>
        <p:spPr/>
        <p:txBody>
          <a:bodyPr/>
          <a:lstStyle/>
          <a:p>
            <a:r>
              <a:rPr lang="en-US"/>
              <a:t>Two-bit PM is a faster starting point</a:t>
            </a:r>
          </a:p>
        </p:txBody>
      </p:sp>
      <p:sp>
        <p:nvSpPr>
          <p:cNvPr id="3" name="Content Placeholder 2">
            <a:extLst>
              <a:ext uri="{FF2B5EF4-FFF2-40B4-BE49-F238E27FC236}">
                <a16:creationId xmlns:a16="http://schemas.microsoft.com/office/drawing/2014/main" id="{1DD6BE6D-2D87-ED48-A825-97A43B81AD82}"/>
              </a:ext>
            </a:extLst>
          </p:cNvPr>
          <p:cNvSpPr>
            <a:spLocks noGrp="1"/>
          </p:cNvSpPr>
          <p:nvPr>
            <p:ph idx="1"/>
          </p:nvPr>
        </p:nvSpPr>
        <p:spPr/>
        <p:txBody>
          <a:bodyPr>
            <a:normAutofit/>
          </a:bodyPr>
          <a:lstStyle/>
          <a:p>
            <a:endParaRPr lang="en-US" dirty="0"/>
          </a:p>
          <a:p>
            <a:r>
              <a:rPr lang="en-US" dirty="0"/>
              <a:t>Two-bit PM critical path is at least 3X shorter than Euclid’s</a:t>
            </a:r>
          </a:p>
          <a:p>
            <a:r>
              <a:rPr lang="en-US" dirty="0"/>
              <a:t>Two-bit PM iteration counts are at most 2X higher than Euclid’s</a:t>
            </a:r>
          </a:p>
          <a:p>
            <a:pPr marL="0" indent="0">
              <a:buNone/>
            </a:pPr>
            <a:endParaRPr lang="en-US" dirty="0"/>
          </a:p>
          <a:p>
            <a:pPr marL="0" indent="0" algn="ctr">
              <a:buNone/>
            </a:pPr>
            <a:r>
              <a:rPr lang="en-US" b="1" dirty="0"/>
              <a:t>Two-bit PM with carry-save adders is the more promising starting point for hardware in the average and the worst-case.</a:t>
            </a:r>
          </a:p>
        </p:txBody>
      </p:sp>
    </p:spTree>
    <p:extLst>
      <p:ext uri="{BB962C8B-B14F-4D97-AF65-F5344CB8AC3E}">
        <p14:creationId xmlns:p14="http://schemas.microsoft.com/office/powerpoint/2010/main" val="2418551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GCD Algorithms Comparison</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GCD-preserving Transformation</a:t>
            </a:r>
          </a:p>
          <a:p>
            <a:pPr algn="ctr"/>
            <a:endParaRPr lang="en-US" sz="2400" dirty="0">
              <a:solidFill>
                <a:schemeClr val="tx1"/>
              </a:solidFill>
            </a:endParaRPr>
          </a:p>
          <a:p>
            <a:pPr algn="ctr"/>
            <a:r>
              <a:rPr lang="en-US" sz="1050" dirty="0">
                <a:solidFill>
                  <a:schemeClr val="bg1"/>
                </a:solidFill>
              </a:rPr>
              <a:t>a</a:t>
            </a:r>
            <a:endParaRPr lang="en-US" sz="2500" dirty="0">
              <a:solidFill>
                <a:schemeClr val="bg1"/>
              </a:solidFill>
            </a:endParaRPr>
          </a:p>
          <a:p>
            <a:pPr algn="ctr"/>
            <a:r>
              <a:rPr lang="en-US" sz="2500" dirty="0">
                <a:solidFill>
                  <a:schemeClr val="tx1"/>
                </a:solidFill>
              </a:rPr>
              <a:t>Worst-Case Iterations</a:t>
            </a:r>
          </a:p>
          <a:p>
            <a:pPr algn="ctr"/>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Average Iterations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233623" y="3047361"/>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387 </a:t>
                </a:r>
                <a:r>
                  <a:rPr lang="en-US" sz="2500" dirty="0">
                    <a:solidFill>
                      <a:srgbClr val="C00000"/>
                    </a:solidFill>
                  </a:rPr>
                  <a:t>*</a:t>
                </a:r>
              </a:p>
              <a:p>
                <a:pPr algn="ctr"/>
                <a:r>
                  <a:rPr lang="en-US" sz="2500" dirty="0">
                    <a:solidFill>
                      <a:schemeClr val="tx1"/>
                    </a:solidFill>
                  </a:rPr>
                  <a:t>1548 </a:t>
                </a:r>
                <a:r>
                  <a:rPr lang="en-US" sz="2500" dirty="0">
                    <a:solidFill>
                      <a:srgbClr val="C00000"/>
                    </a:solidFill>
                  </a:rPr>
                  <a:t>*</a:t>
                </a:r>
              </a:p>
              <a:p>
                <a:pPr algn="ctr"/>
                <a:endParaRPr lang="en-US" sz="2500" dirty="0">
                  <a:solidFill>
                    <a:schemeClr val="tx1"/>
                  </a:solidFill>
                </a:endParaRPr>
              </a:p>
              <a:p>
                <a:pPr algn="ctr"/>
                <a:r>
                  <a:rPr lang="en-US" sz="2500" dirty="0">
                    <a:solidFill>
                      <a:schemeClr val="tx1"/>
                    </a:solidFill>
                  </a:rPr>
                  <a:t>300 </a:t>
                </a:r>
                <a:r>
                  <a:rPr lang="en-US" sz="2500" dirty="0">
                    <a:solidFill>
                      <a:srgbClr val="C00000"/>
                    </a:solidFill>
                  </a:rPr>
                  <a:t>*</a:t>
                </a:r>
              </a:p>
              <a:p>
                <a:pPr algn="ctr"/>
                <a:r>
                  <a:rPr lang="en-US" sz="2500" dirty="0">
                    <a:solidFill>
                      <a:schemeClr val="tx1"/>
                    </a:solidFill>
                  </a:rPr>
                  <a:t>1195 </a:t>
                </a:r>
                <a:r>
                  <a:rPr lang="en-US" sz="2500" dirty="0">
                    <a:solidFill>
                      <a:srgbClr val="C00000"/>
                    </a:solidFill>
                  </a:rPr>
                  <a:t>*</a:t>
                </a: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233623" y="3047361"/>
                <a:ext cx="4153115" cy="3360076"/>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func>
                        <m:funcPr>
                          <m:ctrlPr>
                            <a:rPr lang="en-US" sz="2500" i="1" dirty="0" smtClean="0">
                              <a:solidFill>
                                <a:schemeClr val="tx1"/>
                              </a:solidFill>
                              <a:latin typeface="Cambria Math" panose="02040503050406030204" pitchFamily="18" charset="0"/>
                            </a:rPr>
                          </m:ctrlPr>
                        </m:funcPr>
                        <m:fName>
                          <m:r>
                            <m:rPr>
                              <m:sty m:val="p"/>
                            </m:rPr>
                            <a:rPr lang="en-US" sz="2500" i="0" dirty="0" err="1" smtClean="0">
                              <a:solidFill>
                                <a:schemeClr val="tx1"/>
                              </a:solidFill>
                              <a:latin typeface="Cambria Math" panose="02040503050406030204" pitchFamily="18" charset="0"/>
                            </a:rPr>
                            <m:t>gcd</m:t>
                          </m:r>
                        </m:fName>
                        <m:e>
                          <m:d>
                            <m:dPr>
                              <m:ctrlPr>
                                <a:rPr lang="en-US" sz="2500" i="1" dirty="0" smtClean="0">
                                  <a:solidFill>
                                    <a:schemeClr val="tx1"/>
                                  </a:solidFill>
                                  <a:latin typeface="Cambria Math" panose="02040503050406030204" pitchFamily="18" charset="0"/>
                                </a:rPr>
                              </m:ctrlPr>
                            </m:dPr>
                            <m:e>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e>
                          </m:d>
                        </m:e>
                      </m:func>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384</a:t>
                </a:r>
              </a:p>
              <a:p>
                <a:pPr algn="ctr"/>
                <a:r>
                  <a:rPr lang="en-US" sz="2500" dirty="0">
                    <a:solidFill>
                      <a:schemeClr val="tx1"/>
                    </a:solidFill>
                  </a:rPr>
                  <a:t>1542</a:t>
                </a:r>
              </a:p>
              <a:p>
                <a:pPr algn="ctr"/>
                <a:endParaRPr lang="en-US" sz="2500" dirty="0">
                  <a:solidFill>
                    <a:schemeClr val="tx1"/>
                  </a:solidFill>
                </a:endParaRPr>
              </a:p>
              <a:p>
                <a:pPr algn="ctr"/>
                <a:r>
                  <a:rPr lang="en-US" sz="2500" dirty="0">
                    <a:solidFill>
                      <a:schemeClr val="tx1"/>
                    </a:solidFill>
                  </a:rPr>
                  <a:t>189</a:t>
                </a:r>
              </a:p>
              <a:p>
                <a:pPr algn="ctr"/>
                <a:r>
                  <a:rPr lang="en-US" sz="2500" dirty="0">
                    <a:solidFill>
                      <a:schemeClr val="tx1"/>
                    </a:solidFill>
                  </a:rPr>
                  <a:t>598</a:t>
                </a: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4"/>
                <a:stretch>
                  <a:fillRect b="-2083"/>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990908"/>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dirty="0" smtClean="0">
                          <a:solidFill>
                            <a:schemeClr val="tx1"/>
                          </a:solidFill>
                          <a:latin typeface="Cambria Math" panose="02040503050406030204" pitchFamily="18" charset="0"/>
                        </a:rPr>
                        <m:t>−</m:t>
                      </m:r>
                    </m:oMath>
                  </m:oMathPara>
                </a14:m>
                <a:endParaRPr lang="en-US" sz="2500" b="1"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4093448" y="1909551"/>
                <a:ext cx="1782305"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smtClean="0">
                          <a:solidFill>
                            <a:schemeClr val="tx1"/>
                          </a:solidFill>
                          <a:latin typeface="Cambria Math" panose="02040503050406030204" pitchFamily="18" charset="0"/>
                          <a:ea typeface="Cambria Math" panose="02040503050406030204" pitchFamily="18" charset="0"/>
                        </a:rPr>
                        <m:t>÷</m:t>
                      </m:r>
                    </m:oMath>
                  </m:oMathPara>
                </a14:m>
                <a:endParaRPr lang="en-US" sz="2500" b="1"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1" y="1912314"/>
                <a:ext cx="1782305"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1E40EB25-83B4-C949-ACB7-20F3EF892A80}"/>
              </a:ext>
            </a:extLst>
          </p:cNvPr>
          <p:cNvCxnSpPr>
            <a:cxnSpLocks/>
          </p:cNvCxnSpPr>
          <p:nvPr/>
        </p:nvCxnSpPr>
        <p:spPr>
          <a:xfrm>
            <a:off x="467710" y="5168690"/>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6CD774EE-A2C2-F44A-9DAA-6A84F95D9BE0}"/>
              </a:ext>
            </a:extLst>
          </p:cNvPr>
          <p:cNvSpPr txBox="1"/>
          <p:nvPr/>
        </p:nvSpPr>
        <p:spPr>
          <a:xfrm>
            <a:off x="9202137" y="691652"/>
            <a:ext cx="3913141" cy="477054"/>
          </a:xfrm>
          <a:prstGeom prst="rect">
            <a:avLst/>
          </a:prstGeom>
          <a:noFill/>
        </p:spPr>
        <p:txBody>
          <a:bodyPr wrap="square">
            <a:spAutoFit/>
          </a:bodyPr>
          <a:lstStyle/>
          <a:p>
            <a:r>
              <a:rPr lang="en-US" sz="2500" dirty="0">
                <a:solidFill>
                  <a:srgbClr val="C00000"/>
                </a:solidFill>
              </a:rPr>
              <a:t>* Two-bit PM [YZ86]</a:t>
            </a:r>
          </a:p>
        </p:txBody>
      </p:sp>
      <p:sp>
        <p:nvSpPr>
          <p:cNvPr id="35" name="TextBox 34">
            <a:extLst>
              <a:ext uri="{FF2B5EF4-FFF2-40B4-BE49-F238E27FC236}">
                <a16:creationId xmlns:a16="http://schemas.microsoft.com/office/drawing/2014/main" id="{17F33394-6A05-D841-9C71-E080C09D6D7E}"/>
              </a:ext>
            </a:extLst>
          </p:cNvPr>
          <p:cNvSpPr txBox="1"/>
          <p:nvPr/>
        </p:nvSpPr>
        <p:spPr>
          <a:xfrm>
            <a:off x="6090210" y="4291935"/>
            <a:ext cx="2963632" cy="707886"/>
          </a:xfrm>
          <a:prstGeom prst="rect">
            <a:avLst/>
          </a:prstGeom>
          <a:noFill/>
        </p:spPr>
        <p:txBody>
          <a:bodyPr wrap="square">
            <a:spAutoFit/>
          </a:bodyPr>
          <a:lstStyle/>
          <a:p>
            <a:pPr algn="ctr"/>
            <a:r>
              <a:rPr lang="en-US" sz="2000" dirty="0">
                <a:solidFill>
                  <a:schemeClr val="accent1"/>
                </a:solidFill>
              </a:rPr>
              <a:t>1X difference for 255 bits</a:t>
            </a:r>
          </a:p>
          <a:p>
            <a:pPr algn="ctr"/>
            <a:r>
              <a:rPr lang="en-US" sz="2000" dirty="0">
                <a:solidFill>
                  <a:schemeClr val="accent1"/>
                </a:solidFill>
              </a:rPr>
              <a:t>1X difference for 1024 bits</a:t>
            </a:r>
          </a:p>
        </p:txBody>
      </p:sp>
      <p:sp>
        <p:nvSpPr>
          <p:cNvPr id="36" name="TextBox 35">
            <a:extLst>
              <a:ext uri="{FF2B5EF4-FFF2-40B4-BE49-F238E27FC236}">
                <a16:creationId xmlns:a16="http://schemas.microsoft.com/office/drawing/2014/main" id="{08482175-02E1-5B44-81A3-C3945FF32D15}"/>
              </a:ext>
            </a:extLst>
          </p:cNvPr>
          <p:cNvSpPr txBox="1"/>
          <p:nvPr/>
        </p:nvSpPr>
        <p:spPr>
          <a:xfrm>
            <a:off x="6025088" y="5421689"/>
            <a:ext cx="3094747" cy="707886"/>
          </a:xfrm>
          <a:prstGeom prst="rect">
            <a:avLst/>
          </a:prstGeom>
          <a:noFill/>
        </p:spPr>
        <p:txBody>
          <a:bodyPr wrap="square">
            <a:spAutoFit/>
          </a:bodyPr>
          <a:lstStyle/>
          <a:p>
            <a:pPr algn="ctr"/>
            <a:r>
              <a:rPr lang="en-US" sz="2000" dirty="0">
                <a:solidFill>
                  <a:schemeClr val="accent1"/>
                </a:solidFill>
              </a:rPr>
              <a:t>1.6X difference for 255 bits</a:t>
            </a:r>
          </a:p>
          <a:p>
            <a:pPr algn="ctr"/>
            <a:r>
              <a:rPr lang="en-US" sz="2000" dirty="0">
                <a:solidFill>
                  <a:schemeClr val="accent1"/>
                </a:solidFill>
              </a:rPr>
              <a:t>2X difference for 1024 bits</a:t>
            </a:r>
          </a:p>
        </p:txBody>
      </p:sp>
      <p:sp>
        <p:nvSpPr>
          <p:cNvPr id="25" name="Rectangle 24">
            <a:extLst>
              <a:ext uri="{FF2B5EF4-FFF2-40B4-BE49-F238E27FC236}">
                <a16:creationId xmlns:a16="http://schemas.microsoft.com/office/drawing/2014/main" id="{0F433B9E-4FFE-2148-AE84-FA4EFD0BEBC7}"/>
              </a:ext>
            </a:extLst>
          </p:cNvPr>
          <p:cNvSpPr/>
          <p:nvPr/>
        </p:nvSpPr>
        <p:spPr>
          <a:xfrm>
            <a:off x="3838945"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Stein [Ste67]</a:t>
            </a:r>
          </a:p>
        </p:txBody>
      </p:sp>
      <p:sp>
        <p:nvSpPr>
          <p:cNvPr id="26" name="Rectangle 25">
            <a:extLst>
              <a:ext uri="{FF2B5EF4-FFF2-40B4-BE49-F238E27FC236}">
                <a16:creationId xmlns:a16="http://schemas.microsoft.com/office/drawing/2014/main" id="{38011F99-A79C-304E-AEB4-E71E5E789E56}"/>
              </a:ext>
            </a:extLst>
          </p:cNvPr>
          <p:cNvSpPr/>
          <p:nvPr/>
        </p:nvSpPr>
        <p:spPr>
          <a:xfrm>
            <a:off x="8461252"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Euclid (300 BC)</a:t>
            </a:r>
          </a:p>
        </p:txBody>
      </p:sp>
    </p:spTree>
    <p:extLst>
      <p:ext uri="{BB962C8B-B14F-4D97-AF65-F5344CB8AC3E}">
        <p14:creationId xmlns:p14="http://schemas.microsoft.com/office/powerpoint/2010/main" val="349768314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Our unified design with constant-time config</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Approach</a:t>
            </a:r>
          </a:p>
          <a:p>
            <a:pPr algn="ctr"/>
            <a:endParaRPr lang="en-US" sz="2500" dirty="0">
              <a:solidFill>
                <a:schemeClr val="tx1"/>
              </a:solidFill>
            </a:endParaRPr>
          </a:p>
          <a:p>
            <a:pPr algn="ctr"/>
            <a:r>
              <a:rPr lang="en-US" sz="2500" dirty="0">
                <a:solidFill>
                  <a:schemeClr val="tx1"/>
                </a:solidFill>
              </a:rPr>
              <a:t>Termination Condition</a:t>
            </a:r>
          </a:p>
          <a:p>
            <a:pPr algn="ctr"/>
            <a:endParaRPr lang="en-US" sz="2500" dirty="0">
              <a:solidFill>
                <a:schemeClr val="tx1"/>
              </a:solidFill>
            </a:endParaRPr>
          </a:p>
          <a:p>
            <a:pPr algn="ctr"/>
            <a:endParaRPr lang="en-US" sz="2500" dirty="0">
              <a:solidFill>
                <a:schemeClr val="tx1"/>
              </a:solidFill>
            </a:endParaRPr>
          </a:p>
          <a:p>
            <a:pPr algn="ctr"/>
            <a:endParaRPr lang="en-US" sz="2500" dirty="0">
              <a:solidFill>
                <a:schemeClr val="tx1"/>
              </a:solidFill>
            </a:endParaRPr>
          </a:p>
          <a:p>
            <a:pPr algn="ctr"/>
            <a:endParaRPr lang="en-US" sz="2500" dirty="0">
              <a:solidFill>
                <a:schemeClr val="tx1"/>
              </a:solidFill>
            </a:endParaRPr>
          </a:p>
        </p:txBody>
      </p:sp>
      <p:sp>
        <p:nvSpPr>
          <p:cNvPr id="16" name="Rectangle 15">
            <a:extLst>
              <a:ext uri="{FF2B5EF4-FFF2-40B4-BE49-F238E27FC236}">
                <a16:creationId xmlns:a16="http://schemas.microsoft.com/office/drawing/2014/main" id="{D594EB78-36EF-1148-B256-68F95853E827}"/>
              </a:ext>
            </a:extLst>
          </p:cNvPr>
          <p:cNvSpPr/>
          <p:nvPr/>
        </p:nvSpPr>
        <p:spPr>
          <a:xfrm>
            <a:off x="3375197" y="3035360"/>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Pad to worst-case cycle count</a:t>
            </a:r>
            <a:endParaRPr lang="en-US" sz="2400" dirty="0">
              <a:solidFill>
                <a:schemeClr val="tx1"/>
              </a:solidFill>
            </a:endParaRPr>
          </a:p>
          <a:p>
            <a:pPr algn="ctr"/>
            <a:endParaRPr lang="en-US" sz="2400" dirty="0">
              <a:solidFill>
                <a:schemeClr val="tx1"/>
              </a:solidFill>
            </a:endParaRPr>
          </a:p>
          <a:p>
            <a:pPr algn="ctr"/>
            <a:r>
              <a:rPr lang="en-US" sz="2400" dirty="0">
                <a:solidFill>
                  <a:schemeClr val="tx1"/>
                </a:solidFill>
              </a:rPr>
              <a:t>Cycle count equal to worst case</a:t>
            </a:r>
          </a:p>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Reduce inputs until GCD</a:t>
                </a:r>
              </a:p>
              <a:p>
                <a:pPr algn="ctr"/>
                <a:endParaRPr lang="en-US" sz="2500" dirty="0">
                  <a:solidFill>
                    <a:schemeClr val="tx1"/>
                  </a:solidFill>
                </a:endParaRPr>
              </a:p>
              <a:p>
                <a:pPr algn="ctr"/>
                <a14:m>
                  <m:oMath xmlns:m="http://schemas.openxmlformats.org/officeDocument/2006/math">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==0</m:t>
                    </m:r>
                  </m:oMath>
                </a14:m>
                <a:r>
                  <a:rPr lang="en-US" sz="2500" dirty="0">
                    <a:solidFill>
                      <a:schemeClr val="tx1"/>
                    </a:solidFill>
                  </a:rPr>
                  <a:t> or </a:t>
                </a:r>
                <a14:m>
                  <m:oMath xmlns:m="http://schemas.openxmlformats.org/officeDocument/2006/math">
                    <m:r>
                      <a:rPr lang="en-US" sz="2500" b="0" i="1" smtClean="0">
                        <a:solidFill>
                          <a:schemeClr val="tx1"/>
                        </a:solidFill>
                        <a:latin typeface="Cambria Math" panose="02040503050406030204" pitchFamily="18" charset="0"/>
                      </a:rPr>
                      <m:t>𝑏</m:t>
                    </m:r>
                    <m:r>
                      <a:rPr lang="en-US" sz="2500" b="0" i="1" smtClean="0">
                        <a:solidFill>
                          <a:schemeClr val="tx1"/>
                        </a:solidFill>
                        <a:latin typeface="Cambria Math" panose="02040503050406030204" pitchFamily="18" charset="0"/>
                      </a:rPr>
                      <m:t>==0</m:t>
                    </m:r>
                  </m:oMath>
                </a14:m>
                <a:endParaRPr lang="en-US" sz="2500" dirty="0">
                  <a:solidFill>
                    <a:schemeClr val="tx1"/>
                  </a:solidFill>
                </a:endParaRP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3"/>
                <a:stretch>
                  <a:fillRect t="-1515"/>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p:sp>
        <p:nvSpPr>
          <p:cNvPr id="4" name="Rectangle 3">
            <a:extLst>
              <a:ext uri="{FF2B5EF4-FFF2-40B4-BE49-F238E27FC236}">
                <a16:creationId xmlns:a16="http://schemas.microsoft.com/office/drawing/2014/main" id="{F9D94FFA-E5B4-5646-9A46-79D80921A888}"/>
              </a:ext>
            </a:extLst>
          </p:cNvPr>
          <p:cNvSpPr/>
          <p:nvPr/>
        </p:nvSpPr>
        <p:spPr>
          <a:xfrm>
            <a:off x="4279083" y="1925248"/>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CT</a:t>
            </a:r>
          </a:p>
        </p:txBody>
      </p:sp>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NCT</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Application Requirements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29286F5-D331-C54B-9222-B1C7DEBBE74E}"/>
                  </a:ext>
                </a:extLst>
              </p:cNvPr>
              <p:cNvSpPr txBox="1"/>
              <p:nvPr/>
            </p:nvSpPr>
            <p:spPr>
              <a:xfrm>
                <a:off x="4715576" y="4895195"/>
                <a:ext cx="6207918" cy="861774"/>
              </a:xfrm>
              <a:prstGeom prst="rect">
                <a:avLst/>
              </a:prstGeom>
              <a:noFill/>
            </p:spPr>
            <p:txBody>
              <a:bodyPr wrap="square">
                <a:spAutoFit/>
              </a:bodyPr>
              <a:lstStyle/>
              <a:p>
                <a:pPr algn="ctr"/>
                <a:r>
                  <a:rPr lang="en-US" sz="2500" dirty="0">
                    <a:solidFill>
                      <a:schemeClr val="tx1"/>
                    </a:solidFill>
                  </a:rPr>
                  <a:t>Note that since </a:t>
                </a:r>
                <a14:m>
                  <m:oMath xmlns:m="http://schemas.openxmlformats.org/officeDocument/2006/math">
                    <m:r>
                      <a:rPr lang="en-US" sz="2500" b="0" i="1" smtClean="0">
                        <a:solidFill>
                          <a:schemeClr val="tx1"/>
                        </a:solidFill>
                        <a:latin typeface="Cambria Math" panose="02040503050406030204" pitchFamily="18" charset="0"/>
                      </a:rPr>
                      <m:t>𝑎</m:t>
                    </m:r>
                    <m:r>
                      <a:rPr lang="en-US" sz="2500" b="0" i="1" smtClean="0">
                        <a:solidFill>
                          <a:schemeClr val="tx1"/>
                        </a:solidFill>
                        <a:latin typeface="Cambria Math" panose="02040503050406030204" pitchFamily="18" charset="0"/>
                      </a:rPr>
                      <m:t>,</m:t>
                    </m:r>
                    <m:r>
                      <a:rPr lang="en-US" sz="2500" b="0" i="1" smtClean="0">
                        <a:solidFill>
                          <a:schemeClr val="tx1"/>
                        </a:solidFill>
                        <a:latin typeface="Cambria Math" panose="02040503050406030204" pitchFamily="18" charset="0"/>
                      </a:rPr>
                      <m:t>𝑏</m:t>
                    </m:r>
                  </m:oMath>
                </a14:m>
                <a:r>
                  <a:rPr lang="en-US" sz="2500" dirty="0">
                    <a:solidFill>
                      <a:schemeClr val="tx1"/>
                    </a:solidFill>
                  </a:rPr>
                  <a:t> are in CSA form, we do not know when they become </a:t>
                </a:r>
                <a14:m>
                  <m:oMath xmlns:m="http://schemas.openxmlformats.org/officeDocument/2006/math">
                    <m:r>
                      <a:rPr lang="en-US" sz="2500" b="0" i="1" smtClean="0">
                        <a:solidFill>
                          <a:schemeClr val="tx1"/>
                        </a:solidFill>
                        <a:latin typeface="Cambria Math" panose="02040503050406030204" pitchFamily="18" charset="0"/>
                      </a:rPr>
                      <m:t>0</m:t>
                    </m:r>
                  </m:oMath>
                </a14:m>
                <a:endParaRPr lang="en-US" sz="2500" dirty="0">
                  <a:solidFill>
                    <a:schemeClr val="tx1"/>
                  </a:solidFill>
                </a:endParaRPr>
              </a:p>
            </p:txBody>
          </p:sp>
        </mc:Choice>
        <mc:Fallback xmlns="">
          <p:sp>
            <p:nvSpPr>
              <p:cNvPr id="27" name="TextBox 26">
                <a:extLst>
                  <a:ext uri="{FF2B5EF4-FFF2-40B4-BE49-F238E27FC236}">
                    <a16:creationId xmlns:a16="http://schemas.microsoft.com/office/drawing/2014/main" id="{C29286F5-D331-C54B-9222-B1C7DEBBE74E}"/>
                  </a:ext>
                </a:extLst>
              </p:cNvPr>
              <p:cNvSpPr txBox="1">
                <a:spLocks noRot="1" noChangeAspect="1" noMove="1" noResize="1" noEditPoints="1" noAdjustHandles="1" noChangeArrowheads="1" noChangeShapeType="1" noTextEdit="1"/>
              </p:cNvSpPr>
              <p:nvPr/>
            </p:nvSpPr>
            <p:spPr>
              <a:xfrm>
                <a:off x="4715576" y="4895195"/>
                <a:ext cx="6207918" cy="861774"/>
              </a:xfrm>
              <a:prstGeom prst="rect">
                <a:avLst/>
              </a:prstGeom>
              <a:blipFill>
                <a:blip r:embed="rId4"/>
                <a:stretch>
                  <a:fillRect t="-4965" b="-16312"/>
                </a:stretch>
              </a:blipFill>
            </p:spPr>
            <p:txBody>
              <a:bodyPr/>
              <a:lstStyle/>
              <a:p>
                <a:r>
                  <a:rPr lang="en-US">
                    <a:noFill/>
                  </a:rPr>
                  <a:t> </a:t>
                </a:r>
              </a:p>
            </p:txBody>
          </p:sp>
        </mc:Fallback>
      </mc:AlternateContent>
    </p:spTree>
    <p:extLst>
      <p:ext uri="{BB962C8B-B14F-4D97-AF65-F5344CB8AC3E}">
        <p14:creationId xmlns:p14="http://schemas.microsoft.com/office/powerpoint/2010/main" val="241049213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We focus on the optimal design space</a:t>
            </a:r>
          </a:p>
        </p:txBody>
      </p:sp>
      <p:sp>
        <p:nvSpPr>
          <p:cNvPr id="4" name="Rectangle 3">
            <a:extLst>
              <a:ext uri="{FF2B5EF4-FFF2-40B4-BE49-F238E27FC236}">
                <a16:creationId xmlns:a16="http://schemas.microsoft.com/office/drawing/2014/main" id="{F9D94FFA-E5B4-5646-9A46-79D80921A888}"/>
              </a:ext>
            </a:extLst>
          </p:cNvPr>
          <p:cNvSpPr/>
          <p:nvPr/>
        </p:nvSpPr>
        <p:spPr>
          <a:xfrm>
            <a:off x="3741296" y="1674674"/>
            <a:ext cx="1782305"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Software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EC1F34D-4F53-E547-A3F7-DC62D8874BF3}"/>
                  </a:ext>
                </a:extLst>
              </p:cNvPr>
              <p:cNvSpPr/>
              <p:nvPr/>
            </p:nvSpPr>
            <p:spPr>
              <a:xfrm>
                <a:off x="2882749"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6" name="Rectangle 5">
                <a:extLst>
                  <a:ext uri="{FF2B5EF4-FFF2-40B4-BE49-F238E27FC236}">
                    <a16:creationId xmlns:a16="http://schemas.microsoft.com/office/drawing/2014/main" id="{0EC1F34D-4F53-E547-A3F7-DC62D8874BF3}"/>
                  </a:ext>
                </a:extLst>
              </p:cNvPr>
              <p:cNvSpPr>
                <a:spLocks noRot="1" noChangeAspect="1" noMove="1" noResize="1" noEditPoints="1" noAdjustHandles="1" noChangeArrowheads="1" noChangeShapeType="1" noTextEdit="1"/>
              </p:cNvSpPr>
              <p:nvPr/>
            </p:nvSpPr>
            <p:spPr>
              <a:xfrm>
                <a:off x="2882749" y="3129830"/>
                <a:ext cx="1088136" cy="603063"/>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4B5BFB5-D96A-1946-A8C6-A915F4B4DE3D}"/>
              </a:ext>
            </a:extLst>
          </p:cNvPr>
          <p:cNvSpPr/>
          <p:nvPr/>
        </p:nvSpPr>
        <p:spPr>
          <a:xfrm>
            <a:off x="3586542"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15" name="Rectangle 14">
            <a:extLst>
              <a:ext uri="{FF2B5EF4-FFF2-40B4-BE49-F238E27FC236}">
                <a16:creationId xmlns:a16="http://schemas.microsoft.com/office/drawing/2014/main" id="{221DCAA6-1840-BB4C-A5F0-3E29EDB661B4}"/>
              </a:ext>
            </a:extLst>
          </p:cNvPr>
          <p:cNvSpPr/>
          <p:nvPr/>
        </p:nvSpPr>
        <p:spPr>
          <a:xfrm>
            <a:off x="233533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38" name="Straight Arrow Connector 37">
            <a:extLst>
              <a:ext uri="{FF2B5EF4-FFF2-40B4-BE49-F238E27FC236}">
                <a16:creationId xmlns:a16="http://schemas.microsoft.com/office/drawing/2014/main" id="{976F2D78-8604-9249-9813-F3F5DCC6BCDC}"/>
              </a:ext>
            </a:extLst>
          </p:cNvPr>
          <p:cNvCxnSpPr>
            <a:stCxn id="4" idx="2"/>
            <a:endCxn id="6" idx="0"/>
          </p:cNvCxnSpPr>
          <p:nvPr/>
        </p:nvCxnSpPr>
        <p:spPr>
          <a:xfrm flipH="1">
            <a:off x="3426817" y="2277737"/>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EC614E5-95C9-F340-80A3-6BA45AD96FD9}"/>
              </a:ext>
            </a:extLst>
          </p:cNvPr>
          <p:cNvCxnSpPr>
            <a:cxnSpLocks/>
            <a:stCxn id="4" idx="2"/>
          </p:cNvCxnSpPr>
          <p:nvPr/>
        </p:nvCxnSpPr>
        <p:spPr>
          <a:xfrm>
            <a:off x="4632449" y="2277737"/>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DEE94F1-4557-CB45-9BF7-8FA7BAAD273E}"/>
              </a:ext>
            </a:extLst>
          </p:cNvPr>
          <p:cNvCxnSpPr>
            <a:cxnSpLocks/>
            <a:stCxn id="6" idx="2"/>
            <a:endCxn id="15" idx="0"/>
          </p:cNvCxnSpPr>
          <p:nvPr/>
        </p:nvCxnSpPr>
        <p:spPr>
          <a:xfrm flipH="1">
            <a:off x="2800281"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B57FC48-E78F-4345-B752-39F6C9861011}"/>
              </a:ext>
            </a:extLst>
          </p:cNvPr>
          <p:cNvCxnSpPr>
            <a:cxnSpLocks/>
            <a:stCxn id="6" idx="2"/>
            <a:endCxn id="14" idx="0"/>
          </p:cNvCxnSpPr>
          <p:nvPr/>
        </p:nvCxnSpPr>
        <p:spPr>
          <a:xfrm>
            <a:off x="3426817"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FE8B7F5-A1C4-994F-8B06-3C48D01B44CD}"/>
                  </a:ext>
                </a:extLst>
              </p:cNvPr>
              <p:cNvSpPr/>
              <p:nvPr/>
            </p:nvSpPr>
            <p:spPr>
              <a:xfrm>
                <a:off x="5374498"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23" name="Rectangle 22">
                <a:extLst>
                  <a:ext uri="{FF2B5EF4-FFF2-40B4-BE49-F238E27FC236}">
                    <a16:creationId xmlns:a16="http://schemas.microsoft.com/office/drawing/2014/main" id="{CFE8B7F5-A1C4-994F-8B06-3C48D01B44CD}"/>
                  </a:ext>
                </a:extLst>
              </p:cNvPr>
              <p:cNvSpPr>
                <a:spLocks noRot="1" noChangeAspect="1" noMove="1" noResize="1" noEditPoints="1" noAdjustHandles="1" noChangeArrowheads="1" noChangeShapeType="1" noTextEdit="1"/>
              </p:cNvSpPr>
              <p:nvPr/>
            </p:nvSpPr>
            <p:spPr>
              <a:xfrm>
                <a:off x="5374498" y="3129830"/>
                <a:ext cx="1088136" cy="603063"/>
              </a:xfrm>
              <a:prstGeom prst="rect">
                <a:avLst/>
              </a:prstGeom>
              <a:blipFill>
                <a:blip r:embed="rId4"/>
                <a:stretch>
                  <a:fillRect/>
                </a:stretch>
              </a:blipFill>
              <a:ln>
                <a:solidFill>
                  <a:schemeClr val="tx1"/>
                </a:solidFill>
              </a:ln>
            </p:spPr>
            <p:txBody>
              <a:bodyPr/>
              <a:lstStyle/>
              <a:p>
                <a:r>
                  <a:rPr lang="en-US">
                    <a:noFill/>
                  </a:rPr>
                  <a:t> </a:t>
                </a:r>
              </a:p>
            </p:txBody>
          </p:sp>
        </mc:Fallback>
      </mc:AlternateContent>
      <p:sp>
        <p:nvSpPr>
          <p:cNvPr id="24" name="Rectangle 23">
            <a:extLst>
              <a:ext uri="{FF2B5EF4-FFF2-40B4-BE49-F238E27FC236}">
                <a16:creationId xmlns:a16="http://schemas.microsoft.com/office/drawing/2014/main" id="{83C337E2-EFAD-3A4B-9FA9-414B31BFEBE9}"/>
              </a:ext>
            </a:extLst>
          </p:cNvPr>
          <p:cNvSpPr/>
          <p:nvPr/>
        </p:nvSpPr>
        <p:spPr>
          <a:xfrm>
            <a:off x="607829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25" name="Rectangle 24">
            <a:extLst>
              <a:ext uri="{FF2B5EF4-FFF2-40B4-BE49-F238E27FC236}">
                <a16:creationId xmlns:a16="http://schemas.microsoft.com/office/drawing/2014/main" id="{693A8C4D-D933-2A4D-BD4C-3191882DE316}"/>
              </a:ext>
            </a:extLst>
          </p:cNvPr>
          <p:cNvSpPr/>
          <p:nvPr/>
        </p:nvSpPr>
        <p:spPr>
          <a:xfrm>
            <a:off x="4827080"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26" name="Straight Arrow Connector 25">
            <a:extLst>
              <a:ext uri="{FF2B5EF4-FFF2-40B4-BE49-F238E27FC236}">
                <a16:creationId xmlns:a16="http://schemas.microsoft.com/office/drawing/2014/main" id="{C2435249-6962-BD44-9E83-BAC6C092E685}"/>
              </a:ext>
            </a:extLst>
          </p:cNvPr>
          <p:cNvCxnSpPr>
            <a:cxnSpLocks/>
            <a:stCxn id="23" idx="2"/>
            <a:endCxn id="25" idx="0"/>
          </p:cNvCxnSpPr>
          <p:nvPr/>
        </p:nvCxnSpPr>
        <p:spPr>
          <a:xfrm flipH="1">
            <a:off x="5292030"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335ED66-0F3C-F44C-873E-7F5B05FFA35B}"/>
              </a:ext>
            </a:extLst>
          </p:cNvPr>
          <p:cNvCxnSpPr>
            <a:cxnSpLocks/>
            <a:stCxn id="23" idx="2"/>
            <a:endCxn id="24" idx="0"/>
          </p:cNvCxnSpPr>
          <p:nvPr/>
        </p:nvCxnSpPr>
        <p:spPr>
          <a:xfrm>
            <a:off x="5918566"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F426B57B-0C6D-114A-9216-A21B1309DE2F}"/>
              </a:ext>
            </a:extLst>
          </p:cNvPr>
          <p:cNvSpPr/>
          <p:nvPr/>
        </p:nvSpPr>
        <p:spPr>
          <a:xfrm>
            <a:off x="8714513" y="1674673"/>
            <a:ext cx="1782305" cy="60306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Hardware</a:t>
            </a:r>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4CB9FD6C-AF2F-234F-97A1-21F66C75EFCF}"/>
                  </a:ext>
                </a:extLst>
              </p:cNvPr>
              <p:cNvSpPr/>
              <p:nvPr/>
            </p:nvSpPr>
            <p:spPr>
              <a:xfrm>
                <a:off x="7855966" y="3129829"/>
                <a:ext cx="1088136" cy="60306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39" name="Rectangle 38">
                <a:extLst>
                  <a:ext uri="{FF2B5EF4-FFF2-40B4-BE49-F238E27FC236}">
                    <a16:creationId xmlns:a16="http://schemas.microsoft.com/office/drawing/2014/main" id="{4CB9FD6C-AF2F-234F-97A1-21F66C75EFCF}"/>
                  </a:ext>
                </a:extLst>
              </p:cNvPr>
              <p:cNvSpPr>
                <a:spLocks noRot="1" noChangeAspect="1" noMove="1" noResize="1" noEditPoints="1" noAdjustHandles="1" noChangeArrowheads="1" noChangeShapeType="1" noTextEdit="1"/>
              </p:cNvSpPr>
              <p:nvPr/>
            </p:nvSpPr>
            <p:spPr>
              <a:xfrm>
                <a:off x="7855966" y="3129829"/>
                <a:ext cx="1088136"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B16ADC37-E47F-F942-96E7-053C1A7C0ECC}"/>
              </a:ext>
            </a:extLst>
          </p:cNvPr>
          <p:cNvCxnSpPr>
            <a:stCxn id="37" idx="2"/>
            <a:endCxn id="39" idx="0"/>
          </p:cNvCxnSpPr>
          <p:nvPr/>
        </p:nvCxnSpPr>
        <p:spPr>
          <a:xfrm flipH="1">
            <a:off x="8400034" y="2277736"/>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BCC5F3D8-7445-FE4B-9485-A7E6A7F93626}"/>
              </a:ext>
            </a:extLst>
          </p:cNvPr>
          <p:cNvCxnSpPr>
            <a:cxnSpLocks/>
            <a:stCxn id="37" idx="2"/>
          </p:cNvCxnSpPr>
          <p:nvPr/>
        </p:nvCxnSpPr>
        <p:spPr>
          <a:xfrm>
            <a:off x="9605666" y="2277736"/>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814273AC-1B28-3A44-A563-D9496BEEC7AE}"/>
              </a:ext>
            </a:extLst>
          </p:cNvPr>
          <p:cNvCxnSpPr>
            <a:cxnSpLocks/>
            <a:stCxn id="39" idx="2"/>
          </p:cNvCxnSpPr>
          <p:nvPr/>
        </p:nvCxnSpPr>
        <p:spPr>
          <a:xfrm flipH="1">
            <a:off x="7773498"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61E0A55-350D-3241-B83F-D623F178B3B7}"/>
              </a:ext>
            </a:extLst>
          </p:cNvPr>
          <p:cNvCxnSpPr>
            <a:cxnSpLocks/>
            <a:stCxn id="39" idx="2"/>
          </p:cNvCxnSpPr>
          <p:nvPr/>
        </p:nvCxnSpPr>
        <p:spPr>
          <a:xfrm>
            <a:off x="8400034"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F27BB86C-358C-3647-8BEE-9312B9D631E9}"/>
                  </a:ext>
                </a:extLst>
              </p:cNvPr>
              <p:cNvSpPr/>
              <p:nvPr/>
            </p:nvSpPr>
            <p:spPr>
              <a:xfrm>
                <a:off x="10347715" y="3129829"/>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51" name="Rectangle 50">
                <a:extLst>
                  <a:ext uri="{FF2B5EF4-FFF2-40B4-BE49-F238E27FC236}">
                    <a16:creationId xmlns:a16="http://schemas.microsoft.com/office/drawing/2014/main" id="{F27BB86C-358C-3647-8BEE-9312B9D631E9}"/>
                  </a:ext>
                </a:extLst>
              </p:cNvPr>
              <p:cNvSpPr>
                <a:spLocks noRot="1" noChangeAspect="1" noMove="1" noResize="1" noEditPoints="1" noAdjustHandles="1" noChangeArrowheads="1" noChangeShapeType="1" noTextEdit="1"/>
              </p:cNvSpPr>
              <p:nvPr/>
            </p:nvSpPr>
            <p:spPr>
              <a:xfrm>
                <a:off x="10347715" y="3129829"/>
                <a:ext cx="1088136"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52" name="Rectangle 51">
            <a:extLst>
              <a:ext uri="{FF2B5EF4-FFF2-40B4-BE49-F238E27FC236}">
                <a16:creationId xmlns:a16="http://schemas.microsoft.com/office/drawing/2014/main" id="{75337691-9663-3C4D-B52F-46889601A30B}"/>
              </a:ext>
            </a:extLst>
          </p:cNvPr>
          <p:cNvSpPr/>
          <p:nvPr/>
        </p:nvSpPr>
        <p:spPr>
          <a:xfrm>
            <a:off x="11051508"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53" name="Rectangle 52">
            <a:extLst>
              <a:ext uri="{FF2B5EF4-FFF2-40B4-BE49-F238E27FC236}">
                <a16:creationId xmlns:a16="http://schemas.microsoft.com/office/drawing/2014/main" id="{382AE139-E47E-8F45-A57D-DA9624921867}"/>
              </a:ext>
            </a:extLst>
          </p:cNvPr>
          <p:cNvSpPr/>
          <p:nvPr/>
        </p:nvSpPr>
        <p:spPr>
          <a:xfrm>
            <a:off x="9800297"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54" name="Straight Arrow Connector 53">
            <a:extLst>
              <a:ext uri="{FF2B5EF4-FFF2-40B4-BE49-F238E27FC236}">
                <a16:creationId xmlns:a16="http://schemas.microsoft.com/office/drawing/2014/main" id="{FC268F39-8A5E-9547-8A8D-57C4E7BFAA3A}"/>
              </a:ext>
            </a:extLst>
          </p:cNvPr>
          <p:cNvCxnSpPr>
            <a:cxnSpLocks/>
            <a:stCxn id="51" idx="2"/>
            <a:endCxn id="53" idx="0"/>
          </p:cNvCxnSpPr>
          <p:nvPr/>
        </p:nvCxnSpPr>
        <p:spPr>
          <a:xfrm flipH="1">
            <a:off x="10265247"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329DB59-9022-F546-9B4D-D8572C40A3FB}"/>
              </a:ext>
            </a:extLst>
          </p:cNvPr>
          <p:cNvCxnSpPr>
            <a:cxnSpLocks/>
            <a:stCxn id="51" idx="2"/>
            <a:endCxn id="52" idx="0"/>
          </p:cNvCxnSpPr>
          <p:nvPr/>
        </p:nvCxnSpPr>
        <p:spPr>
          <a:xfrm>
            <a:off x="10891783"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42BC3D05-6147-4A41-93D9-F6C616F19329}"/>
              </a:ext>
            </a:extLst>
          </p:cNvPr>
          <p:cNvSpPr/>
          <p:nvPr/>
        </p:nvSpPr>
        <p:spPr>
          <a:xfrm>
            <a:off x="155806" y="167467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Target Platform</a:t>
            </a:r>
          </a:p>
        </p:txBody>
      </p:sp>
      <p:sp>
        <p:nvSpPr>
          <p:cNvPr id="58" name="Rectangle 57">
            <a:extLst>
              <a:ext uri="{FF2B5EF4-FFF2-40B4-BE49-F238E27FC236}">
                <a16:creationId xmlns:a16="http://schemas.microsoft.com/office/drawing/2014/main" id="{B3E2D58A-86D2-084C-8708-A9EFC561B961}"/>
              </a:ext>
            </a:extLst>
          </p:cNvPr>
          <p:cNvSpPr/>
          <p:nvPr/>
        </p:nvSpPr>
        <p:spPr>
          <a:xfrm>
            <a:off x="155806" y="312945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Algorithm</a:t>
            </a:r>
          </a:p>
        </p:txBody>
      </p:sp>
      <p:sp>
        <p:nvSpPr>
          <p:cNvPr id="59" name="Rectangle 58">
            <a:extLst>
              <a:ext uri="{FF2B5EF4-FFF2-40B4-BE49-F238E27FC236}">
                <a16:creationId xmlns:a16="http://schemas.microsoft.com/office/drawing/2014/main" id="{6558FA29-96B7-F347-9734-A8C1E9D51E9D}"/>
              </a:ext>
            </a:extLst>
          </p:cNvPr>
          <p:cNvSpPr/>
          <p:nvPr/>
        </p:nvSpPr>
        <p:spPr>
          <a:xfrm>
            <a:off x="155806" y="4222397"/>
            <a:ext cx="2288822" cy="894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Application Requirements</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816FB76-C5DB-0644-9B2B-7315FAF57A35}"/>
              </a:ext>
            </a:extLst>
          </p:cNvPr>
          <p:cNvCxnSpPr>
            <a:cxnSpLocks/>
          </p:cNvCxnSpPr>
          <p:nvPr/>
        </p:nvCxnSpPr>
        <p:spPr>
          <a:xfrm>
            <a:off x="315310" y="4050515"/>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0CEF6DF-6DF0-D244-8041-BD6E952A74EC}"/>
              </a:ext>
            </a:extLst>
          </p:cNvPr>
          <p:cNvSpPr/>
          <p:nvPr/>
        </p:nvSpPr>
        <p:spPr>
          <a:xfrm>
            <a:off x="10372047"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[AHAJS16]</a:t>
            </a:r>
          </a:p>
          <a:p>
            <a:pPr algn="ctr"/>
            <a:r>
              <a:rPr lang="en-US" sz="2000" dirty="0">
                <a:solidFill>
                  <a:srgbClr val="C00000"/>
                </a:solidFill>
              </a:rPr>
              <a:t>[ZST+20]</a:t>
            </a:r>
          </a:p>
          <a:p>
            <a:pPr algn="ctr"/>
            <a:r>
              <a:rPr lang="en-US" sz="2000" dirty="0">
                <a:solidFill>
                  <a:srgbClr val="C00000"/>
                </a:solidFill>
              </a:rPr>
              <a:t>[ZTW21]</a:t>
            </a:r>
          </a:p>
        </p:txBody>
      </p: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65" name="Rectangle 64">
            <a:extLst>
              <a:ext uri="{FF2B5EF4-FFF2-40B4-BE49-F238E27FC236}">
                <a16:creationId xmlns:a16="http://schemas.microsoft.com/office/drawing/2014/main" id="{3CC284CD-0519-C441-801C-4CA2E344AF03}"/>
              </a:ext>
            </a:extLst>
          </p:cNvPr>
          <p:cNvSpPr/>
          <p:nvPr/>
        </p:nvSpPr>
        <p:spPr>
          <a:xfrm>
            <a:off x="3769798" y="5459982"/>
            <a:ext cx="6387388" cy="75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 = constant-time, NCT = not constant-time</a:t>
            </a:r>
          </a:p>
        </p:txBody>
      </p:sp>
      <p:sp>
        <p:nvSpPr>
          <p:cNvPr id="41" name="Rectangle 40">
            <a:extLst>
              <a:ext uri="{FF2B5EF4-FFF2-40B4-BE49-F238E27FC236}">
                <a16:creationId xmlns:a16="http://schemas.microsoft.com/office/drawing/2014/main" id="{D5151CC8-DA2F-8F43-86A7-83DBB33BA237}"/>
              </a:ext>
            </a:extLst>
          </p:cNvPr>
          <p:cNvSpPr/>
          <p:nvPr/>
        </p:nvSpPr>
        <p:spPr>
          <a:xfrm>
            <a:off x="7323234" y="4361597"/>
            <a:ext cx="2170438" cy="60306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Unified</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Tree>
    <p:extLst>
      <p:ext uri="{BB962C8B-B14F-4D97-AF65-F5344CB8AC3E}">
        <p14:creationId xmlns:p14="http://schemas.microsoft.com/office/powerpoint/2010/main" val="23897288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24B4-F0D8-264E-9F3D-75FF4D4AE59C}"/>
              </a:ext>
            </a:extLst>
          </p:cNvPr>
          <p:cNvSpPr>
            <a:spLocks noGrp="1"/>
          </p:cNvSpPr>
          <p:nvPr>
            <p:ph type="title"/>
          </p:nvPr>
        </p:nvSpPr>
        <p:spPr/>
        <p:txBody>
          <a:bodyPr/>
          <a:lstStyle/>
          <a:p>
            <a:r>
              <a:rPr lang="en-US" dirty="0"/>
              <a:t>Is three-bit PM faster in hardware?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B7053C-595C-3B44-80AA-31118EFE9F50}"/>
                  </a:ext>
                </a:extLst>
              </p:cNvPr>
              <p:cNvSpPr>
                <a:spLocks noGrp="1"/>
              </p:cNvSpPr>
              <p:nvPr>
                <p:ph idx="1"/>
              </p:nvPr>
            </p:nvSpPr>
            <p:spPr/>
            <p:txBody>
              <a:bodyPr>
                <a:normAutofit/>
              </a:bodyPr>
              <a:lstStyle/>
              <a:p>
                <a:endParaRPr lang="en-US" dirty="0"/>
              </a:p>
              <a:p>
                <a:r>
                  <a:rPr lang="en-US" dirty="0"/>
                  <a:t>Yes, for average case execution</a:t>
                </a:r>
              </a:p>
              <a:p>
                <a:pPr lvl="1"/>
                <a:r>
                  <a:rPr lang="en-US" sz="2800" dirty="0"/>
                  <a:t>Reduce three bits when </a:t>
                </a:r>
                <a14:m>
                  <m:oMath xmlns:m="http://schemas.openxmlformats.org/officeDocument/2006/math">
                    <m:r>
                      <a:rPr lang="en-US" sz="2800" i="1" dirty="0" smtClean="0">
                        <a:latin typeface="Cambria Math" panose="02040503050406030204" pitchFamily="18" charset="0"/>
                      </a:rPr>
                      <m:t>𝑎</m:t>
                    </m:r>
                    <m:r>
                      <a:rPr lang="en-US" sz="2800" i="1" dirty="0" smtClean="0">
                        <a:latin typeface="Cambria Math" panose="02040503050406030204" pitchFamily="18" charset="0"/>
                      </a:rPr>
                      <m:t>, </m:t>
                    </m:r>
                    <m:r>
                      <a:rPr lang="en-US" sz="2800" i="1" dirty="0" smtClean="0">
                        <a:latin typeface="Cambria Math" panose="02040503050406030204" pitchFamily="18" charset="0"/>
                      </a:rPr>
                      <m:t>𝑏</m:t>
                    </m:r>
                  </m:oMath>
                </a14:m>
                <a:r>
                  <a:rPr lang="en-US" sz="2800" dirty="0"/>
                  <a:t> are even</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1BB7053C-595C-3B44-80AA-31118EFE9F50}"/>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13511612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24B4-F0D8-264E-9F3D-75FF4D4AE59C}"/>
              </a:ext>
            </a:extLst>
          </p:cNvPr>
          <p:cNvSpPr>
            <a:spLocks noGrp="1"/>
          </p:cNvSpPr>
          <p:nvPr>
            <p:ph type="title"/>
          </p:nvPr>
        </p:nvSpPr>
        <p:spPr/>
        <p:txBody>
          <a:bodyPr/>
          <a:lstStyle/>
          <a:p>
            <a:r>
              <a:rPr lang="en-US" dirty="0"/>
              <a:t>Is three-bit PM faster in hardware?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B7053C-595C-3B44-80AA-31118EFE9F50}"/>
                  </a:ext>
                </a:extLst>
              </p:cNvPr>
              <p:cNvSpPr>
                <a:spLocks noGrp="1"/>
              </p:cNvSpPr>
              <p:nvPr>
                <p:ph idx="1"/>
              </p:nvPr>
            </p:nvSpPr>
            <p:spPr/>
            <p:txBody>
              <a:bodyPr>
                <a:normAutofit/>
              </a:bodyPr>
              <a:lstStyle/>
              <a:p>
                <a:endParaRPr lang="en-US" dirty="0"/>
              </a:p>
              <a:p>
                <a:r>
                  <a:rPr lang="en-US" dirty="0"/>
                  <a:t>Yes, for average case execution</a:t>
                </a:r>
              </a:p>
              <a:p>
                <a:pPr lvl="1"/>
                <a:r>
                  <a:rPr lang="en-US" sz="2800" dirty="0"/>
                  <a:t>Reduce three bits when </a:t>
                </a:r>
                <a14:m>
                  <m:oMath xmlns:m="http://schemas.openxmlformats.org/officeDocument/2006/math">
                    <m:r>
                      <a:rPr lang="en-US" sz="2800" i="1" dirty="0" smtClean="0">
                        <a:latin typeface="Cambria Math" panose="02040503050406030204" pitchFamily="18" charset="0"/>
                      </a:rPr>
                      <m:t>𝑎</m:t>
                    </m:r>
                    <m:r>
                      <a:rPr lang="en-US" sz="2800" i="1" dirty="0" smtClean="0">
                        <a:latin typeface="Cambria Math" panose="02040503050406030204" pitchFamily="18" charset="0"/>
                      </a:rPr>
                      <m:t>, </m:t>
                    </m:r>
                    <m:r>
                      <a:rPr lang="en-US" sz="2800" i="1" dirty="0" smtClean="0">
                        <a:latin typeface="Cambria Math" panose="02040503050406030204" pitchFamily="18" charset="0"/>
                      </a:rPr>
                      <m:t>𝑏</m:t>
                    </m:r>
                  </m:oMath>
                </a14:m>
                <a:r>
                  <a:rPr lang="en-US" sz="2800" dirty="0"/>
                  <a:t> are even</a:t>
                </a:r>
              </a:p>
              <a:p>
                <a:endParaRPr lang="en-US" dirty="0"/>
              </a:p>
              <a:p>
                <a:r>
                  <a:rPr lang="en-US" dirty="0"/>
                  <a:t>No, for constant-time execution</a:t>
                </a:r>
              </a:p>
              <a:p>
                <a:pPr lvl="1"/>
                <a:r>
                  <a:rPr lang="en-US" sz="2800" dirty="0"/>
                  <a:t>Reduce </a:t>
                </a:r>
                <a:r>
                  <a:rPr lang="en-US" sz="2800" i="1" dirty="0"/>
                  <a:t>one</a:t>
                </a:r>
                <a:r>
                  <a:rPr lang="en-US" sz="2800" dirty="0"/>
                  <a:t> bit when </a:t>
                </a:r>
                <a14:m>
                  <m:oMath xmlns:m="http://schemas.openxmlformats.org/officeDocument/2006/math">
                    <m:r>
                      <a:rPr lang="en-US" sz="2800" i="1" dirty="0" smtClean="0">
                        <a:latin typeface="Cambria Math" panose="02040503050406030204" pitchFamily="18" charset="0"/>
                      </a:rPr>
                      <m:t>𝑎</m:t>
                    </m:r>
                    <m:r>
                      <a:rPr lang="en-US" sz="2800" i="1" dirty="0" smtClean="0">
                        <a:latin typeface="Cambria Math" panose="02040503050406030204" pitchFamily="18" charset="0"/>
                      </a:rPr>
                      <m:t>,</m:t>
                    </m:r>
                    <m:r>
                      <a:rPr lang="en-US" sz="2800" i="1" dirty="0" smtClean="0">
                        <a:latin typeface="Cambria Math" panose="02040503050406030204" pitchFamily="18" charset="0"/>
                      </a:rPr>
                      <m:t>𝑏</m:t>
                    </m:r>
                  </m:oMath>
                </a14:m>
                <a:r>
                  <a:rPr lang="en-US" sz="2800" dirty="0"/>
                  <a:t> are even</a:t>
                </a:r>
              </a:p>
              <a:p>
                <a:pPr lvl="1"/>
                <a:endParaRPr lang="en-US" sz="2800"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1BB7053C-595C-3B44-80AA-31118EFE9F50}"/>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147247071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AED9-AA22-4E4E-B0D5-4B0522E0D5A0}"/>
              </a:ext>
            </a:extLst>
          </p:cNvPr>
          <p:cNvSpPr>
            <a:spLocks noGrp="1"/>
          </p:cNvSpPr>
          <p:nvPr>
            <p:ph type="title"/>
          </p:nvPr>
        </p:nvSpPr>
        <p:spPr/>
        <p:txBody>
          <a:bodyPr/>
          <a:lstStyle/>
          <a:p>
            <a:r>
              <a:rPr lang="en-US" dirty="0"/>
              <a:t>Accelerator Execution Flow</a:t>
            </a:r>
          </a:p>
        </p:txBody>
      </p:sp>
      <p:pic>
        <p:nvPicPr>
          <p:cNvPr id="4" name="Content Placeholder 4">
            <a:extLst>
              <a:ext uri="{FF2B5EF4-FFF2-40B4-BE49-F238E27FC236}">
                <a16:creationId xmlns:a16="http://schemas.microsoft.com/office/drawing/2014/main" id="{4255DBDC-6C24-F841-8DF7-3764F09843E6}"/>
              </a:ext>
            </a:extLst>
          </p:cNvPr>
          <p:cNvPicPr>
            <a:picLocks noChangeAspect="1"/>
          </p:cNvPicPr>
          <p:nvPr/>
        </p:nvPicPr>
        <p:blipFill rotWithShape="1">
          <a:blip r:embed="rId2"/>
          <a:srcRect t="4044" b="79651"/>
          <a:stretch/>
        </p:blipFill>
        <p:spPr>
          <a:xfrm>
            <a:off x="233918" y="2633628"/>
            <a:ext cx="11724164" cy="1590743"/>
          </a:xfrm>
          <a:prstGeom prst="rect">
            <a:avLst/>
          </a:prstGeom>
        </p:spPr>
      </p:pic>
    </p:spTree>
    <p:extLst>
      <p:ext uri="{BB962C8B-B14F-4D97-AF65-F5344CB8AC3E}">
        <p14:creationId xmlns:p14="http://schemas.microsoft.com/office/powerpoint/2010/main" val="57629933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AED9-AA22-4E4E-B0D5-4B0522E0D5A0}"/>
              </a:ext>
            </a:extLst>
          </p:cNvPr>
          <p:cNvSpPr>
            <a:spLocks noGrp="1"/>
          </p:cNvSpPr>
          <p:nvPr>
            <p:ph type="title"/>
          </p:nvPr>
        </p:nvSpPr>
        <p:spPr/>
        <p:txBody>
          <a:bodyPr/>
          <a:lstStyle/>
          <a:p>
            <a:r>
              <a:rPr lang="en-US" dirty="0"/>
              <a:t>Processing steps do not limit clock frequency</a:t>
            </a:r>
          </a:p>
        </p:txBody>
      </p:sp>
      <p:pic>
        <p:nvPicPr>
          <p:cNvPr id="4" name="Content Placeholder 4">
            <a:extLst>
              <a:ext uri="{FF2B5EF4-FFF2-40B4-BE49-F238E27FC236}">
                <a16:creationId xmlns:a16="http://schemas.microsoft.com/office/drawing/2014/main" id="{4255DBDC-6C24-F841-8DF7-3764F09843E6}"/>
              </a:ext>
            </a:extLst>
          </p:cNvPr>
          <p:cNvPicPr>
            <a:picLocks noChangeAspect="1"/>
          </p:cNvPicPr>
          <p:nvPr/>
        </p:nvPicPr>
        <p:blipFill rotWithShape="1">
          <a:blip r:embed="rId2"/>
          <a:srcRect t="4044" b="79651"/>
          <a:stretch/>
        </p:blipFill>
        <p:spPr>
          <a:xfrm>
            <a:off x="233918" y="2633628"/>
            <a:ext cx="11724164" cy="1590743"/>
          </a:xfrm>
          <a:prstGeom prst="rect">
            <a:avLst/>
          </a:prstGeom>
        </p:spPr>
      </p:pic>
      <p:sp>
        <p:nvSpPr>
          <p:cNvPr id="5" name="Rectangle 4">
            <a:extLst>
              <a:ext uri="{FF2B5EF4-FFF2-40B4-BE49-F238E27FC236}">
                <a16:creationId xmlns:a16="http://schemas.microsoft.com/office/drawing/2014/main" id="{2E9DF091-9D30-A340-B7EE-66B5C4EF7CD4}"/>
              </a:ext>
            </a:extLst>
          </p:cNvPr>
          <p:cNvSpPr/>
          <p:nvPr/>
        </p:nvSpPr>
        <p:spPr>
          <a:xfrm>
            <a:off x="233918" y="2594214"/>
            <a:ext cx="1358399" cy="130009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1D4BAF3-FA65-5245-B19F-F46AEC5D6925}"/>
              </a:ext>
            </a:extLst>
          </p:cNvPr>
          <p:cNvSpPr/>
          <p:nvPr/>
        </p:nvSpPr>
        <p:spPr>
          <a:xfrm>
            <a:off x="10610193" y="2594214"/>
            <a:ext cx="1358399" cy="130009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318746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AED9-AA22-4E4E-B0D5-4B0522E0D5A0}"/>
              </a:ext>
            </a:extLst>
          </p:cNvPr>
          <p:cNvSpPr>
            <a:spLocks noGrp="1"/>
          </p:cNvSpPr>
          <p:nvPr>
            <p:ph type="title"/>
          </p:nvPr>
        </p:nvSpPr>
        <p:spPr/>
        <p:txBody>
          <a:bodyPr/>
          <a:lstStyle/>
          <a:p>
            <a:r>
              <a:rPr lang="en-US" dirty="0"/>
              <a:t>Shifting in CSA form for variable updates</a:t>
            </a:r>
          </a:p>
        </p:txBody>
      </p:sp>
      <p:sp>
        <p:nvSpPr>
          <p:cNvPr id="11" name="Rectangle 10">
            <a:extLst>
              <a:ext uri="{FF2B5EF4-FFF2-40B4-BE49-F238E27FC236}">
                <a16:creationId xmlns:a16="http://schemas.microsoft.com/office/drawing/2014/main" id="{25AB5676-D244-D743-9F84-BC0DD496C14C}"/>
              </a:ext>
            </a:extLst>
          </p:cNvPr>
          <p:cNvSpPr/>
          <p:nvPr/>
        </p:nvSpPr>
        <p:spPr>
          <a:xfrm>
            <a:off x="3164959" y="4224371"/>
            <a:ext cx="5862082" cy="1590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a:solidFill>
                  <a:schemeClr val="tx1"/>
                </a:solidFill>
              </a:rPr>
              <a:t>Preserve sign</a:t>
            </a:r>
          </a:p>
          <a:p>
            <a:pPr marL="457200" indent="-457200">
              <a:buFont typeface="Arial" panose="020B0604020202020204" pitchFamily="34" charset="0"/>
              <a:buChar char="•"/>
            </a:pPr>
            <a:r>
              <a:rPr lang="en-US" sz="2800" dirty="0">
                <a:solidFill>
                  <a:schemeClr val="tx1"/>
                </a:solidFill>
              </a:rPr>
              <a:t>Correct truncated results</a:t>
            </a:r>
          </a:p>
        </p:txBody>
      </p:sp>
      <p:pic>
        <p:nvPicPr>
          <p:cNvPr id="20" name="Content Placeholder 4">
            <a:extLst>
              <a:ext uri="{FF2B5EF4-FFF2-40B4-BE49-F238E27FC236}">
                <a16:creationId xmlns:a16="http://schemas.microsoft.com/office/drawing/2014/main" id="{32111B62-FCAA-6C42-95E1-0B34D9510C9B}"/>
              </a:ext>
            </a:extLst>
          </p:cNvPr>
          <p:cNvPicPr>
            <a:picLocks noChangeAspect="1"/>
          </p:cNvPicPr>
          <p:nvPr/>
        </p:nvPicPr>
        <p:blipFill rotWithShape="1">
          <a:blip r:embed="rId2"/>
          <a:srcRect t="4044" b="79651"/>
          <a:stretch/>
        </p:blipFill>
        <p:spPr>
          <a:xfrm>
            <a:off x="233918" y="2633628"/>
            <a:ext cx="11724164" cy="1590743"/>
          </a:xfrm>
          <a:prstGeom prst="rect">
            <a:avLst/>
          </a:prstGeom>
        </p:spPr>
      </p:pic>
      <p:sp>
        <p:nvSpPr>
          <p:cNvPr id="21" name="Rectangle 20">
            <a:extLst>
              <a:ext uri="{FF2B5EF4-FFF2-40B4-BE49-F238E27FC236}">
                <a16:creationId xmlns:a16="http://schemas.microsoft.com/office/drawing/2014/main" id="{350A9D97-7807-994B-8CB9-7A8DE39482A8}"/>
              </a:ext>
            </a:extLst>
          </p:cNvPr>
          <p:cNvSpPr/>
          <p:nvPr/>
        </p:nvSpPr>
        <p:spPr>
          <a:xfrm>
            <a:off x="838201" y="2593714"/>
            <a:ext cx="10352314" cy="130009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22911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AED9-AA22-4E4E-B0D5-4B0522E0D5A0}"/>
              </a:ext>
            </a:extLst>
          </p:cNvPr>
          <p:cNvSpPr>
            <a:spLocks noGrp="1"/>
          </p:cNvSpPr>
          <p:nvPr>
            <p:ph type="title"/>
          </p:nvPr>
        </p:nvSpPr>
        <p:spPr/>
        <p:txBody>
          <a:bodyPr/>
          <a:lstStyle/>
          <a:p>
            <a:r>
              <a:rPr lang="en-US" dirty="0"/>
              <a:t>Minimizing control overhead</a:t>
            </a:r>
          </a:p>
        </p:txBody>
      </p:sp>
      <p:sp>
        <p:nvSpPr>
          <p:cNvPr id="11" name="Rectangle 10">
            <a:extLst>
              <a:ext uri="{FF2B5EF4-FFF2-40B4-BE49-F238E27FC236}">
                <a16:creationId xmlns:a16="http://schemas.microsoft.com/office/drawing/2014/main" id="{25AB5676-D244-D743-9F84-BC0DD496C14C}"/>
              </a:ext>
            </a:extLst>
          </p:cNvPr>
          <p:cNvSpPr/>
          <p:nvPr/>
        </p:nvSpPr>
        <p:spPr>
          <a:xfrm>
            <a:off x="3164959" y="4224371"/>
            <a:ext cx="5862082" cy="1590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a:solidFill>
                  <a:schemeClr val="tx1"/>
                </a:solidFill>
              </a:rPr>
              <a:t>Parallel computation + late selects</a:t>
            </a:r>
          </a:p>
          <a:p>
            <a:pPr marL="457200" indent="-457200">
              <a:buFont typeface="Arial" panose="020B0604020202020204" pitchFamily="34" charset="0"/>
              <a:buChar char="•"/>
            </a:pPr>
            <a:r>
              <a:rPr lang="en-US" sz="2800" dirty="0">
                <a:solidFill>
                  <a:schemeClr val="tx1"/>
                </a:solidFill>
              </a:rPr>
              <a:t>Precompute control signals</a:t>
            </a:r>
          </a:p>
        </p:txBody>
      </p:sp>
      <p:pic>
        <p:nvPicPr>
          <p:cNvPr id="20" name="Content Placeholder 4">
            <a:extLst>
              <a:ext uri="{FF2B5EF4-FFF2-40B4-BE49-F238E27FC236}">
                <a16:creationId xmlns:a16="http://schemas.microsoft.com/office/drawing/2014/main" id="{32111B62-FCAA-6C42-95E1-0B34D9510C9B}"/>
              </a:ext>
            </a:extLst>
          </p:cNvPr>
          <p:cNvPicPr>
            <a:picLocks noChangeAspect="1"/>
          </p:cNvPicPr>
          <p:nvPr/>
        </p:nvPicPr>
        <p:blipFill rotWithShape="1">
          <a:blip r:embed="rId2"/>
          <a:srcRect t="4044" b="79651"/>
          <a:stretch/>
        </p:blipFill>
        <p:spPr>
          <a:xfrm>
            <a:off x="233918" y="2633628"/>
            <a:ext cx="11724164" cy="1590743"/>
          </a:xfrm>
          <a:prstGeom prst="rect">
            <a:avLst/>
          </a:prstGeom>
        </p:spPr>
      </p:pic>
      <p:sp>
        <p:nvSpPr>
          <p:cNvPr id="21" name="Rectangle 20">
            <a:extLst>
              <a:ext uri="{FF2B5EF4-FFF2-40B4-BE49-F238E27FC236}">
                <a16:creationId xmlns:a16="http://schemas.microsoft.com/office/drawing/2014/main" id="{350A9D97-7807-994B-8CB9-7A8DE39482A8}"/>
              </a:ext>
            </a:extLst>
          </p:cNvPr>
          <p:cNvSpPr/>
          <p:nvPr/>
        </p:nvSpPr>
        <p:spPr>
          <a:xfrm>
            <a:off x="838201" y="2593714"/>
            <a:ext cx="10352314" cy="130009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747364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432AED9-AA22-4E4E-B0D5-4B0522E0D5A0}"/>
                  </a:ext>
                </a:extLst>
              </p:cNvPr>
              <p:cNvSpPr>
                <a:spLocks noGrp="1"/>
              </p:cNvSpPr>
              <p:nvPr>
                <p:ph type="title"/>
              </p:nvPr>
            </p:nvSpPr>
            <p:spPr/>
            <p:txBody>
              <a:bodyPr/>
              <a:lstStyle/>
              <a:p>
                <a:r>
                  <a:rPr lang="en-US" dirty="0"/>
                  <a:t>Termination condition subsamples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p:txBody>
          </p:sp>
        </mc:Choice>
        <mc:Fallback xmlns="">
          <p:sp>
            <p:nvSpPr>
              <p:cNvPr id="2" name="Title 1">
                <a:extLst>
                  <a:ext uri="{FF2B5EF4-FFF2-40B4-BE49-F238E27FC236}">
                    <a16:creationId xmlns:a16="http://schemas.microsoft.com/office/drawing/2014/main" id="{2432AED9-AA22-4E4E-B0D5-4B0522E0D5A0}"/>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pic>
        <p:nvPicPr>
          <p:cNvPr id="4" name="Content Placeholder 4">
            <a:extLst>
              <a:ext uri="{FF2B5EF4-FFF2-40B4-BE49-F238E27FC236}">
                <a16:creationId xmlns:a16="http://schemas.microsoft.com/office/drawing/2014/main" id="{4255DBDC-6C24-F841-8DF7-3764F09843E6}"/>
              </a:ext>
            </a:extLst>
          </p:cNvPr>
          <p:cNvPicPr>
            <a:picLocks noChangeAspect="1"/>
          </p:cNvPicPr>
          <p:nvPr/>
        </p:nvPicPr>
        <p:blipFill rotWithShape="1">
          <a:blip r:embed="rId3"/>
          <a:srcRect t="4044" b="79651"/>
          <a:stretch/>
        </p:blipFill>
        <p:spPr>
          <a:xfrm>
            <a:off x="233918" y="2633628"/>
            <a:ext cx="11724164" cy="1590743"/>
          </a:xfrm>
          <a:prstGeom prst="rect">
            <a:avLst/>
          </a:prstGeom>
        </p:spPr>
      </p:pic>
      <p:sp>
        <p:nvSpPr>
          <p:cNvPr id="6" name="Rectangle 5">
            <a:extLst>
              <a:ext uri="{FF2B5EF4-FFF2-40B4-BE49-F238E27FC236}">
                <a16:creationId xmlns:a16="http://schemas.microsoft.com/office/drawing/2014/main" id="{61D4BAF3-FA65-5245-B19F-F46AEC5D6925}"/>
              </a:ext>
            </a:extLst>
          </p:cNvPr>
          <p:cNvSpPr/>
          <p:nvPr/>
        </p:nvSpPr>
        <p:spPr>
          <a:xfrm>
            <a:off x="7346730" y="3026979"/>
            <a:ext cx="3531477" cy="92274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45325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DFD5-7827-0947-ACC5-941D3BECF049}"/>
              </a:ext>
            </a:extLst>
          </p:cNvPr>
          <p:cNvSpPr>
            <a:spLocks noGrp="1"/>
          </p:cNvSpPr>
          <p:nvPr>
            <p:ph type="title"/>
          </p:nvPr>
        </p:nvSpPr>
        <p:spPr/>
        <p:txBody>
          <a:bodyPr/>
          <a:lstStyle/>
          <a:p>
            <a:r>
              <a:rPr lang="en-US" dirty="0"/>
              <a:t>Critical Path in 16nm</a:t>
            </a:r>
          </a:p>
        </p:txBody>
      </p:sp>
      <p:graphicFrame>
        <p:nvGraphicFramePr>
          <p:cNvPr id="3" name="Table 2">
            <a:extLst>
              <a:ext uri="{FF2B5EF4-FFF2-40B4-BE49-F238E27FC236}">
                <a16:creationId xmlns:a16="http://schemas.microsoft.com/office/drawing/2014/main" id="{202B336A-9FD8-7B46-8E01-1058BF4E52CB}"/>
              </a:ext>
            </a:extLst>
          </p:cNvPr>
          <p:cNvGraphicFramePr>
            <a:graphicFrameLocks noGrp="1"/>
          </p:cNvGraphicFramePr>
          <p:nvPr/>
        </p:nvGraphicFramePr>
        <p:xfrm>
          <a:off x="941439" y="1424291"/>
          <a:ext cx="5976258" cy="4810662"/>
        </p:xfrm>
        <a:graphic>
          <a:graphicData uri="http://schemas.openxmlformats.org/drawingml/2006/table">
            <a:tbl>
              <a:tblPr firstRow="1" bandRow="1">
                <a:tableStyleId>{5940675A-B579-460E-94D1-54222C63F5DA}</a:tableStyleId>
              </a:tblPr>
              <a:tblGrid>
                <a:gridCol w="2332703">
                  <a:extLst>
                    <a:ext uri="{9D8B030D-6E8A-4147-A177-3AD203B41FA5}">
                      <a16:colId xmlns:a16="http://schemas.microsoft.com/office/drawing/2014/main" val="2656063408"/>
                    </a:ext>
                  </a:extLst>
                </a:gridCol>
                <a:gridCol w="1858297">
                  <a:extLst>
                    <a:ext uri="{9D8B030D-6E8A-4147-A177-3AD203B41FA5}">
                      <a16:colId xmlns:a16="http://schemas.microsoft.com/office/drawing/2014/main" val="783371711"/>
                    </a:ext>
                  </a:extLst>
                </a:gridCol>
                <a:gridCol w="1785258">
                  <a:extLst>
                    <a:ext uri="{9D8B030D-6E8A-4147-A177-3AD203B41FA5}">
                      <a16:colId xmlns:a16="http://schemas.microsoft.com/office/drawing/2014/main" val="1040348958"/>
                    </a:ext>
                  </a:extLst>
                </a:gridCol>
              </a:tblGrid>
              <a:tr h="421542">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1024-bit XGCD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255-bit XGCD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1858067"/>
                  </a:ext>
                </a:extLst>
              </a:tr>
              <a:tr h="340252">
                <a:tc>
                  <a:txBody>
                    <a:bodyPr/>
                    <a:lstStyle/>
                    <a:p>
                      <a:pPr algn="l"/>
                      <a:r>
                        <a:rPr lang="en-US" dirty="0"/>
                        <a:t>DFF </a:t>
                      </a:r>
                      <a:r>
                        <a:rPr lang="en-US" dirty="0" err="1"/>
                        <a:t>clk</a:t>
                      </a:r>
                      <a:r>
                        <a:rPr lang="en-US" dirty="0"/>
                        <a:t> to Q</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6402056"/>
                  </a:ext>
                </a:extLst>
              </a:tr>
              <a:tr h="340252">
                <a:tc>
                  <a:txBody>
                    <a:bodyPr/>
                    <a:lstStyle/>
                    <a:p>
                      <a:pPr algn="l"/>
                      <a:r>
                        <a:rPr lang="en-US" dirty="0"/>
                        <a:t>Inverter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0510786"/>
                  </a:ext>
                </a:extLst>
              </a:tr>
              <a:tr h="340252">
                <a:tc>
                  <a:txBody>
                    <a:bodyPr/>
                    <a:lstStyle/>
                    <a:p>
                      <a:pPr algn="l"/>
                      <a:r>
                        <a:rPr lang="en-US" dirty="0"/>
                        <a:t>CSA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extLst>
                  <a:ext uri="{0D108BD9-81ED-4DB2-BD59-A6C34878D82A}">
                    <a16:rowId xmlns:a16="http://schemas.microsoft.com/office/drawing/2014/main" val="1025590130"/>
                  </a:ext>
                </a:extLst>
              </a:tr>
              <a:tr h="340252">
                <a:tc>
                  <a:txBody>
                    <a:bodyPr/>
                    <a:lstStyle/>
                    <a:p>
                      <a:pPr algn="l"/>
                      <a:r>
                        <a:rPr lang="en-US" dirty="0"/>
                        <a:t>CSA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extLst>
                  <a:ext uri="{0D108BD9-81ED-4DB2-BD59-A6C34878D82A}">
                    <a16:rowId xmlns:a16="http://schemas.microsoft.com/office/drawing/2014/main" val="652434710"/>
                  </a:ext>
                </a:extLst>
              </a:tr>
              <a:tr h="340252">
                <a:tc>
                  <a:txBody>
                    <a:bodyPr/>
                    <a:lstStyle/>
                    <a:p>
                      <a:pPr algn="l"/>
                      <a:r>
                        <a:rPr lang="en-US" dirty="0"/>
                        <a:t>Buffer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125806"/>
                  </a:ext>
                </a:extLst>
              </a:tr>
              <a:tr h="340252">
                <a:tc>
                  <a:txBody>
                    <a:bodyPr/>
                    <a:lstStyle/>
                    <a:p>
                      <a:pPr algn="l"/>
                      <a:r>
                        <a:rPr lang="en-US" dirty="0"/>
                        <a:t>CSA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extLst>
                  <a:ext uri="{0D108BD9-81ED-4DB2-BD59-A6C34878D82A}">
                    <a16:rowId xmlns:a16="http://schemas.microsoft.com/office/drawing/2014/main" val="1929736105"/>
                  </a:ext>
                </a:extLst>
              </a:tr>
              <a:tr h="340252">
                <a:tc>
                  <a:txBody>
                    <a:bodyPr/>
                    <a:lstStyle/>
                    <a:p>
                      <a:pPr algn="l"/>
                      <a:r>
                        <a:rPr lang="en-US" dirty="0"/>
                        <a:t>Shift in CSA form</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FD8"/>
                    </a:solidFill>
                  </a:tcPr>
                </a:tc>
                <a:tc>
                  <a:txBody>
                    <a:bodyPr/>
                    <a:lstStyle/>
                    <a:p>
                      <a:pPr algn="ct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FD8"/>
                    </a:solidFill>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FD8"/>
                    </a:solidFill>
                  </a:tcPr>
                </a:tc>
                <a:extLst>
                  <a:ext uri="{0D108BD9-81ED-4DB2-BD59-A6C34878D82A}">
                    <a16:rowId xmlns:a16="http://schemas.microsoft.com/office/drawing/2014/main" val="1242829763"/>
                  </a:ext>
                </a:extLst>
              </a:tr>
              <a:tr h="340252">
                <a:tc>
                  <a:txBody>
                    <a:bodyPr/>
                    <a:lstStyle/>
                    <a:p>
                      <a:pPr algn="l"/>
                      <a:r>
                        <a:rPr lang="en-US" dirty="0"/>
                        <a:t>Late select </a:t>
                      </a:r>
                      <a:r>
                        <a:rPr lang="en-US" dirty="0" err="1"/>
                        <a:t>muxes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4248579"/>
                  </a:ext>
                </a:extLst>
              </a:tr>
              <a:tr h="340252">
                <a:tc>
                  <a:txBody>
                    <a:bodyPr/>
                    <a:lstStyle/>
                    <a:p>
                      <a:pPr algn="l"/>
                      <a:r>
                        <a:rPr lang="en-US" dirty="0"/>
                        <a:t>Precomputing control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1295188"/>
                  </a:ext>
                </a:extLst>
              </a:tr>
              <a:tr h="340252">
                <a:tc>
                  <a:txBody>
                    <a:bodyPr/>
                    <a:lstStyle/>
                    <a:p>
                      <a:pPr algn="l"/>
                      <a:r>
                        <a:rPr lang="en-US" dirty="0"/>
                        <a:t>Setup Time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777643"/>
                  </a:ext>
                </a:extLst>
              </a:tr>
              <a:tr h="340252">
                <a:tc>
                  <a:txBody>
                    <a:bodyPr/>
                    <a:lstStyle/>
                    <a:p>
                      <a:pPr algn="l"/>
                      <a:r>
                        <a:rPr lang="en-US" dirty="0"/>
                        <a:t>Clock Skew</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alpha val="20000"/>
                      </a:srgbClr>
                    </a:solidFill>
                  </a:tcPr>
                </a:tc>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alpha val="20000"/>
                      </a:srgbClr>
                    </a:solidFill>
                  </a:tcPr>
                </a:tc>
                <a:tc>
                  <a:txBody>
                    <a:bodyPr/>
                    <a:lstStyle/>
                    <a:p>
                      <a:pPr algn="ctr"/>
                      <a:r>
                        <a:rPr lang="en-US" dirty="0"/>
                        <a:t>41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alpha val="20000"/>
                      </a:srgbClr>
                    </a:solidFill>
                  </a:tcPr>
                </a:tc>
                <a:extLst>
                  <a:ext uri="{0D108BD9-81ED-4DB2-BD59-A6C34878D82A}">
                    <a16:rowId xmlns:a16="http://schemas.microsoft.com/office/drawing/2014/main" val="390664722"/>
                  </a:ext>
                </a:extLst>
              </a:tr>
              <a:tr h="340252">
                <a:tc>
                  <a:txBody>
                    <a:bodyPr/>
                    <a:lstStyle/>
                    <a:p>
                      <a:pPr algn="l"/>
                      <a:r>
                        <a:rPr lang="en-US" dirty="0"/>
                        <a:t>Total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220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257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015670793"/>
                  </a:ext>
                </a:extLst>
              </a:tr>
            </a:tbl>
          </a:graphicData>
        </a:graphic>
      </p:graphicFrame>
      <p:pic>
        <p:nvPicPr>
          <p:cNvPr id="6" name="Content Placeholder 4">
            <a:extLst>
              <a:ext uri="{FF2B5EF4-FFF2-40B4-BE49-F238E27FC236}">
                <a16:creationId xmlns:a16="http://schemas.microsoft.com/office/drawing/2014/main" id="{4B252E9F-90E1-8D4E-AAEE-4B8BB1B940AF}"/>
              </a:ext>
            </a:extLst>
          </p:cNvPr>
          <p:cNvPicPr>
            <a:picLocks noChangeAspect="1"/>
          </p:cNvPicPr>
          <p:nvPr/>
        </p:nvPicPr>
        <p:blipFill rotWithShape="1">
          <a:blip r:embed="rId3"/>
          <a:srcRect l="39618" t="51794" r="31079" b="35948"/>
          <a:stretch/>
        </p:blipFill>
        <p:spPr>
          <a:xfrm>
            <a:off x="7188665" y="2832317"/>
            <a:ext cx="4521200" cy="1573836"/>
          </a:xfrm>
          <a:prstGeom prst="rect">
            <a:avLst/>
          </a:prstGeom>
        </p:spPr>
      </p:pic>
      <p:cxnSp>
        <p:nvCxnSpPr>
          <p:cNvPr id="8" name="Straight Connector 7">
            <a:extLst>
              <a:ext uri="{FF2B5EF4-FFF2-40B4-BE49-F238E27FC236}">
                <a16:creationId xmlns:a16="http://schemas.microsoft.com/office/drawing/2014/main" id="{140B51CF-7FD6-F34B-9B9B-D48C95A6373A}"/>
              </a:ext>
            </a:extLst>
          </p:cNvPr>
          <p:cNvCxnSpPr>
            <a:cxnSpLocks/>
          </p:cNvCxnSpPr>
          <p:nvPr/>
        </p:nvCxnSpPr>
        <p:spPr>
          <a:xfrm>
            <a:off x="941439" y="5869853"/>
            <a:ext cx="5976258"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38213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0143-881F-114B-A594-BD4041B9715C}"/>
              </a:ext>
            </a:extLst>
          </p:cNvPr>
          <p:cNvSpPr>
            <a:spLocks noGrp="1"/>
          </p:cNvSpPr>
          <p:nvPr>
            <p:ph type="title"/>
          </p:nvPr>
        </p:nvSpPr>
        <p:spPr/>
        <p:txBody>
          <a:bodyPr/>
          <a:lstStyle/>
          <a:p>
            <a:r>
              <a:rPr lang="en-US" dirty="0"/>
              <a:t>From GCD to Extended GCD (XGCD)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074B75-5B85-D641-AF28-CB46DF8DF155}"/>
                  </a:ext>
                </a:extLst>
              </p:cNvPr>
              <p:cNvSpPr>
                <a:spLocks noGrp="1"/>
              </p:cNvSpPr>
              <p:nvPr>
                <p:ph idx="1"/>
              </p:nvPr>
            </p:nvSpPr>
            <p:spPr/>
            <p:txBody>
              <a:bodyPr>
                <a:normAutofit/>
              </a:bodyPr>
              <a:lstStyle/>
              <a:p>
                <a:endParaRPr lang="en-US" dirty="0"/>
              </a:p>
              <a:p>
                <a:r>
                  <a:rPr lang="en-US" dirty="0"/>
                  <a:t>Compute </a:t>
                </a:r>
                <a:r>
                  <a:rPr lang="en-US" dirty="0" err="1"/>
                  <a:t>Bézout</a:t>
                </a:r>
                <a:r>
                  <a:rPr lang="en-US" dirty="0"/>
                  <a:t> coefficients satisfying </a:t>
                </a:r>
                <a:r>
                  <a:rPr lang="en-US" dirty="0" err="1"/>
                  <a:t>Bézout</a:t>
                </a:r>
                <a:r>
                  <a:rPr lang="en-US" dirty="0"/>
                  <a:t> Identity</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r>
                            <a:rPr lang="en-US" b="1" i="1" smtClean="0">
                              <a:solidFill>
                                <a:srgbClr val="C00000"/>
                              </a:solidFill>
                              <a:latin typeface="Cambria Math" panose="02040503050406030204" pitchFamily="18" charset="0"/>
                            </a:rPr>
                            <m:t>   </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gcd</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e>
                      </m:func>
                    </m:oMath>
                  </m:oMathPara>
                </a14:m>
                <a:endParaRPr lang="en-US" dirty="0"/>
              </a:p>
              <a:p>
                <a:endParaRPr lang="en-US" dirty="0"/>
              </a:p>
              <a:p>
                <a:r>
                  <a:rPr lang="en-US" dirty="0"/>
                  <a:t>Maintain these relations each cycle, where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gcd</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gcd</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𝑎</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2C074B75-5B85-D641-AF28-CB46DF8DF155}"/>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60343228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631D-D704-DA49-A2FD-DC8017724722}"/>
              </a:ext>
            </a:extLst>
          </p:cNvPr>
          <p:cNvSpPr>
            <a:spLocks noGrp="1"/>
          </p:cNvSpPr>
          <p:nvPr>
            <p:ph type="title"/>
          </p:nvPr>
        </p:nvSpPr>
        <p:spPr/>
        <p:txBody>
          <a:bodyPr/>
          <a:lstStyle/>
          <a:p>
            <a:r>
              <a:rPr lang="en-US" dirty="0"/>
              <a:t>255-bit Constant-time XGCD Comparison</a:t>
            </a:r>
          </a:p>
        </p:txBody>
      </p:sp>
      <p:graphicFrame>
        <p:nvGraphicFramePr>
          <p:cNvPr id="4" name="Content Placeholder 13">
            <a:extLst>
              <a:ext uri="{FF2B5EF4-FFF2-40B4-BE49-F238E27FC236}">
                <a16:creationId xmlns:a16="http://schemas.microsoft.com/office/drawing/2014/main" id="{5E60EB43-AD9F-8C42-8FAA-625BE5E8BFDC}"/>
              </a:ext>
            </a:extLst>
          </p:cNvPr>
          <p:cNvGraphicFramePr>
            <a:graphicFrameLocks/>
          </p:cNvGraphicFramePr>
          <p:nvPr/>
        </p:nvGraphicFramePr>
        <p:xfrm>
          <a:off x="473269" y="1626964"/>
          <a:ext cx="6019800" cy="399709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93FF774-6A87-A84E-B462-EB9F361782FA}"/>
              </a:ext>
            </a:extLst>
          </p:cNvPr>
          <p:cNvSpPr txBox="1"/>
          <p:nvPr/>
        </p:nvSpPr>
        <p:spPr>
          <a:xfrm>
            <a:off x="2418270" y="5525128"/>
            <a:ext cx="3112327" cy="477054"/>
          </a:xfrm>
          <a:prstGeom prst="rect">
            <a:avLst/>
          </a:prstGeom>
          <a:noFill/>
        </p:spPr>
        <p:txBody>
          <a:bodyPr wrap="none" rtlCol="0">
            <a:spAutoFit/>
          </a:bodyPr>
          <a:lstStyle/>
          <a:p>
            <a:r>
              <a:rPr lang="en-US" sz="2500" dirty="0"/>
              <a:t>Clock Frequency (GHz)</a:t>
            </a:r>
          </a:p>
        </p:txBody>
      </p:sp>
      <p:sp>
        <p:nvSpPr>
          <p:cNvPr id="6" name="TextBox 5">
            <a:extLst>
              <a:ext uri="{FF2B5EF4-FFF2-40B4-BE49-F238E27FC236}">
                <a16:creationId xmlns:a16="http://schemas.microsoft.com/office/drawing/2014/main" id="{24F09B8D-A4CC-5346-8D17-5AA215F3E056}"/>
              </a:ext>
            </a:extLst>
          </p:cNvPr>
          <p:cNvSpPr txBox="1"/>
          <p:nvPr/>
        </p:nvSpPr>
        <p:spPr>
          <a:xfrm>
            <a:off x="946598" y="4684052"/>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7" name="TextBox 6">
            <a:extLst>
              <a:ext uri="{FF2B5EF4-FFF2-40B4-BE49-F238E27FC236}">
                <a16:creationId xmlns:a16="http://schemas.microsoft.com/office/drawing/2014/main" id="{9EBCCBED-5A62-184B-B1D6-EB0D42A218C6}"/>
              </a:ext>
            </a:extLst>
          </p:cNvPr>
          <p:cNvSpPr txBox="1"/>
          <p:nvPr/>
        </p:nvSpPr>
        <p:spPr>
          <a:xfrm>
            <a:off x="946598" y="1637644"/>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8" name="TextBox 7">
            <a:extLst>
              <a:ext uri="{FF2B5EF4-FFF2-40B4-BE49-F238E27FC236}">
                <a16:creationId xmlns:a16="http://schemas.microsoft.com/office/drawing/2014/main" id="{9F340539-A2C4-C249-841A-451D4FCA5EAA}"/>
              </a:ext>
            </a:extLst>
          </p:cNvPr>
          <p:cNvSpPr txBox="1"/>
          <p:nvPr/>
        </p:nvSpPr>
        <p:spPr>
          <a:xfrm>
            <a:off x="946598" y="2856208"/>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9" name="TextBox 8">
            <a:extLst>
              <a:ext uri="{FF2B5EF4-FFF2-40B4-BE49-F238E27FC236}">
                <a16:creationId xmlns:a16="http://schemas.microsoft.com/office/drawing/2014/main" id="{F437B054-E2DA-0444-8F93-EC6C643C0FD8}"/>
              </a:ext>
            </a:extLst>
          </p:cNvPr>
          <p:cNvSpPr txBox="1"/>
          <p:nvPr/>
        </p:nvSpPr>
        <p:spPr>
          <a:xfrm>
            <a:off x="946598" y="2246926"/>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10" name="TextBox 9">
            <a:extLst>
              <a:ext uri="{FF2B5EF4-FFF2-40B4-BE49-F238E27FC236}">
                <a16:creationId xmlns:a16="http://schemas.microsoft.com/office/drawing/2014/main" id="{89DB8C2A-C6E3-8648-948A-232D5C9E95F4}"/>
              </a:ext>
            </a:extLst>
          </p:cNvPr>
          <p:cNvSpPr txBox="1"/>
          <p:nvPr/>
        </p:nvSpPr>
        <p:spPr>
          <a:xfrm>
            <a:off x="946598" y="3465490"/>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11" name="TextBox 10">
            <a:extLst>
              <a:ext uri="{FF2B5EF4-FFF2-40B4-BE49-F238E27FC236}">
                <a16:creationId xmlns:a16="http://schemas.microsoft.com/office/drawing/2014/main" id="{C311C24F-1DDF-E446-93AF-D2A52995DBF2}"/>
              </a:ext>
            </a:extLst>
          </p:cNvPr>
          <p:cNvSpPr txBox="1"/>
          <p:nvPr/>
        </p:nvSpPr>
        <p:spPr>
          <a:xfrm>
            <a:off x="946598" y="4074772"/>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12" name="TextBox 11">
            <a:extLst>
              <a:ext uri="{FF2B5EF4-FFF2-40B4-BE49-F238E27FC236}">
                <a16:creationId xmlns:a16="http://schemas.microsoft.com/office/drawing/2014/main" id="{966BDE8F-BC69-AE42-B457-DE4AB4AB678B}"/>
              </a:ext>
            </a:extLst>
          </p:cNvPr>
          <p:cNvSpPr txBox="1"/>
          <p:nvPr/>
        </p:nvSpPr>
        <p:spPr>
          <a:xfrm rot="16200000">
            <a:off x="-278114" y="3094734"/>
            <a:ext cx="1721369" cy="477054"/>
          </a:xfrm>
          <a:prstGeom prst="rect">
            <a:avLst/>
          </a:prstGeom>
          <a:noFill/>
        </p:spPr>
        <p:txBody>
          <a:bodyPr wrap="none" rtlCol="0">
            <a:spAutoFit/>
          </a:bodyPr>
          <a:lstStyle/>
          <a:p>
            <a:r>
              <a:rPr lang="en-US" sz="2500" dirty="0"/>
              <a:t>Cycle Count</a:t>
            </a:r>
          </a:p>
        </p:txBody>
      </p:sp>
      <p:sp>
        <p:nvSpPr>
          <p:cNvPr id="13" name="TextBox 12">
            <a:extLst>
              <a:ext uri="{FF2B5EF4-FFF2-40B4-BE49-F238E27FC236}">
                <a16:creationId xmlns:a16="http://schemas.microsoft.com/office/drawing/2014/main" id="{4FE40196-EFB0-0749-915D-1DC88F9A2CB9}"/>
              </a:ext>
            </a:extLst>
          </p:cNvPr>
          <p:cNvSpPr txBox="1"/>
          <p:nvPr/>
        </p:nvSpPr>
        <p:spPr>
          <a:xfrm>
            <a:off x="4296122" y="1958302"/>
            <a:ext cx="1476494" cy="446276"/>
          </a:xfrm>
          <a:prstGeom prst="rect">
            <a:avLst/>
          </a:prstGeom>
          <a:noFill/>
        </p:spPr>
        <p:txBody>
          <a:bodyPr wrap="none" rtlCol="0">
            <a:spAutoFit/>
          </a:bodyPr>
          <a:lstStyle/>
          <a:p>
            <a:r>
              <a:rPr lang="en-US" sz="2300" dirty="0"/>
              <a:t>[BY19]: 3.7</a:t>
            </a:r>
          </a:p>
        </p:txBody>
      </p:sp>
      <p:sp>
        <p:nvSpPr>
          <p:cNvPr id="14" name="TextBox 13">
            <a:extLst>
              <a:ext uri="{FF2B5EF4-FFF2-40B4-BE49-F238E27FC236}">
                <a16:creationId xmlns:a16="http://schemas.microsoft.com/office/drawing/2014/main" id="{62FCEA12-DA23-2949-907A-300127275339}"/>
              </a:ext>
            </a:extLst>
          </p:cNvPr>
          <p:cNvSpPr txBox="1"/>
          <p:nvPr/>
        </p:nvSpPr>
        <p:spPr>
          <a:xfrm>
            <a:off x="4279077" y="2649242"/>
            <a:ext cx="1584601" cy="446276"/>
          </a:xfrm>
          <a:prstGeom prst="rect">
            <a:avLst/>
          </a:prstGeom>
          <a:noFill/>
        </p:spPr>
        <p:txBody>
          <a:bodyPr wrap="none" rtlCol="0">
            <a:spAutoFit/>
          </a:bodyPr>
          <a:lstStyle/>
          <a:p>
            <a:r>
              <a:rPr lang="en-US" sz="2300" dirty="0"/>
              <a:t>[Por20]: 2.7</a:t>
            </a:r>
          </a:p>
        </p:txBody>
      </p:sp>
      <p:sp>
        <p:nvSpPr>
          <p:cNvPr id="15" name="TextBox 14">
            <a:extLst>
              <a:ext uri="{FF2B5EF4-FFF2-40B4-BE49-F238E27FC236}">
                <a16:creationId xmlns:a16="http://schemas.microsoft.com/office/drawing/2014/main" id="{BEB72EFE-609E-BA43-9C27-1F118A075E9B}"/>
              </a:ext>
            </a:extLst>
          </p:cNvPr>
          <p:cNvSpPr txBox="1"/>
          <p:nvPr/>
        </p:nvSpPr>
        <p:spPr>
          <a:xfrm>
            <a:off x="1874218" y="1958302"/>
            <a:ext cx="1994457" cy="446276"/>
          </a:xfrm>
          <a:prstGeom prst="rect">
            <a:avLst/>
          </a:prstGeom>
          <a:noFill/>
        </p:spPr>
        <p:txBody>
          <a:bodyPr wrap="none" rtlCol="0">
            <a:spAutoFit/>
          </a:bodyPr>
          <a:lstStyle/>
          <a:p>
            <a:r>
              <a:rPr lang="en-US" sz="2300" dirty="0"/>
              <a:t>[DdPM+21]: 41</a:t>
            </a:r>
          </a:p>
        </p:txBody>
      </p:sp>
      <p:sp>
        <p:nvSpPr>
          <p:cNvPr id="16" name="Right Arrow 15">
            <a:extLst>
              <a:ext uri="{FF2B5EF4-FFF2-40B4-BE49-F238E27FC236}">
                <a16:creationId xmlns:a16="http://schemas.microsoft.com/office/drawing/2014/main" id="{DBF85826-D8C6-DC4F-B6EB-77CB18959104}"/>
              </a:ext>
            </a:extLst>
          </p:cNvPr>
          <p:cNvSpPr/>
          <p:nvPr/>
        </p:nvSpPr>
        <p:spPr>
          <a:xfrm rot="2700000">
            <a:off x="5681627" y="4395114"/>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6F25487-087A-0E47-BDFB-EA01D876B4F9}"/>
              </a:ext>
            </a:extLst>
          </p:cNvPr>
          <p:cNvSpPr txBox="1"/>
          <p:nvPr/>
        </p:nvSpPr>
        <p:spPr>
          <a:xfrm>
            <a:off x="4700594" y="3918856"/>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18" name="TextBox 17">
            <a:extLst>
              <a:ext uri="{FF2B5EF4-FFF2-40B4-BE49-F238E27FC236}">
                <a16:creationId xmlns:a16="http://schemas.microsoft.com/office/drawing/2014/main" id="{FF1C2859-C3CC-104F-BB0A-095487649E84}"/>
              </a:ext>
            </a:extLst>
          </p:cNvPr>
          <p:cNvSpPr txBox="1"/>
          <p:nvPr/>
        </p:nvSpPr>
        <p:spPr>
          <a:xfrm>
            <a:off x="4578012" y="3522142"/>
            <a:ext cx="1564595" cy="446276"/>
          </a:xfrm>
          <a:prstGeom prst="rect">
            <a:avLst/>
          </a:prstGeom>
          <a:noFill/>
        </p:spPr>
        <p:txBody>
          <a:bodyPr wrap="none" rtlCol="0">
            <a:spAutoFit/>
          </a:bodyPr>
          <a:lstStyle/>
          <a:p>
            <a:r>
              <a:rPr lang="en-US" sz="2300" dirty="0"/>
              <a:t>Ours: 0.085</a:t>
            </a:r>
          </a:p>
        </p:txBody>
      </p:sp>
      <p:sp>
        <p:nvSpPr>
          <p:cNvPr id="19" name="TextBox 18">
            <a:extLst>
              <a:ext uri="{FF2B5EF4-FFF2-40B4-BE49-F238E27FC236}">
                <a16:creationId xmlns:a16="http://schemas.microsoft.com/office/drawing/2014/main" id="{5B883C3E-6306-604E-8803-B12809A3ABE7}"/>
              </a:ext>
            </a:extLst>
          </p:cNvPr>
          <p:cNvSpPr txBox="1"/>
          <p:nvPr/>
        </p:nvSpPr>
        <p:spPr>
          <a:xfrm>
            <a:off x="2318879" y="3522142"/>
            <a:ext cx="1926889" cy="446276"/>
          </a:xfrm>
          <a:prstGeom prst="rect">
            <a:avLst/>
          </a:prstGeom>
          <a:noFill/>
        </p:spPr>
        <p:txBody>
          <a:bodyPr wrap="square" rtlCol="0">
            <a:spAutoFit/>
          </a:bodyPr>
          <a:lstStyle/>
          <a:p>
            <a:pPr algn="ctr"/>
            <a:r>
              <a:rPr lang="en-US" sz="2300" dirty="0"/>
              <a:t>Ours: 0.863</a:t>
            </a:r>
          </a:p>
        </p:txBody>
      </p:sp>
      <p:sp>
        <p:nvSpPr>
          <p:cNvPr id="20" name="TextBox 19">
            <a:extLst>
              <a:ext uri="{FF2B5EF4-FFF2-40B4-BE49-F238E27FC236}">
                <a16:creationId xmlns:a16="http://schemas.microsoft.com/office/drawing/2014/main" id="{5B894C00-0F2B-B443-B371-CBC39625A3BE}"/>
              </a:ext>
            </a:extLst>
          </p:cNvPr>
          <p:cNvSpPr txBox="1"/>
          <p:nvPr/>
        </p:nvSpPr>
        <p:spPr>
          <a:xfrm>
            <a:off x="2037404" y="4499386"/>
            <a:ext cx="1755802" cy="369332"/>
          </a:xfrm>
          <a:prstGeom prst="rect">
            <a:avLst/>
          </a:prstGeom>
          <a:noFill/>
        </p:spPr>
        <p:txBody>
          <a:bodyPr wrap="none" rtlCol="0">
            <a:spAutoFit/>
          </a:bodyPr>
          <a:lstStyle/>
          <a:p>
            <a:r>
              <a:rPr lang="en-US" dirty="0"/>
              <a:t>* Times are in us</a:t>
            </a:r>
          </a:p>
        </p:txBody>
      </p:sp>
      <p:sp>
        <p:nvSpPr>
          <p:cNvPr id="21" name="Content Placeholder 3">
            <a:extLst>
              <a:ext uri="{FF2B5EF4-FFF2-40B4-BE49-F238E27FC236}">
                <a16:creationId xmlns:a16="http://schemas.microsoft.com/office/drawing/2014/main" id="{5F8F2611-972E-EC4A-A7EC-A93CAB35AD8C}"/>
              </a:ext>
            </a:extLst>
          </p:cNvPr>
          <p:cNvSpPr txBox="1">
            <a:spLocks/>
          </p:cNvSpPr>
          <p:nvPr/>
        </p:nvSpPr>
        <p:spPr>
          <a:xfrm>
            <a:off x="6556450" y="1301924"/>
            <a:ext cx="541619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500" dirty="0"/>
          </a:p>
          <a:p>
            <a:pPr marL="0" indent="0" algn="ctr">
              <a:buNone/>
            </a:pPr>
            <a:r>
              <a:rPr lang="en-US" sz="2500" u="sng" dirty="0"/>
              <a:t>Our ASIC</a:t>
            </a:r>
          </a:p>
          <a:p>
            <a:r>
              <a:rPr lang="en-US" sz="2500" dirty="0"/>
              <a:t>32X faster than [Por20]</a:t>
            </a:r>
          </a:p>
          <a:p>
            <a:r>
              <a:rPr lang="en-US" sz="2500" dirty="0"/>
              <a:t>First for constant-time 255-bit XGCD</a:t>
            </a:r>
          </a:p>
          <a:p>
            <a:endParaRPr lang="en-US" sz="2500" dirty="0"/>
          </a:p>
          <a:p>
            <a:pPr marL="0" indent="0" algn="ctr">
              <a:buNone/>
            </a:pPr>
            <a:r>
              <a:rPr lang="en-US" sz="2500" u="sng" dirty="0"/>
              <a:t>Direct FPGA Comparison</a:t>
            </a:r>
          </a:p>
          <a:p>
            <a:r>
              <a:rPr lang="en-US" sz="2500" dirty="0"/>
              <a:t>Our design is 48X faster</a:t>
            </a:r>
          </a:p>
          <a:p>
            <a:endParaRPr lang="en-US" sz="2500" dirty="0"/>
          </a:p>
        </p:txBody>
      </p:sp>
      <p:pic>
        <p:nvPicPr>
          <p:cNvPr id="22" name="Picture 21" descr="Icon&#10;&#10;Description automatically generated with low confidence">
            <a:extLst>
              <a:ext uri="{FF2B5EF4-FFF2-40B4-BE49-F238E27FC236}">
                <a16:creationId xmlns:a16="http://schemas.microsoft.com/office/drawing/2014/main" id="{E73BDC72-050A-A64B-9970-3F3C58A442DE}"/>
              </a:ext>
            </a:extLst>
          </p:cNvPr>
          <p:cNvPicPr>
            <a:picLocks noChangeAspect="1"/>
          </p:cNvPicPr>
          <p:nvPr/>
        </p:nvPicPr>
        <p:blipFill>
          <a:blip r:embed="rId3"/>
          <a:stretch>
            <a:fillRect/>
          </a:stretch>
        </p:blipFill>
        <p:spPr>
          <a:xfrm>
            <a:off x="6869830" y="5682301"/>
            <a:ext cx="393700" cy="330200"/>
          </a:xfrm>
          <a:prstGeom prst="rect">
            <a:avLst/>
          </a:prstGeom>
        </p:spPr>
      </p:pic>
      <p:pic>
        <p:nvPicPr>
          <p:cNvPr id="23" name="Picture 22" descr="Shape&#10;&#10;Description automatically generated">
            <a:extLst>
              <a:ext uri="{FF2B5EF4-FFF2-40B4-BE49-F238E27FC236}">
                <a16:creationId xmlns:a16="http://schemas.microsoft.com/office/drawing/2014/main" id="{3E3A37F9-7A7F-684C-A0FB-AEE118628F40}"/>
              </a:ext>
            </a:extLst>
          </p:cNvPr>
          <p:cNvPicPr>
            <a:picLocks noChangeAspect="1"/>
          </p:cNvPicPr>
          <p:nvPr/>
        </p:nvPicPr>
        <p:blipFill>
          <a:blip r:embed="rId4"/>
          <a:stretch>
            <a:fillRect/>
          </a:stretch>
        </p:blipFill>
        <p:spPr>
          <a:xfrm>
            <a:off x="10964928" y="5685072"/>
            <a:ext cx="342900" cy="368300"/>
          </a:xfrm>
          <a:prstGeom prst="rect">
            <a:avLst/>
          </a:prstGeom>
        </p:spPr>
      </p:pic>
      <p:sp>
        <p:nvSpPr>
          <p:cNvPr id="24" name="TextBox 23">
            <a:extLst>
              <a:ext uri="{FF2B5EF4-FFF2-40B4-BE49-F238E27FC236}">
                <a16:creationId xmlns:a16="http://schemas.microsoft.com/office/drawing/2014/main" id="{40D77B04-BAF8-0B45-AD5A-EB77C16BD80B}"/>
              </a:ext>
            </a:extLst>
          </p:cNvPr>
          <p:cNvSpPr txBox="1"/>
          <p:nvPr/>
        </p:nvSpPr>
        <p:spPr>
          <a:xfrm>
            <a:off x="7220701" y="5653262"/>
            <a:ext cx="1120948" cy="400110"/>
          </a:xfrm>
          <a:prstGeom prst="rect">
            <a:avLst/>
          </a:prstGeom>
          <a:noFill/>
        </p:spPr>
        <p:txBody>
          <a:bodyPr wrap="none" rtlCol="0">
            <a:spAutoFit/>
          </a:bodyPr>
          <a:lstStyle/>
          <a:p>
            <a:r>
              <a:rPr lang="en-US" sz="2000" dirty="0"/>
              <a:t>Software</a:t>
            </a:r>
          </a:p>
        </p:txBody>
      </p:sp>
      <p:pic>
        <p:nvPicPr>
          <p:cNvPr id="25" name="Picture 24" descr="Icon&#10;&#10;Description automatically generated with medium confidence">
            <a:extLst>
              <a:ext uri="{FF2B5EF4-FFF2-40B4-BE49-F238E27FC236}">
                <a16:creationId xmlns:a16="http://schemas.microsoft.com/office/drawing/2014/main" id="{079DEBDC-D849-4B47-93E2-72ADC2991147}"/>
              </a:ext>
            </a:extLst>
          </p:cNvPr>
          <p:cNvPicPr>
            <a:picLocks noChangeAspect="1"/>
          </p:cNvPicPr>
          <p:nvPr/>
        </p:nvPicPr>
        <p:blipFill rotWithShape="1">
          <a:blip r:embed="rId5"/>
          <a:srcRect l="13259" t="3630"/>
          <a:stretch/>
        </p:blipFill>
        <p:spPr>
          <a:xfrm>
            <a:off x="9121595" y="5740545"/>
            <a:ext cx="342901" cy="293533"/>
          </a:xfrm>
          <a:prstGeom prst="rect">
            <a:avLst/>
          </a:prstGeom>
        </p:spPr>
      </p:pic>
      <p:sp>
        <p:nvSpPr>
          <p:cNvPr id="26" name="TextBox 25">
            <a:extLst>
              <a:ext uri="{FF2B5EF4-FFF2-40B4-BE49-F238E27FC236}">
                <a16:creationId xmlns:a16="http://schemas.microsoft.com/office/drawing/2014/main" id="{E4AB5043-E561-8347-8CC5-43A07F27AC86}"/>
              </a:ext>
            </a:extLst>
          </p:cNvPr>
          <p:cNvSpPr txBox="1"/>
          <p:nvPr/>
        </p:nvSpPr>
        <p:spPr>
          <a:xfrm>
            <a:off x="9403031" y="5653262"/>
            <a:ext cx="747320" cy="400110"/>
          </a:xfrm>
          <a:prstGeom prst="rect">
            <a:avLst/>
          </a:prstGeom>
          <a:noFill/>
        </p:spPr>
        <p:txBody>
          <a:bodyPr wrap="none" rtlCol="0">
            <a:spAutoFit/>
          </a:bodyPr>
          <a:lstStyle/>
          <a:p>
            <a:r>
              <a:rPr lang="en-US" sz="2000" dirty="0"/>
              <a:t>FPGA</a:t>
            </a:r>
          </a:p>
        </p:txBody>
      </p:sp>
      <p:sp>
        <p:nvSpPr>
          <p:cNvPr id="27" name="TextBox 26">
            <a:extLst>
              <a:ext uri="{FF2B5EF4-FFF2-40B4-BE49-F238E27FC236}">
                <a16:creationId xmlns:a16="http://schemas.microsoft.com/office/drawing/2014/main" id="{2B197614-17BE-9047-92F3-9B93CFFB579C}"/>
              </a:ext>
            </a:extLst>
          </p:cNvPr>
          <p:cNvSpPr txBox="1"/>
          <p:nvPr/>
        </p:nvSpPr>
        <p:spPr>
          <a:xfrm>
            <a:off x="11307828" y="5653262"/>
            <a:ext cx="652743" cy="400110"/>
          </a:xfrm>
          <a:prstGeom prst="rect">
            <a:avLst/>
          </a:prstGeom>
          <a:noFill/>
        </p:spPr>
        <p:txBody>
          <a:bodyPr wrap="none" rtlCol="0">
            <a:spAutoFit/>
          </a:bodyPr>
          <a:lstStyle/>
          <a:p>
            <a:r>
              <a:rPr lang="en-US" sz="2000" dirty="0"/>
              <a:t>ASIC</a:t>
            </a:r>
          </a:p>
        </p:txBody>
      </p:sp>
    </p:spTree>
    <p:extLst>
      <p:ext uri="{BB962C8B-B14F-4D97-AF65-F5344CB8AC3E}">
        <p14:creationId xmlns:p14="http://schemas.microsoft.com/office/powerpoint/2010/main" val="404494716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631D-D704-DA49-A2FD-DC8017724722}"/>
              </a:ext>
            </a:extLst>
          </p:cNvPr>
          <p:cNvSpPr>
            <a:spLocks noGrp="1"/>
          </p:cNvSpPr>
          <p:nvPr>
            <p:ph type="title"/>
          </p:nvPr>
        </p:nvSpPr>
        <p:spPr/>
        <p:txBody>
          <a:bodyPr/>
          <a:lstStyle/>
          <a:p>
            <a:r>
              <a:rPr lang="en-US" dirty="0"/>
              <a:t>1024-bit XGCD Comparison</a:t>
            </a:r>
          </a:p>
        </p:txBody>
      </p:sp>
      <p:sp>
        <p:nvSpPr>
          <p:cNvPr id="21" name="Content Placeholder 3">
            <a:extLst>
              <a:ext uri="{FF2B5EF4-FFF2-40B4-BE49-F238E27FC236}">
                <a16:creationId xmlns:a16="http://schemas.microsoft.com/office/drawing/2014/main" id="{5F8F2611-972E-EC4A-A7EC-A93CAB35AD8C}"/>
              </a:ext>
            </a:extLst>
          </p:cNvPr>
          <p:cNvSpPr txBox="1">
            <a:spLocks/>
          </p:cNvSpPr>
          <p:nvPr/>
        </p:nvSpPr>
        <p:spPr>
          <a:xfrm>
            <a:off x="6556450" y="1301924"/>
            <a:ext cx="541619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500" dirty="0"/>
          </a:p>
          <a:p>
            <a:pPr marL="0" indent="0" algn="ctr">
              <a:buNone/>
            </a:pPr>
            <a:r>
              <a:rPr lang="en-US" sz="2500" u="sng" dirty="0"/>
              <a:t>Our ASIC</a:t>
            </a:r>
          </a:p>
          <a:p>
            <a:r>
              <a:rPr lang="en-US" sz="2500" dirty="0"/>
              <a:t>36X faster than software</a:t>
            </a:r>
          </a:p>
          <a:p>
            <a:r>
              <a:rPr lang="en-US" sz="2500" dirty="0"/>
              <a:t>8X faster than state-of-the-art ASIC</a:t>
            </a:r>
          </a:p>
          <a:p>
            <a:endParaRPr lang="en-US" sz="2500" dirty="0"/>
          </a:p>
          <a:p>
            <a:pPr marL="0" indent="0" algn="ctr">
              <a:buNone/>
            </a:pPr>
            <a:r>
              <a:rPr lang="en-US" sz="2500" u="sng" dirty="0"/>
              <a:t>Direct FPGA Comparison</a:t>
            </a:r>
          </a:p>
          <a:p>
            <a:r>
              <a:rPr lang="en-US" sz="2500" dirty="0"/>
              <a:t>Our design is 3X faster</a:t>
            </a:r>
          </a:p>
          <a:p>
            <a:endParaRPr lang="en-US" sz="2500" dirty="0"/>
          </a:p>
        </p:txBody>
      </p:sp>
      <p:sp>
        <p:nvSpPr>
          <p:cNvPr id="28" name="TextBox 27">
            <a:extLst>
              <a:ext uri="{FF2B5EF4-FFF2-40B4-BE49-F238E27FC236}">
                <a16:creationId xmlns:a16="http://schemas.microsoft.com/office/drawing/2014/main" id="{177CC7A7-5678-E14D-A968-301A5A9BD510}"/>
              </a:ext>
            </a:extLst>
          </p:cNvPr>
          <p:cNvSpPr txBox="1"/>
          <p:nvPr/>
        </p:nvSpPr>
        <p:spPr>
          <a:xfrm>
            <a:off x="2482090" y="5598234"/>
            <a:ext cx="3112327" cy="477054"/>
          </a:xfrm>
          <a:prstGeom prst="rect">
            <a:avLst/>
          </a:prstGeom>
          <a:noFill/>
        </p:spPr>
        <p:txBody>
          <a:bodyPr wrap="none" rtlCol="0">
            <a:spAutoFit/>
          </a:bodyPr>
          <a:lstStyle/>
          <a:p>
            <a:r>
              <a:rPr lang="en-US" sz="2500" dirty="0"/>
              <a:t>Clock Frequency (GHz)</a:t>
            </a:r>
          </a:p>
        </p:txBody>
      </p:sp>
      <p:sp>
        <p:nvSpPr>
          <p:cNvPr id="29" name="TextBox 28">
            <a:extLst>
              <a:ext uri="{FF2B5EF4-FFF2-40B4-BE49-F238E27FC236}">
                <a16:creationId xmlns:a16="http://schemas.microsoft.com/office/drawing/2014/main" id="{E82CD886-B632-4844-BD45-C90B3C05D533}"/>
              </a:ext>
            </a:extLst>
          </p:cNvPr>
          <p:cNvSpPr txBox="1"/>
          <p:nvPr/>
        </p:nvSpPr>
        <p:spPr>
          <a:xfrm>
            <a:off x="1010418" y="4757158"/>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30" name="TextBox 29">
            <a:extLst>
              <a:ext uri="{FF2B5EF4-FFF2-40B4-BE49-F238E27FC236}">
                <a16:creationId xmlns:a16="http://schemas.microsoft.com/office/drawing/2014/main" id="{561AEC75-D658-DF49-91E0-3915070535A1}"/>
              </a:ext>
            </a:extLst>
          </p:cNvPr>
          <p:cNvSpPr txBox="1"/>
          <p:nvPr/>
        </p:nvSpPr>
        <p:spPr>
          <a:xfrm>
            <a:off x="1010418" y="1710750"/>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31" name="TextBox 30">
            <a:extLst>
              <a:ext uri="{FF2B5EF4-FFF2-40B4-BE49-F238E27FC236}">
                <a16:creationId xmlns:a16="http://schemas.microsoft.com/office/drawing/2014/main" id="{07A4739B-5634-3F4A-9F9B-5F8BBF29D438}"/>
              </a:ext>
            </a:extLst>
          </p:cNvPr>
          <p:cNvSpPr txBox="1"/>
          <p:nvPr/>
        </p:nvSpPr>
        <p:spPr>
          <a:xfrm>
            <a:off x="1010418" y="2929314"/>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32" name="TextBox 31">
            <a:extLst>
              <a:ext uri="{FF2B5EF4-FFF2-40B4-BE49-F238E27FC236}">
                <a16:creationId xmlns:a16="http://schemas.microsoft.com/office/drawing/2014/main" id="{F938A3E2-76B9-3D4B-898C-044B125EF07F}"/>
              </a:ext>
            </a:extLst>
          </p:cNvPr>
          <p:cNvSpPr txBox="1"/>
          <p:nvPr/>
        </p:nvSpPr>
        <p:spPr>
          <a:xfrm>
            <a:off x="1010418" y="2320032"/>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33" name="TextBox 32">
            <a:extLst>
              <a:ext uri="{FF2B5EF4-FFF2-40B4-BE49-F238E27FC236}">
                <a16:creationId xmlns:a16="http://schemas.microsoft.com/office/drawing/2014/main" id="{B84F844C-73CC-CD43-9380-8E494634C81E}"/>
              </a:ext>
            </a:extLst>
          </p:cNvPr>
          <p:cNvSpPr txBox="1"/>
          <p:nvPr/>
        </p:nvSpPr>
        <p:spPr>
          <a:xfrm>
            <a:off x="1010418" y="3538596"/>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34" name="TextBox 33">
            <a:extLst>
              <a:ext uri="{FF2B5EF4-FFF2-40B4-BE49-F238E27FC236}">
                <a16:creationId xmlns:a16="http://schemas.microsoft.com/office/drawing/2014/main" id="{E131EC39-C77D-264A-B383-74545592B731}"/>
              </a:ext>
            </a:extLst>
          </p:cNvPr>
          <p:cNvSpPr txBox="1"/>
          <p:nvPr/>
        </p:nvSpPr>
        <p:spPr>
          <a:xfrm>
            <a:off x="1010418" y="4147878"/>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35" name="TextBox 34">
            <a:extLst>
              <a:ext uri="{FF2B5EF4-FFF2-40B4-BE49-F238E27FC236}">
                <a16:creationId xmlns:a16="http://schemas.microsoft.com/office/drawing/2014/main" id="{BA536D34-ADDF-0F4F-AD88-3B76DFFA744A}"/>
              </a:ext>
            </a:extLst>
          </p:cNvPr>
          <p:cNvSpPr txBox="1"/>
          <p:nvPr/>
        </p:nvSpPr>
        <p:spPr>
          <a:xfrm rot="16200000">
            <a:off x="-214294" y="3167840"/>
            <a:ext cx="1721369" cy="477054"/>
          </a:xfrm>
          <a:prstGeom prst="rect">
            <a:avLst/>
          </a:prstGeom>
          <a:noFill/>
        </p:spPr>
        <p:txBody>
          <a:bodyPr wrap="none" rtlCol="0">
            <a:spAutoFit/>
          </a:bodyPr>
          <a:lstStyle/>
          <a:p>
            <a:r>
              <a:rPr lang="en-US" sz="2500" dirty="0"/>
              <a:t>Cycle Count</a:t>
            </a:r>
          </a:p>
        </p:txBody>
      </p:sp>
      <p:sp>
        <p:nvSpPr>
          <p:cNvPr id="36" name="Right Arrow 35">
            <a:extLst>
              <a:ext uri="{FF2B5EF4-FFF2-40B4-BE49-F238E27FC236}">
                <a16:creationId xmlns:a16="http://schemas.microsoft.com/office/drawing/2014/main" id="{FF7D0C32-E123-6144-9492-B72A82205977}"/>
              </a:ext>
            </a:extLst>
          </p:cNvPr>
          <p:cNvSpPr/>
          <p:nvPr/>
        </p:nvSpPr>
        <p:spPr>
          <a:xfrm rot="2700000">
            <a:off x="5745447" y="4468220"/>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3728F1-D8AA-4C48-84D1-11FFDF822AED}"/>
              </a:ext>
            </a:extLst>
          </p:cNvPr>
          <p:cNvSpPr txBox="1"/>
          <p:nvPr/>
        </p:nvSpPr>
        <p:spPr>
          <a:xfrm>
            <a:off x="4764414" y="3991962"/>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graphicFrame>
        <p:nvGraphicFramePr>
          <p:cNvPr id="38" name="Content Placeholder 19">
            <a:extLst>
              <a:ext uri="{FF2B5EF4-FFF2-40B4-BE49-F238E27FC236}">
                <a16:creationId xmlns:a16="http://schemas.microsoft.com/office/drawing/2014/main" id="{7DC63495-259A-D243-8997-6AF3EF1568B5}"/>
              </a:ext>
            </a:extLst>
          </p:cNvPr>
          <p:cNvGraphicFramePr>
            <a:graphicFrameLocks/>
          </p:cNvGraphicFramePr>
          <p:nvPr/>
        </p:nvGraphicFramePr>
        <p:xfrm>
          <a:off x="541566" y="1676308"/>
          <a:ext cx="6016752" cy="3995928"/>
        </p:xfrm>
        <a:graphic>
          <a:graphicData uri="http://schemas.openxmlformats.org/drawingml/2006/chart">
            <c:chart xmlns:c="http://schemas.openxmlformats.org/drawingml/2006/chart" xmlns:r="http://schemas.openxmlformats.org/officeDocument/2006/relationships" r:id="rId2"/>
          </a:graphicData>
        </a:graphic>
      </p:graphicFrame>
      <p:sp>
        <p:nvSpPr>
          <p:cNvPr id="39" name="TextBox 38">
            <a:extLst>
              <a:ext uri="{FF2B5EF4-FFF2-40B4-BE49-F238E27FC236}">
                <a16:creationId xmlns:a16="http://schemas.microsoft.com/office/drawing/2014/main" id="{BEEC7231-41A4-6641-8358-4E5D6A51654B}"/>
              </a:ext>
            </a:extLst>
          </p:cNvPr>
          <p:cNvSpPr txBox="1"/>
          <p:nvPr/>
        </p:nvSpPr>
        <p:spPr>
          <a:xfrm>
            <a:off x="2740485" y="2173418"/>
            <a:ext cx="1725152" cy="446276"/>
          </a:xfrm>
          <a:prstGeom prst="rect">
            <a:avLst/>
          </a:prstGeom>
          <a:noFill/>
        </p:spPr>
        <p:txBody>
          <a:bodyPr wrap="none" rtlCol="0">
            <a:spAutoFit/>
          </a:bodyPr>
          <a:lstStyle/>
          <a:p>
            <a:r>
              <a:rPr lang="en-US" sz="2300" dirty="0"/>
              <a:t>[ZTW21]: 6.5</a:t>
            </a:r>
          </a:p>
        </p:txBody>
      </p:sp>
      <p:sp>
        <p:nvSpPr>
          <p:cNvPr id="40" name="TextBox 39">
            <a:extLst>
              <a:ext uri="{FF2B5EF4-FFF2-40B4-BE49-F238E27FC236}">
                <a16:creationId xmlns:a16="http://schemas.microsoft.com/office/drawing/2014/main" id="{DF539EAB-BA68-8147-AFCE-CB98D9BF3C01}"/>
              </a:ext>
            </a:extLst>
          </p:cNvPr>
          <p:cNvSpPr txBox="1"/>
          <p:nvPr/>
        </p:nvSpPr>
        <p:spPr>
          <a:xfrm>
            <a:off x="1630047" y="2650640"/>
            <a:ext cx="1864741" cy="446276"/>
          </a:xfrm>
          <a:prstGeom prst="rect">
            <a:avLst/>
          </a:prstGeom>
          <a:noFill/>
        </p:spPr>
        <p:txBody>
          <a:bodyPr wrap="none" rtlCol="0">
            <a:spAutoFit/>
          </a:bodyPr>
          <a:lstStyle/>
          <a:p>
            <a:pPr algn="ctr"/>
            <a:r>
              <a:rPr lang="en-US" sz="2300" dirty="0"/>
              <a:t>[AHAJS16]: 15</a:t>
            </a:r>
          </a:p>
        </p:txBody>
      </p:sp>
      <p:sp>
        <p:nvSpPr>
          <p:cNvPr id="41" name="TextBox 40">
            <a:extLst>
              <a:ext uri="{FF2B5EF4-FFF2-40B4-BE49-F238E27FC236}">
                <a16:creationId xmlns:a16="http://schemas.microsoft.com/office/drawing/2014/main" id="{F551FF3E-F122-A34D-8A56-E178D34186C9}"/>
              </a:ext>
            </a:extLst>
          </p:cNvPr>
          <p:cNvSpPr txBox="1"/>
          <p:nvPr/>
        </p:nvSpPr>
        <p:spPr>
          <a:xfrm>
            <a:off x="4528991" y="2528678"/>
            <a:ext cx="1521186" cy="446276"/>
          </a:xfrm>
          <a:prstGeom prst="rect">
            <a:avLst/>
          </a:prstGeom>
          <a:noFill/>
        </p:spPr>
        <p:txBody>
          <a:bodyPr wrap="none" rtlCol="0">
            <a:spAutoFit/>
          </a:bodyPr>
          <a:lstStyle/>
          <a:p>
            <a:r>
              <a:rPr lang="en-US" sz="2300" dirty="0"/>
              <a:t>[ZST+20]: 6</a:t>
            </a:r>
          </a:p>
        </p:txBody>
      </p:sp>
      <p:cxnSp>
        <p:nvCxnSpPr>
          <p:cNvPr id="42" name="Straight Connector 41">
            <a:extLst>
              <a:ext uri="{FF2B5EF4-FFF2-40B4-BE49-F238E27FC236}">
                <a16:creationId xmlns:a16="http://schemas.microsoft.com/office/drawing/2014/main" id="{C35E89FF-5119-3740-B030-C0B43DFD70E0}"/>
              </a:ext>
            </a:extLst>
          </p:cNvPr>
          <p:cNvCxnSpPr>
            <a:cxnSpLocks/>
          </p:cNvCxnSpPr>
          <p:nvPr/>
        </p:nvCxnSpPr>
        <p:spPr>
          <a:xfrm flipV="1">
            <a:off x="1876000" y="1936602"/>
            <a:ext cx="4332619" cy="16841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43385575-6532-E24E-806E-7D5988952CAB}"/>
              </a:ext>
            </a:extLst>
          </p:cNvPr>
          <p:cNvSpPr txBox="1"/>
          <p:nvPr/>
        </p:nvSpPr>
        <p:spPr>
          <a:xfrm>
            <a:off x="3216732" y="3259922"/>
            <a:ext cx="1266437" cy="446276"/>
          </a:xfrm>
          <a:prstGeom prst="rect">
            <a:avLst/>
          </a:prstGeom>
          <a:noFill/>
        </p:spPr>
        <p:txBody>
          <a:bodyPr wrap="none" rtlCol="0">
            <a:spAutoFit/>
          </a:bodyPr>
          <a:lstStyle/>
          <a:p>
            <a:r>
              <a:rPr lang="en-US" sz="2300" dirty="0"/>
              <a:t>Ours: 4.6</a:t>
            </a:r>
          </a:p>
        </p:txBody>
      </p:sp>
      <p:sp>
        <p:nvSpPr>
          <p:cNvPr id="44" name="TextBox 43">
            <a:extLst>
              <a:ext uri="{FF2B5EF4-FFF2-40B4-BE49-F238E27FC236}">
                <a16:creationId xmlns:a16="http://schemas.microsoft.com/office/drawing/2014/main" id="{8A3149A3-6E87-4243-81E2-C9722C55C994}"/>
              </a:ext>
            </a:extLst>
          </p:cNvPr>
          <p:cNvSpPr txBox="1"/>
          <p:nvPr/>
        </p:nvSpPr>
        <p:spPr>
          <a:xfrm>
            <a:off x="4634457" y="3259922"/>
            <a:ext cx="1564595" cy="446276"/>
          </a:xfrm>
          <a:prstGeom prst="rect">
            <a:avLst/>
          </a:prstGeom>
          <a:noFill/>
        </p:spPr>
        <p:txBody>
          <a:bodyPr wrap="none" rtlCol="0">
            <a:spAutoFit/>
          </a:bodyPr>
          <a:lstStyle/>
          <a:p>
            <a:r>
              <a:rPr lang="en-US" sz="2300" dirty="0"/>
              <a:t>Ours: 0.294</a:t>
            </a:r>
          </a:p>
        </p:txBody>
      </p:sp>
      <p:sp>
        <p:nvSpPr>
          <p:cNvPr id="45" name="TextBox 44">
            <a:extLst>
              <a:ext uri="{FF2B5EF4-FFF2-40B4-BE49-F238E27FC236}">
                <a16:creationId xmlns:a16="http://schemas.microsoft.com/office/drawing/2014/main" id="{8E4463CC-A705-B848-AB70-CB3F237B7341}"/>
              </a:ext>
            </a:extLst>
          </p:cNvPr>
          <p:cNvSpPr txBox="1"/>
          <p:nvPr/>
        </p:nvSpPr>
        <p:spPr>
          <a:xfrm>
            <a:off x="2101224" y="4572492"/>
            <a:ext cx="1755802" cy="369332"/>
          </a:xfrm>
          <a:prstGeom prst="rect">
            <a:avLst/>
          </a:prstGeom>
          <a:noFill/>
        </p:spPr>
        <p:txBody>
          <a:bodyPr wrap="none" rtlCol="0">
            <a:spAutoFit/>
          </a:bodyPr>
          <a:lstStyle/>
          <a:p>
            <a:r>
              <a:rPr lang="en-US" dirty="0"/>
              <a:t>* Times are in us</a:t>
            </a:r>
          </a:p>
        </p:txBody>
      </p:sp>
      <p:sp>
        <p:nvSpPr>
          <p:cNvPr id="46" name="TextBox 45">
            <a:extLst>
              <a:ext uri="{FF2B5EF4-FFF2-40B4-BE49-F238E27FC236}">
                <a16:creationId xmlns:a16="http://schemas.microsoft.com/office/drawing/2014/main" id="{AA73B001-95FD-1041-A967-431EC15854A6}"/>
              </a:ext>
            </a:extLst>
          </p:cNvPr>
          <p:cNvSpPr txBox="1"/>
          <p:nvPr/>
        </p:nvSpPr>
        <p:spPr>
          <a:xfrm>
            <a:off x="2084449" y="1498344"/>
            <a:ext cx="3548344" cy="446276"/>
          </a:xfrm>
          <a:prstGeom prst="rect">
            <a:avLst/>
          </a:prstGeom>
          <a:noFill/>
        </p:spPr>
        <p:txBody>
          <a:bodyPr wrap="none" rtlCol="0">
            <a:spAutoFit/>
          </a:bodyPr>
          <a:lstStyle/>
          <a:p>
            <a:r>
              <a:rPr lang="en-US" sz="2300" dirty="0"/>
              <a:t>GNU C++ on Apple M1: 10.7</a:t>
            </a:r>
          </a:p>
        </p:txBody>
      </p:sp>
      <p:cxnSp>
        <p:nvCxnSpPr>
          <p:cNvPr id="47" name="Straight Arrow Connector 46">
            <a:extLst>
              <a:ext uri="{FF2B5EF4-FFF2-40B4-BE49-F238E27FC236}">
                <a16:creationId xmlns:a16="http://schemas.microsoft.com/office/drawing/2014/main" id="{E326164F-CF69-A044-9886-24575BF6BA57}"/>
              </a:ext>
            </a:extLst>
          </p:cNvPr>
          <p:cNvCxnSpPr/>
          <p:nvPr/>
        </p:nvCxnSpPr>
        <p:spPr>
          <a:xfrm>
            <a:off x="4728567" y="1991788"/>
            <a:ext cx="306703" cy="328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9" name="Picture 48" descr="Shape&#10;&#10;Description automatically generated">
            <a:extLst>
              <a:ext uri="{FF2B5EF4-FFF2-40B4-BE49-F238E27FC236}">
                <a16:creationId xmlns:a16="http://schemas.microsoft.com/office/drawing/2014/main" id="{8454E2DF-2402-1341-B8D0-33826ADC318E}"/>
              </a:ext>
            </a:extLst>
          </p:cNvPr>
          <p:cNvPicPr>
            <a:picLocks noChangeAspect="1"/>
          </p:cNvPicPr>
          <p:nvPr/>
        </p:nvPicPr>
        <p:blipFill>
          <a:blip r:embed="rId3"/>
          <a:stretch>
            <a:fillRect/>
          </a:stretch>
        </p:blipFill>
        <p:spPr>
          <a:xfrm>
            <a:off x="10964928" y="5685072"/>
            <a:ext cx="342900" cy="368300"/>
          </a:xfrm>
          <a:prstGeom prst="rect">
            <a:avLst/>
          </a:prstGeom>
        </p:spPr>
      </p:pic>
      <p:sp>
        <p:nvSpPr>
          <p:cNvPr id="50" name="TextBox 49">
            <a:extLst>
              <a:ext uri="{FF2B5EF4-FFF2-40B4-BE49-F238E27FC236}">
                <a16:creationId xmlns:a16="http://schemas.microsoft.com/office/drawing/2014/main" id="{624EB5C2-FE55-5446-834F-4D4B6239EBF0}"/>
              </a:ext>
            </a:extLst>
          </p:cNvPr>
          <p:cNvSpPr txBox="1"/>
          <p:nvPr/>
        </p:nvSpPr>
        <p:spPr>
          <a:xfrm>
            <a:off x="7220701" y="5653262"/>
            <a:ext cx="1120948" cy="400110"/>
          </a:xfrm>
          <a:prstGeom prst="rect">
            <a:avLst/>
          </a:prstGeom>
          <a:noFill/>
        </p:spPr>
        <p:txBody>
          <a:bodyPr wrap="none" rtlCol="0">
            <a:spAutoFit/>
          </a:bodyPr>
          <a:lstStyle/>
          <a:p>
            <a:r>
              <a:rPr lang="en-US" sz="2000" dirty="0"/>
              <a:t>Software</a:t>
            </a:r>
          </a:p>
        </p:txBody>
      </p:sp>
      <p:pic>
        <p:nvPicPr>
          <p:cNvPr id="51" name="Picture 50" descr="Icon&#10;&#10;Description automatically generated with medium confidence">
            <a:extLst>
              <a:ext uri="{FF2B5EF4-FFF2-40B4-BE49-F238E27FC236}">
                <a16:creationId xmlns:a16="http://schemas.microsoft.com/office/drawing/2014/main" id="{1A90BD4C-6E78-2D4C-AA11-8C3181138D37}"/>
              </a:ext>
            </a:extLst>
          </p:cNvPr>
          <p:cNvPicPr>
            <a:picLocks noChangeAspect="1"/>
          </p:cNvPicPr>
          <p:nvPr/>
        </p:nvPicPr>
        <p:blipFill rotWithShape="1">
          <a:blip r:embed="rId4"/>
          <a:srcRect l="13259" t="3630"/>
          <a:stretch/>
        </p:blipFill>
        <p:spPr>
          <a:xfrm>
            <a:off x="9121595" y="5740545"/>
            <a:ext cx="342901" cy="293533"/>
          </a:xfrm>
          <a:prstGeom prst="rect">
            <a:avLst/>
          </a:prstGeom>
        </p:spPr>
      </p:pic>
      <p:sp>
        <p:nvSpPr>
          <p:cNvPr id="52" name="TextBox 51">
            <a:extLst>
              <a:ext uri="{FF2B5EF4-FFF2-40B4-BE49-F238E27FC236}">
                <a16:creationId xmlns:a16="http://schemas.microsoft.com/office/drawing/2014/main" id="{D7547CF4-901A-2846-BA90-EBA2193827D7}"/>
              </a:ext>
            </a:extLst>
          </p:cNvPr>
          <p:cNvSpPr txBox="1"/>
          <p:nvPr/>
        </p:nvSpPr>
        <p:spPr>
          <a:xfrm>
            <a:off x="9403031" y="5653262"/>
            <a:ext cx="747320" cy="400110"/>
          </a:xfrm>
          <a:prstGeom prst="rect">
            <a:avLst/>
          </a:prstGeom>
          <a:noFill/>
        </p:spPr>
        <p:txBody>
          <a:bodyPr wrap="none" rtlCol="0">
            <a:spAutoFit/>
          </a:bodyPr>
          <a:lstStyle/>
          <a:p>
            <a:r>
              <a:rPr lang="en-US" sz="2000" dirty="0"/>
              <a:t>FPGA</a:t>
            </a:r>
          </a:p>
        </p:txBody>
      </p:sp>
      <p:sp>
        <p:nvSpPr>
          <p:cNvPr id="53" name="TextBox 52">
            <a:extLst>
              <a:ext uri="{FF2B5EF4-FFF2-40B4-BE49-F238E27FC236}">
                <a16:creationId xmlns:a16="http://schemas.microsoft.com/office/drawing/2014/main" id="{EE562B9F-6227-3347-9030-E10A9EC0ECC7}"/>
              </a:ext>
            </a:extLst>
          </p:cNvPr>
          <p:cNvSpPr txBox="1"/>
          <p:nvPr/>
        </p:nvSpPr>
        <p:spPr>
          <a:xfrm>
            <a:off x="11307828" y="5653262"/>
            <a:ext cx="652743" cy="400110"/>
          </a:xfrm>
          <a:prstGeom prst="rect">
            <a:avLst/>
          </a:prstGeom>
          <a:noFill/>
        </p:spPr>
        <p:txBody>
          <a:bodyPr wrap="none" rtlCol="0">
            <a:spAutoFit/>
          </a:bodyPr>
          <a:lstStyle/>
          <a:p>
            <a:r>
              <a:rPr lang="en-US" sz="2000" dirty="0"/>
              <a:t>ASIC</a:t>
            </a:r>
          </a:p>
        </p:txBody>
      </p:sp>
      <p:cxnSp>
        <p:nvCxnSpPr>
          <p:cNvPr id="54" name="Straight Connector 53">
            <a:extLst>
              <a:ext uri="{FF2B5EF4-FFF2-40B4-BE49-F238E27FC236}">
                <a16:creationId xmlns:a16="http://schemas.microsoft.com/office/drawing/2014/main" id="{0B736205-DDD1-DB40-81E4-770A62624839}"/>
              </a:ext>
            </a:extLst>
          </p:cNvPr>
          <p:cNvCxnSpPr>
            <a:cxnSpLocks/>
            <a:stCxn id="50" idx="1"/>
          </p:cNvCxnSpPr>
          <p:nvPr/>
        </p:nvCxnSpPr>
        <p:spPr>
          <a:xfrm flipH="1">
            <a:off x="6944906" y="5853317"/>
            <a:ext cx="275795"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4300493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Our design impacts application approaches</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Autofit/>
          </a:bodyPr>
          <a:lstStyle/>
          <a:p>
            <a:pPr marL="514350" indent="-514350">
              <a:buFont typeface="+mj-lt"/>
              <a:buAutoNum type="arabicPeriod"/>
            </a:pPr>
            <a:r>
              <a:rPr lang="en-US" dirty="0"/>
              <a:t>Supports progression in state of the art for Curve25519</a:t>
            </a:r>
          </a:p>
          <a:p>
            <a:pPr lvl="1"/>
            <a:r>
              <a:rPr lang="en-US" sz="2800" dirty="0"/>
              <a:t>To point multiplication algorithms that use more inversions</a:t>
            </a:r>
          </a:p>
          <a:p>
            <a:pPr lvl="1"/>
            <a:endParaRPr lang="en-US" sz="2800" dirty="0"/>
          </a:p>
          <a:p>
            <a:pPr marL="0" indent="0">
              <a:buNone/>
            </a:pPr>
            <a:endParaRPr lang="en-US" dirty="0"/>
          </a:p>
        </p:txBody>
      </p:sp>
    </p:spTree>
    <p:extLst>
      <p:ext uri="{BB962C8B-B14F-4D97-AF65-F5344CB8AC3E}">
        <p14:creationId xmlns:p14="http://schemas.microsoft.com/office/powerpoint/2010/main" val="233337908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Our design impacts application approaches</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Autofit/>
          </a:bodyPr>
          <a:lstStyle/>
          <a:p>
            <a:pPr marL="514350" indent="-514350">
              <a:buFont typeface="+mj-lt"/>
              <a:buAutoNum type="arabicPeriod"/>
            </a:pPr>
            <a:r>
              <a:rPr lang="en-US" dirty="0"/>
              <a:t>Supports progression in state of the art for Curve25519</a:t>
            </a:r>
          </a:p>
          <a:p>
            <a:pPr lvl="1"/>
            <a:r>
              <a:rPr lang="en-US" sz="2800" dirty="0"/>
              <a:t>To point multiplication algorithms that use more inversions</a:t>
            </a:r>
          </a:p>
          <a:p>
            <a:pPr lvl="1"/>
            <a:endParaRPr lang="en-US" sz="2800" dirty="0"/>
          </a:p>
          <a:p>
            <a:pPr marL="514350" indent="-514350">
              <a:buFont typeface="+mj-lt"/>
              <a:buAutoNum type="arabicPeriod"/>
            </a:pPr>
            <a:r>
              <a:rPr lang="en-US" dirty="0"/>
              <a:t>Informs reasonable security levels for this type of VDF</a:t>
            </a:r>
          </a:p>
          <a:p>
            <a:pPr lvl="1"/>
            <a:r>
              <a:rPr lang="en-US" sz="2800" dirty="0"/>
              <a:t>Since our hardware is 30 to 40X faster than software</a:t>
            </a:r>
          </a:p>
          <a:p>
            <a:pPr lvl="1"/>
            <a:endParaRPr lang="en-US" sz="2800" dirty="0"/>
          </a:p>
          <a:p>
            <a:pPr marL="0" indent="0">
              <a:buNone/>
            </a:pPr>
            <a:endParaRPr lang="en-US" dirty="0"/>
          </a:p>
        </p:txBody>
      </p:sp>
    </p:spTree>
    <p:extLst>
      <p:ext uri="{BB962C8B-B14F-4D97-AF65-F5344CB8AC3E}">
        <p14:creationId xmlns:p14="http://schemas.microsoft.com/office/powerpoint/2010/main" val="211058432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Our design impacts application approaches</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Autofit/>
          </a:bodyPr>
          <a:lstStyle/>
          <a:p>
            <a:pPr marL="514350" indent="-514350">
              <a:buFont typeface="+mj-lt"/>
              <a:buAutoNum type="arabicPeriod"/>
            </a:pPr>
            <a:r>
              <a:rPr lang="en-US" dirty="0"/>
              <a:t>Supports progression in state of the art for Curve25519</a:t>
            </a:r>
          </a:p>
          <a:p>
            <a:pPr lvl="1"/>
            <a:r>
              <a:rPr lang="en-US" sz="2800" dirty="0"/>
              <a:t>To point multiplication algorithms that use more inversions</a:t>
            </a:r>
          </a:p>
          <a:p>
            <a:pPr lvl="1"/>
            <a:endParaRPr lang="en-US" sz="2800" dirty="0"/>
          </a:p>
          <a:p>
            <a:pPr marL="514350" indent="-514350">
              <a:buFont typeface="+mj-lt"/>
              <a:buAutoNum type="arabicPeriod"/>
            </a:pPr>
            <a:r>
              <a:rPr lang="en-US" dirty="0"/>
              <a:t>Informs reasonable security levels for this type of VDF</a:t>
            </a:r>
          </a:p>
          <a:p>
            <a:pPr lvl="1"/>
            <a:r>
              <a:rPr lang="en-US" sz="2800" dirty="0"/>
              <a:t>Since our hardware is 30 to 40X faster than software</a:t>
            </a:r>
          </a:p>
          <a:p>
            <a:pPr lvl="1"/>
            <a:endParaRPr lang="en-US" sz="2800" dirty="0"/>
          </a:p>
          <a:p>
            <a:pPr marL="514350" indent="-514350">
              <a:buFont typeface="+mj-lt"/>
              <a:buAutoNum type="arabicPeriod"/>
            </a:pPr>
            <a:r>
              <a:rPr lang="en-US" dirty="0"/>
              <a:t>May be useful for other applications?</a:t>
            </a:r>
          </a:p>
          <a:p>
            <a:pPr marL="514350" indent="-514350">
              <a:buFont typeface="+mj-lt"/>
              <a:buAutoNum type="arabicPeriod"/>
            </a:pPr>
            <a:endParaRPr lang="en-US" dirty="0"/>
          </a:p>
          <a:p>
            <a:pPr lvl="1"/>
            <a:endParaRPr lang="en-US" sz="2800" dirty="0"/>
          </a:p>
          <a:p>
            <a:pPr marL="0" indent="0">
              <a:buNone/>
            </a:pPr>
            <a:endParaRPr lang="en-US" dirty="0"/>
          </a:p>
        </p:txBody>
      </p:sp>
    </p:spTree>
    <p:extLst>
      <p:ext uri="{BB962C8B-B14F-4D97-AF65-F5344CB8AC3E}">
        <p14:creationId xmlns:p14="http://schemas.microsoft.com/office/powerpoint/2010/main" val="36017194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Our design impacts application approaches</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Autofit/>
          </a:bodyPr>
          <a:lstStyle/>
          <a:p>
            <a:pPr marL="514350" indent="-514350">
              <a:buFont typeface="+mj-lt"/>
              <a:buAutoNum type="arabicPeriod"/>
            </a:pPr>
            <a:r>
              <a:rPr lang="en-US" dirty="0"/>
              <a:t>Supports progression in state of the art for Curve25519</a:t>
            </a:r>
          </a:p>
          <a:p>
            <a:pPr lvl="1"/>
            <a:r>
              <a:rPr lang="en-US" sz="2800" dirty="0"/>
              <a:t>To point multiplication algorithms that use more inversions</a:t>
            </a:r>
          </a:p>
          <a:p>
            <a:pPr lvl="1"/>
            <a:endParaRPr lang="en-US" sz="2800" dirty="0"/>
          </a:p>
          <a:p>
            <a:pPr marL="514350" indent="-514350">
              <a:buFont typeface="+mj-lt"/>
              <a:buAutoNum type="arabicPeriod"/>
            </a:pPr>
            <a:r>
              <a:rPr lang="en-US" dirty="0"/>
              <a:t>Informs reasonable security levels for this type of VDF</a:t>
            </a:r>
          </a:p>
          <a:p>
            <a:pPr lvl="1"/>
            <a:r>
              <a:rPr lang="en-US" sz="2800" dirty="0"/>
              <a:t>Since our hardware is 30 to 40X faster than software</a:t>
            </a:r>
          </a:p>
          <a:p>
            <a:pPr lvl="1"/>
            <a:endParaRPr lang="en-US" sz="2800" dirty="0"/>
          </a:p>
          <a:p>
            <a:pPr marL="514350" indent="-514350">
              <a:buFont typeface="+mj-lt"/>
              <a:buAutoNum type="arabicPeriod"/>
            </a:pPr>
            <a:r>
              <a:rPr lang="en-US" dirty="0"/>
              <a:t>May be useful for other applications?</a:t>
            </a:r>
          </a:p>
          <a:p>
            <a:pPr marL="514350" indent="-514350">
              <a:buFont typeface="+mj-lt"/>
              <a:buAutoNum type="arabicPeriod"/>
            </a:pPr>
            <a:endParaRPr lang="en-US" dirty="0"/>
          </a:p>
          <a:p>
            <a:pPr marL="0" indent="0" algn="ctr">
              <a:buNone/>
            </a:pPr>
            <a:r>
              <a:rPr lang="en-US" dirty="0">
                <a:ea typeface="Open Sans Condensed" panose="020B0306030504020204" pitchFamily="34" charset="0"/>
                <a:cs typeface="Open Sans Condensed" panose="020B0306030504020204" pitchFamily="34" charset="0"/>
                <a:hlinkClick r:id="rId3"/>
              </a:rPr>
              <a:t>https://github.com/kavyasreedhar/sreedhar-xgcd-hardware-ches2022</a:t>
            </a:r>
            <a:endParaRPr lang="en-US" dirty="0"/>
          </a:p>
        </p:txBody>
      </p:sp>
      <p:pic>
        <p:nvPicPr>
          <p:cNvPr id="4" name="Picture 3" descr="Qr code&#10;&#10;Description automatically generated">
            <a:extLst>
              <a:ext uri="{FF2B5EF4-FFF2-40B4-BE49-F238E27FC236}">
                <a16:creationId xmlns:a16="http://schemas.microsoft.com/office/drawing/2014/main" id="{F2CCF3A6-B94F-4C46-9F91-BBFA83DA39E6}"/>
              </a:ext>
            </a:extLst>
          </p:cNvPr>
          <p:cNvPicPr>
            <a:picLocks noChangeAspect="1"/>
          </p:cNvPicPr>
          <p:nvPr/>
        </p:nvPicPr>
        <p:blipFill>
          <a:blip r:embed="rId4"/>
          <a:stretch>
            <a:fillRect/>
          </a:stretch>
        </p:blipFill>
        <p:spPr>
          <a:xfrm>
            <a:off x="9707470" y="4173794"/>
            <a:ext cx="1504172" cy="1504172"/>
          </a:xfrm>
          <a:prstGeom prst="rect">
            <a:avLst/>
          </a:prstGeom>
        </p:spPr>
      </p:pic>
    </p:spTree>
    <p:extLst>
      <p:ext uri="{BB962C8B-B14F-4D97-AF65-F5344CB8AC3E}">
        <p14:creationId xmlns:p14="http://schemas.microsoft.com/office/powerpoint/2010/main" val="139868848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C4DA-F3E3-164C-BC18-1ECBAEBF0A29}"/>
              </a:ext>
            </a:extLst>
          </p:cNvPr>
          <p:cNvSpPr>
            <a:spLocks noGrp="1"/>
          </p:cNvSpPr>
          <p:nvPr>
            <p:ph type="ctrTitle"/>
          </p:nvPr>
        </p:nvSpPr>
        <p:spPr>
          <a:xfrm>
            <a:off x="495300" y="1122363"/>
            <a:ext cx="11214100" cy="2387600"/>
          </a:xfrm>
        </p:spPr>
        <p:txBody>
          <a:bodyPr>
            <a:noAutofit/>
          </a:bodyPr>
          <a:lstStyle/>
          <a:p>
            <a:r>
              <a:rPr lang="en-US" sz="4700" dirty="0"/>
              <a:t>A Fast Large-Integer Extended GCD Algorithm and Hardware Design for Verifiable Delay Functions and Modular Inversion</a:t>
            </a:r>
          </a:p>
        </p:txBody>
      </p:sp>
      <p:sp>
        <p:nvSpPr>
          <p:cNvPr id="3" name="Subtitle 2">
            <a:extLst>
              <a:ext uri="{FF2B5EF4-FFF2-40B4-BE49-F238E27FC236}">
                <a16:creationId xmlns:a16="http://schemas.microsoft.com/office/drawing/2014/main" id="{CC130B47-3839-A342-988C-059643F340C5}"/>
              </a:ext>
            </a:extLst>
          </p:cNvPr>
          <p:cNvSpPr>
            <a:spLocks noGrp="1"/>
          </p:cNvSpPr>
          <p:nvPr>
            <p:ph type="subTitle" idx="1"/>
          </p:nvPr>
        </p:nvSpPr>
        <p:spPr>
          <a:xfrm>
            <a:off x="1530350" y="3911574"/>
            <a:ext cx="9144000" cy="2036762"/>
          </a:xfrm>
        </p:spPr>
        <p:txBody>
          <a:bodyPr>
            <a:normAutofit fontScale="92500" lnSpcReduction="10000"/>
          </a:bodyPr>
          <a:lstStyle/>
          <a:p>
            <a:r>
              <a:rPr lang="en-US" sz="2800" b="1" dirty="0"/>
              <a:t>Kavya Sreedhar</a:t>
            </a:r>
            <a:r>
              <a:rPr lang="en-US" sz="2800" dirty="0"/>
              <a:t>, Mark Horowitz, Christopher </a:t>
            </a:r>
            <a:r>
              <a:rPr lang="en-US" sz="2800" dirty="0" err="1"/>
              <a:t>Torng</a:t>
            </a:r>
            <a:endParaRPr lang="en-US" sz="2800" dirty="0"/>
          </a:p>
          <a:p>
            <a:r>
              <a:rPr lang="en-US" sz="2800" dirty="0"/>
              <a:t>Stanford University</a:t>
            </a:r>
          </a:p>
          <a:p>
            <a:r>
              <a:rPr lang="en-US" sz="2800" dirty="0">
                <a:hlinkClick r:id="rId2"/>
              </a:rPr>
              <a:t>skavya@stanford.edu</a:t>
            </a:r>
            <a:r>
              <a:rPr lang="en-US" sz="2800" dirty="0"/>
              <a:t> </a:t>
            </a:r>
          </a:p>
          <a:p>
            <a:endParaRPr lang="en-US" sz="1400" dirty="0"/>
          </a:p>
          <a:p>
            <a:r>
              <a:rPr lang="en-US" sz="2800" dirty="0"/>
              <a:t>September 19, 2022</a:t>
            </a:r>
          </a:p>
          <a:p>
            <a:endParaRPr lang="en-US" sz="2800" dirty="0"/>
          </a:p>
        </p:txBody>
      </p:sp>
    </p:spTree>
    <p:extLst>
      <p:ext uri="{BB962C8B-B14F-4D97-AF65-F5344CB8AC3E}">
        <p14:creationId xmlns:p14="http://schemas.microsoft.com/office/powerpoint/2010/main" val="165330238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9CC6-BEA9-9540-BDD9-CBE5E952558E}"/>
              </a:ext>
            </a:extLst>
          </p:cNvPr>
          <p:cNvSpPr>
            <a:spLocks noGrp="1"/>
          </p:cNvSpPr>
          <p:nvPr>
            <p:ph type="title"/>
          </p:nvPr>
        </p:nvSpPr>
        <p:spPr/>
        <p:txBody>
          <a:bodyPr/>
          <a:lstStyle/>
          <a:p>
            <a:r>
              <a:rPr lang="en-US"/>
              <a:t>Extended GCD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8A71FE-B5D6-2840-8AEE-72E68BDF122A}"/>
                  </a:ext>
                </a:extLst>
              </p:cNvPr>
              <p:cNvSpPr>
                <a:spLocks noGrp="1"/>
              </p:cNvSpPr>
              <p:nvPr>
                <p:ph idx="1"/>
              </p:nvPr>
            </p:nvSpPr>
            <p:spPr/>
            <p:txBody>
              <a:bodyPr/>
              <a:lstStyle/>
              <a:p>
                <a:pPr marL="0" indent="0" algn="ctr">
                  <a:buNone/>
                </a:pPr>
                <a:r>
                  <a:rPr lang="en-US" dirty="0"/>
                  <a:t>Computes </a:t>
                </a:r>
                <a:r>
                  <a:rPr lang="en-US" dirty="0" err="1"/>
                  <a:t>Bézout</a:t>
                </a:r>
                <a:r>
                  <a:rPr lang="en-US" dirty="0"/>
                  <a:t> coefficients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oMath>
                </a14:m>
                <a:r>
                  <a:rPr lang="en-US" dirty="0">
                    <a:solidFill>
                      <a:srgbClr val="C00000"/>
                    </a:solidFill>
                  </a:rPr>
                  <a:t> </a:t>
                </a:r>
                <a:r>
                  <a:rPr lang="en-US" dirty="0"/>
                  <a:t>satisfying </a:t>
                </a:r>
                <a:r>
                  <a:rPr lang="en-US" dirty="0" err="1"/>
                  <a:t>Bézout’s</a:t>
                </a:r>
                <a:r>
                  <a:rPr lang="en-US" dirty="0"/>
                  <a:t> Identity</a:t>
                </a:r>
              </a:p>
              <a:p>
                <a:pPr marL="0" indent="0" algn="ctr">
                  <a:buNone/>
                </a:pPr>
                <a:endParaRPr lang="en-US" b="1" i="1" dirty="0">
                  <a:solidFill>
                    <a:srgbClr val="C00000"/>
                  </a:solidFill>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r>
                            <a:rPr lang="en-US" b="1" i="1" smtClean="0">
                              <a:solidFill>
                                <a:srgbClr val="C00000"/>
                              </a:solidFill>
                              <a:latin typeface="Cambria Math" panose="02040503050406030204" pitchFamily="18" charset="0"/>
                            </a:rPr>
                            <m:t>   </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gcd</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e>
                      </m:func>
                    </m:oMath>
                  </m:oMathPara>
                </a14:m>
                <a:endParaRPr lang="en-US" dirty="0"/>
              </a:p>
              <a:p>
                <a:pPr marL="0" indent="0" algn="ctr">
                  <a:buNone/>
                </a:pPr>
                <a:r>
                  <a:rPr lang="en-US" dirty="0"/>
                  <a:t> </a:t>
                </a: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588A71FE-B5D6-2840-8AEE-72E68BDF122A}"/>
                  </a:ext>
                </a:extLst>
              </p:cNvPr>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p:spTree>
    <p:extLst>
      <p:ext uri="{BB962C8B-B14F-4D97-AF65-F5344CB8AC3E}">
        <p14:creationId xmlns:p14="http://schemas.microsoft.com/office/powerpoint/2010/main" val="26390378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9CC6-BEA9-9540-BDD9-CBE5E952558E}"/>
              </a:ext>
            </a:extLst>
          </p:cNvPr>
          <p:cNvSpPr>
            <a:spLocks noGrp="1"/>
          </p:cNvSpPr>
          <p:nvPr>
            <p:ph type="title"/>
          </p:nvPr>
        </p:nvSpPr>
        <p:spPr/>
        <p:txBody>
          <a:bodyPr/>
          <a:lstStyle/>
          <a:p>
            <a:r>
              <a:rPr lang="en-US" dirty="0"/>
              <a:t>Extended GCD is widely used in cryptography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8A71FE-B5D6-2840-8AEE-72E68BDF122A}"/>
                  </a:ext>
                </a:extLst>
              </p:cNvPr>
              <p:cNvSpPr>
                <a:spLocks noGrp="1"/>
              </p:cNvSpPr>
              <p:nvPr>
                <p:ph idx="1"/>
              </p:nvPr>
            </p:nvSpPr>
            <p:spPr/>
            <p:txBody>
              <a:bodyPr/>
              <a:lstStyle/>
              <a:p>
                <a:pPr marL="0" indent="0" algn="ctr">
                  <a:buNone/>
                </a:pPr>
                <a:r>
                  <a:rPr lang="en-US" dirty="0"/>
                  <a:t>Computes </a:t>
                </a:r>
                <a:r>
                  <a:rPr lang="en-US" dirty="0" err="1"/>
                  <a:t>Bézout</a:t>
                </a:r>
                <a:r>
                  <a:rPr lang="en-US" dirty="0"/>
                  <a:t> coefficients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oMath>
                </a14:m>
                <a:r>
                  <a:rPr lang="en-US" dirty="0">
                    <a:solidFill>
                      <a:srgbClr val="C00000"/>
                    </a:solidFill>
                  </a:rPr>
                  <a:t> </a:t>
                </a:r>
                <a:r>
                  <a:rPr lang="en-US" dirty="0"/>
                  <a:t>satisfying </a:t>
                </a:r>
                <a:r>
                  <a:rPr lang="en-US" dirty="0" err="1"/>
                  <a:t>Bézout’s</a:t>
                </a:r>
                <a:r>
                  <a:rPr lang="en-US" dirty="0"/>
                  <a:t> Identity</a:t>
                </a:r>
              </a:p>
              <a:p>
                <a:pPr marL="0" indent="0" algn="ctr">
                  <a:buNone/>
                </a:pPr>
                <a:endParaRPr lang="en-US" b="1" i="1" dirty="0">
                  <a:solidFill>
                    <a:srgbClr val="C00000"/>
                  </a:solidFill>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r>
                            <a:rPr lang="en-US" b="1" i="1" smtClean="0">
                              <a:solidFill>
                                <a:srgbClr val="C00000"/>
                              </a:solidFill>
                              <a:latin typeface="Cambria Math" panose="02040503050406030204" pitchFamily="18" charset="0"/>
                            </a:rPr>
                            <m:t>   </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gcd</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e>
                      </m:func>
                    </m:oMath>
                  </m:oMathPara>
                </a14:m>
                <a:endParaRPr lang="en-US" dirty="0"/>
              </a:p>
              <a:p>
                <a:pPr marL="0" indent="0" algn="ctr">
                  <a:buNone/>
                </a:pPr>
                <a:r>
                  <a:rPr lang="en-US" dirty="0"/>
                  <a:t> </a:t>
                </a:r>
              </a:p>
              <a:p>
                <a:pPr marL="0" indent="0" algn="ctr">
                  <a:buNone/>
                </a:pPr>
                <a:r>
                  <a:rPr lang="en-US" dirty="0"/>
                  <a:t>Modular Multiplicative Inverse</a:t>
                </a:r>
              </a:p>
              <a:p>
                <a:pPr marL="0" indent="0" algn="ctr">
                  <a:buNone/>
                </a:pPr>
                <a:r>
                  <a:rPr lang="en-US" dirty="0"/>
                  <a:t>RSA</a:t>
                </a:r>
              </a:p>
              <a:p>
                <a:pPr marL="0" indent="0" algn="ctr">
                  <a:buNone/>
                </a:pPr>
                <a:r>
                  <a:rPr lang="en-US" dirty="0"/>
                  <a:t>Elliptic Curve Cryptography</a:t>
                </a:r>
              </a:p>
              <a:p>
                <a:pPr marL="0" indent="0" algn="ctr">
                  <a:buNone/>
                </a:pPr>
                <a:r>
                  <a:rPr lang="en-US" dirty="0" err="1"/>
                  <a:t>ElGamal</a:t>
                </a:r>
                <a:r>
                  <a:rPr lang="en-US" dirty="0"/>
                  <a:t> Encryption</a:t>
                </a:r>
              </a:p>
            </p:txBody>
          </p:sp>
        </mc:Choice>
        <mc:Fallback xmlns="">
          <p:sp>
            <p:nvSpPr>
              <p:cNvPr id="3" name="Content Placeholder 2">
                <a:extLst>
                  <a:ext uri="{FF2B5EF4-FFF2-40B4-BE49-F238E27FC236}">
                    <a16:creationId xmlns:a16="http://schemas.microsoft.com/office/drawing/2014/main" id="{588A71FE-B5D6-2840-8AEE-72E68BDF122A}"/>
                  </a:ext>
                </a:extLst>
              </p:cNvPr>
              <p:cNvSpPr>
                <a:spLocks noGrp="1" noRot="1" noChangeAspect="1" noMove="1" noResize="1" noEditPoints="1" noAdjustHandles="1" noChangeArrowheads="1" noChangeShapeType="1" noTextEdit="1"/>
              </p:cNvSpPr>
              <p:nvPr>
                <p:ph idx="1"/>
              </p:nvPr>
            </p:nvSpPr>
            <p:spPr>
              <a:blipFill>
                <a:blip r:embed="rId3"/>
                <a:stretch>
                  <a:fillRect t="-2241"/>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AE215693-C09E-6C4A-8B34-5CBE4BBFDC0B}"/>
              </a:ext>
            </a:extLst>
          </p:cNvPr>
          <p:cNvSpPr txBox="1"/>
          <p:nvPr/>
        </p:nvSpPr>
        <p:spPr>
          <a:xfrm>
            <a:off x="5973221" y="5752873"/>
            <a:ext cx="276038" cy="424090"/>
          </a:xfrm>
          <a:prstGeom prst="rect">
            <a:avLst/>
          </a:prstGeom>
          <a:noFill/>
        </p:spPr>
        <p:txBody>
          <a:bodyPr wrap="none" rtlCol="0">
            <a:spAutoFit/>
          </a:bodyPr>
          <a:lstStyle/>
          <a:p>
            <a:pPr>
              <a:lnSpc>
                <a:spcPct val="20000"/>
              </a:lnSpc>
            </a:pPr>
            <a:r>
              <a:rPr lang="en-US" sz="2800" dirty="0"/>
              <a:t>.</a:t>
            </a:r>
          </a:p>
          <a:p>
            <a:pPr>
              <a:lnSpc>
                <a:spcPct val="20000"/>
              </a:lnSpc>
            </a:pPr>
            <a:r>
              <a:rPr lang="en-US" sz="2800" dirty="0"/>
              <a:t>.</a:t>
            </a:r>
          </a:p>
          <a:p>
            <a:pPr>
              <a:lnSpc>
                <a:spcPct val="20000"/>
              </a:lnSpc>
            </a:pPr>
            <a:r>
              <a:rPr lang="en-US" sz="2800" dirty="0"/>
              <a:t>.</a:t>
            </a:r>
          </a:p>
        </p:txBody>
      </p:sp>
    </p:spTree>
    <p:extLst>
      <p:ext uri="{BB962C8B-B14F-4D97-AF65-F5344CB8AC3E}">
        <p14:creationId xmlns:p14="http://schemas.microsoft.com/office/powerpoint/2010/main" val="303857721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A506-2673-CF43-B703-299FF1F2AF07}"/>
              </a:ext>
            </a:extLst>
          </p:cNvPr>
          <p:cNvSpPr>
            <a:spLocks noGrp="1"/>
          </p:cNvSpPr>
          <p:nvPr>
            <p:ph type="title"/>
          </p:nvPr>
        </p:nvSpPr>
        <p:spPr/>
        <p:txBody>
          <a:bodyPr/>
          <a:lstStyle/>
          <a:p>
            <a:r>
              <a:rPr lang="en-US"/>
              <a:t>There is an increasing need for faster XGCD</a:t>
            </a:r>
            <a:endParaRPr lang="en-US" dirty="0"/>
          </a:p>
        </p:txBody>
      </p:sp>
      <p:sp>
        <p:nvSpPr>
          <p:cNvPr id="3" name="Content Placeholder 2">
            <a:extLst>
              <a:ext uri="{FF2B5EF4-FFF2-40B4-BE49-F238E27FC236}">
                <a16:creationId xmlns:a16="http://schemas.microsoft.com/office/drawing/2014/main" id="{C82E0E02-444B-B540-A17C-E4037DB0EB6B}"/>
              </a:ext>
            </a:extLst>
          </p:cNvPr>
          <p:cNvSpPr>
            <a:spLocks noGrp="1"/>
          </p:cNvSpPr>
          <p:nvPr>
            <p:ph idx="1"/>
          </p:nvPr>
        </p:nvSpPr>
        <p:spPr/>
        <p:txBody>
          <a:bodyPr>
            <a:normAutofit/>
          </a:bodyPr>
          <a:lstStyle/>
          <a:p>
            <a:pPr marL="514350" indent="-514350">
              <a:buFont typeface="+mj-lt"/>
              <a:buAutoNum type="arabicPeriod"/>
            </a:pPr>
            <a:endParaRPr lang="en-US" dirty="0"/>
          </a:p>
          <a:p>
            <a:pPr marL="514350" indent="-514350">
              <a:buFont typeface="+mj-lt"/>
              <a:buAutoNum type="arabicPeriod"/>
            </a:pPr>
            <a:r>
              <a:rPr lang="en-US" dirty="0"/>
              <a:t>Modular Inversion for Curve25519 [Ber06]</a:t>
            </a:r>
          </a:p>
          <a:p>
            <a:pPr lvl="1"/>
            <a:r>
              <a:rPr lang="en-US" sz="2800" dirty="0"/>
              <a:t>Constant-time XGCD faster than Fermat’s Little Theorem [BY19]</a:t>
            </a:r>
          </a:p>
          <a:p>
            <a:pPr marL="457200" lvl="1" indent="0">
              <a:buNone/>
            </a:pPr>
            <a:endParaRPr lang="en-US" sz="2800" dirty="0"/>
          </a:p>
          <a:p>
            <a:pPr lvl="1"/>
            <a:endParaRPr lang="en-US" sz="2800" dirty="0"/>
          </a:p>
        </p:txBody>
      </p:sp>
    </p:spTree>
    <p:extLst>
      <p:ext uri="{BB962C8B-B14F-4D97-AF65-F5344CB8AC3E}">
        <p14:creationId xmlns:p14="http://schemas.microsoft.com/office/powerpoint/2010/main" val="3419467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945C-4C04-B54E-9F6C-5286E3137BC0}"/>
              </a:ext>
            </a:extLst>
          </p:cNvPr>
          <p:cNvSpPr>
            <a:spLocks noGrp="1"/>
          </p:cNvSpPr>
          <p:nvPr>
            <p:ph type="title"/>
          </p:nvPr>
        </p:nvSpPr>
        <p:spPr/>
        <p:txBody>
          <a:bodyPr/>
          <a:lstStyle/>
          <a:p>
            <a:r>
              <a:rPr lang="en-US" dirty="0"/>
              <a:t>Two-bit PM Critical Path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91920D-FF8E-3547-A24F-048A7B0CCA7F}"/>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GCD update:		</a:t>
                </a:r>
                <a14:m>
                  <m:oMath xmlns:m="http://schemas.openxmlformats.org/officeDocument/2006/math">
                    <m:r>
                      <a:rPr lang="en-US" sz="3600" b="0" i="1" dirty="0" smtClean="0">
                        <a:latin typeface="Cambria Math" panose="02040503050406030204" pitchFamily="18" charset="0"/>
                      </a:rPr>
                      <m:t>𝑎</m:t>
                    </m:r>
                    <m:r>
                      <a:rPr lang="en-US" sz="3600" b="0" i="1" dirty="0" smtClean="0">
                        <a:latin typeface="Cambria Math" panose="02040503050406030204" pitchFamily="18" charset="0"/>
                      </a:rPr>
                      <m:t>=</m:t>
                    </m:r>
                    <m:f>
                      <m:fPr>
                        <m:ctrlPr>
                          <a:rPr lang="en-US" sz="3600" b="0" i="1" dirty="0" smtClean="0">
                            <a:latin typeface="Cambria Math" panose="02040503050406030204" pitchFamily="18" charset="0"/>
                          </a:rPr>
                        </m:ctrlPr>
                      </m:fPr>
                      <m:num>
                        <m:r>
                          <a:rPr lang="en-US" sz="3600" b="0" i="1" dirty="0" smtClean="0">
                            <a:latin typeface="Cambria Math" panose="02040503050406030204" pitchFamily="18" charset="0"/>
                          </a:rPr>
                          <m:t>𝑎</m:t>
                        </m:r>
                        <m:r>
                          <a:rPr lang="en-US" sz="3600" b="0" i="1" dirty="0" smtClean="0">
                            <a:latin typeface="Cambria Math" panose="02040503050406030204" pitchFamily="18" charset="0"/>
                          </a:rPr>
                          <m:t>−</m:t>
                        </m:r>
                        <m:r>
                          <a:rPr lang="en-US" sz="3600" b="0" i="1" dirty="0" smtClean="0">
                            <a:latin typeface="Cambria Math" panose="02040503050406030204" pitchFamily="18" charset="0"/>
                          </a:rPr>
                          <m:t>𝑏</m:t>
                        </m:r>
                      </m:num>
                      <m:den>
                        <m:r>
                          <a:rPr lang="en-US" sz="3600" b="0" i="1" dirty="0" smtClean="0">
                            <a:latin typeface="Cambria Math" panose="02040503050406030204" pitchFamily="18" charset="0"/>
                          </a:rPr>
                          <m:t>4</m:t>
                        </m:r>
                      </m:den>
                    </m:f>
                  </m:oMath>
                </a14:m>
                <a:endParaRPr lang="en-US" sz="3600" b="0" i="0" dirty="0">
                  <a:latin typeface="+mj-lt"/>
                </a:endParaRPr>
              </a:p>
              <a:p>
                <a:pPr marL="0" indent="0" algn="ctr">
                  <a:buNone/>
                </a:pPr>
                <a:endParaRPr lang="en-US" dirty="0"/>
              </a:p>
              <a:p>
                <a:pPr marL="0" indent="0" algn="ctr">
                  <a:buNone/>
                </a:pPr>
                <a:r>
                  <a:rPr lang="en-US" dirty="0"/>
                  <a:t>XGCD update: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𝑚</m:t>
                            </m:r>
                          </m:sub>
                        </m:sSub>
                      </m:num>
                      <m:den>
                        <m:r>
                          <a:rPr lang="en-US" b="0" i="1" smtClean="0">
                            <a:latin typeface="Cambria Math" panose="02040503050406030204" pitchFamily="18" charset="0"/>
                          </a:rPr>
                          <m:t>4</m:t>
                        </m:r>
                      </m:den>
                    </m:f>
                  </m:oMath>
                </a14:m>
                <a:endParaRPr lang="en-US" dirty="0"/>
              </a:p>
            </p:txBody>
          </p:sp>
        </mc:Choice>
        <mc:Fallback xmlns="">
          <p:sp>
            <p:nvSpPr>
              <p:cNvPr id="3" name="Content Placeholder 2">
                <a:extLst>
                  <a:ext uri="{FF2B5EF4-FFF2-40B4-BE49-F238E27FC236}">
                    <a16:creationId xmlns:a16="http://schemas.microsoft.com/office/drawing/2014/main" id="{5C91920D-FF8E-3547-A24F-048A7B0CCA7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162305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A506-2673-CF43-B703-299FF1F2AF07}"/>
              </a:ext>
            </a:extLst>
          </p:cNvPr>
          <p:cNvSpPr>
            <a:spLocks noGrp="1"/>
          </p:cNvSpPr>
          <p:nvPr>
            <p:ph type="title"/>
          </p:nvPr>
        </p:nvSpPr>
        <p:spPr/>
        <p:txBody>
          <a:bodyPr/>
          <a:lstStyle/>
          <a:p>
            <a:r>
              <a:rPr lang="en-US"/>
              <a:t>There is an increasing need for faster XGCD</a:t>
            </a:r>
            <a:endParaRPr lang="en-US" dirty="0"/>
          </a:p>
        </p:txBody>
      </p:sp>
      <p:sp>
        <p:nvSpPr>
          <p:cNvPr id="3" name="Content Placeholder 2">
            <a:extLst>
              <a:ext uri="{FF2B5EF4-FFF2-40B4-BE49-F238E27FC236}">
                <a16:creationId xmlns:a16="http://schemas.microsoft.com/office/drawing/2014/main" id="{C82E0E02-444B-B540-A17C-E4037DB0EB6B}"/>
              </a:ext>
            </a:extLst>
          </p:cNvPr>
          <p:cNvSpPr>
            <a:spLocks noGrp="1"/>
          </p:cNvSpPr>
          <p:nvPr>
            <p:ph idx="1"/>
          </p:nvPr>
        </p:nvSpPr>
        <p:spPr/>
        <p:txBody>
          <a:bodyPr>
            <a:normAutofit/>
          </a:bodyPr>
          <a:lstStyle/>
          <a:p>
            <a:pPr marL="514350" indent="-514350">
              <a:buFont typeface="+mj-lt"/>
              <a:buAutoNum type="arabicPeriod"/>
            </a:pPr>
            <a:endParaRPr lang="en-US" dirty="0"/>
          </a:p>
          <a:p>
            <a:pPr marL="514350" indent="-514350">
              <a:buFont typeface="+mj-lt"/>
              <a:buAutoNum type="arabicPeriod"/>
            </a:pPr>
            <a:r>
              <a:rPr lang="en-US" dirty="0"/>
              <a:t>Modular Inversion for Curve25519 [Ber06]</a:t>
            </a:r>
          </a:p>
          <a:p>
            <a:pPr lvl="1"/>
            <a:r>
              <a:rPr lang="en-US" sz="2800" dirty="0"/>
              <a:t>Constant-time XGCD faster than Fermat’s Little Theorem [BY19]</a:t>
            </a:r>
          </a:p>
          <a:p>
            <a:pPr marL="514350" indent="-514350">
              <a:buFont typeface="+mj-lt"/>
              <a:buAutoNum type="arabicPeriod"/>
            </a:pPr>
            <a:endParaRPr lang="en-US" dirty="0"/>
          </a:p>
          <a:p>
            <a:pPr marL="514350" indent="-514350">
              <a:buFont typeface="+mj-lt"/>
              <a:buAutoNum type="arabicPeriod"/>
            </a:pPr>
            <a:r>
              <a:rPr lang="en-US" dirty="0"/>
              <a:t>Squaring binary quadratic forms over class groups [Wes19]</a:t>
            </a:r>
          </a:p>
          <a:p>
            <a:pPr lvl="1"/>
            <a:r>
              <a:rPr lang="en-US" sz="2800" dirty="0"/>
              <a:t>As a VDF [BBBF18]</a:t>
            </a:r>
          </a:p>
          <a:p>
            <a:pPr lvl="1"/>
            <a:r>
              <a:rPr lang="en-US" sz="2800" dirty="0"/>
              <a:t>XGCD is the bottleneck</a:t>
            </a:r>
          </a:p>
          <a:p>
            <a:pPr marL="457200" lvl="1" indent="0">
              <a:buNone/>
            </a:pPr>
            <a:endParaRPr lang="en-US" sz="2800" dirty="0"/>
          </a:p>
          <a:p>
            <a:pPr marL="457200" lvl="1" indent="0">
              <a:buNone/>
            </a:pPr>
            <a:endParaRPr lang="en-US" sz="2800" dirty="0"/>
          </a:p>
          <a:p>
            <a:pPr lvl="1"/>
            <a:endParaRPr lang="en-US" sz="2800" dirty="0"/>
          </a:p>
        </p:txBody>
      </p:sp>
    </p:spTree>
    <p:extLst>
      <p:ext uri="{BB962C8B-B14F-4D97-AF65-F5344CB8AC3E}">
        <p14:creationId xmlns:p14="http://schemas.microsoft.com/office/powerpoint/2010/main" val="401540393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CFAE-12FB-E344-A6D4-3AA78C2F0D2A}"/>
              </a:ext>
            </a:extLst>
          </p:cNvPr>
          <p:cNvSpPr>
            <a:spLocks noGrp="1"/>
          </p:cNvSpPr>
          <p:nvPr>
            <p:ph type="title"/>
          </p:nvPr>
        </p:nvSpPr>
        <p:spPr/>
        <p:txBody>
          <a:bodyPr/>
          <a:lstStyle/>
          <a:p>
            <a:r>
              <a:rPr lang="en-US" dirty="0"/>
              <a:t>How fast can one do XGCD?</a:t>
            </a:r>
          </a:p>
        </p:txBody>
      </p:sp>
      <p:sp>
        <p:nvSpPr>
          <p:cNvPr id="4" name="Content Placeholder 3">
            <a:extLst>
              <a:ext uri="{FF2B5EF4-FFF2-40B4-BE49-F238E27FC236}">
                <a16:creationId xmlns:a16="http://schemas.microsoft.com/office/drawing/2014/main" id="{AC2B7826-5D12-B342-937F-4D271804CADD}"/>
              </a:ext>
            </a:extLst>
          </p:cNvPr>
          <p:cNvSpPr>
            <a:spLocks noGrp="1"/>
          </p:cNvSpPr>
          <p:nvPr>
            <p:ph sz="half" idx="2"/>
          </p:nvPr>
        </p:nvSpPr>
        <p:spPr/>
        <p:txBody>
          <a:bodyPr/>
          <a:lstStyle/>
          <a:p>
            <a:endParaRPr lang="en-US"/>
          </a:p>
        </p:txBody>
      </p:sp>
      <p:graphicFrame>
        <p:nvGraphicFramePr>
          <p:cNvPr id="5" name="Content Placeholder 14">
            <a:extLst>
              <a:ext uri="{FF2B5EF4-FFF2-40B4-BE49-F238E27FC236}">
                <a16:creationId xmlns:a16="http://schemas.microsoft.com/office/drawing/2014/main" id="{20E4BCEF-78A9-144D-9477-BA254E2C7297}"/>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C6CB72EC-116C-F048-BC7F-0E8BA02445E9}"/>
              </a:ext>
            </a:extLst>
          </p:cNvPr>
          <p:cNvSpPr txBox="1"/>
          <p:nvPr/>
        </p:nvSpPr>
        <p:spPr>
          <a:xfrm>
            <a:off x="2631332" y="3799816"/>
            <a:ext cx="1274241" cy="861774"/>
          </a:xfrm>
          <a:prstGeom prst="rect">
            <a:avLst/>
          </a:prstGeom>
          <a:solidFill>
            <a:schemeClr val="bg1"/>
          </a:solidFill>
          <a:ln>
            <a:solidFill>
              <a:schemeClr val="tx1"/>
            </a:solidFill>
          </a:ln>
        </p:spPr>
        <p:txBody>
          <a:bodyPr wrap="square" rtlCol="0">
            <a:spAutoFit/>
          </a:bodyPr>
          <a:lstStyle/>
          <a:p>
            <a:pPr algn="ctr"/>
            <a:r>
              <a:rPr lang="en-US" sz="2500" dirty="0"/>
              <a:t>No ASIC points</a:t>
            </a:r>
          </a:p>
        </p:txBody>
      </p:sp>
    </p:spTree>
    <p:extLst>
      <p:ext uri="{BB962C8B-B14F-4D97-AF65-F5344CB8AC3E}">
        <p14:creationId xmlns:p14="http://schemas.microsoft.com/office/powerpoint/2010/main" val="383969706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CFAE-12FB-E344-A6D4-3AA78C2F0D2A}"/>
              </a:ext>
            </a:extLst>
          </p:cNvPr>
          <p:cNvSpPr>
            <a:spLocks noGrp="1"/>
          </p:cNvSpPr>
          <p:nvPr>
            <p:ph type="title"/>
          </p:nvPr>
        </p:nvSpPr>
        <p:spPr/>
        <p:txBody>
          <a:bodyPr/>
          <a:lstStyle/>
          <a:p>
            <a:r>
              <a:rPr lang="en-US" dirty="0"/>
              <a:t>How fast can one do XGCD?</a:t>
            </a:r>
          </a:p>
        </p:txBody>
      </p:sp>
      <p:graphicFrame>
        <p:nvGraphicFramePr>
          <p:cNvPr id="5" name="Content Placeholder 14">
            <a:extLst>
              <a:ext uri="{FF2B5EF4-FFF2-40B4-BE49-F238E27FC236}">
                <a16:creationId xmlns:a16="http://schemas.microsoft.com/office/drawing/2014/main" id="{20E4BCEF-78A9-144D-9477-BA254E2C7297}"/>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C6CB72EC-116C-F048-BC7F-0E8BA02445E9}"/>
              </a:ext>
            </a:extLst>
          </p:cNvPr>
          <p:cNvSpPr txBox="1"/>
          <p:nvPr/>
        </p:nvSpPr>
        <p:spPr>
          <a:xfrm>
            <a:off x="2631332" y="3799816"/>
            <a:ext cx="1274241" cy="861774"/>
          </a:xfrm>
          <a:prstGeom prst="rect">
            <a:avLst/>
          </a:prstGeom>
          <a:solidFill>
            <a:schemeClr val="bg1"/>
          </a:solidFill>
          <a:ln>
            <a:solidFill>
              <a:schemeClr val="tx1"/>
            </a:solidFill>
          </a:ln>
        </p:spPr>
        <p:txBody>
          <a:bodyPr wrap="square" rtlCol="0">
            <a:spAutoFit/>
          </a:bodyPr>
          <a:lstStyle/>
          <a:p>
            <a:pPr algn="ctr"/>
            <a:r>
              <a:rPr lang="en-US" sz="2500" dirty="0"/>
              <a:t>No ASIC points</a:t>
            </a:r>
          </a:p>
        </p:txBody>
      </p:sp>
      <p:graphicFrame>
        <p:nvGraphicFramePr>
          <p:cNvPr id="7" name="Content Placeholder 18">
            <a:extLst>
              <a:ext uri="{FF2B5EF4-FFF2-40B4-BE49-F238E27FC236}">
                <a16:creationId xmlns:a16="http://schemas.microsoft.com/office/drawing/2014/main" id="{FCB4A05A-303D-9D4A-9919-CD51666830A0}"/>
              </a:ext>
            </a:extLst>
          </p:cNvPr>
          <p:cNvGraphicFramePr>
            <a:graphicFrameLocks noGrp="1"/>
          </p:cNvGraphicFramePr>
          <p:nvPr>
            <p:ph sz="half" idx="2"/>
            <p:extLst>
              <p:ext uri="{D42A27DB-BD31-4B8C-83A1-F6EECF244321}">
                <p14:modId xmlns:p14="http://schemas.microsoft.com/office/powerpoint/2010/main" val="3818642320"/>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3736FB7C-F096-E54B-BCF1-24284BBECA3B}"/>
              </a:ext>
            </a:extLst>
          </p:cNvPr>
          <p:cNvSpPr txBox="1"/>
          <p:nvPr/>
        </p:nvSpPr>
        <p:spPr>
          <a:xfrm>
            <a:off x="9639300" y="3997894"/>
            <a:ext cx="2242885" cy="861774"/>
          </a:xfrm>
          <a:prstGeom prst="rect">
            <a:avLst/>
          </a:prstGeom>
          <a:solidFill>
            <a:schemeClr val="bg1"/>
          </a:solidFill>
          <a:ln>
            <a:solidFill>
              <a:schemeClr val="tx1"/>
            </a:solidFill>
          </a:ln>
        </p:spPr>
        <p:txBody>
          <a:bodyPr wrap="square" rtlCol="0">
            <a:spAutoFit/>
          </a:bodyPr>
          <a:lstStyle/>
          <a:p>
            <a:pPr algn="ctr"/>
            <a:r>
              <a:rPr lang="en-US" sz="2500" dirty="0"/>
              <a:t>[ZST+20] 2x faster than C++</a:t>
            </a:r>
          </a:p>
        </p:txBody>
      </p:sp>
      <p:cxnSp>
        <p:nvCxnSpPr>
          <p:cNvPr id="9" name="Straight Connector 8">
            <a:extLst>
              <a:ext uri="{FF2B5EF4-FFF2-40B4-BE49-F238E27FC236}">
                <a16:creationId xmlns:a16="http://schemas.microsoft.com/office/drawing/2014/main" id="{2BA3037F-64FA-2F4D-9ACD-BF2E68FBB11F}"/>
              </a:ext>
            </a:extLst>
          </p:cNvPr>
          <p:cNvCxnSpPr>
            <a:cxnSpLocks/>
          </p:cNvCxnSpPr>
          <p:nvPr/>
        </p:nvCxnSpPr>
        <p:spPr>
          <a:xfrm flipV="1">
            <a:off x="7672552" y="3016470"/>
            <a:ext cx="3457903" cy="98482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6CC4BD7-F942-4642-8CF9-B8D87629C3B7}"/>
              </a:ext>
            </a:extLst>
          </p:cNvPr>
          <p:cNvSpPr txBox="1"/>
          <p:nvPr/>
        </p:nvSpPr>
        <p:spPr>
          <a:xfrm>
            <a:off x="7924800" y="2404479"/>
            <a:ext cx="3429000" cy="477054"/>
          </a:xfrm>
          <a:prstGeom prst="rect">
            <a:avLst/>
          </a:prstGeom>
          <a:noFill/>
        </p:spPr>
        <p:txBody>
          <a:bodyPr wrap="square" rtlCol="0">
            <a:spAutoFit/>
          </a:bodyPr>
          <a:lstStyle/>
          <a:p>
            <a:r>
              <a:rPr lang="en-US" sz="2500" dirty="0">
                <a:solidFill>
                  <a:srgbClr val="C00000"/>
                </a:solidFill>
              </a:rPr>
              <a:t>GNU C++ on Apple M1</a:t>
            </a:r>
          </a:p>
        </p:txBody>
      </p:sp>
      <p:cxnSp>
        <p:nvCxnSpPr>
          <p:cNvPr id="11" name="Straight Arrow Connector 10">
            <a:extLst>
              <a:ext uri="{FF2B5EF4-FFF2-40B4-BE49-F238E27FC236}">
                <a16:creationId xmlns:a16="http://schemas.microsoft.com/office/drawing/2014/main" id="{9EA89301-9CAF-FA44-A93D-1FE4D2414971}"/>
              </a:ext>
            </a:extLst>
          </p:cNvPr>
          <p:cNvCxnSpPr/>
          <p:nvPr/>
        </p:nvCxnSpPr>
        <p:spPr>
          <a:xfrm>
            <a:off x="9283485" y="2881533"/>
            <a:ext cx="118018" cy="547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9946974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Current view of XGCD design space</a:t>
            </a:r>
          </a:p>
        </p:txBody>
      </p:sp>
      <p:sp>
        <p:nvSpPr>
          <p:cNvPr id="37" name="Rectangle 36">
            <a:extLst>
              <a:ext uri="{FF2B5EF4-FFF2-40B4-BE49-F238E27FC236}">
                <a16:creationId xmlns:a16="http://schemas.microsoft.com/office/drawing/2014/main" id="{F426B57B-0C6D-114A-9216-A21B1309DE2F}"/>
              </a:ext>
            </a:extLst>
          </p:cNvPr>
          <p:cNvSpPr/>
          <p:nvPr/>
        </p:nvSpPr>
        <p:spPr>
          <a:xfrm>
            <a:off x="8714513" y="1674673"/>
            <a:ext cx="17823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Hardware</a:t>
            </a:r>
          </a:p>
        </p:txBody>
      </p:sp>
      <p:cxnSp>
        <p:nvCxnSpPr>
          <p:cNvPr id="46" name="Straight Arrow Connector 45">
            <a:extLst>
              <a:ext uri="{FF2B5EF4-FFF2-40B4-BE49-F238E27FC236}">
                <a16:creationId xmlns:a16="http://schemas.microsoft.com/office/drawing/2014/main" id="{BCC5F3D8-7445-FE4B-9485-A7E6A7F93626}"/>
              </a:ext>
            </a:extLst>
          </p:cNvPr>
          <p:cNvCxnSpPr>
            <a:cxnSpLocks/>
            <a:stCxn id="37" idx="2"/>
          </p:cNvCxnSpPr>
          <p:nvPr/>
        </p:nvCxnSpPr>
        <p:spPr>
          <a:xfrm>
            <a:off x="9605666" y="2277736"/>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75337691-9663-3C4D-B52F-46889601A30B}"/>
              </a:ext>
            </a:extLst>
          </p:cNvPr>
          <p:cNvSpPr/>
          <p:nvPr/>
        </p:nvSpPr>
        <p:spPr>
          <a:xfrm>
            <a:off x="11051508"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53" name="Rectangle 52">
            <a:extLst>
              <a:ext uri="{FF2B5EF4-FFF2-40B4-BE49-F238E27FC236}">
                <a16:creationId xmlns:a16="http://schemas.microsoft.com/office/drawing/2014/main" id="{382AE139-E47E-8F45-A57D-DA9624921867}"/>
              </a:ext>
            </a:extLst>
          </p:cNvPr>
          <p:cNvSpPr/>
          <p:nvPr/>
        </p:nvSpPr>
        <p:spPr>
          <a:xfrm>
            <a:off x="9800297"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54" name="Straight Arrow Connector 53">
            <a:extLst>
              <a:ext uri="{FF2B5EF4-FFF2-40B4-BE49-F238E27FC236}">
                <a16:creationId xmlns:a16="http://schemas.microsoft.com/office/drawing/2014/main" id="{FC268F39-8A5E-9547-8A8D-57C4E7BFAA3A}"/>
              </a:ext>
            </a:extLst>
          </p:cNvPr>
          <p:cNvCxnSpPr>
            <a:cxnSpLocks/>
            <a:endCxn id="53" idx="0"/>
          </p:cNvCxnSpPr>
          <p:nvPr/>
        </p:nvCxnSpPr>
        <p:spPr>
          <a:xfrm flipH="1">
            <a:off x="10265247"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329DB59-9022-F546-9B4D-D8572C40A3FB}"/>
              </a:ext>
            </a:extLst>
          </p:cNvPr>
          <p:cNvCxnSpPr>
            <a:cxnSpLocks/>
            <a:endCxn id="52" idx="0"/>
          </p:cNvCxnSpPr>
          <p:nvPr/>
        </p:nvCxnSpPr>
        <p:spPr>
          <a:xfrm>
            <a:off x="10891783"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42BC3D05-6147-4A41-93D9-F6C616F19329}"/>
              </a:ext>
            </a:extLst>
          </p:cNvPr>
          <p:cNvSpPr/>
          <p:nvPr/>
        </p:nvSpPr>
        <p:spPr>
          <a:xfrm>
            <a:off x="155806" y="167467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Target Platform</a:t>
            </a:r>
          </a:p>
        </p:txBody>
      </p:sp>
      <p:sp>
        <p:nvSpPr>
          <p:cNvPr id="58" name="Rectangle 57">
            <a:extLst>
              <a:ext uri="{FF2B5EF4-FFF2-40B4-BE49-F238E27FC236}">
                <a16:creationId xmlns:a16="http://schemas.microsoft.com/office/drawing/2014/main" id="{B3E2D58A-86D2-084C-8708-A9EFC561B961}"/>
              </a:ext>
            </a:extLst>
          </p:cNvPr>
          <p:cNvSpPr/>
          <p:nvPr/>
        </p:nvSpPr>
        <p:spPr>
          <a:xfrm>
            <a:off x="155806" y="312945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Algorithm</a:t>
            </a:r>
          </a:p>
        </p:txBody>
      </p:sp>
      <p:sp>
        <p:nvSpPr>
          <p:cNvPr id="59" name="Rectangle 58">
            <a:extLst>
              <a:ext uri="{FF2B5EF4-FFF2-40B4-BE49-F238E27FC236}">
                <a16:creationId xmlns:a16="http://schemas.microsoft.com/office/drawing/2014/main" id="{6558FA29-96B7-F347-9734-A8C1E9D51E9D}"/>
              </a:ext>
            </a:extLst>
          </p:cNvPr>
          <p:cNvSpPr/>
          <p:nvPr/>
        </p:nvSpPr>
        <p:spPr>
          <a:xfrm>
            <a:off x="155806" y="4222397"/>
            <a:ext cx="2288822" cy="894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Application Requirements</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816FB76-C5DB-0644-9B2B-7315FAF57A35}"/>
              </a:ext>
            </a:extLst>
          </p:cNvPr>
          <p:cNvCxnSpPr>
            <a:cxnSpLocks/>
          </p:cNvCxnSpPr>
          <p:nvPr/>
        </p:nvCxnSpPr>
        <p:spPr>
          <a:xfrm>
            <a:off x="315310" y="4050515"/>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0CEF6DF-6DF0-D244-8041-BD6E952A74EC}"/>
              </a:ext>
            </a:extLst>
          </p:cNvPr>
          <p:cNvSpPr/>
          <p:nvPr/>
        </p:nvSpPr>
        <p:spPr>
          <a:xfrm>
            <a:off x="10372047"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[AHAJS16]</a:t>
            </a:r>
          </a:p>
          <a:p>
            <a:pPr algn="ctr"/>
            <a:r>
              <a:rPr lang="en-US" sz="2000" dirty="0">
                <a:solidFill>
                  <a:srgbClr val="C00000"/>
                </a:solidFill>
              </a:rPr>
              <a:t>[ZST+20]</a:t>
            </a:r>
          </a:p>
          <a:p>
            <a:pPr algn="ctr"/>
            <a:r>
              <a:rPr lang="en-US" sz="2000" dirty="0">
                <a:solidFill>
                  <a:srgbClr val="C00000"/>
                </a:solidFill>
              </a:rPr>
              <a:t>[ZTW21]</a:t>
            </a:r>
          </a:p>
        </p:txBody>
      </p: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44" name="Rectangle 43">
            <a:extLst>
              <a:ext uri="{FF2B5EF4-FFF2-40B4-BE49-F238E27FC236}">
                <a16:creationId xmlns:a16="http://schemas.microsoft.com/office/drawing/2014/main" id="{34B8E4A0-4D20-1B44-B5F9-67E8875F03CB}"/>
              </a:ext>
            </a:extLst>
          </p:cNvPr>
          <p:cNvSpPr/>
          <p:nvPr/>
        </p:nvSpPr>
        <p:spPr>
          <a:xfrm>
            <a:off x="3769798" y="5459982"/>
            <a:ext cx="6387388" cy="75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 = constant-time, NCT = not constant-time</a:t>
            </a:r>
          </a:p>
        </p:txBody>
      </p:sp>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id="{849B748E-F0AA-754B-B742-64ADC14D7531}"/>
                  </a:ext>
                </a:extLst>
              </p:cNvPr>
              <p:cNvSpPr/>
              <p:nvPr/>
            </p:nvSpPr>
            <p:spPr>
              <a:xfrm>
                <a:off x="10347715" y="3129829"/>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68" name="Rectangle 67">
                <a:extLst>
                  <a:ext uri="{FF2B5EF4-FFF2-40B4-BE49-F238E27FC236}">
                    <a16:creationId xmlns:a16="http://schemas.microsoft.com/office/drawing/2014/main" id="{849B748E-F0AA-754B-B742-64ADC14D7531}"/>
                  </a:ext>
                </a:extLst>
              </p:cNvPr>
              <p:cNvSpPr>
                <a:spLocks noRot="1" noChangeAspect="1" noMove="1" noResize="1" noEditPoints="1" noAdjustHandles="1" noChangeArrowheads="1" noChangeShapeType="1" noTextEdit="1"/>
              </p:cNvSpPr>
              <p:nvPr/>
            </p:nvSpPr>
            <p:spPr>
              <a:xfrm>
                <a:off x="10347715" y="3129829"/>
                <a:ext cx="1088136" cy="603063"/>
              </a:xfrm>
              <a:prstGeom prst="rect">
                <a:avLst/>
              </a:prstGeom>
              <a:blipFill>
                <a:blip r:embed="rId3"/>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13669157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We explore the broader design space</a:t>
            </a:r>
          </a:p>
        </p:txBody>
      </p:sp>
      <p:sp>
        <p:nvSpPr>
          <p:cNvPr id="4" name="Rectangle 3">
            <a:extLst>
              <a:ext uri="{FF2B5EF4-FFF2-40B4-BE49-F238E27FC236}">
                <a16:creationId xmlns:a16="http://schemas.microsoft.com/office/drawing/2014/main" id="{F9D94FFA-E5B4-5646-9A46-79D80921A888}"/>
              </a:ext>
            </a:extLst>
          </p:cNvPr>
          <p:cNvSpPr/>
          <p:nvPr/>
        </p:nvSpPr>
        <p:spPr>
          <a:xfrm>
            <a:off x="3741296" y="1674674"/>
            <a:ext cx="1782305"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Software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EC1F34D-4F53-E547-A3F7-DC62D8874BF3}"/>
                  </a:ext>
                </a:extLst>
              </p:cNvPr>
              <p:cNvSpPr/>
              <p:nvPr/>
            </p:nvSpPr>
            <p:spPr>
              <a:xfrm>
                <a:off x="2882749"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6" name="Rectangle 5">
                <a:extLst>
                  <a:ext uri="{FF2B5EF4-FFF2-40B4-BE49-F238E27FC236}">
                    <a16:creationId xmlns:a16="http://schemas.microsoft.com/office/drawing/2014/main" id="{0EC1F34D-4F53-E547-A3F7-DC62D8874BF3}"/>
                  </a:ext>
                </a:extLst>
              </p:cNvPr>
              <p:cNvSpPr>
                <a:spLocks noRot="1" noChangeAspect="1" noMove="1" noResize="1" noEditPoints="1" noAdjustHandles="1" noChangeArrowheads="1" noChangeShapeType="1" noTextEdit="1"/>
              </p:cNvSpPr>
              <p:nvPr/>
            </p:nvSpPr>
            <p:spPr>
              <a:xfrm>
                <a:off x="2882749" y="3129830"/>
                <a:ext cx="1088136" cy="603063"/>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4B5BFB5-D96A-1946-A8C6-A915F4B4DE3D}"/>
              </a:ext>
            </a:extLst>
          </p:cNvPr>
          <p:cNvSpPr/>
          <p:nvPr/>
        </p:nvSpPr>
        <p:spPr>
          <a:xfrm>
            <a:off x="3586542"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15" name="Rectangle 14">
            <a:extLst>
              <a:ext uri="{FF2B5EF4-FFF2-40B4-BE49-F238E27FC236}">
                <a16:creationId xmlns:a16="http://schemas.microsoft.com/office/drawing/2014/main" id="{221DCAA6-1840-BB4C-A5F0-3E29EDB661B4}"/>
              </a:ext>
            </a:extLst>
          </p:cNvPr>
          <p:cNvSpPr/>
          <p:nvPr/>
        </p:nvSpPr>
        <p:spPr>
          <a:xfrm>
            <a:off x="233533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38" name="Straight Arrow Connector 37">
            <a:extLst>
              <a:ext uri="{FF2B5EF4-FFF2-40B4-BE49-F238E27FC236}">
                <a16:creationId xmlns:a16="http://schemas.microsoft.com/office/drawing/2014/main" id="{976F2D78-8604-9249-9813-F3F5DCC6BCDC}"/>
              </a:ext>
            </a:extLst>
          </p:cNvPr>
          <p:cNvCxnSpPr>
            <a:stCxn id="4" idx="2"/>
            <a:endCxn id="6" idx="0"/>
          </p:cNvCxnSpPr>
          <p:nvPr/>
        </p:nvCxnSpPr>
        <p:spPr>
          <a:xfrm flipH="1">
            <a:off x="3426817" y="2277737"/>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EC614E5-95C9-F340-80A3-6BA45AD96FD9}"/>
              </a:ext>
            </a:extLst>
          </p:cNvPr>
          <p:cNvCxnSpPr>
            <a:cxnSpLocks/>
            <a:stCxn id="4" idx="2"/>
          </p:cNvCxnSpPr>
          <p:nvPr/>
        </p:nvCxnSpPr>
        <p:spPr>
          <a:xfrm>
            <a:off x="4632449" y="2277737"/>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DEE94F1-4557-CB45-9BF7-8FA7BAAD273E}"/>
              </a:ext>
            </a:extLst>
          </p:cNvPr>
          <p:cNvCxnSpPr>
            <a:cxnSpLocks/>
            <a:stCxn id="6" idx="2"/>
            <a:endCxn id="15" idx="0"/>
          </p:cNvCxnSpPr>
          <p:nvPr/>
        </p:nvCxnSpPr>
        <p:spPr>
          <a:xfrm flipH="1">
            <a:off x="2800281"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B57FC48-E78F-4345-B752-39F6C9861011}"/>
              </a:ext>
            </a:extLst>
          </p:cNvPr>
          <p:cNvCxnSpPr>
            <a:cxnSpLocks/>
            <a:stCxn id="6" idx="2"/>
            <a:endCxn id="14" idx="0"/>
          </p:cNvCxnSpPr>
          <p:nvPr/>
        </p:nvCxnSpPr>
        <p:spPr>
          <a:xfrm>
            <a:off x="3426817"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FE8B7F5-A1C4-994F-8B06-3C48D01B44CD}"/>
                  </a:ext>
                </a:extLst>
              </p:cNvPr>
              <p:cNvSpPr/>
              <p:nvPr/>
            </p:nvSpPr>
            <p:spPr>
              <a:xfrm>
                <a:off x="5374498"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23" name="Rectangle 22">
                <a:extLst>
                  <a:ext uri="{FF2B5EF4-FFF2-40B4-BE49-F238E27FC236}">
                    <a16:creationId xmlns:a16="http://schemas.microsoft.com/office/drawing/2014/main" id="{CFE8B7F5-A1C4-994F-8B06-3C48D01B44CD}"/>
                  </a:ext>
                </a:extLst>
              </p:cNvPr>
              <p:cNvSpPr>
                <a:spLocks noRot="1" noChangeAspect="1" noMove="1" noResize="1" noEditPoints="1" noAdjustHandles="1" noChangeArrowheads="1" noChangeShapeType="1" noTextEdit="1"/>
              </p:cNvSpPr>
              <p:nvPr/>
            </p:nvSpPr>
            <p:spPr>
              <a:xfrm>
                <a:off x="5374498" y="3129830"/>
                <a:ext cx="1088136" cy="603063"/>
              </a:xfrm>
              <a:prstGeom prst="rect">
                <a:avLst/>
              </a:prstGeom>
              <a:blipFill>
                <a:blip r:embed="rId4"/>
                <a:stretch>
                  <a:fillRect/>
                </a:stretch>
              </a:blipFill>
              <a:ln>
                <a:solidFill>
                  <a:schemeClr val="tx1"/>
                </a:solidFill>
              </a:ln>
            </p:spPr>
            <p:txBody>
              <a:bodyPr/>
              <a:lstStyle/>
              <a:p>
                <a:r>
                  <a:rPr lang="en-US">
                    <a:noFill/>
                  </a:rPr>
                  <a:t> </a:t>
                </a:r>
              </a:p>
            </p:txBody>
          </p:sp>
        </mc:Fallback>
      </mc:AlternateContent>
      <p:sp>
        <p:nvSpPr>
          <p:cNvPr id="24" name="Rectangle 23">
            <a:extLst>
              <a:ext uri="{FF2B5EF4-FFF2-40B4-BE49-F238E27FC236}">
                <a16:creationId xmlns:a16="http://schemas.microsoft.com/office/drawing/2014/main" id="{83C337E2-EFAD-3A4B-9FA9-414B31BFEBE9}"/>
              </a:ext>
            </a:extLst>
          </p:cNvPr>
          <p:cNvSpPr/>
          <p:nvPr/>
        </p:nvSpPr>
        <p:spPr>
          <a:xfrm>
            <a:off x="607829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25" name="Rectangle 24">
            <a:extLst>
              <a:ext uri="{FF2B5EF4-FFF2-40B4-BE49-F238E27FC236}">
                <a16:creationId xmlns:a16="http://schemas.microsoft.com/office/drawing/2014/main" id="{693A8C4D-D933-2A4D-BD4C-3191882DE316}"/>
              </a:ext>
            </a:extLst>
          </p:cNvPr>
          <p:cNvSpPr/>
          <p:nvPr/>
        </p:nvSpPr>
        <p:spPr>
          <a:xfrm>
            <a:off x="4827080"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26" name="Straight Arrow Connector 25">
            <a:extLst>
              <a:ext uri="{FF2B5EF4-FFF2-40B4-BE49-F238E27FC236}">
                <a16:creationId xmlns:a16="http://schemas.microsoft.com/office/drawing/2014/main" id="{C2435249-6962-BD44-9E83-BAC6C092E685}"/>
              </a:ext>
            </a:extLst>
          </p:cNvPr>
          <p:cNvCxnSpPr>
            <a:cxnSpLocks/>
            <a:stCxn id="23" idx="2"/>
            <a:endCxn id="25" idx="0"/>
          </p:cNvCxnSpPr>
          <p:nvPr/>
        </p:nvCxnSpPr>
        <p:spPr>
          <a:xfrm flipH="1">
            <a:off x="5292030"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335ED66-0F3C-F44C-873E-7F5B05FFA35B}"/>
              </a:ext>
            </a:extLst>
          </p:cNvPr>
          <p:cNvCxnSpPr>
            <a:cxnSpLocks/>
            <a:stCxn id="23" idx="2"/>
            <a:endCxn id="24" idx="0"/>
          </p:cNvCxnSpPr>
          <p:nvPr/>
        </p:nvCxnSpPr>
        <p:spPr>
          <a:xfrm>
            <a:off x="5918566"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F426B57B-0C6D-114A-9216-A21B1309DE2F}"/>
              </a:ext>
            </a:extLst>
          </p:cNvPr>
          <p:cNvSpPr/>
          <p:nvPr/>
        </p:nvSpPr>
        <p:spPr>
          <a:xfrm>
            <a:off x="8714513" y="1674673"/>
            <a:ext cx="17823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Hardware</a:t>
            </a:r>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4CB9FD6C-AF2F-234F-97A1-21F66C75EFCF}"/>
                  </a:ext>
                </a:extLst>
              </p:cNvPr>
              <p:cNvSpPr/>
              <p:nvPr/>
            </p:nvSpPr>
            <p:spPr>
              <a:xfrm>
                <a:off x="7855966" y="3129829"/>
                <a:ext cx="1088136"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39" name="Rectangle 38">
                <a:extLst>
                  <a:ext uri="{FF2B5EF4-FFF2-40B4-BE49-F238E27FC236}">
                    <a16:creationId xmlns:a16="http://schemas.microsoft.com/office/drawing/2014/main" id="{4CB9FD6C-AF2F-234F-97A1-21F66C75EFCF}"/>
                  </a:ext>
                </a:extLst>
              </p:cNvPr>
              <p:cNvSpPr>
                <a:spLocks noRot="1" noChangeAspect="1" noMove="1" noResize="1" noEditPoints="1" noAdjustHandles="1" noChangeArrowheads="1" noChangeShapeType="1" noTextEdit="1"/>
              </p:cNvSpPr>
              <p:nvPr/>
            </p:nvSpPr>
            <p:spPr>
              <a:xfrm>
                <a:off x="7855966" y="3129829"/>
                <a:ext cx="1088136"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p:sp>
        <p:nvSpPr>
          <p:cNvPr id="42" name="Rectangle 41">
            <a:extLst>
              <a:ext uri="{FF2B5EF4-FFF2-40B4-BE49-F238E27FC236}">
                <a16:creationId xmlns:a16="http://schemas.microsoft.com/office/drawing/2014/main" id="{19CCBF76-6126-9043-A11D-A709C26FD80F}"/>
              </a:ext>
            </a:extLst>
          </p:cNvPr>
          <p:cNvSpPr/>
          <p:nvPr/>
        </p:nvSpPr>
        <p:spPr>
          <a:xfrm>
            <a:off x="8559759" y="4368138"/>
            <a:ext cx="929899"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43" name="Rectangle 42">
            <a:extLst>
              <a:ext uri="{FF2B5EF4-FFF2-40B4-BE49-F238E27FC236}">
                <a16:creationId xmlns:a16="http://schemas.microsoft.com/office/drawing/2014/main" id="{1C8F5196-838E-5442-A9C1-673597DD8A3E}"/>
              </a:ext>
            </a:extLst>
          </p:cNvPr>
          <p:cNvSpPr/>
          <p:nvPr/>
        </p:nvSpPr>
        <p:spPr>
          <a:xfrm>
            <a:off x="7308548" y="4368138"/>
            <a:ext cx="929899"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45" name="Straight Arrow Connector 44">
            <a:extLst>
              <a:ext uri="{FF2B5EF4-FFF2-40B4-BE49-F238E27FC236}">
                <a16:creationId xmlns:a16="http://schemas.microsoft.com/office/drawing/2014/main" id="{B16ADC37-E47F-F942-96E7-053C1A7C0ECC}"/>
              </a:ext>
            </a:extLst>
          </p:cNvPr>
          <p:cNvCxnSpPr>
            <a:stCxn id="37" idx="2"/>
            <a:endCxn id="39" idx="0"/>
          </p:cNvCxnSpPr>
          <p:nvPr/>
        </p:nvCxnSpPr>
        <p:spPr>
          <a:xfrm flipH="1">
            <a:off x="8400034" y="2277736"/>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BCC5F3D8-7445-FE4B-9485-A7E6A7F93626}"/>
              </a:ext>
            </a:extLst>
          </p:cNvPr>
          <p:cNvCxnSpPr>
            <a:cxnSpLocks/>
            <a:stCxn id="37" idx="2"/>
          </p:cNvCxnSpPr>
          <p:nvPr/>
        </p:nvCxnSpPr>
        <p:spPr>
          <a:xfrm>
            <a:off x="9605666" y="2277736"/>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814273AC-1B28-3A44-A563-D9496BEEC7AE}"/>
              </a:ext>
            </a:extLst>
          </p:cNvPr>
          <p:cNvCxnSpPr>
            <a:cxnSpLocks/>
            <a:stCxn id="39" idx="2"/>
            <a:endCxn id="43" idx="0"/>
          </p:cNvCxnSpPr>
          <p:nvPr/>
        </p:nvCxnSpPr>
        <p:spPr>
          <a:xfrm flipH="1">
            <a:off x="7773498"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61E0A55-350D-3241-B83F-D623F178B3B7}"/>
              </a:ext>
            </a:extLst>
          </p:cNvPr>
          <p:cNvCxnSpPr>
            <a:cxnSpLocks/>
            <a:stCxn id="39" idx="2"/>
            <a:endCxn id="42" idx="0"/>
          </p:cNvCxnSpPr>
          <p:nvPr/>
        </p:nvCxnSpPr>
        <p:spPr>
          <a:xfrm>
            <a:off x="8400034"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F27BB86C-358C-3647-8BEE-9312B9D631E9}"/>
                  </a:ext>
                </a:extLst>
              </p:cNvPr>
              <p:cNvSpPr/>
              <p:nvPr/>
            </p:nvSpPr>
            <p:spPr>
              <a:xfrm>
                <a:off x="10347715" y="3129829"/>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51" name="Rectangle 50">
                <a:extLst>
                  <a:ext uri="{FF2B5EF4-FFF2-40B4-BE49-F238E27FC236}">
                    <a16:creationId xmlns:a16="http://schemas.microsoft.com/office/drawing/2014/main" id="{F27BB86C-358C-3647-8BEE-9312B9D631E9}"/>
                  </a:ext>
                </a:extLst>
              </p:cNvPr>
              <p:cNvSpPr>
                <a:spLocks noRot="1" noChangeAspect="1" noMove="1" noResize="1" noEditPoints="1" noAdjustHandles="1" noChangeArrowheads="1" noChangeShapeType="1" noTextEdit="1"/>
              </p:cNvSpPr>
              <p:nvPr/>
            </p:nvSpPr>
            <p:spPr>
              <a:xfrm>
                <a:off x="10347715" y="3129829"/>
                <a:ext cx="1088136"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52" name="Rectangle 51">
            <a:extLst>
              <a:ext uri="{FF2B5EF4-FFF2-40B4-BE49-F238E27FC236}">
                <a16:creationId xmlns:a16="http://schemas.microsoft.com/office/drawing/2014/main" id="{75337691-9663-3C4D-B52F-46889601A30B}"/>
              </a:ext>
            </a:extLst>
          </p:cNvPr>
          <p:cNvSpPr/>
          <p:nvPr/>
        </p:nvSpPr>
        <p:spPr>
          <a:xfrm>
            <a:off x="11051508"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53" name="Rectangle 52">
            <a:extLst>
              <a:ext uri="{FF2B5EF4-FFF2-40B4-BE49-F238E27FC236}">
                <a16:creationId xmlns:a16="http://schemas.microsoft.com/office/drawing/2014/main" id="{382AE139-E47E-8F45-A57D-DA9624921867}"/>
              </a:ext>
            </a:extLst>
          </p:cNvPr>
          <p:cNvSpPr/>
          <p:nvPr/>
        </p:nvSpPr>
        <p:spPr>
          <a:xfrm>
            <a:off x="9800297"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54" name="Straight Arrow Connector 53">
            <a:extLst>
              <a:ext uri="{FF2B5EF4-FFF2-40B4-BE49-F238E27FC236}">
                <a16:creationId xmlns:a16="http://schemas.microsoft.com/office/drawing/2014/main" id="{FC268F39-8A5E-9547-8A8D-57C4E7BFAA3A}"/>
              </a:ext>
            </a:extLst>
          </p:cNvPr>
          <p:cNvCxnSpPr>
            <a:cxnSpLocks/>
            <a:stCxn id="51" idx="2"/>
            <a:endCxn id="53" idx="0"/>
          </p:cNvCxnSpPr>
          <p:nvPr/>
        </p:nvCxnSpPr>
        <p:spPr>
          <a:xfrm flipH="1">
            <a:off x="10265247"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329DB59-9022-F546-9B4D-D8572C40A3FB}"/>
              </a:ext>
            </a:extLst>
          </p:cNvPr>
          <p:cNvCxnSpPr>
            <a:cxnSpLocks/>
            <a:stCxn id="51" idx="2"/>
            <a:endCxn id="52" idx="0"/>
          </p:cNvCxnSpPr>
          <p:nvPr/>
        </p:nvCxnSpPr>
        <p:spPr>
          <a:xfrm>
            <a:off x="10891783"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42BC3D05-6147-4A41-93D9-F6C616F19329}"/>
              </a:ext>
            </a:extLst>
          </p:cNvPr>
          <p:cNvSpPr/>
          <p:nvPr/>
        </p:nvSpPr>
        <p:spPr>
          <a:xfrm>
            <a:off x="155806" y="167467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Target Platform</a:t>
            </a:r>
          </a:p>
        </p:txBody>
      </p:sp>
      <p:sp>
        <p:nvSpPr>
          <p:cNvPr id="58" name="Rectangle 57">
            <a:extLst>
              <a:ext uri="{FF2B5EF4-FFF2-40B4-BE49-F238E27FC236}">
                <a16:creationId xmlns:a16="http://schemas.microsoft.com/office/drawing/2014/main" id="{B3E2D58A-86D2-084C-8708-A9EFC561B961}"/>
              </a:ext>
            </a:extLst>
          </p:cNvPr>
          <p:cNvSpPr/>
          <p:nvPr/>
        </p:nvSpPr>
        <p:spPr>
          <a:xfrm>
            <a:off x="155806" y="312945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Algorithm</a:t>
            </a:r>
          </a:p>
        </p:txBody>
      </p:sp>
      <p:sp>
        <p:nvSpPr>
          <p:cNvPr id="59" name="Rectangle 58">
            <a:extLst>
              <a:ext uri="{FF2B5EF4-FFF2-40B4-BE49-F238E27FC236}">
                <a16:creationId xmlns:a16="http://schemas.microsoft.com/office/drawing/2014/main" id="{6558FA29-96B7-F347-9734-A8C1E9D51E9D}"/>
              </a:ext>
            </a:extLst>
          </p:cNvPr>
          <p:cNvSpPr/>
          <p:nvPr/>
        </p:nvSpPr>
        <p:spPr>
          <a:xfrm>
            <a:off x="155806" y="4222397"/>
            <a:ext cx="2288822" cy="894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Application Requirements</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816FB76-C5DB-0644-9B2B-7315FAF57A35}"/>
              </a:ext>
            </a:extLst>
          </p:cNvPr>
          <p:cNvCxnSpPr>
            <a:cxnSpLocks/>
          </p:cNvCxnSpPr>
          <p:nvPr/>
        </p:nvCxnSpPr>
        <p:spPr>
          <a:xfrm>
            <a:off x="315310" y="4050515"/>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0CEF6DF-6DF0-D244-8041-BD6E952A74EC}"/>
              </a:ext>
            </a:extLst>
          </p:cNvPr>
          <p:cNvSpPr/>
          <p:nvPr/>
        </p:nvSpPr>
        <p:spPr>
          <a:xfrm>
            <a:off x="10372047"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[AHAJS16]</a:t>
            </a:r>
          </a:p>
          <a:p>
            <a:pPr algn="ctr"/>
            <a:r>
              <a:rPr lang="en-US" sz="2000" dirty="0">
                <a:solidFill>
                  <a:srgbClr val="C00000"/>
                </a:solidFill>
              </a:rPr>
              <a:t>[ZST+20]</a:t>
            </a:r>
          </a:p>
          <a:p>
            <a:pPr algn="ctr"/>
            <a:r>
              <a:rPr lang="en-US" sz="2000" dirty="0">
                <a:solidFill>
                  <a:srgbClr val="C00000"/>
                </a:solidFill>
              </a:rPr>
              <a:t>[ZTW21]</a:t>
            </a:r>
          </a:p>
        </p:txBody>
      </p: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65" name="Rectangle 64">
            <a:extLst>
              <a:ext uri="{FF2B5EF4-FFF2-40B4-BE49-F238E27FC236}">
                <a16:creationId xmlns:a16="http://schemas.microsoft.com/office/drawing/2014/main" id="{3CC284CD-0519-C441-801C-4CA2E344AF03}"/>
              </a:ext>
            </a:extLst>
          </p:cNvPr>
          <p:cNvSpPr/>
          <p:nvPr/>
        </p:nvSpPr>
        <p:spPr>
          <a:xfrm>
            <a:off x="3769798" y="5459982"/>
            <a:ext cx="6387388" cy="75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 = constant-time, NCT = not constant-time</a:t>
            </a:r>
          </a:p>
        </p:txBody>
      </p:sp>
    </p:spTree>
    <p:extLst>
      <p:ext uri="{BB962C8B-B14F-4D97-AF65-F5344CB8AC3E}">
        <p14:creationId xmlns:p14="http://schemas.microsoft.com/office/powerpoint/2010/main" val="179121326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We explore the broader design space</a:t>
            </a:r>
          </a:p>
        </p:txBody>
      </p:sp>
      <p:sp>
        <p:nvSpPr>
          <p:cNvPr id="4" name="Rectangle 3">
            <a:extLst>
              <a:ext uri="{FF2B5EF4-FFF2-40B4-BE49-F238E27FC236}">
                <a16:creationId xmlns:a16="http://schemas.microsoft.com/office/drawing/2014/main" id="{F9D94FFA-E5B4-5646-9A46-79D80921A888}"/>
              </a:ext>
            </a:extLst>
          </p:cNvPr>
          <p:cNvSpPr/>
          <p:nvPr/>
        </p:nvSpPr>
        <p:spPr>
          <a:xfrm>
            <a:off x="3741296" y="1674674"/>
            <a:ext cx="1782305"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Software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EC1F34D-4F53-E547-A3F7-DC62D8874BF3}"/>
                  </a:ext>
                </a:extLst>
              </p:cNvPr>
              <p:cNvSpPr/>
              <p:nvPr/>
            </p:nvSpPr>
            <p:spPr>
              <a:xfrm>
                <a:off x="2882749"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6" name="Rectangle 5">
                <a:extLst>
                  <a:ext uri="{FF2B5EF4-FFF2-40B4-BE49-F238E27FC236}">
                    <a16:creationId xmlns:a16="http://schemas.microsoft.com/office/drawing/2014/main" id="{0EC1F34D-4F53-E547-A3F7-DC62D8874BF3}"/>
                  </a:ext>
                </a:extLst>
              </p:cNvPr>
              <p:cNvSpPr>
                <a:spLocks noRot="1" noChangeAspect="1" noMove="1" noResize="1" noEditPoints="1" noAdjustHandles="1" noChangeArrowheads="1" noChangeShapeType="1" noTextEdit="1"/>
              </p:cNvSpPr>
              <p:nvPr/>
            </p:nvSpPr>
            <p:spPr>
              <a:xfrm>
                <a:off x="2882749" y="3129830"/>
                <a:ext cx="1088136" cy="603063"/>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4B5BFB5-D96A-1946-A8C6-A915F4B4DE3D}"/>
              </a:ext>
            </a:extLst>
          </p:cNvPr>
          <p:cNvSpPr/>
          <p:nvPr/>
        </p:nvSpPr>
        <p:spPr>
          <a:xfrm>
            <a:off x="3586542"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15" name="Rectangle 14">
            <a:extLst>
              <a:ext uri="{FF2B5EF4-FFF2-40B4-BE49-F238E27FC236}">
                <a16:creationId xmlns:a16="http://schemas.microsoft.com/office/drawing/2014/main" id="{221DCAA6-1840-BB4C-A5F0-3E29EDB661B4}"/>
              </a:ext>
            </a:extLst>
          </p:cNvPr>
          <p:cNvSpPr/>
          <p:nvPr/>
        </p:nvSpPr>
        <p:spPr>
          <a:xfrm>
            <a:off x="233533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38" name="Straight Arrow Connector 37">
            <a:extLst>
              <a:ext uri="{FF2B5EF4-FFF2-40B4-BE49-F238E27FC236}">
                <a16:creationId xmlns:a16="http://schemas.microsoft.com/office/drawing/2014/main" id="{976F2D78-8604-9249-9813-F3F5DCC6BCDC}"/>
              </a:ext>
            </a:extLst>
          </p:cNvPr>
          <p:cNvCxnSpPr>
            <a:stCxn id="4" idx="2"/>
            <a:endCxn id="6" idx="0"/>
          </p:cNvCxnSpPr>
          <p:nvPr/>
        </p:nvCxnSpPr>
        <p:spPr>
          <a:xfrm flipH="1">
            <a:off x="3426817" y="2277737"/>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EC614E5-95C9-F340-80A3-6BA45AD96FD9}"/>
              </a:ext>
            </a:extLst>
          </p:cNvPr>
          <p:cNvCxnSpPr>
            <a:cxnSpLocks/>
            <a:stCxn id="4" idx="2"/>
          </p:cNvCxnSpPr>
          <p:nvPr/>
        </p:nvCxnSpPr>
        <p:spPr>
          <a:xfrm>
            <a:off x="4632449" y="2277737"/>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DEE94F1-4557-CB45-9BF7-8FA7BAAD273E}"/>
              </a:ext>
            </a:extLst>
          </p:cNvPr>
          <p:cNvCxnSpPr>
            <a:cxnSpLocks/>
            <a:stCxn id="6" idx="2"/>
            <a:endCxn id="15" idx="0"/>
          </p:cNvCxnSpPr>
          <p:nvPr/>
        </p:nvCxnSpPr>
        <p:spPr>
          <a:xfrm flipH="1">
            <a:off x="2800281"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B57FC48-E78F-4345-B752-39F6C9861011}"/>
              </a:ext>
            </a:extLst>
          </p:cNvPr>
          <p:cNvCxnSpPr>
            <a:cxnSpLocks/>
            <a:stCxn id="6" idx="2"/>
            <a:endCxn id="14" idx="0"/>
          </p:cNvCxnSpPr>
          <p:nvPr/>
        </p:nvCxnSpPr>
        <p:spPr>
          <a:xfrm>
            <a:off x="3426817"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FE8B7F5-A1C4-994F-8B06-3C48D01B44CD}"/>
                  </a:ext>
                </a:extLst>
              </p:cNvPr>
              <p:cNvSpPr/>
              <p:nvPr/>
            </p:nvSpPr>
            <p:spPr>
              <a:xfrm>
                <a:off x="5374498"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23" name="Rectangle 22">
                <a:extLst>
                  <a:ext uri="{FF2B5EF4-FFF2-40B4-BE49-F238E27FC236}">
                    <a16:creationId xmlns:a16="http://schemas.microsoft.com/office/drawing/2014/main" id="{CFE8B7F5-A1C4-994F-8B06-3C48D01B44CD}"/>
                  </a:ext>
                </a:extLst>
              </p:cNvPr>
              <p:cNvSpPr>
                <a:spLocks noRot="1" noChangeAspect="1" noMove="1" noResize="1" noEditPoints="1" noAdjustHandles="1" noChangeArrowheads="1" noChangeShapeType="1" noTextEdit="1"/>
              </p:cNvSpPr>
              <p:nvPr/>
            </p:nvSpPr>
            <p:spPr>
              <a:xfrm>
                <a:off x="5374498" y="3129830"/>
                <a:ext cx="1088136" cy="603063"/>
              </a:xfrm>
              <a:prstGeom prst="rect">
                <a:avLst/>
              </a:prstGeom>
              <a:blipFill>
                <a:blip r:embed="rId4"/>
                <a:stretch>
                  <a:fillRect/>
                </a:stretch>
              </a:blipFill>
              <a:ln>
                <a:solidFill>
                  <a:schemeClr val="tx1"/>
                </a:solidFill>
              </a:ln>
            </p:spPr>
            <p:txBody>
              <a:bodyPr/>
              <a:lstStyle/>
              <a:p>
                <a:r>
                  <a:rPr lang="en-US">
                    <a:noFill/>
                  </a:rPr>
                  <a:t> </a:t>
                </a:r>
              </a:p>
            </p:txBody>
          </p:sp>
        </mc:Fallback>
      </mc:AlternateContent>
      <p:sp>
        <p:nvSpPr>
          <p:cNvPr id="24" name="Rectangle 23">
            <a:extLst>
              <a:ext uri="{FF2B5EF4-FFF2-40B4-BE49-F238E27FC236}">
                <a16:creationId xmlns:a16="http://schemas.microsoft.com/office/drawing/2014/main" id="{83C337E2-EFAD-3A4B-9FA9-414B31BFEBE9}"/>
              </a:ext>
            </a:extLst>
          </p:cNvPr>
          <p:cNvSpPr/>
          <p:nvPr/>
        </p:nvSpPr>
        <p:spPr>
          <a:xfrm>
            <a:off x="607829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25" name="Rectangle 24">
            <a:extLst>
              <a:ext uri="{FF2B5EF4-FFF2-40B4-BE49-F238E27FC236}">
                <a16:creationId xmlns:a16="http://schemas.microsoft.com/office/drawing/2014/main" id="{693A8C4D-D933-2A4D-BD4C-3191882DE316}"/>
              </a:ext>
            </a:extLst>
          </p:cNvPr>
          <p:cNvSpPr/>
          <p:nvPr/>
        </p:nvSpPr>
        <p:spPr>
          <a:xfrm>
            <a:off x="4827080"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26" name="Straight Arrow Connector 25">
            <a:extLst>
              <a:ext uri="{FF2B5EF4-FFF2-40B4-BE49-F238E27FC236}">
                <a16:creationId xmlns:a16="http://schemas.microsoft.com/office/drawing/2014/main" id="{C2435249-6962-BD44-9E83-BAC6C092E685}"/>
              </a:ext>
            </a:extLst>
          </p:cNvPr>
          <p:cNvCxnSpPr>
            <a:cxnSpLocks/>
            <a:stCxn id="23" idx="2"/>
            <a:endCxn id="25" idx="0"/>
          </p:cNvCxnSpPr>
          <p:nvPr/>
        </p:nvCxnSpPr>
        <p:spPr>
          <a:xfrm flipH="1">
            <a:off x="5292030"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335ED66-0F3C-F44C-873E-7F5B05FFA35B}"/>
              </a:ext>
            </a:extLst>
          </p:cNvPr>
          <p:cNvCxnSpPr>
            <a:cxnSpLocks/>
            <a:stCxn id="23" idx="2"/>
            <a:endCxn id="24" idx="0"/>
          </p:cNvCxnSpPr>
          <p:nvPr/>
        </p:nvCxnSpPr>
        <p:spPr>
          <a:xfrm>
            <a:off x="5918566"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F426B57B-0C6D-114A-9216-A21B1309DE2F}"/>
              </a:ext>
            </a:extLst>
          </p:cNvPr>
          <p:cNvSpPr/>
          <p:nvPr/>
        </p:nvSpPr>
        <p:spPr>
          <a:xfrm>
            <a:off x="8714513" y="1674673"/>
            <a:ext cx="1782305" cy="60306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Hardware</a:t>
            </a:r>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4CB9FD6C-AF2F-234F-97A1-21F66C75EFCF}"/>
                  </a:ext>
                </a:extLst>
              </p:cNvPr>
              <p:cNvSpPr/>
              <p:nvPr/>
            </p:nvSpPr>
            <p:spPr>
              <a:xfrm>
                <a:off x="7855966" y="3129829"/>
                <a:ext cx="1088136" cy="60306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39" name="Rectangle 38">
                <a:extLst>
                  <a:ext uri="{FF2B5EF4-FFF2-40B4-BE49-F238E27FC236}">
                    <a16:creationId xmlns:a16="http://schemas.microsoft.com/office/drawing/2014/main" id="{4CB9FD6C-AF2F-234F-97A1-21F66C75EFCF}"/>
                  </a:ext>
                </a:extLst>
              </p:cNvPr>
              <p:cNvSpPr>
                <a:spLocks noRot="1" noChangeAspect="1" noMove="1" noResize="1" noEditPoints="1" noAdjustHandles="1" noChangeArrowheads="1" noChangeShapeType="1" noTextEdit="1"/>
              </p:cNvSpPr>
              <p:nvPr/>
            </p:nvSpPr>
            <p:spPr>
              <a:xfrm>
                <a:off x="7855966" y="3129829"/>
                <a:ext cx="1088136"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B16ADC37-E47F-F942-96E7-053C1A7C0ECC}"/>
              </a:ext>
            </a:extLst>
          </p:cNvPr>
          <p:cNvCxnSpPr>
            <a:stCxn id="37" idx="2"/>
            <a:endCxn id="39" idx="0"/>
          </p:cNvCxnSpPr>
          <p:nvPr/>
        </p:nvCxnSpPr>
        <p:spPr>
          <a:xfrm flipH="1">
            <a:off x="8400034" y="2277736"/>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BCC5F3D8-7445-FE4B-9485-A7E6A7F93626}"/>
              </a:ext>
            </a:extLst>
          </p:cNvPr>
          <p:cNvCxnSpPr>
            <a:cxnSpLocks/>
            <a:stCxn id="37" idx="2"/>
          </p:cNvCxnSpPr>
          <p:nvPr/>
        </p:nvCxnSpPr>
        <p:spPr>
          <a:xfrm>
            <a:off x="9605666" y="2277736"/>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814273AC-1B28-3A44-A563-D9496BEEC7AE}"/>
              </a:ext>
            </a:extLst>
          </p:cNvPr>
          <p:cNvCxnSpPr>
            <a:cxnSpLocks/>
            <a:stCxn id="39" idx="2"/>
          </p:cNvCxnSpPr>
          <p:nvPr/>
        </p:nvCxnSpPr>
        <p:spPr>
          <a:xfrm flipH="1">
            <a:off x="7773498"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61E0A55-350D-3241-B83F-D623F178B3B7}"/>
              </a:ext>
            </a:extLst>
          </p:cNvPr>
          <p:cNvCxnSpPr>
            <a:cxnSpLocks/>
            <a:stCxn id="39" idx="2"/>
          </p:cNvCxnSpPr>
          <p:nvPr/>
        </p:nvCxnSpPr>
        <p:spPr>
          <a:xfrm>
            <a:off x="8400034"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F27BB86C-358C-3647-8BEE-9312B9D631E9}"/>
                  </a:ext>
                </a:extLst>
              </p:cNvPr>
              <p:cNvSpPr/>
              <p:nvPr/>
            </p:nvSpPr>
            <p:spPr>
              <a:xfrm>
                <a:off x="10347715" y="3129829"/>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51" name="Rectangle 50">
                <a:extLst>
                  <a:ext uri="{FF2B5EF4-FFF2-40B4-BE49-F238E27FC236}">
                    <a16:creationId xmlns:a16="http://schemas.microsoft.com/office/drawing/2014/main" id="{F27BB86C-358C-3647-8BEE-9312B9D631E9}"/>
                  </a:ext>
                </a:extLst>
              </p:cNvPr>
              <p:cNvSpPr>
                <a:spLocks noRot="1" noChangeAspect="1" noMove="1" noResize="1" noEditPoints="1" noAdjustHandles="1" noChangeArrowheads="1" noChangeShapeType="1" noTextEdit="1"/>
              </p:cNvSpPr>
              <p:nvPr/>
            </p:nvSpPr>
            <p:spPr>
              <a:xfrm>
                <a:off x="10347715" y="3129829"/>
                <a:ext cx="1088136"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52" name="Rectangle 51">
            <a:extLst>
              <a:ext uri="{FF2B5EF4-FFF2-40B4-BE49-F238E27FC236}">
                <a16:creationId xmlns:a16="http://schemas.microsoft.com/office/drawing/2014/main" id="{75337691-9663-3C4D-B52F-46889601A30B}"/>
              </a:ext>
            </a:extLst>
          </p:cNvPr>
          <p:cNvSpPr/>
          <p:nvPr/>
        </p:nvSpPr>
        <p:spPr>
          <a:xfrm>
            <a:off x="11051508"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53" name="Rectangle 52">
            <a:extLst>
              <a:ext uri="{FF2B5EF4-FFF2-40B4-BE49-F238E27FC236}">
                <a16:creationId xmlns:a16="http://schemas.microsoft.com/office/drawing/2014/main" id="{382AE139-E47E-8F45-A57D-DA9624921867}"/>
              </a:ext>
            </a:extLst>
          </p:cNvPr>
          <p:cNvSpPr/>
          <p:nvPr/>
        </p:nvSpPr>
        <p:spPr>
          <a:xfrm>
            <a:off x="9800297"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54" name="Straight Arrow Connector 53">
            <a:extLst>
              <a:ext uri="{FF2B5EF4-FFF2-40B4-BE49-F238E27FC236}">
                <a16:creationId xmlns:a16="http://schemas.microsoft.com/office/drawing/2014/main" id="{FC268F39-8A5E-9547-8A8D-57C4E7BFAA3A}"/>
              </a:ext>
            </a:extLst>
          </p:cNvPr>
          <p:cNvCxnSpPr>
            <a:cxnSpLocks/>
            <a:stCxn id="51" idx="2"/>
            <a:endCxn id="53" idx="0"/>
          </p:cNvCxnSpPr>
          <p:nvPr/>
        </p:nvCxnSpPr>
        <p:spPr>
          <a:xfrm flipH="1">
            <a:off x="10265247"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329DB59-9022-F546-9B4D-D8572C40A3FB}"/>
              </a:ext>
            </a:extLst>
          </p:cNvPr>
          <p:cNvCxnSpPr>
            <a:cxnSpLocks/>
            <a:stCxn id="51" idx="2"/>
            <a:endCxn id="52" idx="0"/>
          </p:cNvCxnSpPr>
          <p:nvPr/>
        </p:nvCxnSpPr>
        <p:spPr>
          <a:xfrm>
            <a:off x="10891783"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42BC3D05-6147-4A41-93D9-F6C616F19329}"/>
              </a:ext>
            </a:extLst>
          </p:cNvPr>
          <p:cNvSpPr/>
          <p:nvPr/>
        </p:nvSpPr>
        <p:spPr>
          <a:xfrm>
            <a:off x="155806" y="167467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Target Platform</a:t>
            </a:r>
          </a:p>
        </p:txBody>
      </p:sp>
      <p:sp>
        <p:nvSpPr>
          <p:cNvPr id="58" name="Rectangle 57">
            <a:extLst>
              <a:ext uri="{FF2B5EF4-FFF2-40B4-BE49-F238E27FC236}">
                <a16:creationId xmlns:a16="http://schemas.microsoft.com/office/drawing/2014/main" id="{B3E2D58A-86D2-084C-8708-A9EFC561B961}"/>
              </a:ext>
            </a:extLst>
          </p:cNvPr>
          <p:cNvSpPr/>
          <p:nvPr/>
        </p:nvSpPr>
        <p:spPr>
          <a:xfrm>
            <a:off x="155806" y="312945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Algorithm</a:t>
            </a:r>
          </a:p>
        </p:txBody>
      </p:sp>
      <p:sp>
        <p:nvSpPr>
          <p:cNvPr id="59" name="Rectangle 58">
            <a:extLst>
              <a:ext uri="{FF2B5EF4-FFF2-40B4-BE49-F238E27FC236}">
                <a16:creationId xmlns:a16="http://schemas.microsoft.com/office/drawing/2014/main" id="{6558FA29-96B7-F347-9734-A8C1E9D51E9D}"/>
              </a:ext>
            </a:extLst>
          </p:cNvPr>
          <p:cNvSpPr/>
          <p:nvPr/>
        </p:nvSpPr>
        <p:spPr>
          <a:xfrm>
            <a:off x="155806" y="4222397"/>
            <a:ext cx="2288822" cy="894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Application Requirements</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816FB76-C5DB-0644-9B2B-7315FAF57A35}"/>
              </a:ext>
            </a:extLst>
          </p:cNvPr>
          <p:cNvCxnSpPr>
            <a:cxnSpLocks/>
          </p:cNvCxnSpPr>
          <p:nvPr/>
        </p:nvCxnSpPr>
        <p:spPr>
          <a:xfrm>
            <a:off x="315310" y="4050515"/>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0CEF6DF-6DF0-D244-8041-BD6E952A74EC}"/>
              </a:ext>
            </a:extLst>
          </p:cNvPr>
          <p:cNvSpPr/>
          <p:nvPr/>
        </p:nvSpPr>
        <p:spPr>
          <a:xfrm>
            <a:off x="10372047"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[AHAJS16]</a:t>
            </a:r>
          </a:p>
          <a:p>
            <a:pPr algn="ctr"/>
            <a:r>
              <a:rPr lang="en-US" sz="2000" dirty="0">
                <a:solidFill>
                  <a:srgbClr val="C00000"/>
                </a:solidFill>
              </a:rPr>
              <a:t>[ZST+20]</a:t>
            </a:r>
          </a:p>
          <a:p>
            <a:pPr algn="ctr"/>
            <a:r>
              <a:rPr lang="en-US" sz="2000" dirty="0">
                <a:solidFill>
                  <a:srgbClr val="C00000"/>
                </a:solidFill>
              </a:rPr>
              <a:t>[ZTW21]</a:t>
            </a:r>
          </a:p>
        </p:txBody>
      </p: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65" name="Rectangle 64">
            <a:extLst>
              <a:ext uri="{FF2B5EF4-FFF2-40B4-BE49-F238E27FC236}">
                <a16:creationId xmlns:a16="http://schemas.microsoft.com/office/drawing/2014/main" id="{3CC284CD-0519-C441-801C-4CA2E344AF03}"/>
              </a:ext>
            </a:extLst>
          </p:cNvPr>
          <p:cNvSpPr/>
          <p:nvPr/>
        </p:nvSpPr>
        <p:spPr>
          <a:xfrm>
            <a:off x="3769798" y="5459982"/>
            <a:ext cx="6387388" cy="75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 = constant-time, NCT = not constant-time</a:t>
            </a:r>
          </a:p>
        </p:txBody>
      </p:sp>
      <p:sp>
        <p:nvSpPr>
          <p:cNvPr id="41" name="Rectangle 40">
            <a:extLst>
              <a:ext uri="{FF2B5EF4-FFF2-40B4-BE49-F238E27FC236}">
                <a16:creationId xmlns:a16="http://schemas.microsoft.com/office/drawing/2014/main" id="{D5151CC8-DA2F-8F43-86A7-83DBB33BA237}"/>
              </a:ext>
            </a:extLst>
          </p:cNvPr>
          <p:cNvSpPr/>
          <p:nvPr/>
        </p:nvSpPr>
        <p:spPr>
          <a:xfrm>
            <a:off x="7323234" y="4361597"/>
            <a:ext cx="2170438" cy="60306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Unified</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Tree>
    <p:extLst>
      <p:ext uri="{BB962C8B-B14F-4D97-AF65-F5344CB8AC3E}">
        <p14:creationId xmlns:p14="http://schemas.microsoft.com/office/powerpoint/2010/main" val="118237443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Hardware allows for short iteration times</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Target Platform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1"/>
            <a:ext cx="4153115" cy="1407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Number of Iterations</a:t>
            </a:r>
          </a:p>
          <a:p>
            <a:pPr algn="ctr"/>
            <a:endParaRPr lang="en-US" sz="2500" dirty="0">
              <a:solidFill>
                <a:schemeClr val="tx1"/>
              </a:solidFill>
            </a:endParaRPr>
          </a:p>
          <a:p>
            <a:pPr algn="ctr"/>
            <a:r>
              <a:rPr lang="en-US" sz="2500" dirty="0">
                <a:solidFill>
                  <a:schemeClr val="tx1"/>
                </a:solidFill>
              </a:rPr>
              <a:t>Constrained to ISA</a:t>
            </a:r>
          </a:p>
        </p:txBody>
      </p:sp>
      <p:sp>
        <p:nvSpPr>
          <p:cNvPr id="16" name="Rectangle 15">
            <a:extLst>
              <a:ext uri="{FF2B5EF4-FFF2-40B4-BE49-F238E27FC236}">
                <a16:creationId xmlns:a16="http://schemas.microsoft.com/office/drawing/2014/main" id="{D594EB78-36EF-1148-B256-68F95853E827}"/>
              </a:ext>
            </a:extLst>
          </p:cNvPr>
          <p:cNvSpPr/>
          <p:nvPr/>
        </p:nvSpPr>
        <p:spPr>
          <a:xfrm>
            <a:off x="2908042" y="3052145"/>
            <a:ext cx="4153115" cy="1407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From algorithm</a:t>
            </a:r>
          </a:p>
          <a:p>
            <a:pPr algn="ctr"/>
            <a:endParaRPr lang="en-US" sz="2500" dirty="0">
              <a:solidFill>
                <a:schemeClr val="tx1"/>
              </a:solidFill>
            </a:endParaRPr>
          </a:p>
          <a:p>
            <a:pPr algn="ctr"/>
            <a:r>
              <a:rPr lang="en-US" sz="2500" dirty="0">
                <a:solidFill>
                  <a:schemeClr val="tx1"/>
                </a:solidFill>
              </a:rPr>
              <a:t>Yes</a:t>
            </a:r>
          </a:p>
        </p:txBody>
      </p:sp>
      <p:sp>
        <p:nvSpPr>
          <p:cNvPr id="17" name="Rectangle 16">
            <a:extLst>
              <a:ext uri="{FF2B5EF4-FFF2-40B4-BE49-F238E27FC236}">
                <a16:creationId xmlns:a16="http://schemas.microsoft.com/office/drawing/2014/main" id="{AB170D1D-B813-A44C-B293-D48DA71ACA12}"/>
              </a:ext>
            </a:extLst>
          </p:cNvPr>
          <p:cNvSpPr/>
          <p:nvPr/>
        </p:nvSpPr>
        <p:spPr>
          <a:xfrm>
            <a:off x="7529105" y="3052145"/>
            <a:ext cx="4153115" cy="1407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From algorithm</a:t>
            </a:r>
          </a:p>
          <a:p>
            <a:pPr algn="ctr"/>
            <a:endParaRPr lang="en-US" sz="2500" dirty="0">
              <a:solidFill>
                <a:schemeClr val="tx1"/>
              </a:solidFill>
            </a:endParaRPr>
          </a:p>
          <a:p>
            <a:pPr algn="ctr"/>
            <a:r>
              <a:rPr lang="en-US" sz="2500" dirty="0">
                <a:solidFill>
                  <a:schemeClr val="tx1"/>
                </a:solidFill>
              </a:rPr>
              <a:t>No</a:t>
            </a:r>
          </a:p>
        </p:txBody>
      </p:sp>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2988499"/>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647999"/>
            <a:ext cx="1077310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7928806E-50EE-4A4E-A247-073E972B7D09}"/>
                  </a:ext>
                </a:extLst>
              </p:cNvPr>
              <p:cNvSpPr>
                <a:spLocks noGrp="1"/>
              </p:cNvSpPr>
              <p:nvPr>
                <p:ph idx="1"/>
              </p:nvPr>
            </p:nvSpPr>
            <p:spPr>
              <a:xfrm>
                <a:off x="1247037" y="4905929"/>
                <a:ext cx="9697927" cy="1275218"/>
              </a:xfrm>
            </p:spPr>
            <p:txBody>
              <a:bodyPr>
                <a:noAutofit/>
              </a:bodyPr>
              <a:lstStyle/>
              <a:p>
                <a:pPr marL="0" indent="0" algn="ctr">
                  <a:buNone/>
                </a:pPr>
                <a:r>
                  <a:rPr lang="en-US" sz="2500" dirty="0"/>
                  <a:t>Execution time = number of iterations </a:t>
                </a:r>
                <a14:m>
                  <m:oMath xmlns:m="http://schemas.openxmlformats.org/officeDocument/2006/math">
                    <m:r>
                      <a:rPr lang="en-US" sz="2500" i="1" dirty="0" smtClean="0">
                        <a:latin typeface="Cambria Math" panose="02040503050406030204" pitchFamily="18" charset="0"/>
                      </a:rPr>
                      <m:t>∗</m:t>
                    </m:r>
                  </m:oMath>
                </a14:m>
                <a:r>
                  <a:rPr lang="en-US" sz="2500" dirty="0"/>
                  <a:t> iteration time</a:t>
                </a:r>
              </a:p>
              <a:p>
                <a:pPr marL="0" indent="0" algn="ctr">
                  <a:buNone/>
                </a:pPr>
                <a:r>
                  <a:rPr lang="en-US" sz="2500" dirty="0"/>
                  <a:t>The control over iteration time in hardware opens the opportunity to accelerate simpler algorithms that require more iterations.</a:t>
                </a:r>
              </a:p>
              <a:p>
                <a:pPr marL="0" indent="0" algn="ctr">
                  <a:buNone/>
                </a:pPr>
                <a:endParaRPr lang="en-US" sz="2500" dirty="0"/>
              </a:p>
            </p:txBody>
          </p:sp>
        </mc:Choice>
        <mc:Fallback xmlns="">
          <p:sp>
            <p:nvSpPr>
              <p:cNvPr id="25" name="Content Placeholder 2">
                <a:extLst>
                  <a:ext uri="{FF2B5EF4-FFF2-40B4-BE49-F238E27FC236}">
                    <a16:creationId xmlns:a16="http://schemas.microsoft.com/office/drawing/2014/main" id="{7928806E-50EE-4A4E-A247-073E972B7D09}"/>
                  </a:ext>
                </a:extLst>
              </p:cNvPr>
              <p:cNvSpPr>
                <a:spLocks noGrp="1" noRot="1" noChangeAspect="1" noMove="1" noResize="1" noEditPoints="1" noAdjustHandles="1" noChangeArrowheads="1" noChangeShapeType="1" noTextEdit="1"/>
              </p:cNvSpPr>
              <p:nvPr>
                <p:ph idx="1"/>
              </p:nvPr>
            </p:nvSpPr>
            <p:spPr>
              <a:xfrm>
                <a:off x="1247037" y="4905929"/>
                <a:ext cx="9697927" cy="1275218"/>
              </a:xfrm>
              <a:blipFill>
                <a:blip r:embed="rId3"/>
                <a:stretch>
                  <a:fillRect t="-6699" b="-9569"/>
                </a:stretch>
              </a:blipFill>
            </p:spPr>
            <p:txBody>
              <a:bodyPr/>
              <a:lstStyle/>
              <a:p>
                <a:r>
                  <a:rPr lang="en-US">
                    <a:noFill/>
                  </a:rPr>
                  <a:t> </a:t>
                </a:r>
              </a:p>
            </p:txBody>
          </p:sp>
        </mc:Fallback>
      </mc:AlternateContent>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Software</a:t>
            </a:r>
          </a:p>
        </p:txBody>
      </p:sp>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Hardware</a:t>
            </a:r>
          </a:p>
        </p:txBody>
      </p:sp>
    </p:spTree>
    <p:extLst>
      <p:ext uri="{BB962C8B-B14F-4D97-AF65-F5344CB8AC3E}">
        <p14:creationId xmlns:p14="http://schemas.microsoft.com/office/powerpoint/2010/main" val="28493933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GCD Algorithms Comparison</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Iterative Operation</a:t>
            </a:r>
          </a:p>
          <a:p>
            <a:pPr algn="ctr"/>
            <a:endParaRPr lang="en-US" sz="2500" dirty="0">
              <a:solidFill>
                <a:schemeClr val="tx1"/>
              </a:solidFill>
            </a:endParaRPr>
          </a:p>
          <a:p>
            <a:pPr algn="ctr"/>
            <a:r>
              <a:rPr lang="en-US" sz="2500" dirty="0">
                <a:solidFill>
                  <a:schemeClr val="tx1"/>
                </a:solidFill>
              </a:rPr>
              <a:t>GCD-preserving Transformation</a:t>
            </a:r>
          </a:p>
          <a:p>
            <a:pPr algn="ctr"/>
            <a:endParaRPr lang="en-US" sz="2500" dirty="0">
              <a:solidFill>
                <a:schemeClr val="tx1"/>
              </a:solidFill>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233623" y="3047361"/>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Subtraction  (Base: Stein)</a:t>
                </a:r>
              </a:p>
              <a:p>
                <a:pPr algn="ctr"/>
                <a:endParaRPr lang="en-US" sz="2400"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233623" y="3047361"/>
                <a:ext cx="4153115" cy="3360076"/>
              </a:xfrm>
              <a:prstGeom prst="rect">
                <a:avLst/>
              </a:prstGeom>
              <a:blipFill>
                <a:blip r:embed="rId3"/>
                <a:stretch>
                  <a:fillRect t="-145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Division (Base: Euclid)</a:t>
                </a:r>
              </a:p>
              <a:p>
                <a:pPr algn="ctr"/>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func>
                        <m:funcPr>
                          <m:ctrlPr>
                            <a:rPr lang="en-US" sz="2500" i="1" dirty="0" smtClean="0">
                              <a:solidFill>
                                <a:schemeClr val="tx1"/>
                              </a:solidFill>
                              <a:latin typeface="Cambria Math" panose="02040503050406030204" pitchFamily="18" charset="0"/>
                            </a:rPr>
                          </m:ctrlPr>
                        </m:funcPr>
                        <m:fName>
                          <m:r>
                            <m:rPr>
                              <m:sty m:val="p"/>
                            </m:rPr>
                            <a:rPr lang="en-US" sz="2500" i="0" dirty="0" err="1" smtClean="0">
                              <a:solidFill>
                                <a:schemeClr val="tx1"/>
                              </a:solidFill>
                              <a:latin typeface="Cambria Math" panose="02040503050406030204" pitchFamily="18" charset="0"/>
                            </a:rPr>
                            <m:t>gcd</m:t>
                          </m:r>
                        </m:fName>
                        <m:e>
                          <m:d>
                            <m:dPr>
                              <m:ctrlPr>
                                <a:rPr lang="en-US" sz="2500" i="1" dirty="0" smtClean="0">
                                  <a:solidFill>
                                    <a:schemeClr val="tx1"/>
                                  </a:solidFill>
                                  <a:latin typeface="Cambria Math" panose="02040503050406030204" pitchFamily="18" charset="0"/>
                                </a:rPr>
                              </m:ctrlPr>
                            </m:dPr>
                            <m:e>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e>
                          </m:d>
                        </m:e>
                      </m:func>
                    </m:oMath>
                  </m:oMathPara>
                </a14:m>
                <a:endParaRPr lang="en-US" sz="2500" dirty="0">
                  <a:solidFill>
                    <a:schemeClr val="tx1"/>
                  </a:solidFill>
                </a:endParaRP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4"/>
                <a:stretch>
                  <a:fillRect t="-1515"/>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647999"/>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dirty="0" smtClean="0">
                          <a:solidFill>
                            <a:schemeClr val="tx1"/>
                          </a:solidFill>
                          <a:latin typeface="Cambria Math" panose="02040503050406030204" pitchFamily="18" charset="0"/>
                        </a:rPr>
                        <m:t>−</m:t>
                      </m:r>
                    </m:oMath>
                  </m:oMathPara>
                </a14:m>
                <a:endParaRPr lang="en-US" sz="2500" b="1"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4093448" y="1909551"/>
                <a:ext cx="1782305"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smtClean="0">
                          <a:solidFill>
                            <a:schemeClr val="tx1"/>
                          </a:solidFill>
                          <a:latin typeface="Cambria Math" panose="02040503050406030204" pitchFamily="18" charset="0"/>
                          <a:ea typeface="Cambria Math" panose="02040503050406030204" pitchFamily="18" charset="0"/>
                        </a:rPr>
                        <m:t>÷</m:t>
                      </m:r>
                    </m:oMath>
                  </m:oMathPara>
                </a14:m>
                <a:endParaRPr lang="en-US" sz="2500" b="1"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1" y="1912314"/>
                <a:ext cx="1782305"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31" name="Straight Connector 30">
            <a:extLst>
              <a:ext uri="{FF2B5EF4-FFF2-40B4-BE49-F238E27FC236}">
                <a16:creationId xmlns:a16="http://schemas.microsoft.com/office/drawing/2014/main" id="{56A8460A-C945-3647-A597-22A2BFD3A826}"/>
              </a:ext>
            </a:extLst>
          </p:cNvPr>
          <p:cNvCxnSpPr>
            <a:cxnSpLocks/>
          </p:cNvCxnSpPr>
          <p:nvPr/>
        </p:nvCxnSpPr>
        <p:spPr>
          <a:xfrm>
            <a:off x="467710" y="4759470"/>
            <a:ext cx="10773104"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E40EB25-83B4-C949-ACB7-20F3EF892A80}"/>
              </a:ext>
            </a:extLst>
          </p:cNvPr>
          <p:cNvCxnSpPr>
            <a:cxnSpLocks/>
          </p:cNvCxnSpPr>
          <p:nvPr/>
        </p:nvCxnSpPr>
        <p:spPr>
          <a:xfrm>
            <a:off x="467710" y="5511594"/>
            <a:ext cx="1077310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2178526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GCD Algorithms Comparison</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Iterative Operation</a:t>
            </a:r>
          </a:p>
          <a:p>
            <a:pPr algn="ctr"/>
            <a:endParaRPr lang="en-US" sz="2500" dirty="0">
              <a:solidFill>
                <a:schemeClr val="tx1"/>
              </a:solidFill>
            </a:endParaRPr>
          </a:p>
          <a:p>
            <a:pPr algn="ctr"/>
            <a:r>
              <a:rPr lang="en-US" sz="2500" dirty="0">
                <a:solidFill>
                  <a:schemeClr val="tx1"/>
                </a:solidFill>
              </a:rPr>
              <a:t>GCD-preserving Transformation</a:t>
            </a:r>
          </a:p>
          <a:p>
            <a:pPr algn="ctr"/>
            <a:endParaRPr lang="en-US" sz="2500" dirty="0">
              <a:solidFill>
                <a:schemeClr val="tx1"/>
              </a:solidFill>
            </a:endParaRPr>
          </a:p>
          <a:p>
            <a:pPr algn="ctr"/>
            <a:r>
              <a:rPr lang="en-US" sz="2500" dirty="0">
                <a:solidFill>
                  <a:schemeClr val="tx1"/>
                </a:solidFill>
              </a:rPr>
              <a:t>Worst-Case Iterations</a:t>
            </a:r>
          </a:p>
          <a:p>
            <a:pPr algn="ctr"/>
            <a:endParaRPr lang="en-US" sz="2500" dirty="0">
              <a:solidFill>
                <a:schemeClr val="tx1"/>
              </a:solidFill>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233623" y="3047361"/>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Subtraction  (Base: Stein)</a:t>
                </a:r>
              </a:p>
              <a:p>
                <a:pPr algn="ctr"/>
                <a:endParaRPr lang="en-US" sz="2400"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387 *</a:t>
                </a:r>
              </a:p>
              <a:p>
                <a:pPr algn="ctr"/>
                <a:endParaRPr lang="en-US" sz="2500" dirty="0">
                  <a:solidFill>
                    <a:schemeClr val="tx1"/>
                  </a:solidFill>
                </a:endParaRP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233623" y="3047361"/>
                <a:ext cx="4153115" cy="3360076"/>
              </a:xfrm>
              <a:prstGeom prst="rect">
                <a:avLst/>
              </a:prstGeom>
              <a:blipFill>
                <a:blip r:embed="rId3"/>
                <a:stretch>
                  <a:fillRect t="-145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Division (Base: Euclid)</a:t>
                </a:r>
              </a:p>
              <a:p>
                <a:pPr algn="ctr"/>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func>
                        <m:funcPr>
                          <m:ctrlPr>
                            <a:rPr lang="en-US" sz="2500" i="1" dirty="0" smtClean="0">
                              <a:solidFill>
                                <a:schemeClr val="tx1"/>
                              </a:solidFill>
                              <a:latin typeface="Cambria Math" panose="02040503050406030204" pitchFamily="18" charset="0"/>
                            </a:rPr>
                          </m:ctrlPr>
                        </m:funcPr>
                        <m:fName>
                          <m:r>
                            <m:rPr>
                              <m:sty m:val="p"/>
                            </m:rPr>
                            <a:rPr lang="en-US" sz="2500" i="0" dirty="0" err="1" smtClean="0">
                              <a:solidFill>
                                <a:schemeClr val="tx1"/>
                              </a:solidFill>
                              <a:latin typeface="Cambria Math" panose="02040503050406030204" pitchFamily="18" charset="0"/>
                            </a:rPr>
                            <m:t>gcd</m:t>
                          </m:r>
                        </m:fName>
                        <m:e>
                          <m:d>
                            <m:dPr>
                              <m:ctrlPr>
                                <a:rPr lang="en-US" sz="2500" i="1" dirty="0" smtClean="0">
                                  <a:solidFill>
                                    <a:schemeClr val="tx1"/>
                                  </a:solidFill>
                                  <a:latin typeface="Cambria Math" panose="02040503050406030204" pitchFamily="18" charset="0"/>
                                </a:rPr>
                              </m:ctrlPr>
                            </m:dPr>
                            <m:e>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e>
                          </m:d>
                        </m:e>
                      </m:func>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384</a:t>
                </a:r>
              </a:p>
              <a:p>
                <a:pPr algn="ctr"/>
                <a:endParaRPr lang="en-US" sz="2500" dirty="0">
                  <a:solidFill>
                    <a:schemeClr val="tx1"/>
                  </a:solidFill>
                </a:endParaRP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4"/>
                <a:stretch>
                  <a:fillRect t="-1515"/>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647999"/>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dirty="0" smtClean="0">
                          <a:solidFill>
                            <a:schemeClr val="tx1"/>
                          </a:solidFill>
                          <a:latin typeface="Cambria Math" panose="02040503050406030204" pitchFamily="18" charset="0"/>
                        </a:rPr>
                        <m:t>−</m:t>
                      </m:r>
                    </m:oMath>
                  </m:oMathPara>
                </a14:m>
                <a:endParaRPr lang="en-US" sz="2500" b="1"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4093448" y="1909551"/>
                <a:ext cx="1782305"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smtClean="0">
                          <a:solidFill>
                            <a:schemeClr val="tx1"/>
                          </a:solidFill>
                          <a:latin typeface="Cambria Math" panose="02040503050406030204" pitchFamily="18" charset="0"/>
                          <a:ea typeface="Cambria Math" panose="02040503050406030204" pitchFamily="18" charset="0"/>
                        </a:rPr>
                        <m:t>÷</m:t>
                      </m:r>
                    </m:oMath>
                  </m:oMathPara>
                </a14:m>
                <a:endParaRPr lang="en-US" sz="2500" b="1"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1" y="1912314"/>
                <a:ext cx="1782305"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28" name="Rectangle 27">
            <a:extLst>
              <a:ext uri="{FF2B5EF4-FFF2-40B4-BE49-F238E27FC236}">
                <a16:creationId xmlns:a16="http://schemas.microsoft.com/office/drawing/2014/main" id="{39B04EEC-94D5-B943-8DD2-14E6DD37D098}"/>
              </a:ext>
            </a:extLst>
          </p:cNvPr>
          <p:cNvSpPr/>
          <p:nvPr/>
        </p:nvSpPr>
        <p:spPr>
          <a:xfrm>
            <a:off x="5934640" y="4727029"/>
            <a:ext cx="3549011" cy="783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for 255-bit inputs</a:t>
            </a:r>
          </a:p>
          <a:p>
            <a:pPr algn="ctr"/>
            <a:r>
              <a:rPr lang="en-US" sz="2500" dirty="0">
                <a:solidFill>
                  <a:srgbClr val="C00000"/>
                </a:solidFill>
              </a:rPr>
              <a:t>1X</a:t>
            </a:r>
          </a:p>
        </p:txBody>
      </p:sp>
      <p:cxnSp>
        <p:nvCxnSpPr>
          <p:cNvPr id="31" name="Straight Connector 30">
            <a:extLst>
              <a:ext uri="{FF2B5EF4-FFF2-40B4-BE49-F238E27FC236}">
                <a16:creationId xmlns:a16="http://schemas.microsoft.com/office/drawing/2014/main" id="{56A8460A-C945-3647-A597-22A2BFD3A826}"/>
              </a:ext>
            </a:extLst>
          </p:cNvPr>
          <p:cNvCxnSpPr>
            <a:cxnSpLocks/>
          </p:cNvCxnSpPr>
          <p:nvPr/>
        </p:nvCxnSpPr>
        <p:spPr>
          <a:xfrm>
            <a:off x="467710" y="4759470"/>
            <a:ext cx="10773104"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E40EB25-83B4-C949-ACB7-20F3EF892A80}"/>
              </a:ext>
            </a:extLst>
          </p:cNvPr>
          <p:cNvCxnSpPr>
            <a:cxnSpLocks/>
          </p:cNvCxnSpPr>
          <p:nvPr/>
        </p:nvCxnSpPr>
        <p:spPr>
          <a:xfrm>
            <a:off x="467710" y="5511594"/>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6CD774EE-A2C2-F44A-9DAA-6A84F95D9BE0}"/>
              </a:ext>
            </a:extLst>
          </p:cNvPr>
          <p:cNvSpPr txBox="1"/>
          <p:nvPr/>
        </p:nvSpPr>
        <p:spPr>
          <a:xfrm>
            <a:off x="10900841" y="5804678"/>
            <a:ext cx="1299492" cy="477054"/>
          </a:xfrm>
          <a:prstGeom prst="rect">
            <a:avLst/>
          </a:prstGeom>
          <a:noFill/>
        </p:spPr>
        <p:txBody>
          <a:bodyPr wrap="square">
            <a:spAutoFit/>
          </a:bodyPr>
          <a:lstStyle/>
          <a:p>
            <a:r>
              <a:rPr lang="en-US" sz="2500" dirty="0">
                <a:solidFill>
                  <a:schemeClr val="tx1"/>
                </a:solidFill>
              </a:rPr>
              <a:t>* [YZ86]</a:t>
            </a:r>
            <a:endParaRPr lang="en-US" sz="2500" dirty="0"/>
          </a:p>
        </p:txBody>
      </p:sp>
    </p:spTree>
    <p:extLst>
      <p:ext uri="{BB962C8B-B14F-4D97-AF65-F5344CB8AC3E}">
        <p14:creationId xmlns:p14="http://schemas.microsoft.com/office/powerpoint/2010/main" val="197384655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GCD Algorithms Comparison</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Iterative Operation</a:t>
            </a:r>
          </a:p>
          <a:p>
            <a:pPr algn="ctr"/>
            <a:endParaRPr lang="en-US" sz="2500" dirty="0">
              <a:solidFill>
                <a:schemeClr val="tx1"/>
              </a:solidFill>
            </a:endParaRPr>
          </a:p>
          <a:p>
            <a:pPr algn="ctr"/>
            <a:r>
              <a:rPr lang="en-US" sz="2500" dirty="0">
                <a:solidFill>
                  <a:schemeClr val="tx1"/>
                </a:solidFill>
              </a:rPr>
              <a:t>GCD-preserving Transformation</a:t>
            </a:r>
          </a:p>
          <a:p>
            <a:pPr algn="ctr"/>
            <a:endParaRPr lang="en-US" sz="2500" dirty="0">
              <a:solidFill>
                <a:schemeClr val="tx1"/>
              </a:solidFill>
            </a:endParaRPr>
          </a:p>
          <a:p>
            <a:pPr algn="ctr"/>
            <a:r>
              <a:rPr lang="en-US" sz="2500" dirty="0">
                <a:solidFill>
                  <a:schemeClr val="tx1"/>
                </a:solidFill>
              </a:rPr>
              <a:t>Worst-Case Iterations</a:t>
            </a:r>
          </a:p>
          <a:p>
            <a:pPr algn="ctr"/>
            <a:endParaRPr lang="en-US" sz="2500" dirty="0">
              <a:solidFill>
                <a:schemeClr val="tx1"/>
              </a:solidFill>
            </a:endParaRPr>
          </a:p>
          <a:p>
            <a:pPr algn="ctr"/>
            <a:r>
              <a:rPr lang="en-US" sz="2500" dirty="0">
                <a:solidFill>
                  <a:schemeClr val="tx1"/>
                </a:solidFill>
              </a:rPr>
              <a:t>Average Iterations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233623" y="3047361"/>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Subtraction  (Base: Stein)</a:t>
                </a:r>
              </a:p>
              <a:p>
                <a:pPr algn="ctr"/>
                <a:endParaRPr lang="en-US" sz="2400"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387 *</a:t>
                </a:r>
              </a:p>
              <a:p>
                <a:pPr algn="ctr"/>
                <a:endParaRPr lang="en-US" sz="2500" dirty="0">
                  <a:solidFill>
                    <a:schemeClr val="tx1"/>
                  </a:solidFill>
                </a:endParaRPr>
              </a:p>
              <a:p>
                <a:pPr algn="ctr"/>
                <a:r>
                  <a:rPr lang="en-US" sz="2500" dirty="0">
                    <a:solidFill>
                      <a:schemeClr val="tx1"/>
                    </a:solidFill>
                  </a:rPr>
                  <a:t>1195 *</a:t>
                </a: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233623" y="3047361"/>
                <a:ext cx="4153115" cy="3360076"/>
              </a:xfrm>
              <a:prstGeom prst="rect">
                <a:avLst/>
              </a:prstGeom>
              <a:blipFill>
                <a:blip r:embed="rId3"/>
                <a:stretch>
                  <a:fillRect t="-145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Division (Base: Euclid)</a:t>
                </a:r>
              </a:p>
              <a:p>
                <a:pPr algn="ctr"/>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func>
                        <m:funcPr>
                          <m:ctrlPr>
                            <a:rPr lang="en-US" sz="2500" i="1" dirty="0" smtClean="0">
                              <a:solidFill>
                                <a:schemeClr val="tx1"/>
                              </a:solidFill>
                              <a:latin typeface="Cambria Math" panose="02040503050406030204" pitchFamily="18" charset="0"/>
                            </a:rPr>
                          </m:ctrlPr>
                        </m:funcPr>
                        <m:fName>
                          <m:r>
                            <m:rPr>
                              <m:sty m:val="p"/>
                            </m:rPr>
                            <a:rPr lang="en-US" sz="2500" i="0" dirty="0" err="1" smtClean="0">
                              <a:solidFill>
                                <a:schemeClr val="tx1"/>
                              </a:solidFill>
                              <a:latin typeface="Cambria Math" panose="02040503050406030204" pitchFamily="18" charset="0"/>
                            </a:rPr>
                            <m:t>gcd</m:t>
                          </m:r>
                        </m:fName>
                        <m:e>
                          <m:d>
                            <m:dPr>
                              <m:ctrlPr>
                                <a:rPr lang="en-US" sz="2500" i="1" dirty="0" smtClean="0">
                                  <a:solidFill>
                                    <a:schemeClr val="tx1"/>
                                  </a:solidFill>
                                  <a:latin typeface="Cambria Math" panose="02040503050406030204" pitchFamily="18" charset="0"/>
                                </a:rPr>
                              </m:ctrlPr>
                            </m:dPr>
                            <m:e>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e>
                          </m:d>
                        </m:e>
                      </m:func>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384</a:t>
                </a:r>
              </a:p>
              <a:p>
                <a:pPr algn="ctr"/>
                <a:endParaRPr lang="en-US" sz="2500" dirty="0">
                  <a:solidFill>
                    <a:schemeClr val="tx1"/>
                  </a:solidFill>
                </a:endParaRPr>
              </a:p>
              <a:p>
                <a:pPr algn="ctr"/>
                <a:r>
                  <a:rPr lang="en-US" sz="2500" dirty="0">
                    <a:solidFill>
                      <a:schemeClr val="tx1"/>
                    </a:solidFill>
                  </a:rPr>
                  <a:t>598</a:t>
                </a: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4"/>
                <a:stretch>
                  <a:fillRect t="-1515" b="-2083"/>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647999"/>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dirty="0" smtClean="0">
                          <a:solidFill>
                            <a:schemeClr val="tx1"/>
                          </a:solidFill>
                          <a:latin typeface="Cambria Math" panose="02040503050406030204" pitchFamily="18" charset="0"/>
                        </a:rPr>
                        <m:t>−</m:t>
                      </m:r>
                    </m:oMath>
                  </m:oMathPara>
                </a14:m>
                <a:endParaRPr lang="en-US" sz="2500" b="1"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4093448" y="1909551"/>
                <a:ext cx="1782305"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smtClean="0">
                          <a:solidFill>
                            <a:schemeClr val="tx1"/>
                          </a:solidFill>
                          <a:latin typeface="Cambria Math" panose="02040503050406030204" pitchFamily="18" charset="0"/>
                          <a:ea typeface="Cambria Math" panose="02040503050406030204" pitchFamily="18" charset="0"/>
                        </a:rPr>
                        <m:t>÷</m:t>
                      </m:r>
                    </m:oMath>
                  </m:oMathPara>
                </a14:m>
                <a:endParaRPr lang="en-US" sz="2500" b="1"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1" y="1912314"/>
                <a:ext cx="1782305"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28" name="Rectangle 27">
            <a:extLst>
              <a:ext uri="{FF2B5EF4-FFF2-40B4-BE49-F238E27FC236}">
                <a16:creationId xmlns:a16="http://schemas.microsoft.com/office/drawing/2014/main" id="{39B04EEC-94D5-B943-8DD2-14E6DD37D098}"/>
              </a:ext>
            </a:extLst>
          </p:cNvPr>
          <p:cNvSpPr/>
          <p:nvPr/>
        </p:nvSpPr>
        <p:spPr>
          <a:xfrm>
            <a:off x="5934640" y="4727029"/>
            <a:ext cx="3549011" cy="783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for 255-bit inputs</a:t>
            </a:r>
          </a:p>
          <a:p>
            <a:pPr algn="ctr"/>
            <a:r>
              <a:rPr lang="en-US" sz="2500" dirty="0">
                <a:solidFill>
                  <a:srgbClr val="C00000"/>
                </a:solidFill>
              </a:rPr>
              <a:t>1X</a:t>
            </a:r>
          </a:p>
        </p:txBody>
      </p:sp>
      <p:sp>
        <p:nvSpPr>
          <p:cNvPr id="29" name="Rectangle 28">
            <a:extLst>
              <a:ext uri="{FF2B5EF4-FFF2-40B4-BE49-F238E27FC236}">
                <a16:creationId xmlns:a16="http://schemas.microsoft.com/office/drawing/2014/main" id="{60E5D403-91B9-5C45-926C-96C2245FA40A}"/>
              </a:ext>
            </a:extLst>
          </p:cNvPr>
          <p:cNvSpPr/>
          <p:nvPr/>
        </p:nvSpPr>
        <p:spPr>
          <a:xfrm>
            <a:off x="5934640" y="5559843"/>
            <a:ext cx="3549011" cy="783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for 1024-bit inputs</a:t>
            </a:r>
          </a:p>
          <a:p>
            <a:pPr algn="ctr"/>
            <a:r>
              <a:rPr lang="en-US" sz="2500" dirty="0">
                <a:solidFill>
                  <a:srgbClr val="C00000"/>
                </a:solidFill>
              </a:rPr>
              <a:t>2X</a:t>
            </a:r>
          </a:p>
        </p:txBody>
      </p:sp>
      <p:cxnSp>
        <p:nvCxnSpPr>
          <p:cNvPr id="31" name="Straight Connector 30">
            <a:extLst>
              <a:ext uri="{FF2B5EF4-FFF2-40B4-BE49-F238E27FC236}">
                <a16:creationId xmlns:a16="http://schemas.microsoft.com/office/drawing/2014/main" id="{56A8460A-C945-3647-A597-22A2BFD3A826}"/>
              </a:ext>
            </a:extLst>
          </p:cNvPr>
          <p:cNvCxnSpPr>
            <a:cxnSpLocks/>
          </p:cNvCxnSpPr>
          <p:nvPr/>
        </p:nvCxnSpPr>
        <p:spPr>
          <a:xfrm>
            <a:off x="467710" y="4759470"/>
            <a:ext cx="10773104"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E40EB25-83B4-C949-ACB7-20F3EF892A80}"/>
              </a:ext>
            </a:extLst>
          </p:cNvPr>
          <p:cNvCxnSpPr>
            <a:cxnSpLocks/>
          </p:cNvCxnSpPr>
          <p:nvPr/>
        </p:nvCxnSpPr>
        <p:spPr>
          <a:xfrm>
            <a:off x="467710" y="5511594"/>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6CD774EE-A2C2-F44A-9DAA-6A84F95D9BE0}"/>
              </a:ext>
            </a:extLst>
          </p:cNvPr>
          <p:cNvSpPr txBox="1"/>
          <p:nvPr/>
        </p:nvSpPr>
        <p:spPr>
          <a:xfrm>
            <a:off x="10900841" y="5804678"/>
            <a:ext cx="1299492" cy="477054"/>
          </a:xfrm>
          <a:prstGeom prst="rect">
            <a:avLst/>
          </a:prstGeom>
          <a:noFill/>
        </p:spPr>
        <p:txBody>
          <a:bodyPr wrap="square">
            <a:spAutoFit/>
          </a:bodyPr>
          <a:lstStyle/>
          <a:p>
            <a:r>
              <a:rPr lang="en-US" sz="2500" dirty="0">
                <a:solidFill>
                  <a:schemeClr val="tx1"/>
                </a:solidFill>
              </a:rPr>
              <a:t>* [YZ86]</a:t>
            </a:r>
            <a:endParaRPr lang="en-US" sz="2500" dirty="0"/>
          </a:p>
        </p:txBody>
      </p:sp>
    </p:spTree>
    <p:extLst>
      <p:ext uri="{BB962C8B-B14F-4D97-AF65-F5344CB8AC3E}">
        <p14:creationId xmlns:p14="http://schemas.microsoft.com/office/powerpoint/2010/main" val="1540898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a:t>Euclid critical path</a:t>
            </a:r>
          </a:p>
        </p:txBody>
      </p:sp>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3"/>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4"/>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EE30F3A-01B8-4E43-9F15-8D1248DAAEF9}"/>
              </a:ext>
            </a:extLst>
          </p:cNvPr>
          <p:cNvSpPr/>
          <p:nvPr/>
        </p:nvSpPr>
        <p:spPr>
          <a:xfrm>
            <a:off x="1016372" y="4580826"/>
            <a:ext cx="10649601" cy="19803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US" sz="2800" dirty="0">
              <a:solidFill>
                <a:schemeClr val="tx1"/>
              </a:solidFill>
            </a:endParaRPr>
          </a:p>
        </p:txBody>
      </p:sp>
      <p:cxnSp>
        <p:nvCxnSpPr>
          <p:cNvPr id="38" name="Straight Arrow Connector 37">
            <a:extLst>
              <a:ext uri="{FF2B5EF4-FFF2-40B4-BE49-F238E27FC236}">
                <a16:creationId xmlns:a16="http://schemas.microsoft.com/office/drawing/2014/main" id="{A60850C5-70D6-EE40-AC52-54297ABF3E97}"/>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C0D6E74-DCDB-8E44-B020-91B301F86794}"/>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7FCA802-768F-E946-BD10-B956C3BA0D9F}"/>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40" name="TextBox 39">
                <a:extLst>
                  <a:ext uri="{FF2B5EF4-FFF2-40B4-BE49-F238E27FC236}">
                    <a16:creationId xmlns:a16="http://schemas.microsoft.com/office/drawing/2014/main" id="{57FCA802-768F-E946-BD10-B956C3BA0D9F}"/>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85283F3-BEAA-524A-8CEF-F799BE7FE891}"/>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41" name="TextBox 40">
                <a:extLst>
                  <a:ext uri="{FF2B5EF4-FFF2-40B4-BE49-F238E27FC236}">
                    <a16:creationId xmlns:a16="http://schemas.microsoft.com/office/drawing/2014/main" id="{A85283F3-BEAA-524A-8CEF-F799BE7FE891}"/>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265ECFD2-3054-D34F-B92A-D8D239F6B6C7}"/>
                  </a:ext>
                </a:extLst>
              </p:cNvPr>
              <p:cNvSpPr/>
              <p:nvPr/>
            </p:nvSpPr>
            <p:spPr>
              <a:xfrm>
                <a:off x="1483225" y="3170237"/>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Get </a:t>
                </a:r>
                <a14:m>
                  <m:oMath xmlns:m="http://schemas.openxmlformats.org/officeDocument/2006/math">
                    <m:r>
                      <a:rPr lang="en-US" sz="2500" b="0" i="1" dirty="0" smtClean="0">
                        <a:solidFill>
                          <a:schemeClr val="tx1"/>
                        </a:solidFill>
                        <a:latin typeface="Cambria Math" panose="02040503050406030204" pitchFamily="18" charset="0"/>
                      </a:rPr>
                      <m:t>6</m:t>
                    </m:r>
                  </m:oMath>
                </a14:m>
                <a:r>
                  <a:rPr lang="en-US" sz="2500">
                    <a:solidFill>
                      <a:schemeClr val="tx1"/>
                    </a:solidFill>
                  </a:rPr>
                  <a:t> MSBs</a:t>
                </a:r>
              </a:p>
            </p:txBody>
          </p:sp>
        </mc:Choice>
        <mc:Fallback xmlns="">
          <p:sp>
            <p:nvSpPr>
              <p:cNvPr id="42" name="Rectangle 41">
                <a:extLst>
                  <a:ext uri="{FF2B5EF4-FFF2-40B4-BE49-F238E27FC236}">
                    <a16:creationId xmlns:a16="http://schemas.microsoft.com/office/drawing/2014/main" id="{265ECFD2-3054-D34F-B92A-D8D239F6B6C7}"/>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7"/>
                <a:stretch>
                  <a:fillRect l="-2326" r="-1744" b="-7975"/>
                </a:stretch>
              </a:blipFill>
              <a:ln>
                <a:solidFill>
                  <a:schemeClr val="tx1"/>
                </a:solidFill>
              </a:ln>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8B70267C-5F8B-7946-818D-538514C51179}"/>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FCD2AA9-0137-414D-A476-164D089466B5}"/>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95E790D-B8F8-9540-AF31-DCFF06F26FEC}"/>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4F77A38-38A1-4742-A811-9D00079F304C}"/>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46" name="TextBox 45">
                <a:extLst>
                  <a:ext uri="{FF2B5EF4-FFF2-40B4-BE49-F238E27FC236}">
                    <a16:creationId xmlns:a16="http://schemas.microsoft.com/office/drawing/2014/main" id="{F4F77A38-38A1-4742-A811-9D00079F304C}"/>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8"/>
                <a:stretch>
                  <a:fillRect b="-10256"/>
                </a:stretch>
              </a:blipFill>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402370C4-2DD8-5D47-9BD8-245071980C53}"/>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E99CB8F-A6ED-A341-98B8-86F871918E14}"/>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ACC89A20-08D5-7246-BFBB-97FF9A5285D6}"/>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0CCC25E-1E8C-CD41-9AAD-CF04F8E72DCD}"/>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62" name="TextBox 61">
                <a:extLst>
                  <a:ext uri="{FF2B5EF4-FFF2-40B4-BE49-F238E27FC236}">
                    <a16:creationId xmlns:a16="http://schemas.microsoft.com/office/drawing/2014/main" id="{40CCC25E-1E8C-CD41-9AAD-CF04F8E72DCD}"/>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7E3DACA-D33C-A94F-B750-A889BBA7FC56}"/>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63" name="TextBox 62">
                <a:extLst>
                  <a:ext uri="{FF2B5EF4-FFF2-40B4-BE49-F238E27FC236}">
                    <a16:creationId xmlns:a16="http://schemas.microsoft.com/office/drawing/2014/main" id="{F7E3DACA-D33C-A94F-B750-A889BBA7FC56}"/>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ECCBFDC7-8CBA-124A-8BF1-3190095C8DED}"/>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67" name="Rectangle 66">
                <a:extLst>
                  <a:ext uri="{FF2B5EF4-FFF2-40B4-BE49-F238E27FC236}">
                    <a16:creationId xmlns:a16="http://schemas.microsoft.com/office/drawing/2014/main" id="{ECCBFDC7-8CBA-124A-8BF1-3190095C8DED}"/>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11"/>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6582945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0143-881F-114B-A594-BD4041B9715C}"/>
              </a:ext>
            </a:extLst>
          </p:cNvPr>
          <p:cNvSpPr>
            <a:spLocks noGrp="1"/>
          </p:cNvSpPr>
          <p:nvPr>
            <p:ph type="title"/>
          </p:nvPr>
        </p:nvSpPr>
        <p:spPr/>
        <p:txBody>
          <a:bodyPr/>
          <a:lstStyle/>
          <a:p>
            <a:r>
              <a:rPr lang="en-US" dirty="0"/>
              <a:t>GCD to XGCD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074B75-5B85-D641-AF28-CB46DF8DF155}"/>
                  </a:ext>
                </a:extLst>
              </p:cNvPr>
              <p:cNvSpPr>
                <a:spLocks noGrp="1"/>
              </p:cNvSpPr>
              <p:nvPr>
                <p:ph idx="1"/>
              </p:nvPr>
            </p:nvSpPr>
            <p:spPr/>
            <p:txBody>
              <a:bodyPr>
                <a:normAutofit/>
              </a:bodyPr>
              <a:lstStyle/>
              <a:p>
                <a:endParaRPr lang="en-US" dirty="0"/>
              </a:p>
              <a:p>
                <a:r>
                  <a:rPr lang="en-US" dirty="0"/>
                  <a:t>Compute </a:t>
                </a:r>
                <a:r>
                  <a:rPr lang="en-US" dirty="0" err="1"/>
                  <a:t>Bézout</a:t>
                </a:r>
                <a:r>
                  <a:rPr lang="en-US" dirty="0"/>
                  <a:t> coefficients satisfying </a:t>
                </a:r>
                <a:r>
                  <a:rPr lang="en-US" dirty="0" err="1"/>
                  <a:t>Bézout</a:t>
                </a:r>
                <a:r>
                  <a:rPr lang="en-US" dirty="0"/>
                  <a:t> Identity</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r>
                            <a:rPr lang="en-US" b="1" i="1" smtClean="0">
                              <a:solidFill>
                                <a:srgbClr val="C00000"/>
                              </a:solidFill>
                              <a:latin typeface="Cambria Math" panose="02040503050406030204" pitchFamily="18" charset="0"/>
                            </a:rPr>
                            <m:t>   </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gcd</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e>
                      </m:func>
                    </m:oMath>
                  </m:oMathPara>
                </a14:m>
                <a:endParaRPr lang="en-US" dirty="0"/>
              </a:p>
              <a:p>
                <a:endParaRPr lang="en-US" dirty="0"/>
              </a:p>
              <a:p>
                <a:r>
                  <a:rPr lang="en-US" dirty="0"/>
                  <a:t>Maintain these relations each cycle, where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gcd</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gcd</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𝑎</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2C074B75-5B85-D641-AF28-CB46DF8DF155}"/>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124217434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945C-4C04-B54E-9F6C-5286E3137BC0}"/>
              </a:ext>
            </a:extLst>
          </p:cNvPr>
          <p:cNvSpPr>
            <a:spLocks noGrp="1"/>
          </p:cNvSpPr>
          <p:nvPr>
            <p:ph type="title"/>
          </p:nvPr>
        </p:nvSpPr>
        <p:spPr/>
        <p:txBody>
          <a:bodyPr/>
          <a:lstStyle/>
          <a:p>
            <a:r>
              <a:rPr lang="en-US" dirty="0"/>
              <a:t>Two-bit PM Critical Path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91920D-FF8E-3547-A24F-048A7B0CCA7F}"/>
                  </a:ext>
                </a:extLst>
              </p:cNvPr>
              <p:cNvSpPr>
                <a:spLocks noGrp="1"/>
              </p:cNvSpPr>
              <p:nvPr>
                <p:ph idx="1"/>
              </p:nvPr>
            </p:nvSpPr>
            <p:spPr/>
            <p:txBody>
              <a:bodyPr/>
              <a:lstStyle/>
              <a:p>
                <a:pPr marL="0" indent="0" algn="ctr">
                  <a:buNone/>
                </a:pPr>
                <a:endParaRPr lang="en-US" dirty="0"/>
              </a:p>
              <a:p>
                <a:pPr marL="0" indent="0" algn="ctr">
                  <a:buNone/>
                </a:pPr>
                <a:r>
                  <a:rPr lang="en-US" dirty="0"/>
                  <a:t>GCD update: 	</a:t>
                </a:r>
                <a14:m>
                  <m:oMath xmlns:m="http://schemas.openxmlformats.org/officeDocument/2006/math">
                    <m:f>
                      <m:fPr>
                        <m:ctrlPr>
                          <a:rPr lang="en-US" sz="3600" b="0" i="1" smtClean="0">
                            <a:latin typeface="Cambria Math" panose="02040503050406030204" pitchFamily="18" charset="0"/>
                          </a:rPr>
                        </m:ctrlPr>
                      </m:fPr>
                      <m:num>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r>
                              <a:rPr lang="en-US" sz="3600" b="0" i="1" smtClean="0">
                                <a:latin typeface="Cambria Math" panose="02040503050406030204" pitchFamily="18" charset="0"/>
                              </a:rPr>
                              <m:t>−</m:t>
                            </m:r>
                            <m:r>
                              <a:rPr lang="en-US" sz="3600" b="0" i="1" smtClean="0">
                                <a:latin typeface="Cambria Math" panose="02040503050406030204" pitchFamily="18" charset="0"/>
                              </a:rPr>
                              <m:t>𝑏</m:t>
                            </m:r>
                          </m:e>
                        </m:d>
                      </m:num>
                      <m:den>
                        <m:r>
                          <a:rPr lang="en-US" sz="3600" b="0" i="1" smtClean="0">
                            <a:latin typeface="Cambria Math" panose="02040503050406030204" pitchFamily="18" charset="0"/>
                          </a:rPr>
                          <m:t>4</m:t>
                        </m:r>
                      </m:den>
                    </m:f>
                  </m:oMath>
                </a14:m>
                <a:r>
                  <a:rPr lang="en-US" sz="3600" b="0" i="0" dirty="0">
                    <a:latin typeface="+mj-lt"/>
                  </a:rPr>
                  <a:t> </a:t>
                </a:r>
              </a:p>
              <a:p>
                <a:pPr marL="0" indent="0" algn="ctr">
                  <a:buNone/>
                </a:pPr>
                <a:endParaRPr lang="en-US" dirty="0"/>
              </a:p>
              <a:p>
                <a:pPr marL="0" indent="0" algn="ctr">
                  <a:buNone/>
                </a:pPr>
                <a:r>
                  <a:rPr lang="en-US" dirty="0"/>
                  <a:t>Add odd constant </a:t>
                </a:r>
                <a14:m>
                  <m:oMath xmlns:m="http://schemas.openxmlformats.org/officeDocument/2006/math">
                    <m:r>
                      <a:rPr lang="en-US" i="1" dirty="0" smtClean="0">
                        <a:latin typeface="Cambria Math" panose="02040503050406030204" pitchFamily="18" charset="0"/>
                      </a:rPr>
                      <m:t>𝑘</m:t>
                    </m:r>
                  </m:oMath>
                </a14:m>
                <a:r>
                  <a:rPr lang="en-US" dirty="0"/>
                  <a:t> when divisibility of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𝑦</m:t>
                    </m:r>
                  </m:oMath>
                </a14:m>
                <a:r>
                  <a:rPr lang="en-US" dirty="0"/>
                  <a:t> does not match that of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pPr marL="0" indent="0" algn="ctr">
                  <a:buNone/>
                </a:pPr>
                <a:endParaRPr lang="en-US" dirty="0"/>
              </a:p>
              <a:p>
                <a:pPr marL="0" indent="0" algn="ctr">
                  <a:buNone/>
                </a:pPr>
                <a:r>
                  <a:rPr lang="en-US" dirty="0"/>
                  <a:t>XGCD update:	 </a:t>
                </a:r>
                <a14:m>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m:t>
                        </m:r>
                        <m:r>
                          <a:rPr lang="en-US" sz="3600" b="0" i="1" smtClean="0">
                            <a:latin typeface="Cambria Math" panose="02040503050406030204" pitchFamily="18" charset="0"/>
                          </a:rPr>
                          <m:t>𝑢</m:t>
                        </m:r>
                        <m:r>
                          <a:rPr lang="en-US" sz="3600" b="0" i="1" smtClean="0">
                            <a:latin typeface="Cambria Math" panose="02040503050406030204" pitchFamily="18" charset="0"/>
                          </a:rPr>
                          <m:t> −</m:t>
                        </m:r>
                        <m:r>
                          <a:rPr lang="en-US" sz="3600" b="0" i="1" smtClean="0">
                            <a:latin typeface="Cambria Math" panose="02040503050406030204" pitchFamily="18" charset="0"/>
                          </a:rPr>
                          <m:t>𝑦</m:t>
                        </m:r>
                        <m:r>
                          <a:rPr lang="en-US" sz="3600" b="0" i="1" smtClean="0">
                            <a:latin typeface="Cambria Math" panose="02040503050406030204" pitchFamily="18" charset="0"/>
                          </a:rPr>
                          <m:t> −</m:t>
                        </m:r>
                        <m:r>
                          <a:rPr lang="en-US" sz="3600" b="0" i="1" smtClean="0">
                            <a:latin typeface="Cambria Math" panose="02040503050406030204" pitchFamily="18" charset="0"/>
                          </a:rPr>
                          <m:t>𝑘</m:t>
                        </m:r>
                        <m:r>
                          <a:rPr lang="en-US" sz="3600" b="0" i="1" smtClean="0">
                            <a:latin typeface="Cambria Math" panose="02040503050406030204" pitchFamily="18" charset="0"/>
                          </a:rPr>
                          <m:t>)</m:t>
                        </m:r>
                      </m:num>
                      <m:den>
                        <m:r>
                          <a:rPr lang="en-US" sz="3600" b="0" i="1" smtClean="0">
                            <a:latin typeface="Cambria Math" panose="02040503050406030204" pitchFamily="18" charset="0"/>
                          </a:rPr>
                          <m:t>4</m:t>
                        </m:r>
                      </m:den>
                    </m:f>
                  </m:oMath>
                </a14:m>
                <a:endParaRPr lang="en-US" dirty="0"/>
              </a:p>
            </p:txBody>
          </p:sp>
        </mc:Choice>
        <mc:Fallback xmlns="">
          <p:sp>
            <p:nvSpPr>
              <p:cNvPr id="3" name="Content Placeholder 2">
                <a:extLst>
                  <a:ext uri="{FF2B5EF4-FFF2-40B4-BE49-F238E27FC236}">
                    <a16:creationId xmlns:a16="http://schemas.microsoft.com/office/drawing/2014/main" id="{5C91920D-FF8E-3547-A24F-048A7B0CCA7F}"/>
                  </a:ext>
                </a:extLst>
              </p:cNvPr>
              <p:cNvSpPr>
                <a:spLocks noGrp="1" noRot="1" noChangeAspect="1" noMove="1" noResize="1" noEditPoints="1" noAdjustHandles="1" noChangeArrowheads="1" noChangeShapeType="1" noTextEdit="1"/>
              </p:cNvSpPr>
              <p:nvPr>
                <p:ph idx="1"/>
              </p:nvPr>
            </p:nvSpPr>
            <p:spPr>
              <a:blipFill>
                <a:blip r:embed="rId3"/>
                <a:stretch>
                  <a:fillRect l="-844"/>
                </a:stretch>
              </a:blipFill>
            </p:spPr>
            <p:txBody>
              <a:bodyPr/>
              <a:lstStyle/>
              <a:p>
                <a:r>
                  <a:rPr lang="en-US">
                    <a:noFill/>
                  </a:rPr>
                  <a:t> </a:t>
                </a:r>
              </a:p>
            </p:txBody>
          </p:sp>
        </mc:Fallback>
      </mc:AlternateContent>
    </p:spTree>
    <p:extLst>
      <p:ext uri="{BB962C8B-B14F-4D97-AF65-F5344CB8AC3E}">
        <p14:creationId xmlns:p14="http://schemas.microsoft.com/office/powerpoint/2010/main" val="160005253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a:t>Euclid critical path</a:t>
            </a:r>
          </a:p>
        </p:txBody>
      </p:sp>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3"/>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4"/>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EEE30F3A-01B8-4E43-9F15-8D1248DAAEF9}"/>
                  </a:ext>
                </a:extLst>
              </p:cNvPr>
              <p:cNvSpPr/>
              <p:nvPr/>
            </p:nvSpPr>
            <p:spPr>
              <a:xfrm>
                <a:off x="1016372" y="4580826"/>
                <a:ext cx="10649601" cy="19803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a:solidFill>
                      <a:schemeClr val="tx1"/>
                    </a:solidFill>
                  </a:rPr>
                  <a:t>Most quotients in Euclid’s algorithm are small for 1024-bit inputs</a:t>
                </a:r>
              </a:p>
              <a:p>
                <a:pPr marL="457200" indent="-457200">
                  <a:buFont typeface="Arial" panose="020B0604020202020204" pitchFamily="34" charset="0"/>
                  <a:buChar char="•"/>
                </a:pPr>
                <a:r>
                  <a:rPr lang="en-US" sz="2800">
                    <a:solidFill>
                      <a:schemeClr val="tx1"/>
                    </a:solidFill>
                  </a:rPr>
                  <a:t>Can estimate few of the most significant bits of </a:t>
                </a:r>
                <a14:m>
                  <m:oMath xmlns:m="http://schemas.openxmlformats.org/officeDocument/2006/math">
                    <m:r>
                      <a:rPr lang="en-US" sz="2800" b="0" i="1" smtClean="0">
                        <a:solidFill>
                          <a:schemeClr val="tx1"/>
                        </a:solidFill>
                        <a:latin typeface="Cambria Math" panose="02040503050406030204" pitchFamily="18" charset="0"/>
                      </a:rPr>
                      <m:t>𝑞</m:t>
                    </m:r>
                  </m:oMath>
                </a14:m>
                <a:r>
                  <a:rPr lang="en-US" sz="2800">
                    <a:solidFill>
                      <a:schemeClr val="tx1"/>
                    </a:solidFill>
                  </a:rPr>
                  <a:t> for faster execution</a:t>
                </a:r>
              </a:p>
            </p:txBody>
          </p:sp>
        </mc:Choice>
        <mc:Fallback xmlns="">
          <p:sp>
            <p:nvSpPr>
              <p:cNvPr id="37" name="Rectangle 36">
                <a:extLst>
                  <a:ext uri="{FF2B5EF4-FFF2-40B4-BE49-F238E27FC236}">
                    <a16:creationId xmlns:a16="http://schemas.microsoft.com/office/drawing/2014/main" id="{EEE30F3A-01B8-4E43-9F15-8D1248DAAEF9}"/>
                  </a:ext>
                </a:extLst>
              </p:cNvPr>
              <p:cNvSpPr>
                <a:spLocks noRot="1" noChangeAspect="1" noMove="1" noResize="1" noEditPoints="1" noAdjustHandles="1" noChangeArrowheads="1" noChangeShapeType="1" noTextEdit="1"/>
              </p:cNvSpPr>
              <p:nvPr/>
            </p:nvSpPr>
            <p:spPr>
              <a:xfrm>
                <a:off x="1016372" y="4580826"/>
                <a:ext cx="10649601" cy="1980358"/>
              </a:xfrm>
              <a:prstGeom prst="rect">
                <a:avLst/>
              </a:prstGeom>
              <a:blipFill>
                <a:blip r:embed="rId5"/>
                <a:stretch>
                  <a:fillRect l="-1030" r="-286"/>
                </a:stretch>
              </a:blipFill>
              <a:ln>
                <a:no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A60850C5-70D6-EE40-AC52-54297ABF3E97}"/>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C0D6E74-DCDB-8E44-B020-91B301F86794}"/>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7FCA802-768F-E946-BD10-B956C3BA0D9F}"/>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40" name="TextBox 39">
                <a:extLst>
                  <a:ext uri="{FF2B5EF4-FFF2-40B4-BE49-F238E27FC236}">
                    <a16:creationId xmlns:a16="http://schemas.microsoft.com/office/drawing/2014/main" id="{57FCA802-768F-E946-BD10-B956C3BA0D9F}"/>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85283F3-BEAA-524A-8CEF-F799BE7FE891}"/>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41" name="TextBox 40">
                <a:extLst>
                  <a:ext uri="{FF2B5EF4-FFF2-40B4-BE49-F238E27FC236}">
                    <a16:creationId xmlns:a16="http://schemas.microsoft.com/office/drawing/2014/main" id="{A85283F3-BEAA-524A-8CEF-F799BE7FE891}"/>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265ECFD2-3054-D34F-B92A-D8D239F6B6C7}"/>
                  </a:ext>
                </a:extLst>
              </p:cNvPr>
              <p:cNvSpPr/>
              <p:nvPr/>
            </p:nvSpPr>
            <p:spPr>
              <a:xfrm>
                <a:off x="1483225" y="3170237"/>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Get </a:t>
                </a:r>
                <a14:m>
                  <m:oMath xmlns:m="http://schemas.openxmlformats.org/officeDocument/2006/math">
                    <m:r>
                      <a:rPr lang="en-US" sz="2500" b="0" i="1" dirty="0" smtClean="0">
                        <a:solidFill>
                          <a:schemeClr val="tx1"/>
                        </a:solidFill>
                        <a:latin typeface="Cambria Math" panose="02040503050406030204" pitchFamily="18" charset="0"/>
                      </a:rPr>
                      <m:t>6</m:t>
                    </m:r>
                  </m:oMath>
                </a14:m>
                <a:r>
                  <a:rPr lang="en-US" sz="2500">
                    <a:solidFill>
                      <a:schemeClr val="tx1"/>
                    </a:solidFill>
                  </a:rPr>
                  <a:t> MSBs</a:t>
                </a:r>
              </a:p>
            </p:txBody>
          </p:sp>
        </mc:Choice>
        <mc:Fallback xmlns="">
          <p:sp>
            <p:nvSpPr>
              <p:cNvPr id="42" name="Rectangle 41">
                <a:extLst>
                  <a:ext uri="{FF2B5EF4-FFF2-40B4-BE49-F238E27FC236}">
                    <a16:creationId xmlns:a16="http://schemas.microsoft.com/office/drawing/2014/main" id="{265ECFD2-3054-D34F-B92A-D8D239F6B6C7}"/>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8"/>
                <a:stretch>
                  <a:fillRect l="-2326" r="-1744" b="-7975"/>
                </a:stretch>
              </a:blipFill>
              <a:ln>
                <a:solidFill>
                  <a:schemeClr val="tx1"/>
                </a:solidFill>
              </a:ln>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8B70267C-5F8B-7946-818D-538514C51179}"/>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FCD2AA9-0137-414D-A476-164D089466B5}"/>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95E790D-B8F8-9540-AF31-DCFF06F26FEC}"/>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4F77A38-38A1-4742-A811-9D00079F304C}"/>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46" name="TextBox 45">
                <a:extLst>
                  <a:ext uri="{FF2B5EF4-FFF2-40B4-BE49-F238E27FC236}">
                    <a16:creationId xmlns:a16="http://schemas.microsoft.com/office/drawing/2014/main" id="{F4F77A38-38A1-4742-A811-9D00079F304C}"/>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9"/>
                <a:stretch>
                  <a:fillRect b="-10256"/>
                </a:stretch>
              </a:blipFill>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402370C4-2DD8-5D47-9BD8-245071980C53}"/>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E99CB8F-A6ED-A341-98B8-86F871918E14}"/>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ACC89A20-08D5-7246-BFBB-97FF9A5285D6}"/>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0CCC25E-1E8C-CD41-9AAD-CF04F8E72DCD}"/>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62" name="TextBox 61">
                <a:extLst>
                  <a:ext uri="{FF2B5EF4-FFF2-40B4-BE49-F238E27FC236}">
                    <a16:creationId xmlns:a16="http://schemas.microsoft.com/office/drawing/2014/main" id="{40CCC25E-1E8C-CD41-9AAD-CF04F8E72DCD}"/>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7E3DACA-D33C-A94F-B750-A889BBA7FC56}"/>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63" name="TextBox 62">
                <a:extLst>
                  <a:ext uri="{FF2B5EF4-FFF2-40B4-BE49-F238E27FC236}">
                    <a16:creationId xmlns:a16="http://schemas.microsoft.com/office/drawing/2014/main" id="{F7E3DACA-D33C-A94F-B750-A889BBA7FC56}"/>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ECCBFDC7-8CBA-124A-8BF1-3190095C8DED}"/>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67" name="Rectangle 66">
                <a:extLst>
                  <a:ext uri="{FF2B5EF4-FFF2-40B4-BE49-F238E27FC236}">
                    <a16:creationId xmlns:a16="http://schemas.microsoft.com/office/drawing/2014/main" id="{ECCBFDC7-8CBA-124A-8BF1-3190095C8DED}"/>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12"/>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6151128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F7DA762-5FD0-F34A-B772-99B8A8E77628}"/>
              </a:ext>
            </a:extLst>
          </p:cNvPr>
          <p:cNvSpPr/>
          <p:nvPr/>
        </p:nvSpPr>
        <p:spPr>
          <a:xfrm>
            <a:off x="4715457" y="2642979"/>
            <a:ext cx="6739939" cy="2957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a:solidFill>
                  <a:schemeClr val="tx1"/>
                </a:solidFill>
              </a:rPr>
              <a:t>Computing the remainder</a:t>
            </a:r>
          </a:p>
        </p:txBody>
      </p:sp>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a:t>Euclid critical path</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19D05F76-4FA3-104D-83CF-64095F46D55C}"/>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71" name="Rectangle 70">
                <a:extLst>
                  <a:ext uri="{FF2B5EF4-FFF2-40B4-BE49-F238E27FC236}">
                    <a16:creationId xmlns:a16="http://schemas.microsoft.com/office/drawing/2014/main" id="{19D05F76-4FA3-104D-83CF-64095F46D55C}"/>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4"/>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5"/>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372EA6-9E09-9243-AC91-3DD439792335}"/>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4419D00-4275-CB44-B8F1-C08E51FDB4A6}"/>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F80391B-6D67-224A-B5DE-9E11089E3ED1}"/>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10" name="TextBox 9">
                <a:extLst>
                  <a:ext uri="{FF2B5EF4-FFF2-40B4-BE49-F238E27FC236}">
                    <a16:creationId xmlns:a16="http://schemas.microsoft.com/office/drawing/2014/main" id="{0F80391B-6D67-224A-B5DE-9E11089E3ED1}"/>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7FBBC1-C060-CD42-AEE5-BCD0FDD998ED}"/>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11" name="TextBox 10">
                <a:extLst>
                  <a:ext uri="{FF2B5EF4-FFF2-40B4-BE49-F238E27FC236}">
                    <a16:creationId xmlns:a16="http://schemas.microsoft.com/office/drawing/2014/main" id="{0E7FBBC1-C060-CD42-AEE5-BCD0FDD998ED}"/>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6131D83-0B08-4B47-91D0-3D9C63A37745}"/>
                  </a:ext>
                </a:extLst>
              </p:cNvPr>
              <p:cNvSpPr/>
              <p:nvPr/>
            </p:nvSpPr>
            <p:spPr>
              <a:xfrm>
                <a:off x="1483225" y="3170237"/>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Get </a:t>
                </a:r>
                <a14:m>
                  <m:oMath xmlns:m="http://schemas.openxmlformats.org/officeDocument/2006/math">
                    <m:r>
                      <a:rPr lang="en-US" sz="2500" b="0" i="1" smtClean="0">
                        <a:solidFill>
                          <a:schemeClr val="tx1"/>
                        </a:solidFill>
                        <a:latin typeface="Cambria Math" panose="02040503050406030204" pitchFamily="18" charset="0"/>
                      </a:rPr>
                      <m:t>6</m:t>
                    </m:r>
                  </m:oMath>
                </a14:m>
                <a:r>
                  <a:rPr lang="en-US" sz="2500">
                    <a:solidFill>
                      <a:schemeClr val="tx1"/>
                    </a:solidFill>
                  </a:rPr>
                  <a:t> MSBs</a:t>
                </a:r>
              </a:p>
            </p:txBody>
          </p:sp>
        </mc:Choice>
        <mc:Fallback xmlns="">
          <p:sp>
            <p:nvSpPr>
              <p:cNvPr id="12" name="Rectangle 11">
                <a:extLst>
                  <a:ext uri="{FF2B5EF4-FFF2-40B4-BE49-F238E27FC236}">
                    <a16:creationId xmlns:a16="http://schemas.microsoft.com/office/drawing/2014/main" id="{56131D83-0B08-4B47-91D0-3D9C63A37745}"/>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8"/>
                <a:stretch>
                  <a:fillRect l="-2326" r="-1744" b="-7975"/>
                </a:stretch>
              </a:blipFill>
              <a:ln>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E2FF79C-BBA4-4B42-ADEE-75F6EDCEE081}"/>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4F0D6C-3D2C-1247-BE3F-77F1D88F2901}"/>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AE16C7D-7FA8-4744-9CA1-751186356EC1}"/>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D2B005C-556A-D74E-BA03-5DACA8D4D402}"/>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16" name="TextBox 15">
                <a:extLst>
                  <a:ext uri="{FF2B5EF4-FFF2-40B4-BE49-F238E27FC236}">
                    <a16:creationId xmlns:a16="http://schemas.microsoft.com/office/drawing/2014/main" id="{1D2B005C-556A-D74E-BA03-5DACA8D4D402}"/>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9"/>
                <a:stretch>
                  <a:fillRect b="-10256"/>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3DFF7702-43E0-DD4F-9F95-8D8B84EE6031}"/>
              </a:ext>
            </a:extLst>
          </p:cNvPr>
          <p:cNvCxnSpPr>
            <a:cxnSpLocks/>
          </p:cNvCxnSpPr>
          <p:nvPr/>
        </p:nvCxnSpPr>
        <p:spPr>
          <a:xfrm>
            <a:off x="1305536" y="3991566"/>
            <a:ext cx="0" cy="31977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FC0FE62-2672-9146-A5B8-02D458BDE5E4}"/>
              </a:ext>
            </a:extLst>
          </p:cNvPr>
          <p:cNvCxnSpPr>
            <a:cxnSpLocks/>
          </p:cNvCxnSpPr>
          <p:nvPr/>
        </p:nvCxnSpPr>
        <p:spPr>
          <a:xfrm>
            <a:off x="1305536" y="4311336"/>
            <a:ext cx="34099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9F2520-1CD7-AA4A-9944-27913D0C72DA}"/>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90F3D4D-F60F-7E46-94EF-ACF9EF4EB6DB}"/>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EFFE397-1369-084B-BD2F-63891C78FBA9}"/>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3B9BA32-5A6E-CB47-A742-D9668FB1E8CD}"/>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32" name="TextBox 31">
                <a:extLst>
                  <a:ext uri="{FF2B5EF4-FFF2-40B4-BE49-F238E27FC236}">
                    <a16:creationId xmlns:a16="http://schemas.microsoft.com/office/drawing/2014/main" id="{B3B9BA32-5A6E-CB47-A742-D9668FB1E8CD}"/>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5607001-9A9E-6A4C-A496-571848CA3D76}"/>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33" name="TextBox 32">
                <a:extLst>
                  <a:ext uri="{FF2B5EF4-FFF2-40B4-BE49-F238E27FC236}">
                    <a16:creationId xmlns:a16="http://schemas.microsoft.com/office/drawing/2014/main" id="{E5607001-9A9E-6A4C-A496-571848CA3D76}"/>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9973E536-A0F7-6140-B2A8-FB274C6C1589}"/>
                  </a:ext>
                </a:extLst>
              </p:cNvPr>
              <p:cNvSpPr/>
              <p:nvPr/>
            </p:nvSpPr>
            <p:spPr>
              <a:xfrm>
                <a:off x="8932883" y="3284537"/>
                <a:ext cx="680789" cy="21619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oMath>
                  </m:oMathPara>
                </a14:m>
                <a:endParaRPr lang="en-US" sz="2500">
                  <a:solidFill>
                    <a:schemeClr val="tx1"/>
                  </a:solidFill>
                </a:endParaRPr>
              </a:p>
            </p:txBody>
          </p:sp>
        </mc:Choice>
        <mc:Fallback xmlns="">
          <p:sp>
            <p:nvSpPr>
              <p:cNvPr id="41" name="Rectangle 40">
                <a:extLst>
                  <a:ext uri="{FF2B5EF4-FFF2-40B4-BE49-F238E27FC236}">
                    <a16:creationId xmlns:a16="http://schemas.microsoft.com/office/drawing/2014/main" id="{9973E536-A0F7-6140-B2A8-FB274C6C1589}"/>
                  </a:ext>
                </a:extLst>
              </p:cNvPr>
              <p:cNvSpPr>
                <a:spLocks noRot="1" noChangeAspect="1" noMove="1" noResize="1" noEditPoints="1" noAdjustHandles="1" noChangeArrowheads="1" noChangeShapeType="1" noTextEdit="1"/>
              </p:cNvSpPr>
              <p:nvPr/>
            </p:nvSpPr>
            <p:spPr>
              <a:xfrm>
                <a:off x="8932883" y="3284537"/>
                <a:ext cx="680789" cy="2161909"/>
              </a:xfrm>
              <a:prstGeom prst="rect">
                <a:avLst/>
              </a:prstGeom>
              <a:blipFill>
                <a:blip r:embed="rId12"/>
                <a:stretch>
                  <a:fillRect/>
                </a:stretch>
              </a:blipFill>
              <a:ln>
                <a:solidFill>
                  <a:schemeClr val="tx1"/>
                </a:solidFill>
              </a:ln>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582F1881-35FC-634A-BAF2-E46504E4DBC4}"/>
              </a:ext>
            </a:extLst>
          </p:cNvPr>
          <p:cNvCxnSpPr>
            <a:cxnSpLocks/>
          </p:cNvCxnSpPr>
          <p:nvPr/>
        </p:nvCxnSpPr>
        <p:spPr>
          <a:xfrm>
            <a:off x="8417906" y="3387631"/>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370DFAE-5C4D-5041-9A37-AEC94B57A002}"/>
              </a:ext>
            </a:extLst>
          </p:cNvPr>
          <p:cNvCxnSpPr>
            <a:cxnSpLocks/>
          </p:cNvCxnSpPr>
          <p:nvPr/>
        </p:nvCxnSpPr>
        <p:spPr>
          <a:xfrm>
            <a:off x="8417906" y="3691264"/>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BF4AF9A-7689-194F-96AD-1F00DC6F8650}"/>
              </a:ext>
            </a:extLst>
          </p:cNvPr>
          <p:cNvCxnSpPr>
            <a:cxnSpLocks/>
          </p:cNvCxnSpPr>
          <p:nvPr/>
        </p:nvCxnSpPr>
        <p:spPr>
          <a:xfrm>
            <a:off x="8417906" y="3984410"/>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168CE89-16B7-4A43-A7AB-13E2052470F4}"/>
              </a:ext>
            </a:extLst>
          </p:cNvPr>
          <p:cNvCxnSpPr>
            <a:cxnSpLocks/>
          </p:cNvCxnSpPr>
          <p:nvPr/>
        </p:nvCxnSpPr>
        <p:spPr>
          <a:xfrm>
            <a:off x="8417906" y="4296505"/>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88F53A4-9CAB-6D42-B8E3-C08808FA9D0D}"/>
              </a:ext>
            </a:extLst>
          </p:cNvPr>
          <p:cNvCxnSpPr>
            <a:cxnSpLocks/>
          </p:cNvCxnSpPr>
          <p:nvPr/>
        </p:nvCxnSpPr>
        <p:spPr>
          <a:xfrm>
            <a:off x="8417906" y="4595867"/>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D854388-DBB0-0542-BCCF-C2BA21E9B7C5}"/>
              </a:ext>
            </a:extLst>
          </p:cNvPr>
          <p:cNvCxnSpPr>
            <a:cxnSpLocks/>
          </p:cNvCxnSpPr>
          <p:nvPr/>
        </p:nvCxnSpPr>
        <p:spPr>
          <a:xfrm>
            <a:off x="8426372" y="49176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4689F47-BBD6-2D40-A09F-8F2F78713127}"/>
                  </a:ext>
                </a:extLst>
              </p:cNvPr>
              <p:cNvSpPr txBox="1"/>
              <p:nvPr/>
            </p:nvSpPr>
            <p:spPr>
              <a:xfrm>
                <a:off x="4246248" y="4329037"/>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63" name="TextBox 62">
                <a:extLst>
                  <a:ext uri="{FF2B5EF4-FFF2-40B4-BE49-F238E27FC236}">
                    <a16:creationId xmlns:a16="http://schemas.microsoft.com/office/drawing/2014/main" id="{44689F47-BBD6-2D40-A09F-8F2F78713127}"/>
                  </a:ext>
                </a:extLst>
              </p:cNvPr>
              <p:cNvSpPr txBox="1">
                <a:spLocks noRot="1" noChangeAspect="1" noMove="1" noResize="1" noEditPoints="1" noAdjustHandles="1" noChangeArrowheads="1" noChangeShapeType="1" noTextEdit="1"/>
              </p:cNvSpPr>
              <p:nvPr/>
            </p:nvSpPr>
            <p:spPr>
              <a:xfrm>
                <a:off x="4246248" y="4329037"/>
                <a:ext cx="436979" cy="477054"/>
              </a:xfrm>
              <a:prstGeom prst="rect">
                <a:avLst/>
              </a:prstGeom>
              <a:blipFill>
                <a:blip r:embed="rId13"/>
                <a:stretch>
                  <a:fillRect/>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75FBB1F5-706D-F14B-9C2F-3331BDE6C19B}"/>
              </a:ext>
            </a:extLst>
          </p:cNvPr>
          <p:cNvCxnSpPr>
            <a:cxnSpLocks/>
          </p:cNvCxnSpPr>
          <p:nvPr/>
        </p:nvCxnSpPr>
        <p:spPr>
          <a:xfrm>
            <a:off x="8431405" y="52732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3FAD9F1-BE5C-C740-B045-A9FACEF2AF4E}"/>
                  </a:ext>
                </a:extLst>
              </p:cNvPr>
              <p:cNvSpPr txBox="1"/>
              <p:nvPr/>
            </p:nvSpPr>
            <p:spPr>
              <a:xfrm>
                <a:off x="5793744" y="3183933"/>
                <a:ext cx="3409451" cy="193899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r>
                            <a:rPr lang="en-US" sz="2000" i="1">
                              <a:latin typeface="Cambria Math" panose="02040503050406030204" pitchFamily="18" charset="0"/>
                            </a:rPr>
                            <m:t>𝑏</m:t>
                          </m:r>
                          <m:r>
                            <a:rPr lang="en-US" sz="2000" i="1">
                              <a:latin typeface="Cambria Math" panose="02040503050406030204" pitchFamily="18" charset="0"/>
                            </a:rPr>
                            <m:t>∗</m:t>
                          </m:r>
                          <m:r>
                            <a:rPr lang="en-US" sz="2000" i="1">
                              <a:latin typeface="Cambria Math" panose="02040503050406030204" pitchFamily="18" charset="0"/>
                            </a:rPr>
                            <m:t>𝑞</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5</m:t>
                              </m:r>
                            </m:e>
                          </m:d>
                        </m:e>
                      </m:d>
                      <m:r>
                        <a:rPr lang="en-US" sz="2000" i="1">
                          <a:latin typeface="Cambria Math" panose="02040503050406030204" pitchFamily="18" charset="0"/>
                        </a:rPr>
                        <m:t>≪</m:t>
                      </m:r>
                      <m:r>
                        <a:rPr lang="en-US" sz="2000" b="0" i="1" smtClean="0">
                          <a:latin typeface="Cambria Math" panose="02040503050406030204" pitchFamily="18" charset="0"/>
                        </a:rPr>
                        <m:t>5</m:t>
                      </m:r>
                    </m:oMath>
                  </m:oMathPara>
                </a14:m>
                <a:endParaRPr lang="en-US" sz="2000" b="0"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𝑏</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𝑞</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4</m:t>
                              </m:r>
                            </m:e>
                          </m:d>
                        </m:e>
                      </m:d>
                      <m:r>
                        <a:rPr lang="en-US" sz="2000" b="0" i="1" smtClean="0">
                          <a:solidFill>
                            <a:schemeClr val="tx1"/>
                          </a:solidFill>
                          <a:latin typeface="Cambria Math" panose="02040503050406030204" pitchFamily="18" charset="0"/>
                        </a:rPr>
                        <m:t>≪4</m:t>
                      </m:r>
                    </m:oMath>
                  </m:oMathPara>
                </a14:m>
                <a:endParaRPr lang="en-US" sz="2000" b="0" dirty="0">
                  <a:solidFill>
                    <a:schemeClr val="tx1"/>
                  </a:solidFill>
                </a:endParaRPr>
              </a:p>
              <a:p>
                <a:pPr algn="ctr"/>
                <a14:m>
                  <m:oMathPara xmlns:m="http://schemas.openxmlformats.org/officeDocument/2006/math">
                    <m:oMathParaPr>
                      <m:jc m:val="centerGroup"/>
                    </m:oMathParaPr>
                    <m:oMath xmlns:m="http://schemas.openxmlformats.org/officeDocument/2006/math">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𝑏</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𝑞</m:t>
                          </m:r>
                          <m:d>
                            <m:dPr>
                              <m:begChr m:val="["/>
                              <m:endChr m:val="]"/>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3</m:t>
                              </m:r>
                            </m:e>
                          </m:d>
                        </m:e>
                      </m:d>
                      <m:r>
                        <a:rPr lang="en-US" sz="2000" i="1" smtClean="0">
                          <a:solidFill>
                            <a:schemeClr val="tx1"/>
                          </a:solidFill>
                          <a:latin typeface="Cambria Math" panose="02040503050406030204" pitchFamily="18" charset="0"/>
                        </a:rPr>
                        <m:t>≪3</m:t>
                      </m:r>
                    </m:oMath>
                  </m:oMathPara>
                </a14:m>
                <a:endParaRPr lang="en-US" sz="2000" dirty="0">
                  <a:solidFill>
                    <a:schemeClr val="tx1"/>
                  </a:solidFill>
                </a:endParaRPr>
              </a:p>
              <a:p>
                <a:pPr algn="ctr"/>
                <a14:m>
                  <m:oMathPara xmlns:m="http://schemas.openxmlformats.org/officeDocument/2006/math">
                    <m:oMathParaPr>
                      <m:jc m:val="centerGroup"/>
                    </m:oMathParaPr>
                    <m:oMath xmlns:m="http://schemas.openxmlformats.org/officeDocument/2006/math">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𝑏</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𝑞</m:t>
                          </m:r>
                          <m:d>
                            <m:dPr>
                              <m:begChr m:val="["/>
                              <m:endChr m:val="]"/>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2</m:t>
                              </m:r>
                            </m:e>
                          </m:d>
                        </m:e>
                      </m:d>
                      <m:r>
                        <a:rPr lang="en-US" sz="2000" i="1" smtClean="0">
                          <a:solidFill>
                            <a:schemeClr val="tx1"/>
                          </a:solidFill>
                          <a:latin typeface="Cambria Math" panose="02040503050406030204" pitchFamily="18" charset="0"/>
                        </a:rPr>
                        <m:t>≪2</m:t>
                      </m:r>
                    </m:oMath>
                  </m:oMathPara>
                </a14:m>
                <a:endParaRPr lang="en-US" sz="2000" dirty="0">
                  <a:solidFill>
                    <a:schemeClr val="tx1"/>
                  </a:solidFill>
                </a:endParaRPr>
              </a:p>
              <a:p>
                <a:pPr algn="ctr"/>
                <a14:m>
                  <m:oMathPara xmlns:m="http://schemas.openxmlformats.org/officeDocument/2006/math">
                    <m:oMathParaPr>
                      <m:jc m:val="centerGroup"/>
                    </m:oMathParaPr>
                    <m:oMath xmlns:m="http://schemas.openxmlformats.org/officeDocument/2006/math">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𝑏</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𝑞</m:t>
                          </m:r>
                          <m:d>
                            <m:dPr>
                              <m:begChr m:val="["/>
                              <m:endChr m:val="]"/>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1</m:t>
                              </m:r>
                            </m:e>
                          </m:d>
                        </m:e>
                      </m:d>
                      <m:r>
                        <a:rPr lang="en-US" sz="2000" i="1">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1</m:t>
                      </m:r>
                    </m:oMath>
                  </m:oMathPara>
                </a14:m>
                <a:endParaRPr lang="en-US" sz="2000" dirty="0">
                  <a:solidFill>
                    <a:schemeClr val="tx1"/>
                  </a:solidFill>
                </a:endParaRPr>
              </a:p>
              <a:p>
                <a:pPr algn="ctr"/>
                <a14:m>
                  <m:oMathPara xmlns:m="http://schemas.openxmlformats.org/officeDocument/2006/math">
                    <m:oMathParaPr>
                      <m:jc m:val="centerGroup"/>
                    </m:oMathParaPr>
                    <m:oMath xmlns:m="http://schemas.openxmlformats.org/officeDocument/2006/math">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𝑏</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𝑞</m:t>
                          </m:r>
                          <m:d>
                            <m:dPr>
                              <m:begChr m:val="["/>
                              <m:endChr m:val="]"/>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0</m:t>
                              </m:r>
                            </m:e>
                          </m:d>
                        </m:e>
                      </m:d>
                    </m:oMath>
                  </m:oMathPara>
                </a14:m>
                <a:endParaRPr lang="en-US" sz="2000" dirty="0"/>
              </a:p>
            </p:txBody>
          </p:sp>
        </mc:Choice>
        <mc:Fallback xmlns="">
          <p:sp>
            <p:nvSpPr>
              <p:cNvPr id="55" name="TextBox 54">
                <a:extLst>
                  <a:ext uri="{FF2B5EF4-FFF2-40B4-BE49-F238E27FC236}">
                    <a16:creationId xmlns:a16="http://schemas.microsoft.com/office/drawing/2014/main" id="{63FAD9F1-BE5C-C740-B045-A9FACEF2AF4E}"/>
                  </a:ext>
                </a:extLst>
              </p:cNvPr>
              <p:cNvSpPr txBox="1">
                <a:spLocks noRot="1" noChangeAspect="1" noMove="1" noResize="1" noEditPoints="1" noAdjustHandles="1" noChangeArrowheads="1" noChangeShapeType="1" noTextEdit="1"/>
              </p:cNvSpPr>
              <p:nvPr/>
            </p:nvSpPr>
            <p:spPr>
              <a:xfrm>
                <a:off x="5793744" y="3183933"/>
                <a:ext cx="3409451" cy="1938992"/>
              </a:xfrm>
              <a:prstGeom prst="rect">
                <a:avLst/>
              </a:prstGeom>
              <a:blipFill>
                <a:blip r:embed="rId14"/>
                <a:stretch>
                  <a:fillRect b="-9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7C9A3E02-0DC5-5547-8A49-577045015260}"/>
                  </a:ext>
                </a:extLst>
              </p:cNvPr>
              <p:cNvSpPr txBox="1"/>
              <p:nvPr/>
            </p:nvSpPr>
            <p:spPr>
              <a:xfrm>
                <a:off x="7235498" y="5083162"/>
                <a:ext cx="3913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𝑎</m:t>
                      </m:r>
                    </m:oMath>
                  </m:oMathPara>
                </a14:m>
                <a:endParaRPr lang="en-US" sz="2000"/>
              </a:p>
            </p:txBody>
          </p:sp>
        </mc:Choice>
        <mc:Fallback xmlns="">
          <p:sp>
            <p:nvSpPr>
              <p:cNvPr id="54" name="TextBox 53">
                <a:extLst>
                  <a:ext uri="{FF2B5EF4-FFF2-40B4-BE49-F238E27FC236}">
                    <a16:creationId xmlns:a16="http://schemas.microsoft.com/office/drawing/2014/main" id="{7C9A3E02-0DC5-5547-8A49-577045015260}"/>
                  </a:ext>
                </a:extLst>
              </p:cNvPr>
              <p:cNvSpPr txBox="1">
                <a:spLocks noRot="1" noChangeAspect="1" noMove="1" noResize="1" noEditPoints="1" noAdjustHandles="1" noChangeArrowheads="1" noChangeShapeType="1" noTextEdit="1"/>
              </p:cNvSpPr>
              <p:nvPr/>
            </p:nvSpPr>
            <p:spPr>
              <a:xfrm>
                <a:off x="7235498" y="5083162"/>
                <a:ext cx="391326" cy="400110"/>
              </a:xfrm>
              <a:prstGeom prst="rect">
                <a:avLst/>
              </a:prstGeom>
              <a:blipFill>
                <a:blip r:embed="rId15"/>
                <a:stretch>
                  <a:fillRect/>
                </a:stretch>
              </a:blipFill>
            </p:spPr>
            <p:txBody>
              <a:bodyPr/>
              <a:lstStyle/>
              <a:p>
                <a:r>
                  <a:rPr lang="en-US">
                    <a:noFill/>
                  </a:rPr>
                  <a:t> </a:t>
                </a:r>
              </a:p>
            </p:txBody>
          </p:sp>
        </mc:Fallback>
      </mc:AlternateContent>
      <p:sp>
        <p:nvSpPr>
          <p:cNvPr id="52" name="Rectangle 51">
            <a:extLst>
              <a:ext uri="{FF2B5EF4-FFF2-40B4-BE49-F238E27FC236}">
                <a16:creationId xmlns:a16="http://schemas.microsoft.com/office/drawing/2014/main" id="{B51BA43E-4C11-4342-AA8D-0598A2E6D6FB}"/>
              </a:ext>
            </a:extLst>
          </p:cNvPr>
          <p:cNvSpPr/>
          <p:nvPr/>
        </p:nvSpPr>
        <p:spPr>
          <a:xfrm>
            <a:off x="5208005" y="3175468"/>
            <a:ext cx="3079488" cy="19426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500">
              <a:solidFill>
                <a:schemeClr val="tx1"/>
              </a:solidFill>
            </a:endParaRPr>
          </a:p>
        </p:txBody>
      </p:sp>
      <p:sp>
        <p:nvSpPr>
          <p:cNvPr id="56" name="Rectangle 55">
            <a:extLst>
              <a:ext uri="{FF2B5EF4-FFF2-40B4-BE49-F238E27FC236}">
                <a16:creationId xmlns:a16="http://schemas.microsoft.com/office/drawing/2014/main" id="{FF968C71-320D-AC48-B18C-795909B277EF}"/>
              </a:ext>
            </a:extLst>
          </p:cNvPr>
          <p:cNvSpPr/>
          <p:nvPr/>
        </p:nvSpPr>
        <p:spPr>
          <a:xfrm>
            <a:off x="5194501" y="3662822"/>
            <a:ext cx="1546136"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Multiplier</a:t>
            </a:r>
          </a:p>
        </p:txBody>
      </p:sp>
      <p:cxnSp>
        <p:nvCxnSpPr>
          <p:cNvPr id="57" name="Straight Arrow Connector 56">
            <a:extLst>
              <a:ext uri="{FF2B5EF4-FFF2-40B4-BE49-F238E27FC236}">
                <a16:creationId xmlns:a16="http://schemas.microsoft.com/office/drawing/2014/main" id="{CFB93EC6-6142-BA45-BE00-0BB424AA087D}"/>
              </a:ext>
            </a:extLst>
          </p:cNvPr>
          <p:cNvCxnSpPr>
            <a:cxnSpLocks/>
          </p:cNvCxnSpPr>
          <p:nvPr/>
        </p:nvCxnSpPr>
        <p:spPr>
          <a:xfrm>
            <a:off x="1305536" y="2957208"/>
            <a:ext cx="33871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7DA371F-475A-064C-900B-6CF010D85DB0}"/>
                  </a:ext>
                </a:extLst>
              </p:cNvPr>
              <p:cNvSpPr txBox="1"/>
              <p:nvPr/>
            </p:nvSpPr>
            <p:spPr>
              <a:xfrm>
                <a:off x="4248116" y="2581553"/>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59" name="TextBox 58">
                <a:extLst>
                  <a:ext uri="{FF2B5EF4-FFF2-40B4-BE49-F238E27FC236}">
                    <a16:creationId xmlns:a16="http://schemas.microsoft.com/office/drawing/2014/main" id="{37DA371F-475A-064C-900B-6CF010D85DB0}"/>
                  </a:ext>
                </a:extLst>
              </p:cNvPr>
              <p:cNvSpPr txBox="1">
                <a:spLocks noRot="1" noChangeAspect="1" noMove="1" noResize="1" noEditPoints="1" noAdjustHandles="1" noChangeArrowheads="1" noChangeShapeType="1" noTextEdit="1"/>
              </p:cNvSpPr>
              <p:nvPr/>
            </p:nvSpPr>
            <p:spPr>
              <a:xfrm>
                <a:off x="4248116" y="2581553"/>
                <a:ext cx="442557" cy="47705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802EB003-59BA-7E4F-8E9F-2ED1290E2A70}"/>
                  </a:ext>
                </a:extLst>
              </p:cNvPr>
              <p:cNvSpPr txBox="1"/>
              <p:nvPr/>
            </p:nvSpPr>
            <p:spPr>
              <a:xfrm>
                <a:off x="9656805" y="3851983"/>
                <a:ext cx="148482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𝑎</m:t>
                      </m:r>
                      <m:r>
                        <a:rPr lang="en-US" sz="2500" b="0" i="1" smtClean="0">
                          <a:latin typeface="Cambria Math" panose="02040503050406030204" pitchFamily="18" charset="0"/>
                        </a:rPr>
                        <m:t>−</m:t>
                      </m:r>
                      <m:r>
                        <a:rPr lang="en-US" sz="2500" i="1">
                          <a:latin typeface="Cambria Math" panose="02040503050406030204" pitchFamily="18" charset="0"/>
                        </a:rPr>
                        <m:t>𝑞</m:t>
                      </m:r>
                      <m:r>
                        <a:rPr lang="en-US" sz="2500" i="1">
                          <a:latin typeface="Cambria Math" panose="02040503050406030204" pitchFamily="18" charset="0"/>
                        </a:rPr>
                        <m:t>∗</m:t>
                      </m:r>
                      <m:r>
                        <a:rPr lang="en-US" sz="2500" i="1">
                          <a:latin typeface="Cambria Math" panose="02040503050406030204" pitchFamily="18" charset="0"/>
                        </a:rPr>
                        <m:t>𝑏</m:t>
                      </m:r>
                    </m:oMath>
                  </m:oMathPara>
                </a14:m>
                <a:endParaRPr lang="en-US" sz="2500"/>
              </a:p>
            </p:txBody>
          </p:sp>
        </mc:Choice>
        <mc:Fallback xmlns="">
          <p:sp>
            <p:nvSpPr>
              <p:cNvPr id="61" name="TextBox 60">
                <a:extLst>
                  <a:ext uri="{FF2B5EF4-FFF2-40B4-BE49-F238E27FC236}">
                    <a16:creationId xmlns:a16="http://schemas.microsoft.com/office/drawing/2014/main" id="{802EB003-59BA-7E4F-8E9F-2ED1290E2A70}"/>
                  </a:ext>
                </a:extLst>
              </p:cNvPr>
              <p:cNvSpPr txBox="1">
                <a:spLocks noRot="1" noChangeAspect="1" noMove="1" noResize="1" noEditPoints="1" noAdjustHandles="1" noChangeArrowheads="1" noChangeShapeType="1" noTextEdit="1"/>
              </p:cNvSpPr>
              <p:nvPr/>
            </p:nvSpPr>
            <p:spPr>
              <a:xfrm>
                <a:off x="9656805" y="3851983"/>
                <a:ext cx="1484829" cy="477054"/>
              </a:xfrm>
              <a:prstGeom prst="rect">
                <a:avLst/>
              </a:prstGeom>
              <a:blipFill>
                <a:blip r:embed="rId17"/>
                <a:stretch>
                  <a:fillRect b="-1025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5E4774F1-082A-854A-BB56-17680ADE7E83}"/>
              </a:ext>
            </a:extLst>
          </p:cNvPr>
          <p:cNvCxnSpPr>
            <a:cxnSpLocks/>
          </p:cNvCxnSpPr>
          <p:nvPr/>
        </p:nvCxnSpPr>
        <p:spPr>
          <a:xfrm>
            <a:off x="9630827" y="4360895"/>
            <a:ext cx="15108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D6E5D7D-DD62-A348-812B-333A584A74CC}"/>
              </a:ext>
            </a:extLst>
          </p:cNvPr>
          <p:cNvCxnSpPr>
            <a:cxnSpLocks/>
          </p:cNvCxnSpPr>
          <p:nvPr/>
        </p:nvCxnSpPr>
        <p:spPr>
          <a:xfrm>
            <a:off x="1310230" y="2957208"/>
            <a:ext cx="0" cy="5457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91889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F7DA762-5FD0-F34A-B772-99B8A8E77628}"/>
              </a:ext>
            </a:extLst>
          </p:cNvPr>
          <p:cNvSpPr/>
          <p:nvPr/>
        </p:nvSpPr>
        <p:spPr>
          <a:xfrm>
            <a:off x="4715457" y="2642979"/>
            <a:ext cx="6739939" cy="2957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a:solidFill>
                  <a:schemeClr val="tx1"/>
                </a:solidFill>
              </a:rPr>
              <a:t>Computing the remainder</a:t>
            </a:r>
          </a:p>
        </p:txBody>
      </p:sp>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a:t>Euclid critical path</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19D05F76-4FA3-104D-83CF-64095F46D55C}"/>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71" name="Rectangle 70">
                <a:extLst>
                  <a:ext uri="{FF2B5EF4-FFF2-40B4-BE49-F238E27FC236}">
                    <a16:creationId xmlns:a16="http://schemas.microsoft.com/office/drawing/2014/main" id="{19D05F76-4FA3-104D-83CF-64095F46D55C}"/>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4"/>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5"/>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372EA6-9E09-9243-AC91-3DD439792335}"/>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4419D00-4275-CB44-B8F1-C08E51FDB4A6}"/>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F80391B-6D67-224A-B5DE-9E11089E3ED1}"/>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10" name="TextBox 9">
                <a:extLst>
                  <a:ext uri="{FF2B5EF4-FFF2-40B4-BE49-F238E27FC236}">
                    <a16:creationId xmlns:a16="http://schemas.microsoft.com/office/drawing/2014/main" id="{0F80391B-6D67-224A-B5DE-9E11089E3ED1}"/>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7FBBC1-C060-CD42-AEE5-BCD0FDD998ED}"/>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11" name="TextBox 10">
                <a:extLst>
                  <a:ext uri="{FF2B5EF4-FFF2-40B4-BE49-F238E27FC236}">
                    <a16:creationId xmlns:a16="http://schemas.microsoft.com/office/drawing/2014/main" id="{0E7FBBC1-C060-CD42-AEE5-BCD0FDD998ED}"/>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6131D83-0B08-4B47-91D0-3D9C63A37745}"/>
                  </a:ext>
                </a:extLst>
              </p:cNvPr>
              <p:cNvSpPr/>
              <p:nvPr/>
            </p:nvSpPr>
            <p:spPr>
              <a:xfrm>
                <a:off x="1483225" y="3170237"/>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Get </a:t>
                </a:r>
                <a14:m>
                  <m:oMath xmlns:m="http://schemas.openxmlformats.org/officeDocument/2006/math">
                    <m:r>
                      <a:rPr lang="en-US" sz="2500" b="0" i="1" smtClean="0">
                        <a:solidFill>
                          <a:schemeClr val="tx1"/>
                        </a:solidFill>
                        <a:latin typeface="Cambria Math" panose="02040503050406030204" pitchFamily="18" charset="0"/>
                      </a:rPr>
                      <m:t>6</m:t>
                    </m:r>
                  </m:oMath>
                </a14:m>
                <a:r>
                  <a:rPr lang="en-US" sz="2500">
                    <a:solidFill>
                      <a:schemeClr val="tx1"/>
                    </a:solidFill>
                  </a:rPr>
                  <a:t> MSBs</a:t>
                </a:r>
              </a:p>
            </p:txBody>
          </p:sp>
        </mc:Choice>
        <mc:Fallback xmlns="">
          <p:sp>
            <p:nvSpPr>
              <p:cNvPr id="12" name="Rectangle 11">
                <a:extLst>
                  <a:ext uri="{FF2B5EF4-FFF2-40B4-BE49-F238E27FC236}">
                    <a16:creationId xmlns:a16="http://schemas.microsoft.com/office/drawing/2014/main" id="{56131D83-0B08-4B47-91D0-3D9C63A37745}"/>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8"/>
                <a:stretch>
                  <a:fillRect l="-2326" r="-1744" b="-7975"/>
                </a:stretch>
              </a:blipFill>
              <a:ln>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E2FF79C-BBA4-4B42-ADEE-75F6EDCEE081}"/>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4F0D6C-3D2C-1247-BE3F-77F1D88F2901}"/>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AE16C7D-7FA8-4744-9CA1-751186356EC1}"/>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D2B005C-556A-D74E-BA03-5DACA8D4D402}"/>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16" name="TextBox 15">
                <a:extLst>
                  <a:ext uri="{FF2B5EF4-FFF2-40B4-BE49-F238E27FC236}">
                    <a16:creationId xmlns:a16="http://schemas.microsoft.com/office/drawing/2014/main" id="{1D2B005C-556A-D74E-BA03-5DACA8D4D402}"/>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9"/>
                <a:stretch>
                  <a:fillRect b="-10256"/>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3DFF7702-43E0-DD4F-9F95-8D8B84EE6031}"/>
              </a:ext>
            </a:extLst>
          </p:cNvPr>
          <p:cNvCxnSpPr>
            <a:cxnSpLocks/>
          </p:cNvCxnSpPr>
          <p:nvPr/>
        </p:nvCxnSpPr>
        <p:spPr>
          <a:xfrm>
            <a:off x="1305536" y="3991566"/>
            <a:ext cx="0" cy="31977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FC0FE62-2672-9146-A5B8-02D458BDE5E4}"/>
              </a:ext>
            </a:extLst>
          </p:cNvPr>
          <p:cNvCxnSpPr>
            <a:cxnSpLocks/>
          </p:cNvCxnSpPr>
          <p:nvPr/>
        </p:nvCxnSpPr>
        <p:spPr>
          <a:xfrm>
            <a:off x="1305536" y="4311336"/>
            <a:ext cx="34099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9F2520-1CD7-AA4A-9944-27913D0C72DA}"/>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90F3D4D-F60F-7E46-94EF-ACF9EF4EB6DB}"/>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EFFE397-1369-084B-BD2F-63891C78FBA9}"/>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3B9BA32-5A6E-CB47-A742-D9668FB1E8CD}"/>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32" name="TextBox 31">
                <a:extLst>
                  <a:ext uri="{FF2B5EF4-FFF2-40B4-BE49-F238E27FC236}">
                    <a16:creationId xmlns:a16="http://schemas.microsoft.com/office/drawing/2014/main" id="{B3B9BA32-5A6E-CB47-A742-D9668FB1E8CD}"/>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5607001-9A9E-6A4C-A496-571848CA3D76}"/>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33" name="TextBox 32">
                <a:extLst>
                  <a:ext uri="{FF2B5EF4-FFF2-40B4-BE49-F238E27FC236}">
                    <a16:creationId xmlns:a16="http://schemas.microsoft.com/office/drawing/2014/main" id="{E5607001-9A9E-6A4C-A496-571848CA3D76}"/>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9973E536-A0F7-6140-B2A8-FB274C6C1589}"/>
                  </a:ext>
                </a:extLst>
              </p:cNvPr>
              <p:cNvSpPr/>
              <p:nvPr/>
            </p:nvSpPr>
            <p:spPr>
              <a:xfrm>
                <a:off x="8932883" y="3284537"/>
                <a:ext cx="680789" cy="21619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oMath>
                  </m:oMathPara>
                </a14:m>
                <a:endParaRPr lang="en-US" sz="2500">
                  <a:solidFill>
                    <a:schemeClr val="tx1"/>
                  </a:solidFill>
                </a:endParaRPr>
              </a:p>
            </p:txBody>
          </p:sp>
        </mc:Choice>
        <mc:Fallback xmlns="">
          <p:sp>
            <p:nvSpPr>
              <p:cNvPr id="41" name="Rectangle 40">
                <a:extLst>
                  <a:ext uri="{FF2B5EF4-FFF2-40B4-BE49-F238E27FC236}">
                    <a16:creationId xmlns:a16="http://schemas.microsoft.com/office/drawing/2014/main" id="{9973E536-A0F7-6140-B2A8-FB274C6C1589}"/>
                  </a:ext>
                </a:extLst>
              </p:cNvPr>
              <p:cNvSpPr>
                <a:spLocks noRot="1" noChangeAspect="1" noMove="1" noResize="1" noEditPoints="1" noAdjustHandles="1" noChangeArrowheads="1" noChangeShapeType="1" noTextEdit="1"/>
              </p:cNvSpPr>
              <p:nvPr/>
            </p:nvSpPr>
            <p:spPr>
              <a:xfrm>
                <a:off x="8932883" y="3284537"/>
                <a:ext cx="680789" cy="2161909"/>
              </a:xfrm>
              <a:prstGeom prst="rect">
                <a:avLst/>
              </a:prstGeom>
              <a:blipFill>
                <a:blip r:embed="rId12"/>
                <a:stretch>
                  <a:fillRect/>
                </a:stretch>
              </a:blipFill>
              <a:ln>
                <a:solidFill>
                  <a:schemeClr val="tx1"/>
                </a:solidFill>
              </a:ln>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582F1881-35FC-634A-BAF2-E46504E4DBC4}"/>
              </a:ext>
            </a:extLst>
          </p:cNvPr>
          <p:cNvCxnSpPr>
            <a:cxnSpLocks/>
          </p:cNvCxnSpPr>
          <p:nvPr/>
        </p:nvCxnSpPr>
        <p:spPr>
          <a:xfrm>
            <a:off x="8417906" y="3387631"/>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370DFAE-5C4D-5041-9A37-AEC94B57A002}"/>
              </a:ext>
            </a:extLst>
          </p:cNvPr>
          <p:cNvCxnSpPr>
            <a:cxnSpLocks/>
          </p:cNvCxnSpPr>
          <p:nvPr/>
        </p:nvCxnSpPr>
        <p:spPr>
          <a:xfrm>
            <a:off x="8417906" y="3691264"/>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BF4AF9A-7689-194F-96AD-1F00DC6F8650}"/>
              </a:ext>
            </a:extLst>
          </p:cNvPr>
          <p:cNvCxnSpPr>
            <a:cxnSpLocks/>
          </p:cNvCxnSpPr>
          <p:nvPr/>
        </p:nvCxnSpPr>
        <p:spPr>
          <a:xfrm>
            <a:off x="8417906" y="3984410"/>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168CE89-16B7-4A43-A7AB-13E2052470F4}"/>
              </a:ext>
            </a:extLst>
          </p:cNvPr>
          <p:cNvCxnSpPr>
            <a:cxnSpLocks/>
          </p:cNvCxnSpPr>
          <p:nvPr/>
        </p:nvCxnSpPr>
        <p:spPr>
          <a:xfrm>
            <a:off x="8417906" y="4296505"/>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88F53A4-9CAB-6D42-B8E3-C08808FA9D0D}"/>
              </a:ext>
            </a:extLst>
          </p:cNvPr>
          <p:cNvCxnSpPr>
            <a:cxnSpLocks/>
          </p:cNvCxnSpPr>
          <p:nvPr/>
        </p:nvCxnSpPr>
        <p:spPr>
          <a:xfrm>
            <a:off x="8417906" y="4595867"/>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D854388-DBB0-0542-BCCF-C2BA21E9B7C5}"/>
              </a:ext>
            </a:extLst>
          </p:cNvPr>
          <p:cNvCxnSpPr>
            <a:cxnSpLocks/>
          </p:cNvCxnSpPr>
          <p:nvPr/>
        </p:nvCxnSpPr>
        <p:spPr>
          <a:xfrm>
            <a:off x="8426372" y="49176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4689F47-BBD6-2D40-A09F-8F2F78713127}"/>
                  </a:ext>
                </a:extLst>
              </p:cNvPr>
              <p:cNvSpPr txBox="1"/>
              <p:nvPr/>
            </p:nvSpPr>
            <p:spPr>
              <a:xfrm>
                <a:off x="4246248" y="4329037"/>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63" name="TextBox 62">
                <a:extLst>
                  <a:ext uri="{FF2B5EF4-FFF2-40B4-BE49-F238E27FC236}">
                    <a16:creationId xmlns:a16="http://schemas.microsoft.com/office/drawing/2014/main" id="{44689F47-BBD6-2D40-A09F-8F2F78713127}"/>
                  </a:ext>
                </a:extLst>
              </p:cNvPr>
              <p:cNvSpPr txBox="1">
                <a:spLocks noRot="1" noChangeAspect="1" noMove="1" noResize="1" noEditPoints="1" noAdjustHandles="1" noChangeArrowheads="1" noChangeShapeType="1" noTextEdit="1"/>
              </p:cNvSpPr>
              <p:nvPr/>
            </p:nvSpPr>
            <p:spPr>
              <a:xfrm>
                <a:off x="4246248" y="4329037"/>
                <a:ext cx="436979" cy="477054"/>
              </a:xfrm>
              <a:prstGeom prst="rect">
                <a:avLst/>
              </a:prstGeom>
              <a:blipFill>
                <a:blip r:embed="rId13"/>
                <a:stretch>
                  <a:fillRect/>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75FBB1F5-706D-F14B-9C2F-3331BDE6C19B}"/>
              </a:ext>
            </a:extLst>
          </p:cNvPr>
          <p:cNvCxnSpPr>
            <a:cxnSpLocks/>
          </p:cNvCxnSpPr>
          <p:nvPr/>
        </p:nvCxnSpPr>
        <p:spPr>
          <a:xfrm>
            <a:off x="8431405" y="52732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3FAD9F1-BE5C-C740-B045-A9FACEF2AF4E}"/>
                  </a:ext>
                </a:extLst>
              </p:cNvPr>
              <p:cNvSpPr txBox="1"/>
              <p:nvPr/>
            </p:nvSpPr>
            <p:spPr>
              <a:xfrm>
                <a:off x="5793744" y="3183933"/>
                <a:ext cx="3409451" cy="224676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𝑏</m:t>
                      </m:r>
                      <m:r>
                        <a:rPr lang="en-US" sz="2000" b="0" i="1" smtClean="0">
                          <a:latin typeface="Cambria Math" panose="02040503050406030204" pitchFamily="18" charset="0"/>
                        </a:rPr>
                        <m:t>≪5 </m:t>
                      </m:r>
                      <m:r>
                        <a:rPr lang="en-US" sz="2000" b="0" i="1" smtClean="0">
                          <a:latin typeface="Cambria Math" panose="02040503050406030204" pitchFamily="18" charset="0"/>
                        </a:rPr>
                        <m:t>𝑜𝑟</m:t>
                      </m:r>
                      <m:r>
                        <a:rPr lang="en-US" sz="2000" b="0" i="1" smtClean="0">
                          <a:latin typeface="Cambria Math" panose="02040503050406030204" pitchFamily="18" charset="0"/>
                        </a:rPr>
                        <m:t> 0</m:t>
                      </m:r>
                    </m:oMath>
                  </m:oMathPara>
                </a14:m>
                <a:endParaRPr lang="en-US" sz="2000" b="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≪4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≪3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≪2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≪1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endParaRPr lang="en-US" sz="2000"/>
              </a:p>
            </p:txBody>
          </p:sp>
        </mc:Choice>
        <mc:Fallback xmlns="">
          <p:sp>
            <p:nvSpPr>
              <p:cNvPr id="55" name="TextBox 54">
                <a:extLst>
                  <a:ext uri="{FF2B5EF4-FFF2-40B4-BE49-F238E27FC236}">
                    <a16:creationId xmlns:a16="http://schemas.microsoft.com/office/drawing/2014/main" id="{63FAD9F1-BE5C-C740-B045-A9FACEF2AF4E}"/>
                  </a:ext>
                </a:extLst>
              </p:cNvPr>
              <p:cNvSpPr txBox="1">
                <a:spLocks noRot="1" noChangeAspect="1" noMove="1" noResize="1" noEditPoints="1" noAdjustHandles="1" noChangeArrowheads="1" noChangeShapeType="1" noTextEdit="1"/>
              </p:cNvSpPr>
              <p:nvPr/>
            </p:nvSpPr>
            <p:spPr>
              <a:xfrm>
                <a:off x="5793744" y="3183933"/>
                <a:ext cx="3409451" cy="224676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7C9A3E02-0DC5-5547-8A49-577045015260}"/>
                  </a:ext>
                </a:extLst>
              </p:cNvPr>
              <p:cNvSpPr txBox="1"/>
              <p:nvPr/>
            </p:nvSpPr>
            <p:spPr>
              <a:xfrm>
                <a:off x="7235498" y="5083162"/>
                <a:ext cx="3913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𝑎</m:t>
                      </m:r>
                    </m:oMath>
                  </m:oMathPara>
                </a14:m>
                <a:endParaRPr lang="en-US" sz="2000"/>
              </a:p>
            </p:txBody>
          </p:sp>
        </mc:Choice>
        <mc:Fallback xmlns="">
          <p:sp>
            <p:nvSpPr>
              <p:cNvPr id="54" name="TextBox 53">
                <a:extLst>
                  <a:ext uri="{FF2B5EF4-FFF2-40B4-BE49-F238E27FC236}">
                    <a16:creationId xmlns:a16="http://schemas.microsoft.com/office/drawing/2014/main" id="{7C9A3E02-0DC5-5547-8A49-577045015260}"/>
                  </a:ext>
                </a:extLst>
              </p:cNvPr>
              <p:cNvSpPr txBox="1">
                <a:spLocks noRot="1" noChangeAspect="1" noMove="1" noResize="1" noEditPoints="1" noAdjustHandles="1" noChangeArrowheads="1" noChangeShapeType="1" noTextEdit="1"/>
              </p:cNvSpPr>
              <p:nvPr/>
            </p:nvSpPr>
            <p:spPr>
              <a:xfrm>
                <a:off x="7235498" y="5083162"/>
                <a:ext cx="391326" cy="400110"/>
              </a:xfrm>
              <a:prstGeom prst="rect">
                <a:avLst/>
              </a:prstGeom>
              <a:blipFill>
                <a:blip r:embed="rId15"/>
                <a:stretch>
                  <a:fillRect/>
                </a:stretch>
              </a:blipFill>
            </p:spPr>
            <p:txBody>
              <a:bodyPr/>
              <a:lstStyle/>
              <a:p>
                <a:r>
                  <a:rPr lang="en-US">
                    <a:noFill/>
                  </a:rPr>
                  <a:t> </a:t>
                </a:r>
              </a:p>
            </p:txBody>
          </p:sp>
        </mc:Fallback>
      </mc:AlternateContent>
      <p:cxnSp>
        <p:nvCxnSpPr>
          <p:cNvPr id="57" name="Straight Arrow Connector 56">
            <a:extLst>
              <a:ext uri="{FF2B5EF4-FFF2-40B4-BE49-F238E27FC236}">
                <a16:creationId xmlns:a16="http://schemas.microsoft.com/office/drawing/2014/main" id="{CFB93EC6-6142-BA45-BE00-0BB424AA087D}"/>
              </a:ext>
            </a:extLst>
          </p:cNvPr>
          <p:cNvCxnSpPr>
            <a:cxnSpLocks/>
          </p:cNvCxnSpPr>
          <p:nvPr/>
        </p:nvCxnSpPr>
        <p:spPr>
          <a:xfrm>
            <a:off x="1305536" y="2957208"/>
            <a:ext cx="33871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7DA371F-475A-064C-900B-6CF010D85DB0}"/>
                  </a:ext>
                </a:extLst>
              </p:cNvPr>
              <p:cNvSpPr txBox="1"/>
              <p:nvPr/>
            </p:nvSpPr>
            <p:spPr>
              <a:xfrm>
                <a:off x="4248116" y="2581553"/>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59" name="TextBox 58">
                <a:extLst>
                  <a:ext uri="{FF2B5EF4-FFF2-40B4-BE49-F238E27FC236}">
                    <a16:creationId xmlns:a16="http://schemas.microsoft.com/office/drawing/2014/main" id="{37DA371F-475A-064C-900B-6CF010D85DB0}"/>
                  </a:ext>
                </a:extLst>
              </p:cNvPr>
              <p:cNvSpPr txBox="1">
                <a:spLocks noRot="1" noChangeAspect="1" noMove="1" noResize="1" noEditPoints="1" noAdjustHandles="1" noChangeArrowheads="1" noChangeShapeType="1" noTextEdit="1"/>
              </p:cNvSpPr>
              <p:nvPr/>
            </p:nvSpPr>
            <p:spPr>
              <a:xfrm>
                <a:off x="4248116" y="2581553"/>
                <a:ext cx="442557" cy="47705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802EB003-59BA-7E4F-8E9F-2ED1290E2A70}"/>
                  </a:ext>
                </a:extLst>
              </p:cNvPr>
              <p:cNvSpPr txBox="1"/>
              <p:nvPr/>
            </p:nvSpPr>
            <p:spPr>
              <a:xfrm>
                <a:off x="9656805" y="3851983"/>
                <a:ext cx="148482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𝑎</m:t>
                      </m:r>
                      <m:r>
                        <a:rPr lang="en-US" sz="2500" b="0" i="1" smtClean="0">
                          <a:latin typeface="Cambria Math" panose="02040503050406030204" pitchFamily="18" charset="0"/>
                        </a:rPr>
                        <m:t>−</m:t>
                      </m:r>
                      <m:r>
                        <a:rPr lang="en-US" sz="2500" i="1">
                          <a:latin typeface="Cambria Math" panose="02040503050406030204" pitchFamily="18" charset="0"/>
                        </a:rPr>
                        <m:t>𝑞</m:t>
                      </m:r>
                      <m:r>
                        <a:rPr lang="en-US" sz="2500" i="1">
                          <a:latin typeface="Cambria Math" panose="02040503050406030204" pitchFamily="18" charset="0"/>
                        </a:rPr>
                        <m:t>∗</m:t>
                      </m:r>
                      <m:r>
                        <a:rPr lang="en-US" sz="2500" i="1">
                          <a:latin typeface="Cambria Math" panose="02040503050406030204" pitchFamily="18" charset="0"/>
                        </a:rPr>
                        <m:t>𝑏</m:t>
                      </m:r>
                    </m:oMath>
                  </m:oMathPara>
                </a14:m>
                <a:endParaRPr lang="en-US" sz="2500"/>
              </a:p>
            </p:txBody>
          </p:sp>
        </mc:Choice>
        <mc:Fallback xmlns="">
          <p:sp>
            <p:nvSpPr>
              <p:cNvPr id="61" name="TextBox 60">
                <a:extLst>
                  <a:ext uri="{FF2B5EF4-FFF2-40B4-BE49-F238E27FC236}">
                    <a16:creationId xmlns:a16="http://schemas.microsoft.com/office/drawing/2014/main" id="{802EB003-59BA-7E4F-8E9F-2ED1290E2A70}"/>
                  </a:ext>
                </a:extLst>
              </p:cNvPr>
              <p:cNvSpPr txBox="1">
                <a:spLocks noRot="1" noChangeAspect="1" noMove="1" noResize="1" noEditPoints="1" noAdjustHandles="1" noChangeArrowheads="1" noChangeShapeType="1" noTextEdit="1"/>
              </p:cNvSpPr>
              <p:nvPr/>
            </p:nvSpPr>
            <p:spPr>
              <a:xfrm>
                <a:off x="9656805" y="3851983"/>
                <a:ext cx="1484829" cy="477054"/>
              </a:xfrm>
              <a:prstGeom prst="rect">
                <a:avLst/>
              </a:prstGeom>
              <a:blipFill>
                <a:blip r:embed="rId17"/>
                <a:stretch>
                  <a:fillRect b="-1025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5E4774F1-082A-854A-BB56-17680ADE7E83}"/>
              </a:ext>
            </a:extLst>
          </p:cNvPr>
          <p:cNvCxnSpPr>
            <a:cxnSpLocks/>
          </p:cNvCxnSpPr>
          <p:nvPr/>
        </p:nvCxnSpPr>
        <p:spPr>
          <a:xfrm>
            <a:off x="9630827" y="4360895"/>
            <a:ext cx="15108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D6E5D7D-DD62-A348-812B-333A584A74CC}"/>
              </a:ext>
            </a:extLst>
          </p:cNvPr>
          <p:cNvCxnSpPr>
            <a:cxnSpLocks/>
          </p:cNvCxnSpPr>
          <p:nvPr/>
        </p:nvCxnSpPr>
        <p:spPr>
          <a:xfrm>
            <a:off x="1310230" y="2957208"/>
            <a:ext cx="0" cy="545798"/>
          </a:xfrm>
          <a:prstGeom prst="line">
            <a:avLst/>
          </a:prstGeom>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D127DB47-C646-AE48-B93C-7C976BE8DA97}"/>
              </a:ext>
            </a:extLst>
          </p:cNvPr>
          <p:cNvSpPr/>
          <p:nvPr/>
        </p:nvSpPr>
        <p:spPr>
          <a:xfrm>
            <a:off x="5208005" y="3175468"/>
            <a:ext cx="3079488" cy="19426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500">
              <a:solidFill>
                <a:schemeClr val="tx1"/>
              </a:solidFill>
            </a:endParaRPr>
          </a:p>
        </p:txBody>
      </p:sp>
      <p:sp>
        <p:nvSpPr>
          <p:cNvPr id="50" name="Rectangle 49">
            <a:extLst>
              <a:ext uri="{FF2B5EF4-FFF2-40B4-BE49-F238E27FC236}">
                <a16:creationId xmlns:a16="http://schemas.microsoft.com/office/drawing/2014/main" id="{B9B29432-A3DE-D341-874C-CB650158B509}"/>
              </a:ext>
            </a:extLst>
          </p:cNvPr>
          <p:cNvSpPr/>
          <p:nvPr/>
        </p:nvSpPr>
        <p:spPr>
          <a:xfrm>
            <a:off x="5194501" y="3662822"/>
            <a:ext cx="1546136"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Multiplier</a:t>
            </a:r>
          </a:p>
        </p:txBody>
      </p:sp>
    </p:spTree>
    <p:extLst>
      <p:ext uri="{BB962C8B-B14F-4D97-AF65-F5344CB8AC3E}">
        <p14:creationId xmlns:p14="http://schemas.microsoft.com/office/powerpoint/2010/main" val="308029148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B252-2812-4B4A-9379-DFAA38142B41}"/>
              </a:ext>
            </a:extLst>
          </p:cNvPr>
          <p:cNvSpPr>
            <a:spLocks noGrp="1"/>
          </p:cNvSpPr>
          <p:nvPr>
            <p:ph type="title"/>
          </p:nvPr>
        </p:nvSpPr>
        <p:spPr/>
        <p:txBody>
          <a:bodyPr/>
          <a:lstStyle/>
          <a:p>
            <a:r>
              <a:rPr lang="en-US"/>
              <a:t>Critical paths primarily require additions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C2B69C-71D9-2746-8800-FE2AA713BF22}"/>
                  </a:ext>
                </a:extLst>
              </p:cNvPr>
              <p:cNvSpPr>
                <a:spLocks noGrp="1"/>
              </p:cNvSpPr>
              <p:nvPr>
                <p:ph idx="1"/>
              </p:nvPr>
            </p:nvSpPr>
            <p:spPr/>
            <p:txBody>
              <a:bodyPr>
                <a:normAutofit/>
              </a:bodyPr>
              <a:lstStyle/>
              <a:p>
                <a:r>
                  <a:rPr lang="en-US" dirty="0"/>
                  <a:t>The fastest adder is a carry-save adder (CSA)</a:t>
                </a:r>
              </a:p>
              <a:p>
                <a:pPr lvl="1"/>
                <a:r>
                  <a:rPr lang="en-US" sz="2800" dirty="0"/>
                  <a:t>Eliminates carry propagation, requiring </a:t>
                </a:r>
                <a14:m>
                  <m:oMath xmlns:m="http://schemas.openxmlformats.org/officeDocument/2006/math">
                    <m:r>
                      <a:rPr lang="en-US" sz="2800" b="0" i="1" smtClean="0">
                        <a:latin typeface="Cambria Math" panose="02040503050406030204" pitchFamily="18" charset="0"/>
                      </a:rPr>
                      <m:t>𝑂</m:t>
                    </m:r>
                    <m:r>
                      <a:rPr lang="en-US" sz="2800" b="0" i="1" smtClean="0">
                        <a:latin typeface="Cambria Math" panose="02040503050406030204" pitchFamily="18" charset="0"/>
                      </a:rPr>
                      <m:t>(1)</m:t>
                    </m:r>
                  </m:oMath>
                </a14:m>
                <a:r>
                  <a:rPr lang="en-US" sz="2800" dirty="0"/>
                  <a:t> delay</a:t>
                </a:r>
              </a:p>
              <a:p>
                <a:pPr lvl="1"/>
                <a:r>
                  <a:rPr lang="en-US" sz="2800" dirty="0"/>
                  <a:t>Stores numbers in CSA form or redundant binary form</a:t>
                </a:r>
              </a:p>
              <a:p>
                <a:endParaRPr lang="en-US" dirty="0"/>
              </a:p>
            </p:txBody>
          </p:sp>
        </mc:Choice>
        <mc:Fallback xmlns="">
          <p:sp>
            <p:nvSpPr>
              <p:cNvPr id="3" name="Content Placeholder 2">
                <a:extLst>
                  <a:ext uri="{FF2B5EF4-FFF2-40B4-BE49-F238E27FC236}">
                    <a16:creationId xmlns:a16="http://schemas.microsoft.com/office/drawing/2014/main" id="{1BC2B69C-71D9-2746-8800-FE2AA713BF22}"/>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pic>
        <p:nvPicPr>
          <p:cNvPr id="29" name="Picture 2">
            <a:extLst>
              <a:ext uri="{FF2B5EF4-FFF2-40B4-BE49-F238E27FC236}">
                <a16:creationId xmlns:a16="http://schemas.microsoft.com/office/drawing/2014/main" id="{4A5FEBD4-05B1-0945-8C46-316CDFAAA6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6704" y="3550686"/>
            <a:ext cx="2912416" cy="250203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66E9247-2368-6B45-BF7E-A546B6C12BFA}"/>
              </a:ext>
            </a:extLst>
          </p:cNvPr>
          <p:cNvGrpSpPr/>
          <p:nvPr/>
        </p:nvGrpSpPr>
        <p:grpSpPr>
          <a:xfrm>
            <a:off x="2132880" y="3429000"/>
            <a:ext cx="1880002" cy="2308324"/>
            <a:chOff x="2806759" y="3429000"/>
            <a:chExt cx="1880002" cy="2308324"/>
          </a:xfrm>
        </p:grpSpPr>
        <p:sp>
          <p:nvSpPr>
            <p:cNvPr id="4" name="TextBox 3">
              <a:extLst>
                <a:ext uri="{FF2B5EF4-FFF2-40B4-BE49-F238E27FC236}">
                  <a16:creationId xmlns:a16="http://schemas.microsoft.com/office/drawing/2014/main" id="{B28E0A60-9C74-4647-8301-DE8CDA30F697}"/>
                </a:ext>
              </a:extLst>
            </p:cNvPr>
            <p:cNvSpPr txBox="1"/>
            <p:nvPr/>
          </p:nvSpPr>
          <p:spPr>
            <a:xfrm>
              <a:off x="2988860" y="3429000"/>
              <a:ext cx="1697901" cy="2308324"/>
            </a:xfrm>
            <a:prstGeom prst="rect">
              <a:avLst/>
            </a:prstGeom>
            <a:noFill/>
          </p:spPr>
          <p:txBody>
            <a:bodyPr wrap="none" rtlCol="0">
              <a:spAutoFit/>
            </a:bodyPr>
            <a:lstStyle/>
            <a:p>
              <a:r>
                <a:rPr lang="en-US" sz="2400" dirty="0">
                  <a:solidFill>
                    <a:schemeClr val="accent1"/>
                  </a:solidFill>
                </a:rPr>
                <a:t>1</a:t>
              </a:r>
              <a:r>
                <a:rPr lang="en-US" sz="2400" dirty="0">
                  <a:solidFill>
                    <a:srgbClr val="C00000"/>
                  </a:solidFill>
                </a:rPr>
                <a:t> 1 1 0</a:t>
              </a:r>
            </a:p>
            <a:p>
              <a:r>
                <a:rPr lang="en-US" sz="2400" dirty="0"/>
                <a:t>   1 1 0 1 (a)</a:t>
              </a:r>
            </a:p>
            <a:p>
              <a:r>
                <a:rPr lang="en-US" sz="2400" dirty="0"/>
                <a:t>   1 1 1 0 (b)</a:t>
              </a:r>
            </a:p>
            <a:p>
              <a:r>
                <a:rPr lang="en-US" sz="2400" dirty="0"/>
                <a:t>   0 0 1 0 (c)</a:t>
              </a:r>
            </a:p>
            <a:p>
              <a:r>
                <a:rPr lang="en-US" sz="2400" dirty="0"/>
                <a:t>----------------</a:t>
              </a:r>
            </a:p>
            <a:p>
              <a:r>
                <a:rPr lang="en-US" sz="2400" dirty="0">
                  <a:solidFill>
                    <a:schemeClr val="accent1"/>
                  </a:solidFill>
                </a:rPr>
                <a:t>1</a:t>
              </a:r>
              <a:r>
                <a:rPr lang="en-US" sz="2400" dirty="0"/>
                <a:t> 1 1 0 1</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5F2F8AF-53C7-074B-90AC-3654D7C93DF9}"/>
                    </a:ext>
                  </a:extLst>
                </p:cNvPr>
                <p:cNvSpPr txBox="1"/>
                <p:nvPr/>
              </p:nvSpPr>
              <p:spPr>
                <a:xfrm>
                  <a:off x="2806759" y="424460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oMath>
                    </m:oMathPara>
                  </a14:m>
                  <a:endParaRPr lang="en-US" sz="2800" dirty="0"/>
                </a:p>
              </p:txBody>
            </p:sp>
          </mc:Choice>
          <mc:Fallback xmlns="">
            <p:sp>
              <p:nvSpPr>
                <p:cNvPr id="10" name="TextBox 9">
                  <a:extLst>
                    <a:ext uri="{FF2B5EF4-FFF2-40B4-BE49-F238E27FC236}">
                      <a16:creationId xmlns:a16="http://schemas.microsoft.com/office/drawing/2014/main" id="{E5F2F8AF-53C7-074B-90AC-3654D7C93DF9}"/>
                    </a:ext>
                  </a:extLst>
                </p:cNvPr>
                <p:cNvSpPr txBox="1">
                  <a:spLocks noRot="1" noChangeAspect="1" noMove="1" noResize="1" noEditPoints="1" noAdjustHandles="1" noChangeArrowheads="1" noChangeShapeType="1" noTextEdit="1"/>
                </p:cNvSpPr>
                <p:nvPr/>
              </p:nvSpPr>
              <p:spPr>
                <a:xfrm>
                  <a:off x="2806759" y="4244608"/>
                  <a:ext cx="534121" cy="523220"/>
                </a:xfrm>
                <a:prstGeom prst="rect">
                  <a:avLst/>
                </a:prstGeom>
                <a:blipFill>
                  <a:blip r:embed="rId5"/>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281211C0-8170-9644-8EF3-367BC8DDAE55}"/>
              </a:ext>
            </a:extLst>
          </p:cNvPr>
          <p:cNvGrpSpPr/>
          <p:nvPr/>
        </p:nvGrpSpPr>
        <p:grpSpPr>
          <a:xfrm>
            <a:off x="4871403" y="2875002"/>
            <a:ext cx="2163734" cy="3416320"/>
            <a:chOff x="2806759" y="3429000"/>
            <a:chExt cx="2163734" cy="3416320"/>
          </a:xfrm>
        </p:grpSpPr>
        <p:sp>
          <p:nvSpPr>
            <p:cNvPr id="13" name="TextBox 12">
              <a:extLst>
                <a:ext uri="{FF2B5EF4-FFF2-40B4-BE49-F238E27FC236}">
                  <a16:creationId xmlns:a16="http://schemas.microsoft.com/office/drawing/2014/main" id="{64171DD3-66BF-4546-B91B-C0C1499D7C9D}"/>
                </a:ext>
              </a:extLst>
            </p:cNvPr>
            <p:cNvSpPr txBox="1"/>
            <p:nvPr/>
          </p:nvSpPr>
          <p:spPr>
            <a:xfrm>
              <a:off x="2988860" y="3429000"/>
              <a:ext cx="1981633" cy="3416320"/>
            </a:xfrm>
            <a:prstGeom prst="rect">
              <a:avLst/>
            </a:prstGeom>
            <a:noFill/>
          </p:spPr>
          <p:txBody>
            <a:bodyPr wrap="none" rtlCol="0">
              <a:spAutoFit/>
            </a:bodyPr>
            <a:lstStyle/>
            <a:p>
              <a:endParaRPr lang="en-US" sz="2400" dirty="0"/>
            </a:p>
            <a:p>
              <a:r>
                <a:rPr lang="en-US" sz="2400" dirty="0"/>
                <a:t>   1 1 0 1 (a)</a:t>
              </a:r>
            </a:p>
            <a:p>
              <a:r>
                <a:rPr lang="en-US" sz="2400" dirty="0"/>
                <a:t>   1 1 1 0 (b)</a:t>
              </a:r>
            </a:p>
            <a:p>
              <a:r>
                <a:rPr lang="en-US" sz="2400" dirty="0"/>
                <a:t>   0 0 1 0 (c)</a:t>
              </a:r>
            </a:p>
            <a:p>
              <a:r>
                <a:rPr lang="en-US" sz="2400" dirty="0"/>
                <a:t>-------------------</a:t>
              </a:r>
            </a:p>
            <a:p>
              <a:r>
                <a:rPr lang="en-US" sz="2400" dirty="0"/>
                <a:t>   0 0 0 1 sum</a:t>
              </a:r>
            </a:p>
            <a:p>
              <a:r>
                <a:rPr lang="en-US" sz="2400" dirty="0">
                  <a:solidFill>
                    <a:schemeClr val="accent1"/>
                  </a:solidFill>
                </a:rPr>
                <a:t>1</a:t>
              </a:r>
              <a:r>
                <a:rPr lang="en-US" sz="2400" dirty="0">
                  <a:solidFill>
                    <a:srgbClr val="C00000"/>
                  </a:solidFill>
                </a:rPr>
                <a:t> 1 1 0 0 </a:t>
              </a:r>
              <a:r>
                <a:rPr lang="en-US" sz="2400" dirty="0"/>
                <a:t>carry</a:t>
              </a:r>
            </a:p>
            <a:p>
              <a:r>
                <a:rPr lang="en-US" sz="2400" dirty="0"/>
                <a:t>-------------------</a:t>
              </a:r>
            </a:p>
            <a:p>
              <a:r>
                <a:rPr lang="en-US" sz="2400" dirty="0"/>
                <a:t>1 1 1 0 1</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9E1406B-C70C-324F-82FD-EFCC6B1D9EC2}"/>
                    </a:ext>
                  </a:extLst>
                </p:cNvPr>
                <p:cNvSpPr txBox="1"/>
                <p:nvPr/>
              </p:nvSpPr>
              <p:spPr>
                <a:xfrm>
                  <a:off x="2806759" y="4244608"/>
                  <a:ext cx="482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14" name="TextBox 13">
                  <a:extLst>
                    <a:ext uri="{FF2B5EF4-FFF2-40B4-BE49-F238E27FC236}">
                      <a16:creationId xmlns:a16="http://schemas.microsoft.com/office/drawing/2014/main" id="{09E1406B-C70C-324F-82FD-EFCC6B1D9EC2}"/>
                    </a:ext>
                  </a:extLst>
                </p:cNvPr>
                <p:cNvSpPr txBox="1">
                  <a:spLocks noRot="1" noChangeAspect="1" noMove="1" noResize="1" noEditPoints="1" noAdjustHandles="1" noChangeArrowheads="1" noChangeShapeType="1" noTextEdit="1"/>
                </p:cNvSpPr>
                <p:nvPr/>
              </p:nvSpPr>
              <p:spPr>
                <a:xfrm>
                  <a:off x="2806759" y="4244608"/>
                  <a:ext cx="482824" cy="461665"/>
                </a:xfrm>
                <a:prstGeom prst="rect">
                  <a:avLst/>
                </a:prstGeom>
                <a:blipFill>
                  <a:blip r:embed="rId6"/>
                  <a:stretch>
                    <a:fillRect/>
                  </a:stretch>
                </a:blipFill>
              </p:spPr>
              <p:txBody>
                <a:bodyPr/>
                <a:lstStyle/>
                <a:p>
                  <a:r>
                    <a:rPr lang="en-US">
                      <a:noFill/>
                    </a:rPr>
                    <a:t> </a:t>
                  </a:r>
                </a:p>
              </p:txBody>
            </p:sp>
          </mc:Fallback>
        </mc:AlternateContent>
      </p:grpSp>
      <p:cxnSp>
        <p:nvCxnSpPr>
          <p:cNvPr id="7" name="Straight Arrow Connector 6">
            <a:extLst>
              <a:ext uri="{FF2B5EF4-FFF2-40B4-BE49-F238E27FC236}">
                <a16:creationId xmlns:a16="http://schemas.microsoft.com/office/drawing/2014/main" id="{395A653F-E691-EE41-90E0-44D8B6D62967}"/>
              </a:ext>
            </a:extLst>
          </p:cNvPr>
          <p:cNvCxnSpPr>
            <a:cxnSpLocks/>
          </p:cNvCxnSpPr>
          <p:nvPr/>
        </p:nvCxnSpPr>
        <p:spPr>
          <a:xfrm>
            <a:off x="4012882" y="4583162"/>
            <a:ext cx="9294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D289204-FDB8-804C-B9A5-CCDB29326805}"/>
                  </a:ext>
                </a:extLst>
              </p:cNvPr>
              <p:cNvSpPr txBox="1"/>
              <p:nvPr/>
            </p:nvSpPr>
            <p:spPr>
              <a:xfrm>
                <a:off x="4871403" y="4747264"/>
                <a:ext cx="482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FD289204-FDB8-804C-B9A5-CCDB29326805}"/>
                  </a:ext>
                </a:extLst>
              </p:cNvPr>
              <p:cNvSpPr txBox="1">
                <a:spLocks noRot="1" noChangeAspect="1" noMove="1" noResize="1" noEditPoints="1" noAdjustHandles="1" noChangeArrowheads="1" noChangeShapeType="1" noTextEdit="1"/>
              </p:cNvSpPr>
              <p:nvPr/>
            </p:nvSpPr>
            <p:spPr>
              <a:xfrm>
                <a:off x="4871403" y="4747264"/>
                <a:ext cx="482824"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7190958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AC11-DC67-FB46-A4F2-6CD1DD0F6439}"/>
              </a:ext>
            </a:extLst>
          </p:cNvPr>
          <p:cNvSpPr>
            <a:spLocks noGrp="1"/>
          </p:cNvSpPr>
          <p:nvPr>
            <p:ph type="title"/>
          </p:nvPr>
        </p:nvSpPr>
        <p:spPr/>
        <p:txBody>
          <a:bodyPr/>
          <a:lstStyle/>
          <a:p>
            <a:r>
              <a:rPr lang="en-US" dirty="0"/>
              <a:t>Two-bit PM with 3:2 CSAs: 3 CSA Delays</a:t>
            </a:r>
          </a:p>
        </p:txBody>
      </p:sp>
      <p:cxnSp>
        <p:nvCxnSpPr>
          <p:cNvPr id="20" name="Straight Arrow Connector 19">
            <a:extLst>
              <a:ext uri="{FF2B5EF4-FFF2-40B4-BE49-F238E27FC236}">
                <a16:creationId xmlns:a16="http://schemas.microsoft.com/office/drawing/2014/main" id="{03D4F7E9-74E9-CC4F-8A89-2B0B5C0AF62C}"/>
              </a:ext>
            </a:extLst>
          </p:cNvPr>
          <p:cNvCxnSpPr>
            <a:cxnSpLocks/>
          </p:cNvCxnSpPr>
          <p:nvPr/>
        </p:nvCxnSpPr>
        <p:spPr>
          <a:xfrm>
            <a:off x="1683322" y="3698931"/>
            <a:ext cx="6354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74682E3-0356-0249-B33D-206557B35243}"/>
              </a:ext>
            </a:extLst>
          </p:cNvPr>
          <p:cNvCxnSpPr>
            <a:cxnSpLocks/>
          </p:cNvCxnSpPr>
          <p:nvPr/>
        </p:nvCxnSpPr>
        <p:spPr>
          <a:xfrm flipV="1">
            <a:off x="1683322" y="4089685"/>
            <a:ext cx="635454" cy="29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2EEB80E-0F8A-F140-BFF3-118251D6838B}"/>
              </a:ext>
            </a:extLst>
          </p:cNvPr>
          <p:cNvCxnSpPr>
            <a:cxnSpLocks/>
          </p:cNvCxnSpPr>
          <p:nvPr/>
        </p:nvCxnSpPr>
        <p:spPr>
          <a:xfrm>
            <a:off x="1683322" y="4470909"/>
            <a:ext cx="6354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2C92C22-D84E-2A4B-9BBC-A9C80D114169}"/>
                  </a:ext>
                </a:extLst>
              </p:cNvPr>
              <p:cNvSpPr txBox="1"/>
              <p:nvPr/>
            </p:nvSpPr>
            <p:spPr>
              <a:xfrm>
                <a:off x="600600" y="3342643"/>
                <a:ext cx="92820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r>
                        <a:rPr lang="en-US" sz="2800" i="1" baseline="-25000" dirty="0" err="1">
                          <a:latin typeface="Cambria Math" panose="02040503050406030204" pitchFamily="18" charset="0"/>
                        </a:rPr>
                        <m:t>𝑠𝑢𝑚</m:t>
                      </m:r>
                    </m:oMath>
                  </m:oMathPara>
                </a14:m>
                <a:endParaRPr lang="en-US" sz="2800"/>
              </a:p>
            </p:txBody>
          </p:sp>
        </mc:Choice>
        <mc:Fallback xmlns="">
          <p:sp>
            <p:nvSpPr>
              <p:cNvPr id="23" name="TextBox 22">
                <a:extLst>
                  <a:ext uri="{FF2B5EF4-FFF2-40B4-BE49-F238E27FC236}">
                    <a16:creationId xmlns:a16="http://schemas.microsoft.com/office/drawing/2014/main" id="{B2C92C22-D84E-2A4B-9BBC-A9C80D114169}"/>
                  </a:ext>
                </a:extLst>
              </p:cNvPr>
              <p:cNvSpPr txBox="1">
                <a:spLocks noRot="1" noChangeAspect="1" noMove="1" noResize="1" noEditPoints="1" noAdjustHandles="1" noChangeArrowheads="1" noChangeShapeType="1" noTextEdit="1"/>
              </p:cNvSpPr>
              <p:nvPr/>
            </p:nvSpPr>
            <p:spPr>
              <a:xfrm>
                <a:off x="600600" y="3342643"/>
                <a:ext cx="928203" cy="523220"/>
              </a:xfrm>
              <a:prstGeom prst="rect">
                <a:avLst/>
              </a:prstGeom>
              <a:blipFill>
                <a:blip r:embed="rId3"/>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BF2C8C66-59E9-C04A-B19B-663569F7CDC6}"/>
              </a:ext>
            </a:extLst>
          </p:cNvPr>
          <p:cNvCxnSpPr>
            <a:cxnSpLocks/>
          </p:cNvCxnSpPr>
          <p:nvPr/>
        </p:nvCxnSpPr>
        <p:spPr>
          <a:xfrm flipV="1">
            <a:off x="1662675" y="4861905"/>
            <a:ext cx="4172268" cy="16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8458CE2B-1F68-B34F-917C-0BAA2A0AA9C4}"/>
              </a:ext>
            </a:extLst>
          </p:cNvPr>
          <p:cNvSpPr/>
          <p:nvPr/>
        </p:nvSpPr>
        <p:spPr>
          <a:xfrm>
            <a:off x="2471164" y="3509567"/>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CSA</a:t>
            </a:r>
          </a:p>
        </p:txBody>
      </p:sp>
      <p:sp>
        <p:nvSpPr>
          <p:cNvPr id="30" name="Rectangle 29">
            <a:extLst>
              <a:ext uri="{FF2B5EF4-FFF2-40B4-BE49-F238E27FC236}">
                <a16:creationId xmlns:a16="http://schemas.microsoft.com/office/drawing/2014/main" id="{DF9F3618-4415-8144-9916-ED6487D403AC}"/>
              </a:ext>
            </a:extLst>
          </p:cNvPr>
          <p:cNvSpPr/>
          <p:nvPr/>
        </p:nvSpPr>
        <p:spPr>
          <a:xfrm>
            <a:off x="5914291" y="3774151"/>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CSA</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3D513FB-57D0-FE49-9D8F-E238301D183C}"/>
                  </a:ext>
                </a:extLst>
              </p:cNvPr>
              <p:cNvSpPr txBox="1"/>
              <p:nvPr/>
            </p:nvSpPr>
            <p:spPr>
              <a:xfrm>
                <a:off x="4531508" y="3342643"/>
                <a:ext cx="9121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𝑥</m:t>
                      </m:r>
                      <m:r>
                        <a:rPr lang="en-US" sz="2800" i="1" baseline="-25000" dirty="0" err="1">
                          <a:latin typeface="Cambria Math" panose="02040503050406030204" pitchFamily="18" charset="0"/>
                        </a:rPr>
                        <m:t>𝑠𝑢𝑚</m:t>
                      </m:r>
                    </m:oMath>
                  </m:oMathPara>
                </a14:m>
                <a:endParaRPr lang="en-US" sz="2800"/>
              </a:p>
            </p:txBody>
          </p:sp>
        </mc:Choice>
        <mc:Fallback xmlns="">
          <p:sp>
            <p:nvSpPr>
              <p:cNvPr id="33" name="TextBox 32">
                <a:extLst>
                  <a:ext uri="{FF2B5EF4-FFF2-40B4-BE49-F238E27FC236}">
                    <a16:creationId xmlns:a16="http://schemas.microsoft.com/office/drawing/2014/main" id="{03D513FB-57D0-FE49-9D8F-E238301D183C}"/>
                  </a:ext>
                </a:extLst>
              </p:cNvPr>
              <p:cNvSpPr txBox="1">
                <a:spLocks noRot="1" noChangeAspect="1" noMove="1" noResize="1" noEditPoints="1" noAdjustHandles="1" noChangeArrowheads="1" noChangeShapeType="1" noTextEdit="1"/>
              </p:cNvSpPr>
              <p:nvPr/>
            </p:nvSpPr>
            <p:spPr>
              <a:xfrm>
                <a:off x="4531508" y="3342643"/>
                <a:ext cx="912173"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2AEEF10-423B-5D4F-84E1-C2C7FA06B366}"/>
                  </a:ext>
                </a:extLst>
              </p:cNvPr>
              <p:cNvSpPr txBox="1"/>
              <p:nvPr/>
            </p:nvSpPr>
            <p:spPr>
              <a:xfrm>
                <a:off x="4531508" y="3904061"/>
                <a:ext cx="10692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𝑥</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34" name="TextBox 33">
                <a:extLst>
                  <a:ext uri="{FF2B5EF4-FFF2-40B4-BE49-F238E27FC236}">
                    <a16:creationId xmlns:a16="http://schemas.microsoft.com/office/drawing/2014/main" id="{02AEEF10-423B-5D4F-84E1-C2C7FA06B366}"/>
                  </a:ext>
                </a:extLst>
              </p:cNvPr>
              <p:cNvSpPr txBox="1">
                <a:spLocks noRot="1" noChangeAspect="1" noMove="1" noResize="1" noEditPoints="1" noAdjustHandles="1" noChangeArrowheads="1" noChangeShapeType="1" noTextEdit="1"/>
              </p:cNvSpPr>
              <p:nvPr/>
            </p:nvSpPr>
            <p:spPr>
              <a:xfrm>
                <a:off x="4531508" y="3904061"/>
                <a:ext cx="1069267" cy="523220"/>
              </a:xfrm>
              <a:prstGeom prst="rect">
                <a:avLst/>
              </a:prstGeom>
              <a:blipFill>
                <a:blip r:embed="rId5"/>
                <a:stretch>
                  <a:fillRect/>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31D700F6-40D5-E54F-9CC9-4A43429E2BFD}"/>
              </a:ext>
            </a:extLst>
          </p:cNvPr>
          <p:cNvCxnSpPr>
            <a:cxnSpLocks/>
          </p:cNvCxnSpPr>
          <p:nvPr/>
        </p:nvCxnSpPr>
        <p:spPr>
          <a:xfrm>
            <a:off x="3974300" y="3960541"/>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A188EF1-275B-0B48-9E4F-2837AAA019D3}"/>
              </a:ext>
            </a:extLst>
          </p:cNvPr>
          <p:cNvCxnSpPr>
            <a:cxnSpLocks/>
          </p:cNvCxnSpPr>
          <p:nvPr/>
        </p:nvCxnSpPr>
        <p:spPr>
          <a:xfrm>
            <a:off x="3974300" y="4470909"/>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EF38C48-C541-194A-8C54-60CFE8513AA0}"/>
                  </a:ext>
                </a:extLst>
              </p:cNvPr>
              <p:cNvSpPr txBox="1"/>
              <p:nvPr/>
            </p:nvSpPr>
            <p:spPr>
              <a:xfrm>
                <a:off x="7976843" y="3537669"/>
                <a:ext cx="8945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𝑧</m:t>
                      </m:r>
                      <m:r>
                        <a:rPr lang="en-US" sz="2800" i="1" baseline="-25000" dirty="0" err="1">
                          <a:latin typeface="Cambria Math" panose="02040503050406030204" pitchFamily="18" charset="0"/>
                        </a:rPr>
                        <m:t>𝑠𝑢𝑚</m:t>
                      </m:r>
                    </m:oMath>
                  </m:oMathPara>
                </a14:m>
                <a:endParaRPr lang="en-US" sz="2800"/>
              </a:p>
            </p:txBody>
          </p:sp>
        </mc:Choice>
        <mc:Fallback xmlns="">
          <p:sp>
            <p:nvSpPr>
              <p:cNvPr id="41" name="TextBox 40">
                <a:extLst>
                  <a:ext uri="{FF2B5EF4-FFF2-40B4-BE49-F238E27FC236}">
                    <a16:creationId xmlns:a16="http://schemas.microsoft.com/office/drawing/2014/main" id="{AEF38C48-C541-194A-8C54-60CFE8513AA0}"/>
                  </a:ext>
                </a:extLst>
              </p:cNvPr>
              <p:cNvSpPr txBox="1">
                <a:spLocks noRot="1" noChangeAspect="1" noMove="1" noResize="1" noEditPoints="1" noAdjustHandles="1" noChangeArrowheads="1" noChangeShapeType="1" noTextEdit="1"/>
              </p:cNvSpPr>
              <p:nvPr/>
            </p:nvSpPr>
            <p:spPr>
              <a:xfrm>
                <a:off x="7976843" y="3537669"/>
                <a:ext cx="894540"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22C1EFF-FA41-3E45-B925-BFE49ACBA64D}"/>
                  </a:ext>
                </a:extLst>
              </p:cNvPr>
              <p:cNvSpPr txBox="1"/>
              <p:nvPr/>
            </p:nvSpPr>
            <p:spPr>
              <a:xfrm>
                <a:off x="7976843" y="4099087"/>
                <a:ext cx="10516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𝑧</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42" name="TextBox 41">
                <a:extLst>
                  <a:ext uri="{FF2B5EF4-FFF2-40B4-BE49-F238E27FC236}">
                    <a16:creationId xmlns:a16="http://schemas.microsoft.com/office/drawing/2014/main" id="{022C1EFF-FA41-3E45-B925-BFE49ACBA64D}"/>
                  </a:ext>
                </a:extLst>
              </p:cNvPr>
              <p:cNvSpPr txBox="1">
                <a:spLocks noRot="1" noChangeAspect="1" noMove="1" noResize="1" noEditPoints="1" noAdjustHandles="1" noChangeArrowheads="1" noChangeShapeType="1" noTextEdit="1"/>
              </p:cNvSpPr>
              <p:nvPr/>
            </p:nvSpPr>
            <p:spPr>
              <a:xfrm>
                <a:off x="7976843" y="4099087"/>
                <a:ext cx="1051635" cy="523220"/>
              </a:xfrm>
              <a:prstGeom prst="rect">
                <a:avLst/>
              </a:prstGeom>
              <a:blipFill>
                <a:blip r:embed="rId7"/>
                <a:stretch>
                  <a:fillRect/>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2079AE4F-361F-F947-9312-8B16B7F9E288}"/>
              </a:ext>
            </a:extLst>
          </p:cNvPr>
          <p:cNvCxnSpPr>
            <a:cxnSpLocks/>
          </p:cNvCxnSpPr>
          <p:nvPr/>
        </p:nvCxnSpPr>
        <p:spPr>
          <a:xfrm>
            <a:off x="7419635" y="4155567"/>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44040D9-44F8-8444-B94C-2498AC387474}"/>
              </a:ext>
            </a:extLst>
          </p:cNvPr>
          <p:cNvCxnSpPr>
            <a:cxnSpLocks/>
          </p:cNvCxnSpPr>
          <p:nvPr/>
        </p:nvCxnSpPr>
        <p:spPr>
          <a:xfrm>
            <a:off x="7419635" y="4665935"/>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BF04106-0A6A-CB49-98BF-78DE5D6E12E2}"/>
              </a:ext>
            </a:extLst>
          </p:cNvPr>
          <p:cNvSpPr/>
          <p:nvPr/>
        </p:nvSpPr>
        <p:spPr>
          <a:xfrm>
            <a:off x="9367356" y="4042189"/>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CSA</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DDF2100-696A-D541-86CB-3BD921BCAD41}"/>
                  </a:ext>
                </a:extLst>
              </p:cNvPr>
              <p:cNvSpPr txBox="1"/>
              <p:nvPr/>
            </p:nvSpPr>
            <p:spPr>
              <a:xfrm>
                <a:off x="583394" y="3712596"/>
                <a:ext cx="108529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31" name="TextBox 30">
                <a:extLst>
                  <a:ext uri="{FF2B5EF4-FFF2-40B4-BE49-F238E27FC236}">
                    <a16:creationId xmlns:a16="http://schemas.microsoft.com/office/drawing/2014/main" id="{CDDF2100-696A-D541-86CB-3BD921BCAD41}"/>
                  </a:ext>
                </a:extLst>
              </p:cNvPr>
              <p:cNvSpPr txBox="1">
                <a:spLocks noRot="1" noChangeAspect="1" noMove="1" noResize="1" noEditPoints="1" noAdjustHandles="1" noChangeArrowheads="1" noChangeShapeType="1" noTextEdit="1"/>
              </p:cNvSpPr>
              <p:nvPr/>
            </p:nvSpPr>
            <p:spPr>
              <a:xfrm>
                <a:off x="583394" y="3712596"/>
                <a:ext cx="1085297"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3354790-1AB0-E74C-B6CC-A9ADDBB6EA78}"/>
                  </a:ext>
                </a:extLst>
              </p:cNvPr>
              <p:cNvSpPr txBox="1"/>
              <p:nvPr/>
            </p:nvSpPr>
            <p:spPr>
              <a:xfrm>
                <a:off x="600600" y="4142715"/>
                <a:ext cx="92179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𝑦</m:t>
                      </m:r>
                      <m:r>
                        <a:rPr lang="en-US" sz="2800" i="1" baseline="-25000" dirty="0" err="1">
                          <a:latin typeface="Cambria Math" panose="02040503050406030204" pitchFamily="18" charset="0"/>
                        </a:rPr>
                        <m:t>𝑠𝑢𝑚</m:t>
                      </m:r>
                    </m:oMath>
                  </m:oMathPara>
                </a14:m>
                <a:endParaRPr lang="en-US" sz="2800"/>
              </a:p>
            </p:txBody>
          </p:sp>
        </mc:Choice>
        <mc:Fallback xmlns="">
          <p:sp>
            <p:nvSpPr>
              <p:cNvPr id="32" name="TextBox 31">
                <a:extLst>
                  <a:ext uri="{FF2B5EF4-FFF2-40B4-BE49-F238E27FC236}">
                    <a16:creationId xmlns:a16="http://schemas.microsoft.com/office/drawing/2014/main" id="{23354790-1AB0-E74C-B6CC-A9ADDBB6EA78}"/>
                  </a:ext>
                </a:extLst>
              </p:cNvPr>
              <p:cNvSpPr txBox="1">
                <a:spLocks noRot="1" noChangeAspect="1" noMove="1" noResize="1" noEditPoints="1" noAdjustHandles="1" noChangeArrowheads="1" noChangeShapeType="1" noTextEdit="1"/>
              </p:cNvSpPr>
              <p:nvPr/>
            </p:nvSpPr>
            <p:spPr>
              <a:xfrm>
                <a:off x="600600" y="4142715"/>
                <a:ext cx="92179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00AAB62-F14A-9D46-BDBD-5273C7361295}"/>
                  </a:ext>
                </a:extLst>
              </p:cNvPr>
              <p:cNvSpPr txBox="1"/>
              <p:nvPr/>
            </p:nvSpPr>
            <p:spPr>
              <a:xfrm>
                <a:off x="568810" y="4569517"/>
                <a:ext cx="107888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𝑦</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37" name="TextBox 36">
                <a:extLst>
                  <a:ext uri="{FF2B5EF4-FFF2-40B4-BE49-F238E27FC236}">
                    <a16:creationId xmlns:a16="http://schemas.microsoft.com/office/drawing/2014/main" id="{100AAB62-F14A-9D46-BDBD-5273C7361295}"/>
                  </a:ext>
                </a:extLst>
              </p:cNvPr>
              <p:cNvSpPr txBox="1">
                <a:spLocks noRot="1" noChangeAspect="1" noMove="1" noResize="1" noEditPoints="1" noAdjustHandles="1" noChangeArrowheads="1" noChangeShapeType="1" noTextEdit="1"/>
              </p:cNvSpPr>
              <p:nvPr/>
            </p:nvSpPr>
            <p:spPr>
              <a:xfrm>
                <a:off x="568810" y="4569517"/>
                <a:ext cx="1078885" cy="523220"/>
              </a:xfrm>
              <a:prstGeom prst="rect">
                <a:avLst/>
              </a:prstGeom>
              <a:blipFill>
                <a:blip r:embed="rId10"/>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2296316E-0598-A440-91D9-21482689870D}"/>
              </a:ext>
            </a:extLst>
          </p:cNvPr>
          <p:cNvCxnSpPr>
            <a:cxnSpLocks/>
          </p:cNvCxnSpPr>
          <p:nvPr/>
        </p:nvCxnSpPr>
        <p:spPr>
          <a:xfrm flipV="1">
            <a:off x="1609681" y="5173206"/>
            <a:ext cx="7691244" cy="217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8B0B9B1-5F80-B442-A188-8EFEACE22B27}"/>
                  </a:ext>
                </a:extLst>
              </p:cNvPr>
              <p:cNvSpPr txBox="1"/>
              <p:nvPr/>
            </p:nvSpPr>
            <p:spPr>
              <a:xfrm>
                <a:off x="583204" y="5028503"/>
                <a:ext cx="4757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solidFill>
                            <a:schemeClr val="tx1"/>
                          </a:solidFill>
                          <a:latin typeface="Cambria Math" panose="02040503050406030204" pitchFamily="18" charset="0"/>
                        </a:rPr>
                        <m:t>𝑘</m:t>
                      </m:r>
                    </m:oMath>
                  </m:oMathPara>
                </a14:m>
                <a:endParaRPr lang="en-US" sz="2800" dirty="0">
                  <a:solidFill>
                    <a:schemeClr val="tx1"/>
                  </a:solidFill>
                </a:endParaRPr>
              </a:p>
            </p:txBody>
          </p:sp>
        </mc:Choice>
        <mc:Fallback xmlns="">
          <p:sp>
            <p:nvSpPr>
              <p:cNvPr id="39" name="TextBox 38">
                <a:extLst>
                  <a:ext uri="{FF2B5EF4-FFF2-40B4-BE49-F238E27FC236}">
                    <a16:creationId xmlns:a16="http://schemas.microsoft.com/office/drawing/2014/main" id="{58B0B9B1-5F80-B442-A188-8EFEACE22B27}"/>
                  </a:ext>
                </a:extLst>
              </p:cNvPr>
              <p:cNvSpPr txBox="1">
                <a:spLocks noRot="1" noChangeAspect="1" noMove="1" noResize="1" noEditPoints="1" noAdjustHandles="1" noChangeArrowheads="1" noChangeShapeType="1" noTextEdit="1"/>
              </p:cNvSpPr>
              <p:nvPr/>
            </p:nvSpPr>
            <p:spPr>
              <a:xfrm>
                <a:off x="583204" y="5028503"/>
                <a:ext cx="475708"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2D5E88FF-6989-9348-AC93-E3A0989DEA6B}"/>
                  </a:ext>
                </a:extLst>
              </p:cNvPr>
              <p:cNvSpPr/>
              <p:nvPr/>
            </p:nvSpPr>
            <p:spPr>
              <a:xfrm>
                <a:off x="4999223" y="1684794"/>
                <a:ext cx="2382520" cy="144272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2800" b="0" i="1" smtClean="0">
                              <a:solidFill>
                                <a:sysClr val="windowText" lastClr="000000"/>
                              </a:solidFill>
                              <a:latin typeface="Cambria Math" panose="02040503050406030204" pitchFamily="18" charset="0"/>
                            </a:rPr>
                          </m:ctrlPr>
                        </m:fPr>
                        <m:num>
                          <m:r>
                            <a:rPr lang="en-US" sz="2800" b="0" i="1" smtClean="0">
                              <a:solidFill>
                                <a:sysClr val="windowText" lastClr="000000"/>
                              </a:solidFill>
                              <a:latin typeface="Cambria Math" panose="02040503050406030204" pitchFamily="18" charset="0"/>
                            </a:rPr>
                            <m:t>𝑢</m:t>
                          </m:r>
                          <m:r>
                            <a:rPr lang="en-US" sz="2800" b="0" i="1" smtClean="0">
                              <a:solidFill>
                                <a:sysClr val="windowText" lastClr="000000"/>
                              </a:solidFill>
                              <a:latin typeface="Cambria Math" panose="02040503050406030204" pitchFamily="18" charset="0"/>
                            </a:rPr>
                            <m:t>−</m:t>
                          </m:r>
                          <m:r>
                            <a:rPr lang="en-US" sz="2800" b="0" i="1" smtClean="0">
                              <a:solidFill>
                                <a:sysClr val="windowText" lastClr="000000"/>
                              </a:solidFill>
                              <a:latin typeface="Cambria Math" panose="02040503050406030204" pitchFamily="18" charset="0"/>
                            </a:rPr>
                            <m:t>𝑦</m:t>
                          </m:r>
                          <m:r>
                            <a:rPr lang="en-US" sz="2800" b="0" i="1" smtClean="0">
                              <a:solidFill>
                                <a:sysClr val="windowText" lastClr="000000"/>
                              </a:solidFill>
                              <a:latin typeface="Cambria Math" panose="02040503050406030204" pitchFamily="18" charset="0"/>
                            </a:rPr>
                            <m:t>−</m:t>
                          </m:r>
                          <m:r>
                            <a:rPr lang="en-US" sz="2800" b="0" i="1" smtClean="0">
                              <a:solidFill>
                                <a:sysClr val="windowText" lastClr="000000"/>
                              </a:solidFill>
                              <a:latin typeface="Cambria Math" panose="02040503050406030204" pitchFamily="18" charset="0"/>
                            </a:rPr>
                            <m:t>𝑘</m:t>
                          </m:r>
                        </m:num>
                        <m:den>
                          <m:r>
                            <a:rPr lang="en-US" sz="2800" b="0" i="1" smtClean="0">
                              <a:solidFill>
                                <a:sysClr val="windowText" lastClr="000000"/>
                              </a:solidFill>
                              <a:latin typeface="Cambria Math" panose="02040503050406030204" pitchFamily="18" charset="0"/>
                            </a:rPr>
                            <m:t>4</m:t>
                          </m:r>
                        </m:den>
                      </m:f>
                    </m:oMath>
                  </m:oMathPara>
                </a14:m>
                <a:endParaRPr lang="en-US" sz="2800" dirty="0">
                  <a:solidFill>
                    <a:sysClr val="windowText" lastClr="000000"/>
                  </a:solidFill>
                </a:endParaRPr>
              </a:p>
            </p:txBody>
          </p:sp>
        </mc:Choice>
        <mc:Fallback xmlns="">
          <p:sp>
            <p:nvSpPr>
              <p:cNvPr id="40" name="Rectangle 39">
                <a:extLst>
                  <a:ext uri="{FF2B5EF4-FFF2-40B4-BE49-F238E27FC236}">
                    <a16:creationId xmlns:a16="http://schemas.microsoft.com/office/drawing/2014/main" id="{2D5E88FF-6989-9348-AC93-E3A0989DEA6B}"/>
                  </a:ext>
                </a:extLst>
              </p:cNvPr>
              <p:cNvSpPr>
                <a:spLocks noRot="1" noChangeAspect="1" noMove="1" noResize="1" noEditPoints="1" noAdjustHandles="1" noChangeArrowheads="1" noChangeShapeType="1" noTextEdit="1"/>
              </p:cNvSpPr>
              <p:nvPr/>
            </p:nvSpPr>
            <p:spPr>
              <a:xfrm>
                <a:off x="4999223" y="1684794"/>
                <a:ext cx="2382520" cy="1442720"/>
              </a:xfrm>
              <a:prstGeom prst="rect">
                <a:avLst/>
              </a:prstGeom>
              <a:blipFill>
                <a:blip r:embed="rId12"/>
                <a:stretch>
                  <a:fillRect/>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26770988-6B83-1E4F-9D12-5C65A69A745C}"/>
                  </a:ext>
                </a:extLst>
              </p:cNvPr>
              <p:cNvSpPr txBox="1"/>
              <p:nvPr/>
            </p:nvSpPr>
            <p:spPr>
              <a:xfrm>
                <a:off x="10936923" y="3774151"/>
                <a:ext cx="89293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𝑟</m:t>
                      </m:r>
                      <m:r>
                        <a:rPr lang="en-US" sz="2800" i="1" baseline="-25000" dirty="0" err="1">
                          <a:latin typeface="Cambria Math" panose="02040503050406030204" pitchFamily="18" charset="0"/>
                        </a:rPr>
                        <m:t>𝑠𝑢𝑚</m:t>
                      </m:r>
                    </m:oMath>
                  </m:oMathPara>
                </a14:m>
                <a:endParaRPr lang="en-US" sz="2800"/>
              </a:p>
            </p:txBody>
          </p:sp>
        </mc:Choice>
        <mc:Fallback xmlns="">
          <p:sp>
            <p:nvSpPr>
              <p:cNvPr id="46" name="TextBox 45">
                <a:extLst>
                  <a:ext uri="{FF2B5EF4-FFF2-40B4-BE49-F238E27FC236}">
                    <a16:creationId xmlns:a16="http://schemas.microsoft.com/office/drawing/2014/main" id="{26770988-6B83-1E4F-9D12-5C65A69A745C}"/>
                  </a:ext>
                </a:extLst>
              </p:cNvPr>
              <p:cNvSpPr txBox="1">
                <a:spLocks noRot="1" noChangeAspect="1" noMove="1" noResize="1" noEditPoints="1" noAdjustHandles="1" noChangeArrowheads="1" noChangeShapeType="1" noTextEdit="1"/>
              </p:cNvSpPr>
              <p:nvPr/>
            </p:nvSpPr>
            <p:spPr>
              <a:xfrm>
                <a:off x="10936923" y="3774151"/>
                <a:ext cx="892937"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FC7562E-4F67-394D-91C7-042F29901BB7}"/>
                  </a:ext>
                </a:extLst>
              </p:cNvPr>
              <p:cNvSpPr txBox="1"/>
              <p:nvPr/>
            </p:nvSpPr>
            <p:spPr>
              <a:xfrm>
                <a:off x="10936923" y="4377473"/>
                <a:ext cx="10500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𝑟</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47" name="TextBox 46">
                <a:extLst>
                  <a:ext uri="{FF2B5EF4-FFF2-40B4-BE49-F238E27FC236}">
                    <a16:creationId xmlns:a16="http://schemas.microsoft.com/office/drawing/2014/main" id="{4FC7562E-4F67-394D-91C7-042F29901BB7}"/>
                  </a:ext>
                </a:extLst>
              </p:cNvPr>
              <p:cNvSpPr txBox="1">
                <a:spLocks noRot="1" noChangeAspect="1" noMove="1" noResize="1" noEditPoints="1" noAdjustHandles="1" noChangeArrowheads="1" noChangeShapeType="1" noTextEdit="1"/>
              </p:cNvSpPr>
              <p:nvPr/>
            </p:nvSpPr>
            <p:spPr>
              <a:xfrm>
                <a:off x="10936923" y="4377473"/>
                <a:ext cx="1050031" cy="523220"/>
              </a:xfrm>
              <a:prstGeom prst="rect">
                <a:avLst/>
              </a:prstGeom>
              <a:blipFill>
                <a:blip r:embed="rId14"/>
                <a:stretch>
                  <a:fillRect/>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C01E4F5F-9FCD-7242-B5BC-8B943E87205C}"/>
              </a:ext>
            </a:extLst>
          </p:cNvPr>
          <p:cNvCxnSpPr>
            <a:cxnSpLocks/>
          </p:cNvCxnSpPr>
          <p:nvPr/>
        </p:nvCxnSpPr>
        <p:spPr>
          <a:xfrm>
            <a:off x="10861845" y="4406034"/>
            <a:ext cx="6582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458AD71-34C2-C34C-B2E8-57FCE9F94307}"/>
              </a:ext>
            </a:extLst>
          </p:cNvPr>
          <p:cNvCxnSpPr>
            <a:cxnSpLocks/>
          </p:cNvCxnSpPr>
          <p:nvPr/>
        </p:nvCxnSpPr>
        <p:spPr>
          <a:xfrm>
            <a:off x="10861845" y="4916402"/>
            <a:ext cx="6582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74366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a:t>Euclid with CSAs</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19D05F76-4FA3-104D-83CF-64095F46D55C}"/>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71" name="Rectangle 70">
                <a:extLst>
                  <a:ext uri="{FF2B5EF4-FFF2-40B4-BE49-F238E27FC236}">
                    <a16:creationId xmlns:a16="http://schemas.microsoft.com/office/drawing/2014/main" id="{19D05F76-4FA3-104D-83CF-64095F46D55C}"/>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4"/>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5"/>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9098F8E-64B0-8F43-9F63-968A6CCA24C0}"/>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7E67787-F2CA-A948-9361-D211B9951854}"/>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B520083-2447-3F4C-98FE-81CE963AC230}"/>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65" name="TextBox 64">
                <a:extLst>
                  <a:ext uri="{FF2B5EF4-FFF2-40B4-BE49-F238E27FC236}">
                    <a16:creationId xmlns:a16="http://schemas.microsoft.com/office/drawing/2014/main" id="{4B520083-2447-3F4C-98FE-81CE963AC230}"/>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14FAC49B-B45B-784A-A5FE-06B8E34482EA}"/>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66" name="TextBox 65">
                <a:extLst>
                  <a:ext uri="{FF2B5EF4-FFF2-40B4-BE49-F238E27FC236}">
                    <a16:creationId xmlns:a16="http://schemas.microsoft.com/office/drawing/2014/main" id="{14FAC49B-B45B-784A-A5FE-06B8E34482EA}"/>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8EFABEEB-DE42-A243-A3EA-2F6511B0BA92}"/>
                  </a:ext>
                </a:extLst>
              </p:cNvPr>
              <p:cNvSpPr/>
              <p:nvPr/>
            </p:nvSpPr>
            <p:spPr>
              <a:xfrm>
                <a:off x="1483225" y="3170237"/>
                <a:ext cx="1032439" cy="981214"/>
              </a:xfrm>
              <a:prstGeom prst="rect">
                <a:avLst/>
              </a:prstGeom>
              <a:solidFill>
                <a:srgbClr val="7030A0">
                  <a:alpha val="2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Get </a:t>
                </a:r>
                <a14:m>
                  <m:oMath xmlns:m="http://schemas.openxmlformats.org/officeDocument/2006/math">
                    <m:r>
                      <a:rPr lang="en-US" sz="2500" b="0" i="1" smtClean="0">
                        <a:solidFill>
                          <a:schemeClr val="tx1"/>
                        </a:solidFill>
                        <a:latin typeface="Cambria Math" panose="02040503050406030204" pitchFamily="18" charset="0"/>
                      </a:rPr>
                      <m:t>6</m:t>
                    </m:r>
                  </m:oMath>
                </a14:m>
                <a:r>
                  <a:rPr lang="en-US" sz="2500">
                    <a:solidFill>
                      <a:schemeClr val="tx1"/>
                    </a:solidFill>
                  </a:rPr>
                  <a:t> MSBs</a:t>
                </a:r>
              </a:p>
            </p:txBody>
          </p:sp>
        </mc:Choice>
        <mc:Fallback xmlns="">
          <p:sp>
            <p:nvSpPr>
              <p:cNvPr id="67" name="Rectangle 66">
                <a:extLst>
                  <a:ext uri="{FF2B5EF4-FFF2-40B4-BE49-F238E27FC236}">
                    <a16:creationId xmlns:a16="http://schemas.microsoft.com/office/drawing/2014/main" id="{8EFABEEB-DE42-A243-A3EA-2F6511B0BA92}"/>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8"/>
                <a:stretch>
                  <a:fillRect l="-2326" r="-1744" b="-7975"/>
                </a:stretch>
              </a:blipFill>
              <a:ln>
                <a:solidFill>
                  <a:schemeClr val="tx1"/>
                </a:solidFill>
              </a:ln>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EE510F48-13CC-B74A-991A-AFE682079D49}"/>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0BD43BC-D1F1-6341-A41E-10E579F87A81}"/>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B666210-5C5A-5F44-AFE1-1CF07B8D6A70}"/>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AE5F08D-9778-1D42-B11B-1B3655F76794}"/>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74" name="TextBox 73">
                <a:extLst>
                  <a:ext uri="{FF2B5EF4-FFF2-40B4-BE49-F238E27FC236}">
                    <a16:creationId xmlns:a16="http://schemas.microsoft.com/office/drawing/2014/main" id="{BAE5F08D-9778-1D42-B11B-1B3655F76794}"/>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9"/>
                <a:stretch>
                  <a:fillRect b="-10256"/>
                </a:stretch>
              </a:blipFill>
            </p:spPr>
            <p:txBody>
              <a:bodyPr/>
              <a:lstStyle/>
              <a:p>
                <a:r>
                  <a:rPr lang="en-US">
                    <a:noFill/>
                  </a:rPr>
                  <a:t> </a:t>
                </a:r>
              </a:p>
            </p:txBody>
          </p:sp>
        </mc:Fallback>
      </mc:AlternateContent>
      <p:cxnSp>
        <p:nvCxnSpPr>
          <p:cNvPr id="75" name="Straight Connector 74">
            <a:extLst>
              <a:ext uri="{FF2B5EF4-FFF2-40B4-BE49-F238E27FC236}">
                <a16:creationId xmlns:a16="http://schemas.microsoft.com/office/drawing/2014/main" id="{6EA185CF-434D-0246-8FE6-4A96BA520185}"/>
              </a:ext>
            </a:extLst>
          </p:cNvPr>
          <p:cNvCxnSpPr>
            <a:cxnSpLocks/>
          </p:cNvCxnSpPr>
          <p:nvPr/>
        </p:nvCxnSpPr>
        <p:spPr>
          <a:xfrm>
            <a:off x="1305536" y="3991566"/>
            <a:ext cx="0" cy="31977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2883CCC1-8E0F-7747-A97F-BE4BD5043134}"/>
              </a:ext>
            </a:extLst>
          </p:cNvPr>
          <p:cNvCxnSpPr>
            <a:cxnSpLocks/>
          </p:cNvCxnSpPr>
          <p:nvPr/>
        </p:nvCxnSpPr>
        <p:spPr>
          <a:xfrm>
            <a:off x="1305536" y="4311336"/>
            <a:ext cx="34099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0FF5171-0A6E-1943-8BA3-A26602869176}"/>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4D950FB-FF60-7545-BC25-6372FFB4077C}"/>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9120100F-4B2C-BB47-80E3-160552CAA4E3}"/>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E64CCEDD-0CF7-074B-8E5D-CE3E0EF171C3}"/>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82" name="TextBox 81">
                <a:extLst>
                  <a:ext uri="{FF2B5EF4-FFF2-40B4-BE49-F238E27FC236}">
                    <a16:creationId xmlns:a16="http://schemas.microsoft.com/office/drawing/2014/main" id="{E64CCEDD-0CF7-074B-8E5D-CE3E0EF171C3}"/>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D682DE38-21B7-E84C-927B-94D2FEEC7F89}"/>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83" name="TextBox 82">
                <a:extLst>
                  <a:ext uri="{FF2B5EF4-FFF2-40B4-BE49-F238E27FC236}">
                    <a16:creationId xmlns:a16="http://schemas.microsoft.com/office/drawing/2014/main" id="{D682DE38-21B7-E84C-927B-94D2FEEC7F89}"/>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D813C8C-3585-1C40-9891-3A20AF297A53}"/>
                  </a:ext>
                </a:extLst>
              </p:cNvPr>
              <p:cNvSpPr txBox="1"/>
              <p:nvPr/>
            </p:nvSpPr>
            <p:spPr>
              <a:xfrm>
                <a:off x="4246248" y="4329037"/>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91" name="TextBox 90">
                <a:extLst>
                  <a:ext uri="{FF2B5EF4-FFF2-40B4-BE49-F238E27FC236}">
                    <a16:creationId xmlns:a16="http://schemas.microsoft.com/office/drawing/2014/main" id="{DD813C8C-3585-1C40-9891-3A20AF297A53}"/>
                  </a:ext>
                </a:extLst>
              </p:cNvPr>
              <p:cNvSpPr txBox="1">
                <a:spLocks noRot="1" noChangeAspect="1" noMove="1" noResize="1" noEditPoints="1" noAdjustHandles="1" noChangeArrowheads="1" noChangeShapeType="1" noTextEdit="1"/>
              </p:cNvSpPr>
              <p:nvPr/>
            </p:nvSpPr>
            <p:spPr>
              <a:xfrm>
                <a:off x="4246248" y="4329037"/>
                <a:ext cx="436979" cy="477054"/>
              </a:xfrm>
              <a:prstGeom prst="rect">
                <a:avLst/>
              </a:prstGeom>
              <a:blipFill>
                <a:blip r:embed="rId12"/>
                <a:stretch>
                  <a:fillRect/>
                </a:stretch>
              </a:blipFill>
            </p:spPr>
            <p:txBody>
              <a:bodyPr/>
              <a:lstStyle/>
              <a:p>
                <a:r>
                  <a:rPr lang="en-US">
                    <a:noFill/>
                  </a:rPr>
                  <a:t> </a:t>
                </a:r>
              </a:p>
            </p:txBody>
          </p:sp>
        </mc:Fallback>
      </mc:AlternateContent>
      <p:cxnSp>
        <p:nvCxnSpPr>
          <p:cNvPr id="97" name="Straight Arrow Connector 96">
            <a:extLst>
              <a:ext uri="{FF2B5EF4-FFF2-40B4-BE49-F238E27FC236}">
                <a16:creationId xmlns:a16="http://schemas.microsoft.com/office/drawing/2014/main" id="{7AB9DC2B-8F7F-904D-B646-3ED1CB8FC441}"/>
              </a:ext>
            </a:extLst>
          </p:cNvPr>
          <p:cNvCxnSpPr>
            <a:cxnSpLocks/>
          </p:cNvCxnSpPr>
          <p:nvPr/>
        </p:nvCxnSpPr>
        <p:spPr>
          <a:xfrm>
            <a:off x="1305536" y="2957208"/>
            <a:ext cx="33871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CC9E59F0-BEC7-6344-A317-67C74B8ECB45}"/>
                  </a:ext>
                </a:extLst>
              </p:cNvPr>
              <p:cNvSpPr txBox="1"/>
              <p:nvPr/>
            </p:nvSpPr>
            <p:spPr>
              <a:xfrm>
                <a:off x="4248116" y="2581553"/>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98" name="TextBox 97">
                <a:extLst>
                  <a:ext uri="{FF2B5EF4-FFF2-40B4-BE49-F238E27FC236}">
                    <a16:creationId xmlns:a16="http://schemas.microsoft.com/office/drawing/2014/main" id="{CC9E59F0-BEC7-6344-A317-67C74B8ECB45}"/>
                  </a:ext>
                </a:extLst>
              </p:cNvPr>
              <p:cNvSpPr txBox="1">
                <a:spLocks noRot="1" noChangeAspect="1" noMove="1" noResize="1" noEditPoints="1" noAdjustHandles="1" noChangeArrowheads="1" noChangeShapeType="1" noTextEdit="1"/>
              </p:cNvSpPr>
              <p:nvPr/>
            </p:nvSpPr>
            <p:spPr>
              <a:xfrm>
                <a:off x="4248116" y="2581553"/>
                <a:ext cx="442557" cy="477054"/>
              </a:xfrm>
              <a:prstGeom prst="rect">
                <a:avLst/>
              </a:prstGeom>
              <a:blipFill>
                <a:blip r:embed="rId13"/>
                <a:stretch>
                  <a:fillRect/>
                </a:stretch>
              </a:blipFill>
            </p:spPr>
            <p:txBody>
              <a:bodyPr/>
              <a:lstStyle/>
              <a:p>
                <a:r>
                  <a:rPr lang="en-US">
                    <a:noFill/>
                  </a:rPr>
                  <a:t> </a:t>
                </a:r>
              </a:p>
            </p:txBody>
          </p:sp>
        </mc:Fallback>
      </mc:AlternateContent>
      <p:cxnSp>
        <p:nvCxnSpPr>
          <p:cNvPr id="101" name="Straight Connector 100">
            <a:extLst>
              <a:ext uri="{FF2B5EF4-FFF2-40B4-BE49-F238E27FC236}">
                <a16:creationId xmlns:a16="http://schemas.microsoft.com/office/drawing/2014/main" id="{89CE5C0F-B589-1744-9F6A-3A2BAA81C9C6}"/>
              </a:ext>
            </a:extLst>
          </p:cNvPr>
          <p:cNvCxnSpPr>
            <a:cxnSpLocks/>
          </p:cNvCxnSpPr>
          <p:nvPr/>
        </p:nvCxnSpPr>
        <p:spPr>
          <a:xfrm>
            <a:off x="1310230" y="2957208"/>
            <a:ext cx="0" cy="54579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1F7AD6AA-AAAD-864A-BA67-B87D206A19D5}"/>
                  </a:ext>
                </a:extLst>
              </p:cNvPr>
              <p:cNvSpPr/>
              <p:nvPr/>
            </p:nvSpPr>
            <p:spPr>
              <a:xfrm>
                <a:off x="205850" y="4424933"/>
                <a:ext cx="4127923" cy="1631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Require 6-bit normal adds to get MSBs of </a:t>
                </a:r>
                <a14:m>
                  <m:oMath xmlns:m="http://schemas.openxmlformats.org/officeDocument/2006/math">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𝑏</m:t>
                    </m:r>
                  </m:oMath>
                </a14:m>
                <a:endParaRPr lang="en-US" sz="2500" dirty="0">
                  <a:solidFill>
                    <a:schemeClr val="tx1"/>
                  </a:solidFill>
                </a:endParaRPr>
              </a:p>
              <a:p>
                <a:pPr algn="ctr"/>
                <a:endParaRPr lang="en-US" sz="2500" dirty="0">
                  <a:solidFill>
                    <a:schemeClr val="tx1"/>
                  </a:solidFill>
                </a:endParaRPr>
              </a:p>
              <a:p>
                <a:pPr algn="ctr"/>
                <a14:m>
                  <m:oMath xmlns:m="http://schemas.openxmlformats.org/officeDocument/2006/math">
                    <m:d>
                      <m:dPr>
                        <m:begChr m:val="⌊"/>
                        <m:endChr m:val="⌋"/>
                        <m:ctrlPr>
                          <a:rPr lang="en-US" sz="2500" i="1" smtClean="0">
                            <a:solidFill>
                              <a:srgbClr val="C00000"/>
                            </a:solidFill>
                            <a:latin typeface="Cambria Math" panose="02040503050406030204" pitchFamily="18" charset="0"/>
                          </a:rPr>
                        </m:ctrlPr>
                      </m:dPr>
                      <m:e>
                        <m:sSub>
                          <m:sSubPr>
                            <m:ctrlPr>
                              <a:rPr lang="en-US" sz="2500" i="1">
                                <a:solidFill>
                                  <a:srgbClr val="C00000"/>
                                </a:solidFill>
                                <a:latin typeface="Cambria Math" panose="02040503050406030204" pitchFamily="18" charset="0"/>
                              </a:rPr>
                            </m:ctrlPr>
                          </m:sSubPr>
                          <m:e>
                            <m:r>
                              <m:rPr>
                                <m:sty m:val="p"/>
                              </m:rPr>
                              <a:rPr lang="en-US" sz="2500">
                                <a:solidFill>
                                  <a:srgbClr val="C00000"/>
                                </a:solidFill>
                                <a:latin typeface="Cambria Math" panose="02040503050406030204" pitchFamily="18" charset="0"/>
                              </a:rPr>
                              <m:t>log</m:t>
                            </m:r>
                          </m:e>
                          <m:sub>
                            <m:r>
                              <a:rPr lang="en-US" sz="2500">
                                <a:solidFill>
                                  <a:srgbClr val="C00000"/>
                                </a:solidFill>
                                <a:latin typeface="Cambria Math" panose="02040503050406030204" pitchFamily="18" charset="0"/>
                              </a:rPr>
                              <m:t>2</m:t>
                            </m:r>
                          </m:sub>
                        </m:sSub>
                        <m:d>
                          <m:dPr>
                            <m:ctrlPr>
                              <a:rPr lang="en-US" sz="2500" i="1">
                                <a:solidFill>
                                  <a:srgbClr val="C00000"/>
                                </a:solidFill>
                                <a:latin typeface="Cambria Math" panose="02040503050406030204" pitchFamily="18" charset="0"/>
                              </a:rPr>
                            </m:ctrlPr>
                          </m:dPr>
                          <m:e>
                            <m:r>
                              <a:rPr lang="en-US" sz="2500" b="0" i="0" smtClean="0">
                                <a:solidFill>
                                  <a:srgbClr val="C00000"/>
                                </a:solidFill>
                                <a:latin typeface="Cambria Math" panose="02040503050406030204" pitchFamily="18" charset="0"/>
                              </a:rPr>
                              <m:t>6</m:t>
                            </m:r>
                          </m:e>
                        </m:d>
                      </m:e>
                    </m:d>
                    <m:r>
                      <a:rPr lang="en-US" sz="2500" i="1">
                        <a:solidFill>
                          <a:srgbClr val="C00000"/>
                        </a:solidFill>
                        <a:latin typeface="Cambria Math" panose="02040503050406030204" pitchFamily="18" charset="0"/>
                      </a:rPr>
                      <m:t>+1=3</m:t>
                    </m:r>
                  </m:oMath>
                </a14:m>
                <a:r>
                  <a:rPr lang="en-US" sz="2500" dirty="0">
                    <a:solidFill>
                      <a:srgbClr val="C00000"/>
                    </a:solidFill>
                  </a:rPr>
                  <a:t> CSA delays</a:t>
                </a:r>
              </a:p>
            </p:txBody>
          </p:sp>
        </mc:Choice>
        <mc:Fallback xmlns="">
          <p:sp>
            <p:nvSpPr>
              <p:cNvPr id="32" name="Rectangle 31">
                <a:extLst>
                  <a:ext uri="{FF2B5EF4-FFF2-40B4-BE49-F238E27FC236}">
                    <a16:creationId xmlns:a16="http://schemas.microsoft.com/office/drawing/2014/main" id="{1F7AD6AA-AAAD-864A-BA67-B87D206A19D5}"/>
                  </a:ext>
                </a:extLst>
              </p:cNvPr>
              <p:cNvSpPr>
                <a:spLocks noRot="1" noChangeAspect="1" noMove="1" noResize="1" noEditPoints="1" noAdjustHandles="1" noChangeArrowheads="1" noChangeShapeType="1" noTextEdit="1"/>
              </p:cNvSpPr>
              <p:nvPr/>
            </p:nvSpPr>
            <p:spPr>
              <a:xfrm>
                <a:off x="205850" y="4424933"/>
                <a:ext cx="4127923" cy="1631215"/>
              </a:xfrm>
              <a:prstGeom prst="rect">
                <a:avLst/>
              </a:prstGeom>
              <a:blipFill>
                <a:blip r:embed="rId14"/>
                <a:stretch>
                  <a:fillRect t="-2247" r="-1034" b="-861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10576276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dirty="0"/>
              <a:t>Euclid with CSAs: 9 CSA delays</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19D05F76-4FA3-104D-83CF-64095F46D55C}"/>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71" name="Rectangle 70">
                <a:extLst>
                  <a:ext uri="{FF2B5EF4-FFF2-40B4-BE49-F238E27FC236}">
                    <a16:creationId xmlns:a16="http://schemas.microsoft.com/office/drawing/2014/main" id="{19D05F76-4FA3-104D-83CF-64095F46D55C}"/>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4"/>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5"/>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8F4AFAE9-FD72-8C49-B4D9-C4900150606C}"/>
              </a:ext>
            </a:extLst>
          </p:cNvPr>
          <p:cNvSpPr/>
          <p:nvPr/>
        </p:nvSpPr>
        <p:spPr>
          <a:xfrm>
            <a:off x="4715457" y="2642979"/>
            <a:ext cx="6739939" cy="2957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a:solidFill>
                  <a:schemeClr val="tx1"/>
                </a:solidFill>
              </a:rPr>
              <a:t>Computing the remainder</a:t>
            </a:r>
          </a:p>
        </p:txBody>
      </p:sp>
      <p:cxnSp>
        <p:nvCxnSpPr>
          <p:cNvPr id="60" name="Straight Arrow Connector 59">
            <a:extLst>
              <a:ext uri="{FF2B5EF4-FFF2-40B4-BE49-F238E27FC236}">
                <a16:creationId xmlns:a16="http://schemas.microsoft.com/office/drawing/2014/main" id="{79098F8E-64B0-8F43-9F63-968A6CCA24C0}"/>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7E67787-F2CA-A948-9361-D211B9951854}"/>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B520083-2447-3F4C-98FE-81CE963AC230}"/>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65" name="TextBox 64">
                <a:extLst>
                  <a:ext uri="{FF2B5EF4-FFF2-40B4-BE49-F238E27FC236}">
                    <a16:creationId xmlns:a16="http://schemas.microsoft.com/office/drawing/2014/main" id="{4B520083-2447-3F4C-98FE-81CE963AC230}"/>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14FAC49B-B45B-784A-A5FE-06B8E34482EA}"/>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66" name="TextBox 65">
                <a:extLst>
                  <a:ext uri="{FF2B5EF4-FFF2-40B4-BE49-F238E27FC236}">
                    <a16:creationId xmlns:a16="http://schemas.microsoft.com/office/drawing/2014/main" id="{14FAC49B-B45B-784A-A5FE-06B8E34482EA}"/>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8EFABEEB-DE42-A243-A3EA-2F6511B0BA92}"/>
                  </a:ext>
                </a:extLst>
              </p:cNvPr>
              <p:cNvSpPr/>
              <p:nvPr/>
            </p:nvSpPr>
            <p:spPr>
              <a:xfrm>
                <a:off x="1483225" y="3170237"/>
                <a:ext cx="1032439" cy="981214"/>
              </a:xfrm>
              <a:prstGeom prst="rect">
                <a:avLst/>
              </a:prstGeom>
              <a:solidFill>
                <a:srgbClr val="7030A0">
                  <a:alpha val="2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Get </a:t>
                </a:r>
                <a14:m>
                  <m:oMath xmlns:m="http://schemas.openxmlformats.org/officeDocument/2006/math">
                    <m:r>
                      <a:rPr lang="en-US" sz="2500" b="0" i="1" smtClean="0">
                        <a:solidFill>
                          <a:schemeClr val="tx1"/>
                        </a:solidFill>
                        <a:latin typeface="Cambria Math" panose="02040503050406030204" pitchFamily="18" charset="0"/>
                      </a:rPr>
                      <m:t>6</m:t>
                    </m:r>
                  </m:oMath>
                </a14:m>
                <a:r>
                  <a:rPr lang="en-US" sz="2500">
                    <a:solidFill>
                      <a:schemeClr val="tx1"/>
                    </a:solidFill>
                  </a:rPr>
                  <a:t> MSBs</a:t>
                </a:r>
              </a:p>
            </p:txBody>
          </p:sp>
        </mc:Choice>
        <mc:Fallback xmlns="">
          <p:sp>
            <p:nvSpPr>
              <p:cNvPr id="67" name="Rectangle 66">
                <a:extLst>
                  <a:ext uri="{FF2B5EF4-FFF2-40B4-BE49-F238E27FC236}">
                    <a16:creationId xmlns:a16="http://schemas.microsoft.com/office/drawing/2014/main" id="{8EFABEEB-DE42-A243-A3EA-2F6511B0BA92}"/>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8"/>
                <a:stretch>
                  <a:fillRect l="-2326" r="-1744" b="-7975"/>
                </a:stretch>
              </a:blipFill>
              <a:ln>
                <a:solidFill>
                  <a:schemeClr val="tx1"/>
                </a:solidFill>
              </a:ln>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EE510F48-13CC-B74A-991A-AFE682079D49}"/>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0BD43BC-D1F1-6341-A41E-10E579F87A81}"/>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B666210-5C5A-5F44-AFE1-1CF07B8D6A70}"/>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AE5F08D-9778-1D42-B11B-1B3655F76794}"/>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74" name="TextBox 73">
                <a:extLst>
                  <a:ext uri="{FF2B5EF4-FFF2-40B4-BE49-F238E27FC236}">
                    <a16:creationId xmlns:a16="http://schemas.microsoft.com/office/drawing/2014/main" id="{BAE5F08D-9778-1D42-B11B-1B3655F76794}"/>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9"/>
                <a:stretch>
                  <a:fillRect b="-10256"/>
                </a:stretch>
              </a:blipFill>
            </p:spPr>
            <p:txBody>
              <a:bodyPr/>
              <a:lstStyle/>
              <a:p>
                <a:r>
                  <a:rPr lang="en-US">
                    <a:noFill/>
                  </a:rPr>
                  <a:t> </a:t>
                </a:r>
              </a:p>
            </p:txBody>
          </p:sp>
        </mc:Fallback>
      </mc:AlternateContent>
      <p:cxnSp>
        <p:nvCxnSpPr>
          <p:cNvPr id="75" name="Straight Connector 74">
            <a:extLst>
              <a:ext uri="{FF2B5EF4-FFF2-40B4-BE49-F238E27FC236}">
                <a16:creationId xmlns:a16="http://schemas.microsoft.com/office/drawing/2014/main" id="{6EA185CF-434D-0246-8FE6-4A96BA520185}"/>
              </a:ext>
            </a:extLst>
          </p:cNvPr>
          <p:cNvCxnSpPr>
            <a:cxnSpLocks/>
          </p:cNvCxnSpPr>
          <p:nvPr/>
        </p:nvCxnSpPr>
        <p:spPr>
          <a:xfrm>
            <a:off x="1305536" y="3991566"/>
            <a:ext cx="0" cy="31977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2883CCC1-8E0F-7747-A97F-BE4BD5043134}"/>
              </a:ext>
            </a:extLst>
          </p:cNvPr>
          <p:cNvCxnSpPr>
            <a:cxnSpLocks/>
          </p:cNvCxnSpPr>
          <p:nvPr/>
        </p:nvCxnSpPr>
        <p:spPr>
          <a:xfrm>
            <a:off x="1305536" y="4311336"/>
            <a:ext cx="34099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0FF5171-0A6E-1943-8BA3-A26602869176}"/>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4D950FB-FF60-7545-BC25-6372FFB4077C}"/>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9120100F-4B2C-BB47-80E3-160552CAA4E3}"/>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E64CCEDD-0CF7-074B-8E5D-CE3E0EF171C3}"/>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82" name="TextBox 81">
                <a:extLst>
                  <a:ext uri="{FF2B5EF4-FFF2-40B4-BE49-F238E27FC236}">
                    <a16:creationId xmlns:a16="http://schemas.microsoft.com/office/drawing/2014/main" id="{E64CCEDD-0CF7-074B-8E5D-CE3E0EF171C3}"/>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D682DE38-21B7-E84C-927B-94D2FEEC7F89}"/>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83" name="TextBox 82">
                <a:extLst>
                  <a:ext uri="{FF2B5EF4-FFF2-40B4-BE49-F238E27FC236}">
                    <a16:creationId xmlns:a16="http://schemas.microsoft.com/office/drawing/2014/main" id="{D682DE38-21B7-E84C-927B-94D2FEEC7F89}"/>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6CB65E0C-49FF-C046-89FE-5E463441FE89}"/>
                  </a:ext>
                </a:extLst>
              </p:cNvPr>
              <p:cNvSpPr/>
              <p:nvPr/>
            </p:nvSpPr>
            <p:spPr>
              <a:xfrm>
                <a:off x="8932883" y="3284537"/>
                <a:ext cx="680789" cy="21619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oMath>
                  </m:oMathPara>
                </a14:m>
                <a:endParaRPr lang="en-US" sz="2500">
                  <a:solidFill>
                    <a:schemeClr val="tx1"/>
                  </a:solidFill>
                </a:endParaRPr>
              </a:p>
            </p:txBody>
          </p:sp>
        </mc:Choice>
        <mc:Fallback xmlns="">
          <p:sp>
            <p:nvSpPr>
              <p:cNvPr id="84" name="Rectangle 83">
                <a:extLst>
                  <a:ext uri="{FF2B5EF4-FFF2-40B4-BE49-F238E27FC236}">
                    <a16:creationId xmlns:a16="http://schemas.microsoft.com/office/drawing/2014/main" id="{6CB65E0C-49FF-C046-89FE-5E463441FE89}"/>
                  </a:ext>
                </a:extLst>
              </p:cNvPr>
              <p:cNvSpPr>
                <a:spLocks noRot="1" noChangeAspect="1" noMove="1" noResize="1" noEditPoints="1" noAdjustHandles="1" noChangeArrowheads="1" noChangeShapeType="1" noTextEdit="1"/>
              </p:cNvSpPr>
              <p:nvPr/>
            </p:nvSpPr>
            <p:spPr>
              <a:xfrm>
                <a:off x="8932883" y="3284537"/>
                <a:ext cx="680789" cy="2161909"/>
              </a:xfrm>
              <a:prstGeom prst="rect">
                <a:avLst/>
              </a:prstGeom>
              <a:blipFill>
                <a:blip r:embed="rId12"/>
                <a:stretch>
                  <a:fillRect/>
                </a:stretch>
              </a:blipFill>
              <a:ln>
                <a:solidFill>
                  <a:schemeClr val="tx1"/>
                </a:solidFill>
              </a:ln>
            </p:spPr>
            <p:txBody>
              <a:bodyPr/>
              <a:lstStyle/>
              <a:p>
                <a:r>
                  <a:rPr lang="en-US">
                    <a:noFill/>
                  </a:rPr>
                  <a:t> </a:t>
                </a:r>
              </a:p>
            </p:txBody>
          </p:sp>
        </mc:Fallback>
      </mc:AlternateContent>
      <p:cxnSp>
        <p:nvCxnSpPr>
          <p:cNvPr id="85" name="Straight Arrow Connector 84">
            <a:extLst>
              <a:ext uri="{FF2B5EF4-FFF2-40B4-BE49-F238E27FC236}">
                <a16:creationId xmlns:a16="http://schemas.microsoft.com/office/drawing/2014/main" id="{89EE9260-E550-5146-86BD-61841848A2EA}"/>
              </a:ext>
            </a:extLst>
          </p:cNvPr>
          <p:cNvCxnSpPr>
            <a:cxnSpLocks/>
          </p:cNvCxnSpPr>
          <p:nvPr/>
        </p:nvCxnSpPr>
        <p:spPr>
          <a:xfrm>
            <a:off x="8417906" y="3387631"/>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D7DFED7-6693-9B4E-AD20-10496F3FDF8C}"/>
              </a:ext>
            </a:extLst>
          </p:cNvPr>
          <p:cNvCxnSpPr>
            <a:cxnSpLocks/>
          </p:cNvCxnSpPr>
          <p:nvPr/>
        </p:nvCxnSpPr>
        <p:spPr>
          <a:xfrm>
            <a:off x="8417906" y="3691264"/>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5B47F280-F869-BB41-855F-A7E7011CA795}"/>
              </a:ext>
            </a:extLst>
          </p:cNvPr>
          <p:cNvCxnSpPr>
            <a:cxnSpLocks/>
          </p:cNvCxnSpPr>
          <p:nvPr/>
        </p:nvCxnSpPr>
        <p:spPr>
          <a:xfrm>
            <a:off x="8417906" y="3984410"/>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7F2DB76-3E4C-CC4E-87DC-79B22D4B0FB9}"/>
              </a:ext>
            </a:extLst>
          </p:cNvPr>
          <p:cNvCxnSpPr>
            <a:cxnSpLocks/>
          </p:cNvCxnSpPr>
          <p:nvPr/>
        </p:nvCxnSpPr>
        <p:spPr>
          <a:xfrm>
            <a:off x="8417906" y="4296505"/>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913E7F4-DA4E-A54A-BEFC-067D630D0634}"/>
              </a:ext>
            </a:extLst>
          </p:cNvPr>
          <p:cNvCxnSpPr>
            <a:cxnSpLocks/>
          </p:cNvCxnSpPr>
          <p:nvPr/>
        </p:nvCxnSpPr>
        <p:spPr>
          <a:xfrm>
            <a:off x="8417906" y="4595867"/>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6567CBA4-EBF4-7F47-8757-131564D220DF}"/>
              </a:ext>
            </a:extLst>
          </p:cNvPr>
          <p:cNvCxnSpPr>
            <a:cxnSpLocks/>
          </p:cNvCxnSpPr>
          <p:nvPr/>
        </p:nvCxnSpPr>
        <p:spPr>
          <a:xfrm>
            <a:off x="8426372" y="49176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D813C8C-3585-1C40-9891-3A20AF297A53}"/>
                  </a:ext>
                </a:extLst>
              </p:cNvPr>
              <p:cNvSpPr txBox="1"/>
              <p:nvPr/>
            </p:nvSpPr>
            <p:spPr>
              <a:xfrm>
                <a:off x="4246248" y="4329037"/>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91" name="TextBox 90">
                <a:extLst>
                  <a:ext uri="{FF2B5EF4-FFF2-40B4-BE49-F238E27FC236}">
                    <a16:creationId xmlns:a16="http://schemas.microsoft.com/office/drawing/2014/main" id="{DD813C8C-3585-1C40-9891-3A20AF297A53}"/>
                  </a:ext>
                </a:extLst>
              </p:cNvPr>
              <p:cNvSpPr txBox="1">
                <a:spLocks noRot="1" noChangeAspect="1" noMove="1" noResize="1" noEditPoints="1" noAdjustHandles="1" noChangeArrowheads="1" noChangeShapeType="1" noTextEdit="1"/>
              </p:cNvSpPr>
              <p:nvPr/>
            </p:nvSpPr>
            <p:spPr>
              <a:xfrm>
                <a:off x="4246248" y="4329037"/>
                <a:ext cx="436979" cy="477054"/>
              </a:xfrm>
              <a:prstGeom prst="rect">
                <a:avLst/>
              </a:prstGeom>
              <a:blipFill>
                <a:blip r:embed="rId13"/>
                <a:stretch>
                  <a:fillRect/>
                </a:stretch>
              </a:blipFill>
            </p:spPr>
            <p:txBody>
              <a:bodyPr/>
              <a:lstStyle/>
              <a:p>
                <a:r>
                  <a:rPr lang="en-US">
                    <a:noFill/>
                  </a:rPr>
                  <a:t> </a:t>
                </a:r>
              </a:p>
            </p:txBody>
          </p:sp>
        </mc:Fallback>
      </mc:AlternateContent>
      <p:cxnSp>
        <p:nvCxnSpPr>
          <p:cNvPr id="92" name="Straight Arrow Connector 91">
            <a:extLst>
              <a:ext uri="{FF2B5EF4-FFF2-40B4-BE49-F238E27FC236}">
                <a16:creationId xmlns:a16="http://schemas.microsoft.com/office/drawing/2014/main" id="{ADE0DBE7-8F16-DA4B-8414-F08BADE18DCF}"/>
              </a:ext>
            </a:extLst>
          </p:cNvPr>
          <p:cNvCxnSpPr>
            <a:cxnSpLocks/>
          </p:cNvCxnSpPr>
          <p:nvPr/>
        </p:nvCxnSpPr>
        <p:spPr>
          <a:xfrm>
            <a:off x="8431405" y="52732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089EAC9C-3BE7-884D-AD29-81BF1D64A818}"/>
                  </a:ext>
                </a:extLst>
              </p:cNvPr>
              <p:cNvSpPr txBox="1"/>
              <p:nvPr/>
            </p:nvSpPr>
            <p:spPr>
              <a:xfrm>
                <a:off x="5793744" y="3183933"/>
                <a:ext cx="3409451" cy="224676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𝑏</m:t>
                      </m:r>
                      <m:r>
                        <a:rPr lang="en-US" sz="2000" b="0" i="1" smtClean="0">
                          <a:latin typeface="Cambria Math" panose="02040503050406030204" pitchFamily="18" charset="0"/>
                        </a:rPr>
                        <m:t>≪5 </m:t>
                      </m:r>
                      <m:r>
                        <a:rPr lang="en-US" sz="2000" b="0" i="1" smtClean="0">
                          <a:latin typeface="Cambria Math" panose="02040503050406030204" pitchFamily="18" charset="0"/>
                        </a:rPr>
                        <m:t>𝑜𝑟</m:t>
                      </m:r>
                      <m:r>
                        <a:rPr lang="en-US" sz="2000" b="0" i="1" smtClean="0">
                          <a:latin typeface="Cambria Math" panose="02040503050406030204" pitchFamily="18" charset="0"/>
                        </a:rPr>
                        <m:t> 0</m:t>
                      </m:r>
                    </m:oMath>
                  </m:oMathPara>
                </a14:m>
                <a:endParaRPr lang="en-US" sz="2000" b="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≪4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≪3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≪2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≪1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endParaRPr lang="en-US" sz="2000"/>
              </a:p>
            </p:txBody>
          </p:sp>
        </mc:Choice>
        <mc:Fallback xmlns="">
          <p:sp>
            <p:nvSpPr>
              <p:cNvPr id="93" name="TextBox 92">
                <a:extLst>
                  <a:ext uri="{FF2B5EF4-FFF2-40B4-BE49-F238E27FC236}">
                    <a16:creationId xmlns:a16="http://schemas.microsoft.com/office/drawing/2014/main" id="{089EAC9C-3BE7-884D-AD29-81BF1D64A818}"/>
                  </a:ext>
                </a:extLst>
              </p:cNvPr>
              <p:cNvSpPr txBox="1">
                <a:spLocks noRot="1" noChangeAspect="1" noMove="1" noResize="1" noEditPoints="1" noAdjustHandles="1" noChangeArrowheads="1" noChangeShapeType="1" noTextEdit="1"/>
              </p:cNvSpPr>
              <p:nvPr/>
            </p:nvSpPr>
            <p:spPr>
              <a:xfrm>
                <a:off x="5793744" y="3183933"/>
                <a:ext cx="3409451" cy="2246769"/>
              </a:xfrm>
              <a:prstGeom prst="rect">
                <a:avLst/>
              </a:prstGeom>
              <a:blipFill>
                <a:blip r:embed="rId14"/>
                <a:stretch>
                  <a:fillRect/>
                </a:stretch>
              </a:blipFill>
            </p:spPr>
            <p:txBody>
              <a:bodyPr/>
              <a:lstStyle/>
              <a:p>
                <a:r>
                  <a:rPr lang="en-US">
                    <a:noFill/>
                  </a:rPr>
                  <a:t> </a:t>
                </a:r>
              </a:p>
            </p:txBody>
          </p:sp>
        </mc:Fallback>
      </mc:AlternateContent>
      <p:sp>
        <p:nvSpPr>
          <p:cNvPr id="95" name="Rectangle 94">
            <a:extLst>
              <a:ext uri="{FF2B5EF4-FFF2-40B4-BE49-F238E27FC236}">
                <a16:creationId xmlns:a16="http://schemas.microsoft.com/office/drawing/2014/main" id="{5DB8C03A-AB98-EA4F-8B33-E8A493554865}"/>
              </a:ext>
            </a:extLst>
          </p:cNvPr>
          <p:cNvSpPr/>
          <p:nvPr/>
        </p:nvSpPr>
        <p:spPr>
          <a:xfrm>
            <a:off x="5366859" y="3175468"/>
            <a:ext cx="2920633" cy="19426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500">
              <a:solidFill>
                <a:schemeClr val="tx1"/>
              </a:solidFill>
            </a:endParaRPr>
          </a:p>
        </p:txBody>
      </p:sp>
      <p:sp>
        <p:nvSpPr>
          <p:cNvPr id="96" name="Rectangle 95">
            <a:extLst>
              <a:ext uri="{FF2B5EF4-FFF2-40B4-BE49-F238E27FC236}">
                <a16:creationId xmlns:a16="http://schemas.microsoft.com/office/drawing/2014/main" id="{6D698849-2A59-0041-9AB9-9BB712F6CCD4}"/>
              </a:ext>
            </a:extLst>
          </p:cNvPr>
          <p:cNvSpPr/>
          <p:nvPr/>
        </p:nvSpPr>
        <p:spPr>
          <a:xfrm>
            <a:off x="5338959" y="3662569"/>
            <a:ext cx="1546136"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Multiplier</a:t>
            </a:r>
          </a:p>
        </p:txBody>
      </p:sp>
      <p:cxnSp>
        <p:nvCxnSpPr>
          <p:cNvPr id="97" name="Straight Arrow Connector 96">
            <a:extLst>
              <a:ext uri="{FF2B5EF4-FFF2-40B4-BE49-F238E27FC236}">
                <a16:creationId xmlns:a16="http://schemas.microsoft.com/office/drawing/2014/main" id="{7AB9DC2B-8F7F-904D-B646-3ED1CB8FC441}"/>
              </a:ext>
            </a:extLst>
          </p:cNvPr>
          <p:cNvCxnSpPr>
            <a:cxnSpLocks/>
          </p:cNvCxnSpPr>
          <p:nvPr/>
        </p:nvCxnSpPr>
        <p:spPr>
          <a:xfrm>
            <a:off x="1305536" y="2957208"/>
            <a:ext cx="33871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CC9E59F0-BEC7-6344-A317-67C74B8ECB45}"/>
                  </a:ext>
                </a:extLst>
              </p:cNvPr>
              <p:cNvSpPr txBox="1"/>
              <p:nvPr/>
            </p:nvSpPr>
            <p:spPr>
              <a:xfrm>
                <a:off x="4248116" y="2581553"/>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98" name="TextBox 97">
                <a:extLst>
                  <a:ext uri="{FF2B5EF4-FFF2-40B4-BE49-F238E27FC236}">
                    <a16:creationId xmlns:a16="http://schemas.microsoft.com/office/drawing/2014/main" id="{CC9E59F0-BEC7-6344-A317-67C74B8ECB45}"/>
                  </a:ext>
                </a:extLst>
              </p:cNvPr>
              <p:cNvSpPr txBox="1">
                <a:spLocks noRot="1" noChangeAspect="1" noMove="1" noResize="1" noEditPoints="1" noAdjustHandles="1" noChangeArrowheads="1" noChangeShapeType="1" noTextEdit="1"/>
              </p:cNvSpPr>
              <p:nvPr/>
            </p:nvSpPr>
            <p:spPr>
              <a:xfrm>
                <a:off x="4248116" y="2581553"/>
                <a:ext cx="442557" cy="477054"/>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4C025DC9-F426-1047-BB99-B6DC1E657FF1}"/>
                  </a:ext>
                </a:extLst>
              </p:cNvPr>
              <p:cNvSpPr txBox="1"/>
              <p:nvPr/>
            </p:nvSpPr>
            <p:spPr>
              <a:xfrm>
                <a:off x="9656805" y="3851983"/>
                <a:ext cx="148482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𝑎</m:t>
                      </m:r>
                      <m:r>
                        <a:rPr lang="en-US" sz="2500" b="0" i="1" smtClean="0">
                          <a:latin typeface="Cambria Math" panose="02040503050406030204" pitchFamily="18" charset="0"/>
                        </a:rPr>
                        <m:t>−</m:t>
                      </m:r>
                      <m:r>
                        <a:rPr lang="en-US" sz="2500" i="1">
                          <a:latin typeface="Cambria Math" panose="02040503050406030204" pitchFamily="18" charset="0"/>
                        </a:rPr>
                        <m:t>𝑞</m:t>
                      </m:r>
                      <m:r>
                        <a:rPr lang="en-US" sz="2500" i="1">
                          <a:latin typeface="Cambria Math" panose="02040503050406030204" pitchFamily="18" charset="0"/>
                        </a:rPr>
                        <m:t>∗</m:t>
                      </m:r>
                      <m:r>
                        <a:rPr lang="en-US" sz="2500" i="1">
                          <a:latin typeface="Cambria Math" panose="02040503050406030204" pitchFamily="18" charset="0"/>
                        </a:rPr>
                        <m:t>𝑏</m:t>
                      </m:r>
                    </m:oMath>
                  </m:oMathPara>
                </a14:m>
                <a:endParaRPr lang="en-US" sz="2500"/>
              </a:p>
            </p:txBody>
          </p:sp>
        </mc:Choice>
        <mc:Fallback xmlns="">
          <p:sp>
            <p:nvSpPr>
              <p:cNvPr id="99" name="TextBox 98">
                <a:extLst>
                  <a:ext uri="{FF2B5EF4-FFF2-40B4-BE49-F238E27FC236}">
                    <a16:creationId xmlns:a16="http://schemas.microsoft.com/office/drawing/2014/main" id="{4C025DC9-F426-1047-BB99-B6DC1E657FF1}"/>
                  </a:ext>
                </a:extLst>
              </p:cNvPr>
              <p:cNvSpPr txBox="1">
                <a:spLocks noRot="1" noChangeAspect="1" noMove="1" noResize="1" noEditPoints="1" noAdjustHandles="1" noChangeArrowheads="1" noChangeShapeType="1" noTextEdit="1"/>
              </p:cNvSpPr>
              <p:nvPr/>
            </p:nvSpPr>
            <p:spPr>
              <a:xfrm>
                <a:off x="9656805" y="3851983"/>
                <a:ext cx="1484829" cy="477054"/>
              </a:xfrm>
              <a:prstGeom prst="rect">
                <a:avLst/>
              </a:prstGeom>
              <a:blipFill>
                <a:blip r:embed="rId16"/>
                <a:stretch>
                  <a:fillRect b="-10256"/>
                </a:stretch>
              </a:blipFill>
            </p:spPr>
            <p:txBody>
              <a:bodyPr/>
              <a:lstStyle/>
              <a:p>
                <a:r>
                  <a:rPr lang="en-US">
                    <a:noFill/>
                  </a:rPr>
                  <a:t> </a:t>
                </a:r>
              </a:p>
            </p:txBody>
          </p:sp>
        </mc:Fallback>
      </mc:AlternateContent>
      <p:cxnSp>
        <p:nvCxnSpPr>
          <p:cNvPr id="100" name="Straight Arrow Connector 99">
            <a:extLst>
              <a:ext uri="{FF2B5EF4-FFF2-40B4-BE49-F238E27FC236}">
                <a16:creationId xmlns:a16="http://schemas.microsoft.com/office/drawing/2014/main" id="{52A9AD9A-B38C-8C46-BB36-2F37793E3F87}"/>
              </a:ext>
            </a:extLst>
          </p:cNvPr>
          <p:cNvCxnSpPr>
            <a:cxnSpLocks/>
          </p:cNvCxnSpPr>
          <p:nvPr/>
        </p:nvCxnSpPr>
        <p:spPr>
          <a:xfrm>
            <a:off x="9630827" y="4360895"/>
            <a:ext cx="15108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9CE5C0F-B589-1744-9F6A-3A2BAA81C9C6}"/>
              </a:ext>
            </a:extLst>
          </p:cNvPr>
          <p:cNvCxnSpPr>
            <a:cxnSpLocks/>
          </p:cNvCxnSpPr>
          <p:nvPr/>
        </p:nvCxnSpPr>
        <p:spPr>
          <a:xfrm>
            <a:off x="1310230" y="2957208"/>
            <a:ext cx="0" cy="54579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5" name="Rectangle 104">
                <a:extLst>
                  <a:ext uri="{FF2B5EF4-FFF2-40B4-BE49-F238E27FC236}">
                    <a16:creationId xmlns:a16="http://schemas.microsoft.com/office/drawing/2014/main" id="{85689283-7D70-E94F-8640-ADF17B47FD50}"/>
                  </a:ext>
                </a:extLst>
              </p:cNvPr>
              <p:cNvSpPr/>
              <p:nvPr/>
            </p:nvSpPr>
            <p:spPr>
              <a:xfrm>
                <a:off x="3326537" y="5510484"/>
                <a:ext cx="9664262" cy="8291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Add 14 values with CSAs</a:t>
                </a:r>
                <a:r>
                  <a:rPr lang="en-US" sz="2500" i="1" dirty="0">
                    <a:solidFill>
                      <a:schemeClr val="tx1"/>
                    </a:solidFill>
                    <a:latin typeface="Cambria Math" panose="02040503050406030204" pitchFamily="18" charset="0"/>
                  </a:rPr>
                  <a:t> </a:t>
                </a:r>
                <a14:m>
                  <m:oMath xmlns:m="http://schemas.openxmlformats.org/officeDocument/2006/math">
                    <m:r>
                      <a:rPr lang="en-US" sz="2500" b="0" i="1" smtClean="0">
                        <a:solidFill>
                          <a:srgbClr val="C00000"/>
                        </a:solidFill>
                        <a:latin typeface="Cambria Math" panose="02040503050406030204" pitchFamily="18" charset="0"/>
                      </a:rPr>
                      <m:t>≈</m:t>
                    </m:r>
                    <m:d>
                      <m:dPr>
                        <m:begChr m:val="⌊"/>
                        <m:endChr m:val="⌋"/>
                        <m:ctrlPr>
                          <a:rPr lang="en-US" sz="2500" i="1" smtClean="0">
                            <a:solidFill>
                              <a:srgbClr val="C00000"/>
                            </a:solidFill>
                            <a:latin typeface="Cambria Math" panose="02040503050406030204" pitchFamily="18" charset="0"/>
                          </a:rPr>
                        </m:ctrlPr>
                      </m:dPr>
                      <m:e>
                        <m:sSub>
                          <m:sSubPr>
                            <m:ctrlPr>
                              <a:rPr lang="en-US" sz="2500" i="1">
                                <a:solidFill>
                                  <a:srgbClr val="C00000"/>
                                </a:solidFill>
                                <a:latin typeface="Cambria Math" panose="02040503050406030204" pitchFamily="18" charset="0"/>
                              </a:rPr>
                            </m:ctrlPr>
                          </m:sSubPr>
                          <m:e>
                            <m:r>
                              <m:rPr>
                                <m:sty m:val="p"/>
                              </m:rPr>
                              <a:rPr lang="en-US" sz="2500">
                                <a:solidFill>
                                  <a:srgbClr val="C00000"/>
                                </a:solidFill>
                                <a:latin typeface="Cambria Math" panose="02040503050406030204" pitchFamily="18" charset="0"/>
                              </a:rPr>
                              <m:t>log</m:t>
                            </m:r>
                          </m:e>
                          <m:sub>
                            <m:r>
                              <a:rPr lang="en-US" sz="2500" b="0" i="0" smtClean="0">
                                <a:solidFill>
                                  <a:srgbClr val="C00000"/>
                                </a:solidFill>
                                <a:latin typeface="Cambria Math" panose="02040503050406030204" pitchFamily="18" charset="0"/>
                              </a:rPr>
                              <m:t>3/</m:t>
                            </m:r>
                            <m:r>
                              <a:rPr lang="en-US" sz="2500">
                                <a:solidFill>
                                  <a:srgbClr val="C00000"/>
                                </a:solidFill>
                                <a:latin typeface="Cambria Math" panose="02040503050406030204" pitchFamily="18" charset="0"/>
                              </a:rPr>
                              <m:t>2</m:t>
                            </m:r>
                          </m:sub>
                        </m:sSub>
                        <m:d>
                          <m:dPr>
                            <m:ctrlPr>
                              <a:rPr lang="en-US" sz="2500" i="1">
                                <a:solidFill>
                                  <a:srgbClr val="C00000"/>
                                </a:solidFill>
                                <a:latin typeface="Cambria Math" panose="02040503050406030204" pitchFamily="18" charset="0"/>
                              </a:rPr>
                            </m:ctrlPr>
                          </m:dPr>
                          <m:e>
                            <m:r>
                              <a:rPr lang="en-US" sz="2500" b="0" i="0" smtClean="0">
                                <a:solidFill>
                                  <a:srgbClr val="C00000"/>
                                </a:solidFill>
                                <a:latin typeface="Cambria Math" panose="02040503050406030204" pitchFamily="18" charset="0"/>
                              </a:rPr>
                              <m:t>14</m:t>
                            </m:r>
                          </m:e>
                        </m:d>
                      </m:e>
                    </m:d>
                    <m:r>
                      <a:rPr lang="en-US" sz="2500" i="1">
                        <a:solidFill>
                          <a:srgbClr val="C00000"/>
                        </a:solidFill>
                        <a:latin typeface="Cambria Math" panose="02040503050406030204" pitchFamily="18" charset="0"/>
                      </a:rPr>
                      <m:t>=</m:t>
                    </m:r>
                    <m:r>
                      <a:rPr lang="en-US" sz="2500" b="0" i="1" smtClean="0">
                        <a:solidFill>
                          <a:srgbClr val="C00000"/>
                        </a:solidFill>
                        <a:latin typeface="Cambria Math" panose="02040503050406030204" pitchFamily="18" charset="0"/>
                      </a:rPr>
                      <m:t>6</m:t>
                    </m:r>
                  </m:oMath>
                </a14:m>
                <a:r>
                  <a:rPr lang="en-US" sz="2500" dirty="0">
                    <a:solidFill>
                      <a:srgbClr val="C00000"/>
                    </a:solidFill>
                  </a:rPr>
                  <a:t> CSA delays</a:t>
                </a:r>
              </a:p>
            </p:txBody>
          </p:sp>
        </mc:Choice>
        <mc:Fallback xmlns="">
          <p:sp>
            <p:nvSpPr>
              <p:cNvPr id="105" name="Rectangle 104">
                <a:extLst>
                  <a:ext uri="{FF2B5EF4-FFF2-40B4-BE49-F238E27FC236}">
                    <a16:creationId xmlns:a16="http://schemas.microsoft.com/office/drawing/2014/main" id="{85689283-7D70-E94F-8640-ADF17B47FD50}"/>
                  </a:ext>
                </a:extLst>
              </p:cNvPr>
              <p:cNvSpPr>
                <a:spLocks noRot="1" noChangeAspect="1" noMove="1" noResize="1" noEditPoints="1" noAdjustHandles="1" noChangeArrowheads="1" noChangeShapeType="1" noTextEdit="1"/>
              </p:cNvSpPr>
              <p:nvPr/>
            </p:nvSpPr>
            <p:spPr>
              <a:xfrm>
                <a:off x="3326537" y="5510484"/>
                <a:ext cx="9664262" cy="829196"/>
              </a:xfrm>
              <a:prstGeom prst="rect">
                <a:avLst/>
              </a:prstGeom>
              <a:blipFill>
                <a:blip r:embed="rId1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A009BA3B-A8CF-1D42-83A9-098335F8ECEC}"/>
                  </a:ext>
                </a:extLst>
              </p:cNvPr>
              <p:cNvSpPr txBox="1"/>
              <p:nvPr/>
            </p:nvSpPr>
            <p:spPr>
              <a:xfrm>
                <a:off x="7235498" y="5083162"/>
                <a:ext cx="3913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𝑎</m:t>
                      </m:r>
                    </m:oMath>
                  </m:oMathPara>
                </a14:m>
                <a:endParaRPr lang="en-US" sz="2000"/>
              </a:p>
            </p:txBody>
          </p:sp>
        </mc:Choice>
        <mc:Fallback xmlns="">
          <p:sp>
            <p:nvSpPr>
              <p:cNvPr id="107" name="TextBox 106">
                <a:extLst>
                  <a:ext uri="{FF2B5EF4-FFF2-40B4-BE49-F238E27FC236}">
                    <a16:creationId xmlns:a16="http://schemas.microsoft.com/office/drawing/2014/main" id="{A009BA3B-A8CF-1D42-83A9-098335F8ECEC}"/>
                  </a:ext>
                </a:extLst>
              </p:cNvPr>
              <p:cNvSpPr txBox="1">
                <a:spLocks noRot="1" noChangeAspect="1" noMove="1" noResize="1" noEditPoints="1" noAdjustHandles="1" noChangeArrowheads="1" noChangeShapeType="1" noTextEdit="1"/>
              </p:cNvSpPr>
              <p:nvPr/>
            </p:nvSpPr>
            <p:spPr>
              <a:xfrm>
                <a:off x="7235498" y="5083162"/>
                <a:ext cx="391326" cy="40011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57D8C375-5F65-7B42-9197-6769C85663A1}"/>
                  </a:ext>
                </a:extLst>
              </p:cNvPr>
              <p:cNvSpPr/>
              <p:nvPr/>
            </p:nvSpPr>
            <p:spPr>
              <a:xfrm>
                <a:off x="205850" y="4424933"/>
                <a:ext cx="4127923" cy="1631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Require 6-bit normal adds to get MSBs of </a:t>
                </a:r>
                <a14:m>
                  <m:oMath xmlns:m="http://schemas.openxmlformats.org/officeDocument/2006/math">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𝑏</m:t>
                    </m:r>
                  </m:oMath>
                </a14:m>
                <a:endParaRPr lang="en-US" sz="2500" dirty="0">
                  <a:solidFill>
                    <a:schemeClr val="tx1"/>
                  </a:solidFill>
                </a:endParaRPr>
              </a:p>
              <a:p>
                <a:pPr algn="ctr"/>
                <a:endParaRPr lang="en-US" sz="2500" dirty="0">
                  <a:solidFill>
                    <a:schemeClr val="tx1"/>
                  </a:solidFill>
                </a:endParaRPr>
              </a:p>
              <a:p>
                <a:pPr algn="ctr"/>
                <a14:m>
                  <m:oMath xmlns:m="http://schemas.openxmlformats.org/officeDocument/2006/math">
                    <m:d>
                      <m:dPr>
                        <m:begChr m:val="⌊"/>
                        <m:endChr m:val="⌋"/>
                        <m:ctrlPr>
                          <a:rPr lang="en-US" sz="2500" i="1" smtClean="0">
                            <a:solidFill>
                              <a:srgbClr val="C00000"/>
                            </a:solidFill>
                            <a:latin typeface="Cambria Math" panose="02040503050406030204" pitchFamily="18" charset="0"/>
                          </a:rPr>
                        </m:ctrlPr>
                      </m:dPr>
                      <m:e>
                        <m:sSub>
                          <m:sSubPr>
                            <m:ctrlPr>
                              <a:rPr lang="en-US" sz="2500" i="1">
                                <a:solidFill>
                                  <a:srgbClr val="C00000"/>
                                </a:solidFill>
                                <a:latin typeface="Cambria Math" panose="02040503050406030204" pitchFamily="18" charset="0"/>
                              </a:rPr>
                            </m:ctrlPr>
                          </m:sSubPr>
                          <m:e>
                            <m:r>
                              <m:rPr>
                                <m:sty m:val="p"/>
                              </m:rPr>
                              <a:rPr lang="en-US" sz="2500">
                                <a:solidFill>
                                  <a:srgbClr val="C00000"/>
                                </a:solidFill>
                                <a:latin typeface="Cambria Math" panose="02040503050406030204" pitchFamily="18" charset="0"/>
                              </a:rPr>
                              <m:t>log</m:t>
                            </m:r>
                          </m:e>
                          <m:sub>
                            <m:r>
                              <a:rPr lang="en-US" sz="2500">
                                <a:solidFill>
                                  <a:srgbClr val="C00000"/>
                                </a:solidFill>
                                <a:latin typeface="Cambria Math" panose="02040503050406030204" pitchFamily="18" charset="0"/>
                              </a:rPr>
                              <m:t>2</m:t>
                            </m:r>
                          </m:sub>
                        </m:sSub>
                        <m:d>
                          <m:dPr>
                            <m:ctrlPr>
                              <a:rPr lang="en-US" sz="2500" i="1">
                                <a:solidFill>
                                  <a:srgbClr val="C00000"/>
                                </a:solidFill>
                                <a:latin typeface="Cambria Math" panose="02040503050406030204" pitchFamily="18" charset="0"/>
                              </a:rPr>
                            </m:ctrlPr>
                          </m:dPr>
                          <m:e>
                            <m:r>
                              <a:rPr lang="en-US" sz="2500" b="0" i="0" smtClean="0">
                                <a:solidFill>
                                  <a:srgbClr val="C00000"/>
                                </a:solidFill>
                                <a:latin typeface="Cambria Math" panose="02040503050406030204" pitchFamily="18" charset="0"/>
                              </a:rPr>
                              <m:t>6</m:t>
                            </m:r>
                          </m:e>
                        </m:d>
                      </m:e>
                    </m:d>
                    <m:r>
                      <a:rPr lang="en-US" sz="2500" i="1">
                        <a:solidFill>
                          <a:srgbClr val="C00000"/>
                        </a:solidFill>
                        <a:latin typeface="Cambria Math" panose="02040503050406030204" pitchFamily="18" charset="0"/>
                      </a:rPr>
                      <m:t>+1=3</m:t>
                    </m:r>
                  </m:oMath>
                </a14:m>
                <a:r>
                  <a:rPr lang="en-US" sz="2500" dirty="0">
                    <a:solidFill>
                      <a:srgbClr val="C00000"/>
                    </a:solidFill>
                  </a:rPr>
                  <a:t> CSA delays</a:t>
                </a:r>
              </a:p>
            </p:txBody>
          </p:sp>
        </mc:Choice>
        <mc:Fallback xmlns="">
          <p:sp>
            <p:nvSpPr>
              <p:cNvPr id="49" name="Rectangle 48">
                <a:extLst>
                  <a:ext uri="{FF2B5EF4-FFF2-40B4-BE49-F238E27FC236}">
                    <a16:creationId xmlns:a16="http://schemas.microsoft.com/office/drawing/2014/main" id="{57D8C375-5F65-7B42-9197-6769C85663A1}"/>
                  </a:ext>
                </a:extLst>
              </p:cNvPr>
              <p:cNvSpPr>
                <a:spLocks noRot="1" noChangeAspect="1" noMove="1" noResize="1" noEditPoints="1" noAdjustHandles="1" noChangeArrowheads="1" noChangeShapeType="1" noTextEdit="1"/>
              </p:cNvSpPr>
              <p:nvPr/>
            </p:nvSpPr>
            <p:spPr>
              <a:xfrm>
                <a:off x="205850" y="4424933"/>
                <a:ext cx="4127923" cy="1631215"/>
              </a:xfrm>
              <a:prstGeom prst="rect">
                <a:avLst/>
              </a:prstGeom>
              <a:blipFill>
                <a:blip r:embed="rId19"/>
                <a:stretch>
                  <a:fillRect t="-2247" r="-1034" b="-861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75690362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0D49-90FC-3049-847D-F097665BC85C}"/>
              </a:ext>
            </a:extLst>
          </p:cNvPr>
          <p:cNvSpPr>
            <a:spLocks noGrp="1"/>
          </p:cNvSpPr>
          <p:nvPr>
            <p:ph type="title"/>
          </p:nvPr>
        </p:nvSpPr>
        <p:spPr/>
        <p:txBody>
          <a:bodyPr/>
          <a:lstStyle/>
          <a:p>
            <a:r>
              <a:rPr lang="en-US"/>
              <a:t>Two-bit PM is a faster starting point</a:t>
            </a:r>
          </a:p>
        </p:txBody>
      </p:sp>
      <p:sp>
        <p:nvSpPr>
          <p:cNvPr id="3" name="Content Placeholder 2">
            <a:extLst>
              <a:ext uri="{FF2B5EF4-FFF2-40B4-BE49-F238E27FC236}">
                <a16:creationId xmlns:a16="http://schemas.microsoft.com/office/drawing/2014/main" id="{1DD6BE6D-2D87-ED48-A825-97A43B81AD82}"/>
              </a:ext>
            </a:extLst>
          </p:cNvPr>
          <p:cNvSpPr>
            <a:spLocks noGrp="1"/>
          </p:cNvSpPr>
          <p:nvPr>
            <p:ph idx="1"/>
          </p:nvPr>
        </p:nvSpPr>
        <p:spPr/>
        <p:txBody>
          <a:bodyPr>
            <a:normAutofit/>
          </a:bodyPr>
          <a:lstStyle/>
          <a:p>
            <a:endParaRPr lang="en-US"/>
          </a:p>
          <a:p>
            <a:r>
              <a:rPr lang="en-US"/>
              <a:t>Two-bit PM critical path delay estimate is 3X shorter than Euclid’s</a:t>
            </a:r>
          </a:p>
          <a:p>
            <a:r>
              <a:rPr lang="en-US"/>
              <a:t>Two-bit PM iteration counts are at most 2X higher than Euclid’s</a:t>
            </a:r>
          </a:p>
          <a:p>
            <a:pPr marL="0" indent="0">
              <a:buNone/>
            </a:pPr>
            <a:endParaRPr lang="en-US"/>
          </a:p>
          <a:p>
            <a:pPr marL="0" indent="0" algn="ctr">
              <a:buNone/>
            </a:pPr>
            <a:r>
              <a:rPr lang="en-US" b="1"/>
              <a:t>Two-bit PM with carry-save adders is the more promising starting point for hardware in the average and the worst-case.</a:t>
            </a:r>
          </a:p>
        </p:txBody>
      </p:sp>
    </p:spTree>
    <p:extLst>
      <p:ext uri="{BB962C8B-B14F-4D97-AF65-F5344CB8AC3E}">
        <p14:creationId xmlns:p14="http://schemas.microsoft.com/office/powerpoint/2010/main" val="1626563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F7DA762-5FD0-F34A-B772-99B8A8E77628}"/>
              </a:ext>
            </a:extLst>
          </p:cNvPr>
          <p:cNvSpPr/>
          <p:nvPr/>
        </p:nvSpPr>
        <p:spPr>
          <a:xfrm>
            <a:off x="4715457" y="2642979"/>
            <a:ext cx="6739939" cy="2957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a:solidFill>
                  <a:schemeClr val="tx1"/>
                </a:solidFill>
              </a:rPr>
              <a:t>Computing the remainder</a:t>
            </a:r>
          </a:p>
        </p:txBody>
      </p:sp>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a:t>Euclid critical path</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19D05F76-4FA3-104D-83CF-64095F46D55C}"/>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71" name="Rectangle 70">
                <a:extLst>
                  <a:ext uri="{FF2B5EF4-FFF2-40B4-BE49-F238E27FC236}">
                    <a16:creationId xmlns:a16="http://schemas.microsoft.com/office/drawing/2014/main" id="{19D05F76-4FA3-104D-83CF-64095F46D55C}"/>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4"/>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5"/>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372EA6-9E09-9243-AC91-3DD439792335}"/>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4419D00-4275-CB44-B8F1-C08E51FDB4A6}"/>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F80391B-6D67-224A-B5DE-9E11089E3ED1}"/>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10" name="TextBox 9">
                <a:extLst>
                  <a:ext uri="{FF2B5EF4-FFF2-40B4-BE49-F238E27FC236}">
                    <a16:creationId xmlns:a16="http://schemas.microsoft.com/office/drawing/2014/main" id="{0F80391B-6D67-224A-B5DE-9E11089E3ED1}"/>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7FBBC1-C060-CD42-AEE5-BCD0FDD998ED}"/>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11" name="TextBox 10">
                <a:extLst>
                  <a:ext uri="{FF2B5EF4-FFF2-40B4-BE49-F238E27FC236}">
                    <a16:creationId xmlns:a16="http://schemas.microsoft.com/office/drawing/2014/main" id="{0E7FBBC1-C060-CD42-AEE5-BCD0FDD998ED}"/>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6131D83-0B08-4B47-91D0-3D9C63A37745}"/>
                  </a:ext>
                </a:extLst>
              </p:cNvPr>
              <p:cNvSpPr/>
              <p:nvPr/>
            </p:nvSpPr>
            <p:spPr>
              <a:xfrm>
                <a:off x="1483225" y="3170237"/>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Get </a:t>
                </a:r>
                <a14:m>
                  <m:oMath xmlns:m="http://schemas.openxmlformats.org/officeDocument/2006/math">
                    <m:r>
                      <a:rPr lang="en-US" sz="2500" b="0" i="1" smtClean="0">
                        <a:solidFill>
                          <a:schemeClr val="tx1"/>
                        </a:solidFill>
                        <a:latin typeface="Cambria Math" panose="02040503050406030204" pitchFamily="18" charset="0"/>
                      </a:rPr>
                      <m:t>6</m:t>
                    </m:r>
                  </m:oMath>
                </a14:m>
                <a:r>
                  <a:rPr lang="en-US" sz="2500">
                    <a:solidFill>
                      <a:schemeClr val="tx1"/>
                    </a:solidFill>
                  </a:rPr>
                  <a:t> MSBs</a:t>
                </a:r>
              </a:p>
            </p:txBody>
          </p:sp>
        </mc:Choice>
        <mc:Fallback xmlns="">
          <p:sp>
            <p:nvSpPr>
              <p:cNvPr id="12" name="Rectangle 11">
                <a:extLst>
                  <a:ext uri="{FF2B5EF4-FFF2-40B4-BE49-F238E27FC236}">
                    <a16:creationId xmlns:a16="http://schemas.microsoft.com/office/drawing/2014/main" id="{56131D83-0B08-4B47-91D0-3D9C63A37745}"/>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8"/>
                <a:stretch>
                  <a:fillRect l="-2326" r="-1744" b="-7975"/>
                </a:stretch>
              </a:blipFill>
              <a:ln>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E2FF79C-BBA4-4B42-ADEE-75F6EDCEE081}"/>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4F0D6C-3D2C-1247-BE3F-77F1D88F2901}"/>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AE16C7D-7FA8-4744-9CA1-751186356EC1}"/>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D2B005C-556A-D74E-BA03-5DACA8D4D402}"/>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16" name="TextBox 15">
                <a:extLst>
                  <a:ext uri="{FF2B5EF4-FFF2-40B4-BE49-F238E27FC236}">
                    <a16:creationId xmlns:a16="http://schemas.microsoft.com/office/drawing/2014/main" id="{1D2B005C-556A-D74E-BA03-5DACA8D4D402}"/>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9"/>
                <a:stretch>
                  <a:fillRect b="-10256"/>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3DFF7702-43E0-DD4F-9F95-8D8B84EE6031}"/>
              </a:ext>
            </a:extLst>
          </p:cNvPr>
          <p:cNvCxnSpPr>
            <a:cxnSpLocks/>
          </p:cNvCxnSpPr>
          <p:nvPr/>
        </p:nvCxnSpPr>
        <p:spPr>
          <a:xfrm>
            <a:off x="1305536" y="3991566"/>
            <a:ext cx="0" cy="31977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FC0FE62-2672-9146-A5B8-02D458BDE5E4}"/>
              </a:ext>
            </a:extLst>
          </p:cNvPr>
          <p:cNvCxnSpPr>
            <a:cxnSpLocks/>
          </p:cNvCxnSpPr>
          <p:nvPr/>
        </p:nvCxnSpPr>
        <p:spPr>
          <a:xfrm>
            <a:off x="1305536" y="4311336"/>
            <a:ext cx="34099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9F2520-1CD7-AA4A-9944-27913D0C72DA}"/>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90F3D4D-F60F-7E46-94EF-ACF9EF4EB6DB}"/>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EFFE397-1369-084B-BD2F-63891C78FBA9}"/>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3B9BA32-5A6E-CB47-A742-D9668FB1E8CD}"/>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32" name="TextBox 31">
                <a:extLst>
                  <a:ext uri="{FF2B5EF4-FFF2-40B4-BE49-F238E27FC236}">
                    <a16:creationId xmlns:a16="http://schemas.microsoft.com/office/drawing/2014/main" id="{B3B9BA32-5A6E-CB47-A742-D9668FB1E8CD}"/>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5607001-9A9E-6A4C-A496-571848CA3D76}"/>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33" name="TextBox 32">
                <a:extLst>
                  <a:ext uri="{FF2B5EF4-FFF2-40B4-BE49-F238E27FC236}">
                    <a16:creationId xmlns:a16="http://schemas.microsoft.com/office/drawing/2014/main" id="{E5607001-9A9E-6A4C-A496-571848CA3D76}"/>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9973E536-A0F7-6140-B2A8-FB274C6C1589}"/>
                  </a:ext>
                </a:extLst>
              </p:cNvPr>
              <p:cNvSpPr/>
              <p:nvPr/>
            </p:nvSpPr>
            <p:spPr>
              <a:xfrm>
                <a:off x="8932883" y="3284537"/>
                <a:ext cx="680789" cy="21619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41" name="Rectangle 40">
                <a:extLst>
                  <a:ext uri="{FF2B5EF4-FFF2-40B4-BE49-F238E27FC236}">
                    <a16:creationId xmlns:a16="http://schemas.microsoft.com/office/drawing/2014/main" id="{9973E536-A0F7-6140-B2A8-FB274C6C1589}"/>
                  </a:ext>
                </a:extLst>
              </p:cNvPr>
              <p:cNvSpPr>
                <a:spLocks noRot="1" noChangeAspect="1" noMove="1" noResize="1" noEditPoints="1" noAdjustHandles="1" noChangeArrowheads="1" noChangeShapeType="1" noTextEdit="1"/>
              </p:cNvSpPr>
              <p:nvPr/>
            </p:nvSpPr>
            <p:spPr>
              <a:xfrm>
                <a:off x="8932883" y="3284537"/>
                <a:ext cx="680789" cy="2161909"/>
              </a:xfrm>
              <a:prstGeom prst="rect">
                <a:avLst/>
              </a:prstGeom>
              <a:blipFill>
                <a:blip r:embed="rId12"/>
                <a:stretch>
                  <a:fillRect/>
                </a:stretch>
              </a:blipFill>
              <a:ln>
                <a:solidFill>
                  <a:schemeClr val="tx1"/>
                </a:solidFill>
              </a:ln>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582F1881-35FC-634A-BAF2-E46504E4DBC4}"/>
              </a:ext>
            </a:extLst>
          </p:cNvPr>
          <p:cNvCxnSpPr>
            <a:cxnSpLocks/>
          </p:cNvCxnSpPr>
          <p:nvPr/>
        </p:nvCxnSpPr>
        <p:spPr>
          <a:xfrm>
            <a:off x="8417906" y="3387631"/>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370DFAE-5C4D-5041-9A37-AEC94B57A002}"/>
              </a:ext>
            </a:extLst>
          </p:cNvPr>
          <p:cNvCxnSpPr>
            <a:cxnSpLocks/>
          </p:cNvCxnSpPr>
          <p:nvPr/>
        </p:nvCxnSpPr>
        <p:spPr>
          <a:xfrm>
            <a:off x="8417906" y="3691264"/>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BF4AF9A-7689-194F-96AD-1F00DC6F8650}"/>
              </a:ext>
            </a:extLst>
          </p:cNvPr>
          <p:cNvCxnSpPr>
            <a:cxnSpLocks/>
          </p:cNvCxnSpPr>
          <p:nvPr/>
        </p:nvCxnSpPr>
        <p:spPr>
          <a:xfrm>
            <a:off x="8417906" y="3984410"/>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168CE89-16B7-4A43-A7AB-13E2052470F4}"/>
              </a:ext>
            </a:extLst>
          </p:cNvPr>
          <p:cNvCxnSpPr>
            <a:cxnSpLocks/>
          </p:cNvCxnSpPr>
          <p:nvPr/>
        </p:nvCxnSpPr>
        <p:spPr>
          <a:xfrm>
            <a:off x="8417906" y="4296505"/>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88F53A4-9CAB-6D42-B8E3-C08808FA9D0D}"/>
              </a:ext>
            </a:extLst>
          </p:cNvPr>
          <p:cNvCxnSpPr>
            <a:cxnSpLocks/>
          </p:cNvCxnSpPr>
          <p:nvPr/>
        </p:nvCxnSpPr>
        <p:spPr>
          <a:xfrm>
            <a:off x="8417906" y="4595867"/>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D854388-DBB0-0542-BCCF-C2BA21E9B7C5}"/>
              </a:ext>
            </a:extLst>
          </p:cNvPr>
          <p:cNvCxnSpPr>
            <a:cxnSpLocks/>
          </p:cNvCxnSpPr>
          <p:nvPr/>
        </p:nvCxnSpPr>
        <p:spPr>
          <a:xfrm>
            <a:off x="8426372" y="49176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4689F47-BBD6-2D40-A09F-8F2F78713127}"/>
                  </a:ext>
                </a:extLst>
              </p:cNvPr>
              <p:cNvSpPr txBox="1"/>
              <p:nvPr/>
            </p:nvSpPr>
            <p:spPr>
              <a:xfrm>
                <a:off x="4246248" y="4329037"/>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63" name="TextBox 62">
                <a:extLst>
                  <a:ext uri="{FF2B5EF4-FFF2-40B4-BE49-F238E27FC236}">
                    <a16:creationId xmlns:a16="http://schemas.microsoft.com/office/drawing/2014/main" id="{44689F47-BBD6-2D40-A09F-8F2F78713127}"/>
                  </a:ext>
                </a:extLst>
              </p:cNvPr>
              <p:cNvSpPr txBox="1">
                <a:spLocks noRot="1" noChangeAspect="1" noMove="1" noResize="1" noEditPoints="1" noAdjustHandles="1" noChangeArrowheads="1" noChangeShapeType="1" noTextEdit="1"/>
              </p:cNvSpPr>
              <p:nvPr/>
            </p:nvSpPr>
            <p:spPr>
              <a:xfrm>
                <a:off x="4246248" y="4329037"/>
                <a:ext cx="436979" cy="477054"/>
              </a:xfrm>
              <a:prstGeom prst="rect">
                <a:avLst/>
              </a:prstGeom>
              <a:blipFill>
                <a:blip r:embed="rId13"/>
                <a:stretch>
                  <a:fillRect/>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75FBB1F5-706D-F14B-9C2F-3331BDE6C19B}"/>
              </a:ext>
            </a:extLst>
          </p:cNvPr>
          <p:cNvCxnSpPr>
            <a:cxnSpLocks/>
          </p:cNvCxnSpPr>
          <p:nvPr/>
        </p:nvCxnSpPr>
        <p:spPr>
          <a:xfrm>
            <a:off x="8431405" y="52732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3FAD9F1-BE5C-C740-B045-A9FACEF2AF4E}"/>
                  </a:ext>
                </a:extLst>
              </p:cNvPr>
              <p:cNvSpPr txBox="1"/>
              <p:nvPr/>
            </p:nvSpPr>
            <p:spPr>
              <a:xfrm>
                <a:off x="5793744" y="3183933"/>
                <a:ext cx="3409451" cy="193899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r>
                            <a:rPr lang="en-US" sz="2000" i="1">
                              <a:latin typeface="Cambria Math" panose="02040503050406030204" pitchFamily="18" charset="0"/>
                            </a:rPr>
                            <m:t>𝑏</m:t>
                          </m:r>
                          <m:r>
                            <a:rPr lang="en-US" sz="2000" i="1">
                              <a:latin typeface="Cambria Math" panose="02040503050406030204" pitchFamily="18" charset="0"/>
                            </a:rPr>
                            <m:t>∗</m:t>
                          </m:r>
                          <m:r>
                            <a:rPr lang="en-US" sz="2000" i="1">
                              <a:latin typeface="Cambria Math" panose="02040503050406030204" pitchFamily="18" charset="0"/>
                            </a:rPr>
                            <m:t>𝑞</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5</m:t>
                              </m:r>
                            </m:e>
                          </m:d>
                        </m:e>
                      </m:d>
                      <m:r>
                        <a:rPr lang="en-US" sz="2000" i="1">
                          <a:latin typeface="Cambria Math" panose="02040503050406030204" pitchFamily="18" charset="0"/>
                        </a:rPr>
                        <m:t>≪</m:t>
                      </m:r>
                      <m:r>
                        <a:rPr lang="en-US" sz="2000" b="0" i="1" smtClean="0">
                          <a:latin typeface="Cambria Math" panose="02040503050406030204" pitchFamily="18" charset="0"/>
                        </a:rPr>
                        <m:t>5</m:t>
                      </m:r>
                    </m:oMath>
                  </m:oMathPara>
                </a14:m>
                <a:endParaRPr lang="en-US" sz="2000" b="0"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𝑏</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𝑞</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4</m:t>
                              </m:r>
                            </m:e>
                          </m:d>
                        </m:e>
                      </m:d>
                      <m:r>
                        <a:rPr lang="en-US" sz="2000" b="0" i="1" smtClean="0">
                          <a:solidFill>
                            <a:schemeClr val="tx1"/>
                          </a:solidFill>
                          <a:latin typeface="Cambria Math" panose="02040503050406030204" pitchFamily="18" charset="0"/>
                        </a:rPr>
                        <m:t>≪4</m:t>
                      </m:r>
                    </m:oMath>
                  </m:oMathPara>
                </a14:m>
                <a:endParaRPr lang="en-US" sz="2000" b="0" dirty="0">
                  <a:solidFill>
                    <a:schemeClr val="tx1"/>
                  </a:solidFill>
                </a:endParaRPr>
              </a:p>
              <a:p>
                <a:pPr algn="ctr"/>
                <a14:m>
                  <m:oMathPara xmlns:m="http://schemas.openxmlformats.org/officeDocument/2006/math">
                    <m:oMathParaPr>
                      <m:jc m:val="centerGroup"/>
                    </m:oMathParaPr>
                    <m:oMath xmlns:m="http://schemas.openxmlformats.org/officeDocument/2006/math">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𝑏</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𝑞</m:t>
                          </m:r>
                          <m:d>
                            <m:dPr>
                              <m:begChr m:val="["/>
                              <m:endChr m:val="]"/>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3</m:t>
                              </m:r>
                            </m:e>
                          </m:d>
                        </m:e>
                      </m:d>
                      <m:r>
                        <a:rPr lang="en-US" sz="2000" i="1" smtClean="0">
                          <a:solidFill>
                            <a:schemeClr val="tx1"/>
                          </a:solidFill>
                          <a:latin typeface="Cambria Math" panose="02040503050406030204" pitchFamily="18" charset="0"/>
                        </a:rPr>
                        <m:t>≪3</m:t>
                      </m:r>
                    </m:oMath>
                  </m:oMathPara>
                </a14:m>
                <a:endParaRPr lang="en-US" sz="2000" dirty="0">
                  <a:solidFill>
                    <a:schemeClr val="tx1"/>
                  </a:solidFill>
                </a:endParaRPr>
              </a:p>
              <a:p>
                <a:pPr algn="ctr"/>
                <a14:m>
                  <m:oMathPara xmlns:m="http://schemas.openxmlformats.org/officeDocument/2006/math">
                    <m:oMathParaPr>
                      <m:jc m:val="centerGroup"/>
                    </m:oMathParaPr>
                    <m:oMath xmlns:m="http://schemas.openxmlformats.org/officeDocument/2006/math">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𝑏</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𝑞</m:t>
                          </m:r>
                          <m:d>
                            <m:dPr>
                              <m:begChr m:val="["/>
                              <m:endChr m:val="]"/>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2</m:t>
                              </m:r>
                            </m:e>
                          </m:d>
                        </m:e>
                      </m:d>
                      <m:r>
                        <a:rPr lang="en-US" sz="2000" i="1" smtClean="0">
                          <a:solidFill>
                            <a:schemeClr val="tx1"/>
                          </a:solidFill>
                          <a:latin typeface="Cambria Math" panose="02040503050406030204" pitchFamily="18" charset="0"/>
                        </a:rPr>
                        <m:t>≪2</m:t>
                      </m:r>
                    </m:oMath>
                  </m:oMathPara>
                </a14:m>
                <a:endParaRPr lang="en-US" sz="2000" dirty="0">
                  <a:solidFill>
                    <a:schemeClr val="tx1"/>
                  </a:solidFill>
                </a:endParaRPr>
              </a:p>
              <a:p>
                <a:pPr algn="ctr"/>
                <a14:m>
                  <m:oMathPara xmlns:m="http://schemas.openxmlformats.org/officeDocument/2006/math">
                    <m:oMathParaPr>
                      <m:jc m:val="centerGroup"/>
                    </m:oMathParaPr>
                    <m:oMath xmlns:m="http://schemas.openxmlformats.org/officeDocument/2006/math">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𝑏</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𝑞</m:t>
                          </m:r>
                          <m:d>
                            <m:dPr>
                              <m:begChr m:val="["/>
                              <m:endChr m:val="]"/>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1</m:t>
                              </m:r>
                            </m:e>
                          </m:d>
                        </m:e>
                      </m:d>
                      <m:r>
                        <a:rPr lang="en-US" sz="2000" i="1">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1</m:t>
                      </m:r>
                    </m:oMath>
                  </m:oMathPara>
                </a14:m>
                <a:endParaRPr lang="en-US" sz="2000" dirty="0">
                  <a:solidFill>
                    <a:schemeClr val="tx1"/>
                  </a:solidFill>
                </a:endParaRPr>
              </a:p>
              <a:p>
                <a:pPr algn="ctr"/>
                <a14:m>
                  <m:oMathPara xmlns:m="http://schemas.openxmlformats.org/officeDocument/2006/math">
                    <m:oMathParaPr>
                      <m:jc m:val="centerGroup"/>
                    </m:oMathParaPr>
                    <m:oMath xmlns:m="http://schemas.openxmlformats.org/officeDocument/2006/math">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𝑏</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𝑞</m:t>
                          </m:r>
                          <m:d>
                            <m:dPr>
                              <m:begChr m:val="["/>
                              <m:endChr m:val="]"/>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0</m:t>
                              </m:r>
                            </m:e>
                          </m:d>
                        </m:e>
                      </m:d>
                    </m:oMath>
                  </m:oMathPara>
                </a14:m>
                <a:endParaRPr lang="en-US" sz="2000" dirty="0"/>
              </a:p>
            </p:txBody>
          </p:sp>
        </mc:Choice>
        <mc:Fallback xmlns="">
          <p:sp>
            <p:nvSpPr>
              <p:cNvPr id="55" name="TextBox 54">
                <a:extLst>
                  <a:ext uri="{FF2B5EF4-FFF2-40B4-BE49-F238E27FC236}">
                    <a16:creationId xmlns:a16="http://schemas.microsoft.com/office/drawing/2014/main" id="{63FAD9F1-BE5C-C740-B045-A9FACEF2AF4E}"/>
                  </a:ext>
                </a:extLst>
              </p:cNvPr>
              <p:cNvSpPr txBox="1">
                <a:spLocks noRot="1" noChangeAspect="1" noMove="1" noResize="1" noEditPoints="1" noAdjustHandles="1" noChangeArrowheads="1" noChangeShapeType="1" noTextEdit="1"/>
              </p:cNvSpPr>
              <p:nvPr/>
            </p:nvSpPr>
            <p:spPr>
              <a:xfrm>
                <a:off x="5793744" y="3183933"/>
                <a:ext cx="3409451" cy="1938992"/>
              </a:xfrm>
              <a:prstGeom prst="rect">
                <a:avLst/>
              </a:prstGeom>
              <a:blipFill>
                <a:blip r:embed="rId14"/>
                <a:stretch>
                  <a:fillRect b="-9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7C9A3E02-0DC5-5547-8A49-577045015260}"/>
                  </a:ext>
                </a:extLst>
              </p:cNvPr>
              <p:cNvSpPr txBox="1"/>
              <p:nvPr/>
            </p:nvSpPr>
            <p:spPr>
              <a:xfrm>
                <a:off x="8029973" y="5083162"/>
                <a:ext cx="3913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𝑎</m:t>
                      </m:r>
                    </m:oMath>
                  </m:oMathPara>
                </a14:m>
                <a:endParaRPr lang="en-US" sz="2000" dirty="0"/>
              </a:p>
            </p:txBody>
          </p:sp>
        </mc:Choice>
        <mc:Fallback xmlns="">
          <p:sp>
            <p:nvSpPr>
              <p:cNvPr id="54" name="TextBox 53">
                <a:extLst>
                  <a:ext uri="{FF2B5EF4-FFF2-40B4-BE49-F238E27FC236}">
                    <a16:creationId xmlns:a16="http://schemas.microsoft.com/office/drawing/2014/main" id="{7C9A3E02-0DC5-5547-8A49-577045015260}"/>
                  </a:ext>
                </a:extLst>
              </p:cNvPr>
              <p:cNvSpPr txBox="1">
                <a:spLocks noRot="1" noChangeAspect="1" noMove="1" noResize="1" noEditPoints="1" noAdjustHandles="1" noChangeArrowheads="1" noChangeShapeType="1" noTextEdit="1"/>
              </p:cNvSpPr>
              <p:nvPr/>
            </p:nvSpPr>
            <p:spPr>
              <a:xfrm>
                <a:off x="8029973" y="5083162"/>
                <a:ext cx="391326" cy="400110"/>
              </a:xfrm>
              <a:prstGeom prst="rect">
                <a:avLst/>
              </a:prstGeom>
              <a:blipFill>
                <a:blip r:embed="rId15"/>
                <a:stretch>
                  <a:fillRect/>
                </a:stretch>
              </a:blipFill>
            </p:spPr>
            <p:txBody>
              <a:bodyPr/>
              <a:lstStyle/>
              <a:p>
                <a:r>
                  <a:rPr lang="en-US">
                    <a:noFill/>
                  </a:rPr>
                  <a:t> </a:t>
                </a:r>
              </a:p>
            </p:txBody>
          </p:sp>
        </mc:Fallback>
      </mc:AlternateContent>
      <p:sp>
        <p:nvSpPr>
          <p:cNvPr id="52" name="Rectangle 51">
            <a:extLst>
              <a:ext uri="{FF2B5EF4-FFF2-40B4-BE49-F238E27FC236}">
                <a16:creationId xmlns:a16="http://schemas.microsoft.com/office/drawing/2014/main" id="{B51BA43E-4C11-4342-AA8D-0598A2E6D6FB}"/>
              </a:ext>
            </a:extLst>
          </p:cNvPr>
          <p:cNvSpPr/>
          <p:nvPr/>
        </p:nvSpPr>
        <p:spPr>
          <a:xfrm>
            <a:off x="5208005" y="3175468"/>
            <a:ext cx="3079488" cy="19426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500">
              <a:solidFill>
                <a:schemeClr val="tx1"/>
              </a:solidFill>
            </a:endParaRPr>
          </a:p>
        </p:txBody>
      </p:sp>
      <p:sp>
        <p:nvSpPr>
          <p:cNvPr id="56" name="Rectangle 55">
            <a:extLst>
              <a:ext uri="{FF2B5EF4-FFF2-40B4-BE49-F238E27FC236}">
                <a16:creationId xmlns:a16="http://schemas.microsoft.com/office/drawing/2014/main" id="{FF968C71-320D-AC48-B18C-795909B277EF}"/>
              </a:ext>
            </a:extLst>
          </p:cNvPr>
          <p:cNvSpPr/>
          <p:nvPr/>
        </p:nvSpPr>
        <p:spPr>
          <a:xfrm>
            <a:off x="5194501" y="3662822"/>
            <a:ext cx="1546136"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Multiplier</a:t>
            </a:r>
          </a:p>
        </p:txBody>
      </p:sp>
      <p:cxnSp>
        <p:nvCxnSpPr>
          <p:cNvPr id="57" name="Straight Arrow Connector 56">
            <a:extLst>
              <a:ext uri="{FF2B5EF4-FFF2-40B4-BE49-F238E27FC236}">
                <a16:creationId xmlns:a16="http://schemas.microsoft.com/office/drawing/2014/main" id="{CFB93EC6-6142-BA45-BE00-0BB424AA087D}"/>
              </a:ext>
            </a:extLst>
          </p:cNvPr>
          <p:cNvCxnSpPr>
            <a:cxnSpLocks/>
          </p:cNvCxnSpPr>
          <p:nvPr/>
        </p:nvCxnSpPr>
        <p:spPr>
          <a:xfrm>
            <a:off x="1305536" y="2957208"/>
            <a:ext cx="33871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7DA371F-475A-064C-900B-6CF010D85DB0}"/>
                  </a:ext>
                </a:extLst>
              </p:cNvPr>
              <p:cNvSpPr txBox="1"/>
              <p:nvPr/>
            </p:nvSpPr>
            <p:spPr>
              <a:xfrm>
                <a:off x="4248116" y="2581553"/>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59" name="TextBox 58">
                <a:extLst>
                  <a:ext uri="{FF2B5EF4-FFF2-40B4-BE49-F238E27FC236}">
                    <a16:creationId xmlns:a16="http://schemas.microsoft.com/office/drawing/2014/main" id="{37DA371F-475A-064C-900B-6CF010D85DB0}"/>
                  </a:ext>
                </a:extLst>
              </p:cNvPr>
              <p:cNvSpPr txBox="1">
                <a:spLocks noRot="1" noChangeAspect="1" noMove="1" noResize="1" noEditPoints="1" noAdjustHandles="1" noChangeArrowheads="1" noChangeShapeType="1" noTextEdit="1"/>
              </p:cNvSpPr>
              <p:nvPr/>
            </p:nvSpPr>
            <p:spPr>
              <a:xfrm>
                <a:off x="4248116" y="2581553"/>
                <a:ext cx="442557" cy="47705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802EB003-59BA-7E4F-8E9F-2ED1290E2A70}"/>
                  </a:ext>
                </a:extLst>
              </p:cNvPr>
              <p:cNvSpPr txBox="1"/>
              <p:nvPr/>
            </p:nvSpPr>
            <p:spPr>
              <a:xfrm>
                <a:off x="9656805" y="3851983"/>
                <a:ext cx="148482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𝑎</m:t>
                      </m:r>
                      <m:r>
                        <a:rPr lang="en-US" sz="2500" b="0" i="1" smtClean="0">
                          <a:latin typeface="Cambria Math" panose="02040503050406030204" pitchFamily="18" charset="0"/>
                        </a:rPr>
                        <m:t>−</m:t>
                      </m:r>
                      <m:r>
                        <a:rPr lang="en-US" sz="2500" i="1">
                          <a:latin typeface="Cambria Math" panose="02040503050406030204" pitchFamily="18" charset="0"/>
                        </a:rPr>
                        <m:t>𝑞</m:t>
                      </m:r>
                      <m:r>
                        <a:rPr lang="en-US" sz="2500" i="1">
                          <a:latin typeface="Cambria Math" panose="02040503050406030204" pitchFamily="18" charset="0"/>
                        </a:rPr>
                        <m:t>∗</m:t>
                      </m:r>
                      <m:r>
                        <a:rPr lang="en-US" sz="2500" i="1">
                          <a:latin typeface="Cambria Math" panose="02040503050406030204" pitchFamily="18" charset="0"/>
                        </a:rPr>
                        <m:t>𝑏</m:t>
                      </m:r>
                    </m:oMath>
                  </m:oMathPara>
                </a14:m>
                <a:endParaRPr lang="en-US" sz="2500"/>
              </a:p>
            </p:txBody>
          </p:sp>
        </mc:Choice>
        <mc:Fallback xmlns="">
          <p:sp>
            <p:nvSpPr>
              <p:cNvPr id="61" name="TextBox 60">
                <a:extLst>
                  <a:ext uri="{FF2B5EF4-FFF2-40B4-BE49-F238E27FC236}">
                    <a16:creationId xmlns:a16="http://schemas.microsoft.com/office/drawing/2014/main" id="{802EB003-59BA-7E4F-8E9F-2ED1290E2A70}"/>
                  </a:ext>
                </a:extLst>
              </p:cNvPr>
              <p:cNvSpPr txBox="1">
                <a:spLocks noRot="1" noChangeAspect="1" noMove="1" noResize="1" noEditPoints="1" noAdjustHandles="1" noChangeArrowheads="1" noChangeShapeType="1" noTextEdit="1"/>
              </p:cNvSpPr>
              <p:nvPr/>
            </p:nvSpPr>
            <p:spPr>
              <a:xfrm>
                <a:off x="9656805" y="3851983"/>
                <a:ext cx="1484829" cy="477054"/>
              </a:xfrm>
              <a:prstGeom prst="rect">
                <a:avLst/>
              </a:prstGeom>
              <a:blipFill>
                <a:blip r:embed="rId17"/>
                <a:stretch>
                  <a:fillRect b="-1025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5E4774F1-082A-854A-BB56-17680ADE7E83}"/>
              </a:ext>
            </a:extLst>
          </p:cNvPr>
          <p:cNvCxnSpPr>
            <a:cxnSpLocks/>
          </p:cNvCxnSpPr>
          <p:nvPr/>
        </p:nvCxnSpPr>
        <p:spPr>
          <a:xfrm>
            <a:off x="9630827" y="4360895"/>
            <a:ext cx="15108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D6E5D7D-DD62-A348-812B-333A584A74CC}"/>
              </a:ext>
            </a:extLst>
          </p:cNvPr>
          <p:cNvCxnSpPr>
            <a:cxnSpLocks/>
          </p:cNvCxnSpPr>
          <p:nvPr/>
        </p:nvCxnSpPr>
        <p:spPr>
          <a:xfrm>
            <a:off x="1310230" y="2957208"/>
            <a:ext cx="0" cy="5457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931219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Our unified design with constant-time config</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Approach</a:t>
            </a:r>
          </a:p>
          <a:p>
            <a:pPr algn="ctr"/>
            <a:endParaRPr lang="en-US" sz="2500" dirty="0">
              <a:solidFill>
                <a:schemeClr val="tx1"/>
              </a:solidFill>
            </a:endParaRPr>
          </a:p>
          <a:p>
            <a:pPr algn="ctr"/>
            <a:r>
              <a:rPr lang="en-US" sz="2500" dirty="0">
                <a:solidFill>
                  <a:schemeClr val="tx1"/>
                </a:solidFill>
              </a:rPr>
              <a:t>Termination Condition</a:t>
            </a:r>
          </a:p>
          <a:p>
            <a:pPr algn="ctr"/>
            <a:endParaRPr lang="en-US" sz="2500" dirty="0">
              <a:solidFill>
                <a:schemeClr val="tx1"/>
              </a:solidFill>
            </a:endParaRPr>
          </a:p>
          <a:p>
            <a:pPr algn="ctr"/>
            <a:endParaRPr lang="en-US" sz="2500" dirty="0">
              <a:solidFill>
                <a:schemeClr val="tx1"/>
              </a:solidFill>
            </a:endParaRPr>
          </a:p>
          <a:p>
            <a:pPr algn="ctr"/>
            <a:endParaRPr lang="en-US" sz="2500" dirty="0">
              <a:solidFill>
                <a:schemeClr val="tx1"/>
              </a:solidFill>
            </a:endParaRPr>
          </a:p>
          <a:p>
            <a:pPr algn="ctr"/>
            <a:endParaRPr lang="en-US" sz="2500" dirty="0">
              <a:solidFill>
                <a:schemeClr val="tx1"/>
              </a:solidFill>
            </a:endParaRPr>
          </a:p>
        </p:txBody>
      </p:sp>
      <p:sp>
        <p:nvSpPr>
          <p:cNvPr id="16" name="Rectangle 15">
            <a:extLst>
              <a:ext uri="{FF2B5EF4-FFF2-40B4-BE49-F238E27FC236}">
                <a16:creationId xmlns:a16="http://schemas.microsoft.com/office/drawing/2014/main" id="{D594EB78-36EF-1148-B256-68F95853E827}"/>
              </a:ext>
            </a:extLst>
          </p:cNvPr>
          <p:cNvSpPr/>
          <p:nvPr/>
        </p:nvSpPr>
        <p:spPr>
          <a:xfrm>
            <a:off x="3375197" y="3035360"/>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Pad to worst-case cycle count</a:t>
            </a:r>
            <a:endParaRPr lang="en-US" sz="2400" dirty="0">
              <a:solidFill>
                <a:schemeClr val="tx1"/>
              </a:solidFill>
            </a:endParaRPr>
          </a:p>
          <a:p>
            <a:pPr algn="ctr"/>
            <a:endParaRPr lang="en-US" sz="2400" dirty="0">
              <a:solidFill>
                <a:schemeClr val="tx1"/>
              </a:solidFill>
            </a:endParaRPr>
          </a:p>
          <a:p>
            <a:pPr algn="ctr"/>
            <a:r>
              <a:rPr lang="en-US" sz="2400" dirty="0">
                <a:solidFill>
                  <a:schemeClr val="tx1"/>
                </a:solidFill>
              </a:rPr>
              <a:t>Cycle count equal to worst case</a:t>
            </a:r>
          </a:p>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Reduce inputs until GCD</a:t>
                </a:r>
              </a:p>
              <a:p>
                <a:pPr algn="ctr"/>
                <a:endParaRPr lang="en-US" sz="2500" dirty="0">
                  <a:solidFill>
                    <a:schemeClr val="tx1"/>
                  </a:solidFill>
                </a:endParaRPr>
              </a:p>
              <a:p>
                <a:pPr algn="ctr"/>
                <a14:m>
                  <m:oMath xmlns:m="http://schemas.openxmlformats.org/officeDocument/2006/math">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==0</m:t>
                    </m:r>
                  </m:oMath>
                </a14:m>
                <a:r>
                  <a:rPr lang="en-US" sz="2500" dirty="0">
                    <a:solidFill>
                      <a:schemeClr val="tx1"/>
                    </a:solidFill>
                  </a:rPr>
                  <a:t> or </a:t>
                </a:r>
                <a14:m>
                  <m:oMath xmlns:m="http://schemas.openxmlformats.org/officeDocument/2006/math">
                    <m:r>
                      <a:rPr lang="en-US" sz="2500" b="0" i="1" smtClean="0">
                        <a:solidFill>
                          <a:schemeClr val="tx1"/>
                        </a:solidFill>
                        <a:latin typeface="Cambria Math" panose="02040503050406030204" pitchFamily="18" charset="0"/>
                      </a:rPr>
                      <m:t>𝑏</m:t>
                    </m:r>
                    <m:r>
                      <a:rPr lang="en-US" sz="2500" b="0" i="1" smtClean="0">
                        <a:solidFill>
                          <a:schemeClr val="tx1"/>
                        </a:solidFill>
                        <a:latin typeface="Cambria Math" panose="02040503050406030204" pitchFamily="18" charset="0"/>
                      </a:rPr>
                      <m:t>==0</m:t>
                    </m:r>
                  </m:oMath>
                </a14:m>
                <a:endParaRPr lang="en-US" sz="2500" dirty="0">
                  <a:solidFill>
                    <a:schemeClr val="tx1"/>
                  </a:solidFill>
                </a:endParaRP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3"/>
                <a:stretch>
                  <a:fillRect t="-1515"/>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p:sp>
        <p:nvSpPr>
          <p:cNvPr id="4" name="Rectangle 3">
            <a:extLst>
              <a:ext uri="{FF2B5EF4-FFF2-40B4-BE49-F238E27FC236}">
                <a16:creationId xmlns:a16="http://schemas.microsoft.com/office/drawing/2014/main" id="{F9D94FFA-E5B4-5646-9A46-79D80921A888}"/>
              </a:ext>
            </a:extLst>
          </p:cNvPr>
          <p:cNvSpPr/>
          <p:nvPr/>
        </p:nvSpPr>
        <p:spPr>
          <a:xfrm>
            <a:off x="4279083" y="1925248"/>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Application Requirements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29286F5-D331-C54B-9222-B1C7DEBBE74E}"/>
                  </a:ext>
                </a:extLst>
              </p:cNvPr>
              <p:cNvSpPr txBox="1"/>
              <p:nvPr/>
            </p:nvSpPr>
            <p:spPr>
              <a:xfrm>
                <a:off x="4715576" y="4895195"/>
                <a:ext cx="6207918" cy="861774"/>
              </a:xfrm>
              <a:prstGeom prst="rect">
                <a:avLst/>
              </a:prstGeom>
              <a:noFill/>
            </p:spPr>
            <p:txBody>
              <a:bodyPr wrap="square">
                <a:spAutoFit/>
              </a:bodyPr>
              <a:lstStyle/>
              <a:p>
                <a:pPr algn="ctr"/>
                <a:r>
                  <a:rPr lang="en-US" sz="2500" dirty="0">
                    <a:solidFill>
                      <a:schemeClr val="tx1"/>
                    </a:solidFill>
                  </a:rPr>
                  <a:t>Note that since </a:t>
                </a:r>
                <a14:m>
                  <m:oMath xmlns:m="http://schemas.openxmlformats.org/officeDocument/2006/math">
                    <m:r>
                      <a:rPr lang="en-US" sz="2500" b="0" i="1" smtClean="0">
                        <a:solidFill>
                          <a:schemeClr val="tx1"/>
                        </a:solidFill>
                        <a:latin typeface="Cambria Math" panose="02040503050406030204" pitchFamily="18" charset="0"/>
                      </a:rPr>
                      <m:t>𝑎</m:t>
                    </m:r>
                    <m:r>
                      <a:rPr lang="en-US" sz="2500" b="0" i="1" smtClean="0">
                        <a:solidFill>
                          <a:schemeClr val="tx1"/>
                        </a:solidFill>
                        <a:latin typeface="Cambria Math" panose="02040503050406030204" pitchFamily="18" charset="0"/>
                      </a:rPr>
                      <m:t>,</m:t>
                    </m:r>
                    <m:r>
                      <a:rPr lang="en-US" sz="2500" b="0" i="1" smtClean="0">
                        <a:solidFill>
                          <a:schemeClr val="tx1"/>
                        </a:solidFill>
                        <a:latin typeface="Cambria Math" panose="02040503050406030204" pitchFamily="18" charset="0"/>
                      </a:rPr>
                      <m:t>𝑏</m:t>
                    </m:r>
                  </m:oMath>
                </a14:m>
                <a:r>
                  <a:rPr lang="en-US" sz="2500" dirty="0">
                    <a:solidFill>
                      <a:schemeClr val="tx1"/>
                    </a:solidFill>
                  </a:rPr>
                  <a:t> are in CSA form, we do not know when they become </a:t>
                </a:r>
                <a14:m>
                  <m:oMath xmlns:m="http://schemas.openxmlformats.org/officeDocument/2006/math">
                    <m:r>
                      <a:rPr lang="en-US" sz="2500" b="0" i="1" smtClean="0">
                        <a:solidFill>
                          <a:schemeClr val="tx1"/>
                        </a:solidFill>
                        <a:latin typeface="Cambria Math" panose="02040503050406030204" pitchFamily="18" charset="0"/>
                      </a:rPr>
                      <m:t>0</m:t>
                    </m:r>
                  </m:oMath>
                </a14:m>
                <a:endParaRPr lang="en-US" sz="2500" dirty="0">
                  <a:solidFill>
                    <a:schemeClr val="tx1"/>
                  </a:solidFill>
                </a:endParaRPr>
              </a:p>
            </p:txBody>
          </p:sp>
        </mc:Choice>
        <mc:Fallback xmlns="">
          <p:sp>
            <p:nvSpPr>
              <p:cNvPr id="27" name="TextBox 26">
                <a:extLst>
                  <a:ext uri="{FF2B5EF4-FFF2-40B4-BE49-F238E27FC236}">
                    <a16:creationId xmlns:a16="http://schemas.microsoft.com/office/drawing/2014/main" id="{C29286F5-D331-C54B-9222-B1C7DEBBE74E}"/>
                  </a:ext>
                </a:extLst>
              </p:cNvPr>
              <p:cNvSpPr txBox="1">
                <a:spLocks noRot="1" noChangeAspect="1" noMove="1" noResize="1" noEditPoints="1" noAdjustHandles="1" noChangeArrowheads="1" noChangeShapeType="1" noTextEdit="1"/>
              </p:cNvSpPr>
              <p:nvPr/>
            </p:nvSpPr>
            <p:spPr>
              <a:xfrm>
                <a:off x="4715576" y="4895195"/>
                <a:ext cx="6207918" cy="861774"/>
              </a:xfrm>
              <a:prstGeom prst="rect">
                <a:avLst/>
              </a:prstGeom>
              <a:blipFill>
                <a:blip r:embed="rId4"/>
                <a:stretch>
                  <a:fillRect t="-4965" b="-16312"/>
                </a:stretch>
              </a:blipFill>
            </p:spPr>
            <p:txBody>
              <a:bodyPr/>
              <a:lstStyle/>
              <a:p>
                <a:r>
                  <a:rPr lang="en-US">
                    <a:noFill/>
                  </a:rPr>
                  <a:t> </a:t>
                </a:r>
              </a:p>
            </p:txBody>
          </p:sp>
        </mc:Fallback>
      </mc:AlternateContent>
    </p:spTree>
    <p:extLst>
      <p:ext uri="{BB962C8B-B14F-4D97-AF65-F5344CB8AC3E}">
        <p14:creationId xmlns:p14="http://schemas.microsoft.com/office/powerpoint/2010/main" val="154838892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We focus on the optimal design space</a:t>
            </a:r>
          </a:p>
        </p:txBody>
      </p:sp>
      <p:sp>
        <p:nvSpPr>
          <p:cNvPr id="4" name="Rectangle 3">
            <a:extLst>
              <a:ext uri="{FF2B5EF4-FFF2-40B4-BE49-F238E27FC236}">
                <a16:creationId xmlns:a16="http://schemas.microsoft.com/office/drawing/2014/main" id="{F9D94FFA-E5B4-5646-9A46-79D80921A888}"/>
              </a:ext>
            </a:extLst>
          </p:cNvPr>
          <p:cNvSpPr/>
          <p:nvPr/>
        </p:nvSpPr>
        <p:spPr>
          <a:xfrm>
            <a:off x="3741296" y="1674674"/>
            <a:ext cx="1782305"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Software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EC1F34D-4F53-E547-A3F7-DC62D8874BF3}"/>
                  </a:ext>
                </a:extLst>
              </p:cNvPr>
              <p:cNvSpPr/>
              <p:nvPr/>
            </p:nvSpPr>
            <p:spPr>
              <a:xfrm>
                <a:off x="2882749"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6" name="Rectangle 5">
                <a:extLst>
                  <a:ext uri="{FF2B5EF4-FFF2-40B4-BE49-F238E27FC236}">
                    <a16:creationId xmlns:a16="http://schemas.microsoft.com/office/drawing/2014/main" id="{0EC1F34D-4F53-E547-A3F7-DC62D8874BF3}"/>
                  </a:ext>
                </a:extLst>
              </p:cNvPr>
              <p:cNvSpPr>
                <a:spLocks noRot="1" noChangeAspect="1" noMove="1" noResize="1" noEditPoints="1" noAdjustHandles="1" noChangeArrowheads="1" noChangeShapeType="1" noTextEdit="1"/>
              </p:cNvSpPr>
              <p:nvPr/>
            </p:nvSpPr>
            <p:spPr>
              <a:xfrm>
                <a:off x="2882749" y="3129830"/>
                <a:ext cx="1088136" cy="603063"/>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4B5BFB5-D96A-1946-A8C6-A915F4B4DE3D}"/>
              </a:ext>
            </a:extLst>
          </p:cNvPr>
          <p:cNvSpPr/>
          <p:nvPr/>
        </p:nvSpPr>
        <p:spPr>
          <a:xfrm>
            <a:off x="3586542"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15" name="Rectangle 14">
            <a:extLst>
              <a:ext uri="{FF2B5EF4-FFF2-40B4-BE49-F238E27FC236}">
                <a16:creationId xmlns:a16="http://schemas.microsoft.com/office/drawing/2014/main" id="{221DCAA6-1840-BB4C-A5F0-3E29EDB661B4}"/>
              </a:ext>
            </a:extLst>
          </p:cNvPr>
          <p:cNvSpPr/>
          <p:nvPr/>
        </p:nvSpPr>
        <p:spPr>
          <a:xfrm>
            <a:off x="233533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38" name="Straight Arrow Connector 37">
            <a:extLst>
              <a:ext uri="{FF2B5EF4-FFF2-40B4-BE49-F238E27FC236}">
                <a16:creationId xmlns:a16="http://schemas.microsoft.com/office/drawing/2014/main" id="{976F2D78-8604-9249-9813-F3F5DCC6BCDC}"/>
              </a:ext>
            </a:extLst>
          </p:cNvPr>
          <p:cNvCxnSpPr>
            <a:stCxn id="4" idx="2"/>
            <a:endCxn id="6" idx="0"/>
          </p:cNvCxnSpPr>
          <p:nvPr/>
        </p:nvCxnSpPr>
        <p:spPr>
          <a:xfrm flipH="1">
            <a:off x="3426817" y="2277737"/>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EC614E5-95C9-F340-80A3-6BA45AD96FD9}"/>
              </a:ext>
            </a:extLst>
          </p:cNvPr>
          <p:cNvCxnSpPr>
            <a:cxnSpLocks/>
            <a:stCxn id="4" idx="2"/>
          </p:cNvCxnSpPr>
          <p:nvPr/>
        </p:nvCxnSpPr>
        <p:spPr>
          <a:xfrm>
            <a:off x="4632449" y="2277737"/>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DEE94F1-4557-CB45-9BF7-8FA7BAAD273E}"/>
              </a:ext>
            </a:extLst>
          </p:cNvPr>
          <p:cNvCxnSpPr>
            <a:cxnSpLocks/>
            <a:stCxn id="6" idx="2"/>
            <a:endCxn id="15" idx="0"/>
          </p:cNvCxnSpPr>
          <p:nvPr/>
        </p:nvCxnSpPr>
        <p:spPr>
          <a:xfrm flipH="1">
            <a:off x="2800281"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B57FC48-E78F-4345-B752-39F6C9861011}"/>
              </a:ext>
            </a:extLst>
          </p:cNvPr>
          <p:cNvCxnSpPr>
            <a:cxnSpLocks/>
            <a:stCxn id="6" idx="2"/>
            <a:endCxn id="14" idx="0"/>
          </p:cNvCxnSpPr>
          <p:nvPr/>
        </p:nvCxnSpPr>
        <p:spPr>
          <a:xfrm>
            <a:off x="3426817"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FE8B7F5-A1C4-994F-8B06-3C48D01B44CD}"/>
                  </a:ext>
                </a:extLst>
              </p:cNvPr>
              <p:cNvSpPr/>
              <p:nvPr/>
            </p:nvSpPr>
            <p:spPr>
              <a:xfrm>
                <a:off x="5374498"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23" name="Rectangle 22">
                <a:extLst>
                  <a:ext uri="{FF2B5EF4-FFF2-40B4-BE49-F238E27FC236}">
                    <a16:creationId xmlns:a16="http://schemas.microsoft.com/office/drawing/2014/main" id="{CFE8B7F5-A1C4-994F-8B06-3C48D01B44CD}"/>
                  </a:ext>
                </a:extLst>
              </p:cNvPr>
              <p:cNvSpPr>
                <a:spLocks noRot="1" noChangeAspect="1" noMove="1" noResize="1" noEditPoints="1" noAdjustHandles="1" noChangeArrowheads="1" noChangeShapeType="1" noTextEdit="1"/>
              </p:cNvSpPr>
              <p:nvPr/>
            </p:nvSpPr>
            <p:spPr>
              <a:xfrm>
                <a:off x="5374498" y="3129830"/>
                <a:ext cx="1088136" cy="603063"/>
              </a:xfrm>
              <a:prstGeom prst="rect">
                <a:avLst/>
              </a:prstGeom>
              <a:blipFill>
                <a:blip r:embed="rId4"/>
                <a:stretch>
                  <a:fillRect/>
                </a:stretch>
              </a:blipFill>
              <a:ln>
                <a:solidFill>
                  <a:schemeClr val="tx1"/>
                </a:solidFill>
              </a:ln>
            </p:spPr>
            <p:txBody>
              <a:bodyPr/>
              <a:lstStyle/>
              <a:p>
                <a:r>
                  <a:rPr lang="en-US">
                    <a:noFill/>
                  </a:rPr>
                  <a:t> </a:t>
                </a:r>
              </a:p>
            </p:txBody>
          </p:sp>
        </mc:Fallback>
      </mc:AlternateContent>
      <p:sp>
        <p:nvSpPr>
          <p:cNvPr id="24" name="Rectangle 23">
            <a:extLst>
              <a:ext uri="{FF2B5EF4-FFF2-40B4-BE49-F238E27FC236}">
                <a16:creationId xmlns:a16="http://schemas.microsoft.com/office/drawing/2014/main" id="{83C337E2-EFAD-3A4B-9FA9-414B31BFEBE9}"/>
              </a:ext>
            </a:extLst>
          </p:cNvPr>
          <p:cNvSpPr/>
          <p:nvPr/>
        </p:nvSpPr>
        <p:spPr>
          <a:xfrm>
            <a:off x="607829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25" name="Rectangle 24">
            <a:extLst>
              <a:ext uri="{FF2B5EF4-FFF2-40B4-BE49-F238E27FC236}">
                <a16:creationId xmlns:a16="http://schemas.microsoft.com/office/drawing/2014/main" id="{693A8C4D-D933-2A4D-BD4C-3191882DE316}"/>
              </a:ext>
            </a:extLst>
          </p:cNvPr>
          <p:cNvSpPr/>
          <p:nvPr/>
        </p:nvSpPr>
        <p:spPr>
          <a:xfrm>
            <a:off x="4827080"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26" name="Straight Arrow Connector 25">
            <a:extLst>
              <a:ext uri="{FF2B5EF4-FFF2-40B4-BE49-F238E27FC236}">
                <a16:creationId xmlns:a16="http://schemas.microsoft.com/office/drawing/2014/main" id="{C2435249-6962-BD44-9E83-BAC6C092E685}"/>
              </a:ext>
            </a:extLst>
          </p:cNvPr>
          <p:cNvCxnSpPr>
            <a:cxnSpLocks/>
            <a:stCxn id="23" idx="2"/>
            <a:endCxn id="25" idx="0"/>
          </p:cNvCxnSpPr>
          <p:nvPr/>
        </p:nvCxnSpPr>
        <p:spPr>
          <a:xfrm flipH="1">
            <a:off x="5292030"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335ED66-0F3C-F44C-873E-7F5B05FFA35B}"/>
              </a:ext>
            </a:extLst>
          </p:cNvPr>
          <p:cNvCxnSpPr>
            <a:cxnSpLocks/>
            <a:stCxn id="23" idx="2"/>
            <a:endCxn id="24" idx="0"/>
          </p:cNvCxnSpPr>
          <p:nvPr/>
        </p:nvCxnSpPr>
        <p:spPr>
          <a:xfrm>
            <a:off x="5918566"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F426B57B-0C6D-114A-9216-A21B1309DE2F}"/>
              </a:ext>
            </a:extLst>
          </p:cNvPr>
          <p:cNvSpPr/>
          <p:nvPr/>
        </p:nvSpPr>
        <p:spPr>
          <a:xfrm>
            <a:off x="8714513" y="1674673"/>
            <a:ext cx="1782305" cy="60306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Hardware</a:t>
            </a:r>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4CB9FD6C-AF2F-234F-97A1-21F66C75EFCF}"/>
                  </a:ext>
                </a:extLst>
              </p:cNvPr>
              <p:cNvSpPr/>
              <p:nvPr/>
            </p:nvSpPr>
            <p:spPr>
              <a:xfrm>
                <a:off x="7855966" y="3129829"/>
                <a:ext cx="1088136" cy="60306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39" name="Rectangle 38">
                <a:extLst>
                  <a:ext uri="{FF2B5EF4-FFF2-40B4-BE49-F238E27FC236}">
                    <a16:creationId xmlns:a16="http://schemas.microsoft.com/office/drawing/2014/main" id="{4CB9FD6C-AF2F-234F-97A1-21F66C75EFCF}"/>
                  </a:ext>
                </a:extLst>
              </p:cNvPr>
              <p:cNvSpPr>
                <a:spLocks noRot="1" noChangeAspect="1" noMove="1" noResize="1" noEditPoints="1" noAdjustHandles="1" noChangeArrowheads="1" noChangeShapeType="1" noTextEdit="1"/>
              </p:cNvSpPr>
              <p:nvPr/>
            </p:nvSpPr>
            <p:spPr>
              <a:xfrm>
                <a:off x="7855966" y="3129829"/>
                <a:ext cx="1088136"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B16ADC37-E47F-F942-96E7-053C1A7C0ECC}"/>
              </a:ext>
            </a:extLst>
          </p:cNvPr>
          <p:cNvCxnSpPr>
            <a:stCxn id="37" idx="2"/>
            <a:endCxn id="39" idx="0"/>
          </p:cNvCxnSpPr>
          <p:nvPr/>
        </p:nvCxnSpPr>
        <p:spPr>
          <a:xfrm flipH="1">
            <a:off x="8400034" y="2277736"/>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BCC5F3D8-7445-FE4B-9485-A7E6A7F93626}"/>
              </a:ext>
            </a:extLst>
          </p:cNvPr>
          <p:cNvCxnSpPr>
            <a:cxnSpLocks/>
            <a:stCxn id="37" idx="2"/>
          </p:cNvCxnSpPr>
          <p:nvPr/>
        </p:nvCxnSpPr>
        <p:spPr>
          <a:xfrm>
            <a:off x="9605666" y="2277736"/>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814273AC-1B28-3A44-A563-D9496BEEC7AE}"/>
              </a:ext>
            </a:extLst>
          </p:cNvPr>
          <p:cNvCxnSpPr>
            <a:cxnSpLocks/>
            <a:stCxn id="39" idx="2"/>
          </p:cNvCxnSpPr>
          <p:nvPr/>
        </p:nvCxnSpPr>
        <p:spPr>
          <a:xfrm flipH="1">
            <a:off x="7773498"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61E0A55-350D-3241-B83F-D623F178B3B7}"/>
              </a:ext>
            </a:extLst>
          </p:cNvPr>
          <p:cNvCxnSpPr>
            <a:cxnSpLocks/>
            <a:stCxn id="39" idx="2"/>
          </p:cNvCxnSpPr>
          <p:nvPr/>
        </p:nvCxnSpPr>
        <p:spPr>
          <a:xfrm>
            <a:off x="8400034"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F27BB86C-358C-3647-8BEE-9312B9D631E9}"/>
                  </a:ext>
                </a:extLst>
              </p:cNvPr>
              <p:cNvSpPr/>
              <p:nvPr/>
            </p:nvSpPr>
            <p:spPr>
              <a:xfrm>
                <a:off x="10347715" y="3129829"/>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51" name="Rectangle 50">
                <a:extLst>
                  <a:ext uri="{FF2B5EF4-FFF2-40B4-BE49-F238E27FC236}">
                    <a16:creationId xmlns:a16="http://schemas.microsoft.com/office/drawing/2014/main" id="{F27BB86C-358C-3647-8BEE-9312B9D631E9}"/>
                  </a:ext>
                </a:extLst>
              </p:cNvPr>
              <p:cNvSpPr>
                <a:spLocks noRot="1" noChangeAspect="1" noMove="1" noResize="1" noEditPoints="1" noAdjustHandles="1" noChangeArrowheads="1" noChangeShapeType="1" noTextEdit="1"/>
              </p:cNvSpPr>
              <p:nvPr/>
            </p:nvSpPr>
            <p:spPr>
              <a:xfrm>
                <a:off x="10347715" y="3129829"/>
                <a:ext cx="1088136"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52" name="Rectangle 51">
            <a:extLst>
              <a:ext uri="{FF2B5EF4-FFF2-40B4-BE49-F238E27FC236}">
                <a16:creationId xmlns:a16="http://schemas.microsoft.com/office/drawing/2014/main" id="{75337691-9663-3C4D-B52F-46889601A30B}"/>
              </a:ext>
            </a:extLst>
          </p:cNvPr>
          <p:cNvSpPr/>
          <p:nvPr/>
        </p:nvSpPr>
        <p:spPr>
          <a:xfrm>
            <a:off x="11051508"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53" name="Rectangle 52">
            <a:extLst>
              <a:ext uri="{FF2B5EF4-FFF2-40B4-BE49-F238E27FC236}">
                <a16:creationId xmlns:a16="http://schemas.microsoft.com/office/drawing/2014/main" id="{382AE139-E47E-8F45-A57D-DA9624921867}"/>
              </a:ext>
            </a:extLst>
          </p:cNvPr>
          <p:cNvSpPr/>
          <p:nvPr/>
        </p:nvSpPr>
        <p:spPr>
          <a:xfrm>
            <a:off x="9800297"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54" name="Straight Arrow Connector 53">
            <a:extLst>
              <a:ext uri="{FF2B5EF4-FFF2-40B4-BE49-F238E27FC236}">
                <a16:creationId xmlns:a16="http://schemas.microsoft.com/office/drawing/2014/main" id="{FC268F39-8A5E-9547-8A8D-57C4E7BFAA3A}"/>
              </a:ext>
            </a:extLst>
          </p:cNvPr>
          <p:cNvCxnSpPr>
            <a:cxnSpLocks/>
            <a:stCxn id="51" idx="2"/>
            <a:endCxn id="53" idx="0"/>
          </p:cNvCxnSpPr>
          <p:nvPr/>
        </p:nvCxnSpPr>
        <p:spPr>
          <a:xfrm flipH="1">
            <a:off x="10265247"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329DB59-9022-F546-9B4D-D8572C40A3FB}"/>
              </a:ext>
            </a:extLst>
          </p:cNvPr>
          <p:cNvCxnSpPr>
            <a:cxnSpLocks/>
            <a:stCxn id="51" idx="2"/>
            <a:endCxn id="52" idx="0"/>
          </p:cNvCxnSpPr>
          <p:nvPr/>
        </p:nvCxnSpPr>
        <p:spPr>
          <a:xfrm>
            <a:off x="10891783"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42BC3D05-6147-4A41-93D9-F6C616F19329}"/>
              </a:ext>
            </a:extLst>
          </p:cNvPr>
          <p:cNvSpPr/>
          <p:nvPr/>
        </p:nvSpPr>
        <p:spPr>
          <a:xfrm>
            <a:off x="155806" y="167467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Target Platform</a:t>
            </a:r>
          </a:p>
        </p:txBody>
      </p:sp>
      <p:sp>
        <p:nvSpPr>
          <p:cNvPr id="58" name="Rectangle 57">
            <a:extLst>
              <a:ext uri="{FF2B5EF4-FFF2-40B4-BE49-F238E27FC236}">
                <a16:creationId xmlns:a16="http://schemas.microsoft.com/office/drawing/2014/main" id="{B3E2D58A-86D2-084C-8708-A9EFC561B961}"/>
              </a:ext>
            </a:extLst>
          </p:cNvPr>
          <p:cNvSpPr/>
          <p:nvPr/>
        </p:nvSpPr>
        <p:spPr>
          <a:xfrm>
            <a:off x="155806" y="312945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Algorithm</a:t>
            </a:r>
          </a:p>
        </p:txBody>
      </p:sp>
      <p:sp>
        <p:nvSpPr>
          <p:cNvPr id="59" name="Rectangle 58">
            <a:extLst>
              <a:ext uri="{FF2B5EF4-FFF2-40B4-BE49-F238E27FC236}">
                <a16:creationId xmlns:a16="http://schemas.microsoft.com/office/drawing/2014/main" id="{6558FA29-96B7-F347-9734-A8C1E9D51E9D}"/>
              </a:ext>
            </a:extLst>
          </p:cNvPr>
          <p:cNvSpPr/>
          <p:nvPr/>
        </p:nvSpPr>
        <p:spPr>
          <a:xfrm>
            <a:off x="155806" y="4222397"/>
            <a:ext cx="2288822" cy="894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Application Requirements</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816FB76-C5DB-0644-9B2B-7315FAF57A35}"/>
              </a:ext>
            </a:extLst>
          </p:cNvPr>
          <p:cNvCxnSpPr>
            <a:cxnSpLocks/>
          </p:cNvCxnSpPr>
          <p:nvPr/>
        </p:nvCxnSpPr>
        <p:spPr>
          <a:xfrm>
            <a:off x="315310" y="4050515"/>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0CEF6DF-6DF0-D244-8041-BD6E952A74EC}"/>
              </a:ext>
            </a:extLst>
          </p:cNvPr>
          <p:cNvSpPr/>
          <p:nvPr/>
        </p:nvSpPr>
        <p:spPr>
          <a:xfrm>
            <a:off x="10372047"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[AHAJS16]</a:t>
            </a:r>
          </a:p>
          <a:p>
            <a:pPr algn="ctr"/>
            <a:r>
              <a:rPr lang="en-US" sz="2000" dirty="0">
                <a:solidFill>
                  <a:srgbClr val="C00000"/>
                </a:solidFill>
              </a:rPr>
              <a:t>[ZST+20]</a:t>
            </a:r>
          </a:p>
          <a:p>
            <a:pPr algn="ctr"/>
            <a:r>
              <a:rPr lang="en-US" sz="2000" dirty="0">
                <a:solidFill>
                  <a:srgbClr val="C00000"/>
                </a:solidFill>
              </a:rPr>
              <a:t>[ZTW21]</a:t>
            </a:r>
          </a:p>
        </p:txBody>
      </p: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65" name="Rectangle 64">
            <a:extLst>
              <a:ext uri="{FF2B5EF4-FFF2-40B4-BE49-F238E27FC236}">
                <a16:creationId xmlns:a16="http://schemas.microsoft.com/office/drawing/2014/main" id="{3CC284CD-0519-C441-801C-4CA2E344AF03}"/>
              </a:ext>
            </a:extLst>
          </p:cNvPr>
          <p:cNvSpPr/>
          <p:nvPr/>
        </p:nvSpPr>
        <p:spPr>
          <a:xfrm>
            <a:off x="3769798" y="5459982"/>
            <a:ext cx="6387388" cy="75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 = constant-time, NCT = not constant-time</a:t>
            </a:r>
          </a:p>
        </p:txBody>
      </p:sp>
      <p:sp>
        <p:nvSpPr>
          <p:cNvPr id="41" name="Rectangle 40">
            <a:extLst>
              <a:ext uri="{FF2B5EF4-FFF2-40B4-BE49-F238E27FC236}">
                <a16:creationId xmlns:a16="http://schemas.microsoft.com/office/drawing/2014/main" id="{D5151CC8-DA2F-8F43-86A7-83DBB33BA237}"/>
              </a:ext>
            </a:extLst>
          </p:cNvPr>
          <p:cNvSpPr/>
          <p:nvPr/>
        </p:nvSpPr>
        <p:spPr>
          <a:xfrm>
            <a:off x="7323234" y="4361597"/>
            <a:ext cx="2170438" cy="60306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Unified</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Tree>
    <p:extLst>
      <p:ext uri="{BB962C8B-B14F-4D97-AF65-F5344CB8AC3E}">
        <p14:creationId xmlns:p14="http://schemas.microsoft.com/office/powerpoint/2010/main" val="231867397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8696-95BA-474C-8E03-E4AA1965D134}"/>
              </a:ext>
            </a:extLst>
          </p:cNvPr>
          <p:cNvSpPr>
            <a:spLocks noGrp="1"/>
          </p:cNvSpPr>
          <p:nvPr>
            <p:ph type="title"/>
          </p:nvPr>
        </p:nvSpPr>
        <p:spPr/>
        <p:txBody>
          <a:bodyPr/>
          <a:lstStyle/>
          <a:p>
            <a:r>
              <a:rPr lang="en-US" dirty="0"/>
              <a:t>Is three-bit PM faster in hardware?</a:t>
            </a:r>
          </a:p>
        </p:txBody>
      </p:sp>
      <p:graphicFrame>
        <p:nvGraphicFramePr>
          <p:cNvPr id="7" name="Content Placeholder 6">
            <a:extLst>
              <a:ext uri="{FF2B5EF4-FFF2-40B4-BE49-F238E27FC236}">
                <a16:creationId xmlns:a16="http://schemas.microsoft.com/office/drawing/2014/main" id="{A20F2CBF-10A4-D04C-8BD0-6D0CADB7B879}"/>
              </a:ext>
            </a:extLst>
          </p:cNvPr>
          <p:cNvGraphicFramePr>
            <a:graphicFrameLocks noGrp="1"/>
          </p:cNvGraphicFramePr>
          <p:nvPr>
            <p:ph idx="1"/>
            <p:extLst>
              <p:ext uri="{D42A27DB-BD31-4B8C-83A1-F6EECF244321}">
                <p14:modId xmlns:p14="http://schemas.microsoft.com/office/powerpoint/2010/main" val="112240244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F5D75640-6FA3-BE4D-AC90-6988AF5DB2F3}"/>
              </a:ext>
            </a:extLst>
          </p:cNvPr>
          <p:cNvSpPr txBox="1"/>
          <p:nvPr/>
        </p:nvSpPr>
        <p:spPr>
          <a:xfrm>
            <a:off x="9119529" y="4014620"/>
            <a:ext cx="3072471" cy="1246495"/>
          </a:xfrm>
          <a:prstGeom prst="rect">
            <a:avLst/>
          </a:prstGeom>
          <a:noFill/>
        </p:spPr>
        <p:txBody>
          <a:bodyPr wrap="square" rtlCol="0">
            <a:spAutoFit/>
          </a:bodyPr>
          <a:lstStyle/>
          <a:p>
            <a:pPr algn="ctr"/>
            <a:r>
              <a:rPr lang="en-US" sz="2500" dirty="0">
                <a:solidFill>
                  <a:srgbClr val="C00000"/>
                </a:solidFill>
              </a:rPr>
              <a:t>Yes, three-bit PM has lowest average execution time</a:t>
            </a:r>
          </a:p>
        </p:txBody>
      </p:sp>
      <p:sp>
        <p:nvSpPr>
          <p:cNvPr id="9" name="TextBox 8">
            <a:extLst>
              <a:ext uri="{FF2B5EF4-FFF2-40B4-BE49-F238E27FC236}">
                <a16:creationId xmlns:a16="http://schemas.microsoft.com/office/drawing/2014/main" id="{9ABF9629-12A5-B94B-8711-83DE0C13046A}"/>
              </a:ext>
            </a:extLst>
          </p:cNvPr>
          <p:cNvSpPr txBox="1"/>
          <p:nvPr/>
        </p:nvSpPr>
        <p:spPr>
          <a:xfrm>
            <a:off x="2293967" y="1720880"/>
            <a:ext cx="6223601" cy="707886"/>
          </a:xfrm>
          <a:prstGeom prst="rect">
            <a:avLst/>
          </a:prstGeom>
          <a:noFill/>
        </p:spPr>
        <p:txBody>
          <a:bodyPr wrap="square" rtlCol="0">
            <a:spAutoFit/>
          </a:bodyPr>
          <a:lstStyle/>
          <a:p>
            <a:pPr algn="ctr"/>
            <a:r>
              <a:rPr lang="en-US" sz="2000" dirty="0"/>
              <a:t>Data labels: (reduction factor even, reduction factor odd): Average execution time</a:t>
            </a:r>
          </a:p>
        </p:txBody>
      </p:sp>
      <p:cxnSp>
        <p:nvCxnSpPr>
          <p:cNvPr id="10" name="Straight Arrow Connector 9">
            <a:extLst>
              <a:ext uri="{FF2B5EF4-FFF2-40B4-BE49-F238E27FC236}">
                <a16:creationId xmlns:a16="http://schemas.microsoft.com/office/drawing/2014/main" id="{C3C351F0-92DC-D94D-9CAE-BFA67C829D5E}"/>
              </a:ext>
            </a:extLst>
          </p:cNvPr>
          <p:cNvCxnSpPr>
            <a:cxnSpLocks/>
          </p:cNvCxnSpPr>
          <p:nvPr/>
        </p:nvCxnSpPr>
        <p:spPr>
          <a:xfrm flipH="1" flipV="1">
            <a:off x="8341766" y="4423630"/>
            <a:ext cx="1212137" cy="21423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60561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8696-95BA-474C-8E03-E4AA1965D134}"/>
              </a:ext>
            </a:extLst>
          </p:cNvPr>
          <p:cNvSpPr>
            <a:spLocks noGrp="1"/>
          </p:cNvSpPr>
          <p:nvPr>
            <p:ph type="title"/>
          </p:nvPr>
        </p:nvSpPr>
        <p:spPr/>
        <p:txBody>
          <a:bodyPr/>
          <a:lstStyle/>
          <a:p>
            <a:r>
              <a:rPr lang="en-US" dirty="0"/>
              <a:t>Is three-bit PM faster in hardware?</a:t>
            </a:r>
          </a:p>
        </p:txBody>
      </p:sp>
      <p:graphicFrame>
        <p:nvGraphicFramePr>
          <p:cNvPr id="7" name="Content Placeholder 6">
            <a:extLst>
              <a:ext uri="{FF2B5EF4-FFF2-40B4-BE49-F238E27FC236}">
                <a16:creationId xmlns:a16="http://schemas.microsoft.com/office/drawing/2014/main" id="{A20F2CBF-10A4-D04C-8BD0-6D0CADB7B879}"/>
              </a:ext>
            </a:extLst>
          </p:cNvPr>
          <p:cNvGraphicFramePr>
            <a:graphicFrameLocks noGrp="1"/>
          </p:cNvGraphicFramePr>
          <p:nvPr>
            <p:ph idx="1"/>
            <p:extLst>
              <p:ext uri="{D42A27DB-BD31-4B8C-83A1-F6EECF244321}">
                <p14:modId xmlns:p14="http://schemas.microsoft.com/office/powerpoint/2010/main" val="24119847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9ABF9629-12A5-B94B-8711-83DE0C13046A}"/>
              </a:ext>
            </a:extLst>
          </p:cNvPr>
          <p:cNvSpPr txBox="1"/>
          <p:nvPr/>
        </p:nvSpPr>
        <p:spPr>
          <a:xfrm>
            <a:off x="2293967" y="1720880"/>
            <a:ext cx="6223601" cy="707886"/>
          </a:xfrm>
          <a:prstGeom prst="rect">
            <a:avLst/>
          </a:prstGeom>
          <a:noFill/>
        </p:spPr>
        <p:txBody>
          <a:bodyPr wrap="square" rtlCol="0">
            <a:spAutoFit/>
          </a:bodyPr>
          <a:lstStyle/>
          <a:p>
            <a:pPr algn="ctr"/>
            <a:r>
              <a:rPr lang="en-US" sz="2000" dirty="0"/>
              <a:t>Data labels: (reduction factor even, reduction factor odd): Average execution time</a:t>
            </a:r>
          </a:p>
        </p:txBody>
      </p:sp>
      <p:sp>
        <p:nvSpPr>
          <p:cNvPr id="12" name="Rectangle 11">
            <a:extLst>
              <a:ext uri="{FF2B5EF4-FFF2-40B4-BE49-F238E27FC236}">
                <a16:creationId xmlns:a16="http://schemas.microsoft.com/office/drawing/2014/main" id="{C52D3D7D-2679-F540-9BF1-4D1D7B36A989}"/>
              </a:ext>
            </a:extLst>
          </p:cNvPr>
          <p:cNvSpPr/>
          <p:nvPr/>
        </p:nvSpPr>
        <p:spPr>
          <a:xfrm>
            <a:off x="4875323" y="3046443"/>
            <a:ext cx="6223601" cy="154132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F8CA84-443B-9D43-8152-77DB2BBEED59}"/>
              </a:ext>
            </a:extLst>
          </p:cNvPr>
          <p:cNvSpPr txBox="1"/>
          <p:nvPr/>
        </p:nvSpPr>
        <p:spPr>
          <a:xfrm>
            <a:off x="2293967" y="3226667"/>
            <a:ext cx="2581356" cy="1246495"/>
          </a:xfrm>
          <a:prstGeom prst="rect">
            <a:avLst/>
          </a:prstGeom>
          <a:noFill/>
        </p:spPr>
        <p:txBody>
          <a:bodyPr wrap="square" rtlCol="0">
            <a:spAutoFit/>
          </a:bodyPr>
          <a:lstStyle/>
          <a:p>
            <a:pPr algn="ctr"/>
            <a:r>
              <a:rPr lang="en-US" sz="2500" dirty="0">
                <a:solidFill>
                  <a:srgbClr val="C00000"/>
                </a:solidFill>
              </a:rPr>
              <a:t>No, all have same worst-case cycle count</a:t>
            </a:r>
          </a:p>
        </p:txBody>
      </p:sp>
      <p:sp>
        <p:nvSpPr>
          <p:cNvPr id="3" name="Rectangle 2">
            <a:extLst>
              <a:ext uri="{FF2B5EF4-FFF2-40B4-BE49-F238E27FC236}">
                <a16:creationId xmlns:a16="http://schemas.microsoft.com/office/drawing/2014/main" id="{E35BEC01-2A6A-B34F-B0CD-F0A36852FCC0}"/>
              </a:ext>
            </a:extLst>
          </p:cNvPr>
          <p:cNvSpPr/>
          <p:nvPr/>
        </p:nvSpPr>
        <p:spPr>
          <a:xfrm rot="2644788">
            <a:off x="8554059" y="3249383"/>
            <a:ext cx="109728" cy="10972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7EF995B-1D17-EB44-AD7C-3B2D050B283B}"/>
              </a:ext>
            </a:extLst>
          </p:cNvPr>
          <p:cNvSpPr txBox="1"/>
          <p:nvPr/>
        </p:nvSpPr>
        <p:spPr>
          <a:xfrm>
            <a:off x="8607355" y="2988996"/>
            <a:ext cx="2581356" cy="477054"/>
          </a:xfrm>
          <a:prstGeom prst="rect">
            <a:avLst/>
          </a:prstGeom>
          <a:noFill/>
        </p:spPr>
        <p:txBody>
          <a:bodyPr wrap="square" rtlCol="0">
            <a:spAutoFit/>
          </a:bodyPr>
          <a:lstStyle/>
          <a:p>
            <a:pPr algn="ctr"/>
            <a:r>
              <a:rPr lang="en-US" sz="2500" dirty="0">
                <a:solidFill>
                  <a:srgbClr val="C00000"/>
                </a:solidFill>
              </a:rPr>
              <a:t>Max frequency</a:t>
            </a:r>
          </a:p>
        </p:txBody>
      </p:sp>
    </p:spTree>
    <p:extLst>
      <p:ext uri="{BB962C8B-B14F-4D97-AF65-F5344CB8AC3E}">
        <p14:creationId xmlns:p14="http://schemas.microsoft.com/office/powerpoint/2010/main" val="205886492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DFFBFB3F-0C20-6A4E-9BA4-CB2BE4020A91}"/>
              </a:ext>
            </a:extLst>
          </p:cNvPr>
          <p:cNvPicPr>
            <a:picLocks noGrp="1" noChangeAspect="1"/>
          </p:cNvPicPr>
          <p:nvPr>
            <p:ph idx="1"/>
          </p:nvPr>
        </p:nvPicPr>
        <p:blipFill rotWithShape="1">
          <a:blip r:embed="rId3"/>
          <a:srcRect t="4044"/>
          <a:stretch/>
        </p:blipFill>
        <p:spPr>
          <a:xfrm>
            <a:off x="2568466" y="612256"/>
            <a:ext cx="7055068" cy="5633487"/>
          </a:xfrm>
        </p:spPr>
      </p:pic>
      <p:sp>
        <p:nvSpPr>
          <p:cNvPr id="5" name="Rectangle 4">
            <a:extLst>
              <a:ext uri="{FF2B5EF4-FFF2-40B4-BE49-F238E27FC236}">
                <a16:creationId xmlns:a16="http://schemas.microsoft.com/office/drawing/2014/main" id="{B7854031-1425-9345-B01C-7806132C73EF}"/>
              </a:ext>
            </a:extLst>
          </p:cNvPr>
          <p:cNvSpPr/>
          <p:nvPr/>
        </p:nvSpPr>
        <p:spPr>
          <a:xfrm>
            <a:off x="2568466" y="1569493"/>
            <a:ext cx="7055068" cy="467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407060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E42E843E-CB22-604D-BB94-DECB29A955CC}"/>
              </a:ext>
            </a:extLst>
          </p:cNvPr>
          <p:cNvPicPr>
            <a:picLocks noChangeAspect="1"/>
          </p:cNvPicPr>
          <p:nvPr/>
        </p:nvPicPr>
        <p:blipFill rotWithShape="1">
          <a:blip r:embed="rId2"/>
          <a:srcRect t="4043" b="79884"/>
          <a:stretch/>
        </p:blipFill>
        <p:spPr>
          <a:xfrm>
            <a:off x="2568466" y="612256"/>
            <a:ext cx="7055068" cy="943589"/>
          </a:xfrm>
          <a:prstGeom prst="rect">
            <a:avLst/>
          </a:prstGeom>
        </p:spPr>
      </p:pic>
      <p:pic>
        <p:nvPicPr>
          <p:cNvPr id="4" name="Content Placeholder 4">
            <a:extLst>
              <a:ext uri="{FF2B5EF4-FFF2-40B4-BE49-F238E27FC236}">
                <a16:creationId xmlns:a16="http://schemas.microsoft.com/office/drawing/2014/main" id="{DFFBFB3F-0C20-6A4E-9BA4-CB2BE4020A91}"/>
              </a:ext>
            </a:extLst>
          </p:cNvPr>
          <p:cNvPicPr>
            <a:picLocks noGrp="1" noChangeAspect="1"/>
          </p:cNvPicPr>
          <p:nvPr>
            <p:ph idx="1"/>
          </p:nvPr>
        </p:nvPicPr>
        <p:blipFill rotWithShape="1">
          <a:blip r:embed="rId2">
            <a:alphaModFix amt="20000"/>
          </a:blip>
          <a:srcRect t="20116"/>
          <a:stretch/>
        </p:blipFill>
        <p:spPr>
          <a:xfrm>
            <a:off x="2568466" y="1555845"/>
            <a:ext cx="7055068" cy="4689898"/>
          </a:xfrm>
        </p:spPr>
      </p:pic>
      <p:pic>
        <p:nvPicPr>
          <p:cNvPr id="6" name="Content Placeholder 4">
            <a:extLst>
              <a:ext uri="{FF2B5EF4-FFF2-40B4-BE49-F238E27FC236}">
                <a16:creationId xmlns:a16="http://schemas.microsoft.com/office/drawing/2014/main" id="{253D3432-83B6-9C48-A9D3-8FF7B65DA8C4}"/>
              </a:ext>
            </a:extLst>
          </p:cNvPr>
          <p:cNvPicPr>
            <a:picLocks noChangeAspect="1"/>
          </p:cNvPicPr>
          <p:nvPr/>
        </p:nvPicPr>
        <p:blipFill rotWithShape="1">
          <a:blip r:embed="rId2"/>
          <a:srcRect l="39618" t="24672" r="30011" b="35948"/>
          <a:stretch/>
        </p:blipFill>
        <p:spPr>
          <a:xfrm>
            <a:off x="5363570" y="1823325"/>
            <a:ext cx="2142699" cy="2311947"/>
          </a:xfrm>
          <a:prstGeom prst="rect">
            <a:avLst/>
          </a:prstGeom>
        </p:spPr>
      </p:pic>
      <p:sp>
        <p:nvSpPr>
          <p:cNvPr id="8" name="Rectangle 7">
            <a:extLst>
              <a:ext uri="{FF2B5EF4-FFF2-40B4-BE49-F238E27FC236}">
                <a16:creationId xmlns:a16="http://schemas.microsoft.com/office/drawing/2014/main" id="{6413D38C-5427-A14C-A2C7-F59F4C98FDA0}"/>
              </a:ext>
            </a:extLst>
          </p:cNvPr>
          <p:cNvSpPr/>
          <p:nvPr/>
        </p:nvSpPr>
        <p:spPr>
          <a:xfrm>
            <a:off x="2149372" y="2237201"/>
            <a:ext cx="2898680" cy="13924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Functionality: Preserve sign and correct truncated results when shifting in CSA form</a:t>
            </a:r>
          </a:p>
        </p:txBody>
      </p:sp>
      <p:sp>
        <p:nvSpPr>
          <p:cNvPr id="9" name="Left Brace 8">
            <a:extLst>
              <a:ext uri="{FF2B5EF4-FFF2-40B4-BE49-F238E27FC236}">
                <a16:creationId xmlns:a16="http://schemas.microsoft.com/office/drawing/2014/main" id="{6BBD39A9-D91C-5C4F-BCEF-3A659AA5C10D}"/>
              </a:ext>
            </a:extLst>
          </p:cNvPr>
          <p:cNvSpPr/>
          <p:nvPr/>
        </p:nvSpPr>
        <p:spPr>
          <a:xfrm>
            <a:off x="5188977" y="1823325"/>
            <a:ext cx="125047" cy="2220169"/>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5798319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E42E843E-CB22-604D-BB94-DECB29A955CC}"/>
              </a:ext>
            </a:extLst>
          </p:cNvPr>
          <p:cNvPicPr>
            <a:picLocks noChangeAspect="1"/>
          </p:cNvPicPr>
          <p:nvPr/>
        </p:nvPicPr>
        <p:blipFill rotWithShape="1">
          <a:blip r:embed="rId3"/>
          <a:srcRect t="4043" b="79884"/>
          <a:stretch/>
        </p:blipFill>
        <p:spPr>
          <a:xfrm>
            <a:off x="2568466" y="612256"/>
            <a:ext cx="7055068" cy="943589"/>
          </a:xfrm>
          <a:prstGeom prst="rect">
            <a:avLst/>
          </a:prstGeom>
        </p:spPr>
      </p:pic>
      <p:pic>
        <p:nvPicPr>
          <p:cNvPr id="4" name="Content Placeholder 4">
            <a:extLst>
              <a:ext uri="{FF2B5EF4-FFF2-40B4-BE49-F238E27FC236}">
                <a16:creationId xmlns:a16="http://schemas.microsoft.com/office/drawing/2014/main" id="{DFFBFB3F-0C20-6A4E-9BA4-CB2BE4020A91}"/>
              </a:ext>
            </a:extLst>
          </p:cNvPr>
          <p:cNvPicPr>
            <a:picLocks noGrp="1" noChangeAspect="1"/>
          </p:cNvPicPr>
          <p:nvPr>
            <p:ph idx="1"/>
          </p:nvPr>
        </p:nvPicPr>
        <p:blipFill rotWithShape="1">
          <a:blip r:embed="rId3">
            <a:alphaModFix amt="20000"/>
          </a:blip>
          <a:srcRect t="20116"/>
          <a:stretch/>
        </p:blipFill>
        <p:spPr>
          <a:xfrm>
            <a:off x="2568466" y="1555845"/>
            <a:ext cx="7055068" cy="4689898"/>
          </a:xfr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413D38C-5427-A14C-A2C7-F59F4C98FDA0}"/>
                  </a:ext>
                </a:extLst>
              </p:cNvPr>
              <p:cNvSpPr/>
              <p:nvPr/>
            </p:nvSpPr>
            <p:spPr>
              <a:xfrm>
                <a:off x="5967598" y="3247721"/>
                <a:ext cx="3504437" cy="109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Termination condition samples </a:t>
                </a:r>
                <a14:m>
                  <m:oMath xmlns:m="http://schemas.openxmlformats.org/officeDocument/2006/math">
                    <m:r>
                      <a:rPr lang="en-US" sz="2000" b="0" i="1" smtClean="0">
                        <a:solidFill>
                          <a:schemeClr val="tx1"/>
                        </a:solidFill>
                        <a:latin typeface="Cambria Math" panose="02040503050406030204" pitchFamily="18" charset="0"/>
                      </a:rPr>
                      <m:t>𝑎</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𝑏</m:t>
                    </m:r>
                  </m:oMath>
                </a14:m>
                <a:r>
                  <a:rPr lang="en-US" sz="2000" dirty="0">
                    <a:solidFill>
                      <a:schemeClr val="tx1"/>
                    </a:solidFill>
                  </a:rPr>
                  <a:t> every four cycles</a:t>
                </a:r>
              </a:p>
            </p:txBody>
          </p:sp>
        </mc:Choice>
        <mc:Fallback xmlns="">
          <p:sp>
            <p:nvSpPr>
              <p:cNvPr id="8" name="Rectangle 7">
                <a:extLst>
                  <a:ext uri="{FF2B5EF4-FFF2-40B4-BE49-F238E27FC236}">
                    <a16:creationId xmlns:a16="http://schemas.microsoft.com/office/drawing/2014/main" id="{6413D38C-5427-A14C-A2C7-F59F4C98FDA0}"/>
                  </a:ext>
                </a:extLst>
              </p:cNvPr>
              <p:cNvSpPr>
                <a:spLocks noRot="1" noChangeAspect="1" noMove="1" noResize="1" noEditPoints="1" noAdjustHandles="1" noChangeArrowheads="1" noChangeShapeType="1" noTextEdit="1"/>
              </p:cNvSpPr>
              <p:nvPr/>
            </p:nvSpPr>
            <p:spPr>
              <a:xfrm>
                <a:off x="5967598" y="3247721"/>
                <a:ext cx="3504437" cy="1095800"/>
              </a:xfrm>
              <a:prstGeom prst="rect">
                <a:avLst/>
              </a:prstGeom>
              <a:blipFill>
                <a:blip r:embed="rId4"/>
                <a:stretch>
                  <a:fillRect r="-1040"/>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4563F383-E00E-2E44-A79B-F0C6B61F1288}"/>
              </a:ext>
            </a:extLst>
          </p:cNvPr>
          <p:cNvCxnSpPr>
            <a:cxnSpLocks/>
            <a:stCxn id="8" idx="1"/>
            <a:endCxn id="12" idx="3"/>
          </p:cNvCxnSpPr>
          <p:nvPr/>
        </p:nvCxnSpPr>
        <p:spPr>
          <a:xfrm flipH="1">
            <a:off x="5288692" y="3795621"/>
            <a:ext cx="67890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Content Placeholder 4">
            <a:extLst>
              <a:ext uri="{FF2B5EF4-FFF2-40B4-BE49-F238E27FC236}">
                <a16:creationId xmlns:a16="http://schemas.microsoft.com/office/drawing/2014/main" id="{F58C79F0-D3E9-2B41-AB13-5A330A21E461}"/>
              </a:ext>
            </a:extLst>
          </p:cNvPr>
          <p:cNvPicPr>
            <a:picLocks noChangeAspect="1"/>
          </p:cNvPicPr>
          <p:nvPr/>
        </p:nvPicPr>
        <p:blipFill rotWithShape="1">
          <a:blip r:embed="rId3"/>
          <a:srcRect l="19108" t="45884" r="61443" b="29351"/>
          <a:stretch/>
        </p:blipFill>
        <p:spPr>
          <a:xfrm>
            <a:off x="3916592" y="3068669"/>
            <a:ext cx="1372100" cy="1453904"/>
          </a:xfrm>
          <a:prstGeom prst="rect">
            <a:avLst/>
          </a:prstGeom>
        </p:spPr>
      </p:pic>
      <p:sp>
        <p:nvSpPr>
          <p:cNvPr id="15" name="Rectangle 14">
            <a:extLst>
              <a:ext uri="{FF2B5EF4-FFF2-40B4-BE49-F238E27FC236}">
                <a16:creationId xmlns:a16="http://schemas.microsoft.com/office/drawing/2014/main" id="{73A6F24B-A35E-834E-9394-BD4C1CBD13E8}"/>
              </a:ext>
            </a:extLst>
          </p:cNvPr>
          <p:cNvSpPr/>
          <p:nvPr/>
        </p:nvSpPr>
        <p:spPr>
          <a:xfrm>
            <a:off x="4350325" y="1694008"/>
            <a:ext cx="3195013" cy="1095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Pre- and post-processing run at ¼ main clock frequency for non-CSA adds</a:t>
            </a:r>
          </a:p>
        </p:txBody>
      </p:sp>
      <p:cxnSp>
        <p:nvCxnSpPr>
          <p:cNvPr id="16" name="Straight Arrow Connector 15">
            <a:extLst>
              <a:ext uri="{FF2B5EF4-FFF2-40B4-BE49-F238E27FC236}">
                <a16:creationId xmlns:a16="http://schemas.microsoft.com/office/drawing/2014/main" id="{C6FA045A-997D-2C48-9579-A62FEA42139C}"/>
              </a:ext>
            </a:extLst>
          </p:cNvPr>
          <p:cNvCxnSpPr>
            <a:cxnSpLocks/>
            <a:stCxn id="15" idx="1"/>
          </p:cNvCxnSpPr>
          <p:nvPr/>
        </p:nvCxnSpPr>
        <p:spPr>
          <a:xfrm flipH="1" flipV="1">
            <a:off x="2909459" y="1555845"/>
            <a:ext cx="1440866" cy="6860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B5710C-B418-704C-8BF3-74B6B270437E}"/>
              </a:ext>
            </a:extLst>
          </p:cNvPr>
          <p:cNvCxnSpPr>
            <a:cxnSpLocks/>
            <a:stCxn id="15" idx="3"/>
          </p:cNvCxnSpPr>
          <p:nvPr/>
        </p:nvCxnSpPr>
        <p:spPr>
          <a:xfrm flipV="1">
            <a:off x="7545338" y="1400175"/>
            <a:ext cx="1737203" cy="8417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63011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E42E843E-CB22-604D-BB94-DECB29A955CC}"/>
              </a:ext>
            </a:extLst>
          </p:cNvPr>
          <p:cNvPicPr>
            <a:picLocks noChangeAspect="1"/>
          </p:cNvPicPr>
          <p:nvPr/>
        </p:nvPicPr>
        <p:blipFill rotWithShape="1">
          <a:blip r:embed="rId3"/>
          <a:srcRect t="4043" b="79884"/>
          <a:stretch/>
        </p:blipFill>
        <p:spPr>
          <a:xfrm>
            <a:off x="2568466" y="612256"/>
            <a:ext cx="7055068" cy="943589"/>
          </a:xfrm>
          <a:prstGeom prst="rect">
            <a:avLst/>
          </a:prstGeom>
        </p:spPr>
      </p:pic>
      <p:pic>
        <p:nvPicPr>
          <p:cNvPr id="4" name="Content Placeholder 4">
            <a:extLst>
              <a:ext uri="{FF2B5EF4-FFF2-40B4-BE49-F238E27FC236}">
                <a16:creationId xmlns:a16="http://schemas.microsoft.com/office/drawing/2014/main" id="{DFFBFB3F-0C20-6A4E-9BA4-CB2BE4020A91}"/>
              </a:ext>
            </a:extLst>
          </p:cNvPr>
          <p:cNvPicPr>
            <a:picLocks noGrp="1" noChangeAspect="1"/>
          </p:cNvPicPr>
          <p:nvPr>
            <p:ph idx="1"/>
          </p:nvPr>
        </p:nvPicPr>
        <p:blipFill rotWithShape="1">
          <a:blip r:embed="rId3">
            <a:alphaModFix amt="20000"/>
          </a:blip>
          <a:srcRect t="20116"/>
          <a:stretch/>
        </p:blipFill>
        <p:spPr>
          <a:xfrm>
            <a:off x="2568466" y="1555845"/>
            <a:ext cx="7055068" cy="4689898"/>
          </a:xfrm>
        </p:spPr>
      </p:pic>
      <p:pic>
        <p:nvPicPr>
          <p:cNvPr id="12" name="Content Placeholder 4">
            <a:extLst>
              <a:ext uri="{FF2B5EF4-FFF2-40B4-BE49-F238E27FC236}">
                <a16:creationId xmlns:a16="http://schemas.microsoft.com/office/drawing/2014/main" id="{F58C79F0-D3E9-2B41-AB13-5A330A21E461}"/>
              </a:ext>
            </a:extLst>
          </p:cNvPr>
          <p:cNvPicPr>
            <a:picLocks noChangeAspect="1"/>
          </p:cNvPicPr>
          <p:nvPr/>
        </p:nvPicPr>
        <p:blipFill rotWithShape="1">
          <a:blip r:embed="rId3"/>
          <a:srcRect l="71012" t="22419" r="1290" b="5252"/>
          <a:stretch/>
        </p:blipFill>
        <p:spPr>
          <a:xfrm>
            <a:off x="7578246" y="1691014"/>
            <a:ext cx="1954061" cy="4246323"/>
          </a:xfrm>
          <a:prstGeom prst="rect">
            <a:avLst/>
          </a:prstGeom>
        </p:spPr>
      </p:pic>
      <p:sp>
        <p:nvSpPr>
          <p:cNvPr id="9" name="Rectangle 8">
            <a:extLst>
              <a:ext uri="{FF2B5EF4-FFF2-40B4-BE49-F238E27FC236}">
                <a16:creationId xmlns:a16="http://schemas.microsoft.com/office/drawing/2014/main" id="{834C259D-32D7-6142-9817-621A3BF68649}"/>
              </a:ext>
            </a:extLst>
          </p:cNvPr>
          <p:cNvSpPr/>
          <p:nvPr/>
        </p:nvSpPr>
        <p:spPr>
          <a:xfrm>
            <a:off x="3300385" y="2787532"/>
            <a:ext cx="3545943" cy="18600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Minimize control overhead with larger reduction factors</a:t>
            </a:r>
          </a:p>
          <a:p>
            <a:pPr algn="ctr"/>
            <a:endParaRPr lang="en-US" sz="500" dirty="0">
              <a:solidFill>
                <a:schemeClr val="tx1"/>
              </a:solidFill>
            </a:endParaRPr>
          </a:p>
          <a:p>
            <a:pPr marL="342900" indent="-342900">
              <a:buFont typeface="Arial" panose="020B0604020202020204" pitchFamily="34" charset="0"/>
              <a:buChar char="•"/>
            </a:pPr>
            <a:r>
              <a:rPr lang="en-US" sz="2000" dirty="0">
                <a:solidFill>
                  <a:schemeClr val="tx1"/>
                </a:solidFill>
              </a:rPr>
              <a:t>Compute update options in parallel and use late selects</a:t>
            </a:r>
          </a:p>
          <a:p>
            <a:pPr marL="342900" indent="-342900">
              <a:buFont typeface="Arial" panose="020B0604020202020204" pitchFamily="34" charset="0"/>
              <a:buChar char="•"/>
            </a:pPr>
            <a:r>
              <a:rPr lang="en-US" sz="2000" dirty="0">
                <a:solidFill>
                  <a:schemeClr val="tx1"/>
                </a:solidFill>
              </a:rPr>
              <a:t>Precompute control signals</a:t>
            </a:r>
          </a:p>
        </p:txBody>
      </p:sp>
      <p:cxnSp>
        <p:nvCxnSpPr>
          <p:cNvPr id="11" name="Straight Arrow Connector 10">
            <a:extLst>
              <a:ext uri="{FF2B5EF4-FFF2-40B4-BE49-F238E27FC236}">
                <a16:creationId xmlns:a16="http://schemas.microsoft.com/office/drawing/2014/main" id="{266A4CE5-19E2-3848-904D-9A8F9D7DACA7}"/>
              </a:ext>
            </a:extLst>
          </p:cNvPr>
          <p:cNvCxnSpPr>
            <a:cxnSpLocks/>
            <a:stCxn id="9" idx="3"/>
          </p:cNvCxnSpPr>
          <p:nvPr/>
        </p:nvCxnSpPr>
        <p:spPr>
          <a:xfrm>
            <a:off x="6846328" y="3717553"/>
            <a:ext cx="73191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31455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DFD5-7827-0947-ACC5-941D3BECF049}"/>
              </a:ext>
            </a:extLst>
          </p:cNvPr>
          <p:cNvSpPr>
            <a:spLocks noGrp="1"/>
          </p:cNvSpPr>
          <p:nvPr>
            <p:ph type="title"/>
          </p:nvPr>
        </p:nvSpPr>
        <p:spPr/>
        <p:txBody>
          <a:bodyPr/>
          <a:lstStyle/>
          <a:p>
            <a:r>
              <a:rPr lang="en-US" dirty="0"/>
              <a:t>Critical Path in 16nm</a:t>
            </a:r>
          </a:p>
        </p:txBody>
      </p:sp>
      <p:sp>
        <p:nvSpPr>
          <p:cNvPr id="5" name="TextBox 4">
            <a:extLst>
              <a:ext uri="{FF2B5EF4-FFF2-40B4-BE49-F238E27FC236}">
                <a16:creationId xmlns:a16="http://schemas.microsoft.com/office/drawing/2014/main" id="{34FE21B4-2230-AF4E-A2BB-3744B0F13F0A}"/>
              </a:ext>
            </a:extLst>
          </p:cNvPr>
          <p:cNvSpPr txBox="1"/>
          <p:nvPr/>
        </p:nvSpPr>
        <p:spPr>
          <a:xfrm>
            <a:off x="4819649" y="1363524"/>
            <a:ext cx="4605338" cy="523220"/>
          </a:xfrm>
          <a:prstGeom prst="rect">
            <a:avLst/>
          </a:prstGeom>
          <a:noFill/>
        </p:spPr>
        <p:txBody>
          <a:bodyPr wrap="square" rtlCol="0">
            <a:spAutoFit/>
          </a:bodyPr>
          <a:lstStyle/>
          <a:p>
            <a:r>
              <a:rPr lang="en-US" sz="2800"/>
              <a:t>1024 bits</a:t>
            </a:r>
          </a:p>
        </p:txBody>
      </p:sp>
      <p:sp>
        <p:nvSpPr>
          <p:cNvPr id="6" name="TextBox 5">
            <a:extLst>
              <a:ext uri="{FF2B5EF4-FFF2-40B4-BE49-F238E27FC236}">
                <a16:creationId xmlns:a16="http://schemas.microsoft.com/office/drawing/2014/main" id="{5427140F-C4DA-C94E-B140-D0BEB9D85BCE}"/>
              </a:ext>
            </a:extLst>
          </p:cNvPr>
          <p:cNvSpPr txBox="1"/>
          <p:nvPr/>
        </p:nvSpPr>
        <p:spPr>
          <a:xfrm>
            <a:off x="8086725" y="1363524"/>
            <a:ext cx="4605338" cy="523220"/>
          </a:xfrm>
          <a:prstGeom prst="rect">
            <a:avLst/>
          </a:prstGeom>
          <a:noFill/>
        </p:spPr>
        <p:txBody>
          <a:bodyPr wrap="square" rtlCol="0">
            <a:spAutoFit/>
          </a:bodyPr>
          <a:lstStyle/>
          <a:p>
            <a:r>
              <a:rPr lang="en-US" sz="2800" dirty="0"/>
              <a:t>255 bits</a:t>
            </a:r>
          </a:p>
        </p:txBody>
      </p:sp>
      <p:pic>
        <p:nvPicPr>
          <p:cNvPr id="10" name="Content Placeholder 9" descr="Table&#10;&#10;Description automatically generated">
            <a:extLst>
              <a:ext uri="{FF2B5EF4-FFF2-40B4-BE49-F238E27FC236}">
                <a16:creationId xmlns:a16="http://schemas.microsoft.com/office/drawing/2014/main" id="{19A15718-EE0E-CB46-B0BB-0047F8737B6F}"/>
              </a:ext>
            </a:extLst>
          </p:cNvPr>
          <p:cNvPicPr>
            <a:picLocks noGrp="1" noChangeAspect="1"/>
          </p:cNvPicPr>
          <p:nvPr>
            <p:ph idx="1"/>
          </p:nvPr>
        </p:nvPicPr>
        <p:blipFill>
          <a:blip r:embed="rId3"/>
          <a:stretch>
            <a:fillRect/>
          </a:stretch>
        </p:blipFill>
        <p:spPr>
          <a:xfrm>
            <a:off x="1672540" y="1863203"/>
            <a:ext cx="8846919" cy="4351338"/>
          </a:xfrm>
        </p:spPr>
      </p:pic>
    </p:spTree>
    <p:extLst>
      <p:ext uri="{BB962C8B-B14F-4D97-AF65-F5344CB8AC3E}">
        <p14:creationId xmlns:p14="http://schemas.microsoft.com/office/powerpoint/2010/main" val="114670702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4BCE-8B6D-874E-9782-0C5C4D263E32}"/>
              </a:ext>
            </a:extLst>
          </p:cNvPr>
          <p:cNvSpPr>
            <a:spLocks noGrp="1"/>
          </p:cNvSpPr>
          <p:nvPr>
            <p:ph type="title"/>
          </p:nvPr>
        </p:nvSpPr>
        <p:spPr/>
        <p:txBody>
          <a:bodyPr/>
          <a:lstStyle/>
          <a:p>
            <a:r>
              <a:rPr lang="en-US" dirty="0"/>
              <a:t>255-bit Constant-time XGCD Comparison</a:t>
            </a:r>
          </a:p>
        </p:txBody>
      </p:sp>
      <p:pic>
        <p:nvPicPr>
          <p:cNvPr id="5" name="Content Placeholder 4" descr="A picture containing diagram&#10;&#10;Description automatically generated">
            <a:extLst>
              <a:ext uri="{FF2B5EF4-FFF2-40B4-BE49-F238E27FC236}">
                <a16:creationId xmlns:a16="http://schemas.microsoft.com/office/drawing/2014/main" id="{F2AF405A-B1D0-5B4B-AFCA-AF900C266506}"/>
              </a:ext>
            </a:extLst>
          </p:cNvPr>
          <p:cNvPicPr>
            <a:picLocks noGrp="1" noChangeAspect="1"/>
          </p:cNvPicPr>
          <p:nvPr>
            <p:ph idx="1"/>
          </p:nvPr>
        </p:nvPicPr>
        <p:blipFill>
          <a:blip r:embed="rId3"/>
          <a:stretch>
            <a:fillRect/>
          </a:stretch>
        </p:blipFill>
        <p:spPr>
          <a:xfrm>
            <a:off x="838200" y="1925520"/>
            <a:ext cx="10515600" cy="4151548"/>
          </a:xfrm>
        </p:spPr>
      </p:pic>
    </p:spTree>
    <p:extLst>
      <p:ext uri="{BB962C8B-B14F-4D97-AF65-F5344CB8AC3E}">
        <p14:creationId xmlns:p14="http://schemas.microsoft.com/office/powerpoint/2010/main" val="333471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9CC6-BEA9-9540-BDD9-CBE5E952558E}"/>
              </a:ext>
            </a:extLst>
          </p:cNvPr>
          <p:cNvSpPr>
            <a:spLocks noGrp="1"/>
          </p:cNvSpPr>
          <p:nvPr>
            <p:ph type="title"/>
          </p:nvPr>
        </p:nvSpPr>
        <p:spPr/>
        <p:txBody>
          <a:bodyPr/>
          <a:lstStyle/>
          <a:p>
            <a:r>
              <a:rPr lang="en-US" dirty="0"/>
              <a:t>Extended GCD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8A71FE-B5D6-2840-8AEE-72E68BDF122A}"/>
                  </a:ext>
                </a:extLst>
              </p:cNvPr>
              <p:cNvSpPr>
                <a:spLocks noGrp="1"/>
              </p:cNvSpPr>
              <p:nvPr>
                <p:ph idx="1"/>
              </p:nvPr>
            </p:nvSpPr>
            <p:spPr/>
            <p:txBody>
              <a:bodyPr/>
              <a:lstStyle/>
              <a:p>
                <a:pPr marL="0" indent="0" algn="ctr">
                  <a:buNone/>
                </a:pPr>
                <a:r>
                  <a:rPr lang="en-US" dirty="0"/>
                  <a:t>Computes </a:t>
                </a:r>
                <a:r>
                  <a:rPr lang="en-US" dirty="0" err="1"/>
                  <a:t>Bézout</a:t>
                </a:r>
                <a:r>
                  <a:rPr lang="en-US" dirty="0"/>
                  <a:t> coefficients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oMath>
                </a14:m>
                <a:r>
                  <a:rPr lang="en-US" dirty="0">
                    <a:solidFill>
                      <a:srgbClr val="C00000"/>
                    </a:solidFill>
                  </a:rPr>
                  <a:t> </a:t>
                </a:r>
                <a:r>
                  <a:rPr lang="en-US" dirty="0"/>
                  <a:t>satisfying </a:t>
                </a:r>
                <a:r>
                  <a:rPr lang="en-US" dirty="0" err="1"/>
                  <a:t>Bézout’s</a:t>
                </a:r>
                <a:r>
                  <a:rPr lang="en-US" dirty="0"/>
                  <a:t> Identity</a:t>
                </a:r>
              </a:p>
              <a:p>
                <a:pPr marL="0" indent="0" algn="ctr">
                  <a:buNone/>
                </a:pPr>
                <a:endParaRPr lang="en-US" b="1" i="1" dirty="0">
                  <a:solidFill>
                    <a:srgbClr val="C00000"/>
                  </a:solidFill>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r>
                            <a:rPr lang="en-US" b="1" i="1" smtClean="0">
                              <a:solidFill>
                                <a:srgbClr val="C00000"/>
                              </a:solidFill>
                              <a:latin typeface="Cambria Math" panose="02040503050406030204" pitchFamily="18" charset="0"/>
                            </a:rPr>
                            <m:t>   </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gcd</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e>
                      </m:func>
                    </m:oMath>
                  </m:oMathPara>
                </a14:m>
                <a:endParaRPr lang="en-US" dirty="0"/>
              </a:p>
              <a:p>
                <a:pPr marL="0" indent="0" algn="ctr">
                  <a:buNone/>
                </a:pPr>
                <a:r>
                  <a:rPr lang="en-US" dirty="0"/>
                  <a:t> </a:t>
                </a: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588A71FE-B5D6-2840-8AEE-72E68BDF122A}"/>
                  </a:ext>
                </a:extLst>
              </p:cNvPr>
              <p:cNvSpPr>
                <a:spLocks noGrp="1" noRot="1" noChangeAspect="1" noMove="1" noResize="1" noEditPoints="1" noAdjustHandles="1" noChangeArrowheads="1" noChangeShapeType="1" noTextEdit="1"/>
              </p:cNvSpPr>
              <p:nvPr>
                <p:ph idx="1"/>
              </p:nvPr>
            </p:nvSpPr>
            <p:spPr>
              <a:blipFill>
                <a:blip r:embed="rId3"/>
                <a:stretch>
                  <a:fillRect t="-2241"/>
                </a:stretch>
              </a:blipFill>
            </p:spPr>
            <p:txBody>
              <a:bodyPr/>
              <a:lstStyle/>
              <a:p>
                <a:r>
                  <a:rPr lang="en-US">
                    <a:noFill/>
                  </a:rPr>
                  <a:t> </a:t>
                </a:r>
              </a:p>
            </p:txBody>
          </p:sp>
        </mc:Fallback>
      </mc:AlternateContent>
    </p:spTree>
    <p:extLst>
      <p:ext uri="{BB962C8B-B14F-4D97-AF65-F5344CB8AC3E}">
        <p14:creationId xmlns:p14="http://schemas.microsoft.com/office/powerpoint/2010/main" val="164988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F7DA762-5FD0-F34A-B772-99B8A8E77628}"/>
              </a:ext>
            </a:extLst>
          </p:cNvPr>
          <p:cNvSpPr/>
          <p:nvPr/>
        </p:nvSpPr>
        <p:spPr>
          <a:xfrm>
            <a:off x="4715457" y="2642979"/>
            <a:ext cx="6739939" cy="2957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a:solidFill>
                  <a:schemeClr val="tx1"/>
                </a:solidFill>
              </a:rPr>
              <a:t>Computing the remainder</a:t>
            </a:r>
          </a:p>
        </p:txBody>
      </p:sp>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a:t>Euclid critical path</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19D05F76-4FA3-104D-83CF-64095F46D55C}"/>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71" name="Rectangle 70">
                <a:extLst>
                  <a:ext uri="{FF2B5EF4-FFF2-40B4-BE49-F238E27FC236}">
                    <a16:creationId xmlns:a16="http://schemas.microsoft.com/office/drawing/2014/main" id="{19D05F76-4FA3-104D-83CF-64095F46D55C}"/>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4"/>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5"/>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372EA6-9E09-9243-AC91-3DD439792335}"/>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4419D00-4275-CB44-B8F1-C08E51FDB4A6}"/>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F80391B-6D67-224A-B5DE-9E11089E3ED1}"/>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10" name="TextBox 9">
                <a:extLst>
                  <a:ext uri="{FF2B5EF4-FFF2-40B4-BE49-F238E27FC236}">
                    <a16:creationId xmlns:a16="http://schemas.microsoft.com/office/drawing/2014/main" id="{0F80391B-6D67-224A-B5DE-9E11089E3ED1}"/>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7FBBC1-C060-CD42-AEE5-BCD0FDD998ED}"/>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11" name="TextBox 10">
                <a:extLst>
                  <a:ext uri="{FF2B5EF4-FFF2-40B4-BE49-F238E27FC236}">
                    <a16:creationId xmlns:a16="http://schemas.microsoft.com/office/drawing/2014/main" id="{0E7FBBC1-C060-CD42-AEE5-BCD0FDD998ED}"/>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6131D83-0B08-4B47-91D0-3D9C63A37745}"/>
                  </a:ext>
                </a:extLst>
              </p:cNvPr>
              <p:cNvSpPr/>
              <p:nvPr/>
            </p:nvSpPr>
            <p:spPr>
              <a:xfrm>
                <a:off x="1483225" y="3170237"/>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Get </a:t>
                </a:r>
                <a14:m>
                  <m:oMath xmlns:m="http://schemas.openxmlformats.org/officeDocument/2006/math">
                    <m:r>
                      <a:rPr lang="en-US" sz="2500" b="0" i="1" smtClean="0">
                        <a:solidFill>
                          <a:schemeClr val="tx1"/>
                        </a:solidFill>
                        <a:latin typeface="Cambria Math" panose="02040503050406030204" pitchFamily="18" charset="0"/>
                      </a:rPr>
                      <m:t>6</m:t>
                    </m:r>
                  </m:oMath>
                </a14:m>
                <a:r>
                  <a:rPr lang="en-US" sz="2500">
                    <a:solidFill>
                      <a:schemeClr val="tx1"/>
                    </a:solidFill>
                  </a:rPr>
                  <a:t> MSBs</a:t>
                </a:r>
              </a:p>
            </p:txBody>
          </p:sp>
        </mc:Choice>
        <mc:Fallback xmlns="">
          <p:sp>
            <p:nvSpPr>
              <p:cNvPr id="12" name="Rectangle 11">
                <a:extLst>
                  <a:ext uri="{FF2B5EF4-FFF2-40B4-BE49-F238E27FC236}">
                    <a16:creationId xmlns:a16="http://schemas.microsoft.com/office/drawing/2014/main" id="{56131D83-0B08-4B47-91D0-3D9C63A37745}"/>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8"/>
                <a:stretch>
                  <a:fillRect l="-2326" r="-1744" b="-7975"/>
                </a:stretch>
              </a:blipFill>
              <a:ln>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E2FF79C-BBA4-4B42-ADEE-75F6EDCEE081}"/>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4F0D6C-3D2C-1247-BE3F-77F1D88F2901}"/>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AE16C7D-7FA8-4744-9CA1-751186356EC1}"/>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D2B005C-556A-D74E-BA03-5DACA8D4D402}"/>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16" name="TextBox 15">
                <a:extLst>
                  <a:ext uri="{FF2B5EF4-FFF2-40B4-BE49-F238E27FC236}">
                    <a16:creationId xmlns:a16="http://schemas.microsoft.com/office/drawing/2014/main" id="{1D2B005C-556A-D74E-BA03-5DACA8D4D402}"/>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9"/>
                <a:stretch>
                  <a:fillRect b="-10256"/>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3DFF7702-43E0-DD4F-9F95-8D8B84EE6031}"/>
              </a:ext>
            </a:extLst>
          </p:cNvPr>
          <p:cNvCxnSpPr>
            <a:cxnSpLocks/>
          </p:cNvCxnSpPr>
          <p:nvPr/>
        </p:nvCxnSpPr>
        <p:spPr>
          <a:xfrm>
            <a:off x="1305536" y="3991566"/>
            <a:ext cx="0" cy="31977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FC0FE62-2672-9146-A5B8-02D458BDE5E4}"/>
              </a:ext>
            </a:extLst>
          </p:cNvPr>
          <p:cNvCxnSpPr>
            <a:cxnSpLocks/>
          </p:cNvCxnSpPr>
          <p:nvPr/>
        </p:nvCxnSpPr>
        <p:spPr>
          <a:xfrm>
            <a:off x="1305536" y="4311336"/>
            <a:ext cx="34099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9F2520-1CD7-AA4A-9944-27913D0C72DA}"/>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90F3D4D-F60F-7E46-94EF-ACF9EF4EB6DB}"/>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EFFE397-1369-084B-BD2F-63891C78FBA9}"/>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3B9BA32-5A6E-CB47-A742-D9668FB1E8CD}"/>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32" name="TextBox 31">
                <a:extLst>
                  <a:ext uri="{FF2B5EF4-FFF2-40B4-BE49-F238E27FC236}">
                    <a16:creationId xmlns:a16="http://schemas.microsoft.com/office/drawing/2014/main" id="{B3B9BA32-5A6E-CB47-A742-D9668FB1E8CD}"/>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5607001-9A9E-6A4C-A496-571848CA3D76}"/>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33" name="TextBox 32">
                <a:extLst>
                  <a:ext uri="{FF2B5EF4-FFF2-40B4-BE49-F238E27FC236}">
                    <a16:creationId xmlns:a16="http://schemas.microsoft.com/office/drawing/2014/main" id="{E5607001-9A9E-6A4C-A496-571848CA3D76}"/>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9973E536-A0F7-6140-B2A8-FB274C6C1589}"/>
                  </a:ext>
                </a:extLst>
              </p:cNvPr>
              <p:cNvSpPr/>
              <p:nvPr/>
            </p:nvSpPr>
            <p:spPr>
              <a:xfrm>
                <a:off x="8932883" y="3284537"/>
                <a:ext cx="680789" cy="21619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oMath>
                  </m:oMathPara>
                </a14:m>
                <a:endParaRPr lang="en-US" sz="2500">
                  <a:solidFill>
                    <a:schemeClr val="tx1"/>
                  </a:solidFill>
                </a:endParaRPr>
              </a:p>
            </p:txBody>
          </p:sp>
        </mc:Choice>
        <mc:Fallback xmlns="">
          <p:sp>
            <p:nvSpPr>
              <p:cNvPr id="41" name="Rectangle 40">
                <a:extLst>
                  <a:ext uri="{FF2B5EF4-FFF2-40B4-BE49-F238E27FC236}">
                    <a16:creationId xmlns:a16="http://schemas.microsoft.com/office/drawing/2014/main" id="{9973E536-A0F7-6140-B2A8-FB274C6C1589}"/>
                  </a:ext>
                </a:extLst>
              </p:cNvPr>
              <p:cNvSpPr>
                <a:spLocks noRot="1" noChangeAspect="1" noMove="1" noResize="1" noEditPoints="1" noAdjustHandles="1" noChangeArrowheads="1" noChangeShapeType="1" noTextEdit="1"/>
              </p:cNvSpPr>
              <p:nvPr/>
            </p:nvSpPr>
            <p:spPr>
              <a:xfrm>
                <a:off x="8932883" y="3284537"/>
                <a:ext cx="680789" cy="2161909"/>
              </a:xfrm>
              <a:prstGeom prst="rect">
                <a:avLst/>
              </a:prstGeom>
              <a:blipFill>
                <a:blip r:embed="rId12"/>
                <a:stretch>
                  <a:fillRect/>
                </a:stretch>
              </a:blipFill>
              <a:ln>
                <a:solidFill>
                  <a:schemeClr val="tx1"/>
                </a:solidFill>
              </a:ln>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582F1881-35FC-634A-BAF2-E46504E4DBC4}"/>
              </a:ext>
            </a:extLst>
          </p:cNvPr>
          <p:cNvCxnSpPr>
            <a:cxnSpLocks/>
          </p:cNvCxnSpPr>
          <p:nvPr/>
        </p:nvCxnSpPr>
        <p:spPr>
          <a:xfrm>
            <a:off x="8417906" y="3387631"/>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370DFAE-5C4D-5041-9A37-AEC94B57A002}"/>
              </a:ext>
            </a:extLst>
          </p:cNvPr>
          <p:cNvCxnSpPr>
            <a:cxnSpLocks/>
          </p:cNvCxnSpPr>
          <p:nvPr/>
        </p:nvCxnSpPr>
        <p:spPr>
          <a:xfrm>
            <a:off x="8417906" y="3691264"/>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BF4AF9A-7689-194F-96AD-1F00DC6F8650}"/>
              </a:ext>
            </a:extLst>
          </p:cNvPr>
          <p:cNvCxnSpPr>
            <a:cxnSpLocks/>
          </p:cNvCxnSpPr>
          <p:nvPr/>
        </p:nvCxnSpPr>
        <p:spPr>
          <a:xfrm>
            <a:off x="8417906" y="3984410"/>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168CE89-16B7-4A43-A7AB-13E2052470F4}"/>
              </a:ext>
            </a:extLst>
          </p:cNvPr>
          <p:cNvCxnSpPr>
            <a:cxnSpLocks/>
          </p:cNvCxnSpPr>
          <p:nvPr/>
        </p:nvCxnSpPr>
        <p:spPr>
          <a:xfrm>
            <a:off x="8417906" y="4296505"/>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88F53A4-9CAB-6D42-B8E3-C08808FA9D0D}"/>
              </a:ext>
            </a:extLst>
          </p:cNvPr>
          <p:cNvCxnSpPr>
            <a:cxnSpLocks/>
          </p:cNvCxnSpPr>
          <p:nvPr/>
        </p:nvCxnSpPr>
        <p:spPr>
          <a:xfrm>
            <a:off x="8417906" y="4595867"/>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D854388-DBB0-0542-BCCF-C2BA21E9B7C5}"/>
              </a:ext>
            </a:extLst>
          </p:cNvPr>
          <p:cNvCxnSpPr>
            <a:cxnSpLocks/>
          </p:cNvCxnSpPr>
          <p:nvPr/>
        </p:nvCxnSpPr>
        <p:spPr>
          <a:xfrm>
            <a:off x="8426372" y="49176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4689F47-BBD6-2D40-A09F-8F2F78713127}"/>
                  </a:ext>
                </a:extLst>
              </p:cNvPr>
              <p:cNvSpPr txBox="1"/>
              <p:nvPr/>
            </p:nvSpPr>
            <p:spPr>
              <a:xfrm>
                <a:off x="4246248" y="4329037"/>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63" name="TextBox 62">
                <a:extLst>
                  <a:ext uri="{FF2B5EF4-FFF2-40B4-BE49-F238E27FC236}">
                    <a16:creationId xmlns:a16="http://schemas.microsoft.com/office/drawing/2014/main" id="{44689F47-BBD6-2D40-A09F-8F2F78713127}"/>
                  </a:ext>
                </a:extLst>
              </p:cNvPr>
              <p:cNvSpPr txBox="1">
                <a:spLocks noRot="1" noChangeAspect="1" noMove="1" noResize="1" noEditPoints="1" noAdjustHandles="1" noChangeArrowheads="1" noChangeShapeType="1" noTextEdit="1"/>
              </p:cNvSpPr>
              <p:nvPr/>
            </p:nvSpPr>
            <p:spPr>
              <a:xfrm>
                <a:off x="4246248" y="4329037"/>
                <a:ext cx="436979" cy="477054"/>
              </a:xfrm>
              <a:prstGeom prst="rect">
                <a:avLst/>
              </a:prstGeom>
              <a:blipFill>
                <a:blip r:embed="rId13"/>
                <a:stretch>
                  <a:fillRect/>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75FBB1F5-706D-F14B-9C2F-3331BDE6C19B}"/>
              </a:ext>
            </a:extLst>
          </p:cNvPr>
          <p:cNvCxnSpPr>
            <a:cxnSpLocks/>
          </p:cNvCxnSpPr>
          <p:nvPr/>
        </p:nvCxnSpPr>
        <p:spPr>
          <a:xfrm>
            <a:off x="8431405" y="52732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3FAD9F1-BE5C-C740-B045-A9FACEF2AF4E}"/>
                  </a:ext>
                </a:extLst>
              </p:cNvPr>
              <p:cNvSpPr txBox="1"/>
              <p:nvPr/>
            </p:nvSpPr>
            <p:spPr>
              <a:xfrm>
                <a:off x="5793744" y="3183933"/>
                <a:ext cx="3409451" cy="224676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𝑏</m:t>
                      </m:r>
                      <m:r>
                        <a:rPr lang="en-US" sz="2000" b="0" i="1" smtClean="0">
                          <a:latin typeface="Cambria Math" panose="02040503050406030204" pitchFamily="18" charset="0"/>
                        </a:rPr>
                        <m:t>≪5 </m:t>
                      </m:r>
                      <m:r>
                        <a:rPr lang="en-US" sz="2000" b="0" i="1" smtClean="0">
                          <a:latin typeface="Cambria Math" panose="02040503050406030204" pitchFamily="18" charset="0"/>
                        </a:rPr>
                        <m:t>𝑜𝑟</m:t>
                      </m:r>
                      <m:r>
                        <a:rPr lang="en-US" sz="2000" b="0" i="1" smtClean="0">
                          <a:latin typeface="Cambria Math" panose="02040503050406030204" pitchFamily="18" charset="0"/>
                        </a:rPr>
                        <m:t> 0</m:t>
                      </m:r>
                    </m:oMath>
                  </m:oMathPara>
                </a14:m>
                <a:endParaRPr lang="en-US" sz="2000" b="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≪4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≪3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≪2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≪1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endParaRPr lang="en-US" sz="2000"/>
              </a:p>
            </p:txBody>
          </p:sp>
        </mc:Choice>
        <mc:Fallback xmlns="">
          <p:sp>
            <p:nvSpPr>
              <p:cNvPr id="55" name="TextBox 54">
                <a:extLst>
                  <a:ext uri="{FF2B5EF4-FFF2-40B4-BE49-F238E27FC236}">
                    <a16:creationId xmlns:a16="http://schemas.microsoft.com/office/drawing/2014/main" id="{63FAD9F1-BE5C-C740-B045-A9FACEF2AF4E}"/>
                  </a:ext>
                </a:extLst>
              </p:cNvPr>
              <p:cNvSpPr txBox="1">
                <a:spLocks noRot="1" noChangeAspect="1" noMove="1" noResize="1" noEditPoints="1" noAdjustHandles="1" noChangeArrowheads="1" noChangeShapeType="1" noTextEdit="1"/>
              </p:cNvSpPr>
              <p:nvPr/>
            </p:nvSpPr>
            <p:spPr>
              <a:xfrm>
                <a:off x="5793744" y="3183933"/>
                <a:ext cx="3409451" cy="2246769"/>
              </a:xfrm>
              <a:prstGeom prst="rect">
                <a:avLst/>
              </a:prstGeom>
              <a:blipFill>
                <a:blip r:embed="rId14"/>
                <a:stretch>
                  <a:fillRect/>
                </a:stretch>
              </a:blipFill>
            </p:spPr>
            <p:txBody>
              <a:bodyPr/>
              <a:lstStyle/>
              <a:p>
                <a:r>
                  <a:rPr lang="en-US">
                    <a:noFill/>
                  </a:rPr>
                  <a:t> </a:t>
                </a:r>
              </a:p>
            </p:txBody>
          </p:sp>
        </mc:Fallback>
      </mc:AlternateContent>
      <p:cxnSp>
        <p:nvCxnSpPr>
          <p:cNvPr id="57" name="Straight Arrow Connector 56">
            <a:extLst>
              <a:ext uri="{FF2B5EF4-FFF2-40B4-BE49-F238E27FC236}">
                <a16:creationId xmlns:a16="http://schemas.microsoft.com/office/drawing/2014/main" id="{CFB93EC6-6142-BA45-BE00-0BB424AA087D}"/>
              </a:ext>
            </a:extLst>
          </p:cNvPr>
          <p:cNvCxnSpPr>
            <a:cxnSpLocks/>
          </p:cNvCxnSpPr>
          <p:nvPr/>
        </p:nvCxnSpPr>
        <p:spPr>
          <a:xfrm>
            <a:off x="1305536" y="2957208"/>
            <a:ext cx="33871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7DA371F-475A-064C-900B-6CF010D85DB0}"/>
                  </a:ext>
                </a:extLst>
              </p:cNvPr>
              <p:cNvSpPr txBox="1"/>
              <p:nvPr/>
            </p:nvSpPr>
            <p:spPr>
              <a:xfrm>
                <a:off x="4248116" y="2581553"/>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59" name="TextBox 58">
                <a:extLst>
                  <a:ext uri="{FF2B5EF4-FFF2-40B4-BE49-F238E27FC236}">
                    <a16:creationId xmlns:a16="http://schemas.microsoft.com/office/drawing/2014/main" id="{37DA371F-475A-064C-900B-6CF010D85DB0}"/>
                  </a:ext>
                </a:extLst>
              </p:cNvPr>
              <p:cNvSpPr txBox="1">
                <a:spLocks noRot="1" noChangeAspect="1" noMove="1" noResize="1" noEditPoints="1" noAdjustHandles="1" noChangeArrowheads="1" noChangeShapeType="1" noTextEdit="1"/>
              </p:cNvSpPr>
              <p:nvPr/>
            </p:nvSpPr>
            <p:spPr>
              <a:xfrm>
                <a:off x="4248116" y="2581553"/>
                <a:ext cx="442557" cy="47705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802EB003-59BA-7E4F-8E9F-2ED1290E2A70}"/>
                  </a:ext>
                </a:extLst>
              </p:cNvPr>
              <p:cNvSpPr txBox="1"/>
              <p:nvPr/>
            </p:nvSpPr>
            <p:spPr>
              <a:xfrm>
                <a:off x="9656805" y="3851983"/>
                <a:ext cx="148482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𝑎</m:t>
                      </m:r>
                      <m:r>
                        <a:rPr lang="en-US" sz="2500" b="0" i="1" smtClean="0">
                          <a:latin typeface="Cambria Math" panose="02040503050406030204" pitchFamily="18" charset="0"/>
                        </a:rPr>
                        <m:t>−</m:t>
                      </m:r>
                      <m:r>
                        <a:rPr lang="en-US" sz="2500" i="1">
                          <a:latin typeface="Cambria Math" panose="02040503050406030204" pitchFamily="18" charset="0"/>
                        </a:rPr>
                        <m:t>𝑞</m:t>
                      </m:r>
                      <m:r>
                        <a:rPr lang="en-US" sz="2500" i="1">
                          <a:latin typeface="Cambria Math" panose="02040503050406030204" pitchFamily="18" charset="0"/>
                        </a:rPr>
                        <m:t>∗</m:t>
                      </m:r>
                      <m:r>
                        <a:rPr lang="en-US" sz="2500" i="1">
                          <a:latin typeface="Cambria Math" panose="02040503050406030204" pitchFamily="18" charset="0"/>
                        </a:rPr>
                        <m:t>𝑏</m:t>
                      </m:r>
                    </m:oMath>
                  </m:oMathPara>
                </a14:m>
                <a:endParaRPr lang="en-US" sz="2500"/>
              </a:p>
            </p:txBody>
          </p:sp>
        </mc:Choice>
        <mc:Fallback xmlns="">
          <p:sp>
            <p:nvSpPr>
              <p:cNvPr id="61" name="TextBox 60">
                <a:extLst>
                  <a:ext uri="{FF2B5EF4-FFF2-40B4-BE49-F238E27FC236}">
                    <a16:creationId xmlns:a16="http://schemas.microsoft.com/office/drawing/2014/main" id="{802EB003-59BA-7E4F-8E9F-2ED1290E2A70}"/>
                  </a:ext>
                </a:extLst>
              </p:cNvPr>
              <p:cNvSpPr txBox="1">
                <a:spLocks noRot="1" noChangeAspect="1" noMove="1" noResize="1" noEditPoints="1" noAdjustHandles="1" noChangeArrowheads="1" noChangeShapeType="1" noTextEdit="1"/>
              </p:cNvSpPr>
              <p:nvPr/>
            </p:nvSpPr>
            <p:spPr>
              <a:xfrm>
                <a:off x="9656805" y="3851983"/>
                <a:ext cx="1484829" cy="477054"/>
              </a:xfrm>
              <a:prstGeom prst="rect">
                <a:avLst/>
              </a:prstGeom>
              <a:blipFill>
                <a:blip r:embed="rId17"/>
                <a:stretch>
                  <a:fillRect b="-1025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5E4774F1-082A-854A-BB56-17680ADE7E83}"/>
              </a:ext>
            </a:extLst>
          </p:cNvPr>
          <p:cNvCxnSpPr>
            <a:cxnSpLocks/>
          </p:cNvCxnSpPr>
          <p:nvPr/>
        </p:nvCxnSpPr>
        <p:spPr>
          <a:xfrm>
            <a:off x="9630827" y="4360895"/>
            <a:ext cx="15108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D6E5D7D-DD62-A348-812B-333A584A74CC}"/>
              </a:ext>
            </a:extLst>
          </p:cNvPr>
          <p:cNvCxnSpPr>
            <a:cxnSpLocks/>
          </p:cNvCxnSpPr>
          <p:nvPr/>
        </p:nvCxnSpPr>
        <p:spPr>
          <a:xfrm>
            <a:off x="1310230" y="2957208"/>
            <a:ext cx="0" cy="545798"/>
          </a:xfrm>
          <a:prstGeom prst="line">
            <a:avLst/>
          </a:prstGeom>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D127DB47-C646-AE48-B93C-7C976BE8DA97}"/>
              </a:ext>
            </a:extLst>
          </p:cNvPr>
          <p:cNvSpPr/>
          <p:nvPr/>
        </p:nvSpPr>
        <p:spPr>
          <a:xfrm>
            <a:off x="5208005" y="3175468"/>
            <a:ext cx="3079488" cy="19426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500">
              <a:solidFill>
                <a:schemeClr val="tx1"/>
              </a:solidFill>
            </a:endParaRPr>
          </a:p>
        </p:txBody>
      </p:sp>
      <p:sp>
        <p:nvSpPr>
          <p:cNvPr id="50" name="Rectangle 49">
            <a:extLst>
              <a:ext uri="{FF2B5EF4-FFF2-40B4-BE49-F238E27FC236}">
                <a16:creationId xmlns:a16="http://schemas.microsoft.com/office/drawing/2014/main" id="{B9B29432-A3DE-D341-874C-CB650158B509}"/>
              </a:ext>
            </a:extLst>
          </p:cNvPr>
          <p:cNvSpPr/>
          <p:nvPr/>
        </p:nvSpPr>
        <p:spPr>
          <a:xfrm>
            <a:off x="5194501" y="3662822"/>
            <a:ext cx="1546136"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Multiplier</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668E1CC0-77E4-D243-A813-820D8A6C1190}"/>
                  </a:ext>
                </a:extLst>
              </p:cNvPr>
              <p:cNvSpPr txBox="1"/>
              <p:nvPr/>
            </p:nvSpPr>
            <p:spPr>
              <a:xfrm>
                <a:off x="8029973" y="5083162"/>
                <a:ext cx="3913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𝑎</m:t>
                      </m:r>
                    </m:oMath>
                  </m:oMathPara>
                </a14:m>
                <a:endParaRPr lang="en-US" sz="2000" dirty="0"/>
              </a:p>
            </p:txBody>
          </p:sp>
        </mc:Choice>
        <mc:Fallback xmlns="">
          <p:sp>
            <p:nvSpPr>
              <p:cNvPr id="51" name="TextBox 50">
                <a:extLst>
                  <a:ext uri="{FF2B5EF4-FFF2-40B4-BE49-F238E27FC236}">
                    <a16:creationId xmlns:a16="http://schemas.microsoft.com/office/drawing/2014/main" id="{668E1CC0-77E4-D243-A813-820D8A6C1190}"/>
                  </a:ext>
                </a:extLst>
              </p:cNvPr>
              <p:cNvSpPr txBox="1">
                <a:spLocks noRot="1" noChangeAspect="1" noMove="1" noResize="1" noEditPoints="1" noAdjustHandles="1" noChangeArrowheads="1" noChangeShapeType="1" noTextEdit="1"/>
              </p:cNvSpPr>
              <p:nvPr/>
            </p:nvSpPr>
            <p:spPr>
              <a:xfrm>
                <a:off x="8029973" y="5083162"/>
                <a:ext cx="391326" cy="400110"/>
              </a:xfrm>
              <a:prstGeom prst="rect">
                <a:avLst/>
              </a:prstGeom>
              <a:blipFill>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1615966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8B50-AED0-1F48-A46E-35DC86DDA713}"/>
              </a:ext>
            </a:extLst>
          </p:cNvPr>
          <p:cNvSpPr>
            <a:spLocks noGrp="1"/>
          </p:cNvSpPr>
          <p:nvPr>
            <p:ph type="title"/>
          </p:nvPr>
        </p:nvSpPr>
        <p:spPr/>
        <p:txBody>
          <a:bodyPr/>
          <a:lstStyle/>
          <a:p>
            <a:r>
              <a:rPr lang="en-US" dirty="0"/>
              <a:t>1024-bit XGCD Comparison</a:t>
            </a:r>
          </a:p>
        </p:txBody>
      </p:sp>
      <p:pic>
        <p:nvPicPr>
          <p:cNvPr id="5" name="Content Placeholder 4" descr="Graphical user interface&#10;&#10;Description automatically generated with low confidence">
            <a:extLst>
              <a:ext uri="{FF2B5EF4-FFF2-40B4-BE49-F238E27FC236}">
                <a16:creationId xmlns:a16="http://schemas.microsoft.com/office/drawing/2014/main" id="{B68C4F35-2B68-874C-A672-656B24F1F722}"/>
              </a:ext>
            </a:extLst>
          </p:cNvPr>
          <p:cNvPicPr>
            <a:picLocks noGrp="1" noChangeAspect="1"/>
          </p:cNvPicPr>
          <p:nvPr>
            <p:ph idx="1"/>
          </p:nvPr>
        </p:nvPicPr>
        <p:blipFill>
          <a:blip r:embed="rId2"/>
          <a:stretch>
            <a:fillRect/>
          </a:stretch>
        </p:blipFill>
        <p:spPr>
          <a:xfrm>
            <a:off x="838200" y="2287870"/>
            <a:ext cx="10515600" cy="3426848"/>
          </a:xfrm>
        </p:spPr>
      </p:pic>
    </p:spTree>
    <p:extLst>
      <p:ext uri="{BB962C8B-B14F-4D97-AF65-F5344CB8AC3E}">
        <p14:creationId xmlns:p14="http://schemas.microsoft.com/office/powerpoint/2010/main" val="120735662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Our design impacts application approaches</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Autofit/>
          </a:bodyPr>
          <a:lstStyle/>
          <a:p>
            <a:pPr marL="514350" indent="-514350">
              <a:buFont typeface="+mj-lt"/>
              <a:buAutoNum type="arabicPeriod"/>
            </a:pPr>
            <a:endParaRPr lang="en-US" dirty="0"/>
          </a:p>
          <a:p>
            <a:pPr marL="514350" indent="-514350">
              <a:buFont typeface="+mj-lt"/>
              <a:buAutoNum type="arabicPeriod"/>
            </a:pPr>
            <a:r>
              <a:rPr lang="en-US" dirty="0"/>
              <a:t>Supports progression in state of the art for Curve25519</a:t>
            </a:r>
          </a:p>
          <a:p>
            <a:pPr lvl="1"/>
            <a:r>
              <a:rPr lang="en-US" sz="2800" dirty="0"/>
              <a:t>To point multiplication algorithms that use more inversions</a:t>
            </a:r>
          </a:p>
          <a:p>
            <a:pPr lvl="1"/>
            <a:endParaRPr lang="en-US" sz="2800" dirty="0"/>
          </a:p>
          <a:p>
            <a:pPr marL="514350" indent="-514350">
              <a:buFont typeface="+mj-lt"/>
              <a:buAutoNum type="arabicPeriod"/>
            </a:pPr>
            <a:r>
              <a:rPr lang="en-US" dirty="0"/>
              <a:t>Informs reasonable security levels for this type of VDF</a:t>
            </a:r>
          </a:p>
          <a:p>
            <a:pPr lvl="1"/>
            <a:r>
              <a:rPr lang="en-US" sz="2800" dirty="0"/>
              <a:t>Since our hardware is 30 to 40X faster than software</a:t>
            </a:r>
          </a:p>
          <a:p>
            <a:pPr lvl="1"/>
            <a:endParaRPr lang="en-US" sz="2800" dirty="0"/>
          </a:p>
          <a:p>
            <a:pPr marL="514350" indent="-514350">
              <a:buFont typeface="+mj-lt"/>
              <a:buAutoNum type="arabicPeriod"/>
            </a:pPr>
            <a:r>
              <a:rPr lang="en-US" dirty="0"/>
              <a:t>Other suggestions?</a:t>
            </a:r>
          </a:p>
          <a:p>
            <a:pPr lvl="1"/>
            <a:endParaRPr lang="en-US" sz="2800" dirty="0"/>
          </a:p>
          <a:p>
            <a:pPr marL="0" indent="0">
              <a:buNone/>
            </a:pPr>
            <a:endParaRPr lang="en-US" dirty="0"/>
          </a:p>
        </p:txBody>
      </p:sp>
    </p:spTree>
    <p:extLst>
      <p:ext uri="{BB962C8B-B14F-4D97-AF65-F5344CB8AC3E}">
        <p14:creationId xmlns:p14="http://schemas.microsoft.com/office/powerpoint/2010/main" val="365033168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Our design impacts application approaches</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Autofit/>
          </a:bodyPr>
          <a:lstStyle/>
          <a:p>
            <a:pPr marL="514350" indent="-514350">
              <a:buFont typeface="+mj-lt"/>
              <a:buAutoNum type="arabicPeriod"/>
            </a:pPr>
            <a:endParaRPr lang="en-US" dirty="0"/>
          </a:p>
          <a:p>
            <a:pPr marL="514350" indent="-514350">
              <a:buFont typeface="+mj-lt"/>
              <a:buAutoNum type="arabicPeriod"/>
            </a:pPr>
            <a:r>
              <a:rPr lang="en-US" dirty="0"/>
              <a:t>Supports progression in state of the art for Curve25519</a:t>
            </a:r>
          </a:p>
          <a:p>
            <a:pPr lvl="1"/>
            <a:r>
              <a:rPr lang="en-US" sz="2800" dirty="0"/>
              <a:t>To point multiplication algorithms that use more inversions</a:t>
            </a:r>
          </a:p>
          <a:p>
            <a:pPr lvl="1"/>
            <a:endParaRPr lang="en-US" sz="2800" dirty="0"/>
          </a:p>
          <a:p>
            <a:pPr marL="514350" indent="-514350">
              <a:buFont typeface="+mj-lt"/>
              <a:buAutoNum type="arabicPeriod"/>
            </a:pPr>
            <a:r>
              <a:rPr lang="en-US" dirty="0"/>
              <a:t>Informs reasonable security levels for this type of VDF</a:t>
            </a:r>
          </a:p>
          <a:p>
            <a:pPr lvl="1"/>
            <a:r>
              <a:rPr lang="en-US" sz="2800" dirty="0"/>
              <a:t>Since our hardware is 30 to 40X faster than software</a:t>
            </a:r>
          </a:p>
          <a:p>
            <a:pPr lvl="1"/>
            <a:endParaRPr lang="en-US" sz="2800" dirty="0"/>
          </a:p>
          <a:p>
            <a:pPr marL="0" indent="0" algn="ctr">
              <a:buNone/>
            </a:pPr>
            <a:r>
              <a:rPr lang="en-US" dirty="0"/>
              <a:t>Our work is open-source!</a:t>
            </a:r>
          </a:p>
          <a:p>
            <a:pPr marL="0" indent="0" algn="ctr">
              <a:buNone/>
            </a:pPr>
            <a:r>
              <a:rPr lang="en-US" dirty="0">
                <a:ea typeface="Open Sans Condensed" panose="020B0306030504020204" pitchFamily="34" charset="0"/>
                <a:cs typeface="Open Sans Condensed" panose="020B0306030504020204" pitchFamily="34" charset="0"/>
                <a:hlinkClick r:id="rId2"/>
              </a:rPr>
              <a:t>https://github.com/kavyasreedhar/sreedhar-xgcd-hardware-ches2022</a:t>
            </a:r>
            <a:r>
              <a:rPr lang="en-US" dirty="0">
                <a:ea typeface="Open Sans Condensed" panose="020B0306030504020204" pitchFamily="34" charset="0"/>
                <a:cs typeface="Open Sans Condensed" panose="020B0306030504020204" pitchFamily="34" charset="0"/>
              </a:rPr>
              <a:t> </a:t>
            </a:r>
          </a:p>
          <a:p>
            <a:endParaRPr lang="en-US" b="1" dirty="0">
              <a:ea typeface="Open Sans Condensed" panose="020B0306030504020204" pitchFamily="34" charset="0"/>
              <a:cs typeface="Open Sans Condensed" panose="020B0306030504020204" pitchFamily="34" charset="0"/>
            </a:endParaRPr>
          </a:p>
          <a:p>
            <a:pPr marL="0" indent="0">
              <a:buNone/>
            </a:pPr>
            <a:endParaRPr lang="en-US" dirty="0"/>
          </a:p>
        </p:txBody>
      </p:sp>
      <p:pic>
        <p:nvPicPr>
          <p:cNvPr id="4" name="Picture 3" descr="Qr code&#10;&#10;Description automatically generated">
            <a:extLst>
              <a:ext uri="{FF2B5EF4-FFF2-40B4-BE49-F238E27FC236}">
                <a16:creationId xmlns:a16="http://schemas.microsoft.com/office/drawing/2014/main" id="{967F5426-EE4C-3341-9295-FC4A42152FB8}"/>
              </a:ext>
            </a:extLst>
          </p:cNvPr>
          <p:cNvPicPr>
            <a:picLocks noChangeAspect="1"/>
          </p:cNvPicPr>
          <p:nvPr/>
        </p:nvPicPr>
        <p:blipFill>
          <a:blip r:embed="rId3"/>
          <a:stretch>
            <a:fillRect/>
          </a:stretch>
        </p:blipFill>
        <p:spPr>
          <a:xfrm>
            <a:off x="9707470" y="4173794"/>
            <a:ext cx="1504172" cy="1504172"/>
          </a:xfrm>
          <a:prstGeom prst="rect">
            <a:avLst/>
          </a:prstGeom>
        </p:spPr>
      </p:pic>
    </p:spTree>
    <p:extLst>
      <p:ext uri="{BB962C8B-B14F-4D97-AF65-F5344CB8AC3E}">
        <p14:creationId xmlns:p14="http://schemas.microsoft.com/office/powerpoint/2010/main" val="249249449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ED4E-8FEE-9A4F-9A8E-518922753FC1}"/>
              </a:ext>
            </a:extLst>
          </p:cNvPr>
          <p:cNvSpPr>
            <a:spLocks noGrp="1"/>
          </p:cNvSpPr>
          <p:nvPr>
            <p:ph type="ctrTitle"/>
          </p:nvPr>
        </p:nvSpPr>
        <p:spPr/>
        <p:txBody>
          <a:bodyPr/>
          <a:lstStyle/>
          <a:p>
            <a:r>
              <a:rPr lang="en-US" dirty="0"/>
              <a:t>DRAFT</a:t>
            </a:r>
          </a:p>
        </p:txBody>
      </p:sp>
      <p:sp>
        <p:nvSpPr>
          <p:cNvPr id="3" name="Subtitle 2">
            <a:extLst>
              <a:ext uri="{FF2B5EF4-FFF2-40B4-BE49-F238E27FC236}">
                <a16:creationId xmlns:a16="http://schemas.microsoft.com/office/drawing/2014/main" id="{E71319C6-AD82-0848-B1C9-EEA8AD4EEB8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486786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Our design impacts application approaches</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Autofit/>
          </a:bodyPr>
          <a:lstStyle/>
          <a:p>
            <a:pPr marL="514350" indent="-514350">
              <a:buFont typeface="+mj-lt"/>
              <a:buAutoNum type="arabicPeriod"/>
            </a:pPr>
            <a:r>
              <a:rPr lang="en-US" dirty="0"/>
              <a:t>Supports progression in state of the art for Curve25519</a:t>
            </a:r>
          </a:p>
          <a:p>
            <a:pPr lvl="1"/>
            <a:r>
              <a:rPr lang="en-US" sz="2800" dirty="0"/>
              <a:t>To using constant-time XGCD for inversion</a:t>
            </a:r>
          </a:p>
          <a:p>
            <a:pPr lvl="1"/>
            <a:endParaRPr lang="en-US" sz="2800" dirty="0"/>
          </a:p>
          <a:p>
            <a:pPr marL="0" indent="0">
              <a:buNone/>
            </a:pPr>
            <a:endParaRPr lang="en-US" dirty="0"/>
          </a:p>
        </p:txBody>
      </p:sp>
    </p:spTree>
    <p:extLst>
      <p:ext uri="{BB962C8B-B14F-4D97-AF65-F5344CB8AC3E}">
        <p14:creationId xmlns:p14="http://schemas.microsoft.com/office/powerpoint/2010/main" val="200103050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Our design impacts application approaches</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Autofit/>
          </a:bodyPr>
          <a:lstStyle/>
          <a:p>
            <a:pPr marL="514350" indent="-514350">
              <a:buFont typeface="+mj-lt"/>
              <a:buAutoNum type="arabicPeriod"/>
            </a:pPr>
            <a:r>
              <a:rPr lang="en-US" dirty="0"/>
              <a:t>Supports progression in state of the art for Curve25519</a:t>
            </a:r>
          </a:p>
          <a:p>
            <a:pPr lvl="1"/>
            <a:r>
              <a:rPr lang="en-US" sz="2800" dirty="0"/>
              <a:t>To using constant-time XGCD for inversion</a:t>
            </a:r>
          </a:p>
          <a:p>
            <a:pPr lvl="1"/>
            <a:endParaRPr lang="en-US" sz="2800" dirty="0"/>
          </a:p>
          <a:p>
            <a:pPr marL="514350" indent="-514350">
              <a:buFont typeface="+mj-lt"/>
              <a:buAutoNum type="arabicPeriod"/>
            </a:pPr>
            <a:r>
              <a:rPr lang="en-US" dirty="0"/>
              <a:t>Informs reasonable security levels for this type of VDF</a:t>
            </a:r>
          </a:p>
          <a:p>
            <a:pPr lvl="1"/>
            <a:r>
              <a:rPr lang="en-US" sz="2800" dirty="0"/>
              <a:t>Since our XGCD hardware is 36X faster than software</a:t>
            </a:r>
          </a:p>
          <a:p>
            <a:pPr lvl="1"/>
            <a:endParaRPr lang="en-US" sz="2800" dirty="0"/>
          </a:p>
          <a:p>
            <a:pPr marL="0" indent="0">
              <a:buNone/>
            </a:pPr>
            <a:endParaRPr lang="en-US" dirty="0"/>
          </a:p>
        </p:txBody>
      </p:sp>
    </p:spTree>
    <p:extLst>
      <p:ext uri="{BB962C8B-B14F-4D97-AF65-F5344CB8AC3E}">
        <p14:creationId xmlns:p14="http://schemas.microsoft.com/office/powerpoint/2010/main" val="202956003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Our design impacts application approaches</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Autofit/>
          </a:bodyPr>
          <a:lstStyle/>
          <a:p>
            <a:pPr marL="514350" indent="-514350">
              <a:buFont typeface="+mj-lt"/>
              <a:buAutoNum type="arabicPeriod"/>
            </a:pPr>
            <a:r>
              <a:rPr lang="en-US" dirty="0"/>
              <a:t>Supports progression in state of the art for Curve25519</a:t>
            </a:r>
          </a:p>
          <a:p>
            <a:pPr lvl="1"/>
            <a:r>
              <a:rPr lang="en-US" sz="2800" dirty="0"/>
              <a:t>To using constant-time XGCD for inversion</a:t>
            </a:r>
          </a:p>
          <a:p>
            <a:pPr lvl="1"/>
            <a:endParaRPr lang="en-US" sz="2800" dirty="0"/>
          </a:p>
          <a:p>
            <a:pPr marL="514350" indent="-514350">
              <a:buFont typeface="+mj-lt"/>
              <a:buAutoNum type="arabicPeriod"/>
            </a:pPr>
            <a:r>
              <a:rPr lang="en-US" dirty="0"/>
              <a:t>Informs reasonable security levels for this type of VDF</a:t>
            </a:r>
          </a:p>
          <a:p>
            <a:pPr lvl="1"/>
            <a:r>
              <a:rPr lang="en-US" sz="2800" dirty="0"/>
              <a:t>Since our XGCD hardware is 36X faster than software</a:t>
            </a:r>
          </a:p>
          <a:p>
            <a:pPr lvl="1"/>
            <a:endParaRPr lang="en-US" sz="2800" dirty="0"/>
          </a:p>
          <a:p>
            <a:pPr marL="514350" indent="-514350">
              <a:buFont typeface="+mj-lt"/>
              <a:buAutoNum type="arabicPeriod"/>
            </a:pPr>
            <a:r>
              <a:rPr lang="en-US" dirty="0"/>
              <a:t>May be useful for other applications?</a:t>
            </a:r>
          </a:p>
          <a:p>
            <a:pPr marL="514350" indent="-514350">
              <a:buFont typeface="+mj-lt"/>
              <a:buAutoNum type="arabicPeriod"/>
            </a:pPr>
            <a:endParaRPr lang="en-US" dirty="0"/>
          </a:p>
          <a:p>
            <a:pPr lvl="1"/>
            <a:endParaRPr lang="en-US" sz="2800" dirty="0"/>
          </a:p>
          <a:p>
            <a:pPr marL="0" indent="0">
              <a:buNone/>
            </a:pPr>
            <a:endParaRPr lang="en-US" dirty="0"/>
          </a:p>
        </p:txBody>
      </p:sp>
    </p:spTree>
    <p:extLst>
      <p:ext uri="{BB962C8B-B14F-4D97-AF65-F5344CB8AC3E}">
        <p14:creationId xmlns:p14="http://schemas.microsoft.com/office/powerpoint/2010/main" val="162480998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Our design impacts application approaches</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Autofit/>
          </a:bodyPr>
          <a:lstStyle/>
          <a:p>
            <a:pPr marL="514350" indent="-514350">
              <a:buFont typeface="+mj-lt"/>
              <a:buAutoNum type="arabicPeriod"/>
            </a:pPr>
            <a:r>
              <a:rPr lang="en-US" dirty="0"/>
              <a:t>Supports progression in state of the art for Curve25519</a:t>
            </a:r>
          </a:p>
          <a:p>
            <a:pPr lvl="1"/>
            <a:r>
              <a:rPr lang="en-US" sz="2800" dirty="0"/>
              <a:t>To using constant-time XGCD for inversion</a:t>
            </a:r>
          </a:p>
          <a:p>
            <a:pPr lvl="1"/>
            <a:endParaRPr lang="en-US" sz="2800" dirty="0"/>
          </a:p>
          <a:p>
            <a:pPr marL="514350" indent="-514350">
              <a:buFont typeface="+mj-lt"/>
              <a:buAutoNum type="arabicPeriod"/>
            </a:pPr>
            <a:r>
              <a:rPr lang="en-US" dirty="0"/>
              <a:t>Informs reasonable security levels for this type of VDF</a:t>
            </a:r>
          </a:p>
          <a:p>
            <a:pPr lvl="1"/>
            <a:r>
              <a:rPr lang="en-US" sz="2800" dirty="0"/>
              <a:t>Since our XGCD hardware is 36X faster than software</a:t>
            </a:r>
          </a:p>
          <a:p>
            <a:pPr lvl="1"/>
            <a:endParaRPr lang="en-US" sz="2800" dirty="0"/>
          </a:p>
          <a:p>
            <a:pPr marL="514350" indent="-514350">
              <a:buFont typeface="+mj-lt"/>
              <a:buAutoNum type="arabicPeriod"/>
            </a:pPr>
            <a:r>
              <a:rPr lang="en-US" dirty="0"/>
              <a:t>May be useful for other applications?</a:t>
            </a:r>
          </a:p>
          <a:p>
            <a:pPr marL="514350" indent="-514350">
              <a:buFont typeface="+mj-lt"/>
              <a:buAutoNum type="arabicPeriod"/>
            </a:pPr>
            <a:endParaRPr lang="en-US" dirty="0"/>
          </a:p>
          <a:p>
            <a:pPr marL="0" indent="0" algn="ctr">
              <a:buNone/>
            </a:pPr>
            <a:r>
              <a:rPr lang="en-US" dirty="0">
                <a:ea typeface="Open Sans Condensed" panose="020B0306030504020204" pitchFamily="34" charset="0"/>
                <a:cs typeface="Open Sans Condensed" panose="020B0306030504020204" pitchFamily="34" charset="0"/>
                <a:hlinkClick r:id="rId3"/>
              </a:rPr>
              <a:t>https://github.com/kavyasreedhar/sreedhar-xgcd-hardware-ches2022</a:t>
            </a:r>
            <a:endParaRPr lang="en-US" dirty="0"/>
          </a:p>
        </p:txBody>
      </p:sp>
      <p:pic>
        <p:nvPicPr>
          <p:cNvPr id="4" name="Picture 3" descr="Qr code&#10;&#10;Description automatically generated">
            <a:extLst>
              <a:ext uri="{FF2B5EF4-FFF2-40B4-BE49-F238E27FC236}">
                <a16:creationId xmlns:a16="http://schemas.microsoft.com/office/drawing/2014/main" id="{F2CCF3A6-B94F-4C46-9F91-BBFA83DA39E6}"/>
              </a:ext>
            </a:extLst>
          </p:cNvPr>
          <p:cNvPicPr>
            <a:picLocks noChangeAspect="1"/>
          </p:cNvPicPr>
          <p:nvPr/>
        </p:nvPicPr>
        <p:blipFill>
          <a:blip r:embed="rId4"/>
          <a:stretch>
            <a:fillRect/>
          </a:stretch>
        </p:blipFill>
        <p:spPr>
          <a:xfrm>
            <a:off x="9707470" y="4173794"/>
            <a:ext cx="1504172" cy="1504172"/>
          </a:xfrm>
          <a:prstGeom prst="rect">
            <a:avLst/>
          </a:prstGeom>
        </p:spPr>
      </p:pic>
    </p:spTree>
    <p:extLst>
      <p:ext uri="{BB962C8B-B14F-4D97-AF65-F5344CB8AC3E}">
        <p14:creationId xmlns:p14="http://schemas.microsoft.com/office/powerpoint/2010/main" val="424046708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AC11-DC67-FB46-A4F2-6CD1DD0F6439}"/>
              </a:ext>
            </a:extLst>
          </p:cNvPr>
          <p:cNvSpPr>
            <a:spLocks noGrp="1"/>
          </p:cNvSpPr>
          <p:nvPr>
            <p:ph type="title"/>
          </p:nvPr>
        </p:nvSpPr>
        <p:spPr/>
        <p:txBody>
          <a:bodyPr/>
          <a:lstStyle/>
          <a:p>
            <a:r>
              <a:rPr lang="en-US"/>
              <a:t>Two-bit PM critical path: 3 CSA delays</a:t>
            </a:r>
          </a:p>
        </p:txBody>
      </p:sp>
      <p:cxnSp>
        <p:nvCxnSpPr>
          <p:cNvPr id="20" name="Straight Arrow Connector 19">
            <a:extLst>
              <a:ext uri="{FF2B5EF4-FFF2-40B4-BE49-F238E27FC236}">
                <a16:creationId xmlns:a16="http://schemas.microsoft.com/office/drawing/2014/main" id="{03D4F7E9-74E9-CC4F-8A89-2B0B5C0AF62C}"/>
              </a:ext>
            </a:extLst>
          </p:cNvPr>
          <p:cNvCxnSpPr>
            <a:cxnSpLocks/>
          </p:cNvCxnSpPr>
          <p:nvPr/>
        </p:nvCxnSpPr>
        <p:spPr>
          <a:xfrm>
            <a:off x="1683322" y="3698931"/>
            <a:ext cx="6354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74682E3-0356-0249-B33D-206557B35243}"/>
              </a:ext>
            </a:extLst>
          </p:cNvPr>
          <p:cNvCxnSpPr>
            <a:cxnSpLocks/>
          </p:cNvCxnSpPr>
          <p:nvPr/>
        </p:nvCxnSpPr>
        <p:spPr>
          <a:xfrm flipV="1">
            <a:off x="1683322" y="4089685"/>
            <a:ext cx="635454" cy="29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2EEB80E-0F8A-F140-BFF3-118251D6838B}"/>
              </a:ext>
            </a:extLst>
          </p:cNvPr>
          <p:cNvCxnSpPr>
            <a:cxnSpLocks/>
          </p:cNvCxnSpPr>
          <p:nvPr/>
        </p:nvCxnSpPr>
        <p:spPr>
          <a:xfrm>
            <a:off x="1683322" y="4470909"/>
            <a:ext cx="6354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2C92C22-D84E-2A4B-9BBC-A9C80D114169}"/>
                  </a:ext>
                </a:extLst>
              </p:cNvPr>
              <p:cNvSpPr txBox="1"/>
              <p:nvPr/>
            </p:nvSpPr>
            <p:spPr>
              <a:xfrm>
                <a:off x="600600" y="3342643"/>
                <a:ext cx="10227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𝑚</m:t>
                      </m:r>
                      <m:r>
                        <a:rPr lang="en-US" sz="2800" i="1" baseline="-25000" dirty="0" err="1">
                          <a:latin typeface="Cambria Math" panose="02040503050406030204" pitchFamily="18" charset="0"/>
                        </a:rPr>
                        <m:t>𝑠𝑢𝑚</m:t>
                      </m:r>
                    </m:oMath>
                  </m:oMathPara>
                </a14:m>
                <a:endParaRPr lang="en-US" sz="2800"/>
              </a:p>
            </p:txBody>
          </p:sp>
        </mc:Choice>
        <mc:Fallback xmlns="">
          <p:sp>
            <p:nvSpPr>
              <p:cNvPr id="23" name="TextBox 22">
                <a:extLst>
                  <a:ext uri="{FF2B5EF4-FFF2-40B4-BE49-F238E27FC236}">
                    <a16:creationId xmlns:a16="http://schemas.microsoft.com/office/drawing/2014/main" id="{B2C92C22-D84E-2A4B-9BBC-A9C80D114169}"/>
                  </a:ext>
                </a:extLst>
              </p:cNvPr>
              <p:cNvSpPr txBox="1">
                <a:spLocks noRot="1" noChangeAspect="1" noMove="1" noResize="1" noEditPoints="1" noAdjustHandles="1" noChangeArrowheads="1" noChangeShapeType="1" noTextEdit="1"/>
              </p:cNvSpPr>
              <p:nvPr/>
            </p:nvSpPr>
            <p:spPr>
              <a:xfrm>
                <a:off x="600600" y="3342643"/>
                <a:ext cx="1022779" cy="523220"/>
              </a:xfrm>
              <a:prstGeom prst="rect">
                <a:avLst/>
              </a:prstGeom>
              <a:blipFill>
                <a:blip r:embed="rId4"/>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BF2C8C66-59E9-C04A-B19B-663569F7CDC6}"/>
              </a:ext>
            </a:extLst>
          </p:cNvPr>
          <p:cNvCxnSpPr>
            <a:cxnSpLocks/>
          </p:cNvCxnSpPr>
          <p:nvPr/>
        </p:nvCxnSpPr>
        <p:spPr>
          <a:xfrm flipV="1">
            <a:off x="1662675" y="4861905"/>
            <a:ext cx="4172268" cy="16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8458CE2B-1F68-B34F-917C-0BAA2A0AA9C4}"/>
              </a:ext>
            </a:extLst>
          </p:cNvPr>
          <p:cNvSpPr/>
          <p:nvPr/>
        </p:nvSpPr>
        <p:spPr>
          <a:xfrm>
            <a:off x="2471164" y="3509567"/>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CSA</a:t>
            </a:r>
          </a:p>
        </p:txBody>
      </p:sp>
      <p:sp>
        <p:nvSpPr>
          <p:cNvPr id="30" name="Rectangle 29">
            <a:extLst>
              <a:ext uri="{FF2B5EF4-FFF2-40B4-BE49-F238E27FC236}">
                <a16:creationId xmlns:a16="http://schemas.microsoft.com/office/drawing/2014/main" id="{DF9F3618-4415-8144-9916-ED6487D403AC}"/>
              </a:ext>
            </a:extLst>
          </p:cNvPr>
          <p:cNvSpPr/>
          <p:nvPr/>
        </p:nvSpPr>
        <p:spPr>
          <a:xfrm>
            <a:off x="5914291" y="3774151"/>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CSA</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3D513FB-57D0-FE49-9D8F-E238301D183C}"/>
                  </a:ext>
                </a:extLst>
              </p:cNvPr>
              <p:cNvSpPr txBox="1"/>
              <p:nvPr/>
            </p:nvSpPr>
            <p:spPr>
              <a:xfrm>
                <a:off x="4531508" y="3342643"/>
                <a:ext cx="9121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𝑥</m:t>
                      </m:r>
                      <m:r>
                        <a:rPr lang="en-US" sz="2800" i="1" baseline="-25000" dirty="0" err="1">
                          <a:latin typeface="Cambria Math" panose="02040503050406030204" pitchFamily="18" charset="0"/>
                        </a:rPr>
                        <m:t>𝑠𝑢𝑚</m:t>
                      </m:r>
                    </m:oMath>
                  </m:oMathPara>
                </a14:m>
                <a:endParaRPr lang="en-US" sz="2800"/>
              </a:p>
            </p:txBody>
          </p:sp>
        </mc:Choice>
        <mc:Fallback xmlns="">
          <p:sp>
            <p:nvSpPr>
              <p:cNvPr id="33" name="TextBox 32">
                <a:extLst>
                  <a:ext uri="{FF2B5EF4-FFF2-40B4-BE49-F238E27FC236}">
                    <a16:creationId xmlns:a16="http://schemas.microsoft.com/office/drawing/2014/main" id="{03D513FB-57D0-FE49-9D8F-E238301D183C}"/>
                  </a:ext>
                </a:extLst>
              </p:cNvPr>
              <p:cNvSpPr txBox="1">
                <a:spLocks noRot="1" noChangeAspect="1" noMove="1" noResize="1" noEditPoints="1" noAdjustHandles="1" noChangeArrowheads="1" noChangeShapeType="1" noTextEdit="1"/>
              </p:cNvSpPr>
              <p:nvPr/>
            </p:nvSpPr>
            <p:spPr>
              <a:xfrm>
                <a:off x="4531508" y="3342643"/>
                <a:ext cx="912173"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2AEEF10-423B-5D4F-84E1-C2C7FA06B366}"/>
                  </a:ext>
                </a:extLst>
              </p:cNvPr>
              <p:cNvSpPr txBox="1"/>
              <p:nvPr/>
            </p:nvSpPr>
            <p:spPr>
              <a:xfrm>
                <a:off x="4531508" y="3904061"/>
                <a:ext cx="10692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𝑥</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34" name="TextBox 33">
                <a:extLst>
                  <a:ext uri="{FF2B5EF4-FFF2-40B4-BE49-F238E27FC236}">
                    <a16:creationId xmlns:a16="http://schemas.microsoft.com/office/drawing/2014/main" id="{02AEEF10-423B-5D4F-84E1-C2C7FA06B366}"/>
                  </a:ext>
                </a:extLst>
              </p:cNvPr>
              <p:cNvSpPr txBox="1">
                <a:spLocks noRot="1" noChangeAspect="1" noMove="1" noResize="1" noEditPoints="1" noAdjustHandles="1" noChangeArrowheads="1" noChangeShapeType="1" noTextEdit="1"/>
              </p:cNvSpPr>
              <p:nvPr/>
            </p:nvSpPr>
            <p:spPr>
              <a:xfrm>
                <a:off x="4531508" y="3904061"/>
                <a:ext cx="1069267" cy="523220"/>
              </a:xfrm>
              <a:prstGeom prst="rect">
                <a:avLst/>
              </a:prstGeom>
              <a:blipFill>
                <a:blip r:embed="rId6"/>
                <a:stretch>
                  <a:fillRect/>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31D700F6-40D5-E54F-9CC9-4A43429E2BFD}"/>
              </a:ext>
            </a:extLst>
          </p:cNvPr>
          <p:cNvCxnSpPr>
            <a:cxnSpLocks/>
          </p:cNvCxnSpPr>
          <p:nvPr/>
        </p:nvCxnSpPr>
        <p:spPr>
          <a:xfrm>
            <a:off x="3974300" y="3960541"/>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A188EF1-275B-0B48-9E4F-2837AAA019D3}"/>
              </a:ext>
            </a:extLst>
          </p:cNvPr>
          <p:cNvCxnSpPr>
            <a:cxnSpLocks/>
          </p:cNvCxnSpPr>
          <p:nvPr/>
        </p:nvCxnSpPr>
        <p:spPr>
          <a:xfrm>
            <a:off x="3974300" y="4470909"/>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EF38C48-C541-194A-8C54-60CFE8513AA0}"/>
                  </a:ext>
                </a:extLst>
              </p:cNvPr>
              <p:cNvSpPr txBox="1"/>
              <p:nvPr/>
            </p:nvSpPr>
            <p:spPr>
              <a:xfrm>
                <a:off x="7976843" y="3537669"/>
                <a:ext cx="8945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𝑧</m:t>
                      </m:r>
                      <m:r>
                        <a:rPr lang="en-US" sz="2800" i="1" baseline="-25000" dirty="0" err="1">
                          <a:latin typeface="Cambria Math" panose="02040503050406030204" pitchFamily="18" charset="0"/>
                        </a:rPr>
                        <m:t>𝑠𝑢𝑚</m:t>
                      </m:r>
                    </m:oMath>
                  </m:oMathPara>
                </a14:m>
                <a:endParaRPr lang="en-US" sz="2800"/>
              </a:p>
            </p:txBody>
          </p:sp>
        </mc:Choice>
        <mc:Fallback xmlns="">
          <p:sp>
            <p:nvSpPr>
              <p:cNvPr id="41" name="TextBox 40">
                <a:extLst>
                  <a:ext uri="{FF2B5EF4-FFF2-40B4-BE49-F238E27FC236}">
                    <a16:creationId xmlns:a16="http://schemas.microsoft.com/office/drawing/2014/main" id="{AEF38C48-C541-194A-8C54-60CFE8513AA0}"/>
                  </a:ext>
                </a:extLst>
              </p:cNvPr>
              <p:cNvSpPr txBox="1">
                <a:spLocks noRot="1" noChangeAspect="1" noMove="1" noResize="1" noEditPoints="1" noAdjustHandles="1" noChangeArrowheads="1" noChangeShapeType="1" noTextEdit="1"/>
              </p:cNvSpPr>
              <p:nvPr/>
            </p:nvSpPr>
            <p:spPr>
              <a:xfrm>
                <a:off x="7976843" y="3537669"/>
                <a:ext cx="894540"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22C1EFF-FA41-3E45-B925-BFE49ACBA64D}"/>
                  </a:ext>
                </a:extLst>
              </p:cNvPr>
              <p:cNvSpPr txBox="1"/>
              <p:nvPr/>
            </p:nvSpPr>
            <p:spPr>
              <a:xfrm>
                <a:off x="7976843" y="4099087"/>
                <a:ext cx="10516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𝑧</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42" name="TextBox 41">
                <a:extLst>
                  <a:ext uri="{FF2B5EF4-FFF2-40B4-BE49-F238E27FC236}">
                    <a16:creationId xmlns:a16="http://schemas.microsoft.com/office/drawing/2014/main" id="{022C1EFF-FA41-3E45-B925-BFE49ACBA64D}"/>
                  </a:ext>
                </a:extLst>
              </p:cNvPr>
              <p:cNvSpPr txBox="1">
                <a:spLocks noRot="1" noChangeAspect="1" noMove="1" noResize="1" noEditPoints="1" noAdjustHandles="1" noChangeArrowheads="1" noChangeShapeType="1" noTextEdit="1"/>
              </p:cNvSpPr>
              <p:nvPr/>
            </p:nvSpPr>
            <p:spPr>
              <a:xfrm>
                <a:off x="7976843" y="4099087"/>
                <a:ext cx="1051635" cy="523220"/>
              </a:xfrm>
              <a:prstGeom prst="rect">
                <a:avLst/>
              </a:prstGeom>
              <a:blipFill>
                <a:blip r:embed="rId8"/>
                <a:stretch>
                  <a:fillRect/>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2079AE4F-361F-F947-9312-8B16B7F9E288}"/>
              </a:ext>
            </a:extLst>
          </p:cNvPr>
          <p:cNvCxnSpPr>
            <a:cxnSpLocks/>
          </p:cNvCxnSpPr>
          <p:nvPr/>
        </p:nvCxnSpPr>
        <p:spPr>
          <a:xfrm>
            <a:off x="7419635" y="4155567"/>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44040D9-44F8-8444-B94C-2498AC387474}"/>
              </a:ext>
            </a:extLst>
          </p:cNvPr>
          <p:cNvCxnSpPr>
            <a:cxnSpLocks/>
          </p:cNvCxnSpPr>
          <p:nvPr/>
        </p:nvCxnSpPr>
        <p:spPr>
          <a:xfrm>
            <a:off x="7419635" y="4665935"/>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BF04106-0A6A-CB49-98BF-78DE5D6E12E2}"/>
              </a:ext>
            </a:extLst>
          </p:cNvPr>
          <p:cNvSpPr/>
          <p:nvPr/>
        </p:nvSpPr>
        <p:spPr>
          <a:xfrm>
            <a:off x="9367356" y="4042189"/>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CSA</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DDF2100-696A-D541-86CB-3BD921BCAD41}"/>
                  </a:ext>
                </a:extLst>
              </p:cNvPr>
              <p:cNvSpPr txBox="1"/>
              <p:nvPr/>
            </p:nvSpPr>
            <p:spPr>
              <a:xfrm>
                <a:off x="583394" y="3712596"/>
                <a:ext cx="117987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𝑚</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31" name="TextBox 30">
                <a:extLst>
                  <a:ext uri="{FF2B5EF4-FFF2-40B4-BE49-F238E27FC236}">
                    <a16:creationId xmlns:a16="http://schemas.microsoft.com/office/drawing/2014/main" id="{CDDF2100-696A-D541-86CB-3BD921BCAD41}"/>
                  </a:ext>
                </a:extLst>
              </p:cNvPr>
              <p:cNvSpPr txBox="1">
                <a:spLocks noRot="1" noChangeAspect="1" noMove="1" noResize="1" noEditPoints="1" noAdjustHandles="1" noChangeArrowheads="1" noChangeShapeType="1" noTextEdit="1"/>
              </p:cNvSpPr>
              <p:nvPr/>
            </p:nvSpPr>
            <p:spPr>
              <a:xfrm>
                <a:off x="583394" y="3712596"/>
                <a:ext cx="1179875"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3354790-1AB0-E74C-B6CC-A9ADDBB6EA78}"/>
                  </a:ext>
                </a:extLst>
              </p:cNvPr>
              <p:cNvSpPr txBox="1"/>
              <p:nvPr/>
            </p:nvSpPr>
            <p:spPr>
              <a:xfrm>
                <a:off x="600600" y="4142715"/>
                <a:ext cx="92820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𝑛</m:t>
                      </m:r>
                      <m:r>
                        <a:rPr lang="en-US" sz="2800" i="1" baseline="-25000" dirty="0" err="1">
                          <a:latin typeface="Cambria Math" panose="02040503050406030204" pitchFamily="18" charset="0"/>
                        </a:rPr>
                        <m:t>𝑠𝑢𝑚</m:t>
                      </m:r>
                    </m:oMath>
                  </m:oMathPara>
                </a14:m>
                <a:endParaRPr lang="en-US" sz="2800"/>
              </a:p>
            </p:txBody>
          </p:sp>
        </mc:Choice>
        <mc:Fallback xmlns="">
          <p:sp>
            <p:nvSpPr>
              <p:cNvPr id="32" name="TextBox 31">
                <a:extLst>
                  <a:ext uri="{FF2B5EF4-FFF2-40B4-BE49-F238E27FC236}">
                    <a16:creationId xmlns:a16="http://schemas.microsoft.com/office/drawing/2014/main" id="{23354790-1AB0-E74C-B6CC-A9ADDBB6EA78}"/>
                  </a:ext>
                </a:extLst>
              </p:cNvPr>
              <p:cNvSpPr txBox="1">
                <a:spLocks noRot="1" noChangeAspect="1" noMove="1" noResize="1" noEditPoints="1" noAdjustHandles="1" noChangeArrowheads="1" noChangeShapeType="1" noTextEdit="1"/>
              </p:cNvSpPr>
              <p:nvPr/>
            </p:nvSpPr>
            <p:spPr>
              <a:xfrm>
                <a:off x="600600" y="4142715"/>
                <a:ext cx="928203"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00AAB62-F14A-9D46-BDBD-5273C7361295}"/>
                  </a:ext>
                </a:extLst>
              </p:cNvPr>
              <p:cNvSpPr txBox="1"/>
              <p:nvPr/>
            </p:nvSpPr>
            <p:spPr>
              <a:xfrm>
                <a:off x="568810" y="4569517"/>
                <a:ext cx="108529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𝑛</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37" name="TextBox 36">
                <a:extLst>
                  <a:ext uri="{FF2B5EF4-FFF2-40B4-BE49-F238E27FC236}">
                    <a16:creationId xmlns:a16="http://schemas.microsoft.com/office/drawing/2014/main" id="{100AAB62-F14A-9D46-BDBD-5273C7361295}"/>
                  </a:ext>
                </a:extLst>
              </p:cNvPr>
              <p:cNvSpPr txBox="1">
                <a:spLocks noRot="1" noChangeAspect="1" noMove="1" noResize="1" noEditPoints="1" noAdjustHandles="1" noChangeArrowheads="1" noChangeShapeType="1" noTextEdit="1"/>
              </p:cNvSpPr>
              <p:nvPr/>
            </p:nvSpPr>
            <p:spPr>
              <a:xfrm>
                <a:off x="568810" y="4569517"/>
                <a:ext cx="1085297" cy="523220"/>
              </a:xfrm>
              <a:prstGeom prst="rect">
                <a:avLst/>
              </a:prstGeom>
              <a:blipFill>
                <a:blip r:embed="rId11"/>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2296316E-0598-A440-91D9-21482689870D}"/>
              </a:ext>
            </a:extLst>
          </p:cNvPr>
          <p:cNvCxnSpPr>
            <a:cxnSpLocks/>
          </p:cNvCxnSpPr>
          <p:nvPr/>
        </p:nvCxnSpPr>
        <p:spPr>
          <a:xfrm flipV="1">
            <a:off x="1609681" y="5173206"/>
            <a:ext cx="7691244" cy="217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8B0B9B1-5F80-B442-A188-8EFEACE22B27}"/>
                  </a:ext>
                </a:extLst>
              </p:cNvPr>
              <p:cNvSpPr txBox="1"/>
              <p:nvPr/>
            </p:nvSpPr>
            <p:spPr>
              <a:xfrm>
                <a:off x="583204" y="5028503"/>
                <a:ext cx="73141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𝑎</m:t>
                          </m:r>
                        </m:e>
                        <m:sub>
                          <m:r>
                            <a:rPr lang="en-US" sz="2800" b="0" i="1" smtClean="0">
                              <a:solidFill>
                                <a:schemeClr val="tx1"/>
                              </a:solidFill>
                              <a:latin typeface="Cambria Math" panose="02040503050406030204" pitchFamily="18" charset="0"/>
                            </a:rPr>
                            <m:t>𝑚</m:t>
                          </m:r>
                        </m:sub>
                      </m:sSub>
                    </m:oMath>
                  </m:oMathPara>
                </a14:m>
                <a:endParaRPr lang="en-US" sz="2800">
                  <a:solidFill>
                    <a:schemeClr val="tx1"/>
                  </a:solidFill>
                </a:endParaRPr>
              </a:p>
            </p:txBody>
          </p:sp>
        </mc:Choice>
        <mc:Fallback xmlns="">
          <p:sp>
            <p:nvSpPr>
              <p:cNvPr id="39" name="TextBox 38">
                <a:extLst>
                  <a:ext uri="{FF2B5EF4-FFF2-40B4-BE49-F238E27FC236}">
                    <a16:creationId xmlns:a16="http://schemas.microsoft.com/office/drawing/2014/main" id="{58B0B9B1-5F80-B442-A188-8EFEACE22B27}"/>
                  </a:ext>
                </a:extLst>
              </p:cNvPr>
              <p:cNvSpPr txBox="1">
                <a:spLocks noRot="1" noChangeAspect="1" noMove="1" noResize="1" noEditPoints="1" noAdjustHandles="1" noChangeArrowheads="1" noChangeShapeType="1" noTextEdit="1"/>
              </p:cNvSpPr>
              <p:nvPr/>
            </p:nvSpPr>
            <p:spPr>
              <a:xfrm>
                <a:off x="583204" y="5028503"/>
                <a:ext cx="731419" cy="52322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2D5E88FF-6989-9348-AC93-E3A0989DEA6B}"/>
                  </a:ext>
                </a:extLst>
              </p:cNvPr>
              <p:cNvSpPr/>
              <p:nvPr/>
            </p:nvSpPr>
            <p:spPr>
              <a:xfrm>
                <a:off x="4999223" y="1684794"/>
                <a:ext cx="2382520" cy="144272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2800" b="0" i="1" smtClean="0">
                              <a:solidFill>
                                <a:sysClr val="windowText" lastClr="000000"/>
                              </a:solidFill>
                              <a:latin typeface="Cambria Math" panose="02040503050406030204" pitchFamily="18" charset="0"/>
                            </a:rPr>
                          </m:ctrlPr>
                        </m:fPr>
                        <m:num>
                          <m:r>
                            <a:rPr lang="en-US" sz="2800" b="0" i="1" smtClean="0">
                              <a:solidFill>
                                <a:sysClr val="windowText" lastClr="000000"/>
                              </a:solidFill>
                              <a:latin typeface="Cambria Math" panose="02040503050406030204" pitchFamily="18" charset="0"/>
                            </a:rPr>
                            <m:t>𝑚</m:t>
                          </m:r>
                          <m:r>
                            <a:rPr lang="en-US" sz="2800" b="0" i="1" smtClean="0">
                              <a:solidFill>
                                <a:sysClr val="windowText" lastClr="000000"/>
                              </a:solidFill>
                              <a:latin typeface="Cambria Math" panose="02040503050406030204" pitchFamily="18" charset="0"/>
                            </a:rPr>
                            <m:t>−</m:t>
                          </m:r>
                          <m:r>
                            <a:rPr lang="en-US" sz="2800" b="0" i="1" smtClean="0">
                              <a:solidFill>
                                <a:sysClr val="windowText" lastClr="000000"/>
                              </a:solidFill>
                              <a:latin typeface="Cambria Math" panose="02040503050406030204" pitchFamily="18" charset="0"/>
                            </a:rPr>
                            <m:t>𝑛</m:t>
                          </m:r>
                          <m:r>
                            <a:rPr lang="en-US" sz="2800" b="0" i="1" smtClean="0">
                              <a:solidFill>
                                <a:sysClr val="windowText" lastClr="000000"/>
                              </a:solidFill>
                              <a:latin typeface="Cambria Math" panose="02040503050406030204" pitchFamily="18" charset="0"/>
                            </a:rPr>
                            <m:t>−</m:t>
                          </m:r>
                          <m:sSub>
                            <m:sSubPr>
                              <m:ctrlPr>
                                <a:rPr lang="en-US" sz="2800" b="0" i="1" smtClean="0">
                                  <a:solidFill>
                                    <a:sysClr val="windowText" lastClr="000000"/>
                                  </a:solidFill>
                                  <a:latin typeface="Cambria Math" panose="02040503050406030204" pitchFamily="18" charset="0"/>
                                </a:rPr>
                              </m:ctrlPr>
                            </m:sSubPr>
                            <m:e>
                              <m:r>
                                <a:rPr lang="en-US" sz="2800" b="0" i="1" smtClean="0">
                                  <a:solidFill>
                                    <a:sysClr val="windowText" lastClr="000000"/>
                                  </a:solidFill>
                                  <a:latin typeface="Cambria Math" panose="02040503050406030204" pitchFamily="18" charset="0"/>
                                </a:rPr>
                                <m:t>𝑎</m:t>
                              </m:r>
                            </m:e>
                            <m:sub>
                              <m:r>
                                <a:rPr lang="en-US" sz="2800" b="0" i="1" smtClean="0">
                                  <a:solidFill>
                                    <a:sysClr val="windowText" lastClr="000000"/>
                                  </a:solidFill>
                                  <a:latin typeface="Cambria Math" panose="02040503050406030204" pitchFamily="18" charset="0"/>
                                </a:rPr>
                                <m:t>𝑚</m:t>
                              </m:r>
                            </m:sub>
                          </m:sSub>
                        </m:num>
                        <m:den>
                          <m:r>
                            <a:rPr lang="en-US" sz="2800" b="0" i="1" smtClean="0">
                              <a:solidFill>
                                <a:sysClr val="windowText" lastClr="000000"/>
                              </a:solidFill>
                              <a:latin typeface="Cambria Math" panose="02040503050406030204" pitchFamily="18" charset="0"/>
                            </a:rPr>
                            <m:t>4</m:t>
                          </m:r>
                        </m:den>
                      </m:f>
                    </m:oMath>
                  </m:oMathPara>
                </a14:m>
                <a:endParaRPr lang="en-US" sz="2800">
                  <a:solidFill>
                    <a:sysClr val="windowText" lastClr="000000"/>
                  </a:solidFill>
                </a:endParaRPr>
              </a:p>
            </p:txBody>
          </p:sp>
        </mc:Choice>
        <mc:Fallback xmlns="">
          <p:sp>
            <p:nvSpPr>
              <p:cNvPr id="40" name="Rectangle 39">
                <a:extLst>
                  <a:ext uri="{FF2B5EF4-FFF2-40B4-BE49-F238E27FC236}">
                    <a16:creationId xmlns:a16="http://schemas.microsoft.com/office/drawing/2014/main" id="{2D5E88FF-6989-9348-AC93-E3A0989DEA6B}"/>
                  </a:ext>
                </a:extLst>
              </p:cNvPr>
              <p:cNvSpPr>
                <a:spLocks noRot="1" noChangeAspect="1" noMove="1" noResize="1" noEditPoints="1" noAdjustHandles="1" noChangeArrowheads="1" noChangeShapeType="1" noTextEdit="1"/>
              </p:cNvSpPr>
              <p:nvPr/>
            </p:nvSpPr>
            <p:spPr>
              <a:xfrm>
                <a:off x="4999223" y="1684794"/>
                <a:ext cx="2382520" cy="1442720"/>
              </a:xfrm>
              <a:prstGeom prst="rect">
                <a:avLst/>
              </a:prstGeom>
              <a:blipFill>
                <a:blip r:embed="rId13"/>
                <a:stretch>
                  <a:fillRect/>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26770988-6B83-1E4F-9D12-5C65A69A745C}"/>
                  </a:ext>
                </a:extLst>
              </p:cNvPr>
              <p:cNvSpPr txBox="1"/>
              <p:nvPr/>
            </p:nvSpPr>
            <p:spPr>
              <a:xfrm>
                <a:off x="10936923" y="3774151"/>
                <a:ext cx="89293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𝑟</m:t>
                      </m:r>
                      <m:r>
                        <a:rPr lang="en-US" sz="2800" i="1" baseline="-25000" dirty="0" err="1">
                          <a:latin typeface="Cambria Math" panose="02040503050406030204" pitchFamily="18" charset="0"/>
                        </a:rPr>
                        <m:t>𝑠𝑢𝑚</m:t>
                      </m:r>
                    </m:oMath>
                  </m:oMathPara>
                </a14:m>
                <a:endParaRPr lang="en-US" sz="2800"/>
              </a:p>
            </p:txBody>
          </p:sp>
        </mc:Choice>
        <mc:Fallback xmlns="">
          <p:sp>
            <p:nvSpPr>
              <p:cNvPr id="46" name="TextBox 45">
                <a:extLst>
                  <a:ext uri="{FF2B5EF4-FFF2-40B4-BE49-F238E27FC236}">
                    <a16:creationId xmlns:a16="http://schemas.microsoft.com/office/drawing/2014/main" id="{26770988-6B83-1E4F-9D12-5C65A69A745C}"/>
                  </a:ext>
                </a:extLst>
              </p:cNvPr>
              <p:cNvSpPr txBox="1">
                <a:spLocks noRot="1" noChangeAspect="1" noMove="1" noResize="1" noEditPoints="1" noAdjustHandles="1" noChangeArrowheads="1" noChangeShapeType="1" noTextEdit="1"/>
              </p:cNvSpPr>
              <p:nvPr/>
            </p:nvSpPr>
            <p:spPr>
              <a:xfrm>
                <a:off x="10936923" y="3774151"/>
                <a:ext cx="892937" cy="52322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FC7562E-4F67-394D-91C7-042F29901BB7}"/>
                  </a:ext>
                </a:extLst>
              </p:cNvPr>
              <p:cNvSpPr txBox="1"/>
              <p:nvPr/>
            </p:nvSpPr>
            <p:spPr>
              <a:xfrm>
                <a:off x="10936923" y="4377473"/>
                <a:ext cx="10500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𝑟</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47" name="TextBox 46">
                <a:extLst>
                  <a:ext uri="{FF2B5EF4-FFF2-40B4-BE49-F238E27FC236}">
                    <a16:creationId xmlns:a16="http://schemas.microsoft.com/office/drawing/2014/main" id="{4FC7562E-4F67-394D-91C7-042F29901BB7}"/>
                  </a:ext>
                </a:extLst>
              </p:cNvPr>
              <p:cNvSpPr txBox="1">
                <a:spLocks noRot="1" noChangeAspect="1" noMove="1" noResize="1" noEditPoints="1" noAdjustHandles="1" noChangeArrowheads="1" noChangeShapeType="1" noTextEdit="1"/>
              </p:cNvSpPr>
              <p:nvPr/>
            </p:nvSpPr>
            <p:spPr>
              <a:xfrm>
                <a:off x="10936923" y="4377473"/>
                <a:ext cx="1050031" cy="523220"/>
              </a:xfrm>
              <a:prstGeom prst="rect">
                <a:avLst/>
              </a:prstGeom>
              <a:blipFill>
                <a:blip r:embed="rId15"/>
                <a:stretch>
                  <a:fillRect/>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C01E4F5F-9FCD-7242-B5BC-8B943E87205C}"/>
              </a:ext>
            </a:extLst>
          </p:cNvPr>
          <p:cNvCxnSpPr>
            <a:cxnSpLocks/>
          </p:cNvCxnSpPr>
          <p:nvPr/>
        </p:nvCxnSpPr>
        <p:spPr>
          <a:xfrm>
            <a:off x="10861845" y="4406034"/>
            <a:ext cx="6582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458AD71-34C2-C34C-B2E8-57FCE9F94307}"/>
              </a:ext>
            </a:extLst>
          </p:cNvPr>
          <p:cNvCxnSpPr>
            <a:cxnSpLocks/>
          </p:cNvCxnSpPr>
          <p:nvPr/>
        </p:nvCxnSpPr>
        <p:spPr>
          <a:xfrm>
            <a:off x="10861845" y="4916402"/>
            <a:ext cx="6582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354563"/>
      </p:ext>
    </p:extLst>
  </p:cSld>
  <p:clrMapOvr>
    <a:masterClrMapping/>
  </p:clrMapOvr>
  <p:extLst>
    <p:ext uri="{6950BFC3-D8DA-4A85-94F7-54DA5524770B}">
      <p188:commentRel xmlns:p188="http://schemas.microsoft.com/office/powerpoint/2018/8/main" r:id="rId3"/>
    </p:ext>
  </p:extLs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631D-D704-DA49-A2FD-DC8017724722}"/>
              </a:ext>
            </a:extLst>
          </p:cNvPr>
          <p:cNvSpPr>
            <a:spLocks noGrp="1"/>
          </p:cNvSpPr>
          <p:nvPr>
            <p:ph type="title"/>
          </p:nvPr>
        </p:nvSpPr>
        <p:spPr/>
        <p:txBody>
          <a:bodyPr/>
          <a:lstStyle/>
          <a:p>
            <a:r>
              <a:rPr lang="en-US" dirty="0"/>
              <a:t>255-bit Constant-time XGCD Comparison</a:t>
            </a:r>
          </a:p>
        </p:txBody>
      </p:sp>
      <p:graphicFrame>
        <p:nvGraphicFramePr>
          <p:cNvPr id="4" name="Content Placeholder 13">
            <a:extLst>
              <a:ext uri="{FF2B5EF4-FFF2-40B4-BE49-F238E27FC236}">
                <a16:creationId xmlns:a16="http://schemas.microsoft.com/office/drawing/2014/main" id="{5E60EB43-AD9F-8C42-8FAA-625BE5E8BFDC}"/>
              </a:ext>
            </a:extLst>
          </p:cNvPr>
          <p:cNvGraphicFramePr>
            <a:graphicFrameLocks/>
          </p:cNvGraphicFramePr>
          <p:nvPr/>
        </p:nvGraphicFramePr>
        <p:xfrm>
          <a:off x="473269" y="1626964"/>
          <a:ext cx="6019800" cy="399709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93FF774-6A87-A84E-B462-EB9F361782FA}"/>
              </a:ext>
            </a:extLst>
          </p:cNvPr>
          <p:cNvSpPr txBox="1"/>
          <p:nvPr/>
        </p:nvSpPr>
        <p:spPr>
          <a:xfrm>
            <a:off x="2418270" y="5525128"/>
            <a:ext cx="3112327" cy="477054"/>
          </a:xfrm>
          <a:prstGeom prst="rect">
            <a:avLst/>
          </a:prstGeom>
          <a:noFill/>
        </p:spPr>
        <p:txBody>
          <a:bodyPr wrap="none" rtlCol="0">
            <a:spAutoFit/>
          </a:bodyPr>
          <a:lstStyle/>
          <a:p>
            <a:r>
              <a:rPr lang="en-US" sz="2500" dirty="0"/>
              <a:t>Clock Frequency (GHz)</a:t>
            </a:r>
          </a:p>
        </p:txBody>
      </p:sp>
      <p:sp>
        <p:nvSpPr>
          <p:cNvPr id="6" name="TextBox 5">
            <a:extLst>
              <a:ext uri="{FF2B5EF4-FFF2-40B4-BE49-F238E27FC236}">
                <a16:creationId xmlns:a16="http://schemas.microsoft.com/office/drawing/2014/main" id="{24F09B8D-A4CC-5346-8D17-5AA215F3E056}"/>
              </a:ext>
            </a:extLst>
          </p:cNvPr>
          <p:cNvSpPr txBox="1"/>
          <p:nvPr/>
        </p:nvSpPr>
        <p:spPr>
          <a:xfrm>
            <a:off x="946598" y="4684052"/>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7" name="TextBox 6">
            <a:extLst>
              <a:ext uri="{FF2B5EF4-FFF2-40B4-BE49-F238E27FC236}">
                <a16:creationId xmlns:a16="http://schemas.microsoft.com/office/drawing/2014/main" id="{9EBCCBED-5A62-184B-B1D6-EB0D42A218C6}"/>
              </a:ext>
            </a:extLst>
          </p:cNvPr>
          <p:cNvSpPr txBox="1"/>
          <p:nvPr/>
        </p:nvSpPr>
        <p:spPr>
          <a:xfrm>
            <a:off x="946598" y="1637644"/>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8" name="TextBox 7">
            <a:extLst>
              <a:ext uri="{FF2B5EF4-FFF2-40B4-BE49-F238E27FC236}">
                <a16:creationId xmlns:a16="http://schemas.microsoft.com/office/drawing/2014/main" id="{9F340539-A2C4-C249-841A-451D4FCA5EAA}"/>
              </a:ext>
            </a:extLst>
          </p:cNvPr>
          <p:cNvSpPr txBox="1"/>
          <p:nvPr/>
        </p:nvSpPr>
        <p:spPr>
          <a:xfrm>
            <a:off x="946598" y="2856208"/>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9" name="TextBox 8">
            <a:extLst>
              <a:ext uri="{FF2B5EF4-FFF2-40B4-BE49-F238E27FC236}">
                <a16:creationId xmlns:a16="http://schemas.microsoft.com/office/drawing/2014/main" id="{F437B054-E2DA-0444-8F93-EC6C643C0FD8}"/>
              </a:ext>
            </a:extLst>
          </p:cNvPr>
          <p:cNvSpPr txBox="1"/>
          <p:nvPr/>
        </p:nvSpPr>
        <p:spPr>
          <a:xfrm>
            <a:off x="946598" y="2246926"/>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10" name="TextBox 9">
            <a:extLst>
              <a:ext uri="{FF2B5EF4-FFF2-40B4-BE49-F238E27FC236}">
                <a16:creationId xmlns:a16="http://schemas.microsoft.com/office/drawing/2014/main" id="{89DB8C2A-C6E3-8648-948A-232D5C9E95F4}"/>
              </a:ext>
            </a:extLst>
          </p:cNvPr>
          <p:cNvSpPr txBox="1"/>
          <p:nvPr/>
        </p:nvSpPr>
        <p:spPr>
          <a:xfrm>
            <a:off x="946598" y="3465490"/>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11" name="TextBox 10">
            <a:extLst>
              <a:ext uri="{FF2B5EF4-FFF2-40B4-BE49-F238E27FC236}">
                <a16:creationId xmlns:a16="http://schemas.microsoft.com/office/drawing/2014/main" id="{C311C24F-1DDF-E446-93AF-D2A52995DBF2}"/>
              </a:ext>
            </a:extLst>
          </p:cNvPr>
          <p:cNvSpPr txBox="1"/>
          <p:nvPr/>
        </p:nvSpPr>
        <p:spPr>
          <a:xfrm>
            <a:off x="946598" y="4074772"/>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12" name="TextBox 11">
            <a:extLst>
              <a:ext uri="{FF2B5EF4-FFF2-40B4-BE49-F238E27FC236}">
                <a16:creationId xmlns:a16="http://schemas.microsoft.com/office/drawing/2014/main" id="{966BDE8F-BC69-AE42-B457-DE4AB4AB678B}"/>
              </a:ext>
            </a:extLst>
          </p:cNvPr>
          <p:cNvSpPr txBox="1"/>
          <p:nvPr/>
        </p:nvSpPr>
        <p:spPr>
          <a:xfrm rot="16200000">
            <a:off x="-278114" y="3094734"/>
            <a:ext cx="1721369" cy="477054"/>
          </a:xfrm>
          <a:prstGeom prst="rect">
            <a:avLst/>
          </a:prstGeom>
          <a:noFill/>
        </p:spPr>
        <p:txBody>
          <a:bodyPr wrap="none" rtlCol="0">
            <a:spAutoFit/>
          </a:bodyPr>
          <a:lstStyle/>
          <a:p>
            <a:r>
              <a:rPr lang="en-US" sz="2500" dirty="0"/>
              <a:t>Cycle Count</a:t>
            </a:r>
          </a:p>
        </p:txBody>
      </p:sp>
      <p:sp>
        <p:nvSpPr>
          <p:cNvPr id="13" name="TextBox 12">
            <a:extLst>
              <a:ext uri="{FF2B5EF4-FFF2-40B4-BE49-F238E27FC236}">
                <a16:creationId xmlns:a16="http://schemas.microsoft.com/office/drawing/2014/main" id="{4FE40196-EFB0-0749-915D-1DC88F9A2CB9}"/>
              </a:ext>
            </a:extLst>
          </p:cNvPr>
          <p:cNvSpPr txBox="1"/>
          <p:nvPr/>
        </p:nvSpPr>
        <p:spPr>
          <a:xfrm>
            <a:off x="4296122" y="1958302"/>
            <a:ext cx="1476494" cy="446276"/>
          </a:xfrm>
          <a:prstGeom prst="rect">
            <a:avLst/>
          </a:prstGeom>
          <a:noFill/>
        </p:spPr>
        <p:txBody>
          <a:bodyPr wrap="none" rtlCol="0">
            <a:spAutoFit/>
          </a:bodyPr>
          <a:lstStyle/>
          <a:p>
            <a:r>
              <a:rPr lang="en-US" sz="2300" dirty="0"/>
              <a:t>[BY19]: 3.7</a:t>
            </a:r>
          </a:p>
        </p:txBody>
      </p:sp>
      <p:sp>
        <p:nvSpPr>
          <p:cNvPr id="14" name="TextBox 13">
            <a:extLst>
              <a:ext uri="{FF2B5EF4-FFF2-40B4-BE49-F238E27FC236}">
                <a16:creationId xmlns:a16="http://schemas.microsoft.com/office/drawing/2014/main" id="{62FCEA12-DA23-2949-907A-300127275339}"/>
              </a:ext>
            </a:extLst>
          </p:cNvPr>
          <p:cNvSpPr txBox="1"/>
          <p:nvPr/>
        </p:nvSpPr>
        <p:spPr>
          <a:xfrm>
            <a:off x="4279077" y="2649242"/>
            <a:ext cx="1584601" cy="446276"/>
          </a:xfrm>
          <a:prstGeom prst="rect">
            <a:avLst/>
          </a:prstGeom>
          <a:noFill/>
        </p:spPr>
        <p:txBody>
          <a:bodyPr wrap="none" rtlCol="0">
            <a:spAutoFit/>
          </a:bodyPr>
          <a:lstStyle/>
          <a:p>
            <a:r>
              <a:rPr lang="en-US" sz="2300" dirty="0"/>
              <a:t>[Por20]: 2.7</a:t>
            </a:r>
          </a:p>
        </p:txBody>
      </p:sp>
      <p:sp>
        <p:nvSpPr>
          <p:cNvPr id="15" name="TextBox 14">
            <a:extLst>
              <a:ext uri="{FF2B5EF4-FFF2-40B4-BE49-F238E27FC236}">
                <a16:creationId xmlns:a16="http://schemas.microsoft.com/office/drawing/2014/main" id="{BEB72EFE-609E-BA43-9C27-1F118A075E9B}"/>
              </a:ext>
            </a:extLst>
          </p:cNvPr>
          <p:cNvSpPr txBox="1"/>
          <p:nvPr/>
        </p:nvSpPr>
        <p:spPr>
          <a:xfrm>
            <a:off x="1874218" y="1958302"/>
            <a:ext cx="1994457" cy="446276"/>
          </a:xfrm>
          <a:prstGeom prst="rect">
            <a:avLst/>
          </a:prstGeom>
          <a:noFill/>
        </p:spPr>
        <p:txBody>
          <a:bodyPr wrap="none" rtlCol="0">
            <a:spAutoFit/>
          </a:bodyPr>
          <a:lstStyle/>
          <a:p>
            <a:r>
              <a:rPr lang="en-US" sz="2300" dirty="0"/>
              <a:t>[DdPM+21]: 41</a:t>
            </a:r>
          </a:p>
        </p:txBody>
      </p:sp>
      <p:sp>
        <p:nvSpPr>
          <p:cNvPr id="16" name="Right Arrow 15">
            <a:extLst>
              <a:ext uri="{FF2B5EF4-FFF2-40B4-BE49-F238E27FC236}">
                <a16:creationId xmlns:a16="http://schemas.microsoft.com/office/drawing/2014/main" id="{DBF85826-D8C6-DC4F-B6EB-77CB18959104}"/>
              </a:ext>
            </a:extLst>
          </p:cNvPr>
          <p:cNvSpPr/>
          <p:nvPr/>
        </p:nvSpPr>
        <p:spPr>
          <a:xfrm rot="2700000">
            <a:off x="5681627" y="4395114"/>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6F25487-087A-0E47-BDFB-EA01D876B4F9}"/>
              </a:ext>
            </a:extLst>
          </p:cNvPr>
          <p:cNvSpPr txBox="1"/>
          <p:nvPr/>
        </p:nvSpPr>
        <p:spPr>
          <a:xfrm>
            <a:off x="4700594" y="3918856"/>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18" name="TextBox 17">
            <a:extLst>
              <a:ext uri="{FF2B5EF4-FFF2-40B4-BE49-F238E27FC236}">
                <a16:creationId xmlns:a16="http://schemas.microsoft.com/office/drawing/2014/main" id="{FF1C2859-C3CC-104F-BB0A-095487649E84}"/>
              </a:ext>
            </a:extLst>
          </p:cNvPr>
          <p:cNvSpPr txBox="1"/>
          <p:nvPr/>
        </p:nvSpPr>
        <p:spPr>
          <a:xfrm>
            <a:off x="4578012" y="3522142"/>
            <a:ext cx="1564595" cy="446276"/>
          </a:xfrm>
          <a:prstGeom prst="rect">
            <a:avLst/>
          </a:prstGeom>
          <a:noFill/>
        </p:spPr>
        <p:txBody>
          <a:bodyPr wrap="none" rtlCol="0">
            <a:spAutoFit/>
          </a:bodyPr>
          <a:lstStyle/>
          <a:p>
            <a:r>
              <a:rPr lang="en-US" sz="2300" dirty="0"/>
              <a:t>Ours: 0.085</a:t>
            </a:r>
          </a:p>
        </p:txBody>
      </p:sp>
      <p:sp>
        <p:nvSpPr>
          <p:cNvPr id="19" name="TextBox 18">
            <a:extLst>
              <a:ext uri="{FF2B5EF4-FFF2-40B4-BE49-F238E27FC236}">
                <a16:creationId xmlns:a16="http://schemas.microsoft.com/office/drawing/2014/main" id="{5B883C3E-6306-604E-8803-B12809A3ABE7}"/>
              </a:ext>
            </a:extLst>
          </p:cNvPr>
          <p:cNvSpPr txBox="1"/>
          <p:nvPr/>
        </p:nvSpPr>
        <p:spPr>
          <a:xfrm>
            <a:off x="2318879" y="3522142"/>
            <a:ext cx="1926889" cy="446276"/>
          </a:xfrm>
          <a:prstGeom prst="rect">
            <a:avLst/>
          </a:prstGeom>
          <a:noFill/>
        </p:spPr>
        <p:txBody>
          <a:bodyPr wrap="square" rtlCol="0">
            <a:spAutoFit/>
          </a:bodyPr>
          <a:lstStyle/>
          <a:p>
            <a:pPr algn="ctr"/>
            <a:r>
              <a:rPr lang="en-US" sz="2300" dirty="0"/>
              <a:t>Ours: 0.863</a:t>
            </a:r>
          </a:p>
        </p:txBody>
      </p:sp>
      <p:sp>
        <p:nvSpPr>
          <p:cNvPr id="20" name="TextBox 19">
            <a:extLst>
              <a:ext uri="{FF2B5EF4-FFF2-40B4-BE49-F238E27FC236}">
                <a16:creationId xmlns:a16="http://schemas.microsoft.com/office/drawing/2014/main" id="{5B894C00-0F2B-B443-B371-CBC39625A3BE}"/>
              </a:ext>
            </a:extLst>
          </p:cNvPr>
          <p:cNvSpPr txBox="1"/>
          <p:nvPr/>
        </p:nvSpPr>
        <p:spPr>
          <a:xfrm>
            <a:off x="2037404" y="4499386"/>
            <a:ext cx="1755802" cy="369332"/>
          </a:xfrm>
          <a:prstGeom prst="rect">
            <a:avLst/>
          </a:prstGeom>
          <a:noFill/>
        </p:spPr>
        <p:txBody>
          <a:bodyPr wrap="none" rtlCol="0">
            <a:spAutoFit/>
          </a:bodyPr>
          <a:lstStyle/>
          <a:p>
            <a:r>
              <a:rPr lang="en-US" dirty="0"/>
              <a:t>* Times are in us</a:t>
            </a:r>
          </a:p>
        </p:txBody>
      </p:sp>
      <p:sp>
        <p:nvSpPr>
          <p:cNvPr id="21" name="Content Placeholder 3">
            <a:extLst>
              <a:ext uri="{FF2B5EF4-FFF2-40B4-BE49-F238E27FC236}">
                <a16:creationId xmlns:a16="http://schemas.microsoft.com/office/drawing/2014/main" id="{5F8F2611-972E-EC4A-A7EC-A93CAB35AD8C}"/>
              </a:ext>
            </a:extLst>
          </p:cNvPr>
          <p:cNvSpPr txBox="1">
            <a:spLocks/>
          </p:cNvSpPr>
          <p:nvPr/>
        </p:nvSpPr>
        <p:spPr>
          <a:xfrm>
            <a:off x="6556450" y="1301924"/>
            <a:ext cx="541619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500" dirty="0"/>
          </a:p>
          <a:p>
            <a:pPr marL="0" indent="0" algn="ctr">
              <a:buNone/>
            </a:pPr>
            <a:endParaRPr lang="en-US" sz="2500" u="sng" dirty="0"/>
          </a:p>
          <a:p>
            <a:endParaRPr lang="en-US" sz="2500" dirty="0"/>
          </a:p>
          <a:p>
            <a:pPr marL="0" indent="0" algn="ctr">
              <a:buNone/>
            </a:pPr>
            <a:r>
              <a:rPr lang="en-US" sz="2500" u="sng" dirty="0"/>
              <a:t>Direct FPGA Comparison</a:t>
            </a:r>
          </a:p>
          <a:p>
            <a:pPr marL="0" indent="0" algn="ctr">
              <a:buNone/>
            </a:pPr>
            <a:r>
              <a:rPr lang="en-US" sz="2500" dirty="0"/>
              <a:t>Our design is 48X faster</a:t>
            </a:r>
          </a:p>
          <a:p>
            <a:endParaRPr lang="en-US" sz="2500" dirty="0"/>
          </a:p>
        </p:txBody>
      </p:sp>
      <p:pic>
        <p:nvPicPr>
          <p:cNvPr id="22" name="Picture 21" descr="Icon&#10;&#10;Description automatically generated with low confidence">
            <a:extLst>
              <a:ext uri="{FF2B5EF4-FFF2-40B4-BE49-F238E27FC236}">
                <a16:creationId xmlns:a16="http://schemas.microsoft.com/office/drawing/2014/main" id="{E73BDC72-050A-A64B-9970-3F3C58A442DE}"/>
              </a:ext>
            </a:extLst>
          </p:cNvPr>
          <p:cNvPicPr>
            <a:picLocks noChangeAspect="1"/>
          </p:cNvPicPr>
          <p:nvPr/>
        </p:nvPicPr>
        <p:blipFill>
          <a:blip r:embed="rId3"/>
          <a:stretch>
            <a:fillRect/>
          </a:stretch>
        </p:blipFill>
        <p:spPr>
          <a:xfrm>
            <a:off x="6869830" y="5682301"/>
            <a:ext cx="393700" cy="330200"/>
          </a:xfrm>
          <a:prstGeom prst="rect">
            <a:avLst/>
          </a:prstGeom>
        </p:spPr>
      </p:pic>
      <p:pic>
        <p:nvPicPr>
          <p:cNvPr id="23" name="Picture 22" descr="Shape&#10;&#10;Description automatically generated">
            <a:extLst>
              <a:ext uri="{FF2B5EF4-FFF2-40B4-BE49-F238E27FC236}">
                <a16:creationId xmlns:a16="http://schemas.microsoft.com/office/drawing/2014/main" id="{3E3A37F9-7A7F-684C-A0FB-AEE118628F40}"/>
              </a:ext>
            </a:extLst>
          </p:cNvPr>
          <p:cNvPicPr>
            <a:picLocks noChangeAspect="1"/>
          </p:cNvPicPr>
          <p:nvPr/>
        </p:nvPicPr>
        <p:blipFill>
          <a:blip r:embed="rId4"/>
          <a:stretch>
            <a:fillRect/>
          </a:stretch>
        </p:blipFill>
        <p:spPr>
          <a:xfrm>
            <a:off x="10964928" y="5685072"/>
            <a:ext cx="342900" cy="368300"/>
          </a:xfrm>
          <a:prstGeom prst="rect">
            <a:avLst/>
          </a:prstGeom>
        </p:spPr>
      </p:pic>
      <p:sp>
        <p:nvSpPr>
          <p:cNvPr id="24" name="TextBox 23">
            <a:extLst>
              <a:ext uri="{FF2B5EF4-FFF2-40B4-BE49-F238E27FC236}">
                <a16:creationId xmlns:a16="http://schemas.microsoft.com/office/drawing/2014/main" id="{40D77B04-BAF8-0B45-AD5A-EB77C16BD80B}"/>
              </a:ext>
            </a:extLst>
          </p:cNvPr>
          <p:cNvSpPr txBox="1"/>
          <p:nvPr/>
        </p:nvSpPr>
        <p:spPr>
          <a:xfrm>
            <a:off x="7220701" y="5653262"/>
            <a:ext cx="1120948" cy="400110"/>
          </a:xfrm>
          <a:prstGeom prst="rect">
            <a:avLst/>
          </a:prstGeom>
          <a:noFill/>
        </p:spPr>
        <p:txBody>
          <a:bodyPr wrap="none" rtlCol="0">
            <a:spAutoFit/>
          </a:bodyPr>
          <a:lstStyle/>
          <a:p>
            <a:r>
              <a:rPr lang="en-US" sz="2000" dirty="0"/>
              <a:t>Software</a:t>
            </a:r>
          </a:p>
        </p:txBody>
      </p:sp>
      <p:pic>
        <p:nvPicPr>
          <p:cNvPr id="25" name="Picture 24" descr="Icon&#10;&#10;Description automatically generated with medium confidence">
            <a:extLst>
              <a:ext uri="{FF2B5EF4-FFF2-40B4-BE49-F238E27FC236}">
                <a16:creationId xmlns:a16="http://schemas.microsoft.com/office/drawing/2014/main" id="{079DEBDC-D849-4B47-93E2-72ADC2991147}"/>
              </a:ext>
            </a:extLst>
          </p:cNvPr>
          <p:cNvPicPr>
            <a:picLocks noChangeAspect="1"/>
          </p:cNvPicPr>
          <p:nvPr/>
        </p:nvPicPr>
        <p:blipFill rotWithShape="1">
          <a:blip r:embed="rId5"/>
          <a:srcRect l="13259" t="3630"/>
          <a:stretch/>
        </p:blipFill>
        <p:spPr>
          <a:xfrm>
            <a:off x="9121595" y="5740545"/>
            <a:ext cx="342901" cy="293533"/>
          </a:xfrm>
          <a:prstGeom prst="rect">
            <a:avLst/>
          </a:prstGeom>
        </p:spPr>
      </p:pic>
      <p:sp>
        <p:nvSpPr>
          <p:cNvPr id="26" name="TextBox 25">
            <a:extLst>
              <a:ext uri="{FF2B5EF4-FFF2-40B4-BE49-F238E27FC236}">
                <a16:creationId xmlns:a16="http://schemas.microsoft.com/office/drawing/2014/main" id="{E4AB5043-E561-8347-8CC5-43A07F27AC86}"/>
              </a:ext>
            </a:extLst>
          </p:cNvPr>
          <p:cNvSpPr txBox="1"/>
          <p:nvPr/>
        </p:nvSpPr>
        <p:spPr>
          <a:xfrm>
            <a:off x="9403031" y="5653262"/>
            <a:ext cx="747320" cy="400110"/>
          </a:xfrm>
          <a:prstGeom prst="rect">
            <a:avLst/>
          </a:prstGeom>
          <a:noFill/>
        </p:spPr>
        <p:txBody>
          <a:bodyPr wrap="none" rtlCol="0">
            <a:spAutoFit/>
          </a:bodyPr>
          <a:lstStyle/>
          <a:p>
            <a:r>
              <a:rPr lang="en-US" sz="2000" dirty="0"/>
              <a:t>FPGA</a:t>
            </a:r>
          </a:p>
        </p:txBody>
      </p:sp>
      <p:sp>
        <p:nvSpPr>
          <p:cNvPr id="27" name="TextBox 26">
            <a:extLst>
              <a:ext uri="{FF2B5EF4-FFF2-40B4-BE49-F238E27FC236}">
                <a16:creationId xmlns:a16="http://schemas.microsoft.com/office/drawing/2014/main" id="{2B197614-17BE-9047-92F3-9B93CFFB579C}"/>
              </a:ext>
            </a:extLst>
          </p:cNvPr>
          <p:cNvSpPr txBox="1"/>
          <p:nvPr/>
        </p:nvSpPr>
        <p:spPr>
          <a:xfrm>
            <a:off x="11307828" y="5653262"/>
            <a:ext cx="652743" cy="400110"/>
          </a:xfrm>
          <a:prstGeom prst="rect">
            <a:avLst/>
          </a:prstGeom>
          <a:noFill/>
        </p:spPr>
        <p:txBody>
          <a:bodyPr wrap="none" rtlCol="0">
            <a:spAutoFit/>
          </a:bodyPr>
          <a:lstStyle/>
          <a:p>
            <a:r>
              <a:rPr lang="en-US" sz="2000" dirty="0"/>
              <a:t>ASIC</a:t>
            </a:r>
          </a:p>
        </p:txBody>
      </p:sp>
      <p:cxnSp>
        <p:nvCxnSpPr>
          <p:cNvPr id="28" name="Straight Connector 27">
            <a:extLst>
              <a:ext uri="{FF2B5EF4-FFF2-40B4-BE49-F238E27FC236}">
                <a16:creationId xmlns:a16="http://schemas.microsoft.com/office/drawing/2014/main" id="{C50EE829-20DD-E744-A1B5-4E546E0BA3F3}"/>
              </a:ext>
            </a:extLst>
          </p:cNvPr>
          <p:cNvCxnSpPr>
            <a:cxnSpLocks/>
          </p:cNvCxnSpPr>
          <p:nvPr/>
        </p:nvCxnSpPr>
        <p:spPr>
          <a:xfrm flipV="1">
            <a:off x="1838435" y="1874951"/>
            <a:ext cx="3179601" cy="852099"/>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56D8E4D-5BE7-9F43-A998-97729A0A5F2A}"/>
              </a:ext>
            </a:extLst>
          </p:cNvPr>
          <p:cNvCxnSpPr>
            <a:cxnSpLocks/>
          </p:cNvCxnSpPr>
          <p:nvPr/>
        </p:nvCxnSpPr>
        <p:spPr>
          <a:xfrm flipV="1">
            <a:off x="1838435" y="2556471"/>
            <a:ext cx="4326580" cy="1218564"/>
          </a:xfrm>
          <a:prstGeom prst="line">
            <a:avLst/>
          </a:prstGeom>
          <a:ln w="12700">
            <a:solidFill>
              <a:srgbClr val="009193"/>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30807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B252-2812-4B4A-9379-DFAA38142B41}"/>
              </a:ext>
            </a:extLst>
          </p:cNvPr>
          <p:cNvSpPr>
            <a:spLocks noGrp="1"/>
          </p:cNvSpPr>
          <p:nvPr>
            <p:ph type="title"/>
          </p:nvPr>
        </p:nvSpPr>
        <p:spPr/>
        <p:txBody>
          <a:bodyPr/>
          <a:lstStyle/>
          <a:p>
            <a:r>
              <a:rPr lang="en-US"/>
              <a:t>Critical paths primarily require additions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C2B69C-71D9-2746-8800-FE2AA713BF22}"/>
                  </a:ext>
                </a:extLst>
              </p:cNvPr>
              <p:cNvSpPr>
                <a:spLocks noGrp="1"/>
              </p:cNvSpPr>
              <p:nvPr>
                <p:ph idx="1"/>
              </p:nvPr>
            </p:nvSpPr>
            <p:spPr/>
            <p:txBody>
              <a:bodyPr>
                <a:normAutofit/>
              </a:bodyPr>
              <a:lstStyle/>
              <a:p>
                <a:r>
                  <a:rPr lang="en-US" dirty="0"/>
                  <a:t>The fastest adder is a carry-save adder (CSA)</a:t>
                </a:r>
              </a:p>
              <a:p>
                <a:pPr lvl="1"/>
                <a:r>
                  <a:rPr lang="en-US" sz="2800" dirty="0"/>
                  <a:t>Eliminates carry propagation, requiring </a:t>
                </a:r>
                <a14:m>
                  <m:oMath xmlns:m="http://schemas.openxmlformats.org/officeDocument/2006/math">
                    <m:r>
                      <a:rPr lang="en-US" sz="2800" b="0" i="1" smtClean="0">
                        <a:latin typeface="Cambria Math" panose="02040503050406030204" pitchFamily="18" charset="0"/>
                      </a:rPr>
                      <m:t>𝑂</m:t>
                    </m:r>
                    <m:r>
                      <a:rPr lang="en-US" sz="2800" b="0" i="1" smtClean="0">
                        <a:latin typeface="Cambria Math" panose="02040503050406030204" pitchFamily="18" charset="0"/>
                      </a:rPr>
                      <m:t>(1)</m:t>
                    </m:r>
                  </m:oMath>
                </a14:m>
                <a:r>
                  <a:rPr lang="en-US" sz="2800" dirty="0"/>
                  <a:t> delay</a:t>
                </a:r>
              </a:p>
              <a:p>
                <a:pPr lvl="1"/>
                <a:r>
                  <a:rPr lang="en-US" sz="2800" dirty="0"/>
                  <a:t>Stores numbers in CSA form or redundant binary form</a:t>
                </a:r>
              </a:p>
              <a:p>
                <a:endParaRPr lang="en-US" dirty="0"/>
              </a:p>
            </p:txBody>
          </p:sp>
        </mc:Choice>
        <mc:Fallback xmlns="">
          <p:sp>
            <p:nvSpPr>
              <p:cNvPr id="3" name="Content Placeholder 2">
                <a:extLst>
                  <a:ext uri="{FF2B5EF4-FFF2-40B4-BE49-F238E27FC236}">
                    <a16:creationId xmlns:a16="http://schemas.microsoft.com/office/drawing/2014/main" id="{1BC2B69C-71D9-2746-8800-FE2AA713BF22}"/>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pic>
        <p:nvPicPr>
          <p:cNvPr id="29" name="Picture 2">
            <a:extLst>
              <a:ext uri="{FF2B5EF4-FFF2-40B4-BE49-F238E27FC236}">
                <a16:creationId xmlns:a16="http://schemas.microsoft.com/office/drawing/2014/main" id="{4A5FEBD4-05B1-0945-8C46-316CDFAAA6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6704" y="3550686"/>
            <a:ext cx="2912416" cy="250203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66E9247-2368-6B45-BF7E-A546B6C12BFA}"/>
              </a:ext>
            </a:extLst>
          </p:cNvPr>
          <p:cNvGrpSpPr/>
          <p:nvPr/>
        </p:nvGrpSpPr>
        <p:grpSpPr>
          <a:xfrm>
            <a:off x="2132880" y="3429000"/>
            <a:ext cx="1880002" cy="2308324"/>
            <a:chOff x="2806759" y="3429000"/>
            <a:chExt cx="1880002" cy="2308324"/>
          </a:xfrm>
        </p:grpSpPr>
        <p:sp>
          <p:nvSpPr>
            <p:cNvPr id="4" name="TextBox 3">
              <a:extLst>
                <a:ext uri="{FF2B5EF4-FFF2-40B4-BE49-F238E27FC236}">
                  <a16:creationId xmlns:a16="http://schemas.microsoft.com/office/drawing/2014/main" id="{B28E0A60-9C74-4647-8301-DE8CDA30F697}"/>
                </a:ext>
              </a:extLst>
            </p:cNvPr>
            <p:cNvSpPr txBox="1"/>
            <p:nvPr/>
          </p:nvSpPr>
          <p:spPr>
            <a:xfrm>
              <a:off x="2988860" y="3429000"/>
              <a:ext cx="1697901" cy="2308324"/>
            </a:xfrm>
            <a:prstGeom prst="rect">
              <a:avLst/>
            </a:prstGeom>
            <a:noFill/>
          </p:spPr>
          <p:txBody>
            <a:bodyPr wrap="none" rtlCol="0">
              <a:spAutoFit/>
            </a:bodyPr>
            <a:lstStyle/>
            <a:p>
              <a:r>
                <a:rPr lang="en-US" sz="2400" dirty="0">
                  <a:solidFill>
                    <a:schemeClr val="accent1"/>
                  </a:solidFill>
                </a:rPr>
                <a:t>1</a:t>
              </a:r>
              <a:r>
                <a:rPr lang="en-US" sz="2400" dirty="0">
                  <a:solidFill>
                    <a:srgbClr val="C00000"/>
                  </a:solidFill>
                </a:rPr>
                <a:t> 1 1 0</a:t>
              </a:r>
            </a:p>
            <a:p>
              <a:r>
                <a:rPr lang="en-US" sz="2400" dirty="0"/>
                <a:t>   1 1 0 1 (a)</a:t>
              </a:r>
            </a:p>
            <a:p>
              <a:r>
                <a:rPr lang="en-US" sz="2400" dirty="0"/>
                <a:t>   1 1 1 0 (b)</a:t>
              </a:r>
            </a:p>
            <a:p>
              <a:r>
                <a:rPr lang="en-US" sz="2400" dirty="0"/>
                <a:t>   0 0 1 0 (c)</a:t>
              </a:r>
            </a:p>
            <a:p>
              <a:r>
                <a:rPr lang="en-US" sz="2400" dirty="0"/>
                <a:t>----------------</a:t>
              </a:r>
            </a:p>
            <a:p>
              <a:r>
                <a:rPr lang="en-US" sz="2400" dirty="0">
                  <a:solidFill>
                    <a:schemeClr val="accent1"/>
                  </a:solidFill>
                </a:rPr>
                <a:t>1</a:t>
              </a:r>
              <a:r>
                <a:rPr lang="en-US" sz="2400" dirty="0"/>
                <a:t> 1 1 0 1</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5F2F8AF-53C7-074B-90AC-3654D7C93DF9}"/>
                    </a:ext>
                  </a:extLst>
                </p:cNvPr>
                <p:cNvSpPr txBox="1"/>
                <p:nvPr/>
              </p:nvSpPr>
              <p:spPr>
                <a:xfrm>
                  <a:off x="2806759" y="4152275"/>
                  <a:ext cx="482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E5F2F8AF-53C7-074B-90AC-3654D7C93DF9}"/>
                    </a:ext>
                  </a:extLst>
                </p:cNvPr>
                <p:cNvSpPr txBox="1">
                  <a:spLocks noRot="1" noChangeAspect="1" noMove="1" noResize="1" noEditPoints="1" noAdjustHandles="1" noChangeArrowheads="1" noChangeShapeType="1" noTextEdit="1"/>
                </p:cNvSpPr>
                <p:nvPr/>
              </p:nvSpPr>
              <p:spPr>
                <a:xfrm>
                  <a:off x="2806759" y="4152275"/>
                  <a:ext cx="482824" cy="461665"/>
                </a:xfrm>
                <a:prstGeom prst="rect">
                  <a:avLst/>
                </a:prstGeom>
                <a:blipFill>
                  <a:blip r:embed="rId5"/>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281211C0-8170-9644-8EF3-367BC8DDAE55}"/>
              </a:ext>
            </a:extLst>
          </p:cNvPr>
          <p:cNvGrpSpPr/>
          <p:nvPr/>
        </p:nvGrpSpPr>
        <p:grpSpPr>
          <a:xfrm>
            <a:off x="4871403" y="2875002"/>
            <a:ext cx="2163734" cy="3416320"/>
            <a:chOff x="2806759" y="3429000"/>
            <a:chExt cx="2163734" cy="3416320"/>
          </a:xfrm>
        </p:grpSpPr>
        <p:sp>
          <p:nvSpPr>
            <p:cNvPr id="13" name="TextBox 12">
              <a:extLst>
                <a:ext uri="{FF2B5EF4-FFF2-40B4-BE49-F238E27FC236}">
                  <a16:creationId xmlns:a16="http://schemas.microsoft.com/office/drawing/2014/main" id="{64171DD3-66BF-4546-B91B-C0C1499D7C9D}"/>
                </a:ext>
              </a:extLst>
            </p:cNvPr>
            <p:cNvSpPr txBox="1"/>
            <p:nvPr/>
          </p:nvSpPr>
          <p:spPr>
            <a:xfrm>
              <a:off x="2988860" y="3429000"/>
              <a:ext cx="1981633" cy="3416320"/>
            </a:xfrm>
            <a:prstGeom prst="rect">
              <a:avLst/>
            </a:prstGeom>
            <a:noFill/>
          </p:spPr>
          <p:txBody>
            <a:bodyPr wrap="none" rtlCol="0">
              <a:spAutoFit/>
            </a:bodyPr>
            <a:lstStyle/>
            <a:p>
              <a:endParaRPr lang="en-US" sz="2400" dirty="0"/>
            </a:p>
            <a:p>
              <a:r>
                <a:rPr lang="en-US" sz="2400" dirty="0"/>
                <a:t>   1 1 0 1 (a)</a:t>
              </a:r>
            </a:p>
            <a:p>
              <a:r>
                <a:rPr lang="en-US" sz="2400" dirty="0"/>
                <a:t>   1 1 1 0 (b)</a:t>
              </a:r>
            </a:p>
            <a:p>
              <a:r>
                <a:rPr lang="en-US" sz="2400" dirty="0"/>
                <a:t>   0 0 1 0 (c)</a:t>
              </a:r>
            </a:p>
            <a:p>
              <a:r>
                <a:rPr lang="en-US" sz="2400" dirty="0"/>
                <a:t>-------------------</a:t>
              </a:r>
            </a:p>
            <a:p>
              <a:r>
                <a:rPr lang="en-US" sz="2400" dirty="0"/>
                <a:t>   0 0 0 1 sum</a:t>
              </a:r>
            </a:p>
            <a:p>
              <a:r>
                <a:rPr lang="en-US" sz="2400" dirty="0">
                  <a:solidFill>
                    <a:schemeClr val="accent1"/>
                  </a:solidFill>
                </a:rPr>
                <a:t>1</a:t>
              </a:r>
              <a:r>
                <a:rPr lang="en-US" sz="2400" dirty="0">
                  <a:solidFill>
                    <a:srgbClr val="C00000"/>
                  </a:solidFill>
                </a:rPr>
                <a:t> 1 1 0 0 </a:t>
              </a:r>
              <a:r>
                <a:rPr lang="en-US" sz="2400" dirty="0"/>
                <a:t>carry</a:t>
              </a:r>
            </a:p>
            <a:p>
              <a:r>
                <a:rPr lang="en-US" sz="2400" dirty="0"/>
                <a:t>-------------------</a:t>
              </a:r>
            </a:p>
            <a:p>
              <a:r>
                <a:rPr lang="en-US" sz="2400" dirty="0"/>
                <a:t>1 1 1 0 1</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9E1406B-C70C-324F-82FD-EFCC6B1D9EC2}"/>
                    </a:ext>
                  </a:extLst>
                </p:cNvPr>
                <p:cNvSpPr txBox="1"/>
                <p:nvPr/>
              </p:nvSpPr>
              <p:spPr>
                <a:xfrm>
                  <a:off x="2806759" y="4244608"/>
                  <a:ext cx="482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14" name="TextBox 13">
                  <a:extLst>
                    <a:ext uri="{FF2B5EF4-FFF2-40B4-BE49-F238E27FC236}">
                      <a16:creationId xmlns:a16="http://schemas.microsoft.com/office/drawing/2014/main" id="{09E1406B-C70C-324F-82FD-EFCC6B1D9EC2}"/>
                    </a:ext>
                  </a:extLst>
                </p:cNvPr>
                <p:cNvSpPr txBox="1">
                  <a:spLocks noRot="1" noChangeAspect="1" noMove="1" noResize="1" noEditPoints="1" noAdjustHandles="1" noChangeArrowheads="1" noChangeShapeType="1" noTextEdit="1"/>
                </p:cNvSpPr>
                <p:nvPr/>
              </p:nvSpPr>
              <p:spPr>
                <a:xfrm>
                  <a:off x="2806759" y="4244608"/>
                  <a:ext cx="482824" cy="461665"/>
                </a:xfrm>
                <a:prstGeom prst="rect">
                  <a:avLst/>
                </a:prstGeom>
                <a:blipFill>
                  <a:blip r:embed="rId6"/>
                  <a:stretch>
                    <a:fillRect/>
                  </a:stretch>
                </a:blipFill>
              </p:spPr>
              <p:txBody>
                <a:bodyPr/>
                <a:lstStyle/>
                <a:p>
                  <a:r>
                    <a:rPr lang="en-US">
                      <a:noFill/>
                    </a:rPr>
                    <a:t> </a:t>
                  </a:r>
                </a:p>
              </p:txBody>
            </p:sp>
          </mc:Fallback>
        </mc:AlternateContent>
      </p:grpSp>
      <p:cxnSp>
        <p:nvCxnSpPr>
          <p:cNvPr id="7" name="Straight Arrow Connector 6">
            <a:extLst>
              <a:ext uri="{FF2B5EF4-FFF2-40B4-BE49-F238E27FC236}">
                <a16:creationId xmlns:a16="http://schemas.microsoft.com/office/drawing/2014/main" id="{395A653F-E691-EE41-90E0-44D8B6D62967}"/>
              </a:ext>
            </a:extLst>
          </p:cNvPr>
          <p:cNvCxnSpPr>
            <a:cxnSpLocks/>
          </p:cNvCxnSpPr>
          <p:nvPr/>
        </p:nvCxnSpPr>
        <p:spPr>
          <a:xfrm>
            <a:off x="4012882" y="4583162"/>
            <a:ext cx="9294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D289204-FDB8-804C-B9A5-CCDB29326805}"/>
                  </a:ext>
                </a:extLst>
              </p:cNvPr>
              <p:cNvSpPr txBox="1"/>
              <p:nvPr/>
            </p:nvSpPr>
            <p:spPr>
              <a:xfrm>
                <a:off x="4871403" y="4747264"/>
                <a:ext cx="482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FD289204-FDB8-804C-B9A5-CCDB29326805}"/>
                  </a:ext>
                </a:extLst>
              </p:cNvPr>
              <p:cNvSpPr txBox="1">
                <a:spLocks noRot="1" noChangeAspect="1" noMove="1" noResize="1" noEditPoints="1" noAdjustHandles="1" noChangeArrowheads="1" noChangeShapeType="1" noTextEdit="1"/>
              </p:cNvSpPr>
              <p:nvPr/>
            </p:nvSpPr>
            <p:spPr>
              <a:xfrm>
                <a:off x="4871403" y="4747264"/>
                <a:ext cx="482824"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04926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A1EC8C-67BF-5F4C-877F-10B01FEF8133}"/>
              </a:ext>
            </a:extLst>
          </p:cNvPr>
          <p:cNvSpPr txBox="1"/>
          <p:nvPr/>
        </p:nvSpPr>
        <p:spPr>
          <a:xfrm>
            <a:off x="2302155" y="5298704"/>
            <a:ext cx="3112327" cy="477054"/>
          </a:xfrm>
          <a:prstGeom prst="rect">
            <a:avLst/>
          </a:prstGeom>
          <a:noFill/>
        </p:spPr>
        <p:txBody>
          <a:bodyPr wrap="none" rtlCol="0">
            <a:spAutoFit/>
          </a:bodyPr>
          <a:lstStyle/>
          <a:p>
            <a:r>
              <a:rPr lang="en-US" sz="2500" dirty="0"/>
              <a:t>Clock Frequency (GHz)</a:t>
            </a:r>
          </a:p>
        </p:txBody>
      </p:sp>
      <p:sp>
        <p:nvSpPr>
          <p:cNvPr id="6" name="TextBox 5">
            <a:extLst>
              <a:ext uri="{FF2B5EF4-FFF2-40B4-BE49-F238E27FC236}">
                <a16:creationId xmlns:a16="http://schemas.microsoft.com/office/drawing/2014/main" id="{0C2ED35B-EE52-564E-A967-E5875F34DDEE}"/>
              </a:ext>
            </a:extLst>
          </p:cNvPr>
          <p:cNvSpPr txBox="1"/>
          <p:nvPr/>
        </p:nvSpPr>
        <p:spPr>
          <a:xfrm>
            <a:off x="3656166" y="700090"/>
            <a:ext cx="4879669" cy="584775"/>
          </a:xfrm>
          <a:prstGeom prst="rect">
            <a:avLst/>
          </a:prstGeom>
          <a:noFill/>
        </p:spPr>
        <p:txBody>
          <a:bodyPr wrap="none" rtlCol="0">
            <a:spAutoFit/>
          </a:bodyPr>
          <a:lstStyle/>
          <a:p>
            <a:pPr algn="ctr"/>
            <a:r>
              <a:rPr lang="en-US" sz="3200" dirty="0">
                <a:latin typeface="+mj-lt"/>
              </a:rPr>
              <a:t>1024-bit XGCD Comparisons</a:t>
            </a:r>
          </a:p>
        </p:txBody>
      </p:sp>
      <p:sp>
        <p:nvSpPr>
          <p:cNvPr id="7" name="TextBox 6">
            <a:extLst>
              <a:ext uri="{FF2B5EF4-FFF2-40B4-BE49-F238E27FC236}">
                <a16:creationId xmlns:a16="http://schemas.microsoft.com/office/drawing/2014/main" id="{A81E6999-215C-B445-9A59-5C3700231AEE}"/>
              </a:ext>
            </a:extLst>
          </p:cNvPr>
          <p:cNvSpPr txBox="1"/>
          <p:nvPr/>
        </p:nvSpPr>
        <p:spPr>
          <a:xfrm>
            <a:off x="830483" y="4457628"/>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8" name="TextBox 7">
            <a:extLst>
              <a:ext uri="{FF2B5EF4-FFF2-40B4-BE49-F238E27FC236}">
                <a16:creationId xmlns:a16="http://schemas.microsoft.com/office/drawing/2014/main" id="{9DCFEDC9-78E9-4841-8094-408CB7C5BBB5}"/>
              </a:ext>
            </a:extLst>
          </p:cNvPr>
          <p:cNvSpPr txBox="1"/>
          <p:nvPr/>
        </p:nvSpPr>
        <p:spPr>
          <a:xfrm>
            <a:off x="830483" y="1411220"/>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9" name="TextBox 8">
            <a:extLst>
              <a:ext uri="{FF2B5EF4-FFF2-40B4-BE49-F238E27FC236}">
                <a16:creationId xmlns:a16="http://schemas.microsoft.com/office/drawing/2014/main" id="{21ABD95B-46ED-7349-B061-8FCECF97FF1C}"/>
              </a:ext>
            </a:extLst>
          </p:cNvPr>
          <p:cNvSpPr txBox="1"/>
          <p:nvPr/>
        </p:nvSpPr>
        <p:spPr>
          <a:xfrm>
            <a:off x="830483" y="2629784"/>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10" name="TextBox 9">
            <a:extLst>
              <a:ext uri="{FF2B5EF4-FFF2-40B4-BE49-F238E27FC236}">
                <a16:creationId xmlns:a16="http://schemas.microsoft.com/office/drawing/2014/main" id="{07E68542-0C5C-DF41-B703-BB67A5A321D8}"/>
              </a:ext>
            </a:extLst>
          </p:cNvPr>
          <p:cNvSpPr txBox="1"/>
          <p:nvPr/>
        </p:nvSpPr>
        <p:spPr>
          <a:xfrm>
            <a:off x="830483" y="2020502"/>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11" name="TextBox 10">
            <a:extLst>
              <a:ext uri="{FF2B5EF4-FFF2-40B4-BE49-F238E27FC236}">
                <a16:creationId xmlns:a16="http://schemas.microsoft.com/office/drawing/2014/main" id="{FCF5C892-D04E-8B47-B362-5AA8AC9E2FCF}"/>
              </a:ext>
            </a:extLst>
          </p:cNvPr>
          <p:cNvSpPr txBox="1"/>
          <p:nvPr/>
        </p:nvSpPr>
        <p:spPr>
          <a:xfrm>
            <a:off x="830483" y="3239066"/>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12" name="TextBox 11">
            <a:extLst>
              <a:ext uri="{FF2B5EF4-FFF2-40B4-BE49-F238E27FC236}">
                <a16:creationId xmlns:a16="http://schemas.microsoft.com/office/drawing/2014/main" id="{B617B862-1F5F-B748-9F35-43260F145DC8}"/>
              </a:ext>
            </a:extLst>
          </p:cNvPr>
          <p:cNvSpPr txBox="1"/>
          <p:nvPr/>
        </p:nvSpPr>
        <p:spPr>
          <a:xfrm>
            <a:off x="830483" y="3848348"/>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13" name="TextBox 12">
            <a:extLst>
              <a:ext uri="{FF2B5EF4-FFF2-40B4-BE49-F238E27FC236}">
                <a16:creationId xmlns:a16="http://schemas.microsoft.com/office/drawing/2014/main" id="{34D0FA55-EDE3-0D43-9797-1B34D9197B4D}"/>
              </a:ext>
            </a:extLst>
          </p:cNvPr>
          <p:cNvSpPr txBox="1"/>
          <p:nvPr/>
        </p:nvSpPr>
        <p:spPr>
          <a:xfrm rot="16200000">
            <a:off x="-394229" y="2868310"/>
            <a:ext cx="1721369" cy="477054"/>
          </a:xfrm>
          <a:prstGeom prst="rect">
            <a:avLst/>
          </a:prstGeom>
          <a:noFill/>
        </p:spPr>
        <p:txBody>
          <a:bodyPr wrap="none" rtlCol="0">
            <a:spAutoFit/>
          </a:bodyPr>
          <a:lstStyle/>
          <a:p>
            <a:r>
              <a:rPr lang="en-US" sz="2500" dirty="0"/>
              <a:t>Cycle Count</a:t>
            </a:r>
          </a:p>
        </p:txBody>
      </p:sp>
      <p:sp>
        <p:nvSpPr>
          <p:cNvPr id="17" name="Right Arrow 16">
            <a:extLst>
              <a:ext uri="{FF2B5EF4-FFF2-40B4-BE49-F238E27FC236}">
                <a16:creationId xmlns:a16="http://schemas.microsoft.com/office/drawing/2014/main" id="{4B22B4ED-2D19-B745-9653-45448EE74059}"/>
              </a:ext>
            </a:extLst>
          </p:cNvPr>
          <p:cNvSpPr/>
          <p:nvPr/>
        </p:nvSpPr>
        <p:spPr>
          <a:xfrm rot="2700000">
            <a:off x="5565512" y="4168690"/>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919DB3B-C515-B543-8884-C40E89E0964C}"/>
              </a:ext>
            </a:extLst>
          </p:cNvPr>
          <p:cNvSpPr txBox="1"/>
          <p:nvPr/>
        </p:nvSpPr>
        <p:spPr>
          <a:xfrm>
            <a:off x="4584479" y="3692432"/>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pic>
        <p:nvPicPr>
          <p:cNvPr id="21" name="Picture 20" descr="Shape&#10;&#10;Description automatically generated">
            <a:extLst>
              <a:ext uri="{FF2B5EF4-FFF2-40B4-BE49-F238E27FC236}">
                <a16:creationId xmlns:a16="http://schemas.microsoft.com/office/drawing/2014/main" id="{F76C8470-514C-7F44-B1DC-7456ACC7195F}"/>
              </a:ext>
            </a:extLst>
          </p:cNvPr>
          <p:cNvPicPr>
            <a:picLocks noChangeAspect="1"/>
          </p:cNvPicPr>
          <p:nvPr/>
        </p:nvPicPr>
        <p:blipFill>
          <a:blip r:embed="rId2"/>
          <a:stretch>
            <a:fillRect/>
          </a:stretch>
        </p:blipFill>
        <p:spPr>
          <a:xfrm>
            <a:off x="7872017" y="5854123"/>
            <a:ext cx="342900" cy="368300"/>
          </a:xfrm>
          <a:prstGeom prst="rect">
            <a:avLst/>
          </a:prstGeom>
        </p:spPr>
      </p:pic>
      <p:sp>
        <p:nvSpPr>
          <p:cNvPr id="22" name="TextBox 21">
            <a:extLst>
              <a:ext uri="{FF2B5EF4-FFF2-40B4-BE49-F238E27FC236}">
                <a16:creationId xmlns:a16="http://schemas.microsoft.com/office/drawing/2014/main" id="{277CFD36-ECB2-CA47-83E9-9EB1CE739650}"/>
              </a:ext>
            </a:extLst>
          </p:cNvPr>
          <p:cNvSpPr txBox="1"/>
          <p:nvPr/>
        </p:nvSpPr>
        <p:spPr>
          <a:xfrm>
            <a:off x="4127790" y="5822313"/>
            <a:ext cx="1120948" cy="400110"/>
          </a:xfrm>
          <a:prstGeom prst="rect">
            <a:avLst/>
          </a:prstGeom>
          <a:noFill/>
        </p:spPr>
        <p:txBody>
          <a:bodyPr wrap="none" rtlCol="0">
            <a:spAutoFit/>
          </a:bodyPr>
          <a:lstStyle/>
          <a:p>
            <a:r>
              <a:rPr lang="en-US" sz="2000" dirty="0"/>
              <a:t>Software</a:t>
            </a:r>
          </a:p>
        </p:txBody>
      </p:sp>
      <p:pic>
        <p:nvPicPr>
          <p:cNvPr id="23" name="Picture 22" descr="Icon&#10;&#10;Description automatically generated with medium confidence">
            <a:extLst>
              <a:ext uri="{FF2B5EF4-FFF2-40B4-BE49-F238E27FC236}">
                <a16:creationId xmlns:a16="http://schemas.microsoft.com/office/drawing/2014/main" id="{6FB3BB47-6119-1F46-A034-474716322F3A}"/>
              </a:ext>
            </a:extLst>
          </p:cNvPr>
          <p:cNvPicPr>
            <a:picLocks noChangeAspect="1"/>
          </p:cNvPicPr>
          <p:nvPr/>
        </p:nvPicPr>
        <p:blipFill rotWithShape="1">
          <a:blip r:embed="rId3"/>
          <a:srcRect l="13259" t="3630"/>
          <a:stretch/>
        </p:blipFill>
        <p:spPr>
          <a:xfrm>
            <a:off x="6028684" y="5909596"/>
            <a:ext cx="342901" cy="293533"/>
          </a:xfrm>
          <a:prstGeom prst="rect">
            <a:avLst/>
          </a:prstGeom>
        </p:spPr>
      </p:pic>
      <p:sp>
        <p:nvSpPr>
          <p:cNvPr id="24" name="TextBox 23">
            <a:extLst>
              <a:ext uri="{FF2B5EF4-FFF2-40B4-BE49-F238E27FC236}">
                <a16:creationId xmlns:a16="http://schemas.microsoft.com/office/drawing/2014/main" id="{2B348AD6-03AA-CA44-8B58-18A96F30D7DE}"/>
              </a:ext>
            </a:extLst>
          </p:cNvPr>
          <p:cNvSpPr txBox="1"/>
          <p:nvPr/>
        </p:nvSpPr>
        <p:spPr>
          <a:xfrm>
            <a:off x="6310120" y="5822313"/>
            <a:ext cx="747320" cy="400110"/>
          </a:xfrm>
          <a:prstGeom prst="rect">
            <a:avLst/>
          </a:prstGeom>
          <a:noFill/>
        </p:spPr>
        <p:txBody>
          <a:bodyPr wrap="none" rtlCol="0">
            <a:spAutoFit/>
          </a:bodyPr>
          <a:lstStyle/>
          <a:p>
            <a:r>
              <a:rPr lang="en-US" sz="2000" dirty="0"/>
              <a:t>FPGA</a:t>
            </a:r>
          </a:p>
        </p:txBody>
      </p:sp>
      <p:sp>
        <p:nvSpPr>
          <p:cNvPr id="25" name="TextBox 24">
            <a:extLst>
              <a:ext uri="{FF2B5EF4-FFF2-40B4-BE49-F238E27FC236}">
                <a16:creationId xmlns:a16="http://schemas.microsoft.com/office/drawing/2014/main" id="{F534E8C4-621A-CE4F-AF36-9C161CA04558}"/>
              </a:ext>
            </a:extLst>
          </p:cNvPr>
          <p:cNvSpPr txBox="1"/>
          <p:nvPr/>
        </p:nvSpPr>
        <p:spPr>
          <a:xfrm>
            <a:off x="8214917" y="5822313"/>
            <a:ext cx="652743" cy="400110"/>
          </a:xfrm>
          <a:prstGeom prst="rect">
            <a:avLst/>
          </a:prstGeom>
          <a:noFill/>
        </p:spPr>
        <p:txBody>
          <a:bodyPr wrap="none" rtlCol="0">
            <a:spAutoFit/>
          </a:bodyPr>
          <a:lstStyle/>
          <a:p>
            <a:r>
              <a:rPr lang="en-US" sz="2000" dirty="0"/>
              <a:t>ASIC</a:t>
            </a:r>
          </a:p>
        </p:txBody>
      </p:sp>
      <p:sp>
        <p:nvSpPr>
          <p:cNvPr id="34" name="Content Placeholder 3">
            <a:extLst>
              <a:ext uri="{FF2B5EF4-FFF2-40B4-BE49-F238E27FC236}">
                <a16:creationId xmlns:a16="http://schemas.microsoft.com/office/drawing/2014/main" id="{EC0A4A90-673C-3147-AFC5-72D38820054B}"/>
              </a:ext>
            </a:extLst>
          </p:cNvPr>
          <p:cNvSpPr txBox="1">
            <a:spLocks/>
          </p:cNvSpPr>
          <p:nvPr/>
        </p:nvSpPr>
        <p:spPr>
          <a:xfrm>
            <a:off x="6556450" y="1301924"/>
            <a:ext cx="541619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500" dirty="0"/>
          </a:p>
          <a:p>
            <a:pPr marL="0" indent="0" algn="ctr">
              <a:buNone/>
            </a:pPr>
            <a:r>
              <a:rPr lang="en-US" sz="2500" u="sng" dirty="0"/>
              <a:t>Our ASIC</a:t>
            </a:r>
          </a:p>
          <a:p>
            <a:r>
              <a:rPr lang="en-US" sz="2500" dirty="0"/>
              <a:t>36X faster than software</a:t>
            </a:r>
          </a:p>
          <a:p>
            <a:r>
              <a:rPr lang="en-US" sz="2500" dirty="0"/>
              <a:t>8X faster than state-of-the-art ASIC</a:t>
            </a:r>
          </a:p>
          <a:p>
            <a:endParaRPr lang="en-US" sz="2500" dirty="0"/>
          </a:p>
          <a:p>
            <a:pPr marL="0" indent="0" algn="ctr">
              <a:buNone/>
            </a:pPr>
            <a:r>
              <a:rPr lang="en-US" sz="2500" u="sng" dirty="0"/>
              <a:t>Direct FPGA Comparison</a:t>
            </a:r>
          </a:p>
          <a:p>
            <a:r>
              <a:rPr lang="en-US" sz="2500" dirty="0"/>
              <a:t>Our design is 3X faster</a:t>
            </a:r>
          </a:p>
          <a:p>
            <a:endParaRPr lang="en-US" sz="2500" dirty="0"/>
          </a:p>
        </p:txBody>
      </p:sp>
      <p:graphicFrame>
        <p:nvGraphicFramePr>
          <p:cNvPr id="28" name="Content Placeholder 19">
            <a:extLst>
              <a:ext uri="{FF2B5EF4-FFF2-40B4-BE49-F238E27FC236}">
                <a16:creationId xmlns:a16="http://schemas.microsoft.com/office/drawing/2014/main" id="{C269EAE7-4703-5043-B981-0601D75B145C}"/>
              </a:ext>
            </a:extLst>
          </p:cNvPr>
          <p:cNvGraphicFramePr>
            <a:graphicFrameLocks/>
          </p:cNvGraphicFramePr>
          <p:nvPr/>
        </p:nvGraphicFramePr>
        <p:xfrm>
          <a:off x="361631" y="1376778"/>
          <a:ext cx="6016752" cy="3995928"/>
        </p:xfrm>
        <a:graphic>
          <a:graphicData uri="http://schemas.openxmlformats.org/drawingml/2006/chart">
            <c:chart xmlns:c="http://schemas.openxmlformats.org/drawingml/2006/chart" xmlns:r="http://schemas.openxmlformats.org/officeDocument/2006/relationships" r:id="rId4"/>
          </a:graphicData>
        </a:graphic>
      </p:graphicFrame>
      <p:sp>
        <p:nvSpPr>
          <p:cNvPr id="30" name="TextBox 29">
            <a:extLst>
              <a:ext uri="{FF2B5EF4-FFF2-40B4-BE49-F238E27FC236}">
                <a16:creationId xmlns:a16="http://schemas.microsoft.com/office/drawing/2014/main" id="{14641C9B-5072-1C49-883C-5EC42505D4B5}"/>
              </a:ext>
            </a:extLst>
          </p:cNvPr>
          <p:cNvSpPr txBox="1"/>
          <p:nvPr/>
        </p:nvSpPr>
        <p:spPr>
          <a:xfrm>
            <a:off x="2560550" y="1873888"/>
            <a:ext cx="1725152" cy="446276"/>
          </a:xfrm>
          <a:prstGeom prst="rect">
            <a:avLst/>
          </a:prstGeom>
          <a:noFill/>
        </p:spPr>
        <p:txBody>
          <a:bodyPr wrap="none" rtlCol="0">
            <a:spAutoFit/>
          </a:bodyPr>
          <a:lstStyle/>
          <a:p>
            <a:r>
              <a:rPr lang="en-US" sz="2300" dirty="0"/>
              <a:t>[ZTW21]: 6.5</a:t>
            </a:r>
          </a:p>
        </p:txBody>
      </p:sp>
      <p:sp>
        <p:nvSpPr>
          <p:cNvPr id="31" name="TextBox 30">
            <a:extLst>
              <a:ext uri="{FF2B5EF4-FFF2-40B4-BE49-F238E27FC236}">
                <a16:creationId xmlns:a16="http://schemas.microsoft.com/office/drawing/2014/main" id="{01B04E1E-1927-FC4D-A9C4-AE4D7F76DA78}"/>
              </a:ext>
            </a:extLst>
          </p:cNvPr>
          <p:cNvSpPr txBox="1"/>
          <p:nvPr/>
        </p:nvSpPr>
        <p:spPr>
          <a:xfrm>
            <a:off x="1450112" y="2351110"/>
            <a:ext cx="1864741" cy="446276"/>
          </a:xfrm>
          <a:prstGeom prst="rect">
            <a:avLst/>
          </a:prstGeom>
          <a:noFill/>
        </p:spPr>
        <p:txBody>
          <a:bodyPr wrap="none" rtlCol="0">
            <a:spAutoFit/>
          </a:bodyPr>
          <a:lstStyle/>
          <a:p>
            <a:pPr algn="ctr"/>
            <a:r>
              <a:rPr lang="en-US" sz="2300" dirty="0"/>
              <a:t>[AHAJS16]: 15</a:t>
            </a:r>
          </a:p>
        </p:txBody>
      </p:sp>
      <p:sp>
        <p:nvSpPr>
          <p:cNvPr id="32" name="TextBox 31">
            <a:extLst>
              <a:ext uri="{FF2B5EF4-FFF2-40B4-BE49-F238E27FC236}">
                <a16:creationId xmlns:a16="http://schemas.microsoft.com/office/drawing/2014/main" id="{A3D6C048-09C8-334B-9FF9-860BCD6A3D54}"/>
              </a:ext>
            </a:extLst>
          </p:cNvPr>
          <p:cNvSpPr txBox="1"/>
          <p:nvPr/>
        </p:nvSpPr>
        <p:spPr>
          <a:xfrm>
            <a:off x="4349056" y="2229148"/>
            <a:ext cx="1521186" cy="446276"/>
          </a:xfrm>
          <a:prstGeom prst="rect">
            <a:avLst/>
          </a:prstGeom>
          <a:noFill/>
        </p:spPr>
        <p:txBody>
          <a:bodyPr wrap="none" rtlCol="0">
            <a:spAutoFit/>
          </a:bodyPr>
          <a:lstStyle/>
          <a:p>
            <a:r>
              <a:rPr lang="en-US" sz="2300" dirty="0"/>
              <a:t>[ZST+20]: 6</a:t>
            </a:r>
          </a:p>
        </p:txBody>
      </p:sp>
      <p:cxnSp>
        <p:nvCxnSpPr>
          <p:cNvPr id="3" name="Straight Connector 2">
            <a:extLst>
              <a:ext uri="{FF2B5EF4-FFF2-40B4-BE49-F238E27FC236}">
                <a16:creationId xmlns:a16="http://schemas.microsoft.com/office/drawing/2014/main" id="{7F1AC8AF-2F37-C24C-B1FC-D860741867A0}"/>
              </a:ext>
            </a:extLst>
          </p:cNvPr>
          <p:cNvCxnSpPr>
            <a:cxnSpLocks/>
          </p:cNvCxnSpPr>
          <p:nvPr/>
        </p:nvCxnSpPr>
        <p:spPr>
          <a:xfrm flipV="1">
            <a:off x="1696065" y="1637072"/>
            <a:ext cx="4332619" cy="16841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BC5B791-B35B-3F46-AAA2-67BCE01EAAA1}"/>
              </a:ext>
            </a:extLst>
          </p:cNvPr>
          <p:cNvCxnSpPr>
            <a:cxnSpLocks/>
            <a:endCxn id="22" idx="1"/>
          </p:cNvCxnSpPr>
          <p:nvPr/>
        </p:nvCxnSpPr>
        <p:spPr>
          <a:xfrm>
            <a:off x="3817257" y="6022368"/>
            <a:ext cx="3105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3805E7F-4AE1-4742-9E3F-097703F0DAA1}"/>
              </a:ext>
            </a:extLst>
          </p:cNvPr>
          <p:cNvSpPr txBox="1"/>
          <p:nvPr/>
        </p:nvSpPr>
        <p:spPr>
          <a:xfrm>
            <a:off x="3036797" y="2960392"/>
            <a:ext cx="1266437" cy="446276"/>
          </a:xfrm>
          <a:prstGeom prst="rect">
            <a:avLst/>
          </a:prstGeom>
          <a:noFill/>
        </p:spPr>
        <p:txBody>
          <a:bodyPr wrap="none" rtlCol="0">
            <a:spAutoFit/>
          </a:bodyPr>
          <a:lstStyle/>
          <a:p>
            <a:r>
              <a:rPr lang="en-US" sz="2300" dirty="0"/>
              <a:t>Ours: 4.6</a:t>
            </a:r>
          </a:p>
        </p:txBody>
      </p:sp>
      <p:sp>
        <p:nvSpPr>
          <p:cNvPr id="41" name="TextBox 40">
            <a:extLst>
              <a:ext uri="{FF2B5EF4-FFF2-40B4-BE49-F238E27FC236}">
                <a16:creationId xmlns:a16="http://schemas.microsoft.com/office/drawing/2014/main" id="{BF471394-C46B-4748-89E6-5484B3C7DB3D}"/>
              </a:ext>
            </a:extLst>
          </p:cNvPr>
          <p:cNvSpPr txBox="1"/>
          <p:nvPr/>
        </p:nvSpPr>
        <p:spPr>
          <a:xfrm>
            <a:off x="4454522" y="2960392"/>
            <a:ext cx="1564595" cy="446276"/>
          </a:xfrm>
          <a:prstGeom prst="rect">
            <a:avLst/>
          </a:prstGeom>
          <a:noFill/>
        </p:spPr>
        <p:txBody>
          <a:bodyPr wrap="none" rtlCol="0">
            <a:spAutoFit/>
          </a:bodyPr>
          <a:lstStyle/>
          <a:p>
            <a:r>
              <a:rPr lang="en-US" sz="2300" dirty="0"/>
              <a:t>Ours: 0.294</a:t>
            </a:r>
          </a:p>
        </p:txBody>
      </p:sp>
      <p:sp>
        <p:nvSpPr>
          <p:cNvPr id="42" name="TextBox 41">
            <a:extLst>
              <a:ext uri="{FF2B5EF4-FFF2-40B4-BE49-F238E27FC236}">
                <a16:creationId xmlns:a16="http://schemas.microsoft.com/office/drawing/2014/main" id="{46FF58E3-96D9-C74C-A840-828651313C90}"/>
              </a:ext>
            </a:extLst>
          </p:cNvPr>
          <p:cNvSpPr txBox="1"/>
          <p:nvPr/>
        </p:nvSpPr>
        <p:spPr>
          <a:xfrm>
            <a:off x="1921289" y="4272962"/>
            <a:ext cx="1755802" cy="369332"/>
          </a:xfrm>
          <a:prstGeom prst="rect">
            <a:avLst/>
          </a:prstGeom>
          <a:noFill/>
        </p:spPr>
        <p:txBody>
          <a:bodyPr wrap="none" rtlCol="0">
            <a:spAutoFit/>
          </a:bodyPr>
          <a:lstStyle/>
          <a:p>
            <a:r>
              <a:rPr lang="en-US" dirty="0"/>
              <a:t>* Times are in us</a:t>
            </a:r>
          </a:p>
        </p:txBody>
      </p:sp>
      <p:sp>
        <p:nvSpPr>
          <p:cNvPr id="43" name="TextBox 42">
            <a:extLst>
              <a:ext uri="{FF2B5EF4-FFF2-40B4-BE49-F238E27FC236}">
                <a16:creationId xmlns:a16="http://schemas.microsoft.com/office/drawing/2014/main" id="{4C6CA50E-79A7-E44C-AFFC-0CB8BBDF2C66}"/>
              </a:ext>
            </a:extLst>
          </p:cNvPr>
          <p:cNvSpPr txBox="1"/>
          <p:nvPr/>
        </p:nvSpPr>
        <p:spPr>
          <a:xfrm>
            <a:off x="1904514" y="1198814"/>
            <a:ext cx="3548344" cy="446276"/>
          </a:xfrm>
          <a:prstGeom prst="rect">
            <a:avLst/>
          </a:prstGeom>
          <a:noFill/>
        </p:spPr>
        <p:txBody>
          <a:bodyPr wrap="none" rtlCol="0">
            <a:spAutoFit/>
          </a:bodyPr>
          <a:lstStyle/>
          <a:p>
            <a:r>
              <a:rPr lang="en-US" sz="2300" dirty="0"/>
              <a:t>GNU C++ on Apple M1: 10.7</a:t>
            </a:r>
          </a:p>
        </p:txBody>
      </p:sp>
      <p:cxnSp>
        <p:nvCxnSpPr>
          <p:cNvPr id="45" name="Straight Arrow Connector 44">
            <a:extLst>
              <a:ext uri="{FF2B5EF4-FFF2-40B4-BE49-F238E27FC236}">
                <a16:creationId xmlns:a16="http://schemas.microsoft.com/office/drawing/2014/main" id="{79EE7368-2115-7A45-BE1A-C1972F6162A1}"/>
              </a:ext>
            </a:extLst>
          </p:cNvPr>
          <p:cNvCxnSpPr/>
          <p:nvPr/>
        </p:nvCxnSpPr>
        <p:spPr>
          <a:xfrm>
            <a:off x="4548632" y="1692258"/>
            <a:ext cx="306703" cy="328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6479639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3">
            <a:extLst>
              <a:ext uri="{FF2B5EF4-FFF2-40B4-BE49-F238E27FC236}">
                <a16:creationId xmlns:a16="http://schemas.microsoft.com/office/drawing/2014/main" id="{E4C86EB4-845E-AD4F-970E-6172CFF4B689}"/>
              </a:ext>
            </a:extLst>
          </p:cNvPr>
          <p:cNvGraphicFramePr>
            <a:graphicFrameLocks/>
          </p:cNvGraphicFramePr>
          <p:nvPr/>
        </p:nvGraphicFramePr>
        <p:xfrm>
          <a:off x="357154" y="1400540"/>
          <a:ext cx="6019800" cy="399709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C5A1EC8C-67BF-5F4C-877F-10B01FEF8133}"/>
              </a:ext>
            </a:extLst>
          </p:cNvPr>
          <p:cNvSpPr txBox="1"/>
          <p:nvPr/>
        </p:nvSpPr>
        <p:spPr>
          <a:xfrm>
            <a:off x="2302155" y="5298704"/>
            <a:ext cx="3112327" cy="477054"/>
          </a:xfrm>
          <a:prstGeom prst="rect">
            <a:avLst/>
          </a:prstGeom>
          <a:noFill/>
        </p:spPr>
        <p:txBody>
          <a:bodyPr wrap="none" rtlCol="0">
            <a:spAutoFit/>
          </a:bodyPr>
          <a:lstStyle/>
          <a:p>
            <a:r>
              <a:rPr lang="en-US" sz="2500" dirty="0"/>
              <a:t>Clock Frequency (GHz)</a:t>
            </a:r>
          </a:p>
        </p:txBody>
      </p:sp>
      <p:sp>
        <p:nvSpPr>
          <p:cNvPr id="6" name="TextBox 5">
            <a:extLst>
              <a:ext uri="{FF2B5EF4-FFF2-40B4-BE49-F238E27FC236}">
                <a16:creationId xmlns:a16="http://schemas.microsoft.com/office/drawing/2014/main" id="{0C2ED35B-EE52-564E-A967-E5875F34DDEE}"/>
              </a:ext>
            </a:extLst>
          </p:cNvPr>
          <p:cNvSpPr txBox="1"/>
          <p:nvPr/>
        </p:nvSpPr>
        <p:spPr>
          <a:xfrm>
            <a:off x="2531050" y="700090"/>
            <a:ext cx="7129901" cy="584775"/>
          </a:xfrm>
          <a:prstGeom prst="rect">
            <a:avLst/>
          </a:prstGeom>
          <a:noFill/>
        </p:spPr>
        <p:txBody>
          <a:bodyPr wrap="none" rtlCol="0">
            <a:spAutoFit/>
          </a:bodyPr>
          <a:lstStyle/>
          <a:p>
            <a:r>
              <a:rPr lang="en-US" sz="3200" dirty="0">
                <a:latin typeface="+mj-lt"/>
              </a:rPr>
              <a:t>255-bit Constant-time XGCD Comparisons</a:t>
            </a:r>
          </a:p>
        </p:txBody>
      </p:sp>
      <p:sp>
        <p:nvSpPr>
          <p:cNvPr id="7" name="TextBox 6">
            <a:extLst>
              <a:ext uri="{FF2B5EF4-FFF2-40B4-BE49-F238E27FC236}">
                <a16:creationId xmlns:a16="http://schemas.microsoft.com/office/drawing/2014/main" id="{A81E6999-215C-B445-9A59-5C3700231AEE}"/>
              </a:ext>
            </a:extLst>
          </p:cNvPr>
          <p:cNvSpPr txBox="1"/>
          <p:nvPr/>
        </p:nvSpPr>
        <p:spPr>
          <a:xfrm>
            <a:off x="830483" y="4457628"/>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8" name="TextBox 7">
            <a:extLst>
              <a:ext uri="{FF2B5EF4-FFF2-40B4-BE49-F238E27FC236}">
                <a16:creationId xmlns:a16="http://schemas.microsoft.com/office/drawing/2014/main" id="{9DCFEDC9-78E9-4841-8094-408CB7C5BBB5}"/>
              </a:ext>
            </a:extLst>
          </p:cNvPr>
          <p:cNvSpPr txBox="1"/>
          <p:nvPr/>
        </p:nvSpPr>
        <p:spPr>
          <a:xfrm>
            <a:off x="830483" y="1411220"/>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9" name="TextBox 8">
            <a:extLst>
              <a:ext uri="{FF2B5EF4-FFF2-40B4-BE49-F238E27FC236}">
                <a16:creationId xmlns:a16="http://schemas.microsoft.com/office/drawing/2014/main" id="{21ABD95B-46ED-7349-B061-8FCECF97FF1C}"/>
              </a:ext>
            </a:extLst>
          </p:cNvPr>
          <p:cNvSpPr txBox="1"/>
          <p:nvPr/>
        </p:nvSpPr>
        <p:spPr>
          <a:xfrm>
            <a:off x="830483" y="2629784"/>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10" name="TextBox 9">
            <a:extLst>
              <a:ext uri="{FF2B5EF4-FFF2-40B4-BE49-F238E27FC236}">
                <a16:creationId xmlns:a16="http://schemas.microsoft.com/office/drawing/2014/main" id="{07E68542-0C5C-DF41-B703-BB67A5A321D8}"/>
              </a:ext>
            </a:extLst>
          </p:cNvPr>
          <p:cNvSpPr txBox="1"/>
          <p:nvPr/>
        </p:nvSpPr>
        <p:spPr>
          <a:xfrm>
            <a:off x="830483" y="2020502"/>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11" name="TextBox 10">
            <a:extLst>
              <a:ext uri="{FF2B5EF4-FFF2-40B4-BE49-F238E27FC236}">
                <a16:creationId xmlns:a16="http://schemas.microsoft.com/office/drawing/2014/main" id="{FCF5C892-D04E-8B47-B362-5AA8AC9E2FCF}"/>
              </a:ext>
            </a:extLst>
          </p:cNvPr>
          <p:cNvSpPr txBox="1"/>
          <p:nvPr/>
        </p:nvSpPr>
        <p:spPr>
          <a:xfrm>
            <a:off x="830483" y="3239066"/>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12" name="TextBox 11">
            <a:extLst>
              <a:ext uri="{FF2B5EF4-FFF2-40B4-BE49-F238E27FC236}">
                <a16:creationId xmlns:a16="http://schemas.microsoft.com/office/drawing/2014/main" id="{B617B862-1F5F-B748-9F35-43260F145DC8}"/>
              </a:ext>
            </a:extLst>
          </p:cNvPr>
          <p:cNvSpPr txBox="1"/>
          <p:nvPr/>
        </p:nvSpPr>
        <p:spPr>
          <a:xfrm>
            <a:off x="830483" y="3848348"/>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13" name="TextBox 12">
            <a:extLst>
              <a:ext uri="{FF2B5EF4-FFF2-40B4-BE49-F238E27FC236}">
                <a16:creationId xmlns:a16="http://schemas.microsoft.com/office/drawing/2014/main" id="{34D0FA55-EDE3-0D43-9797-1B34D9197B4D}"/>
              </a:ext>
            </a:extLst>
          </p:cNvPr>
          <p:cNvSpPr txBox="1"/>
          <p:nvPr/>
        </p:nvSpPr>
        <p:spPr>
          <a:xfrm rot="16200000">
            <a:off x="-394229" y="2868310"/>
            <a:ext cx="1721369" cy="477054"/>
          </a:xfrm>
          <a:prstGeom prst="rect">
            <a:avLst/>
          </a:prstGeom>
          <a:noFill/>
        </p:spPr>
        <p:txBody>
          <a:bodyPr wrap="none" rtlCol="0">
            <a:spAutoFit/>
          </a:bodyPr>
          <a:lstStyle/>
          <a:p>
            <a:r>
              <a:rPr lang="en-US" sz="2500" dirty="0"/>
              <a:t>Cycle Count</a:t>
            </a:r>
          </a:p>
        </p:txBody>
      </p:sp>
      <p:sp>
        <p:nvSpPr>
          <p:cNvPr id="14" name="TextBox 13">
            <a:extLst>
              <a:ext uri="{FF2B5EF4-FFF2-40B4-BE49-F238E27FC236}">
                <a16:creationId xmlns:a16="http://schemas.microsoft.com/office/drawing/2014/main" id="{151BA2DF-7240-CE47-8E9C-34D98527614F}"/>
              </a:ext>
            </a:extLst>
          </p:cNvPr>
          <p:cNvSpPr txBox="1"/>
          <p:nvPr/>
        </p:nvSpPr>
        <p:spPr>
          <a:xfrm>
            <a:off x="4180007" y="1731878"/>
            <a:ext cx="1476494" cy="446276"/>
          </a:xfrm>
          <a:prstGeom prst="rect">
            <a:avLst/>
          </a:prstGeom>
          <a:noFill/>
        </p:spPr>
        <p:txBody>
          <a:bodyPr wrap="none" rtlCol="0">
            <a:spAutoFit/>
          </a:bodyPr>
          <a:lstStyle/>
          <a:p>
            <a:r>
              <a:rPr lang="en-US" sz="2300" dirty="0"/>
              <a:t>[BY19]: 3.7</a:t>
            </a:r>
          </a:p>
        </p:txBody>
      </p:sp>
      <p:sp>
        <p:nvSpPr>
          <p:cNvPr id="15" name="TextBox 14">
            <a:extLst>
              <a:ext uri="{FF2B5EF4-FFF2-40B4-BE49-F238E27FC236}">
                <a16:creationId xmlns:a16="http://schemas.microsoft.com/office/drawing/2014/main" id="{4BB545D1-578C-774A-8E75-5765458BEA51}"/>
              </a:ext>
            </a:extLst>
          </p:cNvPr>
          <p:cNvSpPr txBox="1"/>
          <p:nvPr/>
        </p:nvSpPr>
        <p:spPr>
          <a:xfrm>
            <a:off x="4162962" y="2422818"/>
            <a:ext cx="1584601" cy="446276"/>
          </a:xfrm>
          <a:prstGeom prst="rect">
            <a:avLst/>
          </a:prstGeom>
          <a:noFill/>
        </p:spPr>
        <p:txBody>
          <a:bodyPr wrap="none" rtlCol="0">
            <a:spAutoFit/>
          </a:bodyPr>
          <a:lstStyle/>
          <a:p>
            <a:r>
              <a:rPr lang="en-US" sz="2300" dirty="0"/>
              <a:t>[Por20]: 2.7</a:t>
            </a:r>
          </a:p>
        </p:txBody>
      </p:sp>
      <p:sp>
        <p:nvSpPr>
          <p:cNvPr id="16" name="TextBox 15">
            <a:extLst>
              <a:ext uri="{FF2B5EF4-FFF2-40B4-BE49-F238E27FC236}">
                <a16:creationId xmlns:a16="http://schemas.microsoft.com/office/drawing/2014/main" id="{634C0897-25D2-1147-92C9-78938C8EE0B8}"/>
              </a:ext>
            </a:extLst>
          </p:cNvPr>
          <p:cNvSpPr txBox="1"/>
          <p:nvPr/>
        </p:nvSpPr>
        <p:spPr>
          <a:xfrm>
            <a:off x="1758103" y="1731878"/>
            <a:ext cx="1994457" cy="446276"/>
          </a:xfrm>
          <a:prstGeom prst="rect">
            <a:avLst/>
          </a:prstGeom>
          <a:noFill/>
        </p:spPr>
        <p:txBody>
          <a:bodyPr wrap="none" rtlCol="0">
            <a:spAutoFit/>
          </a:bodyPr>
          <a:lstStyle/>
          <a:p>
            <a:r>
              <a:rPr lang="en-US" sz="2300" dirty="0"/>
              <a:t>[DdPM+21]: 41</a:t>
            </a:r>
          </a:p>
        </p:txBody>
      </p:sp>
      <p:sp>
        <p:nvSpPr>
          <p:cNvPr id="17" name="Right Arrow 16">
            <a:extLst>
              <a:ext uri="{FF2B5EF4-FFF2-40B4-BE49-F238E27FC236}">
                <a16:creationId xmlns:a16="http://schemas.microsoft.com/office/drawing/2014/main" id="{4B22B4ED-2D19-B745-9653-45448EE74059}"/>
              </a:ext>
            </a:extLst>
          </p:cNvPr>
          <p:cNvSpPr/>
          <p:nvPr/>
        </p:nvSpPr>
        <p:spPr>
          <a:xfrm rot="2700000">
            <a:off x="5565512" y="4168690"/>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919DB3B-C515-B543-8884-C40E89E0964C}"/>
              </a:ext>
            </a:extLst>
          </p:cNvPr>
          <p:cNvSpPr txBox="1"/>
          <p:nvPr/>
        </p:nvSpPr>
        <p:spPr>
          <a:xfrm>
            <a:off x="4584479" y="3692432"/>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pic>
        <p:nvPicPr>
          <p:cNvPr id="20" name="Picture 19" descr="Icon&#10;&#10;Description automatically generated with low confidence">
            <a:extLst>
              <a:ext uri="{FF2B5EF4-FFF2-40B4-BE49-F238E27FC236}">
                <a16:creationId xmlns:a16="http://schemas.microsoft.com/office/drawing/2014/main" id="{E39ED61A-652B-F74C-996F-09DF3A2442B9}"/>
              </a:ext>
            </a:extLst>
          </p:cNvPr>
          <p:cNvPicPr>
            <a:picLocks noChangeAspect="1"/>
          </p:cNvPicPr>
          <p:nvPr/>
        </p:nvPicPr>
        <p:blipFill>
          <a:blip r:embed="rId3"/>
          <a:stretch>
            <a:fillRect/>
          </a:stretch>
        </p:blipFill>
        <p:spPr>
          <a:xfrm>
            <a:off x="6744105" y="4927633"/>
            <a:ext cx="393700" cy="330200"/>
          </a:xfrm>
          <a:prstGeom prst="rect">
            <a:avLst/>
          </a:prstGeom>
        </p:spPr>
      </p:pic>
      <p:pic>
        <p:nvPicPr>
          <p:cNvPr id="21" name="Picture 20" descr="Shape&#10;&#10;Description automatically generated">
            <a:extLst>
              <a:ext uri="{FF2B5EF4-FFF2-40B4-BE49-F238E27FC236}">
                <a16:creationId xmlns:a16="http://schemas.microsoft.com/office/drawing/2014/main" id="{F76C8470-514C-7F44-B1DC-7456ACC7195F}"/>
              </a:ext>
            </a:extLst>
          </p:cNvPr>
          <p:cNvPicPr>
            <a:picLocks noChangeAspect="1"/>
          </p:cNvPicPr>
          <p:nvPr/>
        </p:nvPicPr>
        <p:blipFill>
          <a:blip r:embed="rId4"/>
          <a:stretch>
            <a:fillRect/>
          </a:stretch>
        </p:blipFill>
        <p:spPr>
          <a:xfrm>
            <a:off x="10839203" y="4930404"/>
            <a:ext cx="342900" cy="368300"/>
          </a:xfrm>
          <a:prstGeom prst="rect">
            <a:avLst/>
          </a:prstGeom>
        </p:spPr>
      </p:pic>
      <p:sp>
        <p:nvSpPr>
          <p:cNvPr id="22" name="TextBox 21">
            <a:extLst>
              <a:ext uri="{FF2B5EF4-FFF2-40B4-BE49-F238E27FC236}">
                <a16:creationId xmlns:a16="http://schemas.microsoft.com/office/drawing/2014/main" id="{277CFD36-ECB2-CA47-83E9-9EB1CE739650}"/>
              </a:ext>
            </a:extLst>
          </p:cNvPr>
          <p:cNvSpPr txBox="1"/>
          <p:nvPr/>
        </p:nvSpPr>
        <p:spPr>
          <a:xfrm>
            <a:off x="7094976" y="4898594"/>
            <a:ext cx="1120948" cy="400110"/>
          </a:xfrm>
          <a:prstGeom prst="rect">
            <a:avLst/>
          </a:prstGeom>
          <a:noFill/>
        </p:spPr>
        <p:txBody>
          <a:bodyPr wrap="none" rtlCol="0">
            <a:spAutoFit/>
          </a:bodyPr>
          <a:lstStyle/>
          <a:p>
            <a:r>
              <a:rPr lang="en-US" sz="2000" dirty="0"/>
              <a:t>Software</a:t>
            </a:r>
          </a:p>
        </p:txBody>
      </p:sp>
      <p:pic>
        <p:nvPicPr>
          <p:cNvPr id="23" name="Picture 22" descr="Icon&#10;&#10;Description automatically generated with medium confidence">
            <a:extLst>
              <a:ext uri="{FF2B5EF4-FFF2-40B4-BE49-F238E27FC236}">
                <a16:creationId xmlns:a16="http://schemas.microsoft.com/office/drawing/2014/main" id="{6FB3BB47-6119-1F46-A034-474716322F3A}"/>
              </a:ext>
            </a:extLst>
          </p:cNvPr>
          <p:cNvPicPr>
            <a:picLocks noChangeAspect="1"/>
          </p:cNvPicPr>
          <p:nvPr/>
        </p:nvPicPr>
        <p:blipFill rotWithShape="1">
          <a:blip r:embed="rId5"/>
          <a:srcRect l="13259" t="3630"/>
          <a:stretch/>
        </p:blipFill>
        <p:spPr>
          <a:xfrm>
            <a:off x="8995870" y="4985877"/>
            <a:ext cx="342901" cy="293533"/>
          </a:xfrm>
          <a:prstGeom prst="rect">
            <a:avLst/>
          </a:prstGeom>
        </p:spPr>
      </p:pic>
      <p:sp>
        <p:nvSpPr>
          <p:cNvPr id="24" name="TextBox 23">
            <a:extLst>
              <a:ext uri="{FF2B5EF4-FFF2-40B4-BE49-F238E27FC236}">
                <a16:creationId xmlns:a16="http://schemas.microsoft.com/office/drawing/2014/main" id="{2B348AD6-03AA-CA44-8B58-18A96F30D7DE}"/>
              </a:ext>
            </a:extLst>
          </p:cNvPr>
          <p:cNvSpPr txBox="1"/>
          <p:nvPr/>
        </p:nvSpPr>
        <p:spPr>
          <a:xfrm>
            <a:off x="9277306" y="4898594"/>
            <a:ext cx="747320" cy="400110"/>
          </a:xfrm>
          <a:prstGeom prst="rect">
            <a:avLst/>
          </a:prstGeom>
          <a:noFill/>
        </p:spPr>
        <p:txBody>
          <a:bodyPr wrap="none" rtlCol="0">
            <a:spAutoFit/>
          </a:bodyPr>
          <a:lstStyle/>
          <a:p>
            <a:r>
              <a:rPr lang="en-US" sz="2000" dirty="0"/>
              <a:t>FPGA</a:t>
            </a:r>
          </a:p>
        </p:txBody>
      </p:sp>
      <p:sp>
        <p:nvSpPr>
          <p:cNvPr id="25" name="TextBox 24">
            <a:extLst>
              <a:ext uri="{FF2B5EF4-FFF2-40B4-BE49-F238E27FC236}">
                <a16:creationId xmlns:a16="http://schemas.microsoft.com/office/drawing/2014/main" id="{F534E8C4-621A-CE4F-AF36-9C161CA04558}"/>
              </a:ext>
            </a:extLst>
          </p:cNvPr>
          <p:cNvSpPr txBox="1"/>
          <p:nvPr/>
        </p:nvSpPr>
        <p:spPr>
          <a:xfrm>
            <a:off x="11182103" y="4898594"/>
            <a:ext cx="652743" cy="400110"/>
          </a:xfrm>
          <a:prstGeom prst="rect">
            <a:avLst/>
          </a:prstGeom>
          <a:noFill/>
        </p:spPr>
        <p:txBody>
          <a:bodyPr wrap="none" rtlCol="0">
            <a:spAutoFit/>
          </a:bodyPr>
          <a:lstStyle/>
          <a:p>
            <a:r>
              <a:rPr lang="en-US" sz="2000" dirty="0"/>
              <a:t>ASIC</a:t>
            </a:r>
          </a:p>
        </p:txBody>
      </p:sp>
      <p:sp>
        <p:nvSpPr>
          <p:cNvPr id="26" name="TextBox 25">
            <a:extLst>
              <a:ext uri="{FF2B5EF4-FFF2-40B4-BE49-F238E27FC236}">
                <a16:creationId xmlns:a16="http://schemas.microsoft.com/office/drawing/2014/main" id="{F0E48750-79BA-904E-95F0-36B141DDFC76}"/>
              </a:ext>
            </a:extLst>
          </p:cNvPr>
          <p:cNvSpPr txBox="1"/>
          <p:nvPr/>
        </p:nvSpPr>
        <p:spPr>
          <a:xfrm>
            <a:off x="4461897" y="3295718"/>
            <a:ext cx="1564595" cy="446276"/>
          </a:xfrm>
          <a:prstGeom prst="rect">
            <a:avLst/>
          </a:prstGeom>
          <a:noFill/>
        </p:spPr>
        <p:txBody>
          <a:bodyPr wrap="none" rtlCol="0">
            <a:spAutoFit/>
          </a:bodyPr>
          <a:lstStyle/>
          <a:p>
            <a:r>
              <a:rPr lang="en-US" sz="2300" dirty="0"/>
              <a:t>Ours: 0.085</a:t>
            </a:r>
          </a:p>
        </p:txBody>
      </p:sp>
      <p:sp>
        <p:nvSpPr>
          <p:cNvPr id="27" name="TextBox 26">
            <a:extLst>
              <a:ext uri="{FF2B5EF4-FFF2-40B4-BE49-F238E27FC236}">
                <a16:creationId xmlns:a16="http://schemas.microsoft.com/office/drawing/2014/main" id="{B9EE00F3-7324-F24D-AB67-9BA3F5BD2456}"/>
              </a:ext>
            </a:extLst>
          </p:cNvPr>
          <p:cNvSpPr txBox="1"/>
          <p:nvPr/>
        </p:nvSpPr>
        <p:spPr>
          <a:xfrm>
            <a:off x="2202764" y="3295718"/>
            <a:ext cx="1926889" cy="446276"/>
          </a:xfrm>
          <a:prstGeom prst="rect">
            <a:avLst/>
          </a:prstGeom>
          <a:noFill/>
        </p:spPr>
        <p:txBody>
          <a:bodyPr wrap="square" rtlCol="0">
            <a:spAutoFit/>
          </a:bodyPr>
          <a:lstStyle/>
          <a:p>
            <a:pPr algn="ctr"/>
            <a:r>
              <a:rPr lang="en-US" sz="2300" dirty="0"/>
              <a:t>Ours: 0.863</a:t>
            </a:r>
          </a:p>
        </p:txBody>
      </p:sp>
      <p:sp>
        <p:nvSpPr>
          <p:cNvPr id="34" name="Content Placeholder 3">
            <a:extLst>
              <a:ext uri="{FF2B5EF4-FFF2-40B4-BE49-F238E27FC236}">
                <a16:creationId xmlns:a16="http://schemas.microsoft.com/office/drawing/2014/main" id="{EC0A4A90-673C-3147-AFC5-72D38820054B}"/>
              </a:ext>
            </a:extLst>
          </p:cNvPr>
          <p:cNvSpPr txBox="1">
            <a:spLocks/>
          </p:cNvSpPr>
          <p:nvPr/>
        </p:nvSpPr>
        <p:spPr>
          <a:xfrm>
            <a:off x="6556450" y="1301924"/>
            <a:ext cx="541619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500" dirty="0"/>
          </a:p>
          <a:p>
            <a:pPr marL="0" indent="0" algn="ctr">
              <a:buNone/>
            </a:pPr>
            <a:r>
              <a:rPr lang="en-US" sz="2500" u="sng" dirty="0"/>
              <a:t>Our ASIC</a:t>
            </a:r>
          </a:p>
          <a:p>
            <a:r>
              <a:rPr lang="en-US" sz="2500" dirty="0"/>
              <a:t>32X faster than [Por20]</a:t>
            </a:r>
          </a:p>
          <a:p>
            <a:r>
              <a:rPr lang="en-US" sz="2500" dirty="0"/>
              <a:t>First for constant-time 255-bit XGCD</a:t>
            </a:r>
          </a:p>
          <a:p>
            <a:endParaRPr lang="en-US" sz="2500" dirty="0"/>
          </a:p>
          <a:p>
            <a:pPr marL="0" indent="0" algn="ctr">
              <a:buNone/>
            </a:pPr>
            <a:r>
              <a:rPr lang="en-US" sz="2500" u="sng" dirty="0"/>
              <a:t>Direct FPGA Comparison</a:t>
            </a:r>
          </a:p>
          <a:p>
            <a:r>
              <a:rPr lang="en-US" sz="2500" dirty="0"/>
              <a:t>Our design is 48X faster</a:t>
            </a:r>
          </a:p>
          <a:p>
            <a:endParaRPr lang="en-US" sz="2500" dirty="0"/>
          </a:p>
        </p:txBody>
      </p:sp>
      <p:sp>
        <p:nvSpPr>
          <p:cNvPr id="35" name="TextBox 34">
            <a:extLst>
              <a:ext uri="{FF2B5EF4-FFF2-40B4-BE49-F238E27FC236}">
                <a16:creationId xmlns:a16="http://schemas.microsoft.com/office/drawing/2014/main" id="{72AB64F3-75DD-CF45-AE39-BF25CA7B7EDB}"/>
              </a:ext>
            </a:extLst>
          </p:cNvPr>
          <p:cNvSpPr txBox="1"/>
          <p:nvPr/>
        </p:nvSpPr>
        <p:spPr>
          <a:xfrm>
            <a:off x="1921289" y="4272962"/>
            <a:ext cx="1755802" cy="369332"/>
          </a:xfrm>
          <a:prstGeom prst="rect">
            <a:avLst/>
          </a:prstGeom>
          <a:noFill/>
        </p:spPr>
        <p:txBody>
          <a:bodyPr wrap="none" rtlCol="0">
            <a:spAutoFit/>
          </a:bodyPr>
          <a:lstStyle/>
          <a:p>
            <a:r>
              <a:rPr lang="en-US" dirty="0"/>
              <a:t>* Times are in us</a:t>
            </a:r>
          </a:p>
        </p:txBody>
      </p:sp>
    </p:spTree>
    <p:extLst>
      <p:ext uri="{BB962C8B-B14F-4D97-AF65-F5344CB8AC3E}">
        <p14:creationId xmlns:p14="http://schemas.microsoft.com/office/powerpoint/2010/main" val="107438894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DFD5-7827-0947-ACC5-941D3BECF049}"/>
              </a:ext>
            </a:extLst>
          </p:cNvPr>
          <p:cNvSpPr>
            <a:spLocks noGrp="1"/>
          </p:cNvSpPr>
          <p:nvPr>
            <p:ph type="title"/>
          </p:nvPr>
        </p:nvSpPr>
        <p:spPr/>
        <p:txBody>
          <a:bodyPr/>
          <a:lstStyle/>
          <a:p>
            <a:r>
              <a:rPr lang="en-US" dirty="0"/>
              <a:t>Critical Path in 16nm</a:t>
            </a:r>
          </a:p>
        </p:txBody>
      </p:sp>
      <p:graphicFrame>
        <p:nvGraphicFramePr>
          <p:cNvPr id="3" name="Table 2">
            <a:extLst>
              <a:ext uri="{FF2B5EF4-FFF2-40B4-BE49-F238E27FC236}">
                <a16:creationId xmlns:a16="http://schemas.microsoft.com/office/drawing/2014/main" id="{202B336A-9FD8-7B46-8E01-1058BF4E52CB}"/>
              </a:ext>
            </a:extLst>
          </p:cNvPr>
          <p:cNvGraphicFramePr>
            <a:graphicFrameLocks noGrp="1"/>
          </p:cNvGraphicFramePr>
          <p:nvPr/>
        </p:nvGraphicFramePr>
        <p:xfrm>
          <a:off x="941439" y="1424291"/>
          <a:ext cx="5976258" cy="4444902"/>
        </p:xfrm>
        <a:graphic>
          <a:graphicData uri="http://schemas.openxmlformats.org/drawingml/2006/table">
            <a:tbl>
              <a:tblPr firstRow="1" bandRow="1">
                <a:tableStyleId>{5940675A-B579-460E-94D1-54222C63F5DA}</a:tableStyleId>
              </a:tblPr>
              <a:tblGrid>
                <a:gridCol w="2332703">
                  <a:extLst>
                    <a:ext uri="{9D8B030D-6E8A-4147-A177-3AD203B41FA5}">
                      <a16:colId xmlns:a16="http://schemas.microsoft.com/office/drawing/2014/main" val="2656063408"/>
                    </a:ext>
                  </a:extLst>
                </a:gridCol>
                <a:gridCol w="1858297">
                  <a:extLst>
                    <a:ext uri="{9D8B030D-6E8A-4147-A177-3AD203B41FA5}">
                      <a16:colId xmlns:a16="http://schemas.microsoft.com/office/drawing/2014/main" val="783371711"/>
                    </a:ext>
                  </a:extLst>
                </a:gridCol>
                <a:gridCol w="1785258">
                  <a:extLst>
                    <a:ext uri="{9D8B030D-6E8A-4147-A177-3AD203B41FA5}">
                      <a16:colId xmlns:a16="http://schemas.microsoft.com/office/drawing/2014/main" val="1040348958"/>
                    </a:ext>
                  </a:extLst>
                </a:gridCol>
              </a:tblGrid>
              <a:tr h="421542">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1024-bit XGCD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255-bit XGCD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1858067"/>
                  </a:ext>
                </a:extLst>
              </a:tr>
              <a:tr h="340252">
                <a:tc>
                  <a:txBody>
                    <a:bodyPr/>
                    <a:lstStyle/>
                    <a:p>
                      <a:pPr algn="l"/>
                      <a:r>
                        <a:rPr lang="en-US" dirty="0"/>
                        <a:t>DFF </a:t>
                      </a:r>
                      <a:r>
                        <a:rPr lang="en-US" dirty="0" err="1"/>
                        <a:t>clk</a:t>
                      </a:r>
                      <a:r>
                        <a:rPr lang="en-US" dirty="0"/>
                        <a:t> to Q</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6402056"/>
                  </a:ext>
                </a:extLst>
              </a:tr>
              <a:tr h="340252">
                <a:tc>
                  <a:txBody>
                    <a:bodyPr/>
                    <a:lstStyle/>
                    <a:p>
                      <a:pPr algn="l"/>
                      <a:r>
                        <a:rPr lang="en-US" dirty="0"/>
                        <a:t>Inverter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0510786"/>
                  </a:ext>
                </a:extLst>
              </a:tr>
              <a:tr h="340252">
                <a:tc>
                  <a:txBody>
                    <a:bodyPr/>
                    <a:lstStyle/>
                    <a:p>
                      <a:pPr algn="l"/>
                      <a:r>
                        <a:rPr lang="en-US" dirty="0"/>
                        <a:t>CSA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extLst>
                  <a:ext uri="{0D108BD9-81ED-4DB2-BD59-A6C34878D82A}">
                    <a16:rowId xmlns:a16="http://schemas.microsoft.com/office/drawing/2014/main" val="1025590130"/>
                  </a:ext>
                </a:extLst>
              </a:tr>
              <a:tr h="340252">
                <a:tc>
                  <a:txBody>
                    <a:bodyPr/>
                    <a:lstStyle/>
                    <a:p>
                      <a:pPr algn="l"/>
                      <a:r>
                        <a:rPr lang="en-US" dirty="0"/>
                        <a:t>CSA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extLst>
                  <a:ext uri="{0D108BD9-81ED-4DB2-BD59-A6C34878D82A}">
                    <a16:rowId xmlns:a16="http://schemas.microsoft.com/office/drawing/2014/main" val="652434710"/>
                  </a:ext>
                </a:extLst>
              </a:tr>
              <a:tr h="340252">
                <a:tc>
                  <a:txBody>
                    <a:bodyPr/>
                    <a:lstStyle/>
                    <a:p>
                      <a:pPr algn="l"/>
                      <a:r>
                        <a:rPr lang="en-US" dirty="0"/>
                        <a:t>Buffer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125806"/>
                  </a:ext>
                </a:extLst>
              </a:tr>
              <a:tr h="340252">
                <a:tc>
                  <a:txBody>
                    <a:bodyPr/>
                    <a:lstStyle/>
                    <a:p>
                      <a:pPr algn="l"/>
                      <a:r>
                        <a:rPr lang="en-US" dirty="0"/>
                        <a:t>CSA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extLst>
                  <a:ext uri="{0D108BD9-81ED-4DB2-BD59-A6C34878D82A}">
                    <a16:rowId xmlns:a16="http://schemas.microsoft.com/office/drawing/2014/main" val="1929736105"/>
                  </a:ext>
                </a:extLst>
              </a:tr>
              <a:tr h="340252">
                <a:tc>
                  <a:txBody>
                    <a:bodyPr/>
                    <a:lstStyle/>
                    <a:p>
                      <a:pPr algn="l"/>
                      <a:r>
                        <a:rPr lang="en-US" dirty="0"/>
                        <a:t>Shift in CSA form</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FD8"/>
                    </a:solidFill>
                  </a:tcPr>
                </a:tc>
                <a:tc>
                  <a:txBody>
                    <a:bodyPr/>
                    <a:lstStyle/>
                    <a:p>
                      <a:pPr algn="ct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FD8"/>
                    </a:solidFill>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FD8"/>
                    </a:solidFill>
                  </a:tcPr>
                </a:tc>
                <a:extLst>
                  <a:ext uri="{0D108BD9-81ED-4DB2-BD59-A6C34878D82A}">
                    <a16:rowId xmlns:a16="http://schemas.microsoft.com/office/drawing/2014/main" val="1242829763"/>
                  </a:ext>
                </a:extLst>
              </a:tr>
              <a:tr h="340252">
                <a:tc>
                  <a:txBody>
                    <a:bodyPr/>
                    <a:lstStyle/>
                    <a:p>
                      <a:pPr algn="l"/>
                      <a:r>
                        <a:rPr lang="en-US" dirty="0"/>
                        <a:t>Late select </a:t>
                      </a:r>
                      <a:r>
                        <a:rPr lang="en-US" dirty="0" err="1"/>
                        <a:t>muxes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4248579"/>
                  </a:ext>
                </a:extLst>
              </a:tr>
              <a:tr h="340252">
                <a:tc>
                  <a:txBody>
                    <a:bodyPr/>
                    <a:lstStyle/>
                    <a:p>
                      <a:pPr algn="l"/>
                      <a:r>
                        <a:rPr lang="en-US" dirty="0"/>
                        <a:t>Precomputing control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1295188"/>
                  </a:ext>
                </a:extLst>
              </a:tr>
              <a:tr h="340252">
                <a:tc>
                  <a:txBody>
                    <a:bodyPr/>
                    <a:lstStyle/>
                    <a:p>
                      <a:pPr algn="l"/>
                      <a:r>
                        <a:rPr lang="en-US" dirty="0"/>
                        <a:t>Setup Time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777643"/>
                  </a:ext>
                </a:extLst>
              </a:tr>
              <a:tr h="340252">
                <a:tc>
                  <a:txBody>
                    <a:bodyPr/>
                    <a:lstStyle/>
                    <a:p>
                      <a:pPr algn="l"/>
                      <a:r>
                        <a:rPr lang="en-US" dirty="0"/>
                        <a:t>Total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a:t>206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a:t>215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90664722"/>
                  </a:ext>
                </a:extLst>
              </a:tr>
            </a:tbl>
          </a:graphicData>
        </a:graphic>
      </p:graphicFrame>
      <p:pic>
        <p:nvPicPr>
          <p:cNvPr id="6" name="Content Placeholder 4">
            <a:extLst>
              <a:ext uri="{FF2B5EF4-FFF2-40B4-BE49-F238E27FC236}">
                <a16:creationId xmlns:a16="http://schemas.microsoft.com/office/drawing/2014/main" id="{4B252E9F-90E1-8D4E-AAEE-4B8BB1B940AF}"/>
              </a:ext>
            </a:extLst>
          </p:cNvPr>
          <p:cNvPicPr>
            <a:picLocks noChangeAspect="1"/>
          </p:cNvPicPr>
          <p:nvPr/>
        </p:nvPicPr>
        <p:blipFill rotWithShape="1">
          <a:blip r:embed="rId3"/>
          <a:srcRect l="39618" t="51794" r="31079" b="35948"/>
          <a:stretch/>
        </p:blipFill>
        <p:spPr>
          <a:xfrm>
            <a:off x="7188665" y="2832317"/>
            <a:ext cx="4521200" cy="1573836"/>
          </a:xfrm>
          <a:prstGeom prst="rect">
            <a:avLst/>
          </a:prstGeom>
        </p:spPr>
      </p:pic>
      <p:cxnSp>
        <p:nvCxnSpPr>
          <p:cNvPr id="5" name="Straight Connector 4">
            <a:extLst>
              <a:ext uri="{FF2B5EF4-FFF2-40B4-BE49-F238E27FC236}">
                <a16:creationId xmlns:a16="http://schemas.microsoft.com/office/drawing/2014/main" id="{62793A25-3AA0-A34F-8F4B-B5F04AA0C928}"/>
              </a:ext>
            </a:extLst>
          </p:cNvPr>
          <p:cNvCxnSpPr/>
          <p:nvPr/>
        </p:nvCxnSpPr>
        <p:spPr>
          <a:xfrm>
            <a:off x="838200" y="5501148"/>
            <a:ext cx="622627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8034928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8696-95BA-474C-8E03-E4AA1965D134}"/>
              </a:ext>
            </a:extLst>
          </p:cNvPr>
          <p:cNvSpPr>
            <a:spLocks noGrp="1"/>
          </p:cNvSpPr>
          <p:nvPr>
            <p:ph type="title"/>
          </p:nvPr>
        </p:nvSpPr>
        <p:spPr/>
        <p:txBody>
          <a:bodyPr/>
          <a:lstStyle/>
          <a:p>
            <a:r>
              <a:rPr lang="en-US" dirty="0"/>
              <a:t>Is three-bit PM faster in hardware?</a:t>
            </a:r>
          </a:p>
        </p:txBody>
      </p:sp>
      <p:graphicFrame>
        <p:nvGraphicFramePr>
          <p:cNvPr id="7" name="Content Placeholder 6">
            <a:extLst>
              <a:ext uri="{FF2B5EF4-FFF2-40B4-BE49-F238E27FC236}">
                <a16:creationId xmlns:a16="http://schemas.microsoft.com/office/drawing/2014/main" id="{A20F2CBF-10A4-D04C-8BD0-6D0CADB7B879}"/>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F5D75640-6FA3-BE4D-AC90-6988AF5DB2F3}"/>
              </a:ext>
            </a:extLst>
          </p:cNvPr>
          <p:cNvSpPr txBox="1"/>
          <p:nvPr/>
        </p:nvSpPr>
        <p:spPr>
          <a:xfrm>
            <a:off x="9119529" y="4014620"/>
            <a:ext cx="3072471" cy="1246495"/>
          </a:xfrm>
          <a:prstGeom prst="rect">
            <a:avLst/>
          </a:prstGeom>
          <a:noFill/>
        </p:spPr>
        <p:txBody>
          <a:bodyPr wrap="square" rtlCol="0">
            <a:spAutoFit/>
          </a:bodyPr>
          <a:lstStyle/>
          <a:p>
            <a:pPr algn="ctr"/>
            <a:r>
              <a:rPr lang="en-US" sz="2500" dirty="0">
                <a:solidFill>
                  <a:srgbClr val="C00000"/>
                </a:solidFill>
              </a:rPr>
              <a:t>Yes, three-bit PM has lowest average execution time</a:t>
            </a:r>
          </a:p>
        </p:txBody>
      </p:sp>
      <p:sp>
        <p:nvSpPr>
          <p:cNvPr id="9" name="TextBox 8">
            <a:extLst>
              <a:ext uri="{FF2B5EF4-FFF2-40B4-BE49-F238E27FC236}">
                <a16:creationId xmlns:a16="http://schemas.microsoft.com/office/drawing/2014/main" id="{9ABF9629-12A5-B94B-8711-83DE0C13046A}"/>
              </a:ext>
            </a:extLst>
          </p:cNvPr>
          <p:cNvSpPr txBox="1"/>
          <p:nvPr/>
        </p:nvSpPr>
        <p:spPr>
          <a:xfrm>
            <a:off x="2293967" y="1720880"/>
            <a:ext cx="6223601" cy="707886"/>
          </a:xfrm>
          <a:prstGeom prst="rect">
            <a:avLst/>
          </a:prstGeom>
          <a:noFill/>
        </p:spPr>
        <p:txBody>
          <a:bodyPr wrap="square" rtlCol="0">
            <a:spAutoFit/>
          </a:bodyPr>
          <a:lstStyle/>
          <a:p>
            <a:pPr algn="ctr"/>
            <a:r>
              <a:rPr lang="en-US" sz="2000" dirty="0"/>
              <a:t>Data labels: (reduction factor even, reduction factor odd): Average execution time</a:t>
            </a:r>
          </a:p>
        </p:txBody>
      </p:sp>
      <p:cxnSp>
        <p:nvCxnSpPr>
          <p:cNvPr id="10" name="Straight Arrow Connector 9">
            <a:extLst>
              <a:ext uri="{FF2B5EF4-FFF2-40B4-BE49-F238E27FC236}">
                <a16:creationId xmlns:a16="http://schemas.microsoft.com/office/drawing/2014/main" id="{C3C351F0-92DC-D94D-9CAE-BFA67C829D5E}"/>
              </a:ext>
            </a:extLst>
          </p:cNvPr>
          <p:cNvCxnSpPr>
            <a:cxnSpLocks/>
          </p:cNvCxnSpPr>
          <p:nvPr/>
        </p:nvCxnSpPr>
        <p:spPr>
          <a:xfrm flipH="1" flipV="1">
            <a:off x="8341766" y="4423630"/>
            <a:ext cx="1212137" cy="21423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8244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8696-95BA-474C-8E03-E4AA1965D134}"/>
              </a:ext>
            </a:extLst>
          </p:cNvPr>
          <p:cNvSpPr>
            <a:spLocks noGrp="1"/>
          </p:cNvSpPr>
          <p:nvPr>
            <p:ph type="title"/>
          </p:nvPr>
        </p:nvSpPr>
        <p:spPr/>
        <p:txBody>
          <a:bodyPr/>
          <a:lstStyle/>
          <a:p>
            <a:r>
              <a:rPr lang="en-US" dirty="0"/>
              <a:t>Is three-bit PM faster in hardware?</a:t>
            </a:r>
          </a:p>
        </p:txBody>
      </p:sp>
      <p:graphicFrame>
        <p:nvGraphicFramePr>
          <p:cNvPr id="7" name="Content Placeholder 6">
            <a:extLst>
              <a:ext uri="{FF2B5EF4-FFF2-40B4-BE49-F238E27FC236}">
                <a16:creationId xmlns:a16="http://schemas.microsoft.com/office/drawing/2014/main" id="{A20F2CBF-10A4-D04C-8BD0-6D0CADB7B879}"/>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9ABF9629-12A5-B94B-8711-83DE0C13046A}"/>
              </a:ext>
            </a:extLst>
          </p:cNvPr>
          <p:cNvSpPr txBox="1"/>
          <p:nvPr/>
        </p:nvSpPr>
        <p:spPr>
          <a:xfrm>
            <a:off x="2293967" y="1720880"/>
            <a:ext cx="6223601" cy="707886"/>
          </a:xfrm>
          <a:prstGeom prst="rect">
            <a:avLst/>
          </a:prstGeom>
          <a:noFill/>
        </p:spPr>
        <p:txBody>
          <a:bodyPr wrap="square" rtlCol="0">
            <a:spAutoFit/>
          </a:bodyPr>
          <a:lstStyle/>
          <a:p>
            <a:pPr algn="ctr"/>
            <a:r>
              <a:rPr lang="en-US" sz="2000" dirty="0"/>
              <a:t>Data labels: (reduction factor even, reduction factor odd): Average execution time</a:t>
            </a:r>
          </a:p>
        </p:txBody>
      </p:sp>
      <p:sp>
        <p:nvSpPr>
          <p:cNvPr id="12" name="Rectangle 11">
            <a:extLst>
              <a:ext uri="{FF2B5EF4-FFF2-40B4-BE49-F238E27FC236}">
                <a16:creationId xmlns:a16="http://schemas.microsoft.com/office/drawing/2014/main" id="{C52D3D7D-2679-F540-9BF1-4D1D7B36A989}"/>
              </a:ext>
            </a:extLst>
          </p:cNvPr>
          <p:cNvSpPr/>
          <p:nvPr/>
        </p:nvSpPr>
        <p:spPr>
          <a:xfrm>
            <a:off x="4875323" y="3046443"/>
            <a:ext cx="6223601" cy="154132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F8CA84-443B-9D43-8152-77DB2BBEED59}"/>
              </a:ext>
            </a:extLst>
          </p:cNvPr>
          <p:cNvSpPr txBox="1"/>
          <p:nvPr/>
        </p:nvSpPr>
        <p:spPr>
          <a:xfrm>
            <a:off x="2293967" y="3226667"/>
            <a:ext cx="2581356" cy="1246495"/>
          </a:xfrm>
          <a:prstGeom prst="rect">
            <a:avLst/>
          </a:prstGeom>
          <a:noFill/>
        </p:spPr>
        <p:txBody>
          <a:bodyPr wrap="square" rtlCol="0">
            <a:spAutoFit/>
          </a:bodyPr>
          <a:lstStyle/>
          <a:p>
            <a:pPr algn="ctr"/>
            <a:r>
              <a:rPr lang="en-US" sz="2500" dirty="0">
                <a:solidFill>
                  <a:srgbClr val="C00000"/>
                </a:solidFill>
              </a:rPr>
              <a:t>No, all have same worst-case cycle count</a:t>
            </a:r>
          </a:p>
        </p:txBody>
      </p:sp>
      <p:sp>
        <p:nvSpPr>
          <p:cNvPr id="3" name="Rectangle 2">
            <a:extLst>
              <a:ext uri="{FF2B5EF4-FFF2-40B4-BE49-F238E27FC236}">
                <a16:creationId xmlns:a16="http://schemas.microsoft.com/office/drawing/2014/main" id="{E35BEC01-2A6A-B34F-B0CD-F0A36852FCC0}"/>
              </a:ext>
            </a:extLst>
          </p:cNvPr>
          <p:cNvSpPr/>
          <p:nvPr/>
        </p:nvSpPr>
        <p:spPr>
          <a:xfrm rot="2644788">
            <a:off x="8554059" y="3249383"/>
            <a:ext cx="109728" cy="10972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7EF995B-1D17-EB44-AD7C-3B2D050B283B}"/>
              </a:ext>
            </a:extLst>
          </p:cNvPr>
          <p:cNvSpPr txBox="1"/>
          <p:nvPr/>
        </p:nvSpPr>
        <p:spPr>
          <a:xfrm>
            <a:off x="8607355" y="2988996"/>
            <a:ext cx="2581356" cy="477054"/>
          </a:xfrm>
          <a:prstGeom prst="rect">
            <a:avLst/>
          </a:prstGeom>
          <a:noFill/>
        </p:spPr>
        <p:txBody>
          <a:bodyPr wrap="square" rtlCol="0">
            <a:spAutoFit/>
          </a:bodyPr>
          <a:lstStyle/>
          <a:p>
            <a:pPr algn="ctr"/>
            <a:r>
              <a:rPr lang="en-US" sz="2500" dirty="0">
                <a:solidFill>
                  <a:srgbClr val="C00000"/>
                </a:solidFill>
              </a:rPr>
              <a:t>Max frequency</a:t>
            </a:r>
          </a:p>
        </p:txBody>
      </p:sp>
    </p:spTree>
    <p:extLst>
      <p:ext uri="{BB962C8B-B14F-4D97-AF65-F5344CB8AC3E}">
        <p14:creationId xmlns:p14="http://schemas.microsoft.com/office/powerpoint/2010/main" val="213219509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GCD Algorithms Comparison</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Iterative Operation</a:t>
            </a:r>
          </a:p>
          <a:p>
            <a:pPr algn="ctr"/>
            <a:endParaRPr lang="en-US" sz="2500" dirty="0">
              <a:solidFill>
                <a:schemeClr val="tx1"/>
              </a:solidFill>
            </a:endParaRPr>
          </a:p>
          <a:p>
            <a:pPr algn="ctr"/>
            <a:r>
              <a:rPr lang="en-US" sz="2500" dirty="0">
                <a:solidFill>
                  <a:schemeClr val="tx1"/>
                </a:solidFill>
              </a:rPr>
              <a:t>GCD-preserving Transformation</a:t>
            </a:r>
          </a:p>
          <a:p>
            <a:pPr algn="ctr"/>
            <a:endParaRPr lang="en-US" sz="2500" dirty="0">
              <a:solidFill>
                <a:schemeClr val="tx1"/>
              </a:solidFill>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233623" y="3047361"/>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Subtraction  (Base: Stein)</a:t>
                </a:r>
              </a:p>
              <a:p>
                <a:pPr algn="ctr"/>
                <a:endParaRPr lang="en-US" sz="2400"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233623" y="3047361"/>
                <a:ext cx="4153115" cy="3360076"/>
              </a:xfrm>
              <a:prstGeom prst="rect">
                <a:avLst/>
              </a:prstGeom>
              <a:blipFill>
                <a:blip r:embed="rId3"/>
                <a:stretch>
                  <a:fillRect t="-145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Division (Base: Euclid)</a:t>
                </a:r>
              </a:p>
              <a:p>
                <a:pPr algn="ctr"/>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func>
                        <m:funcPr>
                          <m:ctrlPr>
                            <a:rPr lang="en-US" sz="2500" i="1" dirty="0" smtClean="0">
                              <a:solidFill>
                                <a:schemeClr val="tx1"/>
                              </a:solidFill>
                              <a:latin typeface="Cambria Math" panose="02040503050406030204" pitchFamily="18" charset="0"/>
                            </a:rPr>
                          </m:ctrlPr>
                        </m:funcPr>
                        <m:fName>
                          <m:r>
                            <m:rPr>
                              <m:sty m:val="p"/>
                            </m:rPr>
                            <a:rPr lang="en-US" sz="2500" i="0" dirty="0" err="1" smtClean="0">
                              <a:solidFill>
                                <a:schemeClr val="tx1"/>
                              </a:solidFill>
                              <a:latin typeface="Cambria Math" panose="02040503050406030204" pitchFamily="18" charset="0"/>
                            </a:rPr>
                            <m:t>gcd</m:t>
                          </m:r>
                        </m:fName>
                        <m:e>
                          <m:d>
                            <m:dPr>
                              <m:ctrlPr>
                                <a:rPr lang="en-US" sz="2500" i="1" dirty="0" smtClean="0">
                                  <a:solidFill>
                                    <a:schemeClr val="tx1"/>
                                  </a:solidFill>
                                  <a:latin typeface="Cambria Math" panose="02040503050406030204" pitchFamily="18" charset="0"/>
                                </a:rPr>
                              </m:ctrlPr>
                            </m:dPr>
                            <m:e>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e>
                          </m:d>
                        </m:e>
                      </m:func>
                    </m:oMath>
                  </m:oMathPara>
                </a14:m>
                <a:endParaRPr lang="en-US" sz="2500" dirty="0">
                  <a:solidFill>
                    <a:schemeClr val="tx1"/>
                  </a:solidFill>
                </a:endParaRP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4"/>
                <a:stretch>
                  <a:fillRect t="-1515"/>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647999"/>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dirty="0" smtClean="0">
                          <a:solidFill>
                            <a:schemeClr val="tx1"/>
                          </a:solidFill>
                          <a:latin typeface="Cambria Math" panose="02040503050406030204" pitchFamily="18" charset="0"/>
                        </a:rPr>
                        <m:t>−</m:t>
                      </m:r>
                    </m:oMath>
                  </m:oMathPara>
                </a14:m>
                <a:endParaRPr lang="en-US" sz="2500" b="1"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4093448" y="1909551"/>
                <a:ext cx="1782305"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smtClean="0">
                          <a:solidFill>
                            <a:schemeClr val="tx1"/>
                          </a:solidFill>
                          <a:latin typeface="Cambria Math" panose="02040503050406030204" pitchFamily="18" charset="0"/>
                          <a:ea typeface="Cambria Math" panose="02040503050406030204" pitchFamily="18" charset="0"/>
                        </a:rPr>
                        <m:t>÷</m:t>
                      </m:r>
                    </m:oMath>
                  </m:oMathPara>
                </a14:m>
                <a:endParaRPr lang="en-US" sz="2500" b="1"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1" y="1912314"/>
                <a:ext cx="1782305"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31" name="Straight Connector 30">
            <a:extLst>
              <a:ext uri="{FF2B5EF4-FFF2-40B4-BE49-F238E27FC236}">
                <a16:creationId xmlns:a16="http://schemas.microsoft.com/office/drawing/2014/main" id="{56A8460A-C945-3647-A597-22A2BFD3A826}"/>
              </a:ext>
            </a:extLst>
          </p:cNvPr>
          <p:cNvCxnSpPr>
            <a:cxnSpLocks/>
          </p:cNvCxnSpPr>
          <p:nvPr/>
        </p:nvCxnSpPr>
        <p:spPr>
          <a:xfrm>
            <a:off x="467710" y="4759470"/>
            <a:ext cx="10773104"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E40EB25-83B4-C949-ACB7-20F3EF892A80}"/>
              </a:ext>
            </a:extLst>
          </p:cNvPr>
          <p:cNvCxnSpPr>
            <a:cxnSpLocks/>
          </p:cNvCxnSpPr>
          <p:nvPr/>
        </p:nvCxnSpPr>
        <p:spPr>
          <a:xfrm>
            <a:off x="467710" y="5511594"/>
            <a:ext cx="1077310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972242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GCD Algorithms Comparison</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Iterative Operation</a:t>
            </a:r>
          </a:p>
          <a:p>
            <a:pPr algn="ctr"/>
            <a:endParaRPr lang="en-US" sz="2500" dirty="0">
              <a:solidFill>
                <a:schemeClr val="tx1"/>
              </a:solidFill>
            </a:endParaRPr>
          </a:p>
          <a:p>
            <a:pPr algn="ctr"/>
            <a:r>
              <a:rPr lang="en-US" sz="2500" dirty="0">
                <a:solidFill>
                  <a:schemeClr val="tx1"/>
                </a:solidFill>
              </a:rPr>
              <a:t>GCD-preserving Transformation</a:t>
            </a:r>
          </a:p>
          <a:p>
            <a:pPr algn="ctr"/>
            <a:endParaRPr lang="en-US" sz="2500" dirty="0">
              <a:solidFill>
                <a:schemeClr val="tx1"/>
              </a:solidFill>
            </a:endParaRPr>
          </a:p>
          <a:p>
            <a:pPr algn="ctr"/>
            <a:r>
              <a:rPr lang="en-US" sz="2500" dirty="0">
                <a:solidFill>
                  <a:schemeClr val="tx1"/>
                </a:solidFill>
              </a:rPr>
              <a:t>Worst-Case Iterations</a:t>
            </a:r>
          </a:p>
          <a:p>
            <a:pPr algn="ctr"/>
            <a:endParaRPr lang="en-US" sz="2500" dirty="0">
              <a:solidFill>
                <a:schemeClr val="tx1"/>
              </a:solidFill>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233623" y="3047361"/>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Subtraction  (Base: Stein)</a:t>
                </a:r>
              </a:p>
              <a:p>
                <a:pPr algn="ctr"/>
                <a:endParaRPr lang="en-US" sz="2400"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387 *</a:t>
                </a:r>
              </a:p>
              <a:p>
                <a:pPr algn="ctr"/>
                <a:endParaRPr lang="en-US" sz="2500" dirty="0">
                  <a:solidFill>
                    <a:schemeClr val="tx1"/>
                  </a:solidFill>
                </a:endParaRP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233623" y="3047361"/>
                <a:ext cx="4153115" cy="3360076"/>
              </a:xfrm>
              <a:prstGeom prst="rect">
                <a:avLst/>
              </a:prstGeom>
              <a:blipFill>
                <a:blip r:embed="rId3"/>
                <a:stretch>
                  <a:fillRect t="-145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Division (Base: Euclid)</a:t>
                </a:r>
              </a:p>
              <a:p>
                <a:pPr algn="ctr"/>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func>
                        <m:funcPr>
                          <m:ctrlPr>
                            <a:rPr lang="en-US" sz="2500" i="1" dirty="0" smtClean="0">
                              <a:solidFill>
                                <a:schemeClr val="tx1"/>
                              </a:solidFill>
                              <a:latin typeface="Cambria Math" panose="02040503050406030204" pitchFamily="18" charset="0"/>
                            </a:rPr>
                          </m:ctrlPr>
                        </m:funcPr>
                        <m:fName>
                          <m:r>
                            <m:rPr>
                              <m:sty m:val="p"/>
                            </m:rPr>
                            <a:rPr lang="en-US" sz="2500" i="0" dirty="0" err="1" smtClean="0">
                              <a:solidFill>
                                <a:schemeClr val="tx1"/>
                              </a:solidFill>
                              <a:latin typeface="Cambria Math" panose="02040503050406030204" pitchFamily="18" charset="0"/>
                            </a:rPr>
                            <m:t>gcd</m:t>
                          </m:r>
                        </m:fName>
                        <m:e>
                          <m:d>
                            <m:dPr>
                              <m:ctrlPr>
                                <a:rPr lang="en-US" sz="2500" i="1" dirty="0" smtClean="0">
                                  <a:solidFill>
                                    <a:schemeClr val="tx1"/>
                                  </a:solidFill>
                                  <a:latin typeface="Cambria Math" panose="02040503050406030204" pitchFamily="18" charset="0"/>
                                </a:rPr>
                              </m:ctrlPr>
                            </m:dPr>
                            <m:e>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e>
                          </m:d>
                        </m:e>
                      </m:func>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384</a:t>
                </a:r>
              </a:p>
              <a:p>
                <a:pPr algn="ctr"/>
                <a:endParaRPr lang="en-US" sz="2500" dirty="0">
                  <a:solidFill>
                    <a:schemeClr val="tx1"/>
                  </a:solidFill>
                </a:endParaRP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4"/>
                <a:stretch>
                  <a:fillRect t="-1515"/>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647999"/>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dirty="0" smtClean="0">
                          <a:solidFill>
                            <a:schemeClr val="tx1"/>
                          </a:solidFill>
                          <a:latin typeface="Cambria Math" panose="02040503050406030204" pitchFamily="18" charset="0"/>
                        </a:rPr>
                        <m:t>−</m:t>
                      </m:r>
                    </m:oMath>
                  </m:oMathPara>
                </a14:m>
                <a:endParaRPr lang="en-US" sz="2500" b="1"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4093448" y="1909551"/>
                <a:ext cx="1782305"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smtClean="0">
                          <a:solidFill>
                            <a:schemeClr val="tx1"/>
                          </a:solidFill>
                          <a:latin typeface="Cambria Math" panose="02040503050406030204" pitchFamily="18" charset="0"/>
                          <a:ea typeface="Cambria Math" panose="02040503050406030204" pitchFamily="18" charset="0"/>
                        </a:rPr>
                        <m:t>÷</m:t>
                      </m:r>
                    </m:oMath>
                  </m:oMathPara>
                </a14:m>
                <a:endParaRPr lang="en-US" sz="2500" b="1"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1" y="1912314"/>
                <a:ext cx="1782305"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28" name="Rectangle 27">
            <a:extLst>
              <a:ext uri="{FF2B5EF4-FFF2-40B4-BE49-F238E27FC236}">
                <a16:creationId xmlns:a16="http://schemas.microsoft.com/office/drawing/2014/main" id="{39B04EEC-94D5-B943-8DD2-14E6DD37D098}"/>
              </a:ext>
            </a:extLst>
          </p:cNvPr>
          <p:cNvSpPr/>
          <p:nvPr/>
        </p:nvSpPr>
        <p:spPr>
          <a:xfrm>
            <a:off x="5934640" y="4727029"/>
            <a:ext cx="3549011" cy="783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for 255-bit inputs</a:t>
            </a:r>
          </a:p>
          <a:p>
            <a:pPr algn="ctr"/>
            <a:r>
              <a:rPr lang="en-US" sz="2500" dirty="0">
                <a:solidFill>
                  <a:srgbClr val="C00000"/>
                </a:solidFill>
              </a:rPr>
              <a:t>1X</a:t>
            </a:r>
          </a:p>
        </p:txBody>
      </p:sp>
      <p:cxnSp>
        <p:nvCxnSpPr>
          <p:cNvPr id="31" name="Straight Connector 30">
            <a:extLst>
              <a:ext uri="{FF2B5EF4-FFF2-40B4-BE49-F238E27FC236}">
                <a16:creationId xmlns:a16="http://schemas.microsoft.com/office/drawing/2014/main" id="{56A8460A-C945-3647-A597-22A2BFD3A826}"/>
              </a:ext>
            </a:extLst>
          </p:cNvPr>
          <p:cNvCxnSpPr>
            <a:cxnSpLocks/>
          </p:cNvCxnSpPr>
          <p:nvPr/>
        </p:nvCxnSpPr>
        <p:spPr>
          <a:xfrm>
            <a:off x="467710" y="4759470"/>
            <a:ext cx="10773104"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E40EB25-83B4-C949-ACB7-20F3EF892A80}"/>
              </a:ext>
            </a:extLst>
          </p:cNvPr>
          <p:cNvCxnSpPr>
            <a:cxnSpLocks/>
          </p:cNvCxnSpPr>
          <p:nvPr/>
        </p:nvCxnSpPr>
        <p:spPr>
          <a:xfrm>
            <a:off x="467710" y="5511594"/>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6CD774EE-A2C2-F44A-9DAA-6A84F95D9BE0}"/>
              </a:ext>
            </a:extLst>
          </p:cNvPr>
          <p:cNvSpPr txBox="1"/>
          <p:nvPr/>
        </p:nvSpPr>
        <p:spPr>
          <a:xfrm>
            <a:off x="10900841" y="5804678"/>
            <a:ext cx="1299492" cy="477054"/>
          </a:xfrm>
          <a:prstGeom prst="rect">
            <a:avLst/>
          </a:prstGeom>
          <a:noFill/>
        </p:spPr>
        <p:txBody>
          <a:bodyPr wrap="square">
            <a:spAutoFit/>
          </a:bodyPr>
          <a:lstStyle/>
          <a:p>
            <a:r>
              <a:rPr lang="en-US" sz="2500" dirty="0">
                <a:solidFill>
                  <a:schemeClr val="tx1"/>
                </a:solidFill>
              </a:rPr>
              <a:t>* [YZ86]</a:t>
            </a:r>
            <a:endParaRPr lang="en-US" sz="2500" dirty="0"/>
          </a:p>
        </p:txBody>
      </p:sp>
    </p:spTree>
    <p:extLst>
      <p:ext uri="{BB962C8B-B14F-4D97-AF65-F5344CB8AC3E}">
        <p14:creationId xmlns:p14="http://schemas.microsoft.com/office/powerpoint/2010/main" val="250400280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GCD Algorithms Comparison</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Iterative Operation</a:t>
            </a:r>
          </a:p>
          <a:p>
            <a:pPr algn="ctr"/>
            <a:endParaRPr lang="en-US" sz="2500" dirty="0">
              <a:solidFill>
                <a:schemeClr val="tx1"/>
              </a:solidFill>
            </a:endParaRPr>
          </a:p>
          <a:p>
            <a:pPr algn="ctr"/>
            <a:r>
              <a:rPr lang="en-US" sz="2500" dirty="0">
                <a:solidFill>
                  <a:schemeClr val="tx1"/>
                </a:solidFill>
              </a:rPr>
              <a:t>GCD-preserving Transformation</a:t>
            </a:r>
          </a:p>
          <a:p>
            <a:pPr algn="ctr"/>
            <a:endParaRPr lang="en-US" sz="2500" dirty="0">
              <a:solidFill>
                <a:schemeClr val="tx1"/>
              </a:solidFill>
            </a:endParaRPr>
          </a:p>
          <a:p>
            <a:pPr algn="ctr"/>
            <a:r>
              <a:rPr lang="en-US" sz="2500" dirty="0">
                <a:solidFill>
                  <a:schemeClr val="tx1"/>
                </a:solidFill>
              </a:rPr>
              <a:t>Worst-Case Iterations</a:t>
            </a:r>
          </a:p>
          <a:p>
            <a:pPr algn="ctr"/>
            <a:endParaRPr lang="en-US" sz="2500" dirty="0">
              <a:solidFill>
                <a:schemeClr val="tx1"/>
              </a:solidFill>
            </a:endParaRPr>
          </a:p>
          <a:p>
            <a:pPr algn="ctr"/>
            <a:r>
              <a:rPr lang="en-US" sz="2500" dirty="0">
                <a:solidFill>
                  <a:schemeClr val="tx1"/>
                </a:solidFill>
              </a:rPr>
              <a:t>Average Iterations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233623" y="3047361"/>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Subtraction  (Base: Stein)</a:t>
                </a:r>
              </a:p>
              <a:p>
                <a:pPr algn="ctr"/>
                <a:endParaRPr lang="en-US" sz="2400"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387 *</a:t>
                </a:r>
              </a:p>
              <a:p>
                <a:pPr algn="ctr"/>
                <a:endParaRPr lang="en-US" sz="2500" dirty="0">
                  <a:solidFill>
                    <a:schemeClr val="tx1"/>
                  </a:solidFill>
                </a:endParaRPr>
              </a:p>
              <a:p>
                <a:pPr algn="ctr"/>
                <a:r>
                  <a:rPr lang="en-US" sz="2500" dirty="0">
                    <a:solidFill>
                      <a:schemeClr val="tx1"/>
                    </a:solidFill>
                  </a:rPr>
                  <a:t>1195 *</a:t>
                </a: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233623" y="3047361"/>
                <a:ext cx="4153115" cy="3360076"/>
              </a:xfrm>
              <a:prstGeom prst="rect">
                <a:avLst/>
              </a:prstGeom>
              <a:blipFill>
                <a:blip r:embed="rId3"/>
                <a:stretch>
                  <a:fillRect t="-145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Division (Base: Euclid)</a:t>
                </a:r>
              </a:p>
              <a:p>
                <a:pPr algn="ctr"/>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func>
                        <m:funcPr>
                          <m:ctrlPr>
                            <a:rPr lang="en-US" sz="2500" i="1" dirty="0" smtClean="0">
                              <a:solidFill>
                                <a:schemeClr val="tx1"/>
                              </a:solidFill>
                              <a:latin typeface="Cambria Math" panose="02040503050406030204" pitchFamily="18" charset="0"/>
                            </a:rPr>
                          </m:ctrlPr>
                        </m:funcPr>
                        <m:fName>
                          <m:r>
                            <m:rPr>
                              <m:sty m:val="p"/>
                            </m:rPr>
                            <a:rPr lang="en-US" sz="2500" i="0" dirty="0" err="1" smtClean="0">
                              <a:solidFill>
                                <a:schemeClr val="tx1"/>
                              </a:solidFill>
                              <a:latin typeface="Cambria Math" panose="02040503050406030204" pitchFamily="18" charset="0"/>
                            </a:rPr>
                            <m:t>gcd</m:t>
                          </m:r>
                        </m:fName>
                        <m:e>
                          <m:d>
                            <m:dPr>
                              <m:ctrlPr>
                                <a:rPr lang="en-US" sz="2500" i="1" dirty="0" smtClean="0">
                                  <a:solidFill>
                                    <a:schemeClr val="tx1"/>
                                  </a:solidFill>
                                  <a:latin typeface="Cambria Math" panose="02040503050406030204" pitchFamily="18" charset="0"/>
                                </a:rPr>
                              </m:ctrlPr>
                            </m:dPr>
                            <m:e>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e>
                          </m:d>
                        </m:e>
                      </m:func>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384</a:t>
                </a:r>
              </a:p>
              <a:p>
                <a:pPr algn="ctr"/>
                <a:endParaRPr lang="en-US" sz="2500" dirty="0">
                  <a:solidFill>
                    <a:schemeClr val="tx1"/>
                  </a:solidFill>
                </a:endParaRPr>
              </a:p>
              <a:p>
                <a:pPr algn="ctr"/>
                <a:r>
                  <a:rPr lang="en-US" sz="2500" dirty="0">
                    <a:solidFill>
                      <a:schemeClr val="tx1"/>
                    </a:solidFill>
                  </a:rPr>
                  <a:t>598</a:t>
                </a: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4"/>
                <a:stretch>
                  <a:fillRect t="-1515" b="-2083"/>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647999"/>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dirty="0" smtClean="0">
                          <a:solidFill>
                            <a:schemeClr val="tx1"/>
                          </a:solidFill>
                          <a:latin typeface="Cambria Math" panose="02040503050406030204" pitchFamily="18" charset="0"/>
                        </a:rPr>
                        <m:t>−</m:t>
                      </m:r>
                    </m:oMath>
                  </m:oMathPara>
                </a14:m>
                <a:endParaRPr lang="en-US" sz="2500" b="1"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4093448" y="1909551"/>
                <a:ext cx="1782305"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smtClean="0">
                          <a:solidFill>
                            <a:schemeClr val="tx1"/>
                          </a:solidFill>
                          <a:latin typeface="Cambria Math" panose="02040503050406030204" pitchFamily="18" charset="0"/>
                          <a:ea typeface="Cambria Math" panose="02040503050406030204" pitchFamily="18" charset="0"/>
                        </a:rPr>
                        <m:t>÷</m:t>
                      </m:r>
                    </m:oMath>
                  </m:oMathPara>
                </a14:m>
                <a:endParaRPr lang="en-US" sz="2500" b="1"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1" y="1912314"/>
                <a:ext cx="1782305"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28" name="Rectangle 27">
            <a:extLst>
              <a:ext uri="{FF2B5EF4-FFF2-40B4-BE49-F238E27FC236}">
                <a16:creationId xmlns:a16="http://schemas.microsoft.com/office/drawing/2014/main" id="{39B04EEC-94D5-B943-8DD2-14E6DD37D098}"/>
              </a:ext>
            </a:extLst>
          </p:cNvPr>
          <p:cNvSpPr/>
          <p:nvPr/>
        </p:nvSpPr>
        <p:spPr>
          <a:xfrm>
            <a:off x="5934640" y="4727029"/>
            <a:ext cx="3549011" cy="783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for 255-bit inputs</a:t>
            </a:r>
          </a:p>
          <a:p>
            <a:pPr algn="ctr"/>
            <a:r>
              <a:rPr lang="en-US" sz="2500" dirty="0">
                <a:solidFill>
                  <a:srgbClr val="C00000"/>
                </a:solidFill>
              </a:rPr>
              <a:t>1X</a:t>
            </a:r>
          </a:p>
        </p:txBody>
      </p:sp>
      <p:sp>
        <p:nvSpPr>
          <p:cNvPr id="29" name="Rectangle 28">
            <a:extLst>
              <a:ext uri="{FF2B5EF4-FFF2-40B4-BE49-F238E27FC236}">
                <a16:creationId xmlns:a16="http://schemas.microsoft.com/office/drawing/2014/main" id="{60E5D403-91B9-5C45-926C-96C2245FA40A}"/>
              </a:ext>
            </a:extLst>
          </p:cNvPr>
          <p:cNvSpPr/>
          <p:nvPr/>
        </p:nvSpPr>
        <p:spPr>
          <a:xfrm>
            <a:off x="5934640" y="5559843"/>
            <a:ext cx="3549011" cy="783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for 1024-bit inputs</a:t>
            </a:r>
          </a:p>
          <a:p>
            <a:pPr algn="ctr"/>
            <a:r>
              <a:rPr lang="en-US" sz="2500" dirty="0">
                <a:solidFill>
                  <a:srgbClr val="C00000"/>
                </a:solidFill>
              </a:rPr>
              <a:t>2X</a:t>
            </a:r>
          </a:p>
        </p:txBody>
      </p:sp>
      <p:cxnSp>
        <p:nvCxnSpPr>
          <p:cNvPr id="31" name="Straight Connector 30">
            <a:extLst>
              <a:ext uri="{FF2B5EF4-FFF2-40B4-BE49-F238E27FC236}">
                <a16:creationId xmlns:a16="http://schemas.microsoft.com/office/drawing/2014/main" id="{56A8460A-C945-3647-A597-22A2BFD3A826}"/>
              </a:ext>
            </a:extLst>
          </p:cNvPr>
          <p:cNvCxnSpPr>
            <a:cxnSpLocks/>
          </p:cNvCxnSpPr>
          <p:nvPr/>
        </p:nvCxnSpPr>
        <p:spPr>
          <a:xfrm>
            <a:off x="467710" y="4759470"/>
            <a:ext cx="10773104"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E40EB25-83B4-C949-ACB7-20F3EF892A80}"/>
              </a:ext>
            </a:extLst>
          </p:cNvPr>
          <p:cNvCxnSpPr>
            <a:cxnSpLocks/>
          </p:cNvCxnSpPr>
          <p:nvPr/>
        </p:nvCxnSpPr>
        <p:spPr>
          <a:xfrm>
            <a:off x="467710" y="5511594"/>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6CD774EE-A2C2-F44A-9DAA-6A84F95D9BE0}"/>
              </a:ext>
            </a:extLst>
          </p:cNvPr>
          <p:cNvSpPr txBox="1"/>
          <p:nvPr/>
        </p:nvSpPr>
        <p:spPr>
          <a:xfrm>
            <a:off x="10900841" y="5804678"/>
            <a:ext cx="1299492" cy="477054"/>
          </a:xfrm>
          <a:prstGeom prst="rect">
            <a:avLst/>
          </a:prstGeom>
          <a:noFill/>
        </p:spPr>
        <p:txBody>
          <a:bodyPr wrap="square">
            <a:spAutoFit/>
          </a:bodyPr>
          <a:lstStyle/>
          <a:p>
            <a:r>
              <a:rPr lang="en-US" sz="2500" dirty="0">
                <a:solidFill>
                  <a:schemeClr val="tx1"/>
                </a:solidFill>
              </a:rPr>
              <a:t>* [YZ86]</a:t>
            </a:r>
            <a:endParaRPr lang="en-US" sz="2500" dirty="0"/>
          </a:p>
        </p:txBody>
      </p:sp>
    </p:spTree>
    <p:extLst>
      <p:ext uri="{BB962C8B-B14F-4D97-AF65-F5344CB8AC3E}">
        <p14:creationId xmlns:p14="http://schemas.microsoft.com/office/powerpoint/2010/main" val="50411884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State of the world post our work</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rmAutofit fontScale="92500" lnSpcReduction="20000"/>
          </a:bodyPr>
          <a:lstStyle/>
          <a:p>
            <a:r>
              <a:rPr lang="en-US" dirty="0"/>
              <a:t>This approach gives order-of-magnitude better performance</a:t>
            </a:r>
          </a:p>
          <a:p>
            <a:pPr lvl="1"/>
            <a:r>
              <a:rPr lang="en-US" sz="2800" dirty="0"/>
              <a:t>30 – 40X faster than software</a:t>
            </a:r>
          </a:p>
          <a:p>
            <a:pPr lvl="1"/>
            <a:r>
              <a:rPr lang="en-US" sz="2800"/>
              <a:t>8X faster than state-of-the-art ASIC and first constant-time ASIC</a:t>
            </a:r>
          </a:p>
          <a:p>
            <a:r>
              <a:rPr lang="en-US"/>
              <a:t>In </a:t>
            </a:r>
            <a:r>
              <a:rPr lang="en-US" dirty="0"/>
              <a:t>a 16nm technology, our hardware design runs at 4+ GHz clock frequencies and leverages further optimizations to achieve state-of-the-art performance for both average- and worst-case XGCD execution. It is 8× faster than the state-of-the-art ASIC for 1024-bit XGCD and 32× faster than the state-of-the-art software for constant-time 255-bit XGCD, </a:t>
            </a:r>
          </a:p>
          <a:p>
            <a:r>
              <a:rPr lang="en-US" dirty="0"/>
              <a:t>1) order of magnitude faster XGCD</a:t>
            </a:r>
          </a:p>
          <a:p>
            <a:r>
              <a:rPr lang="en-US" dirty="0"/>
              <a:t>2) motivating applications</a:t>
            </a:r>
          </a:p>
          <a:p>
            <a:pPr lvl="1"/>
            <a:r>
              <a:rPr lang="en-US" dirty="0"/>
              <a:t>Competitive (and the only) ASIC point for NUDUPL</a:t>
            </a:r>
          </a:p>
          <a:p>
            <a:pPr lvl="1"/>
            <a:r>
              <a:rPr lang="en-US" dirty="0"/>
              <a:t>Elliptic curves -&gt; progression in the state of the art from FLT to XGCD</a:t>
            </a:r>
          </a:p>
        </p:txBody>
      </p:sp>
    </p:spTree>
    <p:extLst>
      <p:ext uri="{BB962C8B-B14F-4D97-AF65-F5344CB8AC3E}">
        <p14:creationId xmlns:p14="http://schemas.microsoft.com/office/powerpoint/2010/main" val="172487213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XGCD algorithms iteratively transform inputs</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Iterative Operation</a:t>
            </a:r>
          </a:p>
          <a:p>
            <a:pPr algn="ctr"/>
            <a:endParaRPr lang="en-US" sz="2500" dirty="0">
              <a:solidFill>
                <a:schemeClr val="tx1"/>
              </a:solidFill>
            </a:endParaRPr>
          </a:p>
          <a:p>
            <a:pPr algn="ctr"/>
            <a:r>
              <a:rPr lang="en-US" sz="2500" dirty="0">
                <a:solidFill>
                  <a:schemeClr val="tx1"/>
                </a:solidFill>
              </a:rPr>
              <a:t>GCD-preserving Transformation</a:t>
            </a:r>
          </a:p>
          <a:p>
            <a:pPr algn="ctr"/>
            <a:endParaRPr lang="en-US" sz="2500" dirty="0">
              <a:solidFill>
                <a:schemeClr val="tx1"/>
              </a:solidFill>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233623" y="3047361"/>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Subtraction  (Base: Stein)</a:t>
                </a:r>
              </a:p>
              <a:p>
                <a:pPr algn="ctr"/>
                <a:endParaRPr lang="en-US" sz="2400"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233623" y="3047361"/>
                <a:ext cx="4153115" cy="3360076"/>
              </a:xfrm>
              <a:prstGeom prst="rect">
                <a:avLst/>
              </a:prstGeom>
              <a:blipFill>
                <a:blip r:embed="rId3"/>
                <a:stretch>
                  <a:fillRect t="-145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Division (Base: Euclid)</a:t>
                </a:r>
              </a:p>
              <a:p>
                <a:pPr algn="ctr"/>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func>
                        <m:funcPr>
                          <m:ctrlPr>
                            <a:rPr lang="en-US" sz="2500" i="1" dirty="0" smtClean="0">
                              <a:solidFill>
                                <a:schemeClr val="tx1"/>
                              </a:solidFill>
                              <a:latin typeface="Cambria Math" panose="02040503050406030204" pitchFamily="18" charset="0"/>
                            </a:rPr>
                          </m:ctrlPr>
                        </m:funcPr>
                        <m:fName>
                          <m:r>
                            <m:rPr>
                              <m:sty m:val="p"/>
                            </m:rPr>
                            <a:rPr lang="en-US" sz="2500" i="0" dirty="0" err="1" smtClean="0">
                              <a:solidFill>
                                <a:schemeClr val="tx1"/>
                              </a:solidFill>
                              <a:latin typeface="Cambria Math" panose="02040503050406030204" pitchFamily="18" charset="0"/>
                            </a:rPr>
                            <m:t>gcd</m:t>
                          </m:r>
                        </m:fName>
                        <m:e>
                          <m:d>
                            <m:dPr>
                              <m:ctrlPr>
                                <a:rPr lang="en-US" sz="2500" i="1" dirty="0" smtClean="0">
                                  <a:solidFill>
                                    <a:schemeClr val="tx1"/>
                                  </a:solidFill>
                                  <a:latin typeface="Cambria Math" panose="02040503050406030204" pitchFamily="18" charset="0"/>
                                </a:rPr>
                              </m:ctrlPr>
                            </m:dPr>
                            <m:e>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e>
                          </m:d>
                        </m:e>
                      </m:func>
                    </m:oMath>
                  </m:oMathPara>
                </a14:m>
                <a:endParaRPr lang="en-US" sz="2500" dirty="0">
                  <a:solidFill>
                    <a:schemeClr val="tx1"/>
                  </a:solidFill>
                </a:endParaRP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4"/>
                <a:stretch>
                  <a:fillRect t="-1515"/>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647999"/>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dirty="0" smtClean="0">
                          <a:solidFill>
                            <a:schemeClr val="tx1"/>
                          </a:solidFill>
                          <a:latin typeface="Cambria Math" panose="02040503050406030204" pitchFamily="18" charset="0"/>
                        </a:rPr>
                        <m:t>−</m:t>
                      </m:r>
                    </m:oMath>
                  </m:oMathPara>
                </a14:m>
                <a:endParaRPr lang="en-US" sz="2500" b="1"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4093448" y="1909551"/>
                <a:ext cx="1782305"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smtClean="0">
                          <a:solidFill>
                            <a:schemeClr val="tx1"/>
                          </a:solidFill>
                          <a:latin typeface="Cambria Math" panose="02040503050406030204" pitchFamily="18" charset="0"/>
                          <a:ea typeface="Cambria Math" panose="02040503050406030204" pitchFamily="18" charset="0"/>
                        </a:rPr>
                        <m:t>÷</m:t>
                      </m:r>
                    </m:oMath>
                  </m:oMathPara>
                </a14:m>
                <a:endParaRPr lang="en-US" sz="2500" b="1"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1" y="1912314"/>
                <a:ext cx="1782305"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31" name="Straight Connector 30">
            <a:extLst>
              <a:ext uri="{FF2B5EF4-FFF2-40B4-BE49-F238E27FC236}">
                <a16:creationId xmlns:a16="http://schemas.microsoft.com/office/drawing/2014/main" id="{56A8460A-C945-3647-A597-22A2BFD3A826}"/>
              </a:ext>
            </a:extLst>
          </p:cNvPr>
          <p:cNvCxnSpPr>
            <a:cxnSpLocks/>
          </p:cNvCxnSpPr>
          <p:nvPr/>
        </p:nvCxnSpPr>
        <p:spPr>
          <a:xfrm>
            <a:off x="467710" y="4759470"/>
            <a:ext cx="10773104"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E40EB25-83B4-C949-ACB7-20F3EF892A80}"/>
              </a:ext>
            </a:extLst>
          </p:cNvPr>
          <p:cNvCxnSpPr>
            <a:cxnSpLocks/>
          </p:cNvCxnSpPr>
          <p:nvPr/>
        </p:nvCxnSpPr>
        <p:spPr>
          <a:xfrm>
            <a:off x="467710" y="5511594"/>
            <a:ext cx="1077310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82853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Arrow Connector 34">
            <a:extLst>
              <a:ext uri="{FF2B5EF4-FFF2-40B4-BE49-F238E27FC236}">
                <a16:creationId xmlns:a16="http://schemas.microsoft.com/office/drawing/2014/main" id="{31D700F6-40D5-E54F-9CC9-4A43429E2BFD}"/>
              </a:ext>
            </a:extLst>
          </p:cNvPr>
          <p:cNvCxnSpPr>
            <a:cxnSpLocks/>
          </p:cNvCxnSpPr>
          <p:nvPr/>
        </p:nvCxnSpPr>
        <p:spPr>
          <a:xfrm>
            <a:off x="3974300" y="3960541"/>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A188EF1-275B-0B48-9E4F-2837AAA019D3}"/>
              </a:ext>
            </a:extLst>
          </p:cNvPr>
          <p:cNvCxnSpPr>
            <a:cxnSpLocks/>
          </p:cNvCxnSpPr>
          <p:nvPr/>
        </p:nvCxnSpPr>
        <p:spPr>
          <a:xfrm>
            <a:off x="3974300" y="4470909"/>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5E27D038-FFE7-B34B-8141-A72BDCD9C697}"/>
              </a:ext>
            </a:extLst>
          </p:cNvPr>
          <p:cNvSpPr/>
          <p:nvPr/>
        </p:nvSpPr>
        <p:spPr>
          <a:xfrm>
            <a:off x="2504588" y="3367924"/>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CSA</a:t>
            </a:r>
          </a:p>
        </p:txBody>
      </p:sp>
      <p:sp>
        <p:nvSpPr>
          <p:cNvPr id="73" name="Rectangle 72">
            <a:extLst>
              <a:ext uri="{FF2B5EF4-FFF2-40B4-BE49-F238E27FC236}">
                <a16:creationId xmlns:a16="http://schemas.microsoft.com/office/drawing/2014/main" id="{F42295F9-9493-9C47-B7EB-604BDAB55412}"/>
              </a:ext>
            </a:extLst>
          </p:cNvPr>
          <p:cNvSpPr/>
          <p:nvPr/>
        </p:nvSpPr>
        <p:spPr>
          <a:xfrm>
            <a:off x="2424283" y="3445115"/>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CSA</a:t>
            </a:r>
          </a:p>
        </p:txBody>
      </p:sp>
      <p:sp>
        <p:nvSpPr>
          <p:cNvPr id="2" name="Title 1">
            <a:extLst>
              <a:ext uri="{FF2B5EF4-FFF2-40B4-BE49-F238E27FC236}">
                <a16:creationId xmlns:a16="http://schemas.microsoft.com/office/drawing/2014/main" id="{B684AC11-DC67-FB46-A4F2-6CD1DD0F6439}"/>
              </a:ext>
            </a:extLst>
          </p:cNvPr>
          <p:cNvSpPr>
            <a:spLocks noGrp="1"/>
          </p:cNvSpPr>
          <p:nvPr>
            <p:ph type="title"/>
          </p:nvPr>
        </p:nvSpPr>
        <p:spPr/>
        <p:txBody>
          <a:bodyPr/>
          <a:lstStyle/>
          <a:p>
            <a:r>
              <a:rPr lang="en-US"/>
              <a:t>Two-bit PM critical path: 3 CSA delays</a:t>
            </a:r>
          </a:p>
        </p:txBody>
      </p:sp>
      <p:cxnSp>
        <p:nvCxnSpPr>
          <p:cNvPr id="20" name="Straight Arrow Connector 19">
            <a:extLst>
              <a:ext uri="{FF2B5EF4-FFF2-40B4-BE49-F238E27FC236}">
                <a16:creationId xmlns:a16="http://schemas.microsoft.com/office/drawing/2014/main" id="{03D4F7E9-74E9-CC4F-8A89-2B0B5C0AF62C}"/>
              </a:ext>
            </a:extLst>
          </p:cNvPr>
          <p:cNvCxnSpPr>
            <a:cxnSpLocks/>
          </p:cNvCxnSpPr>
          <p:nvPr/>
        </p:nvCxnSpPr>
        <p:spPr>
          <a:xfrm>
            <a:off x="1683322" y="3698931"/>
            <a:ext cx="6354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74682E3-0356-0249-B33D-206557B35243}"/>
              </a:ext>
            </a:extLst>
          </p:cNvPr>
          <p:cNvCxnSpPr>
            <a:cxnSpLocks/>
          </p:cNvCxnSpPr>
          <p:nvPr/>
        </p:nvCxnSpPr>
        <p:spPr>
          <a:xfrm flipV="1">
            <a:off x="1683322" y="4089685"/>
            <a:ext cx="635454" cy="29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2EEB80E-0F8A-F140-BFF3-118251D6838B}"/>
              </a:ext>
            </a:extLst>
          </p:cNvPr>
          <p:cNvCxnSpPr>
            <a:cxnSpLocks/>
          </p:cNvCxnSpPr>
          <p:nvPr/>
        </p:nvCxnSpPr>
        <p:spPr>
          <a:xfrm>
            <a:off x="1683322" y="4470909"/>
            <a:ext cx="6354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2C92C22-D84E-2A4B-9BBC-A9C80D114169}"/>
                  </a:ext>
                </a:extLst>
              </p:cNvPr>
              <p:cNvSpPr txBox="1"/>
              <p:nvPr/>
            </p:nvSpPr>
            <p:spPr>
              <a:xfrm>
                <a:off x="600600" y="3342643"/>
                <a:ext cx="10227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𝑚</m:t>
                      </m:r>
                      <m:r>
                        <a:rPr lang="en-US" sz="2800" i="1" baseline="-25000" dirty="0" err="1">
                          <a:latin typeface="Cambria Math" panose="02040503050406030204" pitchFamily="18" charset="0"/>
                        </a:rPr>
                        <m:t>𝑠𝑢𝑚</m:t>
                      </m:r>
                    </m:oMath>
                  </m:oMathPara>
                </a14:m>
                <a:endParaRPr lang="en-US" sz="2800"/>
              </a:p>
            </p:txBody>
          </p:sp>
        </mc:Choice>
        <mc:Fallback xmlns="">
          <p:sp>
            <p:nvSpPr>
              <p:cNvPr id="23" name="TextBox 22">
                <a:extLst>
                  <a:ext uri="{FF2B5EF4-FFF2-40B4-BE49-F238E27FC236}">
                    <a16:creationId xmlns:a16="http://schemas.microsoft.com/office/drawing/2014/main" id="{B2C92C22-D84E-2A4B-9BBC-A9C80D114169}"/>
                  </a:ext>
                </a:extLst>
              </p:cNvPr>
              <p:cNvSpPr txBox="1">
                <a:spLocks noRot="1" noChangeAspect="1" noMove="1" noResize="1" noEditPoints="1" noAdjustHandles="1" noChangeArrowheads="1" noChangeShapeType="1" noTextEdit="1"/>
              </p:cNvSpPr>
              <p:nvPr/>
            </p:nvSpPr>
            <p:spPr>
              <a:xfrm>
                <a:off x="600600" y="3342643"/>
                <a:ext cx="1022779" cy="523220"/>
              </a:xfrm>
              <a:prstGeom prst="rect">
                <a:avLst/>
              </a:prstGeom>
              <a:blipFill>
                <a:blip r:embed="rId4"/>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BF2C8C66-59E9-C04A-B19B-663569F7CDC6}"/>
              </a:ext>
            </a:extLst>
          </p:cNvPr>
          <p:cNvCxnSpPr>
            <a:cxnSpLocks/>
          </p:cNvCxnSpPr>
          <p:nvPr/>
        </p:nvCxnSpPr>
        <p:spPr>
          <a:xfrm flipV="1">
            <a:off x="1674707" y="4861905"/>
            <a:ext cx="4172268" cy="16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8458CE2B-1F68-B34F-917C-0BAA2A0AA9C4}"/>
              </a:ext>
            </a:extLst>
          </p:cNvPr>
          <p:cNvSpPr/>
          <p:nvPr/>
        </p:nvSpPr>
        <p:spPr>
          <a:xfrm>
            <a:off x="2330287" y="3550882"/>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CSA</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3D513FB-57D0-FE49-9D8F-E238301D183C}"/>
                  </a:ext>
                </a:extLst>
              </p:cNvPr>
              <p:cNvSpPr txBox="1"/>
              <p:nvPr/>
            </p:nvSpPr>
            <p:spPr>
              <a:xfrm>
                <a:off x="4531508" y="3342643"/>
                <a:ext cx="9121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𝑥</m:t>
                      </m:r>
                      <m:r>
                        <a:rPr lang="en-US" sz="2800" i="1" baseline="-25000" dirty="0" err="1">
                          <a:latin typeface="Cambria Math" panose="02040503050406030204" pitchFamily="18" charset="0"/>
                        </a:rPr>
                        <m:t>𝑠𝑢𝑚</m:t>
                      </m:r>
                    </m:oMath>
                  </m:oMathPara>
                </a14:m>
                <a:endParaRPr lang="en-US" sz="2800"/>
              </a:p>
            </p:txBody>
          </p:sp>
        </mc:Choice>
        <mc:Fallback xmlns="">
          <p:sp>
            <p:nvSpPr>
              <p:cNvPr id="33" name="TextBox 32">
                <a:extLst>
                  <a:ext uri="{FF2B5EF4-FFF2-40B4-BE49-F238E27FC236}">
                    <a16:creationId xmlns:a16="http://schemas.microsoft.com/office/drawing/2014/main" id="{03D513FB-57D0-FE49-9D8F-E238301D183C}"/>
                  </a:ext>
                </a:extLst>
              </p:cNvPr>
              <p:cNvSpPr txBox="1">
                <a:spLocks noRot="1" noChangeAspect="1" noMove="1" noResize="1" noEditPoints="1" noAdjustHandles="1" noChangeArrowheads="1" noChangeShapeType="1" noTextEdit="1"/>
              </p:cNvSpPr>
              <p:nvPr/>
            </p:nvSpPr>
            <p:spPr>
              <a:xfrm>
                <a:off x="4531508" y="3342643"/>
                <a:ext cx="912173"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2AEEF10-423B-5D4F-84E1-C2C7FA06B366}"/>
                  </a:ext>
                </a:extLst>
              </p:cNvPr>
              <p:cNvSpPr txBox="1"/>
              <p:nvPr/>
            </p:nvSpPr>
            <p:spPr>
              <a:xfrm>
                <a:off x="4531508" y="3904061"/>
                <a:ext cx="10692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𝑥</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34" name="TextBox 33">
                <a:extLst>
                  <a:ext uri="{FF2B5EF4-FFF2-40B4-BE49-F238E27FC236}">
                    <a16:creationId xmlns:a16="http://schemas.microsoft.com/office/drawing/2014/main" id="{02AEEF10-423B-5D4F-84E1-C2C7FA06B366}"/>
                  </a:ext>
                </a:extLst>
              </p:cNvPr>
              <p:cNvSpPr txBox="1">
                <a:spLocks noRot="1" noChangeAspect="1" noMove="1" noResize="1" noEditPoints="1" noAdjustHandles="1" noChangeArrowheads="1" noChangeShapeType="1" noTextEdit="1"/>
              </p:cNvSpPr>
              <p:nvPr/>
            </p:nvSpPr>
            <p:spPr>
              <a:xfrm>
                <a:off x="4531508" y="3904061"/>
                <a:ext cx="1069267"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EF38C48-C541-194A-8C54-60CFE8513AA0}"/>
                  </a:ext>
                </a:extLst>
              </p:cNvPr>
              <p:cNvSpPr txBox="1"/>
              <p:nvPr/>
            </p:nvSpPr>
            <p:spPr>
              <a:xfrm>
                <a:off x="7976843" y="3537669"/>
                <a:ext cx="92179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𝑦</m:t>
                      </m:r>
                      <m:r>
                        <a:rPr lang="en-US" sz="2800" i="1" baseline="-25000" dirty="0" err="1">
                          <a:latin typeface="Cambria Math" panose="02040503050406030204" pitchFamily="18" charset="0"/>
                        </a:rPr>
                        <m:t>𝑠𝑢𝑚</m:t>
                      </m:r>
                    </m:oMath>
                  </m:oMathPara>
                </a14:m>
                <a:endParaRPr lang="en-US" sz="2800" dirty="0"/>
              </a:p>
            </p:txBody>
          </p:sp>
        </mc:Choice>
        <mc:Fallback xmlns="">
          <p:sp>
            <p:nvSpPr>
              <p:cNvPr id="41" name="TextBox 40">
                <a:extLst>
                  <a:ext uri="{FF2B5EF4-FFF2-40B4-BE49-F238E27FC236}">
                    <a16:creationId xmlns:a16="http://schemas.microsoft.com/office/drawing/2014/main" id="{AEF38C48-C541-194A-8C54-60CFE8513AA0}"/>
                  </a:ext>
                </a:extLst>
              </p:cNvPr>
              <p:cNvSpPr txBox="1">
                <a:spLocks noRot="1" noChangeAspect="1" noMove="1" noResize="1" noEditPoints="1" noAdjustHandles="1" noChangeArrowheads="1" noChangeShapeType="1" noTextEdit="1"/>
              </p:cNvSpPr>
              <p:nvPr/>
            </p:nvSpPr>
            <p:spPr>
              <a:xfrm>
                <a:off x="7976843" y="3537669"/>
                <a:ext cx="921791" cy="523220"/>
              </a:xfrm>
              <a:prstGeom prst="rect">
                <a:avLst/>
              </a:prstGeom>
              <a:blipFill>
                <a:blip r:embed="rId7"/>
                <a:stretch>
                  <a:fillRect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22C1EFF-FA41-3E45-B925-BFE49ACBA64D}"/>
                  </a:ext>
                </a:extLst>
              </p:cNvPr>
              <p:cNvSpPr txBox="1"/>
              <p:nvPr/>
            </p:nvSpPr>
            <p:spPr>
              <a:xfrm>
                <a:off x="7976843" y="4099087"/>
                <a:ext cx="107888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𝑦</m:t>
                      </m:r>
                      <m:r>
                        <a:rPr lang="en-US" sz="2800" i="1" baseline="-25000" dirty="0" err="1">
                          <a:latin typeface="Cambria Math" panose="02040503050406030204" pitchFamily="18" charset="0"/>
                        </a:rPr>
                        <m:t>𝑐𝑎𝑟𝑟𝑦</m:t>
                      </m:r>
                    </m:oMath>
                  </m:oMathPara>
                </a14:m>
                <a:endParaRPr lang="en-US" sz="2800" dirty="0"/>
              </a:p>
            </p:txBody>
          </p:sp>
        </mc:Choice>
        <mc:Fallback xmlns="">
          <p:sp>
            <p:nvSpPr>
              <p:cNvPr id="42" name="TextBox 41">
                <a:extLst>
                  <a:ext uri="{FF2B5EF4-FFF2-40B4-BE49-F238E27FC236}">
                    <a16:creationId xmlns:a16="http://schemas.microsoft.com/office/drawing/2014/main" id="{022C1EFF-FA41-3E45-B925-BFE49ACBA64D}"/>
                  </a:ext>
                </a:extLst>
              </p:cNvPr>
              <p:cNvSpPr txBox="1">
                <a:spLocks noRot="1" noChangeAspect="1" noMove="1" noResize="1" noEditPoints="1" noAdjustHandles="1" noChangeArrowheads="1" noChangeShapeType="1" noTextEdit="1"/>
              </p:cNvSpPr>
              <p:nvPr/>
            </p:nvSpPr>
            <p:spPr>
              <a:xfrm>
                <a:off x="7976843" y="4099087"/>
                <a:ext cx="1078885" cy="523220"/>
              </a:xfrm>
              <a:prstGeom prst="rect">
                <a:avLst/>
              </a:prstGeom>
              <a:blipFill>
                <a:blip r:embed="rId8"/>
                <a:stretch>
                  <a:fillRect b="-14286"/>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2079AE4F-361F-F947-9312-8B16B7F9E288}"/>
              </a:ext>
            </a:extLst>
          </p:cNvPr>
          <p:cNvCxnSpPr>
            <a:cxnSpLocks/>
          </p:cNvCxnSpPr>
          <p:nvPr/>
        </p:nvCxnSpPr>
        <p:spPr>
          <a:xfrm>
            <a:off x="7419635" y="4155567"/>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44040D9-44F8-8444-B94C-2498AC387474}"/>
              </a:ext>
            </a:extLst>
          </p:cNvPr>
          <p:cNvCxnSpPr>
            <a:cxnSpLocks/>
          </p:cNvCxnSpPr>
          <p:nvPr/>
        </p:nvCxnSpPr>
        <p:spPr>
          <a:xfrm>
            <a:off x="7419635" y="4665935"/>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DDF2100-696A-D541-86CB-3BD921BCAD41}"/>
                  </a:ext>
                </a:extLst>
              </p:cNvPr>
              <p:cNvSpPr txBox="1"/>
              <p:nvPr/>
            </p:nvSpPr>
            <p:spPr>
              <a:xfrm>
                <a:off x="583394" y="3712596"/>
                <a:ext cx="117987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𝑚</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31" name="TextBox 30">
                <a:extLst>
                  <a:ext uri="{FF2B5EF4-FFF2-40B4-BE49-F238E27FC236}">
                    <a16:creationId xmlns:a16="http://schemas.microsoft.com/office/drawing/2014/main" id="{CDDF2100-696A-D541-86CB-3BD921BCAD41}"/>
                  </a:ext>
                </a:extLst>
              </p:cNvPr>
              <p:cNvSpPr txBox="1">
                <a:spLocks noRot="1" noChangeAspect="1" noMove="1" noResize="1" noEditPoints="1" noAdjustHandles="1" noChangeArrowheads="1" noChangeShapeType="1" noTextEdit="1"/>
              </p:cNvSpPr>
              <p:nvPr/>
            </p:nvSpPr>
            <p:spPr>
              <a:xfrm>
                <a:off x="583394" y="3712596"/>
                <a:ext cx="1179875"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3354790-1AB0-E74C-B6CC-A9ADDBB6EA78}"/>
                  </a:ext>
                </a:extLst>
              </p:cNvPr>
              <p:cNvSpPr txBox="1"/>
              <p:nvPr/>
            </p:nvSpPr>
            <p:spPr>
              <a:xfrm>
                <a:off x="600600" y="4142715"/>
                <a:ext cx="92820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𝑛</m:t>
                      </m:r>
                      <m:r>
                        <a:rPr lang="en-US" sz="2800" i="1" baseline="-25000" dirty="0" err="1">
                          <a:latin typeface="Cambria Math" panose="02040503050406030204" pitchFamily="18" charset="0"/>
                        </a:rPr>
                        <m:t>𝑠𝑢𝑚</m:t>
                      </m:r>
                    </m:oMath>
                  </m:oMathPara>
                </a14:m>
                <a:endParaRPr lang="en-US" sz="2800"/>
              </a:p>
            </p:txBody>
          </p:sp>
        </mc:Choice>
        <mc:Fallback xmlns="">
          <p:sp>
            <p:nvSpPr>
              <p:cNvPr id="32" name="TextBox 31">
                <a:extLst>
                  <a:ext uri="{FF2B5EF4-FFF2-40B4-BE49-F238E27FC236}">
                    <a16:creationId xmlns:a16="http://schemas.microsoft.com/office/drawing/2014/main" id="{23354790-1AB0-E74C-B6CC-A9ADDBB6EA78}"/>
                  </a:ext>
                </a:extLst>
              </p:cNvPr>
              <p:cNvSpPr txBox="1">
                <a:spLocks noRot="1" noChangeAspect="1" noMove="1" noResize="1" noEditPoints="1" noAdjustHandles="1" noChangeArrowheads="1" noChangeShapeType="1" noTextEdit="1"/>
              </p:cNvSpPr>
              <p:nvPr/>
            </p:nvSpPr>
            <p:spPr>
              <a:xfrm>
                <a:off x="600600" y="4142715"/>
                <a:ext cx="928203"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00AAB62-F14A-9D46-BDBD-5273C7361295}"/>
                  </a:ext>
                </a:extLst>
              </p:cNvPr>
              <p:cNvSpPr txBox="1"/>
              <p:nvPr/>
            </p:nvSpPr>
            <p:spPr>
              <a:xfrm>
                <a:off x="568810" y="4569517"/>
                <a:ext cx="108529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𝑛</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37" name="TextBox 36">
                <a:extLst>
                  <a:ext uri="{FF2B5EF4-FFF2-40B4-BE49-F238E27FC236}">
                    <a16:creationId xmlns:a16="http://schemas.microsoft.com/office/drawing/2014/main" id="{100AAB62-F14A-9D46-BDBD-5273C7361295}"/>
                  </a:ext>
                </a:extLst>
              </p:cNvPr>
              <p:cNvSpPr txBox="1">
                <a:spLocks noRot="1" noChangeAspect="1" noMove="1" noResize="1" noEditPoints="1" noAdjustHandles="1" noChangeArrowheads="1" noChangeShapeType="1" noTextEdit="1"/>
              </p:cNvSpPr>
              <p:nvPr/>
            </p:nvSpPr>
            <p:spPr>
              <a:xfrm>
                <a:off x="568810" y="4569517"/>
                <a:ext cx="1085297" cy="523220"/>
              </a:xfrm>
              <a:prstGeom prst="rect">
                <a:avLst/>
              </a:prstGeom>
              <a:blipFill>
                <a:blip r:embed="rId11"/>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2296316E-0598-A440-91D9-21482689870D}"/>
              </a:ext>
            </a:extLst>
          </p:cNvPr>
          <p:cNvCxnSpPr>
            <a:cxnSpLocks/>
          </p:cNvCxnSpPr>
          <p:nvPr/>
        </p:nvCxnSpPr>
        <p:spPr>
          <a:xfrm flipV="1">
            <a:off x="1674707" y="5173206"/>
            <a:ext cx="7626218" cy="223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8B0B9B1-5F80-B442-A188-8EFEACE22B27}"/>
                  </a:ext>
                </a:extLst>
              </p:cNvPr>
              <p:cNvSpPr txBox="1"/>
              <p:nvPr/>
            </p:nvSpPr>
            <p:spPr>
              <a:xfrm>
                <a:off x="583204" y="5028503"/>
                <a:ext cx="73141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𝑎</m:t>
                          </m:r>
                        </m:e>
                        <m:sub>
                          <m:r>
                            <a:rPr lang="en-US" sz="2800" b="0" i="1" smtClean="0">
                              <a:solidFill>
                                <a:schemeClr val="tx1"/>
                              </a:solidFill>
                              <a:latin typeface="Cambria Math" panose="02040503050406030204" pitchFamily="18" charset="0"/>
                            </a:rPr>
                            <m:t>𝑚</m:t>
                          </m:r>
                        </m:sub>
                      </m:sSub>
                    </m:oMath>
                  </m:oMathPara>
                </a14:m>
                <a:endParaRPr lang="en-US" sz="2800">
                  <a:solidFill>
                    <a:schemeClr val="tx1"/>
                  </a:solidFill>
                </a:endParaRPr>
              </a:p>
            </p:txBody>
          </p:sp>
        </mc:Choice>
        <mc:Fallback xmlns="">
          <p:sp>
            <p:nvSpPr>
              <p:cNvPr id="39" name="TextBox 38">
                <a:extLst>
                  <a:ext uri="{FF2B5EF4-FFF2-40B4-BE49-F238E27FC236}">
                    <a16:creationId xmlns:a16="http://schemas.microsoft.com/office/drawing/2014/main" id="{58B0B9B1-5F80-B442-A188-8EFEACE22B27}"/>
                  </a:ext>
                </a:extLst>
              </p:cNvPr>
              <p:cNvSpPr txBox="1">
                <a:spLocks noRot="1" noChangeAspect="1" noMove="1" noResize="1" noEditPoints="1" noAdjustHandles="1" noChangeArrowheads="1" noChangeShapeType="1" noTextEdit="1"/>
              </p:cNvSpPr>
              <p:nvPr/>
            </p:nvSpPr>
            <p:spPr>
              <a:xfrm>
                <a:off x="583204" y="5028503"/>
                <a:ext cx="731419" cy="52322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2D5E88FF-6989-9348-AC93-E3A0989DEA6B}"/>
                  </a:ext>
                </a:extLst>
              </p:cNvPr>
              <p:cNvSpPr/>
              <p:nvPr/>
            </p:nvSpPr>
            <p:spPr>
              <a:xfrm>
                <a:off x="4999223" y="1684794"/>
                <a:ext cx="2382520" cy="1442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2800" b="0" i="1" smtClean="0">
                              <a:solidFill>
                                <a:sysClr val="windowText" lastClr="000000"/>
                              </a:solidFill>
                              <a:latin typeface="Cambria Math" panose="02040503050406030204" pitchFamily="18" charset="0"/>
                            </a:rPr>
                          </m:ctrlPr>
                        </m:fPr>
                        <m:num>
                          <m:r>
                            <a:rPr lang="en-US" sz="2800" b="0" i="1" smtClean="0">
                              <a:solidFill>
                                <a:sysClr val="windowText" lastClr="000000"/>
                              </a:solidFill>
                              <a:latin typeface="Cambria Math" panose="02040503050406030204" pitchFamily="18" charset="0"/>
                            </a:rPr>
                            <m:t>𝑚</m:t>
                          </m:r>
                          <m:r>
                            <a:rPr lang="en-US" sz="2800" b="0" i="1" smtClean="0">
                              <a:solidFill>
                                <a:sysClr val="windowText" lastClr="000000"/>
                              </a:solidFill>
                              <a:latin typeface="Cambria Math" panose="02040503050406030204" pitchFamily="18" charset="0"/>
                            </a:rPr>
                            <m:t>−</m:t>
                          </m:r>
                          <m:r>
                            <a:rPr lang="en-US" sz="2800" b="0" i="1" smtClean="0">
                              <a:solidFill>
                                <a:sysClr val="windowText" lastClr="000000"/>
                              </a:solidFill>
                              <a:latin typeface="Cambria Math" panose="02040503050406030204" pitchFamily="18" charset="0"/>
                            </a:rPr>
                            <m:t>𝑛</m:t>
                          </m:r>
                          <m:r>
                            <a:rPr lang="en-US" sz="2800" b="0" i="1" smtClean="0">
                              <a:solidFill>
                                <a:sysClr val="windowText" lastClr="000000"/>
                              </a:solidFill>
                              <a:latin typeface="Cambria Math" panose="02040503050406030204" pitchFamily="18" charset="0"/>
                            </a:rPr>
                            <m:t>−</m:t>
                          </m:r>
                          <m:sSub>
                            <m:sSubPr>
                              <m:ctrlPr>
                                <a:rPr lang="en-US" sz="2800" b="0" i="1" smtClean="0">
                                  <a:solidFill>
                                    <a:sysClr val="windowText" lastClr="000000"/>
                                  </a:solidFill>
                                  <a:latin typeface="Cambria Math" panose="02040503050406030204" pitchFamily="18" charset="0"/>
                                </a:rPr>
                              </m:ctrlPr>
                            </m:sSubPr>
                            <m:e>
                              <m:r>
                                <a:rPr lang="en-US" sz="2800" b="0" i="1" smtClean="0">
                                  <a:solidFill>
                                    <a:sysClr val="windowText" lastClr="000000"/>
                                  </a:solidFill>
                                  <a:latin typeface="Cambria Math" panose="02040503050406030204" pitchFamily="18" charset="0"/>
                                </a:rPr>
                                <m:t>𝑎</m:t>
                              </m:r>
                            </m:e>
                            <m:sub>
                              <m:r>
                                <a:rPr lang="en-US" sz="2800" b="0" i="1" smtClean="0">
                                  <a:solidFill>
                                    <a:sysClr val="windowText" lastClr="000000"/>
                                  </a:solidFill>
                                  <a:latin typeface="Cambria Math" panose="02040503050406030204" pitchFamily="18" charset="0"/>
                                </a:rPr>
                                <m:t>𝑚</m:t>
                              </m:r>
                            </m:sub>
                          </m:sSub>
                        </m:num>
                        <m:den>
                          <m:r>
                            <a:rPr lang="en-US" sz="2800" b="0" i="1" smtClean="0">
                              <a:solidFill>
                                <a:sysClr val="windowText" lastClr="000000"/>
                              </a:solidFill>
                              <a:latin typeface="Cambria Math" panose="02040503050406030204" pitchFamily="18" charset="0"/>
                            </a:rPr>
                            <m:t>4</m:t>
                          </m:r>
                        </m:den>
                      </m:f>
                    </m:oMath>
                  </m:oMathPara>
                </a14:m>
                <a:endParaRPr lang="en-US" sz="2800" dirty="0">
                  <a:solidFill>
                    <a:sysClr val="windowText" lastClr="000000"/>
                  </a:solidFill>
                </a:endParaRPr>
              </a:p>
            </p:txBody>
          </p:sp>
        </mc:Choice>
        <mc:Fallback xmlns="">
          <p:sp>
            <p:nvSpPr>
              <p:cNvPr id="40" name="Rectangle 39">
                <a:extLst>
                  <a:ext uri="{FF2B5EF4-FFF2-40B4-BE49-F238E27FC236}">
                    <a16:creationId xmlns:a16="http://schemas.microsoft.com/office/drawing/2014/main" id="{2D5E88FF-6989-9348-AC93-E3A0989DEA6B}"/>
                  </a:ext>
                </a:extLst>
              </p:cNvPr>
              <p:cNvSpPr>
                <a:spLocks noRot="1" noChangeAspect="1" noMove="1" noResize="1" noEditPoints="1" noAdjustHandles="1" noChangeArrowheads="1" noChangeShapeType="1" noTextEdit="1"/>
              </p:cNvSpPr>
              <p:nvPr/>
            </p:nvSpPr>
            <p:spPr>
              <a:xfrm>
                <a:off x="4999223" y="1684794"/>
                <a:ext cx="2382520" cy="1442720"/>
              </a:xfrm>
              <a:prstGeom prst="rect">
                <a:avLst/>
              </a:prstGeom>
              <a:blipFill>
                <a:blip r:embed="rId1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26770988-6B83-1E4F-9D12-5C65A69A745C}"/>
                  </a:ext>
                </a:extLst>
              </p:cNvPr>
              <p:cNvSpPr txBox="1"/>
              <p:nvPr/>
            </p:nvSpPr>
            <p:spPr>
              <a:xfrm>
                <a:off x="11059362" y="3759885"/>
                <a:ext cx="8945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𝑧</m:t>
                      </m:r>
                      <m:r>
                        <a:rPr lang="en-US" sz="2800" i="1" baseline="-25000" dirty="0" err="1">
                          <a:latin typeface="Cambria Math" panose="02040503050406030204" pitchFamily="18" charset="0"/>
                        </a:rPr>
                        <m:t>𝑠𝑢𝑚</m:t>
                      </m:r>
                    </m:oMath>
                  </m:oMathPara>
                </a14:m>
                <a:endParaRPr lang="en-US" sz="2800" dirty="0"/>
              </a:p>
            </p:txBody>
          </p:sp>
        </mc:Choice>
        <mc:Fallback xmlns="">
          <p:sp>
            <p:nvSpPr>
              <p:cNvPr id="46" name="TextBox 45">
                <a:extLst>
                  <a:ext uri="{FF2B5EF4-FFF2-40B4-BE49-F238E27FC236}">
                    <a16:creationId xmlns:a16="http://schemas.microsoft.com/office/drawing/2014/main" id="{26770988-6B83-1E4F-9D12-5C65A69A745C}"/>
                  </a:ext>
                </a:extLst>
              </p:cNvPr>
              <p:cNvSpPr txBox="1">
                <a:spLocks noRot="1" noChangeAspect="1" noMove="1" noResize="1" noEditPoints="1" noAdjustHandles="1" noChangeArrowheads="1" noChangeShapeType="1" noTextEdit="1"/>
              </p:cNvSpPr>
              <p:nvPr/>
            </p:nvSpPr>
            <p:spPr>
              <a:xfrm>
                <a:off x="11059362" y="3759885"/>
                <a:ext cx="894540" cy="52322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FC7562E-4F67-394D-91C7-042F29901BB7}"/>
                  </a:ext>
                </a:extLst>
              </p:cNvPr>
              <p:cNvSpPr txBox="1"/>
              <p:nvPr/>
            </p:nvSpPr>
            <p:spPr>
              <a:xfrm>
                <a:off x="11059362" y="4363207"/>
                <a:ext cx="10516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𝑧</m:t>
                      </m:r>
                      <m:r>
                        <a:rPr lang="en-US" sz="2800" i="1" baseline="-25000" dirty="0" err="1">
                          <a:latin typeface="Cambria Math" panose="02040503050406030204" pitchFamily="18" charset="0"/>
                        </a:rPr>
                        <m:t>𝑐𝑎𝑟𝑟𝑦</m:t>
                      </m:r>
                    </m:oMath>
                  </m:oMathPara>
                </a14:m>
                <a:endParaRPr lang="en-US" sz="2800" dirty="0"/>
              </a:p>
            </p:txBody>
          </p:sp>
        </mc:Choice>
        <mc:Fallback xmlns="">
          <p:sp>
            <p:nvSpPr>
              <p:cNvPr id="47" name="TextBox 46">
                <a:extLst>
                  <a:ext uri="{FF2B5EF4-FFF2-40B4-BE49-F238E27FC236}">
                    <a16:creationId xmlns:a16="http://schemas.microsoft.com/office/drawing/2014/main" id="{4FC7562E-4F67-394D-91C7-042F29901BB7}"/>
                  </a:ext>
                </a:extLst>
              </p:cNvPr>
              <p:cNvSpPr txBox="1">
                <a:spLocks noRot="1" noChangeAspect="1" noMove="1" noResize="1" noEditPoints="1" noAdjustHandles="1" noChangeArrowheads="1" noChangeShapeType="1" noTextEdit="1"/>
              </p:cNvSpPr>
              <p:nvPr/>
            </p:nvSpPr>
            <p:spPr>
              <a:xfrm>
                <a:off x="11059362" y="4363207"/>
                <a:ext cx="1051635" cy="523220"/>
              </a:xfrm>
              <a:prstGeom prst="rect">
                <a:avLst/>
              </a:prstGeom>
              <a:blipFill>
                <a:blip r:embed="rId15"/>
                <a:stretch>
                  <a:fillRect b="-11905"/>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C01E4F5F-9FCD-7242-B5BC-8B943E87205C}"/>
              </a:ext>
            </a:extLst>
          </p:cNvPr>
          <p:cNvCxnSpPr>
            <a:cxnSpLocks/>
          </p:cNvCxnSpPr>
          <p:nvPr/>
        </p:nvCxnSpPr>
        <p:spPr>
          <a:xfrm>
            <a:off x="10933285" y="4406034"/>
            <a:ext cx="6582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458AD71-34C2-C34C-B2E8-57FCE9F94307}"/>
              </a:ext>
            </a:extLst>
          </p:cNvPr>
          <p:cNvCxnSpPr>
            <a:cxnSpLocks/>
          </p:cNvCxnSpPr>
          <p:nvPr/>
        </p:nvCxnSpPr>
        <p:spPr>
          <a:xfrm>
            <a:off x="10933285" y="4916402"/>
            <a:ext cx="6582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36E1D29-73EC-C245-A525-AA7E04D21DEE}"/>
              </a:ext>
            </a:extLst>
          </p:cNvPr>
          <p:cNvCxnSpPr>
            <a:cxnSpLocks/>
          </p:cNvCxnSpPr>
          <p:nvPr/>
        </p:nvCxnSpPr>
        <p:spPr>
          <a:xfrm flipH="1">
            <a:off x="1892728" y="3566600"/>
            <a:ext cx="157162" cy="236482"/>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3EAC92D5-AA71-664A-A702-E7581EE27468}"/>
              </a:ext>
            </a:extLst>
          </p:cNvPr>
          <p:cNvCxnSpPr>
            <a:cxnSpLocks/>
          </p:cNvCxnSpPr>
          <p:nvPr/>
        </p:nvCxnSpPr>
        <p:spPr>
          <a:xfrm flipH="1">
            <a:off x="1892728" y="4348549"/>
            <a:ext cx="157162" cy="236482"/>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4081E9C0-1B4C-084F-B955-48231379187A}"/>
              </a:ext>
            </a:extLst>
          </p:cNvPr>
          <p:cNvCxnSpPr>
            <a:cxnSpLocks/>
          </p:cNvCxnSpPr>
          <p:nvPr/>
        </p:nvCxnSpPr>
        <p:spPr>
          <a:xfrm flipH="1">
            <a:off x="1892728" y="3948695"/>
            <a:ext cx="157162" cy="236482"/>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144EE80C-3A14-5249-8082-DBB5DA49BFED}"/>
              </a:ext>
            </a:extLst>
          </p:cNvPr>
          <p:cNvCxnSpPr>
            <a:cxnSpLocks/>
          </p:cNvCxnSpPr>
          <p:nvPr/>
        </p:nvCxnSpPr>
        <p:spPr>
          <a:xfrm flipH="1">
            <a:off x="1892728" y="4768924"/>
            <a:ext cx="157162" cy="236482"/>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7F573F13-05B1-3A44-88BA-1EBCAAAD6007}"/>
              </a:ext>
            </a:extLst>
          </p:cNvPr>
          <p:cNvCxnSpPr>
            <a:cxnSpLocks/>
          </p:cNvCxnSpPr>
          <p:nvPr/>
        </p:nvCxnSpPr>
        <p:spPr>
          <a:xfrm flipH="1">
            <a:off x="1892728" y="5049915"/>
            <a:ext cx="157162" cy="236482"/>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AE107DED-1FA9-FB45-94A2-51545EC7F918}"/>
              </a:ext>
            </a:extLst>
          </p:cNvPr>
          <p:cNvCxnSpPr>
            <a:cxnSpLocks/>
          </p:cNvCxnSpPr>
          <p:nvPr/>
        </p:nvCxnSpPr>
        <p:spPr>
          <a:xfrm flipH="1">
            <a:off x="7707885" y="4021495"/>
            <a:ext cx="157162" cy="236482"/>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4E9030E7-7C33-8E47-95E2-A76EB9F836DA}"/>
              </a:ext>
            </a:extLst>
          </p:cNvPr>
          <p:cNvCxnSpPr>
            <a:cxnSpLocks/>
          </p:cNvCxnSpPr>
          <p:nvPr/>
        </p:nvCxnSpPr>
        <p:spPr>
          <a:xfrm flipH="1">
            <a:off x="7707885" y="4547694"/>
            <a:ext cx="157162" cy="236482"/>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01CC6CF5-0159-2040-8B4B-7BD544CD2B21}"/>
              </a:ext>
            </a:extLst>
          </p:cNvPr>
          <p:cNvCxnSpPr>
            <a:cxnSpLocks/>
          </p:cNvCxnSpPr>
          <p:nvPr/>
        </p:nvCxnSpPr>
        <p:spPr>
          <a:xfrm flipH="1">
            <a:off x="4229117" y="3834670"/>
            <a:ext cx="157162" cy="236482"/>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2430C9D-D271-BF4E-87DE-BCC2EAC1E41B}"/>
              </a:ext>
            </a:extLst>
          </p:cNvPr>
          <p:cNvCxnSpPr>
            <a:cxnSpLocks/>
          </p:cNvCxnSpPr>
          <p:nvPr/>
        </p:nvCxnSpPr>
        <p:spPr>
          <a:xfrm flipH="1">
            <a:off x="4229117" y="4360869"/>
            <a:ext cx="157162" cy="236482"/>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81823B1-A503-4744-AA80-183B8679F245}"/>
              </a:ext>
            </a:extLst>
          </p:cNvPr>
          <p:cNvCxnSpPr>
            <a:cxnSpLocks/>
          </p:cNvCxnSpPr>
          <p:nvPr/>
        </p:nvCxnSpPr>
        <p:spPr>
          <a:xfrm flipH="1">
            <a:off x="11097600" y="4287234"/>
            <a:ext cx="157162" cy="236482"/>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0DD7DA1E-E75C-A546-99CF-76FD317071D3}"/>
              </a:ext>
            </a:extLst>
          </p:cNvPr>
          <p:cNvCxnSpPr>
            <a:cxnSpLocks/>
          </p:cNvCxnSpPr>
          <p:nvPr/>
        </p:nvCxnSpPr>
        <p:spPr>
          <a:xfrm flipH="1">
            <a:off x="11097600" y="4813433"/>
            <a:ext cx="157162" cy="236482"/>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258D4FF5-D78E-8C48-A5A9-A85FC7CF138D}"/>
              </a:ext>
            </a:extLst>
          </p:cNvPr>
          <p:cNvSpPr/>
          <p:nvPr/>
        </p:nvSpPr>
        <p:spPr>
          <a:xfrm>
            <a:off x="6015274" y="3606617"/>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CSA</a:t>
            </a:r>
          </a:p>
        </p:txBody>
      </p:sp>
      <p:sp>
        <p:nvSpPr>
          <p:cNvPr id="76" name="Rectangle 75">
            <a:extLst>
              <a:ext uri="{FF2B5EF4-FFF2-40B4-BE49-F238E27FC236}">
                <a16:creationId xmlns:a16="http://schemas.microsoft.com/office/drawing/2014/main" id="{9FE9C86A-F1DD-E04E-A9C8-402D35676818}"/>
              </a:ext>
            </a:extLst>
          </p:cNvPr>
          <p:cNvSpPr/>
          <p:nvPr/>
        </p:nvSpPr>
        <p:spPr>
          <a:xfrm>
            <a:off x="5934969" y="3683808"/>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CSA</a:t>
            </a:r>
          </a:p>
        </p:txBody>
      </p:sp>
      <p:sp>
        <p:nvSpPr>
          <p:cNvPr id="77" name="Rectangle 76">
            <a:extLst>
              <a:ext uri="{FF2B5EF4-FFF2-40B4-BE49-F238E27FC236}">
                <a16:creationId xmlns:a16="http://schemas.microsoft.com/office/drawing/2014/main" id="{3BA4D538-459B-3B41-B2E8-6CD18A96F953}"/>
              </a:ext>
            </a:extLst>
          </p:cNvPr>
          <p:cNvSpPr/>
          <p:nvPr/>
        </p:nvSpPr>
        <p:spPr>
          <a:xfrm>
            <a:off x="5840973" y="3789575"/>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CSA</a:t>
            </a:r>
          </a:p>
        </p:txBody>
      </p:sp>
      <p:sp>
        <p:nvSpPr>
          <p:cNvPr id="78" name="Rectangle 77">
            <a:extLst>
              <a:ext uri="{FF2B5EF4-FFF2-40B4-BE49-F238E27FC236}">
                <a16:creationId xmlns:a16="http://schemas.microsoft.com/office/drawing/2014/main" id="{18A9984E-6054-D440-B547-491AF3319374}"/>
              </a:ext>
            </a:extLst>
          </p:cNvPr>
          <p:cNvSpPr/>
          <p:nvPr/>
        </p:nvSpPr>
        <p:spPr>
          <a:xfrm>
            <a:off x="9483866" y="3852396"/>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CSA</a:t>
            </a:r>
          </a:p>
        </p:txBody>
      </p:sp>
      <p:sp>
        <p:nvSpPr>
          <p:cNvPr id="79" name="Rectangle 78">
            <a:extLst>
              <a:ext uri="{FF2B5EF4-FFF2-40B4-BE49-F238E27FC236}">
                <a16:creationId xmlns:a16="http://schemas.microsoft.com/office/drawing/2014/main" id="{31C1DF94-621F-F04D-B9FD-3566B29357AB}"/>
              </a:ext>
            </a:extLst>
          </p:cNvPr>
          <p:cNvSpPr/>
          <p:nvPr/>
        </p:nvSpPr>
        <p:spPr>
          <a:xfrm>
            <a:off x="9403561" y="3929587"/>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CSA</a:t>
            </a:r>
          </a:p>
        </p:txBody>
      </p:sp>
      <p:sp>
        <p:nvSpPr>
          <p:cNvPr id="80" name="Rectangle 79">
            <a:extLst>
              <a:ext uri="{FF2B5EF4-FFF2-40B4-BE49-F238E27FC236}">
                <a16:creationId xmlns:a16="http://schemas.microsoft.com/office/drawing/2014/main" id="{02813F6E-6E12-D54A-B3E4-85E5616C9342}"/>
              </a:ext>
            </a:extLst>
          </p:cNvPr>
          <p:cNvSpPr/>
          <p:nvPr/>
        </p:nvSpPr>
        <p:spPr>
          <a:xfrm>
            <a:off x="9309565" y="4035354"/>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CSA</a:t>
            </a:r>
          </a:p>
        </p:txBody>
      </p:sp>
      <p:cxnSp>
        <p:nvCxnSpPr>
          <p:cNvPr id="7" name="Straight Arrow Connector 6">
            <a:extLst>
              <a:ext uri="{FF2B5EF4-FFF2-40B4-BE49-F238E27FC236}">
                <a16:creationId xmlns:a16="http://schemas.microsoft.com/office/drawing/2014/main" id="{6F22EF46-88CB-8143-8B19-5EAEE28BBDCB}"/>
              </a:ext>
            </a:extLst>
          </p:cNvPr>
          <p:cNvCxnSpPr>
            <a:cxnSpLocks/>
          </p:cNvCxnSpPr>
          <p:nvPr/>
        </p:nvCxnSpPr>
        <p:spPr>
          <a:xfrm flipV="1">
            <a:off x="2213614" y="3255718"/>
            <a:ext cx="220209" cy="27258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390342D-098A-E041-882F-7BCEDB293793}"/>
              </a:ext>
            </a:extLst>
          </p:cNvPr>
          <p:cNvCxnSpPr>
            <a:cxnSpLocks/>
          </p:cNvCxnSpPr>
          <p:nvPr/>
        </p:nvCxnSpPr>
        <p:spPr>
          <a:xfrm flipV="1">
            <a:off x="5709615" y="3509929"/>
            <a:ext cx="220209" cy="27258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292A140-409F-D143-AC96-D4F450FC7EE8}"/>
              </a:ext>
            </a:extLst>
          </p:cNvPr>
          <p:cNvCxnSpPr>
            <a:cxnSpLocks/>
          </p:cNvCxnSpPr>
          <p:nvPr/>
        </p:nvCxnSpPr>
        <p:spPr>
          <a:xfrm flipV="1">
            <a:off x="9158031" y="3747472"/>
            <a:ext cx="220209" cy="27258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5147440-C4E9-C646-A4E3-9B4B60F75906}"/>
              </a:ext>
            </a:extLst>
          </p:cNvPr>
          <p:cNvSpPr txBox="1"/>
          <p:nvPr/>
        </p:nvSpPr>
        <p:spPr>
          <a:xfrm>
            <a:off x="1900499" y="2968626"/>
            <a:ext cx="441146" cy="523220"/>
          </a:xfrm>
          <a:prstGeom prst="rect">
            <a:avLst/>
          </a:prstGeom>
          <a:noFill/>
        </p:spPr>
        <p:txBody>
          <a:bodyPr wrap="none" rtlCol="0">
            <a:spAutoFit/>
          </a:bodyPr>
          <a:lstStyle/>
          <a:p>
            <a:r>
              <a:rPr lang="en-US" sz="2800" dirty="0">
                <a:solidFill>
                  <a:srgbClr val="C00000"/>
                </a:solidFill>
              </a:rPr>
              <a:t>w</a:t>
            </a:r>
          </a:p>
        </p:txBody>
      </p:sp>
      <p:sp>
        <p:nvSpPr>
          <p:cNvPr id="88" name="TextBox 87">
            <a:extLst>
              <a:ext uri="{FF2B5EF4-FFF2-40B4-BE49-F238E27FC236}">
                <a16:creationId xmlns:a16="http://schemas.microsoft.com/office/drawing/2014/main" id="{10964AAD-C6C2-A041-8036-C3253BDE337A}"/>
              </a:ext>
            </a:extLst>
          </p:cNvPr>
          <p:cNvSpPr txBox="1"/>
          <p:nvPr/>
        </p:nvSpPr>
        <p:spPr>
          <a:xfrm>
            <a:off x="1689095" y="5465473"/>
            <a:ext cx="3238707" cy="523220"/>
          </a:xfrm>
          <a:prstGeom prst="rect">
            <a:avLst/>
          </a:prstGeom>
          <a:noFill/>
        </p:spPr>
        <p:txBody>
          <a:bodyPr wrap="none" rtlCol="0">
            <a:spAutoFit/>
          </a:bodyPr>
          <a:lstStyle/>
          <a:p>
            <a:r>
              <a:rPr lang="en-US" sz="2800" dirty="0">
                <a:solidFill>
                  <a:srgbClr val="C00000"/>
                </a:solidFill>
              </a:rPr>
              <a:t>Data with </a:t>
            </a:r>
            <a:r>
              <a:rPr lang="en-US" sz="2800" dirty="0" err="1">
                <a:solidFill>
                  <a:srgbClr val="C00000"/>
                </a:solidFill>
              </a:rPr>
              <a:t>bitwidth</a:t>
            </a:r>
            <a:r>
              <a:rPr lang="en-US" sz="2800" dirty="0">
                <a:solidFill>
                  <a:srgbClr val="C00000"/>
                </a:solidFill>
              </a:rPr>
              <a:t> w</a:t>
            </a:r>
          </a:p>
        </p:txBody>
      </p:sp>
    </p:spTree>
    <p:extLst>
      <p:ext uri="{BB962C8B-B14F-4D97-AF65-F5344CB8AC3E}">
        <p14:creationId xmlns:p14="http://schemas.microsoft.com/office/powerpoint/2010/main" val="3176729501"/>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Subtraction is faster for constant-time XGCD</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Iterative Operation</a:t>
            </a:r>
          </a:p>
          <a:p>
            <a:pPr algn="ctr"/>
            <a:endParaRPr lang="en-US" sz="2500" dirty="0">
              <a:solidFill>
                <a:schemeClr val="tx1"/>
              </a:solidFill>
            </a:endParaRPr>
          </a:p>
          <a:p>
            <a:pPr algn="ctr"/>
            <a:r>
              <a:rPr lang="en-US" sz="2500" dirty="0">
                <a:solidFill>
                  <a:schemeClr val="tx1"/>
                </a:solidFill>
              </a:rPr>
              <a:t>GCD-preserving Transformation</a:t>
            </a:r>
          </a:p>
          <a:p>
            <a:pPr algn="ctr"/>
            <a:endParaRPr lang="en-US" sz="2500" dirty="0">
              <a:solidFill>
                <a:schemeClr val="tx1"/>
              </a:solidFill>
            </a:endParaRPr>
          </a:p>
          <a:p>
            <a:pPr algn="ctr"/>
            <a:r>
              <a:rPr lang="en-US" sz="2500" dirty="0">
                <a:solidFill>
                  <a:schemeClr val="tx1"/>
                </a:solidFill>
              </a:rPr>
              <a:t>Worst-Case Iterations</a:t>
            </a:r>
          </a:p>
          <a:p>
            <a:pPr algn="ctr"/>
            <a:endParaRPr lang="en-US" sz="2500" dirty="0">
              <a:solidFill>
                <a:schemeClr val="tx1"/>
              </a:solidFill>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233623" y="3047361"/>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Subtraction  (Base: Stein)</a:t>
                </a:r>
              </a:p>
              <a:p>
                <a:pPr algn="ctr"/>
                <a:endParaRPr lang="en-US" sz="2400"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387 *</a:t>
                </a:r>
              </a:p>
              <a:p>
                <a:pPr algn="ctr"/>
                <a:endParaRPr lang="en-US" sz="2500" dirty="0">
                  <a:solidFill>
                    <a:schemeClr val="tx1"/>
                  </a:solidFill>
                </a:endParaRP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233623" y="3047361"/>
                <a:ext cx="4153115" cy="3360076"/>
              </a:xfrm>
              <a:prstGeom prst="rect">
                <a:avLst/>
              </a:prstGeom>
              <a:blipFill>
                <a:blip r:embed="rId3"/>
                <a:stretch>
                  <a:fillRect t="-145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Division (Base: Euclid)</a:t>
                </a:r>
              </a:p>
              <a:p>
                <a:pPr algn="ctr"/>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func>
                        <m:funcPr>
                          <m:ctrlPr>
                            <a:rPr lang="en-US" sz="2500" i="1" dirty="0" smtClean="0">
                              <a:solidFill>
                                <a:schemeClr val="tx1"/>
                              </a:solidFill>
                              <a:latin typeface="Cambria Math" panose="02040503050406030204" pitchFamily="18" charset="0"/>
                            </a:rPr>
                          </m:ctrlPr>
                        </m:funcPr>
                        <m:fName>
                          <m:r>
                            <m:rPr>
                              <m:sty m:val="p"/>
                            </m:rPr>
                            <a:rPr lang="en-US" sz="2500" i="0" dirty="0" err="1" smtClean="0">
                              <a:solidFill>
                                <a:schemeClr val="tx1"/>
                              </a:solidFill>
                              <a:latin typeface="Cambria Math" panose="02040503050406030204" pitchFamily="18" charset="0"/>
                            </a:rPr>
                            <m:t>gcd</m:t>
                          </m:r>
                        </m:fName>
                        <m:e>
                          <m:d>
                            <m:dPr>
                              <m:ctrlPr>
                                <a:rPr lang="en-US" sz="2500" i="1" dirty="0" smtClean="0">
                                  <a:solidFill>
                                    <a:schemeClr val="tx1"/>
                                  </a:solidFill>
                                  <a:latin typeface="Cambria Math" panose="02040503050406030204" pitchFamily="18" charset="0"/>
                                </a:rPr>
                              </m:ctrlPr>
                            </m:dPr>
                            <m:e>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e>
                          </m:d>
                        </m:e>
                      </m:func>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384</a:t>
                </a:r>
              </a:p>
              <a:p>
                <a:pPr algn="ctr"/>
                <a:endParaRPr lang="en-US" sz="2500" dirty="0">
                  <a:solidFill>
                    <a:schemeClr val="tx1"/>
                  </a:solidFill>
                </a:endParaRP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4"/>
                <a:stretch>
                  <a:fillRect t="-1515"/>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647999"/>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dirty="0" smtClean="0">
                          <a:solidFill>
                            <a:schemeClr val="tx1"/>
                          </a:solidFill>
                          <a:latin typeface="Cambria Math" panose="02040503050406030204" pitchFamily="18" charset="0"/>
                        </a:rPr>
                        <m:t>−</m:t>
                      </m:r>
                    </m:oMath>
                  </m:oMathPara>
                </a14:m>
                <a:endParaRPr lang="en-US" sz="2500" b="1"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4093448" y="1909551"/>
                <a:ext cx="1782305"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smtClean="0">
                          <a:solidFill>
                            <a:schemeClr val="tx1"/>
                          </a:solidFill>
                          <a:latin typeface="Cambria Math" panose="02040503050406030204" pitchFamily="18" charset="0"/>
                          <a:ea typeface="Cambria Math" panose="02040503050406030204" pitchFamily="18" charset="0"/>
                        </a:rPr>
                        <m:t>÷</m:t>
                      </m:r>
                    </m:oMath>
                  </m:oMathPara>
                </a14:m>
                <a:endParaRPr lang="en-US" sz="2500" b="1"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1" y="1912314"/>
                <a:ext cx="1782305"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28" name="Rectangle 27">
            <a:extLst>
              <a:ext uri="{FF2B5EF4-FFF2-40B4-BE49-F238E27FC236}">
                <a16:creationId xmlns:a16="http://schemas.microsoft.com/office/drawing/2014/main" id="{39B04EEC-94D5-B943-8DD2-14E6DD37D098}"/>
              </a:ext>
            </a:extLst>
          </p:cNvPr>
          <p:cNvSpPr/>
          <p:nvPr/>
        </p:nvSpPr>
        <p:spPr>
          <a:xfrm>
            <a:off x="5934640" y="4727029"/>
            <a:ext cx="3549011" cy="783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for 255-bit inputs</a:t>
            </a:r>
          </a:p>
          <a:p>
            <a:pPr algn="ctr"/>
            <a:r>
              <a:rPr lang="en-US" sz="2500" dirty="0">
                <a:solidFill>
                  <a:srgbClr val="C00000"/>
                </a:solidFill>
              </a:rPr>
              <a:t>1X</a:t>
            </a:r>
          </a:p>
        </p:txBody>
      </p:sp>
      <p:cxnSp>
        <p:nvCxnSpPr>
          <p:cNvPr id="31" name="Straight Connector 30">
            <a:extLst>
              <a:ext uri="{FF2B5EF4-FFF2-40B4-BE49-F238E27FC236}">
                <a16:creationId xmlns:a16="http://schemas.microsoft.com/office/drawing/2014/main" id="{56A8460A-C945-3647-A597-22A2BFD3A826}"/>
              </a:ext>
            </a:extLst>
          </p:cNvPr>
          <p:cNvCxnSpPr>
            <a:cxnSpLocks/>
          </p:cNvCxnSpPr>
          <p:nvPr/>
        </p:nvCxnSpPr>
        <p:spPr>
          <a:xfrm>
            <a:off x="467710" y="4759470"/>
            <a:ext cx="10773104"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E40EB25-83B4-C949-ACB7-20F3EF892A80}"/>
              </a:ext>
            </a:extLst>
          </p:cNvPr>
          <p:cNvCxnSpPr>
            <a:cxnSpLocks/>
          </p:cNvCxnSpPr>
          <p:nvPr/>
        </p:nvCxnSpPr>
        <p:spPr>
          <a:xfrm>
            <a:off x="467710" y="5511594"/>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6CD774EE-A2C2-F44A-9DAA-6A84F95D9BE0}"/>
              </a:ext>
            </a:extLst>
          </p:cNvPr>
          <p:cNvSpPr txBox="1"/>
          <p:nvPr/>
        </p:nvSpPr>
        <p:spPr>
          <a:xfrm>
            <a:off x="10900841" y="5804678"/>
            <a:ext cx="1299492" cy="477054"/>
          </a:xfrm>
          <a:prstGeom prst="rect">
            <a:avLst/>
          </a:prstGeom>
          <a:noFill/>
        </p:spPr>
        <p:txBody>
          <a:bodyPr wrap="square">
            <a:spAutoFit/>
          </a:bodyPr>
          <a:lstStyle/>
          <a:p>
            <a:r>
              <a:rPr lang="en-US" sz="2500" dirty="0">
                <a:solidFill>
                  <a:schemeClr val="tx1"/>
                </a:solidFill>
              </a:rPr>
              <a:t>* [YZ86]</a:t>
            </a:r>
            <a:endParaRPr lang="en-US" sz="2500" dirty="0"/>
          </a:p>
        </p:txBody>
      </p:sp>
    </p:spTree>
    <p:extLst>
      <p:ext uri="{BB962C8B-B14F-4D97-AF65-F5344CB8AC3E}">
        <p14:creationId xmlns:p14="http://schemas.microsoft.com/office/powerpoint/2010/main" val="69933787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Is subtraction twice as fast as division?</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Iterative Operation</a:t>
            </a:r>
          </a:p>
          <a:p>
            <a:pPr algn="ctr"/>
            <a:endParaRPr lang="en-US" sz="2500" dirty="0">
              <a:solidFill>
                <a:schemeClr val="tx1"/>
              </a:solidFill>
            </a:endParaRPr>
          </a:p>
          <a:p>
            <a:pPr algn="ctr"/>
            <a:r>
              <a:rPr lang="en-US" sz="2500" dirty="0">
                <a:solidFill>
                  <a:schemeClr val="tx1"/>
                </a:solidFill>
              </a:rPr>
              <a:t>GCD-preserving Transformation</a:t>
            </a:r>
          </a:p>
          <a:p>
            <a:pPr algn="ctr"/>
            <a:endParaRPr lang="en-US" sz="2500" dirty="0">
              <a:solidFill>
                <a:schemeClr val="tx1"/>
              </a:solidFill>
            </a:endParaRPr>
          </a:p>
          <a:p>
            <a:pPr algn="ctr"/>
            <a:r>
              <a:rPr lang="en-US" sz="2500" dirty="0">
                <a:solidFill>
                  <a:schemeClr val="tx1"/>
                </a:solidFill>
              </a:rPr>
              <a:t>Worst-Case Iterations</a:t>
            </a:r>
          </a:p>
          <a:p>
            <a:pPr algn="ctr"/>
            <a:endParaRPr lang="en-US" sz="2500" dirty="0">
              <a:solidFill>
                <a:schemeClr val="tx1"/>
              </a:solidFill>
            </a:endParaRPr>
          </a:p>
          <a:p>
            <a:pPr algn="ctr"/>
            <a:r>
              <a:rPr lang="en-US" sz="2500" dirty="0">
                <a:solidFill>
                  <a:schemeClr val="tx1"/>
                </a:solidFill>
              </a:rPr>
              <a:t>Average Iterations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233623" y="3047361"/>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Subtraction  (Base: Stein)</a:t>
                </a:r>
              </a:p>
              <a:p>
                <a:pPr algn="ctr"/>
                <a:endParaRPr lang="en-US" sz="2400"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387 *</a:t>
                </a:r>
              </a:p>
              <a:p>
                <a:pPr algn="ctr"/>
                <a:endParaRPr lang="en-US" sz="2500" dirty="0">
                  <a:solidFill>
                    <a:schemeClr val="tx1"/>
                  </a:solidFill>
                </a:endParaRPr>
              </a:p>
              <a:p>
                <a:pPr algn="ctr"/>
                <a:r>
                  <a:rPr lang="en-US" sz="2500" dirty="0">
                    <a:solidFill>
                      <a:schemeClr val="tx1"/>
                    </a:solidFill>
                  </a:rPr>
                  <a:t>1195 *</a:t>
                </a: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233623" y="3047361"/>
                <a:ext cx="4153115" cy="3360076"/>
              </a:xfrm>
              <a:prstGeom prst="rect">
                <a:avLst/>
              </a:prstGeom>
              <a:blipFill>
                <a:blip r:embed="rId3"/>
                <a:stretch>
                  <a:fillRect t="-145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Division (Base: Euclid)</a:t>
                </a:r>
              </a:p>
              <a:p>
                <a:pPr algn="ctr"/>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func>
                        <m:funcPr>
                          <m:ctrlPr>
                            <a:rPr lang="en-US" sz="2500" i="1" dirty="0" smtClean="0">
                              <a:solidFill>
                                <a:schemeClr val="tx1"/>
                              </a:solidFill>
                              <a:latin typeface="Cambria Math" panose="02040503050406030204" pitchFamily="18" charset="0"/>
                            </a:rPr>
                          </m:ctrlPr>
                        </m:funcPr>
                        <m:fName>
                          <m:r>
                            <m:rPr>
                              <m:sty m:val="p"/>
                            </m:rPr>
                            <a:rPr lang="en-US" sz="2500" i="0" dirty="0" err="1" smtClean="0">
                              <a:solidFill>
                                <a:schemeClr val="tx1"/>
                              </a:solidFill>
                              <a:latin typeface="Cambria Math" panose="02040503050406030204" pitchFamily="18" charset="0"/>
                            </a:rPr>
                            <m:t>gcd</m:t>
                          </m:r>
                        </m:fName>
                        <m:e>
                          <m:d>
                            <m:dPr>
                              <m:ctrlPr>
                                <a:rPr lang="en-US" sz="2500" i="1" dirty="0" smtClean="0">
                                  <a:solidFill>
                                    <a:schemeClr val="tx1"/>
                                  </a:solidFill>
                                  <a:latin typeface="Cambria Math" panose="02040503050406030204" pitchFamily="18" charset="0"/>
                                </a:rPr>
                              </m:ctrlPr>
                            </m:dPr>
                            <m:e>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e>
                          </m:d>
                        </m:e>
                      </m:func>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384</a:t>
                </a:r>
              </a:p>
              <a:p>
                <a:pPr algn="ctr"/>
                <a:endParaRPr lang="en-US" sz="2500" dirty="0">
                  <a:solidFill>
                    <a:schemeClr val="tx1"/>
                  </a:solidFill>
                </a:endParaRPr>
              </a:p>
              <a:p>
                <a:pPr algn="ctr"/>
                <a:r>
                  <a:rPr lang="en-US" sz="2500" dirty="0">
                    <a:solidFill>
                      <a:schemeClr val="tx1"/>
                    </a:solidFill>
                  </a:rPr>
                  <a:t>598</a:t>
                </a: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4"/>
                <a:stretch>
                  <a:fillRect t="-1515" b="-2083"/>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647999"/>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dirty="0" smtClean="0">
                          <a:solidFill>
                            <a:schemeClr val="tx1"/>
                          </a:solidFill>
                          <a:latin typeface="Cambria Math" panose="02040503050406030204" pitchFamily="18" charset="0"/>
                        </a:rPr>
                        <m:t>−</m:t>
                      </m:r>
                    </m:oMath>
                  </m:oMathPara>
                </a14:m>
                <a:endParaRPr lang="en-US" sz="2500" b="1"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4093448" y="1909551"/>
                <a:ext cx="1782305"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smtClean="0">
                          <a:solidFill>
                            <a:schemeClr val="tx1"/>
                          </a:solidFill>
                          <a:latin typeface="Cambria Math" panose="02040503050406030204" pitchFamily="18" charset="0"/>
                          <a:ea typeface="Cambria Math" panose="02040503050406030204" pitchFamily="18" charset="0"/>
                        </a:rPr>
                        <m:t>÷</m:t>
                      </m:r>
                    </m:oMath>
                  </m:oMathPara>
                </a14:m>
                <a:endParaRPr lang="en-US" sz="2500" b="1"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1" y="1912314"/>
                <a:ext cx="1782305"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28" name="Rectangle 27">
            <a:extLst>
              <a:ext uri="{FF2B5EF4-FFF2-40B4-BE49-F238E27FC236}">
                <a16:creationId xmlns:a16="http://schemas.microsoft.com/office/drawing/2014/main" id="{39B04EEC-94D5-B943-8DD2-14E6DD37D098}"/>
              </a:ext>
            </a:extLst>
          </p:cNvPr>
          <p:cNvSpPr/>
          <p:nvPr/>
        </p:nvSpPr>
        <p:spPr>
          <a:xfrm>
            <a:off x="5934640" y="4727029"/>
            <a:ext cx="3549011" cy="783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for 255-bit inputs</a:t>
            </a:r>
          </a:p>
          <a:p>
            <a:pPr algn="ctr"/>
            <a:r>
              <a:rPr lang="en-US" sz="2500" dirty="0">
                <a:solidFill>
                  <a:srgbClr val="C00000"/>
                </a:solidFill>
              </a:rPr>
              <a:t>1X</a:t>
            </a:r>
          </a:p>
        </p:txBody>
      </p:sp>
      <p:sp>
        <p:nvSpPr>
          <p:cNvPr id="29" name="Rectangle 28">
            <a:extLst>
              <a:ext uri="{FF2B5EF4-FFF2-40B4-BE49-F238E27FC236}">
                <a16:creationId xmlns:a16="http://schemas.microsoft.com/office/drawing/2014/main" id="{60E5D403-91B9-5C45-926C-96C2245FA40A}"/>
              </a:ext>
            </a:extLst>
          </p:cNvPr>
          <p:cNvSpPr/>
          <p:nvPr/>
        </p:nvSpPr>
        <p:spPr>
          <a:xfrm>
            <a:off x="5934640" y="5559843"/>
            <a:ext cx="3549011" cy="783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for 1024-bit inputs</a:t>
            </a:r>
          </a:p>
          <a:p>
            <a:pPr algn="ctr"/>
            <a:r>
              <a:rPr lang="en-US" sz="2500" dirty="0">
                <a:solidFill>
                  <a:srgbClr val="C00000"/>
                </a:solidFill>
              </a:rPr>
              <a:t>2X</a:t>
            </a:r>
          </a:p>
        </p:txBody>
      </p:sp>
      <p:cxnSp>
        <p:nvCxnSpPr>
          <p:cNvPr id="31" name="Straight Connector 30">
            <a:extLst>
              <a:ext uri="{FF2B5EF4-FFF2-40B4-BE49-F238E27FC236}">
                <a16:creationId xmlns:a16="http://schemas.microsoft.com/office/drawing/2014/main" id="{56A8460A-C945-3647-A597-22A2BFD3A826}"/>
              </a:ext>
            </a:extLst>
          </p:cNvPr>
          <p:cNvCxnSpPr>
            <a:cxnSpLocks/>
          </p:cNvCxnSpPr>
          <p:nvPr/>
        </p:nvCxnSpPr>
        <p:spPr>
          <a:xfrm>
            <a:off x="467710" y="4759470"/>
            <a:ext cx="10773104"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E40EB25-83B4-C949-ACB7-20F3EF892A80}"/>
              </a:ext>
            </a:extLst>
          </p:cNvPr>
          <p:cNvCxnSpPr>
            <a:cxnSpLocks/>
          </p:cNvCxnSpPr>
          <p:nvPr/>
        </p:nvCxnSpPr>
        <p:spPr>
          <a:xfrm>
            <a:off x="467710" y="5511594"/>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6CD774EE-A2C2-F44A-9DAA-6A84F95D9BE0}"/>
              </a:ext>
            </a:extLst>
          </p:cNvPr>
          <p:cNvSpPr txBox="1"/>
          <p:nvPr/>
        </p:nvSpPr>
        <p:spPr>
          <a:xfrm>
            <a:off x="10900841" y="5804678"/>
            <a:ext cx="1299492" cy="477054"/>
          </a:xfrm>
          <a:prstGeom prst="rect">
            <a:avLst/>
          </a:prstGeom>
          <a:noFill/>
        </p:spPr>
        <p:txBody>
          <a:bodyPr wrap="square">
            <a:spAutoFit/>
          </a:bodyPr>
          <a:lstStyle/>
          <a:p>
            <a:r>
              <a:rPr lang="en-US" sz="2500" dirty="0">
                <a:solidFill>
                  <a:schemeClr val="tx1"/>
                </a:solidFill>
              </a:rPr>
              <a:t>* [YZ86]</a:t>
            </a:r>
            <a:endParaRPr lang="en-US" sz="2500" dirty="0"/>
          </a:p>
        </p:txBody>
      </p:sp>
    </p:spTree>
    <p:extLst>
      <p:ext uri="{BB962C8B-B14F-4D97-AF65-F5344CB8AC3E}">
        <p14:creationId xmlns:p14="http://schemas.microsoft.com/office/powerpoint/2010/main" val="357037091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Hardware allows for short iteration times</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Iterative Operation</a:t>
            </a:r>
          </a:p>
          <a:p>
            <a:pPr algn="ctr"/>
            <a:endParaRPr lang="en-US" sz="2500" dirty="0">
              <a:solidFill>
                <a:schemeClr val="tx1"/>
              </a:solidFill>
            </a:endParaRPr>
          </a:p>
          <a:p>
            <a:pPr algn="ctr"/>
            <a:r>
              <a:rPr lang="en-US" sz="2500" dirty="0">
                <a:solidFill>
                  <a:schemeClr val="tx1"/>
                </a:solidFill>
              </a:rPr>
              <a:t>GCD-preserving Transformation</a:t>
            </a:r>
          </a:p>
          <a:p>
            <a:pPr algn="ctr"/>
            <a:endParaRPr lang="en-US" sz="2500" dirty="0">
              <a:solidFill>
                <a:schemeClr val="tx1"/>
              </a:solidFill>
            </a:endParaRPr>
          </a:p>
          <a:p>
            <a:pPr algn="ctr"/>
            <a:r>
              <a:rPr lang="en-US" sz="2500" dirty="0">
                <a:solidFill>
                  <a:schemeClr val="tx1"/>
                </a:solidFill>
              </a:rPr>
              <a:t>Average Iterations</a:t>
            </a:r>
          </a:p>
          <a:p>
            <a:pPr algn="ctr"/>
            <a:endParaRPr lang="en-US" sz="2500" dirty="0">
              <a:solidFill>
                <a:schemeClr val="tx1"/>
              </a:solidFill>
            </a:endParaRPr>
          </a:p>
          <a:p>
            <a:pPr algn="ctr"/>
            <a:r>
              <a:rPr lang="en-US" sz="2500" dirty="0">
                <a:solidFill>
                  <a:schemeClr val="tx1"/>
                </a:solidFill>
              </a:rPr>
              <a:t>Worst-Case Iterations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233623" y="3047361"/>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Subtraction  (Base: Stein)</a:t>
                </a:r>
              </a:p>
              <a:p>
                <a:pPr algn="ctr"/>
                <a:endParaRPr lang="en-US" sz="2400"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1195 *</a:t>
                </a:r>
              </a:p>
              <a:p>
                <a:pPr algn="ctr"/>
                <a:endParaRPr lang="en-US" sz="2500" dirty="0">
                  <a:solidFill>
                    <a:schemeClr val="tx1"/>
                  </a:solidFill>
                </a:endParaRPr>
              </a:p>
              <a:p>
                <a:pPr algn="ctr"/>
                <a:r>
                  <a:rPr lang="en-US" sz="2500" dirty="0">
                    <a:solidFill>
                      <a:schemeClr val="tx1"/>
                    </a:solidFill>
                  </a:rPr>
                  <a:t>387 *</a:t>
                </a: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233623" y="3047361"/>
                <a:ext cx="4153115" cy="3360076"/>
              </a:xfrm>
              <a:prstGeom prst="rect">
                <a:avLst/>
              </a:prstGeom>
              <a:blipFill>
                <a:blip r:embed="rId3"/>
                <a:stretch>
                  <a:fillRect t="-145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Division (Base: Euclid)</a:t>
                </a:r>
              </a:p>
              <a:p>
                <a:pPr algn="ctr"/>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func>
                        <m:funcPr>
                          <m:ctrlPr>
                            <a:rPr lang="en-US" sz="2500" i="1" dirty="0" smtClean="0">
                              <a:solidFill>
                                <a:schemeClr val="tx1"/>
                              </a:solidFill>
                              <a:latin typeface="Cambria Math" panose="02040503050406030204" pitchFamily="18" charset="0"/>
                            </a:rPr>
                          </m:ctrlPr>
                        </m:funcPr>
                        <m:fName>
                          <m:r>
                            <m:rPr>
                              <m:sty m:val="p"/>
                            </m:rPr>
                            <a:rPr lang="en-US" sz="2500" i="0" dirty="0" err="1" smtClean="0">
                              <a:solidFill>
                                <a:schemeClr val="tx1"/>
                              </a:solidFill>
                              <a:latin typeface="Cambria Math" panose="02040503050406030204" pitchFamily="18" charset="0"/>
                            </a:rPr>
                            <m:t>gcd</m:t>
                          </m:r>
                        </m:fName>
                        <m:e>
                          <m:d>
                            <m:dPr>
                              <m:ctrlPr>
                                <a:rPr lang="en-US" sz="2500" i="1" dirty="0" smtClean="0">
                                  <a:solidFill>
                                    <a:schemeClr val="tx1"/>
                                  </a:solidFill>
                                  <a:latin typeface="Cambria Math" panose="02040503050406030204" pitchFamily="18" charset="0"/>
                                </a:rPr>
                              </m:ctrlPr>
                            </m:dPr>
                            <m:e>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e>
                          </m:d>
                        </m:e>
                      </m:func>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598</a:t>
                </a:r>
              </a:p>
              <a:p>
                <a:pPr algn="ctr"/>
                <a:endParaRPr lang="en-US" sz="2500" dirty="0">
                  <a:solidFill>
                    <a:schemeClr val="tx1"/>
                  </a:solidFill>
                </a:endParaRPr>
              </a:p>
              <a:p>
                <a:pPr algn="ctr"/>
                <a:r>
                  <a:rPr lang="en-US" sz="2500" dirty="0">
                    <a:solidFill>
                      <a:schemeClr val="tx1"/>
                    </a:solidFill>
                  </a:rPr>
                  <a:t>384</a:t>
                </a: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4"/>
                <a:stretch>
                  <a:fillRect t="-1515" b="-2083"/>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647999"/>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4093448" y="1909551"/>
                <a:ext cx="1782305"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i="1"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1" y="1912314"/>
                <a:ext cx="1782305"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28" name="Rectangle 27">
            <a:extLst>
              <a:ext uri="{FF2B5EF4-FFF2-40B4-BE49-F238E27FC236}">
                <a16:creationId xmlns:a16="http://schemas.microsoft.com/office/drawing/2014/main" id="{39B04EEC-94D5-B943-8DD2-14E6DD37D098}"/>
              </a:ext>
            </a:extLst>
          </p:cNvPr>
          <p:cNvSpPr/>
          <p:nvPr/>
        </p:nvSpPr>
        <p:spPr>
          <a:xfrm>
            <a:off x="5934640" y="4727029"/>
            <a:ext cx="3549011" cy="783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for 1024-bit inputs</a:t>
            </a:r>
          </a:p>
          <a:p>
            <a:pPr algn="ctr"/>
            <a:r>
              <a:rPr lang="en-US" sz="2500" dirty="0">
                <a:solidFill>
                  <a:srgbClr val="C00000"/>
                </a:solidFill>
              </a:rPr>
              <a:t>2X</a:t>
            </a:r>
          </a:p>
        </p:txBody>
      </p:sp>
      <p:sp>
        <p:nvSpPr>
          <p:cNvPr id="29" name="Rectangle 28">
            <a:extLst>
              <a:ext uri="{FF2B5EF4-FFF2-40B4-BE49-F238E27FC236}">
                <a16:creationId xmlns:a16="http://schemas.microsoft.com/office/drawing/2014/main" id="{60E5D403-91B9-5C45-926C-96C2245FA40A}"/>
              </a:ext>
            </a:extLst>
          </p:cNvPr>
          <p:cNvSpPr/>
          <p:nvPr/>
        </p:nvSpPr>
        <p:spPr>
          <a:xfrm>
            <a:off x="5934640" y="5559843"/>
            <a:ext cx="3549011" cy="783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for 255-bit inputs</a:t>
            </a:r>
          </a:p>
          <a:p>
            <a:pPr algn="ctr"/>
            <a:r>
              <a:rPr lang="en-US" sz="2500" dirty="0">
                <a:solidFill>
                  <a:srgbClr val="C00000"/>
                </a:solidFill>
              </a:rPr>
              <a:t>1X</a:t>
            </a:r>
          </a:p>
        </p:txBody>
      </p:sp>
      <p:cxnSp>
        <p:nvCxnSpPr>
          <p:cNvPr id="31" name="Straight Connector 30">
            <a:extLst>
              <a:ext uri="{FF2B5EF4-FFF2-40B4-BE49-F238E27FC236}">
                <a16:creationId xmlns:a16="http://schemas.microsoft.com/office/drawing/2014/main" id="{56A8460A-C945-3647-A597-22A2BFD3A826}"/>
              </a:ext>
            </a:extLst>
          </p:cNvPr>
          <p:cNvCxnSpPr>
            <a:cxnSpLocks/>
          </p:cNvCxnSpPr>
          <p:nvPr/>
        </p:nvCxnSpPr>
        <p:spPr>
          <a:xfrm>
            <a:off x="467710" y="4759470"/>
            <a:ext cx="10773104"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E40EB25-83B4-C949-ACB7-20F3EF892A80}"/>
              </a:ext>
            </a:extLst>
          </p:cNvPr>
          <p:cNvCxnSpPr>
            <a:cxnSpLocks/>
          </p:cNvCxnSpPr>
          <p:nvPr/>
        </p:nvCxnSpPr>
        <p:spPr>
          <a:xfrm>
            <a:off x="467710" y="5511594"/>
            <a:ext cx="1077310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8585768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Hardware allows for short iteration times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3741296" y="167467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3741296" y="1674674"/>
                <a:ext cx="1782305" cy="603063"/>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3" y="167467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i="1"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3" y="1674674"/>
                <a:ext cx="1782305" cy="603063"/>
              </a:xfrm>
              <a:prstGeom prst="rect">
                <a:avLst/>
              </a:prstGeom>
              <a:blipFill>
                <a:blip r:embed="rId4"/>
                <a:stretch>
                  <a:fillRect/>
                </a:stretch>
              </a:blipFill>
              <a:ln>
                <a:solidFill>
                  <a:schemeClr val="tx1"/>
                </a:solidFill>
              </a:ln>
            </p:spPr>
            <p:txBody>
              <a:bodyPr/>
              <a:lstStyle/>
              <a:p>
                <a:r>
                  <a:rPr lang="en-US">
                    <a:noFill/>
                  </a:rPr>
                  <a:t> </a:t>
                </a:r>
              </a:p>
            </p:txBody>
          </p:sp>
        </mc:Fallback>
      </mc:AlternateContent>
      <p:sp>
        <p:nvSpPr>
          <p:cNvPr id="57" name="Rectangle 56">
            <a:extLst>
              <a:ext uri="{FF2B5EF4-FFF2-40B4-BE49-F238E27FC236}">
                <a16:creationId xmlns:a16="http://schemas.microsoft.com/office/drawing/2014/main" id="{42BC3D05-6147-4A41-93D9-F6C616F19329}"/>
              </a:ext>
            </a:extLst>
          </p:cNvPr>
          <p:cNvSpPr/>
          <p:nvPr/>
        </p:nvSpPr>
        <p:spPr>
          <a:xfrm>
            <a:off x="155806" y="167467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2498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Iterative Operation</a:t>
            </a:r>
          </a:p>
          <a:p>
            <a:pPr algn="ctr"/>
            <a:endParaRPr lang="en-US" sz="2500" dirty="0">
              <a:solidFill>
                <a:schemeClr val="tx1"/>
              </a:solidFill>
            </a:endParaRPr>
          </a:p>
          <a:p>
            <a:pPr algn="ctr"/>
            <a:r>
              <a:rPr lang="en-US" sz="2500" dirty="0">
                <a:solidFill>
                  <a:schemeClr val="tx1"/>
                </a:solidFill>
              </a:rPr>
              <a:t>Base Algorithm</a:t>
            </a:r>
          </a:p>
          <a:p>
            <a:pPr algn="ctr"/>
            <a:endParaRPr lang="en-US" sz="2500" dirty="0">
              <a:solidFill>
                <a:schemeClr val="tx1"/>
              </a:solidFill>
            </a:endParaRPr>
          </a:p>
          <a:p>
            <a:pPr algn="ctr"/>
            <a:r>
              <a:rPr lang="en-US" sz="2500" dirty="0">
                <a:solidFill>
                  <a:schemeClr val="tx1"/>
                </a:solidFill>
              </a:rPr>
              <a:t>GCD-preserving transformation</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428845" y="3035360"/>
                <a:ext cx="2407206" cy="24702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Subtraction</a:t>
                </a:r>
              </a:p>
              <a:p>
                <a:pPr algn="ctr"/>
                <a:endParaRPr lang="en-US" sz="2500" dirty="0">
                  <a:solidFill>
                    <a:schemeClr val="tx1"/>
                  </a:solidFill>
                </a:endParaRPr>
              </a:p>
              <a:p>
                <a:pPr algn="ctr"/>
                <a:r>
                  <a:rPr lang="en-US" sz="2500" dirty="0">
                    <a:solidFill>
                      <a:schemeClr val="tx1"/>
                    </a:solidFill>
                  </a:rPr>
                  <a:t>Stein</a:t>
                </a:r>
              </a:p>
              <a:p>
                <a:pPr algn="ctr"/>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428845" y="3035360"/>
                <a:ext cx="2407206" cy="2470209"/>
              </a:xfrm>
              <a:prstGeom prst="rect">
                <a:avLst/>
              </a:prstGeom>
              <a:blipFill>
                <a:blip r:embed="rId5"/>
                <a:stretch>
                  <a:fillRect t="-197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29107" y="3035361"/>
                <a:ext cx="4153115" cy="1407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Division</a:t>
                </a:r>
              </a:p>
              <a:p>
                <a:pPr algn="ctr"/>
                <a:endParaRPr lang="en-US" sz="2500" dirty="0">
                  <a:solidFill>
                    <a:schemeClr val="tx1"/>
                  </a:solidFill>
                </a:endParaRPr>
              </a:p>
              <a:p>
                <a:pPr algn="ctr"/>
                <a:r>
                  <a:rPr lang="en-US" sz="2500" dirty="0">
                    <a:solidFill>
                      <a:schemeClr val="tx1"/>
                    </a:solidFill>
                  </a:rPr>
                  <a:t>Euclid</a:t>
                </a:r>
              </a:p>
              <a:p>
                <a:pPr algn="ctr"/>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29107" y="3035361"/>
                <a:ext cx="4153115" cy="1407086"/>
              </a:xfrm>
              <a:prstGeom prst="rect">
                <a:avLst/>
              </a:prstGeom>
              <a:blipFill>
                <a:blip r:embed="rId6"/>
                <a:stretch>
                  <a:fillRect t="-3463" b="-74892"/>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079737"/>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647999"/>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227905" y="1674674"/>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vs</a:t>
            </a:r>
          </a:p>
        </p:txBody>
      </p:sp>
    </p:spTree>
    <p:extLst>
      <p:ext uri="{BB962C8B-B14F-4D97-AF65-F5344CB8AC3E}">
        <p14:creationId xmlns:p14="http://schemas.microsoft.com/office/powerpoint/2010/main" val="187018595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9EF4D-A0E4-0E40-B4BB-C3F7959F3B6F}"/>
              </a:ext>
            </a:extLst>
          </p:cNvPr>
          <p:cNvSpPr>
            <a:spLocks noGrp="1"/>
          </p:cNvSpPr>
          <p:nvPr>
            <p:ph type="title"/>
          </p:nvPr>
        </p:nvSpPr>
        <p:spPr>
          <a:xfrm>
            <a:off x="838199" y="365125"/>
            <a:ext cx="11060875" cy="1325563"/>
          </a:xfrm>
        </p:spPr>
        <p:txBody>
          <a:bodyPr/>
          <a:lstStyle/>
          <a:p>
            <a:r>
              <a:rPr lang="en-US"/>
              <a:t>Algorithms use GCD-preserving transformations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6BF897-CD71-3C4C-8AF3-C1D9ABF5F4CE}"/>
                  </a:ext>
                </a:extLst>
              </p:cNvPr>
              <p:cNvSpPr>
                <a:spLocks noGrp="1"/>
              </p:cNvSpPr>
              <p:nvPr>
                <p:ph idx="1"/>
              </p:nvPr>
            </p:nvSpPr>
            <p:spPr/>
            <p:txBody>
              <a:bodyPr>
                <a:noAutofit/>
              </a:bodyPr>
              <a:lstStyle/>
              <a:p>
                <a:pPr marL="0" indent="0">
                  <a:buNone/>
                </a:pPr>
                <a14:m>
                  <m:oMathPara xmlns:m="http://schemas.openxmlformats.org/officeDocument/2006/math">
                    <m:oMathParaPr>
                      <m:jc m:val="centerGroup"/>
                    </m:oMathParaPr>
                    <m:oMath xmlns:m="http://schemas.openxmlformats.org/officeDocument/2006/math">
                      <m:func>
                        <m:funcPr>
                          <m:ctrlPr>
                            <a:rPr lang="en-US" b="1" i="1" smtClean="0">
                              <a:latin typeface="Cambria Math" panose="02040503050406030204" pitchFamily="18" charset="0"/>
                            </a:rPr>
                          </m:ctrlPr>
                        </m:funcPr>
                        <m:fName>
                          <m:r>
                            <a:rPr lang="en-US" b="1" i="1" smtClean="0">
                              <a:latin typeface="Cambria Math" panose="02040503050406030204" pitchFamily="18" charset="0"/>
                            </a:rPr>
                            <m:t>𝒈</m:t>
                          </m:r>
                          <m:r>
                            <a:rPr lang="en-US" b="1" i="1" smtClean="0">
                              <a:latin typeface="Cambria Math" panose="02040503050406030204" pitchFamily="18" charset="0"/>
                            </a:rPr>
                            <m:t>=</m:t>
                          </m:r>
                          <m:r>
                            <a:rPr lang="en-US" b="1" i="1">
                              <a:latin typeface="Cambria Math" panose="02040503050406030204" pitchFamily="18" charset="0"/>
                            </a:rPr>
                            <m:t>𝒈𝒄𝒅</m:t>
                          </m:r>
                        </m:fName>
                        <m:e>
                          <m:d>
                            <m:dPr>
                              <m:ctrlPr>
                                <a:rPr lang="en-US" b="1" i="1">
                                  <a:latin typeface="Cambria Math" panose="02040503050406030204" pitchFamily="18" charset="0"/>
                                </a:rPr>
                              </m:ctrlPr>
                            </m:dPr>
                            <m:e>
                              <m:r>
                                <a:rPr lang="en-US" b="1" i="1">
                                  <a:latin typeface="Cambria Math" panose="02040503050406030204" pitchFamily="18" charset="0"/>
                                </a:rPr>
                                <m:t>𝒂</m:t>
                              </m:r>
                              <m:r>
                                <a:rPr lang="en-US" b="1" i="1">
                                  <a:latin typeface="Cambria Math" panose="02040503050406030204" pitchFamily="18" charset="0"/>
                                </a:rPr>
                                <m:t>,</m:t>
                              </m:r>
                              <m:r>
                                <a:rPr lang="en-US" b="1" i="1">
                                  <a:latin typeface="Cambria Math" panose="02040503050406030204" pitchFamily="18" charset="0"/>
                                </a:rPr>
                                <m:t>𝒃</m:t>
                              </m:r>
                            </m:e>
                          </m:d>
                          <m:r>
                            <a:rPr lang="en-US" b="1" i="1" smtClean="0">
                              <a:latin typeface="Cambria Math" panose="02040503050406030204" pitchFamily="18" charset="0"/>
                            </a:rPr>
                            <m:t>=</m:t>
                          </m:r>
                          <m:r>
                            <a:rPr lang="en-US" b="1" i="1">
                              <a:latin typeface="Cambria Math" panose="02040503050406030204" pitchFamily="18" charset="0"/>
                            </a:rPr>
                            <m:t>𝒈𝒄𝒅</m:t>
                          </m:r>
                          <m:r>
                            <a:rPr lang="en-US" b="1" i="1" smtClean="0">
                              <a:latin typeface="Cambria Math" panose="02040503050406030204" pitchFamily="18" charset="0"/>
                            </a:rPr>
                            <m:t>⁡(</m:t>
                          </m:r>
                          <m:r>
                            <a:rPr lang="en-US" b="1" i="1" smtClean="0">
                              <a:latin typeface="Cambria Math" panose="02040503050406030204" pitchFamily="18" charset="0"/>
                            </a:rPr>
                            <m:t>𝒂</m:t>
                          </m:r>
                          <m:r>
                            <a:rPr lang="en-US" b="1" i="1" smtClean="0">
                              <a:latin typeface="Cambria Math" panose="02040503050406030204" pitchFamily="18" charset="0"/>
                            </a:rPr>
                            <m:t>−</m:t>
                          </m:r>
                          <m:r>
                            <a:rPr lang="en-US" b="1" i="1" smtClean="0">
                              <a:latin typeface="Cambria Math" panose="02040503050406030204" pitchFamily="18" charset="0"/>
                            </a:rPr>
                            <m:t>𝒃</m:t>
                          </m:r>
                          <m:r>
                            <a:rPr lang="en-US" b="1" i="1" smtClean="0">
                              <a:latin typeface="Cambria Math" panose="02040503050406030204" pitchFamily="18" charset="0"/>
                            </a:rPr>
                            <m:t>,</m:t>
                          </m:r>
                          <m:r>
                            <a:rPr lang="en-US" b="1" i="1" smtClean="0">
                              <a:latin typeface="Cambria Math" panose="02040503050406030204" pitchFamily="18" charset="0"/>
                            </a:rPr>
                            <m:t>𝒃</m:t>
                          </m:r>
                          <m:r>
                            <a:rPr lang="en-US" b="1" i="1" smtClean="0">
                              <a:latin typeface="Cambria Math" panose="02040503050406030204" pitchFamily="18" charset="0"/>
                            </a:rPr>
                            <m:t>)</m:t>
                          </m:r>
                        </m:e>
                      </m:func>
                      <m:r>
                        <a:rPr lang="en-US" b="1" i="1">
                          <a:latin typeface="Cambria Math" panose="02040503050406030204" pitchFamily="18" charset="0"/>
                        </a:rPr>
                        <m:t> </m:t>
                      </m:r>
                    </m:oMath>
                  </m:oMathPara>
                </a14:m>
                <a:endParaRPr lang="en-US" b="1" dirty="0"/>
              </a:p>
              <a:p>
                <a:pPr marL="0" indent="0">
                  <a:buNone/>
                </a:pPr>
                <a:endParaRPr lang="en-US" sz="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𝑔</m:t>
                          </m:r>
                        </m:sub>
                      </m:sSub>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𝑔</m:t>
                          </m:r>
                        </m:sub>
                      </m:sSub>
                    </m:oMath>
                  </m:oMathPara>
                </a14:m>
                <a:endParaRPr lang="en-US" b="0" i="1" dirty="0">
                  <a:latin typeface="Cambria Math" panose="02040503050406030204" pitchFamily="18" charset="0"/>
                </a:endParaRPr>
              </a:p>
              <a:p>
                <a:pPr marL="0" indent="0">
                  <a:buNone/>
                </a:pPr>
                <a:endParaRPr lang="en-US" sz="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𝑔</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𝑔</m:t>
                          </m:r>
                        </m:sub>
                      </m:sSub>
                      <m:r>
                        <a:rPr lang="en-US" b="0" i="1" smtClean="0">
                          <a:latin typeface="Cambria Math" panose="02040503050406030204" pitchFamily="18" charset="0"/>
                        </a:rPr>
                        <m:t>)</m:t>
                      </m:r>
                    </m:oMath>
                  </m:oMathPara>
                </a14:m>
                <a:endParaRPr lang="en-US" b="0" i="1" dirty="0">
                  <a:latin typeface="Cambria Math" panose="02040503050406030204" pitchFamily="18" charset="0"/>
                </a:endParaRPr>
              </a:p>
              <a:p>
                <a:pPr marL="0" indent="0">
                  <a:buNone/>
                </a:pPr>
                <a:endParaRPr lang="en-US" sz="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𝑔𝑐𝑑</m:t>
                          </m:r>
                        </m:fName>
                        <m:e>
                          <m:d>
                            <m:dPr>
                              <m:ctrlPr>
                                <a:rPr lang="en-US" b="0" i="1" smtClean="0">
                                  <a:latin typeface="Cambria Math" panose="02040503050406030204" pitchFamily="18" charset="0"/>
                                </a:rPr>
                              </m:ctrlPr>
                            </m:dPr>
                            <m:e>
                              <m:r>
                                <a:rPr lang="en-US" b="0" i="1" smtClean="0">
                                  <a:latin typeface="Cambria Math" panose="02040503050406030204" pitchFamily="18" charset="0"/>
                                </a:rPr>
                                <m:t>33, 9</m:t>
                              </m:r>
                            </m:e>
                          </m:d>
                        </m:e>
                      </m:func>
                      <m:r>
                        <a:rPr lang="en-US" b="0" i="1" smtClean="0">
                          <a:latin typeface="Cambria Math" panose="02040503050406030204" pitchFamily="18" charset="0"/>
                        </a:rPr>
                        <m:t>=</m:t>
                      </m:r>
                      <m:r>
                        <a:rPr lang="en-US" b="0" i="1" smtClean="0">
                          <a:latin typeface="Cambria Math" panose="02040503050406030204" pitchFamily="18" charset="0"/>
                        </a:rPr>
                        <m:t>𝑔𝑐𝑑</m:t>
                      </m:r>
                      <m:r>
                        <a:rPr lang="en-US" b="0" i="1" smtClean="0">
                          <a:latin typeface="Cambria Math" panose="02040503050406030204" pitchFamily="18" charset="0"/>
                        </a:rPr>
                        <m:t>⁡(24, 9)</m:t>
                      </m:r>
                    </m:oMath>
                  </m:oMathPara>
                </a14:m>
                <a:endParaRPr lang="en-US" b="0"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b="1" i="1">
                              <a:latin typeface="Cambria Math" panose="02040503050406030204" pitchFamily="18" charset="0"/>
                            </a:rPr>
                          </m:ctrlPr>
                        </m:funcPr>
                        <m:fName>
                          <m:r>
                            <a:rPr lang="en-US" b="1" i="1">
                              <a:latin typeface="Cambria Math" panose="02040503050406030204" pitchFamily="18" charset="0"/>
                            </a:rPr>
                            <m:t>𝒈𝒄𝒅</m:t>
                          </m:r>
                        </m:fName>
                        <m:e>
                          <m:d>
                            <m:dPr>
                              <m:ctrlPr>
                                <a:rPr lang="en-US" b="1" i="1">
                                  <a:latin typeface="Cambria Math" panose="02040503050406030204" pitchFamily="18" charset="0"/>
                                </a:rPr>
                              </m:ctrlPr>
                            </m:dPr>
                            <m:e>
                              <m:r>
                                <a:rPr lang="en-US" b="1" i="1">
                                  <a:latin typeface="Cambria Math" panose="02040503050406030204" pitchFamily="18" charset="0"/>
                                </a:rPr>
                                <m:t>𝒂</m:t>
                              </m:r>
                              <m:r>
                                <a:rPr lang="en-US" b="1" i="1">
                                  <a:latin typeface="Cambria Math" panose="02040503050406030204" pitchFamily="18" charset="0"/>
                                </a:rPr>
                                <m:t>,</m:t>
                              </m:r>
                              <m:r>
                                <a:rPr lang="en-US" b="1" i="1">
                                  <a:latin typeface="Cambria Math" panose="02040503050406030204" pitchFamily="18" charset="0"/>
                                </a:rPr>
                                <m:t>𝒃</m:t>
                              </m:r>
                            </m:e>
                          </m:d>
                        </m:e>
                      </m:func>
                      <m:r>
                        <a:rPr lang="en-US" b="1" i="1">
                          <a:latin typeface="Cambria Math" panose="02040503050406030204" pitchFamily="18" charset="0"/>
                        </a:rPr>
                        <m:t>=</m:t>
                      </m:r>
                      <m:r>
                        <a:rPr lang="en-US" b="1" i="1">
                          <a:latin typeface="Cambria Math" panose="02040503050406030204" pitchFamily="18" charset="0"/>
                        </a:rPr>
                        <m:t>𝒈𝒄𝒅</m:t>
                      </m:r>
                      <m:r>
                        <a:rPr lang="en-US" b="1" i="1">
                          <a:latin typeface="Cambria Math" panose="02040503050406030204" pitchFamily="18" charset="0"/>
                        </a:rPr>
                        <m:t>⁡(</m:t>
                      </m:r>
                      <m:r>
                        <a:rPr lang="en-US" b="1" i="1">
                          <a:latin typeface="Cambria Math" panose="02040503050406030204" pitchFamily="18" charset="0"/>
                        </a:rPr>
                        <m:t>𝒂</m:t>
                      </m:r>
                      <m:r>
                        <a:rPr lang="en-US" b="1" i="1">
                          <a:latin typeface="Cambria Math" panose="02040503050406030204" pitchFamily="18" charset="0"/>
                        </a:rPr>
                        <m:t> </m:t>
                      </m:r>
                      <m:r>
                        <a:rPr lang="en-US" b="1" i="1">
                          <a:latin typeface="Cambria Math" panose="02040503050406030204" pitchFamily="18" charset="0"/>
                        </a:rPr>
                        <m:t>𝒎𝒐𝒅</m:t>
                      </m:r>
                      <m:r>
                        <a:rPr lang="en-US" b="1" i="1">
                          <a:latin typeface="Cambria Math" panose="02040503050406030204" pitchFamily="18" charset="0"/>
                        </a:rPr>
                        <m:t> </m:t>
                      </m:r>
                      <m:r>
                        <a:rPr lang="en-US" b="1" i="1">
                          <a:latin typeface="Cambria Math" panose="02040503050406030204" pitchFamily="18" charset="0"/>
                        </a:rPr>
                        <m:t>𝒃</m:t>
                      </m:r>
                      <m:r>
                        <a:rPr lang="en-US" b="1" i="1">
                          <a:latin typeface="Cambria Math" panose="02040503050406030204" pitchFamily="18" charset="0"/>
                        </a:rPr>
                        <m:t>, </m:t>
                      </m:r>
                      <m:r>
                        <a:rPr lang="en-US" b="1" i="1">
                          <a:latin typeface="Cambria Math" panose="02040503050406030204" pitchFamily="18" charset="0"/>
                        </a:rPr>
                        <m:t>𝒃</m:t>
                      </m:r>
                      <m:r>
                        <a:rPr lang="en-US" b="1" i="1">
                          <a:latin typeface="Cambria Math" panose="02040503050406030204" pitchFamily="18" charset="0"/>
                        </a:rPr>
                        <m:t>)</m:t>
                      </m:r>
                    </m:oMath>
                  </m:oMathPara>
                </a14:m>
                <a:endParaRPr lang="en-US" b="1" dirty="0"/>
              </a:p>
              <a:p>
                <a:pPr marL="0" indent="0">
                  <a:buNone/>
                </a:pPr>
                <a:endParaRPr lang="en-US" sz="2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𝑔</m:t>
                          </m:r>
                        </m:sub>
                      </m:sSub>
                      <m:r>
                        <a:rPr lang="en-US" i="1">
                          <a:latin typeface="Cambria Math" panose="02040503050406030204" pitchFamily="18" charset="0"/>
                        </a:rPr>
                        <m:t>,  </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𝑔</m:t>
                          </m:r>
                        </m:sub>
                      </m:sSub>
                    </m:oMath>
                  </m:oMathPara>
                </a14:m>
                <a:endParaRPr lang="en-US" i="1" dirty="0">
                  <a:latin typeface="Cambria Math" panose="02040503050406030204" pitchFamily="18" charset="0"/>
                </a:endParaRPr>
              </a:p>
              <a:p>
                <a:pPr marL="0" indent="0">
                  <a:buNone/>
                </a:pPr>
                <a:endParaRPr lang="en-US" sz="2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𝑔</m:t>
                          </m:r>
                        </m:sub>
                      </m:sSub>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oMath>
                  </m:oMathPara>
                </a14:m>
                <a:endParaRPr lang="en-US" i="1" dirty="0">
                  <a:latin typeface="Cambria Math" panose="02040503050406030204" pitchFamily="18" charset="0"/>
                </a:endParaRPr>
              </a:p>
              <a:p>
                <a:pPr marL="0" indent="0">
                  <a:buNone/>
                </a:pPr>
                <a:endParaRPr lang="en-US" sz="2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3=</m:t>
                      </m:r>
                      <m:func>
                        <m:funcPr>
                          <m:ctrlPr>
                            <a:rPr lang="en-US" i="1">
                              <a:latin typeface="Cambria Math" panose="02040503050406030204" pitchFamily="18" charset="0"/>
                            </a:rPr>
                          </m:ctrlPr>
                        </m:funcPr>
                        <m:fName>
                          <m:r>
                            <a:rPr lang="en-US" i="1">
                              <a:latin typeface="Cambria Math" panose="02040503050406030204" pitchFamily="18" charset="0"/>
                            </a:rPr>
                            <m:t>𝑔𝑐𝑑</m:t>
                          </m:r>
                        </m:fName>
                        <m:e>
                          <m:d>
                            <m:dPr>
                              <m:ctrlPr>
                                <a:rPr lang="en-US" i="1">
                                  <a:latin typeface="Cambria Math" panose="02040503050406030204" pitchFamily="18" charset="0"/>
                                </a:rPr>
                              </m:ctrlPr>
                            </m:dPr>
                            <m:e>
                              <m:r>
                                <a:rPr lang="en-US" i="1">
                                  <a:latin typeface="Cambria Math" panose="02040503050406030204" pitchFamily="18" charset="0"/>
                                </a:rPr>
                                <m:t>33, 9</m:t>
                              </m:r>
                            </m:e>
                          </m:d>
                        </m:e>
                      </m:func>
                      <m:r>
                        <a:rPr lang="en-US" i="1">
                          <a:latin typeface="Cambria Math" panose="02040503050406030204" pitchFamily="18" charset="0"/>
                        </a:rPr>
                        <m:t>=</m:t>
                      </m:r>
                      <m:r>
                        <a:rPr lang="en-US" i="1">
                          <a:latin typeface="Cambria Math" panose="02040503050406030204" pitchFamily="18" charset="0"/>
                        </a:rPr>
                        <m:t>𝑔𝑐𝑑</m:t>
                      </m:r>
                      <m:r>
                        <a:rPr lang="en-US" i="1">
                          <a:latin typeface="Cambria Math" panose="02040503050406030204" pitchFamily="18" charset="0"/>
                        </a:rPr>
                        <m:t>⁡(6, 9)</m:t>
                      </m:r>
                    </m:oMath>
                  </m:oMathPara>
                </a14:m>
                <a:endParaRPr lang="en-US" b="0" i="1" dirty="0">
                  <a:latin typeface="Cambria Math" panose="02040503050406030204" pitchFamily="18" charset="0"/>
                </a:endParaRPr>
              </a:p>
              <a:p>
                <a:pPr marL="0" indent="0">
                  <a:buNone/>
                </a:pPr>
                <a:endParaRPr lang="en-US" b="1" i="1" dirty="0">
                  <a:latin typeface="Cambria Math" panose="02040503050406030204" pitchFamily="18" charset="0"/>
                </a:endParaRPr>
              </a:p>
              <a:p>
                <a:pPr marL="0" indent="0">
                  <a:buNone/>
                </a:pPr>
                <a:endParaRPr lang="en-US" b="0"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5B6BF897-CD71-3C4C-8AF3-C1D9ABF5F4CE}"/>
                  </a:ext>
                </a:extLst>
              </p:cNvPr>
              <p:cNvSpPr>
                <a:spLocks noGrp="1" noRot="1" noChangeAspect="1" noMove="1" noResize="1" noEditPoints="1" noAdjustHandles="1" noChangeArrowheads="1" noChangeShapeType="1" noTextEdit="1"/>
              </p:cNvSpPr>
              <p:nvPr>
                <p:ph idx="1"/>
              </p:nvPr>
            </p:nvSpPr>
            <p:spPr>
              <a:blipFill>
                <a:blip r:embed="rId3"/>
                <a:stretch>
                  <a:fillRect b="-756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2F0B7133-733B-224F-9001-C7D3F08BFB57}"/>
              </a:ext>
            </a:extLst>
          </p:cNvPr>
          <p:cNvSpPr txBox="1"/>
          <p:nvPr/>
        </p:nvSpPr>
        <p:spPr>
          <a:xfrm>
            <a:off x="2298037" y="1825625"/>
            <a:ext cx="914994" cy="523220"/>
          </a:xfrm>
          <a:prstGeom prst="rect">
            <a:avLst/>
          </a:prstGeom>
          <a:noFill/>
        </p:spPr>
        <p:txBody>
          <a:bodyPr wrap="none" rtlCol="0">
            <a:spAutoFit/>
          </a:bodyPr>
          <a:lstStyle/>
          <a:p>
            <a:r>
              <a:rPr lang="en-US" sz="2800">
                <a:solidFill>
                  <a:srgbClr val="C00000"/>
                </a:solidFill>
              </a:rPr>
              <a:t>Stein</a:t>
            </a:r>
            <a:endParaRPr lang="en-US" sz="2600">
              <a:solidFill>
                <a:srgbClr val="C00000"/>
              </a:solidFill>
            </a:endParaRPr>
          </a:p>
        </p:txBody>
      </p:sp>
      <p:sp>
        <p:nvSpPr>
          <p:cNvPr id="8" name="TextBox 7">
            <a:extLst>
              <a:ext uri="{FF2B5EF4-FFF2-40B4-BE49-F238E27FC236}">
                <a16:creationId xmlns:a16="http://schemas.microsoft.com/office/drawing/2014/main" id="{4D50F410-7BFA-074B-A9DB-0A6D2AC73111}"/>
              </a:ext>
            </a:extLst>
          </p:cNvPr>
          <p:cNvSpPr txBox="1"/>
          <p:nvPr/>
        </p:nvSpPr>
        <p:spPr>
          <a:xfrm>
            <a:off x="2216392" y="4373333"/>
            <a:ext cx="1053494" cy="523220"/>
          </a:xfrm>
          <a:prstGeom prst="rect">
            <a:avLst/>
          </a:prstGeom>
          <a:noFill/>
        </p:spPr>
        <p:txBody>
          <a:bodyPr wrap="none" rtlCol="0">
            <a:spAutoFit/>
          </a:bodyPr>
          <a:lstStyle/>
          <a:p>
            <a:r>
              <a:rPr lang="en-US" sz="2800">
                <a:solidFill>
                  <a:srgbClr val="C00000"/>
                </a:solidFill>
              </a:rPr>
              <a:t>Euclid</a:t>
            </a:r>
          </a:p>
        </p:txBody>
      </p:sp>
    </p:spTree>
    <p:extLst>
      <p:ext uri="{BB962C8B-B14F-4D97-AF65-F5344CB8AC3E}">
        <p14:creationId xmlns:p14="http://schemas.microsoft.com/office/powerpoint/2010/main" val="212306144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Current view of XGCD design space is narrow</a:t>
            </a:r>
          </a:p>
        </p:txBody>
      </p:sp>
      <p:sp>
        <p:nvSpPr>
          <p:cNvPr id="4" name="Rectangle 3">
            <a:extLst>
              <a:ext uri="{FF2B5EF4-FFF2-40B4-BE49-F238E27FC236}">
                <a16:creationId xmlns:a16="http://schemas.microsoft.com/office/drawing/2014/main" id="{F9D94FFA-E5B4-5646-9A46-79D80921A888}"/>
              </a:ext>
            </a:extLst>
          </p:cNvPr>
          <p:cNvSpPr/>
          <p:nvPr/>
        </p:nvSpPr>
        <p:spPr>
          <a:xfrm>
            <a:off x="3536340" y="2399891"/>
            <a:ext cx="17823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Software</a:t>
            </a:r>
          </a:p>
        </p:txBody>
      </p:sp>
      <p:sp>
        <p:nvSpPr>
          <p:cNvPr id="5" name="Rectangle 4">
            <a:extLst>
              <a:ext uri="{FF2B5EF4-FFF2-40B4-BE49-F238E27FC236}">
                <a16:creationId xmlns:a16="http://schemas.microsoft.com/office/drawing/2014/main" id="{74867D18-748C-114E-9CE3-1C2761AF37D5}"/>
              </a:ext>
            </a:extLst>
          </p:cNvPr>
          <p:cNvSpPr/>
          <p:nvPr/>
        </p:nvSpPr>
        <p:spPr>
          <a:xfrm>
            <a:off x="8416939" y="2418019"/>
            <a:ext cx="17823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Hardware</a:t>
            </a:r>
          </a:p>
        </p:txBody>
      </p:sp>
      <p:sp>
        <p:nvSpPr>
          <p:cNvPr id="6" name="Rectangle 5">
            <a:extLst>
              <a:ext uri="{FF2B5EF4-FFF2-40B4-BE49-F238E27FC236}">
                <a16:creationId xmlns:a16="http://schemas.microsoft.com/office/drawing/2014/main" id="{0EC1F34D-4F53-E547-A3F7-DC62D8874BF3}"/>
              </a:ext>
            </a:extLst>
          </p:cNvPr>
          <p:cNvSpPr/>
          <p:nvPr/>
        </p:nvSpPr>
        <p:spPr>
          <a:xfrm>
            <a:off x="2677793" y="3855047"/>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Stein</a:t>
            </a:r>
          </a:p>
        </p:txBody>
      </p:sp>
      <p:sp>
        <p:nvSpPr>
          <p:cNvPr id="14" name="Rectangle 13">
            <a:extLst>
              <a:ext uri="{FF2B5EF4-FFF2-40B4-BE49-F238E27FC236}">
                <a16:creationId xmlns:a16="http://schemas.microsoft.com/office/drawing/2014/main" id="{E4B5BFB5-D96A-1946-A8C6-A915F4B4DE3D}"/>
              </a:ext>
            </a:extLst>
          </p:cNvPr>
          <p:cNvSpPr/>
          <p:nvPr/>
        </p:nvSpPr>
        <p:spPr>
          <a:xfrm>
            <a:off x="3381586" y="5093356"/>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15" name="Rectangle 14">
            <a:extLst>
              <a:ext uri="{FF2B5EF4-FFF2-40B4-BE49-F238E27FC236}">
                <a16:creationId xmlns:a16="http://schemas.microsoft.com/office/drawing/2014/main" id="{221DCAA6-1840-BB4C-A5F0-3E29EDB661B4}"/>
              </a:ext>
            </a:extLst>
          </p:cNvPr>
          <p:cNvSpPr/>
          <p:nvPr/>
        </p:nvSpPr>
        <p:spPr>
          <a:xfrm>
            <a:off x="2130375" y="5093356"/>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sp>
        <p:nvSpPr>
          <p:cNvPr id="28" name="Rectangle 27">
            <a:extLst>
              <a:ext uri="{FF2B5EF4-FFF2-40B4-BE49-F238E27FC236}">
                <a16:creationId xmlns:a16="http://schemas.microsoft.com/office/drawing/2014/main" id="{6DD59DF3-6386-BC4D-8F6B-2CAEED62B554}"/>
              </a:ext>
            </a:extLst>
          </p:cNvPr>
          <p:cNvSpPr/>
          <p:nvPr/>
        </p:nvSpPr>
        <p:spPr>
          <a:xfrm>
            <a:off x="5169542" y="3855047"/>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Euclid</a:t>
            </a:r>
          </a:p>
        </p:txBody>
      </p:sp>
      <p:sp>
        <p:nvSpPr>
          <p:cNvPr id="29" name="Rectangle 28">
            <a:extLst>
              <a:ext uri="{FF2B5EF4-FFF2-40B4-BE49-F238E27FC236}">
                <a16:creationId xmlns:a16="http://schemas.microsoft.com/office/drawing/2014/main" id="{79084202-0959-AA4F-9FE3-055EEE6052DD}"/>
              </a:ext>
            </a:extLst>
          </p:cNvPr>
          <p:cNvSpPr/>
          <p:nvPr/>
        </p:nvSpPr>
        <p:spPr>
          <a:xfrm>
            <a:off x="5884008" y="5093356"/>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30" name="Rectangle 29">
            <a:extLst>
              <a:ext uri="{FF2B5EF4-FFF2-40B4-BE49-F238E27FC236}">
                <a16:creationId xmlns:a16="http://schemas.microsoft.com/office/drawing/2014/main" id="{12DF312A-BAEC-BD4F-8066-E0C4005046D5}"/>
              </a:ext>
            </a:extLst>
          </p:cNvPr>
          <p:cNvSpPr/>
          <p:nvPr/>
        </p:nvSpPr>
        <p:spPr>
          <a:xfrm>
            <a:off x="4632797" y="5093356"/>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sp>
        <p:nvSpPr>
          <p:cNvPr id="31" name="Rectangle 30">
            <a:extLst>
              <a:ext uri="{FF2B5EF4-FFF2-40B4-BE49-F238E27FC236}">
                <a16:creationId xmlns:a16="http://schemas.microsoft.com/office/drawing/2014/main" id="{10773B08-98B3-D747-8731-862ED9F2DD81}"/>
              </a:ext>
            </a:extLst>
          </p:cNvPr>
          <p:cNvSpPr/>
          <p:nvPr/>
        </p:nvSpPr>
        <p:spPr>
          <a:xfrm>
            <a:off x="7661291" y="3855047"/>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Stein</a:t>
            </a:r>
          </a:p>
        </p:txBody>
      </p:sp>
      <p:sp>
        <p:nvSpPr>
          <p:cNvPr id="32" name="Rectangle 31">
            <a:extLst>
              <a:ext uri="{FF2B5EF4-FFF2-40B4-BE49-F238E27FC236}">
                <a16:creationId xmlns:a16="http://schemas.microsoft.com/office/drawing/2014/main" id="{828F6878-5C13-B745-976C-FA9FD8330BC2}"/>
              </a:ext>
            </a:extLst>
          </p:cNvPr>
          <p:cNvSpPr/>
          <p:nvPr/>
        </p:nvSpPr>
        <p:spPr>
          <a:xfrm>
            <a:off x="8386430" y="5093356"/>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33" name="Rectangle 32">
            <a:extLst>
              <a:ext uri="{FF2B5EF4-FFF2-40B4-BE49-F238E27FC236}">
                <a16:creationId xmlns:a16="http://schemas.microsoft.com/office/drawing/2014/main" id="{5B1A3EA6-23FF-A944-B12B-718FE8418655}"/>
              </a:ext>
            </a:extLst>
          </p:cNvPr>
          <p:cNvSpPr/>
          <p:nvPr/>
        </p:nvSpPr>
        <p:spPr>
          <a:xfrm>
            <a:off x="7135219" y="5093356"/>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sp>
        <p:nvSpPr>
          <p:cNvPr id="34" name="Rectangle 33">
            <a:extLst>
              <a:ext uri="{FF2B5EF4-FFF2-40B4-BE49-F238E27FC236}">
                <a16:creationId xmlns:a16="http://schemas.microsoft.com/office/drawing/2014/main" id="{E6D78063-9B09-6048-9889-B6C6476788D9}"/>
              </a:ext>
            </a:extLst>
          </p:cNvPr>
          <p:cNvSpPr/>
          <p:nvPr/>
        </p:nvSpPr>
        <p:spPr>
          <a:xfrm>
            <a:off x="10153040" y="3855047"/>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Euclid</a:t>
            </a:r>
          </a:p>
        </p:txBody>
      </p:sp>
      <p:sp>
        <p:nvSpPr>
          <p:cNvPr id="35" name="Rectangle 34">
            <a:extLst>
              <a:ext uri="{FF2B5EF4-FFF2-40B4-BE49-F238E27FC236}">
                <a16:creationId xmlns:a16="http://schemas.microsoft.com/office/drawing/2014/main" id="{12E0767B-7263-C640-A7DB-C3DA14FC1E51}"/>
              </a:ext>
            </a:extLst>
          </p:cNvPr>
          <p:cNvSpPr/>
          <p:nvPr/>
        </p:nvSpPr>
        <p:spPr>
          <a:xfrm>
            <a:off x="10888850" y="5093356"/>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36" name="Rectangle 35">
            <a:extLst>
              <a:ext uri="{FF2B5EF4-FFF2-40B4-BE49-F238E27FC236}">
                <a16:creationId xmlns:a16="http://schemas.microsoft.com/office/drawing/2014/main" id="{5242F5DF-BC08-4244-9E21-FA76E4E6B088}"/>
              </a:ext>
            </a:extLst>
          </p:cNvPr>
          <p:cNvSpPr/>
          <p:nvPr/>
        </p:nvSpPr>
        <p:spPr>
          <a:xfrm>
            <a:off x="9637641" y="5093356"/>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38" name="Straight Arrow Connector 37">
            <a:extLst>
              <a:ext uri="{FF2B5EF4-FFF2-40B4-BE49-F238E27FC236}">
                <a16:creationId xmlns:a16="http://schemas.microsoft.com/office/drawing/2014/main" id="{976F2D78-8604-9249-9813-F3F5DCC6BCDC}"/>
              </a:ext>
            </a:extLst>
          </p:cNvPr>
          <p:cNvCxnSpPr>
            <a:stCxn id="4" idx="2"/>
            <a:endCxn id="6" idx="0"/>
          </p:cNvCxnSpPr>
          <p:nvPr/>
        </p:nvCxnSpPr>
        <p:spPr>
          <a:xfrm flipH="1">
            <a:off x="3221861" y="3002954"/>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EC614E5-95C9-F340-80A3-6BA45AD96FD9}"/>
              </a:ext>
            </a:extLst>
          </p:cNvPr>
          <p:cNvCxnSpPr>
            <a:stCxn id="4" idx="2"/>
            <a:endCxn id="28" idx="0"/>
          </p:cNvCxnSpPr>
          <p:nvPr/>
        </p:nvCxnSpPr>
        <p:spPr>
          <a:xfrm>
            <a:off x="4427493" y="3002954"/>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9F8F2BD-B256-D34F-B25C-CD9B0BCF0852}"/>
              </a:ext>
            </a:extLst>
          </p:cNvPr>
          <p:cNvCxnSpPr>
            <a:cxnSpLocks/>
            <a:stCxn id="5" idx="2"/>
            <a:endCxn id="31" idx="0"/>
          </p:cNvCxnSpPr>
          <p:nvPr/>
        </p:nvCxnSpPr>
        <p:spPr>
          <a:xfrm flipH="1">
            <a:off x="8205359" y="3021082"/>
            <a:ext cx="1102733" cy="833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7DCE0595-AA77-9240-9A86-CA079DFC68C5}"/>
              </a:ext>
            </a:extLst>
          </p:cNvPr>
          <p:cNvCxnSpPr>
            <a:cxnSpLocks/>
            <a:stCxn id="5" idx="2"/>
            <a:endCxn id="34" idx="0"/>
          </p:cNvCxnSpPr>
          <p:nvPr/>
        </p:nvCxnSpPr>
        <p:spPr>
          <a:xfrm>
            <a:off x="9308092" y="3021082"/>
            <a:ext cx="1389016" cy="833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DEE94F1-4557-CB45-9BF7-8FA7BAAD273E}"/>
              </a:ext>
            </a:extLst>
          </p:cNvPr>
          <p:cNvCxnSpPr>
            <a:cxnSpLocks/>
            <a:stCxn id="6" idx="2"/>
            <a:endCxn id="15" idx="0"/>
          </p:cNvCxnSpPr>
          <p:nvPr/>
        </p:nvCxnSpPr>
        <p:spPr>
          <a:xfrm flipH="1">
            <a:off x="2595325" y="4458110"/>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B57FC48-E78F-4345-B752-39F6C9861011}"/>
              </a:ext>
            </a:extLst>
          </p:cNvPr>
          <p:cNvCxnSpPr>
            <a:cxnSpLocks/>
            <a:stCxn id="6" idx="2"/>
            <a:endCxn id="14" idx="0"/>
          </p:cNvCxnSpPr>
          <p:nvPr/>
        </p:nvCxnSpPr>
        <p:spPr>
          <a:xfrm>
            <a:off x="3221861" y="4458110"/>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6504656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Current view of XGCD design space is narrow</a:t>
            </a:r>
          </a:p>
        </p:txBody>
      </p:sp>
      <p:sp>
        <p:nvSpPr>
          <p:cNvPr id="4" name="Rectangle 3">
            <a:extLst>
              <a:ext uri="{FF2B5EF4-FFF2-40B4-BE49-F238E27FC236}">
                <a16:creationId xmlns:a16="http://schemas.microsoft.com/office/drawing/2014/main" id="{F9D94FFA-E5B4-5646-9A46-79D80921A888}"/>
              </a:ext>
            </a:extLst>
          </p:cNvPr>
          <p:cNvSpPr/>
          <p:nvPr/>
        </p:nvSpPr>
        <p:spPr>
          <a:xfrm>
            <a:off x="3828080" y="1741399"/>
            <a:ext cx="17823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Software</a:t>
            </a:r>
          </a:p>
        </p:txBody>
      </p:sp>
      <p:sp>
        <p:nvSpPr>
          <p:cNvPr id="5" name="Rectangle 4">
            <a:extLst>
              <a:ext uri="{FF2B5EF4-FFF2-40B4-BE49-F238E27FC236}">
                <a16:creationId xmlns:a16="http://schemas.microsoft.com/office/drawing/2014/main" id="{74867D18-748C-114E-9CE3-1C2761AF37D5}"/>
              </a:ext>
            </a:extLst>
          </p:cNvPr>
          <p:cNvSpPr/>
          <p:nvPr/>
        </p:nvSpPr>
        <p:spPr>
          <a:xfrm>
            <a:off x="8474988" y="1741399"/>
            <a:ext cx="17823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Hardware</a:t>
            </a:r>
          </a:p>
        </p:txBody>
      </p:sp>
      <p:sp>
        <p:nvSpPr>
          <p:cNvPr id="6" name="Rectangle 5">
            <a:extLst>
              <a:ext uri="{FF2B5EF4-FFF2-40B4-BE49-F238E27FC236}">
                <a16:creationId xmlns:a16="http://schemas.microsoft.com/office/drawing/2014/main" id="{0EC1F34D-4F53-E547-A3F7-DC62D8874BF3}"/>
              </a:ext>
            </a:extLst>
          </p:cNvPr>
          <p:cNvSpPr/>
          <p:nvPr/>
        </p:nvSpPr>
        <p:spPr>
          <a:xfrm>
            <a:off x="2907225" y="4020041"/>
            <a:ext cx="14084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Stein</a:t>
            </a:r>
          </a:p>
        </p:txBody>
      </p:sp>
      <p:sp>
        <p:nvSpPr>
          <p:cNvPr id="7" name="Rectangle 6">
            <a:extLst>
              <a:ext uri="{FF2B5EF4-FFF2-40B4-BE49-F238E27FC236}">
                <a16:creationId xmlns:a16="http://schemas.microsoft.com/office/drawing/2014/main" id="{D9C68965-CD57-E248-9CEC-035469FE1778}"/>
              </a:ext>
            </a:extLst>
          </p:cNvPr>
          <p:cNvSpPr/>
          <p:nvPr/>
        </p:nvSpPr>
        <p:spPr>
          <a:xfrm>
            <a:off x="5056966" y="2811181"/>
            <a:ext cx="14084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Euclid</a:t>
            </a:r>
          </a:p>
        </p:txBody>
      </p:sp>
      <p:sp>
        <p:nvSpPr>
          <p:cNvPr id="12" name="Rectangle 11">
            <a:extLst>
              <a:ext uri="{FF2B5EF4-FFF2-40B4-BE49-F238E27FC236}">
                <a16:creationId xmlns:a16="http://schemas.microsoft.com/office/drawing/2014/main" id="{6A924C7C-3B65-9C48-B732-09557981D482}"/>
              </a:ext>
            </a:extLst>
          </p:cNvPr>
          <p:cNvSpPr/>
          <p:nvPr/>
        </p:nvSpPr>
        <p:spPr>
          <a:xfrm>
            <a:off x="7769170" y="2811181"/>
            <a:ext cx="14084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Stein</a:t>
            </a:r>
          </a:p>
        </p:txBody>
      </p:sp>
      <p:sp>
        <p:nvSpPr>
          <p:cNvPr id="13" name="Rectangle 12">
            <a:extLst>
              <a:ext uri="{FF2B5EF4-FFF2-40B4-BE49-F238E27FC236}">
                <a16:creationId xmlns:a16="http://schemas.microsoft.com/office/drawing/2014/main" id="{AA5F6A40-CA6C-D746-B538-D75C45663F34}"/>
              </a:ext>
            </a:extLst>
          </p:cNvPr>
          <p:cNvSpPr/>
          <p:nvPr/>
        </p:nvSpPr>
        <p:spPr>
          <a:xfrm>
            <a:off x="9635419" y="2811180"/>
            <a:ext cx="14084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Euclid</a:t>
            </a:r>
          </a:p>
        </p:txBody>
      </p:sp>
      <p:sp>
        <p:nvSpPr>
          <p:cNvPr id="14" name="Rectangle 13">
            <a:extLst>
              <a:ext uri="{FF2B5EF4-FFF2-40B4-BE49-F238E27FC236}">
                <a16:creationId xmlns:a16="http://schemas.microsoft.com/office/drawing/2014/main" id="{E4B5BFB5-D96A-1946-A8C6-A915F4B4DE3D}"/>
              </a:ext>
            </a:extLst>
          </p:cNvPr>
          <p:cNvSpPr/>
          <p:nvPr/>
        </p:nvSpPr>
        <p:spPr>
          <a:xfrm>
            <a:off x="3828080" y="5089823"/>
            <a:ext cx="14084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Non-CT</a:t>
            </a:r>
          </a:p>
        </p:txBody>
      </p:sp>
      <p:sp>
        <p:nvSpPr>
          <p:cNvPr id="15" name="Rectangle 14">
            <a:extLst>
              <a:ext uri="{FF2B5EF4-FFF2-40B4-BE49-F238E27FC236}">
                <a16:creationId xmlns:a16="http://schemas.microsoft.com/office/drawing/2014/main" id="{221DCAA6-1840-BB4C-A5F0-3E29EDB661B4}"/>
              </a:ext>
            </a:extLst>
          </p:cNvPr>
          <p:cNvSpPr/>
          <p:nvPr/>
        </p:nvSpPr>
        <p:spPr>
          <a:xfrm>
            <a:off x="1975389" y="5096889"/>
            <a:ext cx="14084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sp>
        <p:nvSpPr>
          <p:cNvPr id="16" name="Rectangle 15">
            <a:extLst>
              <a:ext uri="{FF2B5EF4-FFF2-40B4-BE49-F238E27FC236}">
                <a16:creationId xmlns:a16="http://schemas.microsoft.com/office/drawing/2014/main" id="{B4052396-53B8-F94B-96DE-C611EFCEB581}"/>
              </a:ext>
            </a:extLst>
          </p:cNvPr>
          <p:cNvSpPr/>
          <p:nvPr/>
        </p:nvSpPr>
        <p:spPr>
          <a:xfrm>
            <a:off x="6517675" y="3996111"/>
            <a:ext cx="14084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Stein</a:t>
            </a:r>
          </a:p>
        </p:txBody>
      </p:sp>
      <p:sp>
        <p:nvSpPr>
          <p:cNvPr id="17" name="Rectangle 16">
            <a:extLst>
              <a:ext uri="{FF2B5EF4-FFF2-40B4-BE49-F238E27FC236}">
                <a16:creationId xmlns:a16="http://schemas.microsoft.com/office/drawing/2014/main" id="{1BEB9788-67B7-CD4B-A75F-1A66FA559FDB}"/>
              </a:ext>
            </a:extLst>
          </p:cNvPr>
          <p:cNvSpPr/>
          <p:nvPr/>
        </p:nvSpPr>
        <p:spPr>
          <a:xfrm>
            <a:off x="7438530" y="5065893"/>
            <a:ext cx="14084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Non-CT</a:t>
            </a:r>
          </a:p>
        </p:txBody>
      </p:sp>
      <p:sp>
        <p:nvSpPr>
          <p:cNvPr id="18" name="Rectangle 17">
            <a:extLst>
              <a:ext uri="{FF2B5EF4-FFF2-40B4-BE49-F238E27FC236}">
                <a16:creationId xmlns:a16="http://schemas.microsoft.com/office/drawing/2014/main" id="{6D87A5E5-5661-8F4A-AA1A-8967EF866948}"/>
              </a:ext>
            </a:extLst>
          </p:cNvPr>
          <p:cNvSpPr/>
          <p:nvPr/>
        </p:nvSpPr>
        <p:spPr>
          <a:xfrm>
            <a:off x="5585839" y="5072959"/>
            <a:ext cx="14084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CT</a:t>
            </a:r>
          </a:p>
        </p:txBody>
      </p:sp>
    </p:spTree>
    <p:extLst>
      <p:ext uri="{BB962C8B-B14F-4D97-AF65-F5344CB8AC3E}">
        <p14:creationId xmlns:p14="http://schemas.microsoft.com/office/powerpoint/2010/main" val="241122968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9ED17-3CED-4E41-9AD0-51983F99FB0F}"/>
              </a:ext>
            </a:extLst>
          </p:cNvPr>
          <p:cNvSpPr>
            <a:spLocks noGrp="1"/>
          </p:cNvSpPr>
          <p:nvPr>
            <p:ph type="title"/>
          </p:nvPr>
        </p:nvSpPr>
        <p:spPr/>
        <p:txBody>
          <a:bodyPr/>
          <a:lstStyle/>
          <a:p>
            <a:r>
              <a:rPr lang="en-US" dirty="0"/>
              <a:t>There is an increasing need for faster XGCD</a:t>
            </a:r>
          </a:p>
        </p:txBody>
      </p:sp>
      <p:sp>
        <p:nvSpPr>
          <p:cNvPr id="4" name="Rectangle 3">
            <a:extLst>
              <a:ext uri="{FF2B5EF4-FFF2-40B4-BE49-F238E27FC236}">
                <a16:creationId xmlns:a16="http://schemas.microsoft.com/office/drawing/2014/main" id="{BF5E0217-AA4A-5F42-A74C-BFB2C26BCCB3}"/>
              </a:ext>
            </a:extLst>
          </p:cNvPr>
          <p:cNvSpPr/>
          <p:nvPr/>
        </p:nvSpPr>
        <p:spPr>
          <a:xfrm>
            <a:off x="1305358" y="1943100"/>
            <a:ext cx="2895599" cy="148590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Curve25519 Modular Inversion</a:t>
            </a:r>
          </a:p>
        </p:txBody>
      </p:sp>
      <p:sp>
        <p:nvSpPr>
          <p:cNvPr id="5" name="Rectangle 4">
            <a:extLst>
              <a:ext uri="{FF2B5EF4-FFF2-40B4-BE49-F238E27FC236}">
                <a16:creationId xmlns:a16="http://schemas.microsoft.com/office/drawing/2014/main" id="{82A90E6B-0FC2-FA4B-BC53-355F1B3D8774}"/>
              </a:ext>
            </a:extLst>
          </p:cNvPr>
          <p:cNvSpPr/>
          <p:nvPr/>
        </p:nvSpPr>
        <p:spPr>
          <a:xfrm>
            <a:off x="8289925" y="1943100"/>
            <a:ext cx="2895598" cy="1485900"/>
          </a:xfrm>
          <a:prstGeom prst="rect">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Squaring binary quadratic functions (VDF eval)</a:t>
            </a:r>
          </a:p>
        </p:txBody>
      </p:sp>
      <p:sp>
        <p:nvSpPr>
          <p:cNvPr id="6" name="Rectangle 5">
            <a:extLst>
              <a:ext uri="{FF2B5EF4-FFF2-40B4-BE49-F238E27FC236}">
                <a16:creationId xmlns:a16="http://schemas.microsoft.com/office/drawing/2014/main" id="{102C2FBB-F9D9-7040-9168-12FB3B97945C}"/>
              </a:ext>
            </a:extLst>
          </p:cNvPr>
          <p:cNvSpPr/>
          <p:nvPr/>
        </p:nvSpPr>
        <p:spPr>
          <a:xfrm>
            <a:off x="4327527" y="3681412"/>
            <a:ext cx="3790950" cy="2324101"/>
          </a:xfrm>
          <a:prstGeom prst="rect">
            <a:avLst/>
          </a:prstGeom>
          <a:solidFill>
            <a:schemeClr val="tx2">
              <a:lumMod val="20000"/>
              <a:lumOff val="80000"/>
              <a:alpha val="2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ysClr val="windowText" lastClr="000000"/>
                </a:solidFill>
              </a:rPr>
              <a:t>Extended GCD (XGCD)</a:t>
            </a:r>
          </a:p>
          <a:p>
            <a:pPr algn="ctr"/>
            <a:endParaRPr lang="en-US" sz="2800">
              <a:solidFill>
                <a:sysClr val="windowText" lastClr="000000"/>
              </a:solidFill>
            </a:endParaRPr>
          </a:p>
          <a:p>
            <a:pPr algn="ctr"/>
            <a:endParaRPr lang="en-US" sz="2800">
              <a:solidFill>
                <a:sysClr val="windowText" lastClr="000000"/>
              </a:solidFill>
            </a:endParaRPr>
          </a:p>
          <a:p>
            <a:pPr algn="ctr"/>
            <a:endParaRPr lang="en-US" sz="2800">
              <a:solidFill>
                <a:sysClr val="windowText" lastClr="000000"/>
              </a:solidFill>
            </a:endParaRPr>
          </a:p>
        </p:txBody>
      </p:sp>
      <p:sp>
        <p:nvSpPr>
          <p:cNvPr id="9" name="Rectangle 8">
            <a:extLst>
              <a:ext uri="{FF2B5EF4-FFF2-40B4-BE49-F238E27FC236}">
                <a16:creationId xmlns:a16="http://schemas.microsoft.com/office/drawing/2014/main" id="{BD8A3173-40B6-834E-8A9C-F9EA2F2C9961}"/>
              </a:ext>
            </a:extLst>
          </p:cNvPr>
          <p:cNvSpPr/>
          <p:nvPr/>
        </p:nvSpPr>
        <p:spPr>
          <a:xfrm>
            <a:off x="4505327" y="4591054"/>
            <a:ext cx="1606550" cy="1254122"/>
          </a:xfrm>
          <a:prstGeom prst="rect">
            <a:avLst/>
          </a:prstGeom>
          <a:solidFill>
            <a:schemeClr val="tx2">
              <a:lumMod val="20000"/>
              <a:lumOff val="80000"/>
              <a:alpha val="2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Constant-time</a:t>
            </a:r>
          </a:p>
        </p:txBody>
      </p:sp>
      <p:sp>
        <p:nvSpPr>
          <p:cNvPr id="10" name="Rectangle 9">
            <a:extLst>
              <a:ext uri="{FF2B5EF4-FFF2-40B4-BE49-F238E27FC236}">
                <a16:creationId xmlns:a16="http://schemas.microsoft.com/office/drawing/2014/main" id="{221DCBCC-42A3-5341-B8D8-ED5DEF6183CA}"/>
              </a:ext>
            </a:extLst>
          </p:cNvPr>
          <p:cNvSpPr/>
          <p:nvPr/>
        </p:nvSpPr>
        <p:spPr>
          <a:xfrm>
            <a:off x="6330952" y="4591054"/>
            <a:ext cx="1606550" cy="1254122"/>
          </a:xfrm>
          <a:prstGeom prst="rect">
            <a:avLst/>
          </a:prstGeom>
          <a:solidFill>
            <a:schemeClr val="tx2">
              <a:lumMod val="20000"/>
              <a:lumOff val="80000"/>
              <a:alpha val="2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Non-constant-time</a:t>
            </a:r>
          </a:p>
        </p:txBody>
      </p:sp>
      <p:cxnSp>
        <p:nvCxnSpPr>
          <p:cNvPr id="12" name="Straight Arrow Connector 11">
            <a:extLst>
              <a:ext uri="{FF2B5EF4-FFF2-40B4-BE49-F238E27FC236}">
                <a16:creationId xmlns:a16="http://schemas.microsoft.com/office/drawing/2014/main" id="{EC6706DF-BD85-3245-A647-D02AC289907E}"/>
              </a:ext>
            </a:extLst>
          </p:cNvPr>
          <p:cNvCxnSpPr>
            <a:cxnSpLocks/>
            <a:stCxn id="4" idx="2"/>
            <a:endCxn id="9" idx="1"/>
          </p:cNvCxnSpPr>
          <p:nvPr/>
        </p:nvCxnSpPr>
        <p:spPr>
          <a:xfrm>
            <a:off x="2753158" y="3429000"/>
            <a:ext cx="1752169" cy="178911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E37095-ACA9-5D4E-85D8-11CA2DEE0A32}"/>
              </a:ext>
            </a:extLst>
          </p:cNvPr>
          <p:cNvCxnSpPr>
            <a:cxnSpLocks/>
            <a:stCxn id="5" idx="2"/>
            <a:endCxn id="10" idx="3"/>
          </p:cNvCxnSpPr>
          <p:nvPr/>
        </p:nvCxnSpPr>
        <p:spPr>
          <a:xfrm flipH="1">
            <a:off x="7937502" y="3429000"/>
            <a:ext cx="1800222" cy="178911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866044F-86B2-DB45-B653-79EE5A533674}"/>
              </a:ext>
            </a:extLst>
          </p:cNvPr>
          <p:cNvSpPr txBox="1"/>
          <p:nvPr/>
        </p:nvSpPr>
        <p:spPr>
          <a:xfrm>
            <a:off x="416785" y="4203640"/>
            <a:ext cx="3018566" cy="800219"/>
          </a:xfrm>
          <a:prstGeom prst="rect">
            <a:avLst/>
          </a:prstGeom>
          <a:noFill/>
        </p:spPr>
        <p:txBody>
          <a:bodyPr wrap="square" rtlCol="0">
            <a:spAutoFit/>
          </a:bodyPr>
          <a:lstStyle/>
          <a:p>
            <a:pPr algn="ctr"/>
            <a:r>
              <a:rPr lang="en-US" sz="2300" dirty="0">
                <a:solidFill>
                  <a:schemeClr val="accent1"/>
                </a:solidFill>
              </a:rPr>
              <a:t>255-bit inputs</a:t>
            </a:r>
          </a:p>
          <a:p>
            <a:pPr algn="ctr"/>
            <a:r>
              <a:rPr lang="en-US" sz="2300" dirty="0">
                <a:solidFill>
                  <a:schemeClr val="accent1"/>
                </a:solidFill>
              </a:rPr>
              <a:t>100% of execution time</a:t>
            </a:r>
          </a:p>
        </p:txBody>
      </p:sp>
      <p:sp>
        <p:nvSpPr>
          <p:cNvPr id="16" name="TextBox 15">
            <a:extLst>
              <a:ext uri="{FF2B5EF4-FFF2-40B4-BE49-F238E27FC236}">
                <a16:creationId xmlns:a16="http://schemas.microsoft.com/office/drawing/2014/main" id="{1650DA46-3AF9-D947-B65A-A50F26DF6116}"/>
              </a:ext>
            </a:extLst>
          </p:cNvPr>
          <p:cNvSpPr txBox="1"/>
          <p:nvPr/>
        </p:nvSpPr>
        <p:spPr>
          <a:xfrm>
            <a:off x="8820152" y="4155221"/>
            <a:ext cx="3175001" cy="1154162"/>
          </a:xfrm>
          <a:prstGeom prst="rect">
            <a:avLst/>
          </a:prstGeom>
          <a:noFill/>
        </p:spPr>
        <p:txBody>
          <a:bodyPr wrap="square" rtlCol="0">
            <a:spAutoFit/>
          </a:bodyPr>
          <a:lstStyle/>
          <a:p>
            <a:pPr algn="ctr"/>
            <a:r>
              <a:rPr lang="en-US" sz="2300" dirty="0">
                <a:solidFill>
                  <a:srgbClr val="7030A0"/>
                </a:solidFill>
              </a:rPr>
              <a:t>Inputs: 833 [HM00] to 3000+ [DGS20] bits 91% of execution time</a:t>
            </a:r>
          </a:p>
        </p:txBody>
      </p:sp>
      <p:sp>
        <p:nvSpPr>
          <p:cNvPr id="13" name="TextBox 12">
            <a:extLst>
              <a:ext uri="{FF2B5EF4-FFF2-40B4-BE49-F238E27FC236}">
                <a16:creationId xmlns:a16="http://schemas.microsoft.com/office/drawing/2014/main" id="{65D71782-9D30-1747-8203-46972FB69C02}"/>
              </a:ext>
            </a:extLst>
          </p:cNvPr>
          <p:cNvSpPr txBox="1"/>
          <p:nvPr/>
        </p:nvSpPr>
        <p:spPr>
          <a:xfrm>
            <a:off x="1421242" y="1467550"/>
            <a:ext cx="2663829" cy="446276"/>
          </a:xfrm>
          <a:prstGeom prst="rect">
            <a:avLst/>
          </a:prstGeom>
          <a:noFill/>
        </p:spPr>
        <p:txBody>
          <a:bodyPr wrap="square" rtlCol="0">
            <a:spAutoFit/>
          </a:bodyPr>
          <a:lstStyle/>
          <a:p>
            <a:pPr algn="ctr"/>
            <a:r>
              <a:rPr lang="en-US" sz="2300" dirty="0">
                <a:solidFill>
                  <a:schemeClr val="accent1"/>
                </a:solidFill>
              </a:rPr>
              <a:t>2021</a:t>
            </a:r>
            <a:endParaRPr lang="en-US" sz="2300" baseline="30000" dirty="0">
              <a:solidFill>
                <a:schemeClr val="accent1"/>
              </a:solidFill>
            </a:endParaRPr>
          </a:p>
        </p:txBody>
      </p:sp>
      <p:sp>
        <p:nvSpPr>
          <p:cNvPr id="18" name="TextBox 17">
            <a:extLst>
              <a:ext uri="{FF2B5EF4-FFF2-40B4-BE49-F238E27FC236}">
                <a16:creationId xmlns:a16="http://schemas.microsoft.com/office/drawing/2014/main" id="{C95E72FC-71F2-9041-BAA2-1D60AEC9BC00}"/>
              </a:ext>
            </a:extLst>
          </p:cNvPr>
          <p:cNvSpPr txBox="1"/>
          <p:nvPr/>
        </p:nvSpPr>
        <p:spPr>
          <a:xfrm>
            <a:off x="8521694" y="1467550"/>
            <a:ext cx="2663829" cy="446276"/>
          </a:xfrm>
          <a:prstGeom prst="rect">
            <a:avLst/>
          </a:prstGeom>
          <a:noFill/>
        </p:spPr>
        <p:txBody>
          <a:bodyPr wrap="square" rtlCol="0">
            <a:spAutoFit/>
          </a:bodyPr>
          <a:lstStyle/>
          <a:p>
            <a:pPr algn="ctr"/>
            <a:r>
              <a:rPr lang="en-US" sz="2300" dirty="0">
                <a:solidFill>
                  <a:srgbClr val="7030A0"/>
                </a:solidFill>
              </a:rPr>
              <a:t>2021</a:t>
            </a:r>
            <a:endParaRPr lang="en-US" sz="2300" baseline="30000" dirty="0">
              <a:solidFill>
                <a:srgbClr val="7030A0"/>
              </a:solidFill>
            </a:endParaRPr>
          </a:p>
        </p:txBody>
      </p:sp>
      <p:sp>
        <p:nvSpPr>
          <p:cNvPr id="17" name="TextBox 16">
            <a:extLst>
              <a:ext uri="{FF2B5EF4-FFF2-40B4-BE49-F238E27FC236}">
                <a16:creationId xmlns:a16="http://schemas.microsoft.com/office/drawing/2014/main" id="{A2F011A0-89CD-064B-BF81-86B30972D6DA}"/>
              </a:ext>
            </a:extLst>
          </p:cNvPr>
          <p:cNvSpPr txBox="1"/>
          <p:nvPr/>
        </p:nvSpPr>
        <p:spPr>
          <a:xfrm>
            <a:off x="8156577" y="5003859"/>
            <a:ext cx="3917520" cy="1154162"/>
          </a:xfrm>
          <a:prstGeom prst="rect">
            <a:avLst/>
          </a:prstGeom>
          <a:noFill/>
        </p:spPr>
        <p:txBody>
          <a:bodyPr wrap="square" rtlCol="0">
            <a:spAutoFit/>
          </a:bodyPr>
          <a:lstStyle/>
          <a:p>
            <a:pPr algn="ctr"/>
            <a:r>
              <a:rPr lang="en-US" sz="2300" dirty="0"/>
              <a:t>[BY19] : constant-time XGCD can be faster than Fermat’s Little Theorem </a:t>
            </a:r>
          </a:p>
        </p:txBody>
      </p:sp>
      <p:sp>
        <p:nvSpPr>
          <p:cNvPr id="19" name="TextBox 18">
            <a:extLst>
              <a:ext uri="{FF2B5EF4-FFF2-40B4-BE49-F238E27FC236}">
                <a16:creationId xmlns:a16="http://schemas.microsoft.com/office/drawing/2014/main" id="{49027E0D-0511-E742-92C4-A72D4596AEC1}"/>
              </a:ext>
            </a:extLst>
          </p:cNvPr>
          <p:cNvSpPr txBox="1"/>
          <p:nvPr/>
        </p:nvSpPr>
        <p:spPr>
          <a:xfrm>
            <a:off x="8305800" y="3747417"/>
            <a:ext cx="6096000" cy="369332"/>
          </a:xfrm>
          <a:prstGeom prst="rect">
            <a:avLst/>
          </a:prstGeom>
          <a:noFill/>
        </p:spPr>
        <p:txBody>
          <a:bodyPr wrap="square">
            <a:spAutoFit/>
          </a:bodyPr>
          <a:lstStyle/>
          <a:p>
            <a:r>
              <a:rPr lang="en-US" dirty="0"/>
              <a:t>833 bits [HM00] to 3000+ bits [DGS20]</a:t>
            </a:r>
          </a:p>
        </p:txBody>
      </p:sp>
      <p:sp>
        <p:nvSpPr>
          <p:cNvPr id="20" name="TextBox 19">
            <a:extLst>
              <a:ext uri="{FF2B5EF4-FFF2-40B4-BE49-F238E27FC236}">
                <a16:creationId xmlns:a16="http://schemas.microsoft.com/office/drawing/2014/main" id="{8E2F07EC-F32F-8642-A936-9307FEDE8E57}"/>
              </a:ext>
            </a:extLst>
          </p:cNvPr>
          <p:cNvSpPr txBox="1"/>
          <p:nvPr/>
        </p:nvSpPr>
        <p:spPr>
          <a:xfrm>
            <a:off x="4328163" y="1979615"/>
            <a:ext cx="3018566" cy="446276"/>
          </a:xfrm>
          <a:prstGeom prst="rect">
            <a:avLst/>
          </a:prstGeom>
          <a:noFill/>
        </p:spPr>
        <p:txBody>
          <a:bodyPr wrap="square" rtlCol="0">
            <a:spAutoFit/>
          </a:bodyPr>
          <a:lstStyle/>
          <a:p>
            <a:pPr algn="ctr"/>
            <a:r>
              <a:rPr lang="en-US" sz="2300" dirty="0">
                <a:solidFill>
                  <a:schemeClr val="accent1"/>
                </a:solidFill>
              </a:rPr>
              <a:t>[Ber 06]</a:t>
            </a:r>
          </a:p>
        </p:txBody>
      </p:sp>
    </p:spTree>
    <p:extLst>
      <p:ext uri="{BB962C8B-B14F-4D97-AF65-F5344CB8AC3E}">
        <p14:creationId xmlns:p14="http://schemas.microsoft.com/office/powerpoint/2010/main" val="343421200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9CC6-BEA9-9540-BDD9-CBE5E952558E}"/>
              </a:ext>
            </a:extLst>
          </p:cNvPr>
          <p:cNvSpPr>
            <a:spLocks noGrp="1"/>
          </p:cNvSpPr>
          <p:nvPr>
            <p:ph type="title"/>
          </p:nvPr>
        </p:nvSpPr>
        <p:spPr/>
        <p:txBody>
          <a:bodyPr/>
          <a:lstStyle/>
          <a:p>
            <a:r>
              <a:rPr lang="en-US" dirty="0"/>
              <a:t>Extended GCD is widely used in cryptography</a:t>
            </a:r>
          </a:p>
        </p:txBody>
      </p:sp>
      <p:sp>
        <p:nvSpPr>
          <p:cNvPr id="3" name="Content Placeholder 2">
            <a:extLst>
              <a:ext uri="{FF2B5EF4-FFF2-40B4-BE49-F238E27FC236}">
                <a16:creationId xmlns:a16="http://schemas.microsoft.com/office/drawing/2014/main" id="{588A71FE-B5D6-2840-8AEE-72E68BDF122A}"/>
              </a:ext>
            </a:extLst>
          </p:cNvPr>
          <p:cNvSpPr>
            <a:spLocks noGrp="1"/>
          </p:cNvSpPr>
          <p:nvPr>
            <p:ph idx="1"/>
          </p:nvPr>
        </p:nvSpPr>
        <p:spPr/>
        <p:txBody>
          <a:bodyPr/>
          <a:lstStyle/>
          <a:p>
            <a:pPr marL="0" indent="0" algn="ctr">
              <a:buNone/>
            </a:pPr>
            <a:r>
              <a:rPr lang="en-US" dirty="0"/>
              <a:t>Modular Multiplicative Inverse</a:t>
            </a:r>
          </a:p>
          <a:p>
            <a:pPr marL="0" indent="0" algn="ctr">
              <a:buNone/>
            </a:pPr>
            <a:r>
              <a:rPr lang="en-US" dirty="0"/>
              <a:t>RSA</a:t>
            </a:r>
          </a:p>
          <a:p>
            <a:pPr marL="0" indent="0" algn="ctr">
              <a:buNone/>
            </a:pPr>
            <a:r>
              <a:rPr lang="en-US" dirty="0"/>
              <a:t>Elliptic Curve Cryptography</a:t>
            </a:r>
          </a:p>
          <a:p>
            <a:pPr marL="0" indent="0" algn="ctr">
              <a:buNone/>
            </a:pPr>
            <a:r>
              <a:rPr lang="en-US" dirty="0" err="1"/>
              <a:t>ElGamal</a:t>
            </a:r>
            <a:r>
              <a:rPr lang="en-US" dirty="0"/>
              <a:t> Encryption</a:t>
            </a:r>
          </a:p>
        </p:txBody>
      </p:sp>
      <p:sp>
        <p:nvSpPr>
          <p:cNvPr id="12" name="TextBox 11">
            <a:extLst>
              <a:ext uri="{FF2B5EF4-FFF2-40B4-BE49-F238E27FC236}">
                <a16:creationId xmlns:a16="http://schemas.microsoft.com/office/drawing/2014/main" id="{AE215693-C09E-6C4A-8B34-5CBE4BBFDC0B}"/>
              </a:ext>
            </a:extLst>
          </p:cNvPr>
          <p:cNvSpPr txBox="1"/>
          <p:nvPr/>
        </p:nvSpPr>
        <p:spPr>
          <a:xfrm>
            <a:off x="5957981" y="3840480"/>
            <a:ext cx="276038" cy="1384995"/>
          </a:xfrm>
          <a:prstGeom prst="rect">
            <a:avLst/>
          </a:prstGeom>
          <a:noFill/>
        </p:spPr>
        <p:txBody>
          <a:bodyPr wrap="none" rtlCol="0">
            <a:spAutoFit/>
          </a:bodyPr>
          <a:lstStyle/>
          <a:p>
            <a:r>
              <a:rPr lang="en-US" sz="2800" dirty="0"/>
              <a:t>.</a:t>
            </a:r>
          </a:p>
          <a:p>
            <a:r>
              <a:rPr lang="en-US" sz="2800" dirty="0"/>
              <a:t>.</a:t>
            </a:r>
          </a:p>
          <a:p>
            <a:r>
              <a:rPr lang="en-US" sz="2800" dirty="0"/>
              <a:t>.</a:t>
            </a:r>
          </a:p>
        </p:txBody>
      </p:sp>
    </p:spTree>
    <p:extLst>
      <p:ext uri="{BB962C8B-B14F-4D97-AF65-F5344CB8AC3E}">
        <p14:creationId xmlns:p14="http://schemas.microsoft.com/office/powerpoint/2010/main" val="70388537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9ED17-3CED-4E41-9AD0-51983F99FB0F}"/>
              </a:ext>
            </a:extLst>
          </p:cNvPr>
          <p:cNvSpPr>
            <a:spLocks noGrp="1"/>
          </p:cNvSpPr>
          <p:nvPr>
            <p:ph type="title"/>
          </p:nvPr>
        </p:nvSpPr>
        <p:spPr/>
        <p:txBody>
          <a:bodyPr/>
          <a:lstStyle/>
          <a:p>
            <a:r>
              <a:rPr lang="en-US" dirty="0"/>
              <a:t>There is an increasing need for faster XGCD</a:t>
            </a:r>
          </a:p>
        </p:txBody>
      </p:sp>
      <p:sp>
        <p:nvSpPr>
          <p:cNvPr id="6" name="Rectangle 5">
            <a:extLst>
              <a:ext uri="{FF2B5EF4-FFF2-40B4-BE49-F238E27FC236}">
                <a16:creationId xmlns:a16="http://schemas.microsoft.com/office/drawing/2014/main" id="{102C2FBB-F9D9-7040-9168-12FB3B97945C}"/>
              </a:ext>
            </a:extLst>
          </p:cNvPr>
          <p:cNvSpPr/>
          <p:nvPr/>
        </p:nvSpPr>
        <p:spPr>
          <a:xfrm>
            <a:off x="4327527" y="3681412"/>
            <a:ext cx="3790950" cy="2324101"/>
          </a:xfrm>
          <a:prstGeom prst="rect">
            <a:avLst/>
          </a:prstGeom>
          <a:solidFill>
            <a:schemeClr val="tx2">
              <a:lumMod val="20000"/>
              <a:lumOff val="80000"/>
              <a:alpha val="2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ysClr val="windowText" lastClr="000000"/>
                </a:solidFill>
              </a:rPr>
              <a:t>Extended GCD (XGCD)</a:t>
            </a:r>
          </a:p>
          <a:p>
            <a:pPr algn="ctr"/>
            <a:endParaRPr lang="en-US" sz="2800">
              <a:solidFill>
                <a:sysClr val="windowText" lastClr="000000"/>
              </a:solidFill>
            </a:endParaRPr>
          </a:p>
          <a:p>
            <a:pPr algn="ctr"/>
            <a:endParaRPr lang="en-US" sz="2800">
              <a:solidFill>
                <a:sysClr val="windowText" lastClr="000000"/>
              </a:solidFill>
            </a:endParaRPr>
          </a:p>
          <a:p>
            <a:pPr algn="ctr"/>
            <a:endParaRPr lang="en-US" sz="2800">
              <a:solidFill>
                <a:sysClr val="windowText" lastClr="000000"/>
              </a:solidFill>
            </a:endParaRPr>
          </a:p>
        </p:txBody>
      </p:sp>
      <p:sp>
        <p:nvSpPr>
          <p:cNvPr id="9" name="Rectangle 8">
            <a:extLst>
              <a:ext uri="{FF2B5EF4-FFF2-40B4-BE49-F238E27FC236}">
                <a16:creationId xmlns:a16="http://schemas.microsoft.com/office/drawing/2014/main" id="{BD8A3173-40B6-834E-8A9C-F9EA2F2C9961}"/>
              </a:ext>
            </a:extLst>
          </p:cNvPr>
          <p:cNvSpPr/>
          <p:nvPr/>
        </p:nvSpPr>
        <p:spPr>
          <a:xfrm>
            <a:off x="4505327" y="4591054"/>
            <a:ext cx="1606550" cy="1254122"/>
          </a:xfrm>
          <a:prstGeom prst="rect">
            <a:avLst/>
          </a:prstGeom>
          <a:solidFill>
            <a:schemeClr val="tx2">
              <a:lumMod val="20000"/>
              <a:lumOff val="80000"/>
              <a:alpha val="2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ysClr val="windowText" lastClr="000000"/>
                </a:solidFill>
              </a:rPr>
              <a:t>Non-constant-time</a:t>
            </a:r>
          </a:p>
        </p:txBody>
      </p:sp>
      <p:sp>
        <p:nvSpPr>
          <p:cNvPr id="10" name="Rectangle 9">
            <a:extLst>
              <a:ext uri="{FF2B5EF4-FFF2-40B4-BE49-F238E27FC236}">
                <a16:creationId xmlns:a16="http://schemas.microsoft.com/office/drawing/2014/main" id="{5AA8026F-7A7B-FC4B-9134-A522031E6E30}"/>
              </a:ext>
            </a:extLst>
          </p:cNvPr>
          <p:cNvSpPr/>
          <p:nvPr/>
        </p:nvSpPr>
        <p:spPr>
          <a:xfrm>
            <a:off x="6330952" y="4591054"/>
            <a:ext cx="1606550" cy="1254122"/>
          </a:xfrm>
          <a:prstGeom prst="rect">
            <a:avLst/>
          </a:prstGeom>
          <a:solidFill>
            <a:schemeClr val="tx2">
              <a:lumMod val="20000"/>
              <a:lumOff val="80000"/>
              <a:alpha val="2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ysClr val="windowText" lastClr="000000"/>
                </a:solidFill>
              </a:rPr>
              <a:t>Constant-time</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4D5FC0E-DE31-A64D-A898-118BAA726DA6}"/>
                  </a:ext>
                </a:extLst>
              </p:cNvPr>
              <p:cNvSpPr>
                <a:spLocks noGrp="1"/>
              </p:cNvSpPr>
              <p:nvPr>
                <p:ph idx="1"/>
              </p:nvPr>
            </p:nvSpPr>
            <p:spPr>
              <a:xfrm>
                <a:off x="838200" y="1825625"/>
                <a:ext cx="10515600" cy="4667251"/>
              </a:xfrm>
            </p:spPr>
            <p:txBody>
              <a:bodyPr>
                <a:normAutofit/>
              </a:bodyPr>
              <a:lstStyle/>
              <a:p>
                <a:pPr marL="0" indent="0" algn="ctr">
                  <a:buNone/>
                </a:pPr>
                <a:r>
                  <a:rPr lang="en-US" dirty="0"/>
                  <a:t>Extended GCD (XGCD) computes </a:t>
                </a:r>
                <a14:m>
                  <m:oMath xmlns:m="http://schemas.openxmlformats.org/officeDocument/2006/math">
                    <m:sSub>
                      <m:sSubPr>
                        <m:ctrlPr>
                          <a:rPr lang="en-US" b="1" i="1" smtClean="0">
                            <a:solidFill>
                              <a:srgbClr val="941100"/>
                            </a:solidFill>
                            <a:latin typeface="Cambria Math" panose="02040503050406030204" pitchFamily="18" charset="0"/>
                          </a:rPr>
                        </m:ctrlPr>
                      </m:sSubPr>
                      <m:e>
                        <m:r>
                          <a:rPr lang="en-US" b="1" i="1">
                            <a:solidFill>
                              <a:srgbClr val="941100"/>
                            </a:solidFill>
                            <a:latin typeface="Cambria Math" panose="02040503050406030204" pitchFamily="18" charset="0"/>
                          </a:rPr>
                          <m:t>𝒃</m:t>
                        </m:r>
                      </m:e>
                      <m:sub>
                        <m:r>
                          <a:rPr lang="en-US" b="1" i="1">
                            <a:solidFill>
                              <a:srgbClr val="941100"/>
                            </a:solidFill>
                            <a:latin typeface="Cambria Math" panose="02040503050406030204" pitchFamily="18" charset="0"/>
                          </a:rPr>
                          <m:t>𝒂</m:t>
                        </m:r>
                      </m:sub>
                    </m:sSub>
                    <m:r>
                      <a:rPr lang="en-US" b="1" i="1">
                        <a:solidFill>
                          <a:srgbClr val="941100"/>
                        </a:solidFill>
                        <a:latin typeface="Cambria Math" panose="02040503050406030204" pitchFamily="18" charset="0"/>
                      </a:rPr>
                      <m:t>, </m:t>
                    </m:r>
                    <m:sSub>
                      <m:sSubPr>
                        <m:ctrlPr>
                          <a:rPr lang="en-US" b="1" i="1">
                            <a:solidFill>
                              <a:srgbClr val="941100"/>
                            </a:solidFill>
                            <a:latin typeface="Cambria Math" panose="02040503050406030204" pitchFamily="18" charset="0"/>
                          </a:rPr>
                        </m:ctrlPr>
                      </m:sSubPr>
                      <m:e>
                        <m:r>
                          <a:rPr lang="en-US" b="1" i="1">
                            <a:solidFill>
                              <a:srgbClr val="941100"/>
                            </a:solidFill>
                            <a:latin typeface="Cambria Math" panose="02040503050406030204" pitchFamily="18" charset="0"/>
                          </a:rPr>
                          <m:t>𝒃</m:t>
                        </m:r>
                      </m:e>
                      <m:sub>
                        <m:r>
                          <a:rPr lang="en-US" b="1" i="1">
                            <a:solidFill>
                              <a:srgbClr val="941100"/>
                            </a:solidFill>
                            <a:latin typeface="Cambria Math" panose="02040503050406030204" pitchFamily="18" charset="0"/>
                          </a:rPr>
                          <m:t>𝒃</m:t>
                        </m:r>
                      </m:sub>
                    </m:sSub>
                  </m:oMath>
                </a14:m>
                <a:r>
                  <a:rPr lang="en-US" dirty="0"/>
                  <a:t> satisfying </a:t>
                </a:r>
                <a:r>
                  <a:rPr lang="en-US" dirty="0" err="1"/>
                  <a:t>Bézout</a:t>
                </a:r>
                <a:r>
                  <a:rPr lang="en-US" dirty="0"/>
                  <a:t> Identity</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1" i="1" smtClean="0">
                              <a:solidFill>
                                <a:srgbClr val="941100"/>
                              </a:solidFill>
                              <a:latin typeface="Cambria Math" panose="02040503050406030204" pitchFamily="18" charset="0"/>
                            </a:rPr>
                          </m:ctrlPr>
                        </m:sSubPr>
                        <m:e>
                          <m:r>
                            <a:rPr lang="en-US" b="1" i="1">
                              <a:solidFill>
                                <a:srgbClr val="941100"/>
                              </a:solidFill>
                              <a:latin typeface="Cambria Math" panose="02040503050406030204" pitchFamily="18" charset="0"/>
                            </a:rPr>
                            <m:t>𝒃</m:t>
                          </m:r>
                        </m:e>
                        <m:sub>
                          <m:r>
                            <a:rPr lang="en-US" b="1" i="1">
                              <a:solidFill>
                                <a:srgbClr val="941100"/>
                              </a:solidFill>
                              <a:latin typeface="Cambria Math" panose="02040503050406030204" pitchFamily="18" charset="0"/>
                            </a:rPr>
                            <m:t>𝒂</m:t>
                          </m:r>
                        </m:sub>
                      </m:sSub>
                      <m:r>
                        <a:rPr lang="en-US" b="1" i="1">
                          <a:solidFill>
                            <a:srgbClr val="941100"/>
                          </a:solidFill>
                          <a:latin typeface="Cambria Math" panose="02040503050406030204" pitchFamily="18" charset="0"/>
                        </a:rPr>
                        <m:t>, </m:t>
                      </m:r>
                      <m:sSub>
                        <m:sSubPr>
                          <m:ctrlPr>
                            <a:rPr lang="en-US" b="1" i="1">
                              <a:solidFill>
                                <a:srgbClr val="941100"/>
                              </a:solidFill>
                              <a:latin typeface="Cambria Math" panose="02040503050406030204" pitchFamily="18" charset="0"/>
                            </a:rPr>
                          </m:ctrlPr>
                        </m:sSubPr>
                        <m:e>
                          <m:r>
                            <a:rPr lang="en-US" b="1" i="1">
                              <a:solidFill>
                                <a:srgbClr val="941100"/>
                              </a:solidFill>
                              <a:latin typeface="Cambria Math" panose="02040503050406030204" pitchFamily="18" charset="0"/>
                            </a:rPr>
                            <m:t>𝒃</m:t>
                          </m:r>
                        </m:e>
                        <m:sub>
                          <m:r>
                            <a:rPr lang="en-US" b="1" i="1">
                              <a:solidFill>
                                <a:srgbClr val="941100"/>
                              </a:solidFill>
                              <a:latin typeface="Cambria Math" panose="02040503050406030204" pitchFamily="18" charset="0"/>
                            </a:rPr>
                            <m:t>𝒃</m:t>
                          </m:r>
                          <m:r>
                            <a:rPr lang="en-US" b="1" i="1" smtClean="0">
                              <a:solidFill>
                                <a:srgbClr val="941100"/>
                              </a:solidFill>
                              <a:latin typeface="Cambria Math" panose="02040503050406030204" pitchFamily="18" charset="0"/>
                            </a:rPr>
                            <m:t>   </m:t>
                          </m:r>
                        </m:sub>
                      </m:sSub>
                      <m:r>
                        <a:rPr lang="en-US" i="1">
                          <a:latin typeface="Cambria Math" panose="02040503050406030204" pitchFamily="18" charset="0"/>
                        </a:rPr>
                        <m:t>:</m:t>
                      </m:r>
                      <m:sSub>
                        <m:sSubPr>
                          <m:ctrlPr>
                            <a:rPr lang="en-US" b="1" i="1" smtClean="0">
                              <a:solidFill>
                                <a:srgbClr val="941100"/>
                              </a:solidFill>
                              <a:latin typeface="Cambria Math" panose="02040503050406030204" pitchFamily="18" charset="0"/>
                            </a:rPr>
                          </m:ctrlPr>
                        </m:sSubPr>
                        <m:e>
                          <m:r>
                            <a:rPr lang="en-US" b="1" i="1" smtClean="0">
                              <a:solidFill>
                                <a:srgbClr val="941100"/>
                              </a:solidFill>
                              <a:latin typeface="Cambria Math" panose="02040503050406030204" pitchFamily="18" charset="0"/>
                            </a:rPr>
                            <m:t>   </m:t>
                          </m:r>
                          <m:r>
                            <a:rPr lang="en-US" b="1" i="1">
                              <a:solidFill>
                                <a:srgbClr val="941100"/>
                              </a:solidFill>
                              <a:latin typeface="Cambria Math" panose="02040503050406030204" pitchFamily="18" charset="0"/>
                            </a:rPr>
                            <m:t>𝒃</m:t>
                          </m:r>
                        </m:e>
                        <m:sub>
                          <m:r>
                            <a:rPr lang="en-US" b="1" i="1">
                              <a:solidFill>
                                <a:srgbClr val="941100"/>
                              </a:solidFill>
                              <a:latin typeface="Cambria Math" panose="02040503050406030204" pitchFamily="18" charset="0"/>
                            </a:rPr>
                            <m:t>𝒂</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b="1" i="1" smtClean="0">
                              <a:solidFill>
                                <a:srgbClr val="941100"/>
                              </a:solidFill>
                              <a:latin typeface="Cambria Math" panose="02040503050406030204" pitchFamily="18" charset="0"/>
                            </a:rPr>
                          </m:ctrlPr>
                        </m:sSubPr>
                        <m:e>
                          <m:r>
                            <a:rPr lang="en-US" b="1" i="1">
                              <a:solidFill>
                                <a:srgbClr val="941100"/>
                              </a:solidFill>
                              <a:latin typeface="Cambria Math" panose="02040503050406030204" pitchFamily="18" charset="0"/>
                            </a:rPr>
                            <m:t>𝒃</m:t>
                          </m:r>
                        </m:e>
                        <m:sub>
                          <m:r>
                            <a:rPr lang="en-US" b="1" i="1">
                              <a:solidFill>
                                <a:srgbClr val="941100"/>
                              </a:solidFill>
                              <a:latin typeface="Cambria Math" panose="02040503050406030204" pitchFamily="18" charset="0"/>
                            </a:rPr>
                            <m:t>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gcd</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e>
                      </m:func>
                    </m:oMath>
                  </m:oMathPara>
                </a14:m>
                <a:endParaRPr lang="en-US" dirty="0"/>
              </a:p>
              <a:p>
                <a:endParaRPr lang="en-US" dirty="0"/>
              </a:p>
            </p:txBody>
          </p:sp>
        </mc:Choice>
        <mc:Fallback xmlns="">
          <p:sp>
            <p:nvSpPr>
              <p:cNvPr id="16" name="Content Placeholder 2">
                <a:extLst>
                  <a:ext uri="{FF2B5EF4-FFF2-40B4-BE49-F238E27FC236}">
                    <a16:creationId xmlns:a16="http://schemas.microsoft.com/office/drawing/2014/main" id="{E4D5FC0E-DE31-A64D-A898-118BAA726DA6}"/>
                  </a:ext>
                </a:extLst>
              </p:cNvPr>
              <p:cNvSpPr>
                <a:spLocks noGrp="1" noRot="1" noChangeAspect="1" noMove="1" noResize="1" noEditPoints="1" noAdjustHandles="1" noChangeArrowheads="1" noChangeShapeType="1" noTextEdit="1"/>
              </p:cNvSpPr>
              <p:nvPr>
                <p:ph idx="1"/>
              </p:nvPr>
            </p:nvSpPr>
            <p:spPr>
              <a:xfrm>
                <a:off x="838200" y="1825625"/>
                <a:ext cx="10515600" cy="4667251"/>
              </a:xfrm>
              <a:blipFill>
                <a:blip r:embed="rId2"/>
                <a:stretch>
                  <a:fillRect t="-2089"/>
                </a:stretch>
              </a:blipFill>
            </p:spPr>
            <p:txBody>
              <a:bodyPr/>
              <a:lstStyle/>
              <a:p>
                <a:r>
                  <a:rPr lang="en-US">
                    <a:noFill/>
                  </a:rPr>
                  <a:t> </a:t>
                </a:r>
              </a:p>
            </p:txBody>
          </p:sp>
        </mc:Fallback>
      </mc:AlternateContent>
    </p:spTree>
    <p:extLst>
      <p:ext uri="{BB962C8B-B14F-4D97-AF65-F5344CB8AC3E}">
        <p14:creationId xmlns:p14="http://schemas.microsoft.com/office/powerpoint/2010/main" val="3918617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dirty="0"/>
              <a:t>Euclid critical path</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19D05F76-4FA3-104D-83CF-64095F46D55C}"/>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71" name="Rectangle 70">
                <a:extLst>
                  <a:ext uri="{FF2B5EF4-FFF2-40B4-BE49-F238E27FC236}">
                    <a16:creationId xmlns:a16="http://schemas.microsoft.com/office/drawing/2014/main" id="{19D05F76-4FA3-104D-83CF-64095F46D55C}"/>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4"/>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5"/>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9098F8E-64B0-8F43-9F63-968A6CCA24C0}"/>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7E67787-F2CA-A948-9361-D211B9951854}"/>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B520083-2447-3F4C-98FE-81CE963AC230}"/>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65" name="TextBox 64">
                <a:extLst>
                  <a:ext uri="{FF2B5EF4-FFF2-40B4-BE49-F238E27FC236}">
                    <a16:creationId xmlns:a16="http://schemas.microsoft.com/office/drawing/2014/main" id="{4B520083-2447-3F4C-98FE-81CE963AC230}"/>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14FAC49B-B45B-784A-A5FE-06B8E34482EA}"/>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66" name="TextBox 65">
                <a:extLst>
                  <a:ext uri="{FF2B5EF4-FFF2-40B4-BE49-F238E27FC236}">
                    <a16:creationId xmlns:a16="http://schemas.microsoft.com/office/drawing/2014/main" id="{14FAC49B-B45B-784A-A5FE-06B8E34482EA}"/>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8EFABEEB-DE42-A243-A3EA-2F6511B0BA92}"/>
                  </a:ext>
                </a:extLst>
              </p:cNvPr>
              <p:cNvSpPr/>
              <p:nvPr/>
            </p:nvSpPr>
            <p:spPr>
              <a:xfrm>
                <a:off x="1483225" y="3170237"/>
                <a:ext cx="1032439" cy="98121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Get </a:t>
                </a:r>
                <a14:m>
                  <m:oMath xmlns:m="http://schemas.openxmlformats.org/officeDocument/2006/math">
                    <m:r>
                      <a:rPr lang="en-US" sz="2500" b="0" i="1" smtClean="0">
                        <a:solidFill>
                          <a:schemeClr val="tx1"/>
                        </a:solidFill>
                        <a:latin typeface="Cambria Math" panose="02040503050406030204" pitchFamily="18" charset="0"/>
                      </a:rPr>
                      <m:t>6</m:t>
                    </m:r>
                  </m:oMath>
                </a14:m>
                <a:r>
                  <a:rPr lang="en-US" sz="2500" dirty="0">
                    <a:solidFill>
                      <a:schemeClr val="tx1"/>
                    </a:solidFill>
                  </a:rPr>
                  <a:t> MSBs</a:t>
                </a:r>
              </a:p>
            </p:txBody>
          </p:sp>
        </mc:Choice>
        <mc:Fallback xmlns="">
          <p:sp>
            <p:nvSpPr>
              <p:cNvPr id="67" name="Rectangle 66">
                <a:extLst>
                  <a:ext uri="{FF2B5EF4-FFF2-40B4-BE49-F238E27FC236}">
                    <a16:creationId xmlns:a16="http://schemas.microsoft.com/office/drawing/2014/main" id="{8EFABEEB-DE42-A243-A3EA-2F6511B0BA92}"/>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8"/>
                <a:stretch>
                  <a:fillRect l="-2326" r="-1744" b="-7975"/>
                </a:stretch>
              </a:blipFill>
              <a:ln>
                <a:solidFill>
                  <a:schemeClr val="tx1"/>
                </a:solidFill>
              </a:ln>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EE510F48-13CC-B74A-991A-AFE682079D49}"/>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0BD43BC-D1F1-6341-A41E-10E579F87A81}"/>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B666210-5C5A-5F44-AFE1-1CF07B8D6A70}"/>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AE5F08D-9778-1D42-B11B-1B3655F76794}"/>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74" name="TextBox 73">
                <a:extLst>
                  <a:ext uri="{FF2B5EF4-FFF2-40B4-BE49-F238E27FC236}">
                    <a16:creationId xmlns:a16="http://schemas.microsoft.com/office/drawing/2014/main" id="{BAE5F08D-9778-1D42-B11B-1B3655F76794}"/>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9"/>
                <a:stretch>
                  <a:fillRect b="-10256"/>
                </a:stretch>
              </a:blipFill>
            </p:spPr>
            <p:txBody>
              <a:bodyPr/>
              <a:lstStyle/>
              <a:p>
                <a:r>
                  <a:rPr lang="en-US">
                    <a:noFill/>
                  </a:rPr>
                  <a:t> </a:t>
                </a:r>
              </a:p>
            </p:txBody>
          </p:sp>
        </mc:Fallback>
      </mc:AlternateContent>
      <p:cxnSp>
        <p:nvCxnSpPr>
          <p:cNvPr id="75" name="Straight Connector 74">
            <a:extLst>
              <a:ext uri="{FF2B5EF4-FFF2-40B4-BE49-F238E27FC236}">
                <a16:creationId xmlns:a16="http://schemas.microsoft.com/office/drawing/2014/main" id="{6EA185CF-434D-0246-8FE6-4A96BA520185}"/>
              </a:ext>
            </a:extLst>
          </p:cNvPr>
          <p:cNvCxnSpPr>
            <a:cxnSpLocks/>
          </p:cNvCxnSpPr>
          <p:nvPr/>
        </p:nvCxnSpPr>
        <p:spPr>
          <a:xfrm>
            <a:off x="1305536" y="3991566"/>
            <a:ext cx="0" cy="31977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2883CCC1-8E0F-7747-A97F-BE4BD5043134}"/>
              </a:ext>
            </a:extLst>
          </p:cNvPr>
          <p:cNvCxnSpPr>
            <a:cxnSpLocks/>
          </p:cNvCxnSpPr>
          <p:nvPr/>
        </p:nvCxnSpPr>
        <p:spPr>
          <a:xfrm>
            <a:off x="1305536" y="4311336"/>
            <a:ext cx="34099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0FF5171-0A6E-1943-8BA3-A26602869176}"/>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4D950FB-FF60-7545-BC25-6372FFB4077C}"/>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9120100F-4B2C-BB47-80E3-160552CAA4E3}"/>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E64CCEDD-0CF7-074B-8E5D-CE3E0EF171C3}"/>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82" name="TextBox 81">
                <a:extLst>
                  <a:ext uri="{FF2B5EF4-FFF2-40B4-BE49-F238E27FC236}">
                    <a16:creationId xmlns:a16="http://schemas.microsoft.com/office/drawing/2014/main" id="{E64CCEDD-0CF7-074B-8E5D-CE3E0EF171C3}"/>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D682DE38-21B7-E84C-927B-94D2FEEC7F89}"/>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83" name="TextBox 82">
                <a:extLst>
                  <a:ext uri="{FF2B5EF4-FFF2-40B4-BE49-F238E27FC236}">
                    <a16:creationId xmlns:a16="http://schemas.microsoft.com/office/drawing/2014/main" id="{D682DE38-21B7-E84C-927B-94D2FEEC7F89}"/>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D813C8C-3585-1C40-9891-3A20AF297A53}"/>
                  </a:ext>
                </a:extLst>
              </p:cNvPr>
              <p:cNvSpPr txBox="1"/>
              <p:nvPr/>
            </p:nvSpPr>
            <p:spPr>
              <a:xfrm>
                <a:off x="4246248" y="4329037"/>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91" name="TextBox 90">
                <a:extLst>
                  <a:ext uri="{FF2B5EF4-FFF2-40B4-BE49-F238E27FC236}">
                    <a16:creationId xmlns:a16="http://schemas.microsoft.com/office/drawing/2014/main" id="{DD813C8C-3585-1C40-9891-3A20AF297A53}"/>
                  </a:ext>
                </a:extLst>
              </p:cNvPr>
              <p:cNvSpPr txBox="1">
                <a:spLocks noRot="1" noChangeAspect="1" noMove="1" noResize="1" noEditPoints="1" noAdjustHandles="1" noChangeArrowheads="1" noChangeShapeType="1" noTextEdit="1"/>
              </p:cNvSpPr>
              <p:nvPr/>
            </p:nvSpPr>
            <p:spPr>
              <a:xfrm>
                <a:off x="4246248" y="4329037"/>
                <a:ext cx="436979" cy="477054"/>
              </a:xfrm>
              <a:prstGeom prst="rect">
                <a:avLst/>
              </a:prstGeom>
              <a:blipFill>
                <a:blip r:embed="rId12"/>
                <a:stretch>
                  <a:fillRect/>
                </a:stretch>
              </a:blipFill>
            </p:spPr>
            <p:txBody>
              <a:bodyPr/>
              <a:lstStyle/>
              <a:p>
                <a:r>
                  <a:rPr lang="en-US">
                    <a:noFill/>
                  </a:rPr>
                  <a:t> </a:t>
                </a:r>
              </a:p>
            </p:txBody>
          </p:sp>
        </mc:Fallback>
      </mc:AlternateContent>
      <p:cxnSp>
        <p:nvCxnSpPr>
          <p:cNvPr id="97" name="Straight Arrow Connector 96">
            <a:extLst>
              <a:ext uri="{FF2B5EF4-FFF2-40B4-BE49-F238E27FC236}">
                <a16:creationId xmlns:a16="http://schemas.microsoft.com/office/drawing/2014/main" id="{7AB9DC2B-8F7F-904D-B646-3ED1CB8FC441}"/>
              </a:ext>
            </a:extLst>
          </p:cNvPr>
          <p:cNvCxnSpPr>
            <a:cxnSpLocks/>
          </p:cNvCxnSpPr>
          <p:nvPr/>
        </p:nvCxnSpPr>
        <p:spPr>
          <a:xfrm>
            <a:off x="1305536" y="2957208"/>
            <a:ext cx="33871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CC9E59F0-BEC7-6344-A317-67C74B8ECB45}"/>
                  </a:ext>
                </a:extLst>
              </p:cNvPr>
              <p:cNvSpPr txBox="1"/>
              <p:nvPr/>
            </p:nvSpPr>
            <p:spPr>
              <a:xfrm>
                <a:off x="4248116" y="2581553"/>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98" name="TextBox 97">
                <a:extLst>
                  <a:ext uri="{FF2B5EF4-FFF2-40B4-BE49-F238E27FC236}">
                    <a16:creationId xmlns:a16="http://schemas.microsoft.com/office/drawing/2014/main" id="{CC9E59F0-BEC7-6344-A317-67C74B8ECB45}"/>
                  </a:ext>
                </a:extLst>
              </p:cNvPr>
              <p:cNvSpPr txBox="1">
                <a:spLocks noRot="1" noChangeAspect="1" noMove="1" noResize="1" noEditPoints="1" noAdjustHandles="1" noChangeArrowheads="1" noChangeShapeType="1" noTextEdit="1"/>
              </p:cNvSpPr>
              <p:nvPr/>
            </p:nvSpPr>
            <p:spPr>
              <a:xfrm>
                <a:off x="4248116" y="2581553"/>
                <a:ext cx="442557" cy="477054"/>
              </a:xfrm>
              <a:prstGeom prst="rect">
                <a:avLst/>
              </a:prstGeom>
              <a:blipFill>
                <a:blip r:embed="rId13"/>
                <a:stretch>
                  <a:fillRect/>
                </a:stretch>
              </a:blipFill>
            </p:spPr>
            <p:txBody>
              <a:bodyPr/>
              <a:lstStyle/>
              <a:p>
                <a:r>
                  <a:rPr lang="en-US">
                    <a:noFill/>
                  </a:rPr>
                  <a:t> </a:t>
                </a:r>
              </a:p>
            </p:txBody>
          </p:sp>
        </mc:Fallback>
      </mc:AlternateContent>
      <p:cxnSp>
        <p:nvCxnSpPr>
          <p:cNvPr id="101" name="Straight Connector 100">
            <a:extLst>
              <a:ext uri="{FF2B5EF4-FFF2-40B4-BE49-F238E27FC236}">
                <a16:creationId xmlns:a16="http://schemas.microsoft.com/office/drawing/2014/main" id="{89CE5C0F-B589-1744-9F6A-3A2BAA81C9C6}"/>
              </a:ext>
            </a:extLst>
          </p:cNvPr>
          <p:cNvCxnSpPr>
            <a:cxnSpLocks/>
          </p:cNvCxnSpPr>
          <p:nvPr/>
        </p:nvCxnSpPr>
        <p:spPr>
          <a:xfrm>
            <a:off x="1310230" y="2957208"/>
            <a:ext cx="0" cy="54579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1F7AD6AA-AAAD-864A-BA67-B87D206A19D5}"/>
                  </a:ext>
                </a:extLst>
              </p:cNvPr>
              <p:cNvSpPr/>
              <p:nvPr/>
            </p:nvSpPr>
            <p:spPr>
              <a:xfrm>
                <a:off x="205850" y="4424933"/>
                <a:ext cx="4127923" cy="1631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Require 6-bit normal adds to get MSBs of </a:t>
                </a:r>
                <a14:m>
                  <m:oMath xmlns:m="http://schemas.openxmlformats.org/officeDocument/2006/math">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𝑏</m:t>
                    </m:r>
                  </m:oMath>
                </a14:m>
                <a:endParaRPr lang="en-US" sz="2500" dirty="0">
                  <a:solidFill>
                    <a:schemeClr val="tx1"/>
                  </a:solidFill>
                </a:endParaRPr>
              </a:p>
              <a:p>
                <a:pPr algn="ctr"/>
                <a:endParaRPr lang="en-US" sz="2500" dirty="0">
                  <a:solidFill>
                    <a:schemeClr val="tx1"/>
                  </a:solidFill>
                </a:endParaRPr>
              </a:p>
              <a:p>
                <a:pPr algn="ctr"/>
                <a14:m>
                  <m:oMath xmlns:m="http://schemas.openxmlformats.org/officeDocument/2006/math">
                    <m:d>
                      <m:dPr>
                        <m:begChr m:val="⌊"/>
                        <m:endChr m:val="⌋"/>
                        <m:ctrlPr>
                          <a:rPr lang="en-US" sz="2500" i="1" smtClean="0">
                            <a:solidFill>
                              <a:srgbClr val="C00000"/>
                            </a:solidFill>
                            <a:latin typeface="Cambria Math" panose="02040503050406030204" pitchFamily="18" charset="0"/>
                          </a:rPr>
                        </m:ctrlPr>
                      </m:dPr>
                      <m:e>
                        <m:sSub>
                          <m:sSubPr>
                            <m:ctrlPr>
                              <a:rPr lang="en-US" sz="2500" i="1">
                                <a:solidFill>
                                  <a:srgbClr val="C00000"/>
                                </a:solidFill>
                                <a:latin typeface="Cambria Math" panose="02040503050406030204" pitchFamily="18" charset="0"/>
                              </a:rPr>
                            </m:ctrlPr>
                          </m:sSubPr>
                          <m:e>
                            <m:r>
                              <m:rPr>
                                <m:sty m:val="p"/>
                              </m:rPr>
                              <a:rPr lang="en-US" sz="2500">
                                <a:solidFill>
                                  <a:srgbClr val="C00000"/>
                                </a:solidFill>
                                <a:latin typeface="Cambria Math" panose="02040503050406030204" pitchFamily="18" charset="0"/>
                              </a:rPr>
                              <m:t>log</m:t>
                            </m:r>
                          </m:e>
                          <m:sub>
                            <m:r>
                              <a:rPr lang="en-US" sz="2500">
                                <a:solidFill>
                                  <a:srgbClr val="C00000"/>
                                </a:solidFill>
                                <a:latin typeface="Cambria Math" panose="02040503050406030204" pitchFamily="18" charset="0"/>
                              </a:rPr>
                              <m:t>2</m:t>
                            </m:r>
                          </m:sub>
                        </m:sSub>
                        <m:d>
                          <m:dPr>
                            <m:ctrlPr>
                              <a:rPr lang="en-US" sz="2500" i="1">
                                <a:solidFill>
                                  <a:srgbClr val="C00000"/>
                                </a:solidFill>
                                <a:latin typeface="Cambria Math" panose="02040503050406030204" pitchFamily="18" charset="0"/>
                              </a:rPr>
                            </m:ctrlPr>
                          </m:dPr>
                          <m:e>
                            <m:r>
                              <a:rPr lang="en-US" sz="2500" b="0" i="0" smtClean="0">
                                <a:solidFill>
                                  <a:srgbClr val="C00000"/>
                                </a:solidFill>
                                <a:latin typeface="Cambria Math" panose="02040503050406030204" pitchFamily="18" charset="0"/>
                              </a:rPr>
                              <m:t>6</m:t>
                            </m:r>
                          </m:e>
                        </m:d>
                      </m:e>
                    </m:d>
                    <m:r>
                      <a:rPr lang="en-US" sz="2500" i="1">
                        <a:solidFill>
                          <a:srgbClr val="C00000"/>
                        </a:solidFill>
                        <a:latin typeface="Cambria Math" panose="02040503050406030204" pitchFamily="18" charset="0"/>
                      </a:rPr>
                      <m:t>+1=3</m:t>
                    </m:r>
                  </m:oMath>
                </a14:m>
                <a:r>
                  <a:rPr lang="en-US" sz="2500" dirty="0">
                    <a:solidFill>
                      <a:srgbClr val="C00000"/>
                    </a:solidFill>
                  </a:rPr>
                  <a:t> CSA delays</a:t>
                </a:r>
              </a:p>
            </p:txBody>
          </p:sp>
        </mc:Choice>
        <mc:Fallback xmlns="">
          <p:sp>
            <p:nvSpPr>
              <p:cNvPr id="32" name="Rectangle 31">
                <a:extLst>
                  <a:ext uri="{FF2B5EF4-FFF2-40B4-BE49-F238E27FC236}">
                    <a16:creationId xmlns:a16="http://schemas.microsoft.com/office/drawing/2014/main" id="{1F7AD6AA-AAAD-864A-BA67-B87D206A19D5}"/>
                  </a:ext>
                </a:extLst>
              </p:cNvPr>
              <p:cNvSpPr>
                <a:spLocks noRot="1" noChangeAspect="1" noMove="1" noResize="1" noEditPoints="1" noAdjustHandles="1" noChangeArrowheads="1" noChangeShapeType="1" noTextEdit="1"/>
              </p:cNvSpPr>
              <p:nvPr/>
            </p:nvSpPr>
            <p:spPr>
              <a:xfrm>
                <a:off x="205850" y="4424933"/>
                <a:ext cx="4127923" cy="1631215"/>
              </a:xfrm>
              <a:prstGeom prst="rect">
                <a:avLst/>
              </a:prstGeom>
              <a:blipFill>
                <a:blip r:embed="rId14"/>
                <a:stretch>
                  <a:fillRect t="-2247" r="-1034" b="-861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599363064"/>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9ED17-3CED-4E41-9AD0-51983F99FB0F}"/>
              </a:ext>
            </a:extLst>
          </p:cNvPr>
          <p:cNvSpPr>
            <a:spLocks noGrp="1"/>
          </p:cNvSpPr>
          <p:nvPr>
            <p:ph type="title"/>
          </p:nvPr>
        </p:nvSpPr>
        <p:spPr/>
        <p:txBody>
          <a:bodyPr/>
          <a:lstStyle/>
          <a:p>
            <a:r>
              <a:rPr lang="en-US" dirty="0"/>
              <a:t>There is an increasing need for faster XGCD</a:t>
            </a:r>
          </a:p>
        </p:txBody>
      </p:sp>
      <p:sp>
        <p:nvSpPr>
          <p:cNvPr id="4" name="Rectangle 3">
            <a:extLst>
              <a:ext uri="{FF2B5EF4-FFF2-40B4-BE49-F238E27FC236}">
                <a16:creationId xmlns:a16="http://schemas.microsoft.com/office/drawing/2014/main" id="{BF5E0217-AA4A-5F42-A74C-BFB2C26BCCB3}"/>
              </a:ext>
            </a:extLst>
          </p:cNvPr>
          <p:cNvSpPr/>
          <p:nvPr/>
        </p:nvSpPr>
        <p:spPr>
          <a:xfrm>
            <a:off x="1305358" y="1943100"/>
            <a:ext cx="2895599" cy="148590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ysClr val="windowText" lastClr="000000"/>
                </a:solidFill>
              </a:rPr>
              <a:t>Verifiable Delay Functions (VDFs)</a:t>
            </a:r>
          </a:p>
        </p:txBody>
      </p:sp>
      <p:sp>
        <p:nvSpPr>
          <p:cNvPr id="6" name="Rectangle 5">
            <a:extLst>
              <a:ext uri="{FF2B5EF4-FFF2-40B4-BE49-F238E27FC236}">
                <a16:creationId xmlns:a16="http://schemas.microsoft.com/office/drawing/2014/main" id="{102C2FBB-F9D9-7040-9168-12FB3B97945C}"/>
              </a:ext>
            </a:extLst>
          </p:cNvPr>
          <p:cNvSpPr/>
          <p:nvPr/>
        </p:nvSpPr>
        <p:spPr>
          <a:xfrm>
            <a:off x="4327527" y="3681412"/>
            <a:ext cx="3790950" cy="2324101"/>
          </a:xfrm>
          <a:prstGeom prst="rect">
            <a:avLst/>
          </a:prstGeom>
          <a:solidFill>
            <a:schemeClr val="tx2">
              <a:lumMod val="20000"/>
              <a:lumOff val="80000"/>
              <a:alpha val="2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ysClr val="windowText" lastClr="000000"/>
                </a:solidFill>
              </a:rPr>
              <a:t>Extended GCD (XGCD)</a:t>
            </a:r>
          </a:p>
          <a:p>
            <a:pPr algn="ctr"/>
            <a:endParaRPr lang="en-US" sz="2800">
              <a:solidFill>
                <a:sysClr val="windowText" lastClr="000000"/>
              </a:solidFill>
            </a:endParaRPr>
          </a:p>
          <a:p>
            <a:pPr algn="ctr"/>
            <a:endParaRPr lang="en-US" sz="2800">
              <a:solidFill>
                <a:sysClr val="windowText" lastClr="000000"/>
              </a:solidFill>
            </a:endParaRPr>
          </a:p>
          <a:p>
            <a:pPr algn="ctr"/>
            <a:endParaRPr lang="en-US" sz="2800">
              <a:solidFill>
                <a:sysClr val="windowText" lastClr="000000"/>
              </a:solidFill>
            </a:endParaRPr>
          </a:p>
        </p:txBody>
      </p:sp>
      <p:sp>
        <p:nvSpPr>
          <p:cNvPr id="9" name="Rectangle 8">
            <a:extLst>
              <a:ext uri="{FF2B5EF4-FFF2-40B4-BE49-F238E27FC236}">
                <a16:creationId xmlns:a16="http://schemas.microsoft.com/office/drawing/2014/main" id="{BD8A3173-40B6-834E-8A9C-F9EA2F2C9961}"/>
              </a:ext>
            </a:extLst>
          </p:cNvPr>
          <p:cNvSpPr/>
          <p:nvPr/>
        </p:nvSpPr>
        <p:spPr>
          <a:xfrm>
            <a:off x="4505327" y="4591054"/>
            <a:ext cx="1606550" cy="1254122"/>
          </a:xfrm>
          <a:prstGeom prst="rect">
            <a:avLst/>
          </a:prstGeom>
          <a:solidFill>
            <a:schemeClr val="tx2">
              <a:lumMod val="20000"/>
              <a:lumOff val="80000"/>
              <a:alpha val="2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ysClr val="windowText" lastClr="000000"/>
                </a:solidFill>
              </a:rPr>
              <a:t>Non-constant-time</a:t>
            </a:r>
          </a:p>
        </p:txBody>
      </p:sp>
      <p:cxnSp>
        <p:nvCxnSpPr>
          <p:cNvPr id="12" name="Straight Arrow Connector 11">
            <a:extLst>
              <a:ext uri="{FF2B5EF4-FFF2-40B4-BE49-F238E27FC236}">
                <a16:creationId xmlns:a16="http://schemas.microsoft.com/office/drawing/2014/main" id="{EC6706DF-BD85-3245-A647-D02AC289907E}"/>
              </a:ext>
            </a:extLst>
          </p:cNvPr>
          <p:cNvCxnSpPr>
            <a:cxnSpLocks/>
            <a:stCxn id="4" idx="2"/>
            <a:endCxn id="9" idx="1"/>
          </p:cNvCxnSpPr>
          <p:nvPr/>
        </p:nvCxnSpPr>
        <p:spPr>
          <a:xfrm>
            <a:off x="2753158" y="3429000"/>
            <a:ext cx="1752169" cy="178911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866044F-86B2-DB45-B653-79EE5A533674}"/>
              </a:ext>
            </a:extLst>
          </p:cNvPr>
          <p:cNvSpPr txBox="1"/>
          <p:nvPr/>
        </p:nvSpPr>
        <p:spPr>
          <a:xfrm>
            <a:off x="473075" y="4203640"/>
            <a:ext cx="2962276" cy="800219"/>
          </a:xfrm>
          <a:prstGeom prst="rect">
            <a:avLst/>
          </a:prstGeom>
          <a:noFill/>
        </p:spPr>
        <p:txBody>
          <a:bodyPr wrap="square" rtlCol="0">
            <a:spAutoFit/>
          </a:bodyPr>
          <a:lstStyle/>
          <a:p>
            <a:pPr algn="ctr"/>
            <a:r>
              <a:rPr lang="en-US" sz="2300">
                <a:solidFill>
                  <a:schemeClr val="accent1"/>
                </a:solidFill>
              </a:rPr>
              <a:t>1024-bit XGCD</a:t>
            </a:r>
          </a:p>
          <a:p>
            <a:pPr algn="ctr"/>
            <a:r>
              <a:rPr lang="en-US" sz="2300">
                <a:solidFill>
                  <a:schemeClr val="accent1"/>
                </a:solidFill>
              </a:rPr>
              <a:t>91% of execution time</a:t>
            </a:r>
          </a:p>
        </p:txBody>
      </p:sp>
      <p:sp>
        <p:nvSpPr>
          <p:cNvPr id="13" name="TextBox 12">
            <a:extLst>
              <a:ext uri="{FF2B5EF4-FFF2-40B4-BE49-F238E27FC236}">
                <a16:creationId xmlns:a16="http://schemas.microsoft.com/office/drawing/2014/main" id="{65D71782-9D30-1747-8203-46972FB69C02}"/>
              </a:ext>
            </a:extLst>
          </p:cNvPr>
          <p:cNvSpPr txBox="1"/>
          <p:nvPr/>
        </p:nvSpPr>
        <p:spPr>
          <a:xfrm>
            <a:off x="1421242" y="1467550"/>
            <a:ext cx="2663829" cy="446276"/>
          </a:xfrm>
          <a:prstGeom prst="rect">
            <a:avLst/>
          </a:prstGeom>
          <a:noFill/>
        </p:spPr>
        <p:txBody>
          <a:bodyPr wrap="square" rtlCol="0">
            <a:spAutoFit/>
          </a:bodyPr>
          <a:lstStyle/>
          <a:p>
            <a:pPr algn="ctr"/>
            <a:r>
              <a:rPr lang="en-US" sz="2300">
                <a:solidFill>
                  <a:schemeClr val="accent1"/>
                </a:solidFill>
              </a:rPr>
              <a:t>2018 </a:t>
            </a:r>
            <a:r>
              <a:rPr lang="en-US" sz="2300" baseline="30000">
                <a:solidFill>
                  <a:schemeClr val="accent1"/>
                </a:solidFill>
              </a:rPr>
              <a:t>[1]</a:t>
            </a:r>
          </a:p>
        </p:txBody>
      </p:sp>
      <p:sp>
        <p:nvSpPr>
          <p:cNvPr id="20" name="Rectangle 19">
            <a:extLst>
              <a:ext uri="{FF2B5EF4-FFF2-40B4-BE49-F238E27FC236}">
                <a16:creationId xmlns:a16="http://schemas.microsoft.com/office/drawing/2014/main" id="{E45D3612-5982-0545-8169-37547B8392C8}"/>
              </a:ext>
            </a:extLst>
          </p:cNvPr>
          <p:cNvSpPr/>
          <p:nvPr/>
        </p:nvSpPr>
        <p:spPr>
          <a:xfrm>
            <a:off x="473075" y="5743875"/>
            <a:ext cx="10596564" cy="148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[1] </a:t>
            </a:r>
            <a:r>
              <a:rPr lang="en-US" sz="2000" dirty="0" err="1">
                <a:solidFill>
                  <a:schemeClr val="tx1"/>
                </a:solidFill>
              </a:rPr>
              <a:t>Boneh</a:t>
            </a:r>
            <a:r>
              <a:rPr lang="en-US" sz="2000" dirty="0">
                <a:solidFill>
                  <a:schemeClr val="tx1"/>
                </a:solidFill>
              </a:rPr>
              <a:t> et al. Verifiable delay functions. Crypto 2018.</a:t>
            </a:r>
          </a:p>
          <a:p>
            <a:r>
              <a:rPr lang="en-US" sz="2000" dirty="0">
                <a:solidFill>
                  <a:schemeClr val="bg1"/>
                </a:solidFill>
              </a:rPr>
              <a:t>[2] Bernstein and Yang. Fast constant-time </a:t>
            </a:r>
            <a:r>
              <a:rPr lang="en-US" sz="2000" dirty="0" err="1">
                <a:solidFill>
                  <a:schemeClr val="bg1"/>
                </a:solidFill>
              </a:rPr>
              <a:t>gcd</a:t>
            </a:r>
            <a:r>
              <a:rPr lang="en-US" sz="2000" dirty="0">
                <a:solidFill>
                  <a:schemeClr val="bg1"/>
                </a:solidFill>
              </a:rPr>
              <a:t> computation and modular inversion. CHES 2019.</a:t>
            </a:r>
          </a:p>
        </p:txBody>
      </p:sp>
      <p:sp>
        <p:nvSpPr>
          <p:cNvPr id="10" name="Rectangle 9">
            <a:extLst>
              <a:ext uri="{FF2B5EF4-FFF2-40B4-BE49-F238E27FC236}">
                <a16:creationId xmlns:a16="http://schemas.microsoft.com/office/drawing/2014/main" id="{11E9A810-3F45-E24C-A511-A644DD1CC620}"/>
              </a:ext>
            </a:extLst>
          </p:cNvPr>
          <p:cNvSpPr/>
          <p:nvPr/>
        </p:nvSpPr>
        <p:spPr>
          <a:xfrm>
            <a:off x="6330952" y="4565654"/>
            <a:ext cx="1606550" cy="1254122"/>
          </a:xfrm>
          <a:prstGeom prst="rect">
            <a:avLst/>
          </a:prstGeom>
          <a:solidFill>
            <a:schemeClr val="tx2">
              <a:lumMod val="20000"/>
              <a:lumOff val="80000"/>
              <a:alpha val="2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ysClr val="windowText" lastClr="000000"/>
                </a:solidFill>
              </a:rPr>
              <a:t>Constant-time</a:t>
            </a:r>
          </a:p>
        </p:txBody>
      </p:sp>
    </p:spTree>
    <p:extLst>
      <p:ext uri="{BB962C8B-B14F-4D97-AF65-F5344CB8AC3E}">
        <p14:creationId xmlns:p14="http://schemas.microsoft.com/office/powerpoint/2010/main" val="196338066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9ED17-3CED-4E41-9AD0-51983F99FB0F}"/>
              </a:ext>
            </a:extLst>
          </p:cNvPr>
          <p:cNvSpPr>
            <a:spLocks noGrp="1"/>
          </p:cNvSpPr>
          <p:nvPr>
            <p:ph type="title"/>
          </p:nvPr>
        </p:nvSpPr>
        <p:spPr/>
        <p:txBody>
          <a:bodyPr/>
          <a:lstStyle/>
          <a:p>
            <a:r>
              <a:rPr lang="en-US" dirty="0"/>
              <a:t>There is an increasing need for faster XGCD</a:t>
            </a:r>
          </a:p>
        </p:txBody>
      </p:sp>
      <p:sp>
        <p:nvSpPr>
          <p:cNvPr id="4" name="Rectangle 3">
            <a:extLst>
              <a:ext uri="{FF2B5EF4-FFF2-40B4-BE49-F238E27FC236}">
                <a16:creationId xmlns:a16="http://schemas.microsoft.com/office/drawing/2014/main" id="{BF5E0217-AA4A-5F42-A74C-BFB2C26BCCB3}"/>
              </a:ext>
            </a:extLst>
          </p:cNvPr>
          <p:cNvSpPr/>
          <p:nvPr/>
        </p:nvSpPr>
        <p:spPr>
          <a:xfrm>
            <a:off x="1305358" y="1943100"/>
            <a:ext cx="2895599" cy="148590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ysClr val="windowText" lastClr="000000"/>
                </a:solidFill>
              </a:rPr>
              <a:t>Verifiable Delay Functions (VDFs)</a:t>
            </a:r>
          </a:p>
        </p:txBody>
      </p:sp>
      <p:sp>
        <p:nvSpPr>
          <p:cNvPr id="5" name="Rectangle 4">
            <a:extLst>
              <a:ext uri="{FF2B5EF4-FFF2-40B4-BE49-F238E27FC236}">
                <a16:creationId xmlns:a16="http://schemas.microsoft.com/office/drawing/2014/main" id="{82A90E6B-0FC2-FA4B-BC53-355F1B3D8774}"/>
              </a:ext>
            </a:extLst>
          </p:cNvPr>
          <p:cNvSpPr/>
          <p:nvPr/>
        </p:nvSpPr>
        <p:spPr>
          <a:xfrm>
            <a:off x="8289925" y="1943100"/>
            <a:ext cx="2895598" cy="1485900"/>
          </a:xfrm>
          <a:prstGeom prst="rect">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ysClr val="windowText" lastClr="000000"/>
                </a:solidFill>
              </a:rPr>
              <a:t>Modular Inversion for Elliptic Curve25519</a:t>
            </a:r>
          </a:p>
        </p:txBody>
      </p:sp>
      <p:sp>
        <p:nvSpPr>
          <p:cNvPr id="6" name="Rectangle 5">
            <a:extLst>
              <a:ext uri="{FF2B5EF4-FFF2-40B4-BE49-F238E27FC236}">
                <a16:creationId xmlns:a16="http://schemas.microsoft.com/office/drawing/2014/main" id="{102C2FBB-F9D9-7040-9168-12FB3B97945C}"/>
              </a:ext>
            </a:extLst>
          </p:cNvPr>
          <p:cNvSpPr/>
          <p:nvPr/>
        </p:nvSpPr>
        <p:spPr>
          <a:xfrm>
            <a:off x="4327527" y="3681412"/>
            <a:ext cx="3790950" cy="2324101"/>
          </a:xfrm>
          <a:prstGeom prst="rect">
            <a:avLst/>
          </a:prstGeom>
          <a:solidFill>
            <a:schemeClr val="tx2">
              <a:lumMod val="20000"/>
              <a:lumOff val="80000"/>
              <a:alpha val="2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ysClr val="windowText" lastClr="000000"/>
                </a:solidFill>
              </a:rPr>
              <a:t>Extended GCD (XGCD)</a:t>
            </a:r>
          </a:p>
          <a:p>
            <a:pPr algn="ctr"/>
            <a:endParaRPr lang="en-US" sz="2800">
              <a:solidFill>
                <a:sysClr val="windowText" lastClr="000000"/>
              </a:solidFill>
            </a:endParaRPr>
          </a:p>
          <a:p>
            <a:pPr algn="ctr"/>
            <a:endParaRPr lang="en-US" sz="2800">
              <a:solidFill>
                <a:sysClr val="windowText" lastClr="000000"/>
              </a:solidFill>
            </a:endParaRPr>
          </a:p>
          <a:p>
            <a:pPr algn="ctr"/>
            <a:endParaRPr lang="en-US" sz="2800">
              <a:solidFill>
                <a:sysClr val="windowText" lastClr="000000"/>
              </a:solidFill>
            </a:endParaRPr>
          </a:p>
        </p:txBody>
      </p:sp>
      <p:sp>
        <p:nvSpPr>
          <p:cNvPr id="9" name="Rectangle 8">
            <a:extLst>
              <a:ext uri="{FF2B5EF4-FFF2-40B4-BE49-F238E27FC236}">
                <a16:creationId xmlns:a16="http://schemas.microsoft.com/office/drawing/2014/main" id="{BD8A3173-40B6-834E-8A9C-F9EA2F2C9961}"/>
              </a:ext>
            </a:extLst>
          </p:cNvPr>
          <p:cNvSpPr/>
          <p:nvPr/>
        </p:nvSpPr>
        <p:spPr>
          <a:xfrm>
            <a:off x="4505327" y="4591054"/>
            <a:ext cx="1606550" cy="1254122"/>
          </a:xfrm>
          <a:prstGeom prst="rect">
            <a:avLst/>
          </a:prstGeom>
          <a:solidFill>
            <a:schemeClr val="tx2">
              <a:lumMod val="20000"/>
              <a:lumOff val="80000"/>
              <a:alpha val="2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ysClr val="windowText" lastClr="000000"/>
                </a:solidFill>
              </a:rPr>
              <a:t>Non-constant-time</a:t>
            </a:r>
          </a:p>
        </p:txBody>
      </p:sp>
      <p:sp>
        <p:nvSpPr>
          <p:cNvPr id="10" name="Rectangle 9">
            <a:extLst>
              <a:ext uri="{FF2B5EF4-FFF2-40B4-BE49-F238E27FC236}">
                <a16:creationId xmlns:a16="http://schemas.microsoft.com/office/drawing/2014/main" id="{221DCBCC-42A3-5341-B8D8-ED5DEF6183CA}"/>
              </a:ext>
            </a:extLst>
          </p:cNvPr>
          <p:cNvSpPr/>
          <p:nvPr/>
        </p:nvSpPr>
        <p:spPr>
          <a:xfrm>
            <a:off x="6330952" y="4591054"/>
            <a:ext cx="1606550" cy="1254122"/>
          </a:xfrm>
          <a:prstGeom prst="rect">
            <a:avLst/>
          </a:prstGeom>
          <a:solidFill>
            <a:schemeClr val="tx2">
              <a:lumMod val="20000"/>
              <a:lumOff val="80000"/>
              <a:alpha val="2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ysClr val="windowText" lastClr="000000"/>
                </a:solidFill>
              </a:rPr>
              <a:t>Constant-time</a:t>
            </a:r>
          </a:p>
        </p:txBody>
      </p:sp>
      <p:cxnSp>
        <p:nvCxnSpPr>
          <p:cNvPr id="12" name="Straight Arrow Connector 11">
            <a:extLst>
              <a:ext uri="{FF2B5EF4-FFF2-40B4-BE49-F238E27FC236}">
                <a16:creationId xmlns:a16="http://schemas.microsoft.com/office/drawing/2014/main" id="{EC6706DF-BD85-3245-A647-D02AC289907E}"/>
              </a:ext>
            </a:extLst>
          </p:cNvPr>
          <p:cNvCxnSpPr>
            <a:cxnSpLocks/>
            <a:stCxn id="4" idx="2"/>
            <a:endCxn id="9" idx="1"/>
          </p:cNvCxnSpPr>
          <p:nvPr/>
        </p:nvCxnSpPr>
        <p:spPr>
          <a:xfrm>
            <a:off x="2753158" y="3429000"/>
            <a:ext cx="1752169" cy="178911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E37095-ACA9-5D4E-85D8-11CA2DEE0A32}"/>
              </a:ext>
            </a:extLst>
          </p:cNvPr>
          <p:cNvCxnSpPr>
            <a:cxnSpLocks/>
            <a:stCxn id="5" idx="2"/>
            <a:endCxn id="10" idx="3"/>
          </p:cNvCxnSpPr>
          <p:nvPr/>
        </p:nvCxnSpPr>
        <p:spPr>
          <a:xfrm flipH="1">
            <a:off x="7937502" y="3429000"/>
            <a:ext cx="1800222" cy="178911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866044F-86B2-DB45-B653-79EE5A533674}"/>
              </a:ext>
            </a:extLst>
          </p:cNvPr>
          <p:cNvSpPr txBox="1"/>
          <p:nvPr/>
        </p:nvSpPr>
        <p:spPr>
          <a:xfrm>
            <a:off x="473075" y="4203640"/>
            <a:ext cx="2962276" cy="800219"/>
          </a:xfrm>
          <a:prstGeom prst="rect">
            <a:avLst/>
          </a:prstGeom>
          <a:noFill/>
        </p:spPr>
        <p:txBody>
          <a:bodyPr wrap="square" rtlCol="0">
            <a:spAutoFit/>
          </a:bodyPr>
          <a:lstStyle/>
          <a:p>
            <a:pPr algn="ctr"/>
            <a:r>
              <a:rPr lang="en-US" sz="2300">
                <a:solidFill>
                  <a:schemeClr val="accent1"/>
                </a:solidFill>
              </a:rPr>
              <a:t>1024-bit XGCD</a:t>
            </a:r>
          </a:p>
          <a:p>
            <a:pPr algn="ctr"/>
            <a:r>
              <a:rPr lang="en-US" sz="2300">
                <a:solidFill>
                  <a:schemeClr val="accent1"/>
                </a:solidFill>
              </a:rPr>
              <a:t>91% of execution time</a:t>
            </a:r>
          </a:p>
        </p:txBody>
      </p:sp>
      <p:sp>
        <p:nvSpPr>
          <p:cNvPr id="16" name="TextBox 15">
            <a:extLst>
              <a:ext uri="{FF2B5EF4-FFF2-40B4-BE49-F238E27FC236}">
                <a16:creationId xmlns:a16="http://schemas.microsoft.com/office/drawing/2014/main" id="{1650DA46-3AF9-D947-B65A-A50F26DF6116}"/>
              </a:ext>
            </a:extLst>
          </p:cNvPr>
          <p:cNvSpPr txBox="1"/>
          <p:nvPr/>
        </p:nvSpPr>
        <p:spPr>
          <a:xfrm>
            <a:off x="8820152" y="4155221"/>
            <a:ext cx="3175001" cy="800219"/>
          </a:xfrm>
          <a:prstGeom prst="rect">
            <a:avLst/>
          </a:prstGeom>
          <a:noFill/>
        </p:spPr>
        <p:txBody>
          <a:bodyPr wrap="square" rtlCol="0">
            <a:spAutoFit/>
          </a:bodyPr>
          <a:lstStyle/>
          <a:p>
            <a:pPr algn="ctr"/>
            <a:r>
              <a:rPr lang="en-US" sz="2300">
                <a:solidFill>
                  <a:srgbClr val="7030A0"/>
                </a:solidFill>
              </a:rPr>
              <a:t>255-bit XGCD </a:t>
            </a:r>
          </a:p>
          <a:p>
            <a:pPr algn="ctr"/>
            <a:r>
              <a:rPr lang="en-US" sz="2300">
                <a:solidFill>
                  <a:srgbClr val="7030A0"/>
                </a:solidFill>
              </a:rPr>
              <a:t>100% of execution time</a:t>
            </a:r>
          </a:p>
        </p:txBody>
      </p:sp>
      <p:sp>
        <p:nvSpPr>
          <p:cNvPr id="13" name="TextBox 12">
            <a:extLst>
              <a:ext uri="{FF2B5EF4-FFF2-40B4-BE49-F238E27FC236}">
                <a16:creationId xmlns:a16="http://schemas.microsoft.com/office/drawing/2014/main" id="{65D71782-9D30-1747-8203-46972FB69C02}"/>
              </a:ext>
            </a:extLst>
          </p:cNvPr>
          <p:cNvSpPr txBox="1"/>
          <p:nvPr/>
        </p:nvSpPr>
        <p:spPr>
          <a:xfrm>
            <a:off x="1421242" y="1467550"/>
            <a:ext cx="2663829" cy="446276"/>
          </a:xfrm>
          <a:prstGeom prst="rect">
            <a:avLst/>
          </a:prstGeom>
          <a:noFill/>
        </p:spPr>
        <p:txBody>
          <a:bodyPr wrap="square" rtlCol="0">
            <a:spAutoFit/>
          </a:bodyPr>
          <a:lstStyle/>
          <a:p>
            <a:pPr algn="ctr"/>
            <a:r>
              <a:rPr lang="en-US" sz="2300">
                <a:solidFill>
                  <a:schemeClr val="accent1"/>
                </a:solidFill>
              </a:rPr>
              <a:t>2018 </a:t>
            </a:r>
            <a:r>
              <a:rPr lang="en-US" sz="2300" baseline="30000">
                <a:solidFill>
                  <a:schemeClr val="accent1"/>
                </a:solidFill>
              </a:rPr>
              <a:t>[1]</a:t>
            </a:r>
          </a:p>
        </p:txBody>
      </p:sp>
      <p:sp>
        <p:nvSpPr>
          <p:cNvPr id="18" name="TextBox 17">
            <a:extLst>
              <a:ext uri="{FF2B5EF4-FFF2-40B4-BE49-F238E27FC236}">
                <a16:creationId xmlns:a16="http://schemas.microsoft.com/office/drawing/2014/main" id="{C95E72FC-71F2-9041-BAA2-1D60AEC9BC00}"/>
              </a:ext>
            </a:extLst>
          </p:cNvPr>
          <p:cNvSpPr txBox="1"/>
          <p:nvPr/>
        </p:nvSpPr>
        <p:spPr>
          <a:xfrm>
            <a:off x="8521694" y="1467550"/>
            <a:ext cx="2663829" cy="446276"/>
          </a:xfrm>
          <a:prstGeom prst="rect">
            <a:avLst/>
          </a:prstGeom>
          <a:noFill/>
        </p:spPr>
        <p:txBody>
          <a:bodyPr wrap="square" rtlCol="0">
            <a:spAutoFit/>
          </a:bodyPr>
          <a:lstStyle/>
          <a:p>
            <a:pPr algn="ctr"/>
            <a:r>
              <a:rPr lang="en-US" sz="2300">
                <a:solidFill>
                  <a:srgbClr val="7030A0"/>
                </a:solidFill>
              </a:rPr>
              <a:t>2021 </a:t>
            </a:r>
            <a:r>
              <a:rPr lang="en-US" sz="2300" baseline="30000">
                <a:solidFill>
                  <a:srgbClr val="7030A0"/>
                </a:solidFill>
              </a:rPr>
              <a:t>[2]</a:t>
            </a:r>
          </a:p>
        </p:txBody>
      </p:sp>
      <p:sp>
        <p:nvSpPr>
          <p:cNvPr id="20" name="Rectangle 19">
            <a:extLst>
              <a:ext uri="{FF2B5EF4-FFF2-40B4-BE49-F238E27FC236}">
                <a16:creationId xmlns:a16="http://schemas.microsoft.com/office/drawing/2014/main" id="{E45D3612-5982-0545-8169-37547B8392C8}"/>
              </a:ext>
            </a:extLst>
          </p:cNvPr>
          <p:cNvSpPr/>
          <p:nvPr/>
        </p:nvSpPr>
        <p:spPr>
          <a:xfrm>
            <a:off x="473075" y="5743875"/>
            <a:ext cx="10596564" cy="148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solidFill>
                  <a:schemeClr val="tx1"/>
                </a:solidFill>
              </a:rPr>
              <a:t>[1] </a:t>
            </a:r>
            <a:r>
              <a:rPr lang="en-US" sz="2000" err="1">
                <a:solidFill>
                  <a:schemeClr val="tx1"/>
                </a:solidFill>
              </a:rPr>
              <a:t>Boneh</a:t>
            </a:r>
            <a:r>
              <a:rPr lang="en-US" sz="2000">
                <a:solidFill>
                  <a:schemeClr val="tx1"/>
                </a:solidFill>
              </a:rPr>
              <a:t> et al. Verifiable delay functions. Crypto 2018.</a:t>
            </a:r>
          </a:p>
          <a:p>
            <a:r>
              <a:rPr lang="en-US" sz="2000">
                <a:solidFill>
                  <a:schemeClr val="tx1"/>
                </a:solidFill>
              </a:rPr>
              <a:t>[2] Bernstein and Yang. Fast constant-time </a:t>
            </a:r>
            <a:r>
              <a:rPr lang="en-US" sz="2000" err="1">
                <a:solidFill>
                  <a:schemeClr val="tx1"/>
                </a:solidFill>
              </a:rPr>
              <a:t>gcd</a:t>
            </a:r>
            <a:r>
              <a:rPr lang="en-US" sz="2000">
                <a:solidFill>
                  <a:schemeClr val="tx1"/>
                </a:solidFill>
              </a:rPr>
              <a:t> computation and modular inversion. CHES 2019.</a:t>
            </a:r>
          </a:p>
        </p:txBody>
      </p:sp>
    </p:spTree>
    <p:extLst>
      <p:ext uri="{BB962C8B-B14F-4D97-AF65-F5344CB8AC3E}">
        <p14:creationId xmlns:p14="http://schemas.microsoft.com/office/powerpoint/2010/main" val="269656655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9A76-A9C7-1C43-B0BA-0E9411F64B72}"/>
              </a:ext>
            </a:extLst>
          </p:cNvPr>
          <p:cNvSpPr>
            <a:spLocks noGrp="1"/>
          </p:cNvSpPr>
          <p:nvPr>
            <p:ph type="title"/>
          </p:nvPr>
        </p:nvSpPr>
        <p:spPr/>
        <p:txBody>
          <a:bodyPr/>
          <a:lstStyle/>
          <a:p>
            <a:r>
              <a:rPr lang="en-US" dirty="0"/>
              <a:t>How fast can one do XGCD?</a:t>
            </a:r>
          </a:p>
        </p:txBody>
      </p:sp>
      <p:graphicFrame>
        <p:nvGraphicFramePr>
          <p:cNvPr id="5" name="Content Placeholder 3">
            <a:extLst>
              <a:ext uri="{FF2B5EF4-FFF2-40B4-BE49-F238E27FC236}">
                <a16:creationId xmlns:a16="http://schemas.microsoft.com/office/drawing/2014/main" id="{233DC5D8-BBB1-7B4C-8842-DE4EEBFB1293}"/>
              </a:ext>
            </a:extLst>
          </p:cNvPr>
          <p:cNvGraphicFramePr>
            <a:graphicFrameLocks noGrp="1"/>
          </p:cNvGraphicFramePr>
          <p:nvPr>
            <p:ph sz="half" idx="1"/>
            <p:extLst>
              <p:ext uri="{D42A27DB-BD31-4B8C-83A1-F6EECF244321}">
                <p14:modId xmlns:p14="http://schemas.microsoft.com/office/powerpoint/2010/main" val="2572110863"/>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ontent Placeholder 10">
            <a:extLst>
              <a:ext uri="{FF2B5EF4-FFF2-40B4-BE49-F238E27FC236}">
                <a16:creationId xmlns:a16="http://schemas.microsoft.com/office/drawing/2014/main" id="{FEF71C0A-A770-4A4B-B338-EF7E83279E7F}"/>
              </a:ext>
            </a:extLst>
          </p:cNvPr>
          <p:cNvGraphicFramePr>
            <a:graphicFrameLocks noGrp="1"/>
          </p:cNvGraphicFramePr>
          <p:nvPr>
            <p:ph sz="half" idx="2"/>
            <p:extLst>
              <p:ext uri="{D42A27DB-BD31-4B8C-83A1-F6EECF244321}">
                <p14:modId xmlns:p14="http://schemas.microsoft.com/office/powerpoint/2010/main" val="18345858"/>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4610B441-803C-6141-BE88-1062E86DF5BA}"/>
              </a:ext>
            </a:extLst>
          </p:cNvPr>
          <p:cNvSpPr txBox="1"/>
          <p:nvPr/>
        </p:nvSpPr>
        <p:spPr>
          <a:xfrm>
            <a:off x="202608" y="5406134"/>
            <a:ext cx="1557802" cy="1323439"/>
          </a:xfrm>
          <a:prstGeom prst="rect">
            <a:avLst/>
          </a:prstGeom>
          <a:solidFill>
            <a:schemeClr val="bg1"/>
          </a:solidFill>
          <a:ln>
            <a:solidFill>
              <a:schemeClr val="tx1"/>
            </a:solidFill>
          </a:ln>
        </p:spPr>
        <p:txBody>
          <a:bodyPr wrap="square" rtlCol="0">
            <a:spAutoFit/>
          </a:bodyPr>
          <a:lstStyle/>
          <a:p>
            <a:r>
              <a:rPr lang="en-US" sz="2000" u="sng"/>
              <a:t>Legend</a:t>
            </a:r>
          </a:p>
          <a:p>
            <a:pPr marL="342900" indent="-342900">
              <a:buFont typeface="Arial" panose="020B0604020202020204" pitchFamily="34" charset="0"/>
              <a:buChar char="•"/>
            </a:pPr>
            <a:r>
              <a:rPr lang="en-US" sz="2000"/>
              <a:t>Software</a:t>
            </a:r>
          </a:p>
          <a:p>
            <a:pPr marL="342900" indent="-342900">
              <a:buFont typeface="Arial" panose="020B0604020202020204" pitchFamily="34" charset="0"/>
              <a:buChar char="•"/>
            </a:pPr>
            <a:r>
              <a:rPr lang="en-US" sz="2000">
                <a:solidFill>
                  <a:schemeClr val="accent1"/>
                </a:solidFill>
              </a:rPr>
              <a:t>FPGA</a:t>
            </a:r>
          </a:p>
          <a:p>
            <a:pPr marL="342900" indent="-342900">
              <a:buFont typeface="Arial" panose="020B0604020202020204" pitchFamily="34" charset="0"/>
              <a:buChar char="•"/>
            </a:pPr>
            <a:r>
              <a:rPr lang="en-US" sz="2000">
                <a:solidFill>
                  <a:srgbClr val="C00000"/>
                </a:solidFill>
              </a:rPr>
              <a:t>ASIC</a:t>
            </a:r>
          </a:p>
        </p:txBody>
      </p:sp>
      <p:sp>
        <p:nvSpPr>
          <p:cNvPr id="8" name="TextBox 7">
            <a:extLst>
              <a:ext uri="{FF2B5EF4-FFF2-40B4-BE49-F238E27FC236}">
                <a16:creationId xmlns:a16="http://schemas.microsoft.com/office/drawing/2014/main" id="{2E6E11CB-FD23-AC40-B95B-4F213A604FCF}"/>
              </a:ext>
            </a:extLst>
          </p:cNvPr>
          <p:cNvSpPr txBox="1"/>
          <p:nvPr/>
        </p:nvSpPr>
        <p:spPr>
          <a:xfrm>
            <a:off x="8648108" y="4085334"/>
            <a:ext cx="1803992" cy="400110"/>
          </a:xfrm>
          <a:prstGeom prst="rect">
            <a:avLst/>
          </a:prstGeom>
          <a:solidFill>
            <a:schemeClr val="bg1"/>
          </a:solidFill>
          <a:ln>
            <a:solidFill>
              <a:schemeClr val="tx1"/>
            </a:solidFill>
          </a:ln>
        </p:spPr>
        <p:txBody>
          <a:bodyPr wrap="square" rtlCol="0">
            <a:spAutoFit/>
          </a:bodyPr>
          <a:lstStyle/>
          <a:p>
            <a:pPr algn="ctr"/>
            <a:r>
              <a:rPr lang="en-US" sz="2000" dirty="0">
                <a:solidFill>
                  <a:srgbClr val="C00000"/>
                </a:solidFill>
              </a:rPr>
              <a:t>No ASIC points!</a:t>
            </a:r>
          </a:p>
        </p:txBody>
      </p:sp>
    </p:spTree>
    <p:extLst>
      <p:ext uri="{BB962C8B-B14F-4D97-AF65-F5344CB8AC3E}">
        <p14:creationId xmlns:p14="http://schemas.microsoft.com/office/powerpoint/2010/main" val="225137338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9E8F-B68B-AC46-904A-05B4A94A9339}"/>
              </a:ext>
            </a:extLst>
          </p:cNvPr>
          <p:cNvSpPr>
            <a:spLocks noGrp="1"/>
          </p:cNvSpPr>
          <p:nvPr>
            <p:ph type="title"/>
          </p:nvPr>
        </p:nvSpPr>
        <p:spPr/>
        <p:txBody>
          <a:bodyPr>
            <a:normAutofit/>
          </a:bodyPr>
          <a:lstStyle/>
          <a:p>
            <a:r>
              <a:rPr lang="en-US" dirty="0"/>
              <a:t>Current view of XGCD design space is narrow</a:t>
            </a:r>
          </a:p>
        </p:txBody>
      </p:sp>
      <p:sp>
        <p:nvSpPr>
          <p:cNvPr id="3" name="Content Placeholder 2">
            <a:extLst>
              <a:ext uri="{FF2B5EF4-FFF2-40B4-BE49-F238E27FC236}">
                <a16:creationId xmlns:a16="http://schemas.microsoft.com/office/drawing/2014/main" id="{F025E949-9582-2346-ABDF-A111552A846F}"/>
              </a:ext>
            </a:extLst>
          </p:cNvPr>
          <p:cNvSpPr>
            <a:spLocks noGrp="1"/>
          </p:cNvSpPr>
          <p:nvPr>
            <p:ph idx="1"/>
          </p:nvPr>
        </p:nvSpPr>
        <p:spPr/>
        <p:txBody>
          <a:bodyPr/>
          <a:lstStyle/>
          <a:p>
            <a:endParaRPr lang="en-US" dirty="0"/>
          </a:p>
          <a:p>
            <a:r>
              <a:rPr lang="en-US" dirty="0"/>
              <a:t>Few papers explore XGCD </a:t>
            </a:r>
            <a:r>
              <a:rPr lang="en-US" i="1" dirty="0"/>
              <a:t>hardware</a:t>
            </a:r>
            <a:r>
              <a:rPr lang="en-US" dirty="0"/>
              <a:t> </a:t>
            </a:r>
          </a:p>
          <a:p>
            <a:r>
              <a:rPr lang="en-US" dirty="0"/>
              <a:t>Moreover, these papers offer point solutions</a:t>
            </a:r>
          </a:p>
          <a:p>
            <a:r>
              <a:rPr lang="en-US" dirty="0"/>
              <a:t>All prior hardware papers build from Euclid’s algorithm</a:t>
            </a:r>
          </a:p>
          <a:p>
            <a:endParaRPr lang="en-US" dirty="0"/>
          </a:p>
          <a:p>
            <a:r>
              <a:rPr lang="en-US" dirty="0"/>
              <a:t>We explore the broader design space to understand</a:t>
            </a:r>
          </a:p>
          <a:p>
            <a:endParaRPr lang="en-US" dirty="0"/>
          </a:p>
          <a:p>
            <a:pPr marL="0" indent="0" algn="ctr">
              <a:buNone/>
            </a:pPr>
            <a:r>
              <a:rPr lang="en-US" b="1" dirty="0"/>
              <a:t>Can we significantly improve XGCD performance with hardware?</a:t>
            </a:r>
            <a:endParaRPr lang="en-US" dirty="0"/>
          </a:p>
        </p:txBody>
      </p:sp>
    </p:spTree>
    <p:extLst>
      <p:ext uri="{BB962C8B-B14F-4D97-AF65-F5344CB8AC3E}">
        <p14:creationId xmlns:p14="http://schemas.microsoft.com/office/powerpoint/2010/main" val="5370513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9E8F-B68B-AC46-904A-05B4A94A9339}"/>
              </a:ext>
            </a:extLst>
          </p:cNvPr>
          <p:cNvSpPr>
            <a:spLocks noGrp="1"/>
          </p:cNvSpPr>
          <p:nvPr>
            <p:ph type="title"/>
          </p:nvPr>
        </p:nvSpPr>
        <p:spPr/>
        <p:txBody>
          <a:bodyPr>
            <a:normAutofit/>
          </a:bodyPr>
          <a:lstStyle/>
          <a:p>
            <a:r>
              <a:rPr lang="en-US" dirty="0"/>
              <a:t>We explore the broader design space</a:t>
            </a:r>
          </a:p>
        </p:txBody>
      </p:sp>
      <p:sp>
        <p:nvSpPr>
          <p:cNvPr id="3" name="Content Placeholder 2">
            <a:extLst>
              <a:ext uri="{FF2B5EF4-FFF2-40B4-BE49-F238E27FC236}">
                <a16:creationId xmlns:a16="http://schemas.microsoft.com/office/drawing/2014/main" id="{F025E949-9582-2346-ABDF-A111552A846F}"/>
              </a:ext>
            </a:extLst>
          </p:cNvPr>
          <p:cNvSpPr>
            <a:spLocks noGrp="1"/>
          </p:cNvSpPr>
          <p:nvPr>
            <p:ph idx="1"/>
          </p:nvPr>
        </p:nvSpPr>
        <p:spPr/>
        <p:txBody>
          <a:bodyPr/>
          <a:lstStyle/>
          <a:p>
            <a:endParaRPr lang="en-US" dirty="0"/>
          </a:p>
          <a:p>
            <a:r>
              <a:rPr lang="en-US" dirty="0"/>
              <a:t>Few existing papers offer point solutions</a:t>
            </a:r>
          </a:p>
          <a:p>
            <a:r>
              <a:rPr lang="en-US" dirty="0"/>
              <a:t>All prior hardware papers build from Euclid’s algorithm</a:t>
            </a:r>
          </a:p>
        </p:txBody>
      </p:sp>
      <p:grpSp>
        <p:nvGrpSpPr>
          <p:cNvPr id="8" name="Group 7">
            <a:extLst>
              <a:ext uri="{FF2B5EF4-FFF2-40B4-BE49-F238E27FC236}">
                <a16:creationId xmlns:a16="http://schemas.microsoft.com/office/drawing/2014/main" id="{37DBD572-CC05-F04C-A132-1171F8012DC6}"/>
              </a:ext>
            </a:extLst>
          </p:cNvPr>
          <p:cNvGrpSpPr/>
          <p:nvPr/>
        </p:nvGrpSpPr>
        <p:grpSpPr>
          <a:xfrm>
            <a:off x="4897300" y="3591680"/>
            <a:ext cx="2257560" cy="1968840"/>
            <a:chOff x="4897300" y="3591680"/>
            <a:chExt cx="2257560" cy="196884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080F892-F44C-B443-897A-1D0B9EB12099}"/>
                    </a:ext>
                  </a:extLst>
                </p14:cNvPr>
                <p14:cNvContentPartPr/>
                <p14:nvPr/>
              </p14:nvContentPartPr>
              <p14:xfrm>
                <a:off x="5789740" y="3591680"/>
                <a:ext cx="247680" cy="1064160"/>
              </p14:xfrm>
            </p:contentPart>
          </mc:Choice>
          <mc:Fallback xmlns="">
            <p:pic>
              <p:nvPicPr>
                <p:cNvPr id="4" name="Ink 3">
                  <a:extLst>
                    <a:ext uri="{FF2B5EF4-FFF2-40B4-BE49-F238E27FC236}">
                      <a16:creationId xmlns:a16="http://schemas.microsoft.com/office/drawing/2014/main" id="{2080F892-F44C-B443-897A-1D0B9EB12099}"/>
                    </a:ext>
                  </a:extLst>
                </p:cNvPr>
                <p:cNvPicPr/>
                <p:nvPr/>
              </p:nvPicPr>
              <p:blipFill>
                <a:blip r:embed="rId4"/>
                <a:stretch>
                  <a:fillRect/>
                </a:stretch>
              </p:blipFill>
              <p:spPr>
                <a:xfrm>
                  <a:off x="5780727" y="3582680"/>
                  <a:ext cx="265346" cy="1081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CE773377-D0DD-A14F-A206-AF04EB23DC6C}"/>
                    </a:ext>
                  </a:extLst>
                </p14:cNvPr>
                <p14:cNvContentPartPr/>
                <p14:nvPr/>
              </p14:nvContentPartPr>
              <p14:xfrm>
                <a:off x="5893060" y="4668080"/>
                <a:ext cx="1261800" cy="681480"/>
              </p14:xfrm>
            </p:contentPart>
          </mc:Choice>
          <mc:Fallback xmlns="">
            <p:pic>
              <p:nvPicPr>
                <p:cNvPr id="5" name="Ink 4">
                  <a:extLst>
                    <a:ext uri="{FF2B5EF4-FFF2-40B4-BE49-F238E27FC236}">
                      <a16:creationId xmlns:a16="http://schemas.microsoft.com/office/drawing/2014/main" id="{CE773377-D0DD-A14F-A206-AF04EB23DC6C}"/>
                    </a:ext>
                  </a:extLst>
                </p:cNvPr>
                <p:cNvPicPr/>
                <p:nvPr/>
              </p:nvPicPr>
              <p:blipFill>
                <a:blip r:embed="rId6"/>
                <a:stretch>
                  <a:fillRect/>
                </a:stretch>
              </p:blipFill>
              <p:spPr>
                <a:xfrm>
                  <a:off x="5884057" y="4659075"/>
                  <a:ext cx="1279445" cy="69912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CD8BAB75-6921-BA4E-9E58-7F1784E6D3A6}"/>
                    </a:ext>
                  </a:extLst>
                </p14:cNvPr>
                <p14:cNvContentPartPr/>
                <p14:nvPr/>
              </p14:nvContentPartPr>
              <p14:xfrm>
                <a:off x="4897300" y="4657280"/>
                <a:ext cx="991440" cy="903240"/>
              </p14:xfrm>
            </p:contentPart>
          </mc:Choice>
          <mc:Fallback xmlns="">
            <p:pic>
              <p:nvPicPr>
                <p:cNvPr id="7" name="Ink 6">
                  <a:extLst>
                    <a:ext uri="{FF2B5EF4-FFF2-40B4-BE49-F238E27FC236}">
                      <a16:creationId xmlns:a16="http://schemas.microsoft.com/office/drawing/2014/main" id="{CD8BAB75-6921-BA4E-9E58-7F1784E6D3A6}"/>
                    </a:ext>
                  </a:extLst>
                </p:cNvPr>
                <p:cNvPicPr/>
                <p:nvPr/>
              </p:nvPicPr>
              <p:blipFill>
                <a:blip r:embed="rId8"/>
                <a:stretch>
                  <a:fillRect/>
                </a:stretch>
              </p:blipFill>
              <p:spPr>
                <a:xfrm>
                  <a:off x="4888300" y="4648280"/>
                  <a:ext cx="1009080" cy="920880"/>
                </a:xfrm>
                <a:prstGeom prst="rect">
                  <a:avLst/>
                </a:prstGeom>
              </p:spPr>
            </p:pic>
          </mc:Fallback>
        </mc:AlternateContent>
      </p:grpSp>
      <p:grpSp>
        <p:nvGrpSpPr>
          <p:cNvPr id="12" name="Group 11">
            <a:extLst>
              <a:ext uri="{FF2B5EF4-FFF2-40B4-BE49-F238E27FC236}">
                <a16:creationId xmlns:a16="http://schemas.microsoft.com/office/drawing/2014/main" id="{82EF9A62-778D-8F4F-A463-4652256320E8}"/>
              </a:ext>
            </a:extLst>
          </p:cNvPr>
          <p:cNvGrpSpPr/>
          <p:nvPr/>
        </p:nvGrpSpPr>
        <p:grpSpPr>
          <a:xfrm>
            <a:off x="7429540" y="5039960"/>
            <a:ext cx="648720" cy="655560"/>
            <a:chOff x="7429540" y="5039960"/>
            <a:chExt cx="648720" cy="655560"/>
          </a:xfrm>
        </p:grpSpPr>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915B9D5B-6272-C54A-857B-A6A8A07B416F}"/>
                    </a:ext>
                  </a:extLst>
                </p14:cNvPr>
                <p14:cNvContentPartPr/>
                <p14:nvPr/>
              </p14:nvContentPartPr>
              <p14:xfrm>
                <a:off x="7429540" y="5133920"/>
                <a:ext cx="335880" cy="437400"/>
              </p14:xfrm>
            </p:contentPart>
          </mc:Choice>
          <mc:Fallback xmlns="">
            <p:pic>
              <p:nvPicPr>
                <p:cNvPr id="9" name="Ink 8">
                  <a:extLst>
                    <a:ext uri="{FF2B5EF4-FFF2-40B4-BE49-F238E27FC236}">
                      <a16:creationId xmlns:a16="http://schemas.microsoft.com/office/drawing/2014/main" id="{915B9D5B-6272-C54A-857B-A6A8A07B416F}"/>
                    </a:ext>
                  </a:extLst>
                </p:cNvPr>
                <p:cNvPicPr/>
                <p:nvPr/>
              </p:nvPicPr>
              <p:blipFill>
                <a:blip r:embed="rId10"/>
                <a:stretch>
                  <a:fillRect/>
                </a:stretch>
              </p:blipFill>
              <p:spPr>
                <a:xfrm>
                  <a:off x="7420540" y="5124913"/>
                  <a:ext cx="353520" cy="455055"/>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375F64A7-6E0D-2A4B-974D-A4ADD61316F6}"/>
                    </a:ext>
                  </a:extLst>
                </p14:cNvPr>
                <p14:cNvContentPartPr/>
                <p14:nvPr/>
              </p14:nvContentPartPr>
              <p14:xfrm>
                <a:off x="7692700" y="5039960"/>
                <a:ext cx="13680" cy="515880"/>
              </p14:xfrm>
            </p:contentPart>
          </mc:Choice>
          <mc:Fallback xmlns="">
            <p:pic>
              <p:nvPicPr>
                <p:cNvPr id="10" name="Ink 9">
                  <a:extLst>
                    <a:ext uri="{FF2B5EF4-FFF2-40B4-BE49-F238E27FC236}">
                      <a16:creationId xmlns:a16="http://schemas.microsoft.com/office/drawing/2014/main" id="{375F64A7-6E0D-2A4B-974D-A4ADD61316F6}"/>
                    </a:ext>
                  </a:extLst>
                </p:cNvPr>
                <p:cNvPicPr/>
                <p:nvPr/>
              </p:nvPicPr>
              <p:blipFill>
                <a:blip r:embed="rId12"/>
                <a:stretch>
                  <a:fillRect/>
                </a:stretch>
              </p:blipFill>
              <p:spPr>
                <a:xfrm>
                  <a:off x="7683700" y="5030960"/>
                  <a:ext cx="31320" cy="533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C45E4D01-C4E4-9B40-B248-40CCE9A05B46}"/>
                    </a:ext>
                  </a:extLst>
                </p14:cNvPr>
                <p14:cNvContentPartPr/>
                <p14:nvPr/>
              </p14:nvContentPartPr>
              <p14:xfrm>
                <a:off x="7939660" y="5275040"/>
                <a:ext cx="138600" cy="420480"/>
              </p14:xfrm>
            </p:contentPart>
          </mc:Choice>
          <mc:Fallback xmlns="">
            <p:pic>
              <p:nvPicPr>
                <p:cNvPr id="11" name="Ink 10">
                  <a:extLst>
                    <a:ext uri="{FF2B5EF4-FFF2-40B4-BE49-F238E27FC236}">
                      <a16:creationId xmlns:a16="http://schemas.microsoft.com/office/drawing/2014/main" id="{C45E4D01-C4E4-9B40-B248-40CCE9A05B46}"/>
                    </a:ext>
                  </a:extLst>
                </p:cNvPr>
                <p:cNvPicPr/>
                <p:nvPr/>
              </p:nvPicPr>
              <p:blipFill>
                <a:blip r:embed="rId14"/>
                <a:stretch>
                  <a:fillRect/>
                </a:stretch>
              </p:blipFill>
              <p:spPr>
                <a:xfrm>
                  <a:off x="7930660" y="5266040"/>
                  <a:ext cx="156240" cy="438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CC541407-FBC5-4347-BA0E-4F30D364789F}"/>
                  </a:ext>
                </a:extLst>
              </p14:cNvPr>
              <p14:cNvContentPartPr/>
              <p14:nvPr/>
            </p14:nvContentPartPr>
            <p14:xfrm>
              <a:off x="8265820" y="5333000"/>
              <a:ext cx="122040" cy="101520"/>
            </p14:xfrm>
          </p:contentPart>
        </mc:Choice>
        <mc:Fallback xmlns="">
          <p:pic>
            <p:nvPicPr>
              <p:cNvPr id="13" name="Ink 12">
                <a:extLst>
                  <a:ext uri="{FF2B5EF4-FFF2-40B4-BE49-F238E27FC236}">
                    <a16:creationId xmlns:a16="http://schemas.microsoft.com/office/drawing/2014/main" id="{CC541407-FBC5-4347-BA0E-4F30D364789F}"/>
                  </a:ext>
                </a:extLst>
              </p:cNvPr>
              <p:cNvPicPr/>
              <p:nvPr/>
            </p:nvPicPr>
            <p:blipFill>
              <a:blip r:embed="rId16"/>
              <a:stretch>
                <a:fillRect/>
              </a:stretch>
            </p:blipFill>
            <p:spPr>
              <a:xfrm>
                <a:off x="8256820" y="5324000"/>
                <a:ext cx="139680" cy="119160"/>
              </a:xfrm>
              <a:prstGeom prst="rect">
                <a:avLst/>
              </a:prstGeom>
            </p:spPr>
          </p:pic>
        </mc:Fallback>
      </mc:AlternateContent>
      <p:grpSp>
        <p:nvGrpSpPr>
          <p:cNvPr id="34" name="Group 33">
            <a:extLst>
              <a:ext uri="{FF2B5EF4-FFF2-40B4-BE49-F238E27FC236}">
                <a16:creationId xmlns:a16="http://schemas.microsoft.com/office/drawing/2014/main" id="{66F705BF-B5F1-4F4C-B9F2-E3A56C48FD8B}"/>
              </a:ext>
            </a:extLst>
          </p:cNvPr>
          <p:cNvGrpSpPr/>
          <p:nvPr/>
        </p:nvGrpSpPr>
        <p:grpSpPr>
          <a:xfrm>
            <a:off x="6364660" y="3467840"/>
            <a:ext cx="1530360" cy="756720"/>
            <a:chOff x="6364660" y="3467840"/>
            <a:chExt cx="1530360" cy="756720"/>
          </a:xfrm>
        </p:grpSpPr>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A7F9ACDB-4F29-6C4E-B662-2A907F905825}"/>
                    </a:ext>
                  </a:extLst>
                </p14:cNvPr>
                <p14:cNvContentPartPr/>
                <p14:nvPr/>
              </p14:nvContentPartPr>
              <p14:xfrm>
                <a:off x="6364660" y="3593840"/>
                <a:ext cx="133200" cy="170640"/>
              </p14:xfrm>
            </p:contentPart>
          </mc:Choice>
          <mc:Fallback xmlns="">
            <p:pic>
              <p:nvPicPr>
                <p:cNvPr id="14" name="Ink 13">
                  <a:extLst>
                    <a:ext uri="{FF2B5EF4-FFF2-40B4-BE49-F238E27FC236}">
                      <a16:creationId xmlns:a16="http://schemas.microsoft.com/office/drawing/2014/main" id="{A7F9ACDB-4F29-6C4E-B662-2A907F905825}"/>
                    </a:ext>
                  </a:extLst>
                </p:cNvPr>
                <p:cNvPicPr/>
                <p:nvPr/>
              </p:nvPicPr>
              <p:blipFill>
                <a:blip r:embed="rId18"/>
                <a:stretch>
                  <a:fillRect/>
                </a:stretch>
              </p:blipFill>
              <p:spPr>
                <a:xfrm>
                  <a:off x="6355660" y="3584840"/>
                  <a:ext cx="15084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2F452868-EB22-364F-8BE3-8EA4841048D6}"/>
                    </a:ext>
                  </a:extLst>
                </p14:cNvPr>
                <p14:cNvContentPartPr/>
                <p14:nvPr/>
              </p14:nvContentPartPr>
              <p14:xfrm>
                <a:off x="6543220" y="3618680"/>
                <a:ext cx="75600" cy="161640"/>
              </p14:xfrm>
            </p:contentPart>
          </mc:Choice>
          <mc:Fallback xmlns="">
            <p:pic>
              <p:nvPicPr>
                <p:cNvPr id="15" name="Ink 14">
                  <a:extLst>
                    <a:ext uri="{FF2B5EF4-FFF2-40B4-BE49-F238E27FC236}">
                      <a16:creationId xmlns:a16="http://schemas.microsoft.com/office/drawing/2014/main" id="{2F452868-EB22-364F-8BE3-8EA4841048D6}"/>
                    </a:ext>
                  </a:extLst>
                </p:cNvPr>
                <p:cNvPicPr/>
                <p:nvPr/>
              </p:nvPicPr>
              <p:blipFill>
                <a:blip r:embed="rId20"/>
                <a:stretch>
                  <a:fillRect/>
                </a:stretch>
              </p:blipFill>
              <p:spPr>
                <a:xfrm>
                  <a:off x="6534220" y="3609680"/>
                  <a:ext cx="9324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1FD4CE48-B86B-F744-B27D-38BA3D4749C0}"/>
                    </a:ext>
                  </a:extLst>
                </p14:cNvPr>
                <p14:cNvContentPartPr/>
                <p14:nvPr/>
              </p14:nvContentPartPr>
              <p14:xfrm>
                <a:off x="6706660" y="3664400"/>
                <a:ext cx="1800" cy="115920"/>
              </p14:xfrm>
            </p:contentPart>
          </mc:Choice>
          <mc:Fallback xmlns="">
            <p:pic>
              <p:nvPicPr>
                <p:cNvPr id="16" name="Ink 15">
                  <a:extLst>
                    <a:ext uri="{FF2B5EF4-FFF2-40B4-BE49-F238E27FC236}">
                      <a16:creationId xmlns:a16="http://schemas.microsoft.com/office/drawing/2014/main" id="{1FD4CE48-B86B-F744-B27D-38BA3D4749C0}"/>
                    </a:ext>
                  </a:extLst>
                </p:cNvPr>
                <p:cNvPicPr/>
                <p:nvPr/>
              </p:nvPicPr>
              <p:blipFill>
                <a:blip r:embed="rId22"/>
                <a:stretch>
                  <a:fillRect/>
                </a:stretch>
              </p:blipFill>
              <p:spPr>
                <a:xfrm>
                  <a:off x="6697660" y="3655400"/>
                  <a:ext cx="194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468D2312-FCA6-FE42-82F4-CF2A97847C7E}"/>
                    </a:ext>
                  </a:extLst>
                </p14:cNvPr>
                <p14:cNvContentPartPr/>
                <p14:nvPr/>
              </p14:nvContentPartPr>
              <p14:xfrm>
                <a:off x="6689740" y="3574040"/>
                <a:ext cx="360" cy="360"/>
              </p14:xfrm>
            </p:contentPart>
          </mc:Choice>
          <mc:Fallback xmlns="">
            <p:pic>
              <p:nvPicPr>
                <p:cNvPr id="17" name="Ink 16">
                  <a:extLst>
                    <a:ext uri="{FF2B5EF4-FFF2-40B4-BE49-F238E27FC236}">
                      <a16:creationId xmlns:a16="http://schemas.microsoft.com/office/drawing/2014/main" id="{468D2312-FCA6-FE42-82F4-CF2A97847C7E}"/>
                    </a:ext>
                  </a:extLst>
                </p:cNvPr>
                <p:cNvPicPr/>
                <p:nvPr/>
              </p:nvPicPr>
              <p:blipFill>
                <a:blip r:embed="rId24"/>
                <a:stretch>
                  <a:fillRect/>
                </a:stretch>
              </p:blipFill>
              <p:spPr>
                <a:xfrm>
                  <a:off x="6680740" y="35650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99ECBBA7-F0F4-2148-A296-76A5308611CF}"/>
                    </a:ext>
                  </a:extLst>
                </p14:cNvPr>
                <p14:cNvContentPartPr/>
                <p14:nvPr/>
              </p14:nvContentPartPr>
              <p14:xfrm>
                <a:off x="6795220" y="3514280"/>
                <a:ext cx="360" cy="253440"/>
              </p14:xfrm>
            </p:contentPart>
          </mc:Choice>
          <mc:Fallback xmlns="">
            <p:pic>
              <p:nvPicPr>
                <p:cNvPr id="18" name="Ink 17">
                  <a:extLst>
                    <a:ext uri="{FF2B5EF4-FFF2-40B4-BE49-F238E27FC236}">
                      <a16:creationId xmlns:a16="http://schemas.microsoft.com/office/drawing/2014/main" id="{99ECBBA7-F0F4-2148-A296-76A5308611CF}"/>
                    </a:ext>
                  </a:extLst>
                </p:cNvPr>
                <p:cNvPicPr/>
                <p:nvPr/>
              </p:nvPicPr>
              <p:blipFill>
                <a:blip r:embed="rId26"/>
                <a:stretch>
                  <a:fillRect/>
                </a:stretch>
              </p:blipFill>
              <p:spPr>
                <a:xfrm>
                  <a:off x="6786220" y="3505293"/>
                  <a:ext cx="18000" cy="271055"/>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C81D736E-2F39-644C-A731-D813FAA0B1F5}"/>
                    </a:ext>
                  </a:extLst>
                </p14:cNvPr>
                <p14:cNvContentPartPr/>
                <p14:nvPr/>
              </p14:nvContentPartPr>
              <p14:xfrm>
                <a:off x="6748060" y="3584480"/>
                <a:ext cx="135000" cy="3600"/>
              </p14:xfrm>
            </p:contentPart>
          </mc:Choice>
          <mc:Fallback xmlns="">
            <p:pic>
              <p:nvPicPr>
                <p:cNvPr id="19" name="Ink 18">
                  <a:extLst>
                    <a:ext uri="{FF2B5EF4-FFF2-40B4-BE49-F238E27FC236}">
                      <a16:creationId xmlns:a16="http://schemas.microsoft.com/office/drawing/2014/main" id="{C81D736E-2F39-644C-A731-D813FAA0B1F5}"/>
                    </a:ext>
                  </a:extLst>
                </p:cNvPr>
                <p:cNvPicPr/>
                <p:nvPr/>
              </p:nvPicPr>
              <p:blipFill>
                <a:blip r:embed="rId28"/>
                <a:stretch>
                  <a:fillRect/>
                </a:stretch>
              </p:blipFill>
              <p:spPr>
                <a:xfrm>
                  <a:off x="6739060" y="3574480"/>
                  <a:ext cx="152640" cy="23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1" name="Ink 20">
                  <a:extLst>
                    <a:ext uri="{FF2B5EF4-FFF2-40B4-BE49-F238E27FC236}">
                      <a16:creationId xmlns:a16="http://schemas.microsoft.com/office/drawing/2014/main" id="{52C7BC61-30B7-EA44-BEB4-DACD65893A45}"/>
                    </a:ext>
                  </a:extLst>
                </p14:cNvPr>
                <p14:cNvContentPartPr/>
                <p14:nvPr/>
              </p14:nvContentPartPr>
              <p14:xfrm>
                <a:off x="6931300" y="3651440"/>
                <a:ext cx="206640" cy="171720"/>
              </p14:xfrm>
            </p:contentPart>
          </mc:Choice>
          <mc:Fallback xmlns="">
            <p:pic>
              <p:nvPicPr>
                <p:cNvPr id="21" name="Ink 20">
                  <a:extLst>
                    <a:ext uri="{FF2B5EF4-FFF2-40B4-BE49-F238E27FC236}">
                      <a16:creationId xmlns:a16="http://schemas.microsoft.com/office/drawing/2014/main" id="{52C7BC61-30B7-EA44-BEB4-DACD65893A45}"/>
                    </a:ext>
                  </a:extLst>
                </p:cNvPr>
                <p:cNvPicPr/>
                <p:nvPr/>
              </p:nvPicPr>
              <p:blipFill>
                <a:blip r:embed="rId30"/>
                <a:stretch>
                  <a:fillRect/>
                </a:stretch>
              </p:blipFill>
              <p:spPr>
                <a:xfrm>
                  <a:off x="6922300" y="3642440"/>
                  <a:ext cx="22428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AEB7F75D-07C1-E046-BE5C-9668A73ADFE9}"/>
                    </a:ext>
                  </a:extLst>
                </p14:cNvPr>
                <p14:cNvContentPartPr/>
                <p14:nvPr/>
              </p14:nvContentPartPr>
              <p14:xfrm>
                <a:off x="7072060" y="3467840"/>
                <a:ext cx="187920" cy="212760"/>
              </p14:xfrm>
            </p:contentPart>
          </mc:Choice>
          <mc:Fallback xmlns="">
            <p:pic>
              <p:nvPicPr>
                <p:cNvPr id="23" name="Ink 22">
                  <a:extLst>
                    <a:ext uri="{FF2B5EF4-FFF2-40B4-BE49-F238E27FC236}">
                      <a16:creationId xmlns:a16="http://schemas.microsoft.com/office/drawing/2014/main" id="{AEB7F75D-07C1-E046-BE5C-9668A73ADFE9}"/>
                    </a:ext>
                  </a:extLst>
                </p:cNvPr>
                <p:cNvPicPr/>
                <p:nvPr/>
              </p:nvPicPr>
              <p:blipFill>
                <a:blip r:embed="rId32"/>
                <a:stretch>
                  <a:fillRect/>
                </a:stretch>
              </p:blipFill>
              <p:spPr>
                <a:xfrm>
                  <a:off x="7063060" y="3458840"/>
                  <a:ext cx="20556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E50D5A89-16D0-5A42-BD5B-D37F14FC33E4}"/>
                    </a:ext>
                  </a:extLst>
                </p14:cNvPr>
                <p14:cNvContentPartPr/>
                <p14:nvPr/>
              </p14:nvContentPartPr>
              <p14:xfrm>
                <a:off x="7362220" y="3549920"/>
                <a:ext cx="360" cy="288360"/>
              </p14:xfrm>
            </p:contentPart>
          </mc:Choice>
          <mc:Fallback xmlns="">
            <p:pic>
              <p:nvPicPr>
                <p:cNvPr id="24" name="Ink 23">
                  <a:extLst>
                    <a:ext uri="{FF2B5EF4-FFF2-40B4-BE49-F238E27FC236}">
                      <a16:creationId xmlns:a16="http://schemas.microsoft.com/office/drawing/2014/main" id="{E50D5A89-16D0-5A42-BD5B-D37F14FC33E4}"/>
                    </a:ext>
                  </a:extLst>
                </p:cNvPr>
                <p:cNvPicPr/>
                <p:nvPr/>
              </p:nvPicPr>
              <p:blipFill>
                <a:blip r:embed="rId34"/>
                <a:stretch>
                  <a:fillRect/>
                </a:stretch>
              </p:blipFill>
              <p:spPr>
                <a:xfrm>
                  <a:off x="7353220" y="3540931"/>
                  <a:ext cx="18000" cy="30597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a16="http://schemas.microsoft.com/office/drawing/2014/main" id="{6C7F5B98-04B8-914A-A80A-FAE85989CA87}"/>
                    </a:ext>
                  </a:extLst>
                </p14:cNvPr>
                <p14:cNvContentPartPr/>
                <p14:nvPr/>
              </p14:nvContentPartPr>
              <p14:xfrm>
                <a:off x="7510180" y="3738200"/>
                <a:ext cx="360" cy="12960"/>
              </p14:xfrm>
            </p:contentPart>
          </mc:Choice>
          <mc:Fallback xmlns="">
            <p:pic>
              <p:nvPicPr>
                <p:cNvPr id="25" name="Ink 24">
                  <a:extLst>
                    <a:ext uri="{FF2B5EF4-FFF2-40B4-BE49-F238E27FC236}">
                      <a16:creationId xmlns:a16="http://schemas.microsoft.com/office/drawing/2014/main" id="{6C7F5B98-04B8-914A-A80A-FAE85989CA87}"/>
                    </a:ext>
                  </a:extLst>
                </p:cNvPr>
                <p:cNvPicPr/>
                <p:nvPr/>
              </p:nvPicPr>
              <p:blipFill>
                <a:blip r:embed="rId36"/>
                <a:stretch>
                  <a:fillRect/>
                </a:stretch>
              </p:blipFill>
              <p:spPr>
                <a:xfrm>
                  <a:off x="7501180" y="3729200"/>
                  <a:ext cx="180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A5E8EBCF-7A56-974E-AF5D-4911B42A5B8E}"/>
                    </a:ext>
                  </a:extLst>
                </p14:cNvPr>
                <p14:cNvContentPartPr/>
                <p14:nvPr/>
              </p14:nvContentPartPr>
              <p14:xfrm>
                <a:off x="7508740" y="3750800"/>
                <a:ext cx="1800" cy="109080"/>
              </p14:xfrm>
            </p:contentPart>
          </mc:Choice>
          <mc:Fallback xmlns="">
            <p:pic>
              <p:nvPicPr>
                <p:cNvPr id="26" name="Ink 25">
                  <a:extLst>
                    <a:ext uri="{FF2B5EF4-FFF2-40B4-BE49-F238E27FC236}">
                      <a16:creationId xmlns:a16="http://schemas.microsoft.com/office/drawing/2014/main" id="{A5E8EBCF-7A56-974E-AF5D-4911B42A5B8E}"/>
                    </a:ext>
                  </a:extLst>
                </p:cNvPr>
                <p:cNvPicPr/>
                <p:nvPr/>
              </p:nvPicPr>
              <p:blipFill>
                <a:blip r:embed="rId38"/>
                <a:stretch>
                  <a:fillRect/>
                </a:stretch>
              </p:blipFill>
              <p:spPr>
                <a:xfrm>
                  <a:off x="7499740" y="3741800"/>
                  <a:ext cx="1944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C3152D31-BE75-2F47-B801-F6C6A41F20DF}"/>
                    </a:ext>
                  </a:extLst>
                </p14:cNvPr>
                <p14:cNvContentPartPr/>
                <p14:nvPr/>
              </p14:nvContentPartPr>
              <p14:xfrm>
                <a:off x="7495420" y="3626960"/>
                <a:ext cx="360" cy="360"/>
              </p14:xfrm>
            </p:contentPart>
          </mc:Choice>
          <mc:Fallback xmlns="">
            <p:pic>
              <p:nvPicPr>
                <p:cNvPr id="27" name="Ink 26">
                  <a:extLst>
                    <a:ext uri="{FF2B5EF4-FFF2-40B4-BE49-F238E27FC236}">
                      <a16:creationId xmlns:a16="http://schemas.microsoft.com/office/drawing/2014/main" id="{C3152D31-BE75-2F47-B801-F6C6A41F20DF}"/>
                    </a:ext>
                  </a:extLst>
                </p:cNvPr>
                <p:cNvPicPr/>
                <p:nvPr/>
              </p:nvPicPr>
              <p:blipFill>
                <a:blip r:embed="rId24"/>
                <a:stretch>
                  <a:fillRect/>
                </a:stretch>
              </p:blipFill>
              <p:spPr>
                <a:xfrm>
                  <a:off x="7486420" y="36179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77B5349-8714-F04F-896C-0852ED2E4C51}"/>
                    </a:ext>
                  </a:extLst>
                </p14:cNvPr>
                <p14:cNvContentPartPr/>
                <p14:nvPr/>
              </p14:nvContentPartPr>
              <p14:xfrm>
                <a:off x="7681180" y="3584480"/>
                <a:ext cx="3600" cy="249840"/>
              </p14:xfrm>
            </p:contentPart>
          </mc:Choice>
          <mc:Fallback xmlns="">
            <p:pic>
              <p:nvPicPr>
                <p:cNvPr id="28" name="Ink 27">
                  <a:extLst>
                    <a:ext uri="{FF2B5EF4-FFF2-40B4-BE49-F238E27FC236}">
                      <a16:creationId xmlns:a16="http://schemas.microsoft.com/office/drawing/2014/main" id="{177B5349-8714-F04F-896C-0852ED2E4C51}"/>
                    </a:ext>
                  </a:extLst>
                </p:cNvPr>
                <p:cNvPicPr/>
                <p:nvPr/>
              </p:nvPicPr>
              <p:blipFill>
                <a:blip r:embed="rId41"/>
                <a:stretch>
                  <a:fillRect/>
                </a:stretch>
              </p:blipFill>
              <p:spPr>
                <a:xfrm>
                  <a:off x="7672180" y="3575493"/>
                  <a:ext cx="21240" cy="267455"/>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35572699-9219-544B-A5A6-F02CF9B3C6EB}"/>
                    </a:ext>
                  </a:extLst>
                </p14:cNvPr>
                <p14:cNvContentPartPr/>
                <p14:nvPr/>
              </p14:nvContentPartPr>
              <p14:xfrm>
                <a:off x="7617100" y="3732080"/>
                <a:ext cx="149760" cy="360"/>
              </p14:xfrm>
            </p:contentPart>
          </mc:Choice>
          <mc:Fallback xmlns="">
            <p:pic>
              <p:nvPicPr>
                <p:cNvPr id="29" name="Ink 28">
                  <a:extLst>
                    <a:ext uri="{FF2B5EF4-FFF2-40B4-BE49-F238E27FC236}">
                      <a16:creationId xmlns:a16="http://schemas.microsoft.com/office/drawing/2014/main" id="{35572699-9219-544B-A5A6-F02CF9B3C6EB}"/>
                    </a:ext>
                  </a:extLst>
                </p:cNvPr>
                <p:cNvPicPr/>
                <p:nvPr/>
              </p:nvPicPr>
              <p:blipFill>
                <a:blip r:embed="rId43"/>
                <a:stretch>
                  <a:fillRect/>
                </a:stretch>
              </p:blipFill>
              <p:spPr>
                <a:xfrm>
                  <a:off x="7608100" y="3723080"/>
                  <a:ext cx="1674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0" name="Ink 29">
                  <a:extLst>
                    <a:ext uri="{FF2B5EF4-FFF2-40B4-BE49-F238E27FC236}">
                      <a16:creationId xmlns:a16="http://schemas.microsoft.com/office/drawing/2014/main" id="{C35ADEEE-E1D3-D142-A875-CA7A00873674}"/>
                    </a:ext>
                  </a:extLst>
                </p14:cNvPr>
                <p14:cNvContentPartPr/>
                <p14:nvPr/>
              </p14:nvContentPartPr>
              <p14:xfrm>
                <a:off x="7772620" y="3661160"/>
                <a:ext cx="122400" cy="563400"/>
              </p14:xfrm>
            </p:contentPart>
          </mc:Choice>
          <mc:Fallback xmlns="">
            <p:pic>
              <p:nvPicPr>
                <p:cNvPr id="30" name="Ink 29">
                  <a:extLst>
                    <a:ext uri="{FF2B5EF4-FFF2-40B4-BE49-F238E27FC236}">
                      <a16:creationId xmlns:a16="http://schemas.microsoft.com/office/drawing/2014/main" id="{C35ADEEE-E1D3-D142-A875-CA7A00873674}"/>
                    </a:ext>
                  </a:extLst>
                </p:cNvPr>
                <p:cNvPicPr/>
                <p:nvPr/>
              </p:nvPicPr>
              <p:blipFill>
                <a:blip r:embed="rId45"/>
                <a:stretch>
                  <a:fillRect/>
                </a:stretch>
              </p:blipFill>
              <p:spPr>
                <a:xfrm>
                  <a:off x="7763620" y="3652160"/>
                  <a:ext cx="140040" cy="581040"/>
                </a:xfrm>
                <a:prstGeom prst="rect">
                  <a:avLst/>
                </a:prstGeom>
              </p:spPr>
            </p:pic>
          </mc:Fallback>
        </mc:AlternateContent>
      </p:grpSp>
      <p:grpSp>
        <p:nvGrpSpPr>
          <p:cNvPr id="33" name="Group 32">
            <a:extLst>
              <a:ext uri="{FF2B5EF4-FFF2-40B4-BE49-F238E27FC236}">
                <a16:creationId xmlns:a16="http://schemas.microsoft.com/office/drawing/2014/main" id="{7C11999F-DEB9-CF4E-A78D-92BCCE75FE72}"/>
              </a:ext>
            </a:extLst>
          </p:cNvPr>
          <p:cNvGrpSpPr/>
          <p:nvPr/>
        </p:nvGrpSpPr>
        <p:grpSpPr>
          <a:xfrm>
            <a:off x="8261500" y="3648920"/>
            <a:ext cx="797400" cy="454320"/>
            <a:chOff x="8261500" y="3648920"/>
            <a:chExt cx="797400" cy="454320"/>
          </a:xfrm>
        </p:grpSpPr>
        <mc:AlternateContent xmlns:mc="http://schemas.openxmlformats.org/markup-compatibility/2006" xmlns:p14="http://schemas.microsoft.com/office/powerpoint/2010/main">
          <mc:Choice Requires="p14">
            <p:contentPart p14:bwMode="auto" r:id="rId46">
              <p14:nvContentPartPr>
                <p14:cNvPr id="31" name="Ink 30">
                  <a:extLst>
                    <a:ext uri="{FF2B5EF4-FFF2-40B4-BE49-F238E27FC236}">
                      <a16:creationId xmlns:a16="http://schemas.microsoft.com/office/drawing/2014/main" id="{62E98A2A-4AD9-D649-932E-72592E06CD30}"/>
                    </a:ext>
                  </a:extLst>
                </p14:cNvPr>
                <p14:cNvContentPartPr/>
                <p14:nvPr/>
              </p14:nvContentPartPr>
              <p14:xfrm>
                <a:off x="8261500" y="3648920"/>
                <a:ext cx="521280" cy="454320"/>
              </p14:xfrm>
            </p:contentPart>
          </mc:Choice>
          <mc:Fallback xmlns="">
            <p:pic>
              <p:nvPicPr>
                <p:cNvPr id="31" name="Ink 30">
                  <a:extLst>
                    <a:ext uri="{FF2B5EF4-FFF2-40B4-BE49-F238E27FC236}">
                      <a16:creationId xmlns:a16="http://schemas.microsoft.com/office/drawing/2014/main" id="{62E98A2A-4AD9-D649-932E-72592E06CD30}"/>
                    </a:ext>
                  </a:extLst>
                </p:cNvPr>
                <p:cNvPicPr/>
                <p:nvPr/>
              </p:nvPicPr>
              <p:blipFill>
                <a:blip r:embed="rId47"/>
                <a:stretch>
                  <a:fillRect/>
                </a:stretch>
              </p:blipFill>
              <p:spPr>
                <a:xfrm>
                  <a:off x="8252500" y="3639920"/>
                  <a:ext cx="538920" cy="471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2" name="Ink 31">
                  <a:extLst>
                    <a:ext uri="{FF2B5EF4-FFF2-40B4-BE49-F238E27FC236}">
                      <a16:creationId xmlns:a16="http://schemas.microsoft.com/office/drawing/2014/main" id="{18F9B136-88B8-C344-BDE7-86EF79675C63}"/>
                    </a:ext>
                  </a:extLst>
                </p14:cNvPr>
                <p14:cNvContentPartPr/>
                <p14:nvPr/>
              </p14:nvContentPartPr>
              <p14:xfrm>
                <a:off x="8915980" y="3680240"/>
                <a:ext cx="142920" cy="172080"/>
              </p14:xfrm>
            </p:contentPart>
          </mc:Choice>
          <mc:Fallback xmlns="">
            <p:pic>
              <p:nvPicPr>
                <p:cNvPr id="32" name="Ink 31">
                  <a:extLst>
                    <a:ext uri="{FF2B5EF4-FFF2-40B4-BE49-F238E27FC236}">
                      <a16:creationId xmlns:a16="http://schemas.microsoft.com/office/drawing/2014/main" id="{18F9B136-88B8-C344-BDE7-86EF79675C63}"/>
                    </a:ext>
                  </a:extLst>
                </p:cNvPr>
                <p:cNvPicPr/>
                <p:nvPr/>
              </p:nvPicPr>
              <p:blipFill>
                <a:blip r:embed="rId49"/>
                <a:stretch>
                  <a:fillRect/>
                </a:stretch>
              </p:blipFill>
              <p:spPr>
                <a:xfrm>
                  <a:off x="8906980" y="3671240"/>
                  <a:ext cx="160560" cy="189720"/>
                </a:xfrm>
                <a:prstGeom prst="rect">
                  <a:avLst/>
                </a:prstGeom>
              </p:spPr>
            </p:pic>
          </mc:Fallback>
        </mc:AlternateContent>
      </p:grpSp>
      <p:grpSp>
        <p:nvGrpSpPr>
          <p:cNvPr id="46" name="Group 45">
            <a:extLst>
              <a:ext uri="{FF2B5EF4-FFF2-40B4-BE49-F238E27FC236}">
                <a16:creationId xmlns:a16="http://schemas.microsoft.com/office/drawing/2014/main" id="{18731B4C-311B-6E4C-AC84-7D0D10BFF02F}"/>
              </a:ext>
            </a:extLst>
          </p:cNvPr>
          <p:cNvGrpSpPr/>
          <p:nvPr/>
        </p:nvGrpSpPr>
        <p:grpSpPr>
          <a:xfrm>
            <a:off x="2906860" y="5012960"/>
            <a:ext cx="2362680" cy="1245960"/>
            <a:chOff x="2906860" y="5012960"/>
            <a:chExt cx="2362680" cy="1245960"/>
          </a:xfrm>
        </p:grpSpPr>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C7565EF3-2C9F-F74C-A5FE-F21911884F78}"/>
                    </a:ext>
                  </a:extLst>
                </p14:cNvPr>
                <p14:cNvContentPartPr/>
                <p14:nvPr/>
              </p14:nvContentPartPr>
              <p14:xfrm>
                <a:off x="2906860" y="5012960"/>
                <a:ext cx="440280" cy="1199160"/>
              </p14:xfrm>
            </p:contentPart>
          </mc:Choice>
          <mc:Fallback xmlns="">
            <p:pic>
              <p:nvPicPr>
                <p:cNvPr id="35" name="Ink 34">
                  <a:extLst>
                    <a:ext uri="{FF2B5EF4-FFF2-40B4-BE49-F238E27FC236}">
                      <a16:creationId xmlns:a16="http://schemas.microsoft.com/office/drawing/2014/main" id="{C7565EF3-2C9F-F74C-A5FE-F21911884F78}"/>
                    </a:ext>
                  </a:extLst>
                </p:cNvPr>
                <p:cNvPicPr/>
                <p:nvPr/>
              </p:nvPicPr>
              <p:blipFill>
                <a:blip r:embed="rId51"/>
                <a:stretch>
                  <a:fillRect/>
                </a:stretch>
              </p:blipFill>
              <p:spPr>
                <a:xfrm>
                  <a:off x="2897867" y="5003960"/>
                  <a:ext cx="457906" cy="12168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4647FEBE-D349-0C46-89E7-72C1BF2DDFD2}"/>
                    </a:ext>
                  </a:extLst>
                </p14:cNvPr>
                <p14:cNvContentPartPr/>
                <p14:nvPr/>
              </p14:nvContentPartPr>
              <p14:xfrm>
                <a:off x="3388900" y="5470520"/>
                <a:ext cx="3600" cy="500760"/>
              </p14:xfrm>
            </p:contentPart>
          </mc:Choice>
          <mc:Fallback xmlns="">
            <p:pic>
              <p:nvPicPr>
                <p:cNvPr id="36" name="Ink 35">
                  <a:extLst>
                    <a:ext uri="{FF2B5EF4-FFF2-40B4-BE49-F238E27FC236}">
                      <a16:creationId xmlns:a16="http://schemas.microsoft.com/office/drawing/2014/main" id="{4647FEBE-D349-0C46-89E7-72C1BF2DDFD2}"/>
                    </a:ext>
                  </a:extLst>
                </p:cNvPr>
                <p:cNvPicPr/>
                <p:nvPr/>
              </p:nvPicPr>
              <p:blipFill>
                <a:blip r:embed="rId53"/>
                <a:stretch>
                  <a:fillRect/>
                </a:stretch>
              </p:blipFill>
              <p:spPr>
                <a:xfrm>
                  <a:off x="3379900" y="5461520"/>
                  <a:ext cx="2124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D88D2B51-AA8D-D149-A38B-3EAFDDEEFFF1}"/>
                    </a:ext>
                  </a:extLst>
                </p14:cNvPr>
                <p14:cNvContentPartPr/>
                <p14:nvPr/>
              </p14:nvContentPartPr>
              <p14:xfrm>
                <a:off x="3604540" y="5775080"/>
                <a:ext cx="75960" cy="85680"/>
              </p14:xfrm>
            </p:contentPart>
          </mc:Choice>
          <mc:Fallback xmlns="">
            <p:pic>
              <p:nvPicPr>
                <p:cNvPr id="37" name="Ink 36">
                  <a:extLst>
                    <a:ext uri="{FF2B5EF4-FFF2-40B4-BE49-F238E27FC236}">
                      <a16:creationId xmlns:a16="http://schemas.microsoft.com/office/drawing/2014/main" id="{D88D2B51-AA8D-D149-A38B-3EAFDDEEFFF1}"/>
                    </a:ext>
                  </a:extLst>
                </p:cNvPr>
                <p:cNvPicPr/>
                <p:nvPr/>
              </p:nvPicPr>
              <p:blipFill>
                <a:blip r:embed="rId55"/>
                <a:stretch>
                  <a:fillRect/>
                </a:stretch>
              </p:blipFill>
              <p:spPr>
                <a:xfrm>
                  <a:off x="3595540" y="5766118"/>
                  <a:ext cx="93600" cy="103246"/>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a16="http://schemas.microsoft.com/office/drawing/2014/main" id="{2443D9E8-325E-BA49-B6C2-DF3970085AED}"/>
                    </a:ext>
                  </a:extLst>
                </p14:cNvPr>
                <p14:cNvContentPartPr/>
                <p14:nvPr/>
              </p14:nvContentPartPr>
              <p14:xfrm>
                <a:off x="3709660" y="5715320"/>
                <a:ext cx="360" cy="71280"/>
              </p14:xfrm>
            </p:contentPart>
          </mc:Choice>
          <mc:Fallback xmlns="">
            <p:pic>
              <p:nvPicPr>
                <p:cNvPr id="38" name="Ink 37">
                  <a:extLst>
                    <a:ext uri="{FF2B5EF4-FFF2-40B4-BE49-F238E27FC236}">
                      <a16:creationId xmlns:a16="http://schemas.microsoft.com/office/drawing/2014/main" id="{2443D9E8-325E-BA49-B6C2-DF3970085AED}"/>
                    </a:ext>
                  </a:extLst>
                </p:cNvPr>
                <p:cNvPicPr/>
                <p:nvPr/>
              </p:nvPicPr>
              <p:blipFill>
                <a:blip r:embed="rId57"/>
                <a:stretch>
                  <a:fillRect/>
                </a:stretch>
              </p:blipFill>
              <p:spPr>
                <a:xfrm>
                  <a:off x="3700660" y="5706320"/>
                  <a:ext cx="1800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C61E5F05-4AB2-D64A-8FD4-864362E90AE5}"/>
                    </a:ext>
                  </a:extLst>
                </p14:cNvPr>
                <p14:cNvContentPartPr/>
                <p14:nvPr/>
              </p14:nvContentPartPr>
              <p14:xfrm>
                <a:off x="3852940" y="5529200"/>
                <a:ext cx="360" cy="487800"/>
              </p14:xfrm>
            </p:contentPart>
          </mc:Choice>
          <mc:Fallback xmlns="">
            <p:pic>
              <p:nvPicPr>
                <p:cNvPr id="39" name="Ink 38">
                  <a:extLst>
                    <a:ext uri="{FF2B5EF4-FFF2-40B4-BE49-F238E27FC236}">
                      <a16:creationId xmlns:a16="http://schemas.microsoft.com/office/drawing/2014/main" id="{C61E5F05-4AB2-D64A-8FD4-864362E90AE5}"/>
                    </a:ext>
                  </a:extLst>
                </p:cNvPr>
                <p:cNvPicPr/>
                <p:nvPr/>
              </p:nvPicPr>
              <p:blipFill>
                <a:blip r:embed="rId59"/>
                <a:stretch>
                  <a:fillRect/>
                </a:stretch>
              </p:blipFill>
              <p:spPr>
                <a:xfrm>
                  <a:off x="3843940" y="5520200"/>
                  <a:ext cx="18000" cy="505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0" name="Ink 39">
                  <a:extLst>
                    <a:ext uri="{FF2B5EF4-FFF2-40B4-BE49-F238E27FC236}">
                      <a16:creationId xmlns:a16="http://schemas.microsoft.com/office/drawing/2014/main" id="{5AC81BCE-6A64-804F-A66A-AC00E6D5E3F1}"/>
                    </a:ext>
                  </a:extLst>
                </p14:cNvPr>
                <p14:cNvContentPartPr/>
                <p14:nvPr/>
              </p14:nvContentPartPr>
              <p14:xfrm>
                <a:off x="3790660" y="5753480"/>
                <a:ext cx="137160" cy="360"/>
              </p14:xfrm>
            </p:contentPart>
          </mc:Choice>
          <mc:Fallback xmlns="">
            <p:pic>
              <p:nvPicPr>
                <p:cNvPr id="40" name="Ink 39">
                  <a:extLst>
                    <a:ext uri="{FF2B5EF4-FFF2-40B4-BE49-F238E27FC236}">
                      <a16:creationId xmlns:a16="http://schemas.microsoft.com/office/drawing/2014/main" id="{5AC81BCE-6A64-804F-A66A-AC00E6D5E3F1}"/>
                    </a:ext>
                  </a:extLst>
                </p:cNvPr>
                <p:cNvPicPr/>
                <p:nvPr/>
              </p:nvPicPr>
              <p:blipFill>
                <a:blip r:embed="rId61"/>
                <a:stretch>
                  <a:fillRect/>
                </a:stretch>
              </p:blipFill>
              <p:spPr>
                <a:xfrm>
                  <a:off x="3781636" y="5744480"/>
                  <a:ext cx="154846"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1" name="Ink 40">
                  <a:extLst>
                    <a:ext uri="{FF2B5EF4-FFF2-40B4-BE49-F238E27FC236}">
                      <a16:creationId xmlns:a16="http://schemas.microsoft.com/office/drawing/2014/main" id="{8BAB566E-9A52-5E49-AA06-2074FAC6E4F7}"/>
                    </a:ext>
                  </a:extLst>
                </p14:cNvPr>
                <p14:cNvContentPartPr/>
                <p14:nvPr/>
              </p14:nvContentPartPr>
              <p14:xfrm>
                <a:off x="3851500" y="5604800"/>
                <a:ext cx="213120" cy="654120"/>
              </p14:xfrm>
            </p:contentPart>
          </mc:Choice>
          <mc:Fallback xmlns="">
            <p:pic>
              <p:nvPicPr>
                <p:cNvPr id="41" name="Ink 40">
                  <a:extLst>
                    <a:ext uri="{FF2B5EF4-FFF2-40B4-BE49-F238E27FC236}">
                      <a16:creationId xmlns:a16="http://schemas.microsoft.com/office/drawing/2014/main" id="{8BAB566E-9A52-5E49-AA06-2074FAC6E4F7}"/>
                    </a:ext>
                  </a:extLst>
                </p:cNvPr>
                <p:cNvPicPr/>
                <p:nvPr/>
              </p:nvPicPr>
              <p:blipFill>
                <a:blip r:embed="rId63"/>
                <a:stretch>
                  <a:fillRect/>
                </a:stretch>
              </p:blipFill>
              <p:spPr>
                <a:xfrm>
                  <a:off x="3842500" y="5595800"/>
                  <a:ext cx="230760" cy="671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2" name="Ink 41">
                  <a:extLst>
                    <a:ext uri="{FF2B5EF4-FFF2-40B4-BE49-F238E27FC236}">
                      <a16:creationId xmlns:a16="http://schemas.microsoft.com/office/drawing/2014/main" id="{F4E97569-59A5-AE40-882C-8335B79CCD35}"/>
                    </a:ext>
                  </a:extLst>
                </p14:cNvPr>
                <p14:cNvContentPartPr/>
                <p14:nvPr/>
              </p14:nvContentPartPr>
              <p14:xfrm>
                <a:off x="3827020" y="6064160"/>
                <a:ext cx="109800" cy="360"/>
              </p14:xfrm>
            </p:contentPart>
          </mc:Choice>
          <mc:Fallback xmlns="">
            <p:pic>
              <p:nvPicPr>
                <p:cNvPr id="42" name="Ink 41">
                  <a:extLst>
                    <a:ext uri="{FF2B5EF4-FFF2-40B4-BE49-F238E27FC236}">
                      <a16:creationId xmlns:a16="http://schemas.microsoft.com/office/drawing/2014/main" id="{F4E97569-59A5-AE40-882C-8335B79CCD35}"/>
                    </a:ext>
                  </a:extLst>
                </p:cNvPr>
                <p:cNvPicPr/>
                <p:nvPr/>
              </p:nvPicPr>
              <p:blipFill>
                <a:blip r:embed="rId65"/>
                <a:stretch>
                  <a:fillRect/>
                </a:stretch>
              </p:blipFill>
              <p:spPr>
                <a:xfrm>
                  <a:off x="3818020" y="6055160"/>
                  <a:ext cx="127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3" name="Ink 42">
                  <a:extLst>
                    <a:ext uri="{FF2B5EF4-FFF2-40B4-BE49-F238E27FC236}">
                      <a16:creationId xmlns:a16="http://schemas.microsoft.com/office/drawing/2014/main" id="{9AC41717-3907-2D49-AF80-F4AF246CE9C3}"/>
                    </a:ext>
                  </a:extLst>
                </p14:cNvPr>
                <p14:cNvContentPartPr/>
                <p14:nvPr/>
              </p14:nvContentPartPr>
              <p14:xfrm>
                <a:off x="4188460" y="5817560"/>
                <a:ext cx="236520" cy="273960"/>
              </p14:xfrm>
            </p:contentPart>
          </mc:Choice>
          <mc:Fallback xmlns="">
            <p:pic>
              <p:nvPicPr>
                <p:cNvPr id="43" name="Ink 42">
                  <a:extLst>
                    <a:ext uri="{FF2B5EF4-FFF2-40B4-BE49-F238E27FC236}">
                      <a16:creationId xmlns:a16="http://schemas.microsoft.com/office/drawing/2014/main" id="{9AC41717-3907-2D49-AF80-F4AF246CE9C3}"/>
                    </a:ext>
                  </a:extLst>
                </p:cNvPr>
                <p:cNvPicPr/>
                <p:nvPr/>
              </p:nvPicPr>
              <p:blipFill>
                <a:blip r:embed="rId67"/>
                <a:stretch>
                  <a:fillRect/>
                </a:stretch>
              </p:blipFill>
              <p:spPr>
                <a:xfrm>
                  <a:off x="4179460" y="5808572"/>
                  <a:ext cx="254160" cy="291577"/>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4" name="Ink 43">
                  <a:extLst>
                    <a:ext uri="{FF2B5EF4-FFF2-40B4-BE49-F238E27FC236}">
                      <a16:creationId xmlns:a16="http://schemas.microsoft.com/office/drawing/2014/main" id="{9B28703C-1881-2B4D-A5E7-B9AE2A392AED}"/>
                    </a:ext>
                  </a:extLst>
                </p14:cNvPr>
                <p14:cNvContentPartPr/>
                <p14:nvPr/>
              </p14:nvContentPartPr>
              <p14:xfrm>
                <a:off x="4536580" y="5808560"/>
                <a:ext cx="131760" cy="200160"/>
              </p14:xfrm>
            </p:contentPart>
          </mc:Choice>
          <mc:Fallback xmlns="">
            <p:pic>
              <p:nvPicPr>
                <p:cNvPr id="44" name="Ink 43">
                  <a:extLst>
                    <a:ext uri="{FF2B5EF4-FFF2-40B4-BE49-F238E27FC236}">
                      <a16:creationId xmlns:a16="http://schemas.microsoft.com/office/drawing/2014/main" id="{9B28703C-1881-2B4D-A5E7-B9AE2A392AED}"/>
                    </a:ext>
                  </a:extLst>
                </p:cNvPr>
                <p:cNvPicPr/>
                <p:nvPr/>
              </p:nvPicPr>
              <p:blipFill>
                <a:blip r:embed="rId69"/>
                <a:stretch>
                  <a:fillRect/>
                </a:stretch>
              </p:blipFill>
              <p:spPr>
                <a:xfrm>
                  <a:off x="4527605" y="5799544"/>
                  <a:ext cx="149352" cy="217832"/>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5" name="Ink 44">
                  <a:extLst>
                    <a:ext uri="{FF2B5EF4-FFF2-40B4-BE49-F238E27FC236}">
                      <a16:creationId xmlns:a16="http://schemas.microsoft.com/office/drawing/2014/main" id="{00B20E67-3EF1-E448-AB84-29EC0F1E7F25}"/>
                    </a:ext>
                  </a:extLst>
                </p14:cNvPr>
                <p14:cNvContentPartPr/>
                <p14:nvPr/>
              </p14:nvContentPartPr>
              <p14:xfrm>
                <a:off x="4836820" y="5666720"/>
                <a:ext cx="432720" cy="349920"/>
              </p14:xfrm>
            </p:contentPart>
          </mc:Choice>
          <mc:Fallback xmlns="">
            <p:pic>
              <p:nvPicPr>
                <p:cNvPr id="45" name="Ink 44">
                  <a:extLst>
                    <a:ext uri="{FF2B5EF4-FFF2-40B4-BE49-F238E27FC236}">
                      <a16:creationId xmlns:a16="http://schemas.microsoft.com/office/drawing/2014/main" id="{00B20E67-3EF1-E448-AB84-29EC0F1E7F25}"/>
                    </a:ext>
                  </a:extLst>
                </p:cNvPr>
                <p:cNvPicPr/>
                <p:nvPr/>
              </p:nvPicPr>
              <p:blipFill>
                <a:blip r:embed="rId71"/>
                <a:stretch>
                  <a:fillRect/>
                </a:stretch>
              </p:blipFill>
              <p:spPr>
                <a:xfrm>
                  <a:off x="4827820" y="5657720"/>
                  <a:ext cx="450360" cy="367560"/>
                </a:xfrm>
                <a:prstGeom prst="rect">
                  <a:avLst/>
                </a:prstGeom>
              </p:spPr>
            </p:pic>
          </mc:Fallback>
        </mc:AlternateContent>
      </p:grpSp>
    </p:spTree>
    <p:extLst>
      <p:ext uri="{BB962C8B-B14F-4D97-AF65-F5344CB8AC3E}">
        <p14:creationId xmlns:p14="http://schemas.microsoft.com/office/powerpoint/2010/main" val="105432298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C9B2-D476-AF44-BA4A-A9DB715FCD59}"/>
              </a:ext>
            </a:extLst>
          </p:cNvPr>
          <p:cNvSpPr>
            <a:spLocks noGrp="1"/>
          </p:cNvSpPr>
          <p:nvPr>
            <p:ph type="title"/>
          </p:nvPr>
        </p:nvSpPr>
        <p:spPr/>
        <p:txBody>
          <a:bodyPr/>
          <a:lstStyle/>
          <a:p>
            <a:r>
              <a:rPr lang="en-US" dirty="0"/>
              <a:t>Hardware vs software framing</a:t>
            </a:r>
          </a:p>
        </p:txBody>
      </p:sp>
      <p:sp>
        <p:nvSpPr>
          <p:cNvPr id="3" name="Content Placeholder 2">
            <a:extLst>
              <a:ext uri="{FF2B5EF4-FFF2-40B4-BE49-F238E27FC236}">
                <a16:creationId xmlns:a16="http://schemas.microsoft.com/office/drawing/2014/main" id="{4F0A3628-32F8-DA43-8B6F-7F39F9328A95}"/>
              </a:ext>
            </a:extLst>
          </p:cNvPr>
          <p:cNvSpPr>
            <a:spLocks noGrp="1"/>
          </p:cNvSpPr>
          <p:nvPr>
            <p:ph idx="1"/>
          </p:nvPr>
        </p:nvSpPr>
        <p:spPr/>
        <p:txBody>
          <a:bodyPr/>
          <a:lstStyle/>
          <a:p>
            <a:r>
              <a:rPr lang="en-US" dirty="0"/>
              <a:t>Hardware implementations were following optimal software point</a:t>
            </a:r>
          </a:p>
          <a:p>
            <a:r>
              <a:rPr lang="en-US" dirty="0"/>
              <a:t>We reconsider the space for hardware</a:t>
            </a:r>
          </a:p>
          <a:p>
            <a:endParaRPr lang="en-US" dirty="0"/>
          </a:p>
          <a:p>
            <a:r>
              <a:rPr lang="en-US" dirty="0"/>
              <a:t>Intuition</a:t>
            </a:r>
          </a:p>
        </p:txBody>
      </p:sp>
    </p:spTree>
    <p:extLst>
      <p:ext uri="{BB962C8B-B14F-4D97-AF65-F5344CB8AC3E}">
        <p14:creationId xmlns:p14="http://schemas.microsoft.com/office/powerpoint/2010/main" val="42327489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E936-FF43-1D49-ADB4-72B4BB62C601}"/>
              </a:ext>
            </a:extLst>
          </p:cNvPr>
          <p:cNvSpPr>
            <a:spLocks noGrp="1"/>
          </p:cNvSpPr>
          <p:nvPr>
            <p:ph type="title"/>
          </p:nvPr>
        </p:nvSpPr>
        <p:spPr/>
        <p:txBody>
          <a:bodyPr/>
          <a:lstStyle/>
          <a:p>
            <a:r>
              <a:rPr lang="en-US"/>
              <a:t>XGCD accelerator design space</a:t>
            </a:r>
          </a:p>
        </p:txBody>
      </p:sp>
      <p:sp>
        <p:nvSpPr>
          <p:cNvPr id="3" name="Content Placeholder 2">
            <a:extLst>
              <a:ext uri="{FF2B5EF4-FFF2-40B4-BE49-F238E27FC236}">
                <a16:creationId xmlns:a16="http://schemas.microsoft.com/office/drawing/2014/main" id="{538CC533-3C1E-DC48-AD17-526774561374}"/>
              </a:ext>
            </a:extLst>
          </p:cNvPr>
          <p:cNvSpPr>
            <a:spLocks noGrp="1"/>
          </p:cNvSpPr>
          <p:nvPr>
            <p:ph idx="1"/>
          </p:nvPr>
        </p:nvSpPr>
        <p:spPr/>
        <p:txBody>
          <a:bodyPr>
            <a:noAutofit/>
          </a:bodyPr>
          <a:lstStyle/>
          <a:p>
            <a:endParaRPr lang="en-US" dirty="0"/>
          </a:p>
          <a:p>
            <a:endParaRPr lang="en-US" dirty="0"/>
          </a:p>
          <a:p>
            <a:r>
              <a:rPr lang="en-US" dirty="0"/>
              <a:t>Optimal algorithmic choice for hardware</a:t>
            </a:r>
          </a:p>
          <a:p>
            <a:endParaRPr lang="en-US" dirty="0"/>
          </a:p>
          <a:p>
            <a:r>
              <a:rPr lang="en-US" dirty="0"/>
              <a:t>Large-integer arithmetic circuit optimizations</a:t>
            </a:r>
          </a:p>
          <a:p>
            <a:endParaRPr lang="en-US" dirty="0"/>
          </a:p>
          <a:p>
            <a:r>
              <a:rPr lang="en-US" dirty="0"/>
              <a:t>Different application requirements</a:t>
            </a:r>
          </a:p>
          <a:p>
            <a:pPr lvl="1"/>
            <a:endParaRPr lang="en-US" sz="2800" dirty="0"/>
          </a:p>
          <a:p>
            <a:pPr lvl="1"/>
            <a:endParaRPr lang="en-US" sz="2800" dirty="0"/>
          </a:p>
          <a:p>
            <a:pPr lvl="1"/>
            <a:endParaRPr lang="en-US" sz="2800" dirty="0"/>
          </a:p>
        </p:txBody>
      </p:sp>
    </p:spTree>
    <p:extLst>
      <p:ext uri="{BB962C8B-B14F-4D97-AF65-F5344CB8AC3E}">
        <p14:creationId xmlns:p14="http://schemas.microsoft.com/office/powerpoint/2010/main" val="366759243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31C63-01D0-C142-BD6A-318BC346AA6D}"/>
              </a:ext>
            </a:extLst>
          </p:cNvPr>
          <p:cNvSpPr>
            <a:spLocks noGrp="1"/>
          </p:cNvSpPr>
          <p:nvPr>
            <p:ph type="title"/>
          </p:nvPr>
        </p:nvSpPr>
        <p:spPr/>
        <p:txBody>
          <a:bodyPr/>
          <a:lstStyle/>
          <a:p>
            <a:r>
              <a:rPr lang="en-US" dirty="0"/>
              <a:t>Algorithm branching</a:t>
            </a:r>
          </a:p>
        </p:txBody>
      </p:sp>
      <p:sp>
        <p:nvSpPr>
          <p:cNvPr id="3" name="Content Placeholder 2">
            <a:extLst>
              <a:ext uri="{FF2B5EF4-FFF2-40B4-BE49-F238E27FC236}">
                <a16:creationId xmlns:a16="http://schemas.microsoft.com/office/drawing/2014/main" id="{2D24DCE4-76D4-C84B-A6E4-439F6DFDE20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418765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31C63-01D0-C142-BD6A-318BC346AA6D}"/>
              </a:ext>
            </a:extLst>
          </p:cNvPr>
          <p:cNvSpPr>
            <a:spLocks noGrp="1"/>
          </p:cNvSpPr>
          <p:nvPr>
            <p:ph type="title"/>
          </p:nvPr>
        </p:nvSpPr>
        <p:spPr/>
        <p:txBody>
          <a:bodyPr/>
          <a:lstStyle/>
          <a:p>
            <a:r>
              <a:rPr lang="en-US" dirty="0"/>
              <a:t>Critical Paths</a:t>
            </a:r>
          </a:p>
        </p:txBody>
      </p:sp>
      <p:sp>
        <p:nvSpPr>
          <p:cNvPr id="3" name="Content Placeholder 2">
            <a:extLst>
              <a:ext uri="{FF2B5EF4-FFF2-40B4-BE49-F238E27FC236}">
                <a16:creationId xmlns:a16="http://schemas.microsoft.com/office/drawing/2014/main" id="{2D24DCE4-76D4-C84B-A6E4-439F6DFDE20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16228742"/>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6824-71A6-B148-8281-A8929277ADA6}"/>
              </a:ext>
            </a:extLst>
          </p:cNvPr>
          <p:cNvSpPr>
            <a:spLocks noGrp="1"/>
          </p:cNvSpPr>
          <p:nvPr>
            <p:ph type="title"/>
          </p:nvPr>
        </p:nvSpPr>
        <p:spPr/>
        <p:txBody>
          <a:bodyPr/>
          <a:lstStyle/>
          <a:p>
            <a:r>
              <a:rPr lang="en-US" dirty="0"/>
              <a:t>CSAs</a:t>
            </a:r>
          </a:p>
        </p:txBody>
      </p:sp>
      <p:sp>
        <p:nvSpPr>
          <p:cNvPr id="3" name="Content Placeholder 2">
            <a:extLst>
              <a:ext uri="{FF2B5EF4-FFF2-40B4-BE49-F238E27FC236}">
                <a16:creationId xmlns:a16="http://schemas.microsoft.com/office/drawing/2014/main" id="{653C1552-50A0-9D46-A2C9-F2E6B535FA57}"/>
              </a:ext>
            </a:extLst>
          </p:cNvPr>
          <p:cNvSpPr>
            <a:spLocks noGrp="1"/>
          </p:cNvSpPr>
          <p:nvPr>
            <p:ph idx="1"/>
          </p:nvPr>
        </p:nvSpPr>
        <p:spPr/>
        <p:txBody>
          <a:bodyPr/>
          <a:lstStyle/>
          <a:p>
            <a:r>
              <a:rPr lang="en-US" dirty="0"/>
              <a:t>**hardware-only optimization</a:t>
            </a:r>
          </a:p>
          <a:p>
            <a:r>
              <a:rPr lang="en-US" dirty="0"/>
              <a:t>Does not translate to software</a:t>
            </a:r>
          </a:p>
        </p:txBody>
      </p:sp>
    </p:spTree>
    <p:extLst>
      <p:ext uri="{BB962C8B-B14F-4D97-AF65-F5344CB8AC3E}">
        <p14:creationId xmlns:p14="http://schemas.microsoft.com/office/powerpoint/2010/main" val="175698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dirty="0"/>
              <a:t>Euclid critical path: at least 9 CSA delays</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19D05F76-4FA3-104D-83CF-64095F46D55C}"/>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71" name="Rectangle 70">
                <a:extLst>
                  <a:ext uri="{FF2B5EF4-FFF2-40B4-BE49-F238E27FC236}">
                    <a16:creationId xmlns:a16="http://schemas.microsoft.com/office/drawing/2014/main" id="{19D05F76-4FA3-104D-83CF-64095F46D55C}"/>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4"/>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5"/>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8F4AFAE9-FD72-8C49-B4D9-C4900150606C}"/>
              </a:ext>
            </a:extLst>
          </p:cNvPr>
          <p:cNvSpPr/>
          <p:nvPr/>
        </p:nvSpPr>
        <p:spPr>
          <a:xfrm>
            <a:off x="4715457" y="2642979"/>
            <a:ext cx="6739939" cy="2957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a:solidFill>
                  <a:schemeClr val="tx1"/>
                </a:solidFill>
              </a:rPr>
              <a:t>Computing the remainder</a:t>
            </a:r>
          </a:p>
        </p:txBody>
      </p:sp>
      <p:cxnSp>
        <p:nvCxnSpPr>
          <p:cNvPr id="60" name="Straight Arrow Connector 59">
            <a:extLst>
              <a:ext uri="{FF2B5EF4-FFF2-40B4-BE49-F238E27FC236}">
                <a16:creationId xmlns:a16="http://schemas.microsoft.com/office/drawing/2014/main" id="{79098F8E-64B0-8F43-9F63-968A6CCA24C0}"/>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7E67787-F2CA-A948-9361-D211B9951854}"/>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B520083-2447-3F4C-98FE-81CE963AC230}"/>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65" name="TextBox 64">
                <a:extLst>
                  <a:ext uri="{FF2B5EF4-FFF2-40B4-BE49-F238E27FC236}">
                    <a16:creationId xmlns:a16="http://schemas.microsoft.com/office/drawing/2014/main" id="{4B520083-2447-3F4C-98FE-81CE963AC230}"/>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14FAC49B-B45B-784A-A5FE-06B8E34482EA}"/>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66" name="TextBox 65">
                <a:extLst>
                  <a:ext uri="{FF2B5EF4-FFF2-40B4-BE49-F238E27FC236}">
                    <a16:creationId xmlns:a16="http://schemas.microsoft.com/office/drawing/2014/main" id="{14FAC49B-B45B-784A-A5FE-06B8E34482EA}"/>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8EFABEEB-DE42-A243-A3EA-2F6511B0BA92}"/>
                  </a:ext>
                </a:extLst>
              </p:cNvPr>
              <p:cNvSpPr/>
              <p:nvPr/>
            </p:nvSpPr>
            <p:spPr>
              <a:xfrm>
                <a:off x="1483225" y="3170237"/>
                <a:ext cx="1032439" cy="981214"/>
              </a:xfrm>
              <a:prstGeom prst="rect">
                <a:avLst/>
              </a:prstGeom>
              <a:solidFill>
                <a:srgbClr val="DA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Get </a:t>
                </a:r>
                <a14:m>
                  <m:oMath xmlns:m="http://schemas.openxmlformats.org/officeDocument/2006/math">
                    <m:r>
                      <a:rPr lang="en-US" sz="2500" b="0" i="1" smtClean="0">
                        <a:solidFill>
                          <a:schemeClr val="tx1"/>
                        </a:solidFill>
                        <a:latin typeface="Cambria Math" panose="02040503050406030204" pitchFamily="18" charset="0"/>
                      </a:rPr>
                      <m:t>6</m:t>
                    </m:r>
                  </m:oMath>
                </a14:m>
                <a:r>
                  <a:rPr lang="en-US" sz="2500" dirty="0">
                    <a:solidFill>
                      <a:schemeClr val="tx1"/>
                    </a:solidFill>
                  </a:rPr>
                  <a:t> MSBs</a:t>
                </a:r>
              </a:p>
            </p:txBody>
          </p:sp>
        </mc:Choice>
        <mc:Fallback xmlns="">
          <p:sp>
            <p:nvSpPr>
              <p:cNvPr id="67" name="Rectangle 66">
                <a:extLst>
                  <a:ext uri="{FF2B5EF4-FFF2-40B4-BE49-F238E27FC236}">
                    <a16:creationId xmlns:a16="http://schemas.microsoft.com/office/drawing/2014/main" id="{8EFABEEB-DE42-A243-A3EA-2F6511B0BA92}"/>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8"/>
                <a:stretch>
                  <a:fillRect l="-2326" r="-1744" b="-7975"/>
                </a:stretch>
              </a:blipFill>
              <a:ln>
                <a:solidFill>
                  <a:schemeClr val="tx1"/>
                </a:solidFill>
              </a:ln>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EE510F48-13CC-B74A-991A-AFE682079D49}"/>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0BD43BC-D1F1-6341-A41E-10E579F87A81}"/>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B666210-5C5A-5F44-AFE1-1CF07B8D6A70}"/>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AE5F08D-9778-1D42-B11B-1B3655F76794}"/>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74" name="TextBox 73">
                <a:extLst>
                  <a:ext uri="{FF2B5EF4-FFF2-40B4-BE49-F238E27FC236}">
                    <a16:creationId xmlns:a16="http://schemas.microsoft.com/office/drawing/2014/main" id="{BAE5F08D-9778-1D42-B11B-1B3655F76794}"/>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9"/>
                <a:stretch>
                  <a:fillRect b="-10256"/>
                </a:stretch>
              </a:blipFill>
            </p:spPr>
            <p:txBody>
              <a:bodyPr/>
              <a:lstStyle/>
              <a:p>
                <a:r>
                  <a:rPr lang="en-US">
                    <a:noFill/>
                  </a:rPr>
                  <a:t> </a:t>
                </a:r>
              </a:p>
            </p:txBody>
          </p:sp>
        </mc:Fallback>
      </mc:AlternateContent>
      <p:cxnSp>
        <p:nvCxnSpPr>
          <p:cNvPr id="75" name="Straight Connector 74">
            <a:extLst>
              <a:ext uri="{FF2B5EF4-FFF2-40B4-BE49-F238E27FC236}">
                <a16:creationId xmlns:a16="http://schemas.microsoft.com/office/drawing/2014/main" id="{6EA185CF-434D-0246-8FE6-4A96BA520185}"/>
              </a:ext>
            </a:extLst>
          </p:cNvPr>
          <p:cNvCxnSpPr>
            <a:cxnSpLocks/>
          </p:cNvCxnSpPr>
          <p:nvPr/>
        </p:nvCxnSpPr>
        <p:spPr>
          <a:xfrm>
            <a:off x="1305536" y="3991566"/>
            <a:ext cx="0" cy="31977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2883CCC1-8E0F-7747-A97F-BE4BD5043134}"/>
              </a:ext>
            </a:extLst>
          </p:cNvPr>
          <p:cNvCxnSpPr>
            <a:cxnSpLocks/>
          </p:cNvCxnSpPr>
          <p:nvPr/>
        </p:nvCxnSpPr>
        <p:spPr>
          <a:xfrm>
            <a:off x="1305536" y="4311336"/>
            <a:ext cx="34099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0FF5171-0A6E-1943-8BA3-A26602869176}"/>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4D950FB-FF60-7545-BC25-6372FFB4077C}"/>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9120100F-4B2C-BB47-80E3-160552CAA4E3}"/>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E64CCEDD-0CF7-074B-8E5D-CE3E0EF171C3}"/>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82" name="TextBox 81">
                <a:extLst>
                  <a:ext uri="{FF2B5EF4-FFF2-40B4-BE49-F238E27FC236}">
                    <a16:creationId xmlns:a16="http://schemas.microsoft.com/office/drawing/2014/main" id="{E64CCEDD-0CF7-074B-8E5D-CE3E0EF171C3}"/>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D682DE38-21B7-E84C-927B-94D2FEEC7F89}"/>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83" name="TextBox 82">
                <a:extLst>
                  <a:ext uri="{FF2B5EF4-FFF2-40B4-BE49-F238E27FC236}">
                    <a16:creationId xmlns:a16="http://schemas.microsoft.com/office/drawing/2014/main" id="{D682DE38-21B7-E84C-927B-94D2FEEC7F89}"/>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6CB65E0C-49FF-C046-89FE-5E463441FE89}"/>
                  </a:ext>
                </a:extLst>
              </p:cNvPr>
              <p:cNvSpPr/>
              <p:nvPr/>
            </p:nvSpPr>
            <p:spPr>
              <a:xfrm>
                <a:off x="8932883" y="3284537"/>
                <a:ext cx="680789" cy="21619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oMath>
                  </m:oMathPara>
                </a14:m>
                <a:endParaRPr lang="en-US" sz="2500">
                  <a:solidFill>
                    <a:schemeClr val="tx1"/>
                  </a:solidFill>
                </a:endParaRPr>
              </a:p>
            </p:txBody>
          </p:sp>
        </mc:Choice>
        <mc:Fallback xmlns="">
          <p:sp>
            <p:nvSpPr>
              <p:cNvPr id="84" name="Rectangle 83">
                <a:extLst>
                  <a:ext uri="{FF2B5EF4-FFF2-40B4-BE49-F238E27FC236}">
                    <a16:creationId xmlns:a16="http://schemas.microsoft.com/office/drawing/2014/main" id="{6CB65E0C-49FF-C046-89FE-5E463441FE89}"/>
                  </a:ext>
                </a:extLst>
              </p:cNvPr>
              <p:cNvSpPr>
                <a:spLocks noRot="1" noChangeAspect="1" noMove="1" noResize="1" noEditPoints="1" noAdjustHandles="1" noChangeArrowheads="1" noChangeShapeType="1" noTextEdit="1"/>
              </p:cNvSpPr>
              <p:nvPr/>
            </p:nvSpPr>
            <p:spPr>
              <a:xfrm>
                <a:off x="8932883" y="3284537"/>
                <a:ext cx="680789" cy="2161909"/>
              </a:xfrm>
              <a:prstGeom prst="rect">
                <a:avLst/>
              </a:prstGeom>
              <a:blipFill>
                <a:blip r:embed="rId12"/>
                <a:stretch>
                  <a:fillRect/>
                </a:stretch>
              </a:blipFill>
              <a:ln>
                <a:solidFill>
                  <a:schemeClr val="tx1"/>
                </a:solidFill>
              </a:ln>
            </p:spPr>
            <p:txBody>
              <a:bodyPr/>
              <a:lstStyle/>
              <a:p>
                <a:r>
                  <a:rPr lang="en-US">
                    <a:noFill/>
                  </a:rPr>
                  <a:t> </a:t>
                </a:r>
              </a:p>
            </p:txBody>
          </p:sp>
        </mc:Fallback>
      </mc:AlternateContent>
      <p:cxnSp>
        <p:nvCxnSpPr>
          <p:cNvPr id="85" name="Straight Arrow Connector 84">
            <a:extLst>
              <a:ext uri="{FF2B5EF4-FFF2-40B4-BE49-F238E27FC236}">
                <a16:creationId xmlns:a16="http://schemas.microsoft.com/office/drawing/2014/main" id="{89EE9260-E550-5146-86BD-61841848A2EA}"/>
              </a:ext>
            </a:extLst>
          </p:cNvPr>
          <p:cNvCxnSpPr>
            <a:cxnSpLocks/>
          </p:cNvCxnSpPr>
          <p:nvPr/>
        </p:nvCxnSpPr>
        <p:spPr>
          <a:xfrm>
            <a:off x="8417906" y="3387631"/>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D7DFED7-6693-9B4E-AD20-10496F3FDF8C}"/>
              </a:ext>
            </a:extLst>
          </p:cNvPr>
          <p:cNvCxnSpPr>
            <a:cxnSpLocks/>
          </p:cNvCxnSpPr>
          <p:nvPr/>
        </p:nvCxnSpPr>
        <p:spPr>
          <a:xfrm>
            <a:off x="8417906" y="3691264"/>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5B47F280-F869-BB41-855F-A7E7011CA795}"/>
              </a:ext>
            </a:extLst>
          </p:cNvPr>
          <p:cNvCxnSpPr>
            <a:cxnSpLocks/>
          </p:cNvCxnSpPr>
          <p:nvPr/>
        </p:nvCxnSpPr>
        <p:spPr>
          <a:xfrm>
            <a:off x="8417906" y="3984410"/>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7F2DB76-3E4C-CC4E-87DC-79B22D4B0FB9}"/>
              </a:ext>
            </a:extLst>
          </p:cNvPr>
          <p:cNvCxnSpPr>
            <a:cxnSpLocks/>
          </p:cNvCxnSpPr>
          <p:nvPr/>
        </p:nvCxnSpPr>
        <p:spPr>
          <a:xfrm>
            <a:off x="8417906" y="4296505"/>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913E7F4-DA4E-A54A-BEFC-067D630D0634}"/>
              </a:ext>
            </a:extLst>
          </p:cNvPr>
          <p:cNvCxnSpPr>
            <a:cxnSpLocks/>
          </p:cNvCxnSpPr>
          <p:nvPr/>
        </p:nvCxnSpPr>
        <p:spPr>
          <a:xfrm>
            <a:off x="8417906" y="4595867"/>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6567CBA4-EBF4-7F47-8757-131564D220DF}"/>
              </a:ext>
            </a:extLst>
          </p:cNvPr>
          <p:cNvCxnSpPr>
            <a:cxnSpLocks/>
          </p:cNvCxnSpPr>
          <p:nvPr/>
        </p:nvCxnSpPr>
        <p:spPr>
          <a:xfrm>
            <a:off x="8426372" y="49176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D813C8C-3585-1C40-9891-3A20AF297A53}"/>
                  </a:ext>
                </a:extLst>
              </p:cNvPr>
              <p:cNvSpPr txBox="1"/>
              <p:nvPr/>
            </p:nvSpPr>
            <p:spPr>
              <a:xfrm>
                <a:off x="4246248" y="4329037"/>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91" name="TextBox 90">
                <a:extLst>
                  <a:ext uri="{FF2B5EF4-FFF2-40B4-BE49-F238E27FC236}">
                    <a16:creationId xmlns:a16="http://schemas.microsoft.com/office/drawing/2014/main" id="{DD813C8C-3585-1C40-9891-3A20AF297A53}"/>
                  </a:ext>
                </a:extLst>
              </p:cNvPr>
              <p:cNvSpPr txBox="1">
                <a:spLocks noRot="1" noChangeAspect="1" noMove="1" noResize="1" noEditPoints="1" noAdjustHandles="1" noChangeArrowheads="1" noChangeShapeType="1" noTextEdit="1"/>
              </p:cNvSpPr>
              <p:nvPr/>
            </p:nvSpPr>
            <p:spPr>
              <a:xfrm>
                <a:off x="4246248" y="4329037"/>
                <a:ext cx="436979" cy="477054"/>
              </a:xfrm>
              <a:prstGeom prst="rect">
                <a:avLst/>
              </a:prstGeom>
              <a:blipFill>
                <a:blip r:embed="rId13"/>
                <a:stretch>
                  <a:fillRect/>
                </a:stretch>
              </a:blipFill>
            </p:spPr>
            <p:txBody>
              <a:bodyPr/>
              <a:lstStyle/>
              <a:p>
                <a:r>
                  <a:rPr lang="en-US">
                    <a:noFill/>
                  </a:rPr>
                  <a:t> </a:t>
                </a:r>
              </a:p>
            </p:txBody>
          </p:sp>
        </mc:Fallback>
      </mc:AlternateContent>
      <p:cxnSp>
        <p:nvCxnSpPr>
          <p:cNvPr id="92" name="Straight Arrow Connector 91">
            <a:extLst>
              <a:ext uri="{FF2B5EF4-FFF2-40B4-BE49-F238E27FC236}">
                <a16:creationId xmlns:a16="http://schemas.microsoft.com/office/drawing/2014/main" id="{ADE0DBE7-8F16-DA4B-8414-F08BADE18DCF}"/>
              </a:ext>
            </a:extLst>
          </p:cNvPr>
          <p:cNvCxnSpPr>
            <a:cxnSpLocks/>
          </p:cNvCxnSpPr>
          <p:nvPr/>
        </p:nvCxnSpPr>
        <p:spPr>
          <a:xfrm>
            <a:off x="8431405" y="52732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089EAC9C-3BE7-884D-AD29-81BF1D64A818}"/>
                  </a:ext>
                </a:extLst>
              </p:cNvPr>
              <p:cNvSpPr txBox="1"/>
              <p:nvPr/>
            </p:nvSpPr>
            <p:spPr>
              <a:xfrm>
                <a:off x="5793744" y="3183933"/>
                <a:ext cx="3409451" cy="224676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𝑏</m:t>
                      </m:r>
                      <m:r>
                        <a:rPr lang="en-US" sz="2000" b="0" i="1" smtClean="0">
                          <a:latin typeface="Cambria Math" panose="02040503050406030204" pitchFamily="18" charset="0"/>
                        </a:rPr>
                        <m:t>≪5 </m:t>
                      </m:r>
                      <m:r>
                        <a:rPr lang="en-US" sz="2000" b="0" i="1" smtClean="0">
                          <a:latin typeface="Cambria Math" panose="02040503050406030204" pitchFamily="18" charset="0"/>
                        </a:rPr>
                        <m:t>𝑜𝑟</m:t>
                      </m:r>
                      <m:r>
                        <a:rPr lang="en-US" sz="2000" b="0" i="1" smtClean="0">
                          <a:latin typeface="Cambria Math" panose="02040503050406030204" pitchFamily="18" charset="0"/>
                        </a:rPr>
                        <m:t> 0</m:t>
                      </m:r>
                    </m:oMath>
                  </m:oMathPara>
                </a14:m>
                <a:endParaRPr lang="en-US" sz="2000" b="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≪4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≪3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≪2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≪1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endParaRPr lang="en-US" sz="2000"/>
              </a:p>
            </p:txBody>
          </p:sp>
        </mc:Choice>
        <mc:Fallback xmlns="">
          <p:sp>
            <p:nvSpPr>
              <p:cNvPr id="93" name="TextBox 92">
                <a:extLst>
                  <a:ext uri="{FF2B5EF4-FFF2-40B4-BE49-F238E27FC236}">
                    <a16:creationId xmlns:a16="http://schemas.microsoft.com/office/drawing/2014/main" id="{089EAC9C-3BE7-884D-AD29-81BF1D64A818}"/>
                  </a:ext>
                </a:extLst>
              </p:cNvPr>
              <p:cNvSpPr txBox="1">
                <a:spLocks noRot="1" noChangeAspect="1" noMove="1" noResize="1" noEditPoints="1" noAdjustHandles="1" noChangeArrowheads="1" noChangeShapeType="1" noTextEdit="1"/>
              </p:cNvSpPr>
              <p:nvPr/>
            </p:nvSpPr>
            <p:spPr>
              <a:xfrm>
                <a:off x="5793744" y="3183933"/>
                <a:ext cx="3409451" cy="2246769"/>
              </a:xfrm>
              <a:prstGeom prst="rect">
                <a:avLst/>
              </a:prstGeom>
              <a:blipFill>
                <a:blip r:embed="rId14"/>
                <a:stretch>
                  <a:fillRect/>
                </a:stretch>
              </a:blipFill>
            </p:spPr>
            <p:txBody>
              <a:bodyPr/>
              <a:lstStyle/>
              <a:p>
                <a:r>
                  <a:rPr lang="en-US">
                    <a:noFill/>
                  </a:rPr>
                  <a:t> </a:t>
                </a:r>
              </a:p>
            </p:txBody>
          </p:sp>
        </mc:Fallback>
      </mc:AlternateContent>
      <p:sp>
        <p:nvSpPr>
          <p:cNvPr id="95" name="Rectangle 94">
            <a:extLst>
              <a:ext uri="{FF2B5EF4-FFF2-40B4-BE49-F238E27FC236}">
                <a16:creationId xmlns:a16="http://schemas.microsoft.com/office/drawing/2014/main" id="{5DB8C03A-AB98-EA4F-8B33-E8A493554865}"/>
              </a:ext>
            </a:extLst>
          </p:cNvPr>
          <p:cNvSpPr/>
          <p:nvPr/>
        </p:nvSpPr>
        <p:spPr>
          <a:xfrm>
            <a:off x="5366859" y="3175468"/>
            <a:ext cx="2920633" cy="19426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500">
              <a:solidFill>
                <a:schemeClr val="tx1"/>
              </a:solidFill>
            </a:endParaRPr>
          </a:p>
        </p:txBody>
      </p:sp>
      <p:sp>
        <p:nvSpPr>
          <p:cNvPr id="96" name="Rectangle 95">
            <a:extLst>
              <a:ext uri="{FF2B5EF4-FFF2-40B4-BE49-F238E27FC236}">
                <a16:creationId xmlns:a16="http://schemas.microsoft.com/office/drawing/2014/main" id="{6D698849-2A59-0041-9AB9-9BB712F6CCD4}"/>
              </a:ext>
            </a:extLst>
          </p:cNvPr>
          <p:cNvSpPr/>
          <p:nvPr/>
        </p:nvSpPr>
        <p:spPr>
          <a:xfrm>
            <a:off x="5338959" y="3662569"/>
            <a:ext cx="1546136"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Multiplier</a:t>
            </a:r>
          </a:p>
        </p:txBody>
      </p:sp>
      <p:cxnSp>
        <p:nvCxnSpPr>
          <p:cNvPr id="97" name="Straight Arrow Connector 96">
            <a:extLst>
              <a:ext uri="{FF2B5EF4-FFF2-40B4-BE49-F238E27FC236}">
                <a16:creationId xmlns:a16="http://schemas.microsoft.com/office/drawing/2014/main" id="{7AB9DC2B-8F7F-904D-B646-3ED1CB8FC441}"/>
              </a:ext>
            </a:extLst>
          </p:cNvPr>
          <p:cNvCxnSpPr>
            <a:cxnSpLocks/>
          </p:cNvCxnSpPr>
          <p:nvPr/>
        </p:nvCxnSpPr>
        <p:spPr>
          <a:xfrm>
            <a:off x="1305536" y="2957208"/>
            <a:ext cx="33871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CC9E59F0-BEC7-6344-A317-67C74B8ECB45}"/>
                  </a:ext>
                </a:extLst>
              </p:cNvPr>
              <p:cNvSpPr txBox="1"/>
              <p:nvPr/>
            </p:nvSpPr>
            <p:spPr>
              <a:xfrm>
                <a:off x="4248116" y="2581553"/>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98" name="TextBox 97">
                <a:extLst>
                  <a:ext uri="{FF2B5EF4-FFF2-40B4-BE49-F238E27FC236}">
                    <a16:creationId xmlns:a16="http://schemas.microsoft.com/office/drawing/2014/main" id="{CC9E59F0-BEC7-6344-A317-67C74B8ECB45}"/>
                  </a:ext>
                </a:extLst>
              </p:cNvPr>
              <p:cNvSpPr txBox="1">
                <a:spLocks noRot="1" noChangeAspect="1" noMove="1" noResize="1" noEditPoints="1" noAdjustHandles="1" noChangeArrowheads="1" noChangeShapeType="1" noTextEdit="1"/>
              </p:cNvSpPr>
              <p:nvPr/>
            </p:nvSpPr>
            <p:spPr>
              <a:xfrm>
                <a:off x="4248116" y="2581553"/>
                <a:ext cx="442557" cy="477054"/>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4C025DC9-F426-1047-BB99-B6DC1E657FF1}"/>
                  </a:ext>
                </a:extLst>
              </p:cNvPr>
              <p:cNvSpPr txBox="1"/>
              <p:nvPr/>
            </p:nvSpPr>
            <p:spPr>
              <a:xfrm>
                <a:off x="9656805" y="3851983"/>
                <a:ext cx="148482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𝑎</m:t>
                      </m:r>
                      <m:r>
                        <a:rPr lang="en-US" sz="2500" b="0" i="1" smtClean="0">
                          <a:latin typeface="Cambria Math" panose="02040503050406030204" pitchFamily="18" charset="0"/>
                        </a:rPr>
                        <m:t>−</m:t>
                      </m:r>
                      <m:r>
                        <a:rPr lang="en-US" sz="2500" i="1">
                          <a:latin typeface="Cambria Math" panose="02040503050406030204" pitchFamily="18" charset="0"/>
                        </a:rPr>
                        <m:t>𝑞</m:t>
                      </m:r>
                      <m:r>
                        <a:rPr lang="en-US" sz="2500" i="1">
                          <a:latin typeface="Cambria Math" panose="02040503050406030204" pitchFamily="18" charset="0"/>
                        </a:rPr>
                        <m:t>∗</m:t>
                      </m:r>
                      <m:r>
                        <a:rPr lang="en-US" sz="2500" i="1">
                          <a:latin typeface="Cambria Math" panose="02040503050406030204" pitchFamily="18" charset="0"/>
                        </a:rPr>
                        <m:t>𝑏</m:t>
                      </m:r>
                    </m:oMath>
                  </m:oMathPara>
                </a14:m>
                <a:endParaRPr lang="en-US" sz="2500"/>
              </a:p>
            </p:txBody>
          </p:sp>
        </mc:Choice>
        <mc:Fallback xmlns="">
          <p:sp>
            <p:nvSpPr>
              <p:cNvPr id="99" name="TextBox 98">
                <a:extLst>
                  <a:ext uri="{FF2B5EF4-FFF2-40B4-BE49-F238E27FC236}">
                    <a16:creationId xmlns:a16="http://schemas.microsoft.com/office/drawing/2014/main" id="{4C025DC9-F426-1047-BB99-B6DC1E657FF1}"/>
                  </a:ext>
                </a:extLst>
              </p:cNvPr>
              <p:cNvSpPr txBox="1">
                <a:spLocks noRot="1" noChangeAspect="1" noMove="1" noResize="1" noEditPoints="1" noAdjustHandles="1" noChangeArrowheads="1" noChangeShapeType="1" noTextEdit="1"/>
              </p:cNvSpPr>
              <p:nvPr/>
            </p:nvSpPr>
            <p:spPr>
              <a:xfrm>
                <a:off x="9656805" y="3851983"/>
                <a:ext cx="1484829" cy="477054"/>
              </a:xfrm>
              <a:prstGeom prst="rect">
                <a:avLst/>
              </a:prstGeom>
              <a:blipFill>
                <a:blip r:embed="rId16"/>
                <a:stretch>
                  <a:fillRect b="-10256"/>
                </a:stretch>
              </a:blipFill>
            </p:spPr>
            <p:txBody>
              <a:bodyPr/>
              <a:lstStyle/>
              <a:p>
                <a:r>
                  <a:rPr lang="en-US">
                    <a:noFill/>
                  </a:rPr>
                  <a:t> </a:t>
                </a:r>
              </a:p>
            </p:txBody>
          </p:sp>
        </mc:Fallback>
      </mc:AlternateContent>
      <p:cxnSp>
        <p:nvCxnSpPr>
          <p:cNvPr id="100" name="Straight Arrow Connector 99">
            <a:extLst>
              <a:ext uri="{FF2B5EF4-FFF2-40B4-BE49-F238E27FC236}">
                <a16:creationId xmlns:a16="http://schemas.microsoft.com/office/drawing/2014/main" id="{52A9AD9A-B38C-8C46-BB36-2F37793E3F87}"/>
              </a:ext>
            </a:extLst>
          </p:cNvPr>
          <p:cNvCxnSpPr>
            <a:cxnSpLocks/>
          </p:cNvCxnSpPr>
          <p:nvPr/>
        </p:nvCxnSpPr>
        <p:spPr>
          <a:xfrm>
            <a:off x="9630827" y="4360895"/>
            <a:ext cx="15108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9CE5C0F-B589-1744-9F6A-3A2BAA81C9C6}"/>
              </a:ext>
            </a:extLst>
          </p:cNvPr>
          <p:cNvCxnSpPr>
            <a:cxnSpLocks/>
          </p:cNvCxnSpPr>
          <p:nvPr/>
        </p:nvCxnSpPr>
        <p:spPr>
          <a:xfrm>
            <a:off x="1310230" y="2957208"/>
            <a:ext cx="0" cy="54579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5" name="Rectangle 104">
                <a:extLst>
                  <a:ext uri="{FF2B5EF4-FFF2-40B4-BE49-F238E27FC236}">
                    <a16:creationId xmlns:a16="http://schemas.microsoft.com/office/drawing/2014/main" id="{85689283-7D70-E94F-8640-ADF17B47FD50}"/>
                  </a:ext>
                </a:extLst>
              </p:cNvPr>
              <p:cNvSpPr/>
              <p:nvPr/>
            </p:nvSpPr>
            <p:spPr>
              <a:xfrm>
                <a:off x="3326537" y="5510484"/>
                <a:ext cx="9664262" cy="8291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Add 14 values with CSAs</a:t>
                </a:r>
                <a:r>
                  <a:rPr lang="en-US" sz="2500" i="1" dirty="0">
                    <a:solidFill>
                      <a:schemeClr val="tx1"/>
                    </a:solidFill>
                    <a:latin typeface="Cambria Math" panose="02040503050406030204" pitchFamily="18" charset="0"/>
                  </a:rPr>
                  <a:t> </a:t>
                </a:r>
                <a14:m>
                  <m:oMath xmlns:m="http://schemas.openxmlformats.org/officeDocument/2006/math">
                    <m:r>
                      <a:rPr lang="en-US" sz="2500" b="0" i="1" smtClean="0">
                        <a:solidFill>
                          <a:srgbClr val="C00000"/>
                        </a:solidFill>
                        <a:latin typeface="Cambria Math" panose="02040503050406030204" pitchFamily="18" charset="0"/>
                      </a:rPr>
                      <m:t>≈</m:t>
                    </m:r>
                    <m:d>
                      <m:dPr>
                        <m:begChr m:val="⌊"/>
                        <m:endChr m:val="⌋"/>
                        <m:ctrlPr>
                          <a:rPr lang="en-US" sz="2500" i="1" smtClean="0">
                            <a:solidFill>
                              <a:srgbClr val="C00000"/>
                            </a:solidFill>
                            <a:latin typeface="Cambria Math" panose="02040503050406030204" pitchFamily="18" charset="0"/>
                          </a:rPr>
                        </m:ctrlPr>
                      </m:dPr>
                      <m:e>
                        <m:sSub>
                          <m:sSubPr>
                            <m:ctrlPr>
                              <a:rPr lang="en-US" sz="2500" i="1">
                                <a:solidFill>
                                  <a:srgbClr val="C00000"/>
                                </a:solidFill>
                                <a:latin typeface="Cambria Math" panose="02040503050406030204" pitchFamily="18" charset="0"/>
                              </a:rPr>
                            </m:ctrlPr>
                          </m:sSubPr>
                          <m:e>
                            <m:r>
                              <m:rPr>
                                <m:sty m:val="p"/>
                              </m:rPr>
                              <a:rPr lang="en-US" sz="2500">
                                <a:solidFill>
                                  <a:srgbClr val="C00000"/>
                                </a:solidFill>
                                <a:latin typeface="Cambria Math" panose="02040503050406030204" pitchFamily="18" charset="0"/>
                              </a:rPr>
                              <m:t>log</m:t>
                            </m:r>
                          </m:e>
                          <m:sub>
                            <m:r>
                              <a:rPr lang="en-US" sz="2500" b="0" i="0" smtClean="0">
                                <a:solidFill>
                                  <a:srgbClr val="C00000"/>
                                </a:solidFill>
                                <a:latin typeface="Cambria Math" panose="02040503050406030204" pitchFamily="18" charset="0"/>
                              </a:rPr>
                              <m:t>3/</m:t>
                            </m:r>
                            <m:r>
                              <a:rPr lang="en-US" sz="2500">
                                <a:solidFill>
                                  <a:srgbClr val="C00000"/>
                                </a:solidFill>
                                <a:latin typeface="Cambria Math" panose="02040503050406030204" pitchFamily="18" charset="0"/>
                              </a:rPr>
                              <m:t>2</m:t>
                            </m:r>
                          </m:sub>
                        </m:sSub>
                        <m:d>
                          <m:dPr>
                            <m:ctrlPr>
                              <a:rPr lang="en-US" sz="2500" i="1">
                                <a:solidFill>
                                  <a:srgbClr val="C00000"/>
                                </a:solidFill>
                                <a:latin typeface="Cambria Math" panose="02040503050406030204" pitchFamily="18" charset="0"/>
                              </a:rPr>
                            </m:ctrlPr>
                          </m:dPr>
                          <m:e>
                            <m:r>
                              <a:rPr lang="en-US" sz="2500" b="0" i="0" smtClean="0">
                                <a:solidFill>
                                  <a:srgbClr val="C00000"/>
                                </a:solidFill>
                                <a:latin typeface="Cambria Math" panose="02040503050406030204" pitchFamily="18" charset="0"/>
                              </a:rPr>
                              <m:t>14</m:t>
                            </m:r>
                          </m:e>
                        </m:d>
                      </m:e>
                    </m:d>
                    <m:r>
                      <a:rPr lang="en-US" sz="2500" i="1">
                        <a:solidFill>
                          <a:srgbClr val="C00000"/>
                        </a:solidFill>
                        <a:latin typeface="Cambria Math" panose="02040503050406030204" pitchFamily="18" charset="0"/>
                      </a:rPr>
                      <m:t>=</m:t>
                    </m:r>
                    <m:r>
                      <a:rPr lang="en-US" sz="2500" b="0" i="1" smtClean="0">
                        <a:solidFill>
                          <a:srgbClr val="C00000"/>
                        </a:solidFill>
                        <a:latin typeface="Cambria Math" panose="02040503050406030204" pitchFamily="18" charset="0"/>
                      </a:rPr>
                      <m:t>6</m:t>
                    </m:r>
                  </m:oMath>
                </a14:m>
                <a:r>
                  <a:rPr lang="en-US" sz="2500" dirty="0">
                    <a:solidFill>
                      <a:srgbClr val="C00000"/>
                    </a:solidFill>
                  </a:rPr>
                  <a:t> CSA delays</a:t>
                </a:r>
              </a:p>
            </p:txBody>
          </p:sp>
        </mc:Choice>
        <mc:Fallback xmlns="">
          <p:sp>
            <p:nvSpPr>
              <p:cNvPr id="105" name="Rectangle 104">
                <a:extLst>
                  <a:ext uri="{FF2B5EF4-FFF2-40B4-BE49-F238E27FC236}">
                    <a16:creationId xmlns:a16="http://schemas.microsoft.com/office/drawing/2014/main" id="{85689283-7D70-E94F-8640-ADF17B47FD50}"/>
                  </a:ext>
                </a:extLst>
              </p:cNvPr>
              <p:cNvSpPr>
                <a:spLocks noRot="1" noChangeAspect="1" noMove="1" noResize="1" noEditPoints="1" noAdjustHandles="1" noChangeArrowheads="1" noChangeShapeType="1" noTextEdit="1"/>
              </p:cNvSpPr>
              <p:nvPr/>
            </p:nvSpPr>
            <p:spPr>
              <a:xfrm>
                <a:off x="3326537" y="5510484"/>
                <a:ext cx="9664262" cy="829196"/>
              </a:xfrm>
              <a:prstGeom prst="rect">
                <a:avLst/>
              </a:prstGeom>
              <a:blipFill>
                <a:blip r:embed="rId1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57D8C375-5F65-7B42-9197-6769C85663A1}"/>
                  </a:ext>
                </a:extLst>
              </p:cNvPr>
              <p:cNvSpPr/>
              <p:nvPr/>
            </p:nvSpPr>
            <p:spPr>
              <a:xfrm>
                <a:off x="205850" y="4424933"/>
                <a:ext cx="4127923" cy="1631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Require 6-bit normal adds to get MSBs of </a:t>
                </a:r>
                <a14:m>
                  <m:oMath xmlns:m="http://schemas.openxmlformats.org/officeDocument/2006/math">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𝑏</m:t>
                    </m:r>
                  </m:oMath>
                </a14:m>
                <a:endParaRPr lang="en-US" sz="2500" dirty="0">
                  <a:solidFill>
                    <a:schemeClr val="tx1"/>
                  </a:solidFill>
                </a:endParaRPr>
              </a:p>
              <a:p>
                <a:pPr algn="ctr"/>
                <a:endParaRPr lang="en-US" sz="2500" dirty="0">
                  <a:solidFill>
                    <a:schemeClr val="tx1"/>
                  </a:solidFill>
                </a:endParaRPr>
              </a:p>
              <a:p>
                <a:pPr algn="ctr"/>
                <a14:m>
                  <m:oMath xmlns:m="http://schemas.openxmlformats.org/officeDocument/2006/math">
                    <m:d>
                      <m:dPr>
                        <m:begChr m:val="⌊"/>
                        <m:endChr m:val="⌋"/>
                        <m:ctrlPr>
                          <a:rPr lang="en-US" sz="2500" i="1" smtClean="0">
                            <a:solidFill>
                              <a:srgbClr val="C00000"/>
                            </a:solidFill>
                            <a:latin typeface="Cambria Math" panose="02040503050406030204" pitchFamily="18" charset="0"/>
                          </a:rPr>
                        </m:ctrlPr>
                      </m:dPr>
                      <m:e>
                        <m:sSub>
                          <m:sSubPr>
                            <m:ctrlPr>
                              <a:rPr lang="en-US" sz="2500" i="1">
                                <a:solidFill>
                                  <a:srgbClr val="C00000"/>
                                </a:solidFill>
                                <a:latin typeface="Cambria Math" panose="02040503050406030204" pitchFamily="18" charset="0"/>
                              </a:rPr>
                            </m:ctrlPr>
                          </m:sSubPr>
                          <m:e>
                            <m:r>
                              <m:rPr>
                                <m:sty m:val="p"/>
                              </m:rPr>
                              <a:rPr lang="en-US" sz="2500">
                                <a:solidFill>
                                  <a:srgbClr val="C00000"/>
                                </a:solidFill>
                                <a:latin typeface="Cambria Math" panose="02040503050406030204" pitchFamily="18" charset="0"/>
                              </a:rPr>
                              <m:t>log</m:t>
                            </m:r>
                          </m:e>
                          <m:sub>
                            <m:r>
                              <a:rPr lang="en-US" sz="2500">
                                <a:solidFill>
                                  <a:srgbClr val="C00000"/>
                                </a:solidFill>
                                <a:latin typeface="Cambria Math" panose="02040503050406030204" pitchFamily="18" charset="0"/>
                              </a:rPr>
                              <m:t>2</m:t>
                            </m:r>
                          </m:sub>
                        </m:sSub>
                        <m:d>
                          <m:dPr>
                            <m:ctrlPr>
                              <a:rPr lang="en-US" sz="2500" i="1">
                                <a:solidFill>
                                  <a:srgbClr val="C00000"/>
                                </a:solidFill>
                                <a:latin typeface="Cambria Math" panose="02040503050406030204" pitchFamily="18" charset="0"/>
                              </a:rPr>
                            </m:ctrlPr>
                          </m:dPr>
                          <m:e>
                            <m:r>
                              <a:rPr lang="en-US" sz="2500" b="0" i="0" smtClean="0">
                                <a:solidFill>
                                  <a:srgbClr val="C00000"/>
                                </a:solidFill>
                                <a:latin typeface="Cambria Math" panose="02040503050406030204" pitchFamily="18" charset="0"/>
                              </a:rPr>
                              <m:t>6</m:t>
                            </m:r>
                          </m:e>
                        </m:d>
                      </m:e>
                    </m:d>
                    <m:r>
                      <a:rPr lang="en-US" sz="2500" i="1">
                        <a:solidFill>
                          <a:srgbClr val="C00000"/>
                        </a:solidFill>
                        <a:latin typeface="Cambria Math" panose="02040503050406030204" pitchFamily="18" charset="0"/>
                      </a:rPr>
                      <m:t>+1=3</m:t>
                    </m:r>
                  </m:oMath>
                </a14:m>
                <a:r>
                  <a:rPr lang="en-US" sz="2500" dirty="0">
                    <a:solidFill>
                      <a:srgbClr val="C00000"/>
                    </a:solidFill>
                  </a:rPr>
                  <a:t> CSA delays</a:t>
                </a:r>
              </a:p>
            </p:txBody>
          </p:sp>
        </mc:Choice>
        <mc:Fallback xmlns="">
          <p:sp>
            <p:nvSpPr>
              <p:cNvPr id="49" name="Rectangle 48">
                <a:extLst>
                  <a:ext uri="{FF2B5EF4-FFF2-40B4-BE49-F238E27FC236}">
                    <a16:creationId xmlns:a16="http://schemas.microsoft.com/office/drawing/2014/main" id="{57D8C375-5F65-7B42-9197-6769C85663A1}"/>
                  </a:ext>
                </a:extLst>
              </p:cNvPr>
              <p:cNvSpPr>
                <a:spLocks noRot="1" noChangeAspect="1" noMove="1" noResize="1" noEditPoints="1" noAdjustHandles="1" noChangeArrowheads="1" noChangeShapeType="1" noTextEdit="1"/>
              </p:cNvSpPr>
              <p:nvPr/>
            </p:nvSpPr>
            <p:spPr>
              <a:xfrm>
                <a:off x="205850" y="4424933"/>
                <a:ext cx="4127923" cy="1631215"/>
              </a:xfrm>
              <a:prstGeom prst="rect">
                <a:avLst/>
              </a:prstGeom>
              <a:blipFill>
                <a:blip r:embed="rId19"/>
                <a:stretch>
                  <a:fillRect t="-2247" r="-1034" b="-861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270A443-597D-5B4E-A3EE-22722CE3CC1E}"/>
                  </a:ext>
                </a:extLst>
              </p:cNvPr>
              <p:cNvSpPr txBox="1"/>
              <p:nvPr/>
            </p:nvSpPr>
            <p:spPr>
              <a:xfrm>
                <a:off x="8029973" y="5083162"/>
                <a:ext cx="3913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𝑎</m:t>
                      </m:r>
                    </m:oMath>
                  </m:oMathPara>
                </a14:m>
                <a:endParaRPr lang="en-US" sz="2000" dirty="0"/>
              </a:p>
            </p:txBody>
          </p:sp>
        </mc:Choice>
        <mc:Fallback xmlns="">
          <p:sp>
            <p:nvSpPr>
              <p:cNvPr id="45" name="TextBox 44">
                <a:extLst>
                  <a:ext uri="{FF2B5EF4-FFF2-40B4-BE49-F238E27FC236}">
                    <a16:creationId xmlns:a16="http://schemas.microsoft.com/office/drawing/2014/main" id="{1270A443-597D-5B4E-A3EE-22722CE3CC1E}"/>
                  </a:ext>
                </a:extLst>
              </p:cNvPr>
              <p:cNvSpPr txBox="1">
                <a:spLocks noRot="1" noChangeAspect="1" noMove="1" noResize="1" noEditPoints="1" noAdjustHandles="1" noChangeArrowheads="1" noChangeShapeType="1" noTextEdit="1"/>
              </p:cNvSpPr>
              <p:nvPr/>
            </p:nvSpPr>
            <p:spPr>
              <a:xfrm>
                <a:off x="8029973" y="5083162"/>
                <a:ext cx="391326" cy="400110"/>
              </a:xfrm>
              <a:prstGeom prst="rect">
                <a:avLst/>
              </a:prstGeom>
              <a:blipFill>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82950376"/>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CADC-A043-F044-9ACF-418C8C48CF09}"/>
              </a:ext>
            </a:extLst>
          </p:cNvPr>
          <p:cNvSpPr>
            <a:spLocks noGrp="1"/>
          </p:cNvSpPr>
          <p:nvPr>
            <p:ph type="title"/>
          </p:nvPr>
        </p:nvSpPr>
        <p:spPr/>
        <p:txBody>
          <a:bodyPr/>
          <a:lstStyle/>
          <a:p>
            <a:r>
              <a:rPr lang="en-US" dirty="0"/>
              <a:t>Cycles</a:t>
            </a:r>
          </a:p>
        </p:txBody>
      </p:sp>
      <p:sp>
        <p:nvSpPr>
          <p:cNvPr id="3" name="Content Placeholder 2">
            <a:extLst>
              <a:ext uri="{FF2B5EF4-FFF2-40B4-BE49-F238E27FC236}">
                <a16:creationId xmlns:a16="http://schemas.microsoft.com/office/drawing/2014/main" id="{5283E76A-16E2-DD4D-8234-38D0908E83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8628657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E936-FF43-1D49-ADB4-72B4BB62C601}"/>
              </a:ext>
            </a:extLst>
          </p:cNvPr>
          <p:cNvSpPr>
            <a:spLocks noGrp="1"/>
          </p:cNvSpPr>
          <p:nvPr>
            <p:ph type="title"/>
          </p:nvPr>
        </p:nvSpPr>
        <p:spPr/>
        <p:txBody>
          <a:bodyPr/>
          <a:lstStyle/>
          <a:p>
            <a:r>
              <a:rPr lang="en-US"/>
              <a:t>XGCD accelerator design space</a:t>
            </a:r>
          </a:p>
        </p:txBody>
      </p:sp>
      <p:sp>
        <p:nvSpPr>
          <p:cNvPr id="3" name="Content Placeholder 2">
            <a:extLst>
              <a:ext uri="{FF2B5EF4-FFF2-40B4-BE49-F238E27FC236}">
                <a16:creationId xmlns:a16="http://schemas.microsoft.com/office/drawing/2014/main" id="{538CC533-3C1E-DC48-AD17-526774561374}"/>
              </a:ext>
            </a:extLst>
          </p:cNvPr>
          <p:cNvSpPr>
            <a:spLocks noGrp="1"/>
          </p:cNvSpPr>
          <p:nvPr>
            <p:ph idx="1"/>
          </p:nvPr>
        </p:nvSpPr>
        <p:spPr/>
        <p:txBody>
          <a:bodyPr>
            <a:noAutofit/>
          </a:bodyPr>
          <a:lstStyle/>
          <a:p>
            <a:endParaRPr lang="en-US"/>
          </a:p>
          <a:p>
            <a:endParaRPr lang="en-US"/>
          </a:p>
          <a:p>
            <a:r>
              <a:rPr lang="en-US"/>
              <a:t>Optimal algorithmic choice for hardware</a:t>
            </a:r>
          </a:p>
          <a:p>
            <a:endParaRPr lang="en-US"/>
          </a:p>
          <a:p>
            <a:r>
              <a:rPr lang="en-US" b="1"/>
              <a:t>Large-integer arithmetic circuit optimizations</a:t>
            </a:r>
          </a:p>
          <a:p>
            <a:endParaRPr lang="en-US"/>
          </a:p>
          <a:p>
            <a:r>
              <a:rPr lang="en-US"/>
              <a:t>Different application requirements</a:t>
            </a:r>
          </a:p>
          <a:p>
            <a:pPr lvl="1"/>
            <a:endParaRPr lang="en-US" sz="2800"/>
          </a:p>
          <a:p>
            <a:pPr lvl="1"/>
            <a:endParaRPr lang="en-US" sz="2800"/>
          </a:p>
          <a:p>
            <a:pPr lvl="1"/>
            <a:endParaRPr lang="en-US" sz="2800"/>
          </a:p>
        </p:txBody>
      </p:sp>
      <p:sp>
        <p:nvSpPr>
          <p:cNvPr id="4" name="Rectangle 3">
            <a:extLst>
              <a:ext uri="{FF2B5EF4-FFF2-40B4-BE49-F238E27FC236}">
                <a16:creationId xmlns:a16="http://schemas.microsoft.com/office/drawing/2014/main" id="{BB28FFA6-FCC0-FD4B-8BE8-234F4486632D}"/>
              </a:ext>
            </a:extLst>
          </p:cNvPr>
          <p:cNvSpPr/>
          <p:nvPr/>
        </p:nvSpPr>
        <p:spPr>
          <a:xfrm>
            <a:off x="8061960" y="2045810"/>
            <a:ext cx="3553778" cy="1826101"/>
          </a:xfrm>
          <a:prstGeom prst="rect">
            <a:avLst/>
          </a:prstGeom>
          <a:solidFill>
            <a:schemeClr val="bg1">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ysClr val="windowText" lastClr="000000"/>
                </a:solidFill>
              </a:rPr>
              <a:t>Prior hardware work: </a:t>
            </a:r>
          </a:p>
          <a:p>
            <a:pPr algn="ctr"/>
            <a:r>
              <a:rPr lang="en-US" sz="2800">
                <a:solidFill>
                  <a:sysClr val="windowText" lastClr="000000"/>
                </a:solidFill>
              </a:rPr>
              <a:t>Directly adds large integers or suggests using carry-save adders</a:t>
            </a:r>
          </a:p>
        </p:txBody>
      </p:sp>
      <p:sp>
        <p:nvSpPr>
          <p:cNvPr id="6" name="Rectangle 5">
            <a:extLst>
              <a:ext uri="{FF2B5EF4-FFF2-40B4-BE49-F238E27FC236}">
                <a16:creationId xmlns:a16="http://schemas.microsoft.com/office/drawing/2014/main" id="{7046F9AE-466F-7A49-84A0-10A56FB65D1D}"/>
              </a:ext>
            </a:extLst>
          </p:cNvPr>
          <p:cNvSpPr/>
          <p:nvPr/>
        </p:nvSpPr>
        <p:spPr>
          <a:xfrm>
            <a:off x="8061960" y="4199252"/>
            <a:ext cx="3553778" cy="1826101"/>
          </a:xfrm>
          <a:prstGeom prst="rect">
            <a:avLst/>
          </a:prstGeom>
          <a:solidFill>
            <a:schemeClr val="bg1">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ysClr val="windowText" lastClr="000000"/>
                </a:solidFill>
              </a:rPr>
              <a:t>Our ASIC design: </a:t>
            </a:r>
          </a:p>
          <a:p>
            <a:pPr algn="ctr"/>
            <a:r>
              <a:rPr lang="en-US" sz="2800">
                <a:solidFill>
                  <a:sysClr val="windowText" lastClr="000000"/>
                </a:solidFill>
              </a:rPr>
              <a:t>Uses carry-save adders and addresses related challenges</a:t>
            </a:r>
          </a:p>
        </p:txBody>
      </p:sp>
    </p:spTree>
    <p:extLst>
      <p:ext uri="{BB962C8B-B14F-4D97-AF65-F5344CB8AC3E}">
        <p14:creationId xmlns:p14="http://schemas.microsoft.com/office/powerpoint/2010/main" val="144773382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E936-FF43-1D49-ADB4-72B4BB62C601}"/>
              </a:ext>
            </a:extLst>
          </p:cNvPr>
          <p:cNvSpPr>
            <a:spLocks noGrp="1"/>
          </p:cNvSpPr>
          <p:nvPr>
            <p:ph type="title"/>
          </p:nvPr>
        </p:nvSpPr>
        <p:spPr/>
        <p:txBody>
          <a:bodyPr/>
          <a:lstStyle/>
          <a:p>
            <a:r>
              <a:rPr lang="en-US"/>
              <a:t>XGCD accelerator design space</a:t>
            </a:r>
          </a:p>
        </p:txBody>
      </p:sp>
      <p:sp>
        <p:nvSpPr>
          <p:cNvPr id="3" name="Content Placeholder 2">
            <a:extLst>
              <a:ext uri="{FF2B5EF4-FFF2-40B4-BE49-F238E27FC236}">
                <a16:creationId xmlns:a16="http://schemas.microsoft.com/office/drawing/2014/main" id="{538CC533-3C1E-DC48-AD17-526774561374}"/>
              </a:ext>
            </a:extLst>
          </p:cNvPr>
          <p:cNvSpPr>
            <a:spLocks noGrp="1"/>
          </p:cNvSpPr>
          <p:nvPr>
            <p:ph idx="1"/>
          </p:nvPr>
        </p:nvSpPr>
        <p:spPr/>
        <p:txBody>
          <a:bodyPr>
            <a:noAutofit/>
          </a:bodyPr>
          <a:lstStyle/>
          <a:p>
            <a:endParaRPr lang="en-US" dirty="0"/>
          </a:p>
          <a:p>
            <a:endParaRPr lang="en-US" dirty="0"/>
          </a:p>
          <a:p>
            <a:r>
              <a:rPr lang="en-US" b="1" dirty="0"/>
              <a:t>Optimal algorithmic choice for hardware</a:t>
            </a:r>
          </a:p>
          <a:p>
            <a:endParaRPr lang="en-US" dirty="0"/>
          </a:p>
          <a:p>
            <a:r>
              <a:rPr lang="en-US" dirty="0"/>
              <a:t>Large-integer arithmetic circuit optimizations</a:t>
            </a:r>
          </a:p>
          <a:p>
            <a:endParaRPr lang="en-US" dirty="0"/>
          </a:p>
          <a:p>
            <a:r>
              <a:rPr lang="en-US" dirty="0"/>
              <a:t>Different application requirements</a:t>
            </a:r>
          </a:p>
          <a:p>
            <a:pPr lvl="1"/>
            <a:endParaRPr lang="en-US" sz="2800" dirty="0"/>
          </a:p>
          <a:p>
            <a:pPr lvl="1"/>
            <a:endParaRPr lang="en-US" sz="2800" dirty="0"/>
          </a:p>
          <a:p>
            <a:pPr lvl="1"/>
            <a:endParaRPr lang="en-US" sz="2800" dirty="0"/>
          </a:p>
        </p:txBody>
      </p:sp>
      <p:sp>
        <p:nvSpPr>
          <p:cNvPr id="6" name="Rectangle 5">
            <a:extLst>
              <a:ext uri="{FF2B5EF4-FFF2-40B4-BE49-F238E27FC236}">
                <a16:creationId xmlns:a16="http://schemas.microsoft.com/office/drawing/2014/main" id="{AA0941EE-6807-7341-9C77-0EF6F8D69B68}"/>
              </a:ext>
            </a:extLst>
          </p:cNvPr>
          <p:cNvSpPr/>
          <p:nvPr/>
        </p:nvSpPr>
        <p:spPr>
          <a:xfrm>
            <a:off x="8061960" y="2045810"/>
            <a:ext cx="3553778" cy="1826101"/>
          </a:xfrm>
          <a:prstGeom prst="rect">
            <a:avLst/>
          </a:prstGeom>
          <a:solidFill>
            <a:schemeClr val="bg1">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ysClr val="windowText" lastClr="000000"/>
                </a:solidFill>
              </a:rPr>
              <a:t>Prior hardware work: </a:t>
            </a:r>
          </a:p>
          <a:p>
            <a:pPr algn="ctr"/>
            <a:r>
              <a:rPr lang="en-US" sz="2800">
                <a:solidFill>
                  <a:sysClr val="windowText" lastClr="000000"/>
                </a:solidFill>
              </a:rPr>
              <a:t>Builds from </a:t>
            </a:r>
          </a:p>
          <a:p>
            <a:pPr algn="ctr"/>
            <a:r>
              <a:rPr lang="en-US" sz="2800">
                <a:solidFill>
                  <a:sysClr val="windowText" lastClr="000000"/>
                </a:solidFill>
              </a:rPr>
              <a:t>division-based algorithms</a:t>
            </a:r>
          </a:p>
        </p:txBody>
      </p:sp>
      <p:sp>
        <p:nvSpPr>
          <p:cNvPr id="8" name="Rectangle 7">
            <a:extLst>
              <a:ext uri="{FF2B5EF4-FFF2-40B4-BE49-F238E27FC236}">
                <a16:creationId xmlns:a16="http://schemas.microsoft.com/office/drawing/2014/main" id="{97BC8298-AD8B-1540-8764-F6B90802F8FC}"/>
              </a:ext>
            </a:extLst>
          </p:cNvPr>
          <p:cNvSpPr/>
          <p:nvPr/>
        </p:nvSpPr>
        <p:spPr>
          <a:xfrm>
            <a:off x="8061960" y="4199252"/>
            <a:ext cx="3553778" cy="1826101"/>
          </a:xfrm>
          <a:prstGeom prst="rect">
            <a:avLst/>
          </a:prstGeom>
          <a:solidFill>
            <a:schemeClr val="bg1">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ysClr val="windowText" lastClr="000000"/>
                </a:solidFill>
              </a:rPr>
              <a:t>Our ASIC design: </a:t>
            </a:r>
          </a:p>
          <a:p>
            <a:pPr algn="ctr"/>
            <a:r>
              <a:rPr lang="en-US" sz="2800">
                <a:solidFill>
                  <a:sysClr val="windowText" lastClr="000000"/>
                </a:solidFill>
              </a:rPr>
              <a:t>Builds from subtraction-based algorithms</a:t>
            </a:r>
          </a:p>
        </p:txBody>
      </p:sp>
    </p:spTree>
    <p:extLst>
      <p:ext uri="{BB962C8B-B14F-4D97-AF65-F5344CB8AC3E}">
        <p14:creationId xmlns:p14="http://schemas.microsoft.com/office/powerpoint/2010/main" val="95025066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10C1-C717-294F-8250-E5E483E5F529}"/>
              </a:ext>
            </a:extLst>
          </p:cNvPr>
          <p:cNvSpPr>
            <a:spLocks noGrp="1"/>
          </p:cNvSpPr>
          <p:nvPr>
            <p:ph type="title"/>
          </p:nvPr>
        </p:nvSpPr>
        <p:spPr/>
        <p:txBody>
          <a:bodyPr/>
          <a:lstStyle/>
          <a:p>
            <a:r>
              <a:rPr lang="en-US" dirty="0"/>
              <a:t>Constant-time</a:t>
            </a:r>
          </a:p>
        </p:txBody>
      </p:sp>
      <p:sp>
        <p:nvSpPr>
          <p:cNvPr id="3" name="Content Placeholder 2">
            <a:extLst>
              <a:ext uri="{FF2B5EF4-FFF2-40B4-BE49-F238E27FC236}">
                <a16:creationId xmlns:a16="http://schemas.microsoft.com/office/drawing/2014/main" id="{835E8DD2-83D6-2F4D-9DD4-2400C16B4295}"/>
              </a:ext>
            </a:extLst>
          </p:cNvPr>
          <p:cNvSpPr>
            <a:spLocks noGrp="1"/>
          </p:cNvSpPr>
          <p:nvPr>
            <p:ph idx="1"/>
          </p:nvPr>
        </p:nvSpPr>
        <p:spPr/>
        <p:txBody>
          <a:bodyPr/>
          <a:lstStyle/>
          <a:p>
            <a:r>
              <a:rPr lang="en-US" dirty="0"/>
              <a:t>Carry-save adders</a:t>
            </a:r>
          </a:p>
        </p:txBody>
      </p:sp>
    </p:spTree>
    <p:extLst>
      <p:ext uri="{BB962C8B-B14F-4D97-AF65-F5344CB8AC3E}">
        <p14:creationId xmlns:p14="http://schemas.microsoft.com/office/powerpoint/2010/main" val="207006895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E936-FF43-1D49-ADB4-72B4BB62C601}"/>
              </a:ext>
            </a:extLst>
          </p:cNvPr>
          <p:cNvSpPr>
            <a:spLocks noGrp="1"/>
          </p:cNvSpPr>
          <p:nvPr>
            <p:ph type="title"/>
          </p:nvPr>
        </p:nvSpPr>
        <p:spPr/>
        <p:txBody>
          <a:bodyPr/>
          <a:lstStyle/>
          <a:p>
            <a:r>
              <a:rPr lang="en-US"/>
              <a:t>XGCD accelerator design space</a:t>
            </a:r>
          </a:p>
        </p:txBody>
      </p:sp>
      <p:sp>
        <p:nvSpPr>
          <p:cNvPr id="3" name="Content Placeholder 2">
            <a:extLst>
              <a:ext uri="{FF2B5EF4-FFF2-40B4-BE49-F238E27FC236}">
                <a16:creationId xmlns:a16="http://schemas.microsoft.com/office/drawing/2014/main" id="{538CC533-3C1E-DC48-AD17-526774561374}"/>
              </a:ext>
            </a:extLst>
          </p:cNvPr>
          <p:cNvSpPr>
            <a:spLocks noGrp="1"/>
          </p:cNvSpPr>
          <p:nvPr>
            <p:ph idx="1"/>
          </p:nvPr>
        </p:nvSpPr>
        <p:spPr/>
        <p:txBody>
          <a:bodyPr>
            <a:noAutofit/>
          </a:bodyPr>
          <a:lstStyle/>
          <a:p>
            <a:endParaRPr lang="en-US"/>
          </a:p>
          <a:p>
            <a:endParaRPr lang="en-US"/>
          </a:p>
          <a:p>
            <a:r>
              <a:rPr lang="en-US"/>
              <a:t>Optimal algorithmic choice for hardware</a:t>
            </a:r>
          </a:p>
          <a:p>
            <a:endParaRPr lang="en-US"/>
          </a:p>
          <a:p>
            <a:r>
              <a:rPr lang="en-US"/>
              <a:t>Large-integer arithmetic circuit optimizations</a:t>
            </a:r>
          </a:p>
          <a:p>
            <a:endParaRPr lang="en-US"/>
          </a:p>
          <a:p>
            <a:r>
              <a:rPr lang="en-US" b="1"/>
              <a:t>Different application requirements</a:t>
            </a:r>
          </a:p>
          <a:p>
            <a:pPr lvl="1"/>
            <a:endParaRPr lang="en-US" sz="2800"/>
          </a:p>
          <a:p>
            <a:pPr lvl="1"/>
            <a:endParaRPr lang="en-US" sz="2800"/>
          </a:p>
          <a:p>
            <a:pPr lvl="1"/>
            <a:endParaRPr lang="en-US" sz="2800"/>
          </a:p>
        </p:txBody>
      </p:sp>
      <p:sp>
        <p:nvSpPr>
          <p:cNvPr id="4" name="Rectangle 3">
            <a:extLst>
              <a:ext uri="{FF2B5EF4-FFF2-40B4-BE49-F238E27FC236}">
                <a16:creationId xmlns:a16="http://schemas.microsoft.com/office/drawing/2014/main" id="{BB28FFA6-FCC0-FD4B-8BE8-234F4486632D}"/>
              </a:ext>
            </a:extLst>
          </p:cNvPr>
          <p:cNvSpPr/>
          <p:nvPr/>
        </p:nvSpPr>
        <p:spPr>
          <a:xfrm>
            <a:off x="8061960" y="2045810"/>
            <a:ext cx="3553778" cy="1826101"/>
          </a:xfrm>
          <a:prstGeom prst="rect">
            <a:avLst/>
          </a:prstGeom>
          <a:solidFill>
            <a:schemeClr val="bg1">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ysClr val="windowText" lastClr="000000"/>
                </a:solidFill>
              </a:rPr>
              <a:t>Prior hardware work: </a:t>
            </a:r>
          </a:p>
          <a:p>
            <a:pPr algn="ctr"/>
            <a:r>
              <a:rPr lang="en-US" sz="2800">
                <a:solidFill>
                  <a:sysClr val="windowText" lastClr="000000"/>
                </a:solidFill>
              </a:rPr>
              <a:t>provides point solutions targeting an application space</a:t>
            </a:r>
          </a:p>
        </p:txBody>
      </p:sp>
      <p:sp>
        <p:nvSpPr>
          <p:cNvPr id="6" name="Rectangle 5">
            <a:extLst>
              <a:ext uri="{FF2B5EF4-FFF2-40B4-BE49-F238E27FC236}">
                <a16:creationId xmlns:a16="http://schemas.microsoft.com/office/drawing/2014/main" id="{7046F9AE-466F-7A49-84A0-10A56FB65D1D}"/>
              </a:ext>
            </a:extLst>
          </p:cNvPr>
          <p:cNvSpPr/>
          <p:nvPr/>
        </p:nvSpPr>
        <p:spPr>
          <a:xfrm>
            <a:off x="8061960" y="4199252"/>
            <a:ext cx="3553778" cy="1826101"/>
          </a:xfrm>
          <a:prstGeom prst="rect">
            <a:avLst/>
          </a:prstGeom>
          <a:solidFill>
            <a:schemeClr val="bg1">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ysClr val="windowText" lastClr="000000"/>
                </a:solidFill>
              </a:rPr>
              <a:t>Our ASIC design:</a:t>
            </a:r>
          </a:p>
          <a:p>
            <a:pPr algn="ctr"/>
            <a:r>
              <a:rPr lang="en-US" sz="2800">
                <a:solidFill>
                  <a:sysClr val="windowText" lastClr="000000"/>
                </a:solidFill>
              </a:rPr>
              <a:t>Can evaluate fast average and constant-time XGCD</a:t>
            </a:r>
          </a:p>
        </p:txBody>
      </p:sp>
    </p:spTree>
    <p:extLst>
      <p:ext uri="{BB962C8B-B14F-4D97-AF65-F5344CB8AC3E}">
        <p14:creationId xmlns:p14="http://schemas.microsoft.com/office/powerpoint/2010/main" val="380517368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Content Placeholder 4">
            <a:extLst>
              <a:ext uri="{FF2B5EF4-FFF2-40B4-BE49-F238E27FC236}">
                <a16:creationId xmlns:a16="http://schemas.microsoft.com/office/drawing/2014/main" id="{5274EA7D-2E73-9243-ABF7-C7CBE76ED27F}"/>
              </a:ext>
            </a:extLst>
          </p:cNvPr>
          <p:cNvPicPr>
            <a:picLocks noGrp="1" noChangeAspect="1"/>
          </p:cNvPicPr>
          <p:nvPr>
            <p:ph idx="1"/>
          </p:nvPr>
        </p:nvPicPr>
        <p:blipFill rotWithShape="1">
          <a:blip r:embed="rId2"/>
          <a:srcRect t="4044"/>
          <a:stretch/>
        </p:blipFill>
        <p:spPr>
          <a:xfrm>
            <a:off x="1911724" y="87846"/>
            <a:ext cx="8368552" cy="6682307"/>
          </a:xfrm>
        </p:spPr>
      </p:pic>
      <p:sp>
        <p:nvSpPr>
          <p:cNvPr id="8" name="Rectangle 7">
            <a:extLst>
              <a:ext uri="{FF2B5EF4-FFF2-40B4-BE49-F238E27FC236}">
                <a16:creationId xmlns:a16="http://schemas.microsoft.com/office/drawing/2014/main" id="{0480C0E0-FA25-E343-B418-9381DBE7B72E}"/>
              </a:ext>
            </a:extLst>
          </p:cNvPr>
          <p:cNvSpPr/>
          <p:nvPr/>
        </p:nvSpPr>
        <p:spPr>
          <a:xfrm>
            <a:off x="1883626" y="0"/>
            <a:ext cx="3259874" cy="6770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4C15BD4-B791-D44F-B529-D7FC00E97D3A}"/>
              </a:ext>
            </a:extLst>
          </p:cNvPr>
          <p:cNvSpPr/>
          <p:nvPr/>
        </p:nvSpPr>
        <p:spPr>
          <a:xfrm>
            <a:off x="2174138" y="152401"/>
            <a:ext cx="8148524" cy="1004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DB797F6-B17B-734A-AD36-96F3A839521D}"/>
              </a:ext>
            </a:extLst>
          </p:cNvPr>
          <p:cNvSpPr/>
          <p:nvPr/>
        </p:nvSpPr>
        <p:spPr>
          <a:xfrm>
            <a:off x="4888765" y="450317"/>
            <a:ext cx="3121762" cy="6407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2FB3BE-FFD9-754D-85C3-15DB632BE2A9}"/>
              </a:ext>
            </a:extLst>
          </p:cNvPr>
          <p:cNvSpPr/>
          <p:nvPr/>
        </p:nvSpPr>
        <p:spPr>
          <a:xfrm>
            <a:off x="4984013" y="6472239"/>
            <a:ext cx="3845662" cy="362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B66AF97-2517-2546-96E9-E08CF169DF93}"/>
              </a:ext>
            </a:extLst>
          </p:cNvPr>
          <p:cNvSpPr/>
          <p:nvPr/>
        </p:nvSpPr>
        <p:spPr>
          <a:xfrm>
            <a:off x="6906844" y="6336508"/>
            <a:ext cx="3845662" cy="362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EFE50F-97BA-CD49-BB89-0637D4C0455E}"/>
              </a:ext>
            </a:extLst>
          </p:cNvPr>
          <p:cNvSpPr/>
          <p:nvPr/>
        </p:nvSpPr>
        <p:spPr>
          <a:xfrm>
            <a:off x="6793764" y="1027384"/>
            <a:ext cx="3845662" cy="362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AA0B453-61CA-DE49-AF91-65FAD80F3262}"/>
              </a:ext>
            </a:extLst>
          </p:cNvPr>
          <p:cNvSpPr/>
          <p:nvPr/>
        </p:nvSpPr>
        <p:spPr>
          <a:xfrm>
            <a:off x="10200004" y="1111785"/>
            <a:ext cx="208386" cy="5360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1">
            <a:extLst>
              <a:ext uri="{FF2B5EF4-FFF2-40B4-BE49-F238E27FC236}">
                <a16:creationId xmlns:a16="http://schemas.microsoft.com/office/drawing/2014/main" id="{DB013281-3164-D645-B3E4-26CFABF9E0E4}"/>
              </a:ext>
            </a:extLst>
          </p:cNvPr>
          <p:cNvSpPr>
            <a:spLocks noGrp="1"/>
          </p:cNvSpPr>
          <p:nvPr>
            <p:ph type="title"/>
          </p:nvPr>
        </p:nvSpPr>
        <p:spPr>
          <a:xfrm>
            <a:off x="838200" y="365125"/>
            <a:ext cx="10515600" cy="1325563"/>
          </a:xfrm>
        </p:spPr>
        <p:txBody>
          <a:bodyPr/>
          <a:lstStyle/>
          <a:p>
            <a:r>
              <a:rPr lang="en-US" dirty="0"/>
              <a:t>We extend two-bit PM for XGCD</a:t>
            </a:r>
          </a:p>
        </p:txBody>
      </p:sp>
    </p:spTree>
    <p:extLst>
      <p:ext uri="{BB962C8B-B14F-4D97-AF65-F5344CB8AC3E}">
        <p14:creationId xmlns:p14="http://schemas.microsoft.com/office/powerpoint/2010/main" val="235266785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3DECA-8798-B447-999E-24E855AE5FC1}"/>
              </a:ext>
            </a:extLst>
          </p:cNvPr>
          <p:cNvSpPr>
            <a:spLocks noGrp="1"/>
          </p:cNvSpPr>
          <p:nvPr>
            <p:ph type="title"/>
          </p:nvPr>
        </p:nvSpPr>
        <p:spPr/>
        <p:txBody>
          <a:bodyPr/>
          <a:lstStyle/>
          <a:p>
            <a:r>
              <a:rPr lang="en-US"/>
              <a:t>Is three-bit PM faster in hardware?</a:t>
            </a:r>
          </a:p>
        </p:txBody>
      </p:sp>
      <p:pic>
        <p:nvPicPr>
          <p:cNvPr id="5" name="Content Placeholder 4" descr="Table&#10;&#10;Description automatically generated">
            <a:extLst>
              <a:ext uri="{FF2B5EF4-FFF2-40B4-BE49-F238E27FC236}">
                <a16:creationId xmlns:a16="http://schemas.microsoft.com/office/drawing/2014/main" id="{FA684349-7C7B-C644-A7C8-431CFF045BC7}"/>
              </a:ext>
            </a:extLst>
          </p:cNvPr>
          <p:cNvPicPr>
            <a:picLocks noGrp="1" noChangeAspect="1"/>
          </p:cNvPicPr>
          <p:nvPr>
            <p:ph idx="1"/>
          </p:nvPr>
        </p:nvPicPr>
        <p:blipFill>
          <a:blip r:embed="rId3"/>
          <a:stretch>
            <a:fillRect/>
          </a:stretch>
        </p:blipFill>
        <p:spPr>
          <a:xfrm>
            <a:off x="2781318" y="1994694"/>
            <a:ext cx="9029700" cy="4013200"/>
          </a:xfrm>
        </p:spPr>
      </p:pic>
      <p:sp>
        <p:nvSpPr>
          <p:cNvPr id="8" name="TextBox 7">
            <a:extLst>
              <a:ext uri="{FF2B5EF4-FFF2-40B4-BE49-F238E27FC236}">
                <a16:creationId xmlns:a16="http://schemas.microsoft.com/office/drawing/2014/main" id="{640A2830-F410-2248-92B3-2F0724E00484}"/>
              </a:ext>
            </a:extLst>
          </p:cNvPr>
          <p:cNvSpPr txBox="1"/>
          <p:nvPr/>
        </p:nvSpPr>
        <p:spPr>
          <a:xfrm>
            <a:off x="87860" y="3908077"/>
            <a:ext cx="3093490" cy="1384995"/>
          </a:xfrm>
          <a:prstGeom prst="rect">
            <a:avLst/>
          </a:prstGeom>
          <a:noFill/>
        </p:spPr>
        <p:txBody>
          <a:bodyPr wrap="square" rtlCol="0">
            <a:spAutoFit/>
          </a:bodyPr>
          <a:lstStyle/>
          <a:p>
            <a:pPr algn="ctr"/>
            <a:r>
              <a:rPr lang="en-US" sz="2800">
                <a:solidFill>
                  <a:srgbClr val="C00000"/>
                </a:solidFill>
              </a:rPr>
              <a:t>Yes, three-bit PM has lowest average execution time</a:t>
            </a:r>
          </a:p>
        </p:txBody>
      </p:sp>
      <p:cxnSp>
        <p:nvCxnSpPr>
          <p:cNvPr id="4" name="Straight Arrow Connector 3">
            <a:extLst>
              <a:ext uri="{FF2B5EF4-FFF2-40B4-BE49-F238E27FC236}">
                <a16:creationId xmlns:a16="http://schemas.microsoft.com/office/drawing/2014/main" id="{169DAD86-0F99-7C41-948B-A3F2D173E409}"/>
              </a:ext>
            </a:extLst>
          </p:cNvPr>
          <p:cNvCxnSpPr>
            <a:cxnSpLocks/>
          </p:cNvCxnSpPr>
          <p:nvPr/>
        </p:nvCxnSpPr>
        <p:spPr>
          <a:xfrm>
            <a:off x="3181350" y="4600574"/>
            <a:ext cx="619125" cy="15716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8CD2A88-D5E7-3E43-AF4F-B11F991E5EA1}"/>
              </a:ext>
            </a:extLst>
          </p:cNvPr>
          <p:cNvSpPr txBox="1"/>
          <p:nvPr/>
        </p:nvSpPr>
        <p:spPr>
          <a:xfrm>
            <a:off x="7591445" y="1485761"/>
            <a:ext cx="3886200" cy="523220"/>
          </a:xfrm>
          <a:prstGeom prst="rect">
            <a:avLst/>
          </a:prstGeom>
          <a:noFill/>
        </p:spPr>
        <p:txBody>
          <a:bodyPr wrap="square" rtlCol="0">
            <a:spAutoFit/>
          </a:bodyPr>
          <a:lstStyle/>
          <a:p>
            <a:pPr algn="ctr"/>
            <a:r>
              <a:rPr lang="en-US" sz="2800"/>
              <a:t>1024 bits</a:t>
            </a:r>
          </a:p>
        </p:txBody>
      </p:sp>
    </p:spTree>
    <p:extLst>
      <p:ext uri="{BB962C8B-B14F-4D97-AF65-F5344CB8AC3E}">
        <p14:creationId xmlns:p14="http://schemas.microsoft.com/office/powerpoint/2010/main" val="324785190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3DECA-8798-B447-999E-24E855AE5FC1}"/>
              </a:ext>
            </a:extLst>
          </p:cNvPr>
          <p:cNvSpPr>
            <a:spLocks noGrp="1"/>
          </p:cNvSpPr>
          <p:nvPr>
            <p:ph type="title"/>
          </p:nvPr>
        </p:nvSpPr>
        <p:spPr/>
        <p:txBody>
          <a:bodyPr/>
          <a:lstStyle/>
          <a:p>
            <a:r>
              <a:rPr lang="en-US"/>
              <a:t>Is three-bit PM faster in hardware?</a:t>
            </a:r>
          </a:p>
        </p:txBody>
      </p:sp>
      <p:pic>
        <p:nvPicPr>
          <p:cNvPr id="5" name="Content Placeholder 4" descr="Table&#10;&#10;Description automatically generated">
            <a:extLst>
              <a:ext uri="{FF2B5EF4-FFF2-40B4-BE49-F238E27FC236}">
                <a16:creationId xmlns:a16="http://schemas.microsoft.com/office/drawing/2014/main" id="{FA684349-7C7B-C644-A7C8-431CFF045BC7}"/>
              </a:ext>
            </a:extLst>
          </p:cNvPr>
          <p:cNvPicPr>
            <a:picLocks noGrp="1" noChangeAspect="1"/>
          </p:cNvPicPr>
          <p:nvPr>
            <p:ph idx="1"/>
          </p:nvPr>
        </p:nvPicPr>
        <p:blipFill>
          <a:blip r:embed="rId3"/>
          <a:stretch>
            <a:fillRect/>
          </a:stretch>
        </p:blipFill>
        <p:spPr>
          <a:xfrm>
            <a:off x="2781318" y="1994694"/>
            <a:ext cx="9029700" cy="4013200"/>
          </a:xfrm>
        </p:spPr>
      </p:pic>
      <p:sp>
        <p:nvSpPr>
          <p:cNvPr id="7" name="Left Brace 6">
            <a:extLst>
              <a:ext uri="{FF2B5EF4-FFF2-40B4-BE49-F238E27FC236}">
                <a16:creationId xmlns:a16="http://schemas.microsoft.com/office/drawing/2014/main" id="{996BE1F4-0D97-B14C-80DA-25BCC4830D78}"/>
              </a:ext>
            </a:extLst>
          </p:cNvPr>
          <p:cNvSpPr/>
          <p:nvPr/>
        </p:nvSpPr>
        <p:spPr>
          <a:xfrm>
            <a:off x="2600343" y="3971925"/>
            <a:ext cx="285750" cy="2035969"/>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640A2830-F410-2248-92B3-2F0724E00484}"/>
              </a:ext>
            </a:extLst>
          </p:cNvPr>
          <p:cNvSpPr txBox="1"/>
          <p:nvPr/>
        </p:nvSpPr>
        <p:spPr>
          <a:xfrm>
            <a:off x="33347" y="4081968"/>
            <a:ext cx="2709871" cy="1815882"/>
          </a:xfrm>
          <a:prstGeom prst="rect">
            <a:avLst/>
          </a:prstGeom>
          <a:noFill/>
        </p:spPr>
        <p:txBody>
          <a:bodyPr wrap="square" rtlCol="0">
            <a:spAutoFit/>
          </a:bodyPr>
          <a:lstStyle/>
          <a:p>
            <a:pPr algn="ctr"/>
            <a:r>
              <a:rPr lang="en-US" sz="2800">
                <a:solidFill>
                  <a:srgbClr val="C00000"/>
                </a:solidFill>
              </a:rPr>
              <a:t>No, all these cases have same worst-case execution time.</a:t>
            </a:r>
          </a:p>
        </p:txBody>
      </p:sp>
      <p:sp>
        <p:nvSpPr>
          <p:cNvPr id="11" name="TextBox 10">
            <a:extLst>
              <a:ext uri="{FF2B5EF4-FFF2-40B4-BE49-F238E27FC236}">
                <a16:creationId xmlns:a16="http://schemas.microsoft.com/office/drawing/2014/main" id="{F9114C83-CF6B-9B41-8D7B-5BCD440F629A}"/>
              </a:ext>
            </a:extLst>
          </p:cNvPr>
          <p:cNvSpPr txBox="1"/>
          <p:nvPr/>
        </p:nvSpPr>
        <p:spPr>
          <a:xfrm>
            <a:off x="7591445" y="1485761"/>
            <a:ext cx="3886200" cy="523220"/>
          </a:xfrm>
          <a:prstGeom prst="rect">
            <a:avLst/>
          </a:prstGeom>
          <a:noFill/>
        </p:spPr>
        <p:txBody>
          <a:bodyPr wrap="square" rtlCol="0">
            <a:spAutoFit/>
          </a:bodyPr>
          <a:lstStyle/>
          <a:p>
            <a:pPr algn="ctr"/>
            <a:r>
              <a:rPr lang="en-US" sz="2800"/>
              <a:t>1024 bits</a:t>
            </a:r>
          </a:p>
        </p:txBody>
      </p:sp>
      <p:sp>
        <p:nvSpPr>
          <p:cNvPr id="10" name="TextBox 9">
            <a:extLst>
              <a:ext uri="{FF2B5EF4-FFF2-40B4-BE49-F238E27FC236}">
                <a16:creationId xmlns:a16="http://schemas.microsoft.com/office/drawing/2014/main" id="{3E629924-1BF4-E84D-B92C-A162E8F8E1DB}"/>
              </a:ext>
            </a:extLst>
          </p:cNvPr>
          <p:cNvSpPr txBox="1"/>
          <p:nvPr/>
        </p:nvSpPr>
        <p:spPr>
          <a:xfrm>
            <a:off x="-140626" y="3338661"/>
            <a:ext cx="3057815" cy="523220"/>
          </a:xfrm>
          <a:prstGeom prst="rect">
            <a:avLst/>
          </a:prstGeom>
          <a:noFill/>
        </p:spPr>
        <p:txBody>
          <a:bodyPr wrap="square" rtlCol="0">
            <a:spAutoFit/>
          </a:bodyPr>
          <a:lstStyle/>
          <a:p>
            <a:pPr algn="ctr"/>
            <a:r>
              <a:rPr lang="en-US" sz="2800">
                <a:solidFill>
                  <a:srgbClr val="C00000"/>
                </a:solidFill>
              </a:rPr>
              <a:t>For constant-time</a:t>
            </a:r>
          </a:p>
        </p:txBody>
      </p:sp>
    </p:spTree>
    <p:extLst>
      <p:ext uri="{BB962C8B-B14F-4D97-AF65-F5344CB8AC3E}">
        <p14:creationId xmlns:p14="http://schemas.microsoft.com/office/powerpoint/2010/main" val="194029879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Content Placeholder 4">
            <a:extLst>
              <a:ext uri="{FF2B5EF4-FFF2-40B4-BE49-F238E27FC236}">
                <a16:creationId xmlns:a16="http://schemas.microsoft.com/office/drawing/2014/main" id="{5274EA7D-2E73-9243-ABF7-C7CBE76ED27F}"/>
              </a:ext>
            </a:extLst>
          </p:cNvPr>
          <p:cNvPicPr>
            <a:picLocks noGrp="1" noChangeAspect="1"/>
          </p:cNvPicPr>
          <p:nvPr>
            <p:ph idx="1"/>
          </p:nvPr>
        </p:nvPicPr>
        <p:blipFill rotWithShape="1">
          <a:blip r:embed="rId2"/>
          <a:srcRect t="4044"/>
          <a:stretch/>
        </p:blipFill>
        <p:spPr>
          <a:xfrm>
            <a:off x="1911724" y="87846"/>
            <a:ext cx="8368552" cy="6682307"/>
          </a:xfrm>
        </p:spPr>
      </p:pic>
      <p:sp>
        <p:nvSpPr>
          <p:cNvPr id="8" name="Rectangle 7">
            <a:extLst>
              <a:ext uri="{FF2B5EF4-FFF2-40B4-BE49-F238E27FC236}">
                <a16:creationId xmlns:a16="http://schemas.microsoft.com/office/drawing/2014/main" id="{0480C0E0-FA25-E343-B418-9381DBE7B72E}"/>
              </a:ext>
            </a:extLst>
          </p:cNvPr>
          <p:cNvSpPr/>
          <p:nvPr/>
        </p:nvSpPr>
        <p:spPr>
          <a:xfrm>
            <a:off x="1883626" y="1223493"/>
            <a:ext cx="3259874" cy="5546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DB797F6-B17B-734A-AD36-96F3A839521D}"/>
              </a:ext>
            </a:extLst>
          </p:cNvPr>
          <p:cNvSpPr/>
          <p:nvPr/>
        </p:nvSpPr>
        <p:spPr>
          <a:xfrm>
            <a:off x="4888765" y="1223493"/>
            <a:ext cx="3121762" cy="5634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2FB3BE-FFD9-754D-85C3-15DB632BE2A9}"/>
              </a:ext>
            </a:extLst>
          </p:cNvPr>
          <p:cNvSpPr/>
          <p:nvPr/>
        </p:nvSpPr>
        <p:spPr>
          <a:xfrm>
            <a:off x="4984013" y="6472239"/>
            <a:ext cx="3845662" cy="362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B66AF97-2517-2546-96E9-E08CF169DF93}"/>
              </a:ext>
            </a:extLst>
          </p:cNvPr>
          <p:cNvSpPr/>
          <p:nvPr/>
        </p:nvSpPr>
        <p:spPr>
          <a:xfrm>
            <a:off x="6906844" y="6336508"/>
            <a:ext cx="3845662" cy="362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EFE50F-97BA-CD49-BB89-0637D4C0455E}"/>
              </a:ext>
            </a:extLst>
          </p:cNvPr>
          <p:cNvSpPr/>
          <p:nvPr/>
        </p:nvSpPr>
        <p:spPr>
          <a:xfrm>
            <a:off x="6793764" y="1027384"/>
            <a:ext cx="3845662" cy="362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AA0B453-61CA-DE49-AF91-65FAD80F3262}"/>
              </a:ext>
            </a:extLst>
          </p:cNvPr>
          <p:cNvSpPr/>
          <p:nvPr/>
        </p:nvSpPr>
        <p:spPr>
          <a:xfrm>
            <a:off x="10200004" y="1111785"/>
            <a:ext cx="208386" cy="5360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615092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BEB612-B0E8-8945-9C41-446CDD2734F1}"/>
              </a:ext>
            </a:extLst>
          </p:cNvPr>
          <p:cNvPicPr>
            <a:picLocks noGrp="1" noChangeAspect="1"/>
          </p:cNvPicPr>
          <p:nvPr>
            <p:ph idx="1"/>
          </p:nvPr>
        </p:nvPicPr>
        <p:blipFill rotWithShape="1">
          <a:blip r:embed="rId2"/>
          <a:srcRect t="4044"/>
          <a:stretch/>
        </p:blipFill>
        <p:spPr>
          <a:xfrm>
            <a:off x="1911724" y="87846"/>
            <a:ext cx="8368552" cy="6682307"/>
          </a:xfrm>
        </p:spPr>
      </p:pic>
    </p:spTree>
    <p:extLst>
      <p:ext uri="{BB962C8B-B14F-4D97-AF65-F5344CB8AC3E}">
        <p14:creationId xmlns:p14="http://schemas.microsoft.com/office/powerpoint/2010/main" val="3206718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0D49-90FC-3049-847D-F097665BC85C}"/>
              </a:ext>
            </a:extLst>
          </p:cNvPr>
          <p:cNvSpPr>
            <a:spLocks noGrp="1"/>
          </p:cNvSpPr>
          <p:nvPr>
            <p:ph type="title"/>
          </p:nvPr>
        </p:nvSpPr>
        <p:spPr/>
        <p:txBody>
          <a:bodyPr/>
          <a:lstStyle/>
          <a:p>
            <a:r>
              <a:rPr lang="en-US"/>
              <a:t>Two-bit PM is a faster starting point</a:t>
            </a:r>
          </a:p>
        </p:txBody>
      </p:sp>
      <p:sp>
        <p:nvSpPr>
          <p:cNvPr id="3" name="Content Placeholder 2">
            <a:extLst>
              <a:ext uri="{FF2B5EF4-FFF2-40B4-BE49-F238E27FC236}">
                <a16:creationId xmlns:a16="http://schemas.microsoft.com/office/drawing/2014/main" id="{1DD6BE6D-2D87-ED48-A825-97A43B81AD82}"/>
              </a:ext>
            </a:extLst>
          </p:cNvPr>
          <p:cNvSpPr>
            <a:spLocks noGrp="1"/>
          </p:cNvSpPr>
          <p:nvPr>
            <p:ph idx="1"/>
          </p:nvPr>
        </p:nvSpPr>
        <p:spPr/>
        <p:txBody>
          <a:bodyPr>
            <a:normAutofit/>
          </a:bodyPr>
          <a:lstStyle/>
          <a:p>
            <a:endParaRPr lang="en-US" dirty="0"/>
          </a:p>
          <a:p>
            <a:r>
              <a:rPr lang="en-US" dirty="0"/>
              <a:t>Two-bit PM critical path is at least 3X shorter than Euclid’s</a:t>
            </a:r>
          </a:p>
          <a:p>
            <a:r>
              <a:rPr lang="en-US" dirty="0"/>
              <a:t>Two-bit PM iteration counts are at most 2X higher than Euclid’s</a:t>
            </a:r>
          </a:p>
          <a:p>
            <a:pPr marL="0" indent="0">
              <a:buNone/>
            </a:pPr>
            <a:endParaRPr lang="en-US" dirty="0"/>
          </a:p>
          <a:p>
            <a:pPr marL="0" indent="0" algn="ctr">
              <a:buNone/>
            </a:pPr>
            <a:r>
              <a:rPr lang="en-US" b="1" dirty="0"/>
              <a:t>Two-bit PM with carry-save adders is the more promising starting point for hardware in the average and the worst-case.</a:t>
            </a:r>
          </a:p>
        </p:txBody>
      </p:sp>
    </p:spTree>
    <p:extLst>
      <p:ext uri="{BB962C8B-B14F-4D97-AF65-F5344CB8AC3E}">
        <p14:creationId xmlns:p14="http://schemas.microsoft.com/office/powerpoint/2010/main" val="3314260046"/>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BEB612-B0E8-8945-9C41-446CDD2734F1}"/>
              </a:ext>
            </a:extLst>
          </p:cNvPr>
          <p:cNvPicPr>
            <a:picLocks noGrp="1" noChangeAspect="1"/>
          </p:cNvPicPr>
          <p:nvPr>
            <p:ph idx="1"/>
          </p:nvPr>
        </p:nvPicPr>
        <p:blipFill rotWithShape="1">
          <a:blip r:embed="rId2">
            <a:alphaModFix amt="20000"/>
          </a:blip>
          <a:srcRect t="4044"/>
          <a:stretch/>
        </p:blipFill>
        <p:spPr>
          <a:xfrm>
            <a:off x="1911724" y="87846"/>
            <a:ext cx="8368552" cy="6682307"/>
          </a:xfrm>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9CD1F45-B53F-2940-81B0-C0099288D38F}"/>
                  </a:ext>
                </a:extLst>
              </p:cNvPr>
              <p:cNvSpPr/>
              <p:nvPr/>
            </p:nvSpPr>
            <p:spPr>
              <a:xfrm>
                <a:off x="4337237" y="1693685"/>
                <a:ext cx="3517525" cy="13924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Pre- and post-processing run at </a:t>
                </a:r>
                <a14:m>
                  <m:oMath xmlns:m="http://schemas.openxmlformats.org/officeDocument/2006/math">
                    <m:r>
                      <a:rPr lang="en-US" sz="2000" i="1" dirty="0" smtClean="0">
                        <a:solidFill>
                          <a:schemeClr val="tx1"/>
                        </a:solidFill>
                        <a:latin typeface="Cambria Math" panose="02040503050406030204" pitchFamily="18" charset="0"/>
                      </a:rPr>
                      <m:t>¼</m:t>
                    </m:r>
                  </m:oMath>
                </a14:m>
                <a:r>
                  <a:rPr lang="en-US" sz="2000" dirty="0">
                    <a:solidFill>
                      <a:schemeClr val="tx1"/>
                    </a:solidFill>
                  </a:rPr>
                  <a:t> main clock frequency for carry-propagate adds</a:t>
                </a:r>
              </a:p>
            </p:txBody>
          </p:sp>
        </mc:Choice>
        <mc:Fallback xmlns="">
          <p:sp>
            <p:nvSpPr>
              <p:cNvPr id="3" name="Rectangle 2">
                <a:extLst>
                  <a:ext uri="{FF2B5EF4-FFF2-40B4-BE49-F238E27FC236}">
                    <a16:creationId xmlns:a16="http://schemas.microsoft.com/office/drawing/2014/main" id="{89CD1F45-B53F-2940-81B0-C0099288D38F}"/>
                  </a:ext>
                </a:extLst>
              </p:cNvPr>
              <p:cNvSpPr>
                <a:spLocks noRot="1" noChangeAspect="1" noMove="1" noResize="1" noEditPoints="1" noAdjustHandles="1" noChangeArrowheads="1" noChangeShapeType="1" noTextEdit="1"/>
              </p:cNvSpPr>
              <p:nvPr/>
            </p:nvSpPr>
            <p:spPr>
              <a:xfrm>
                <a:off x="4337237" y="1693685"/>
                <a:ext cx="3517525" cy="1392416"/>
              </a:xfrm>
              <a:prstGeom prst="rect">
                <a:avLst/>
              </a:prstGeom>
              <a:blipFill>
                <a:blip r:embed="rId3"/>
                <a:stretch>
                  <a:fillRect r="-1724"/>
                </a:stretch>
              </a:blipFill>
              <a:ln>
                <a:solidFill>
                  <a:schemeClr val="tx1"/>
                </a:solidFill>
              </a:ln>
            </p:spPr>
            <p:txBody>
              <a:bodyPr/>
              <a:lstStyle/>
              <a:p>
                <a:r>
                  <a:rPr lang="en-US">
                    <a:noFill/>
                  </a:rPr>
                  <a:t> </a:t>
                </a:r>
              </a:p>
            </p:txBody>
          </p:sp>
        </mc:Fallback>
      </mc:AlternateContent>
      <p:pic>
        <p:nvPicPr>
          <p:cNvPr id="4" name="Content Placeholder 4">
            <a:extLst>
              <a:ext uri="{FF2B5EF4-FFF2-40B4-BE49-F238E27FC236}">
                <a16:creationId xmlns:a16="http://schemas.microsoft.com/office/drawing/2014/main" id="{E9B9BD8D-8986-4740-9FA6-563894826B35}"/>
              </a:ext>
            </a:extLst>
          </p:cNvPr>
          <p:cNvPicPr>
            <a:picLocks noChangeAspect="1"/>
          </p:cNvPicPr>
          <p:nvPr/>
        </p:nvPicPr>
        <p:blipFill rotWithShape="1">
          <a:blip r:embed="rId2"/>
          <a:srcRect t="4043" b="80189"/>
          <a:stretch/>
        </p:blipFill>
        <p:spPr>
          <a:xfrm>
            <a:off x="1911724" y="87846"/>
            <a:ext cx="8368552" cy="1098017"/>
          </a:xfrm>
          <a:prstGeom prst="rect">
            <a:avLst/>
          </a:prstGeom>
        </p:spPr>
      </p:pic>
      <p:cxnSp>
        <p:nvCxnSpPr>
          <p:cNvPr id="6" name="Straight Arrow Connector 5">
            <a:extLst>
              <a:ext uri="{FF2B5EF4-FFF2-40B4-BE49-F238E27FC236}">
                <a16:creationId xmlns:a16="http://schemas.microsoft.com/office/drawing/2014/main" id="{06004280-C811-D54D-A2C0-DBE72F3F1BCD}"/>
              </a:ext>
            </a:extLst>
          </p:cNvPr>
          <p:cNvCxnSpPr>
            <a:stCxn id="3" idx="1"/>
          </p:cNvCxnSpPr>
          <p:nvPr/>
        </p:nvCxnSpPr>
        <p:spPr>
          <a:xfrm flipH="1" flipV="1">
            <a:off x="2343150" y="1185863"/>
            <a:ext cx="1994087" cy="12040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035FEF4-C8A3-C04D-B315-43C27CBE96B1}"/>
              </a:ext>
            </a:extLst>
          </p:cNvPr>
          <p:cNvCxnSpPr>
            <a:cxnSpLocks/>
          </p:cNvCxnSpPr>
          <p:nvPr/>
        </p:nvCxnSpPr>
        <p:spPr>
          <a:xfrm flipV="1">
            <a:off x="7854763" y="1028700"/>
            <a:ext cx="1994087" cy="13611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96792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BEB612-B0E8-8945-9C41-446CDD2734F1}"/>
              </a:ext>
            </a:extLst>
          </p:cNvPr>
          <p:cNvPicPr>
            <a:picLocks noGrp="1" noChangeAspect="1"/>
          </p:cNvPicPr>
          <p:nvPr>
            <p:ph idx="1"/>
          </p:nvPr>
        </p:nvPicPr>
        <p:blipFill rotWithShape="1">
          <a:blip r:embed="rId2">
            <a:alphaModFix amt="20000"/>
          </a:blip>
          <a:srcRect t="4044"/>
          <a:stretch/>
        </p:blipFill>
        <p:spPr>
          <a:xfrm>
            <a:off x="1911724" y="87846"/>
            <a:ext cx="8368552" cy="6682307"/>
          </a:xfrm>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9CD1F45-B53F-2940-81B0-C0099288D38F}"/>
                  </a:ext>
                </a:extLst>
              </p:cNvPr>
              <p:cNvSpPr/>
              <p:nvPr/>
            </p:nvSpPr>
            <p:spPr>
              <a:xfrm>
                <a:off x="6512401" y="1889384"/>
                <a:ext cx="3517525" cy="13924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Termination condition samples </a:t>
                </a:r>
                <a14:m>
                  <m:oMath xmlns:m="http://schemas.openxmlformats.org/officeDocument/2006/math">
                    <m:r>
                      <a:rPr lang="en-US" sz="2000" b="0" i="1" smtClean="0">
                        <a:solidFill>
                          <a:schemeClr val="tx1"/>
                        </a:solidFill>
                        <a:latin typeface="Cambria Math" panose="02040503050406030204" pitchFamily="18" charset="0"/>
                      </a:rPr>
                      <m:t>𝑎</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𝑏</m:t>
                    </m:r>
                  </m:oMath>
                </a14:m>
                <a:r>
                  <a:rPr lang="en-US" sz="2000">
                    <a:solidFill>
                      <a:schemeClr val="tx1"/>
                    </a:solidFill>
                  </a:rPr>
                  <a:t> every four cycles</a:t>
                </a:r>
              </a:p>
            </p:txBody>
          </p:sp>
        </mc:Choice>
        <mc:Fallback xmlns="">
          <p:sp>
            <p:nvSpPr>
              <p:cNvPr id="3" name="Rectangle 2">
                <a:extLst>
                  <a:ext uri="{FF2B5EF4-FFF2-40B4-BE49-F238E27FC236}">
                    <a16:creationId xmlns:a16="http://schemas.microsoft.com/office/drawing/2014/main" id="{89CD1F45-B53F-2940-81B0-C0099288D38F}"/>
                  </a:ext>
                </a:extLst>
              </p:cNvPr>
              <p:cNvSpPr>
                <a:spLocks noRot="1" noChangeAspect="1" noMove="1" noResize="1" noEditPoints="1" noAdjustHandles="1" noChangeArrowheads="1" noChangeShapeType="1" noTextEdit="1"/>
              </p:cNvSpPr>
              <p:nvPr/>
            </p:nvSpPr>
            <p:spPr>
              <a:xfrm>
                <a:off x="6512401" y="1889384"/>
                <a:ext cx="3517525" cy="1392416"/>
              </a:xfrm>
              <a:prstGeom prst="rect">
                <a:avLst/>
              </a:prstGeom>
              <a:blipFill>
                <a:blip r:embed="rId3"/>
                <a:stretch>
                  <a:fillRect r="-1036"/>
                </a:stretch>
              </a:blipFill>
              <a:ln>
                <a:solidFill>
                  <a:schemeClr val="tx1"/>
                </a:solidFill>
              </a:ln>
            </p:spPr>
            <p:txBody>
              <a:bodyPr/>
              <a:lstStyle/>
              <a:p>
                <a:r>
                  <a:rPr lang="en-US">
                    <a:noFill/>
                  </a:rPr>
                  <a:t> </a:t>
                </a:r>
              </a:p>
            </p:txBody>
          </p:sp>
        </mc:Fallback>
      </mc:AlternateContent>
      <p:pic>
        <p:nvPicPr>
          <p:cNvPr id="4" name="Content Placeholder 4">
            <a:extLst>
              <a:ext uri="{FF2B5EF4-FFF2-40B4-BE49-F238E27FC236}">
                <a16:creationId xmlns:a16="http://schemas.microsoft.com/office/drawing/2014/main" id="{E9B9BD8D-8986-4740-9FA6-563894826B35}"/>
              </a:ext>
            </a:extLst>
          </p:cNvPr>
          <p:cNvPicPr>
            <a:picLocks noChangeAspect="1"/>
          </p:cNvPicPr>
          <p:nvPr/>
        </p:nvPicPr>
        <p:blipFill rotWithShape="1">
          <a:blip r:embed="rId2"/>
          <a:srcRect t="4043" b="80189"/>
          <a:stretch/>
        </p:blipFill>
        <p:spPr>
          <a:xfrm>
            <a:off x="1911724" y="87846"/>
            <a:ext cx="8368552" cy="1098017"/>
          </a:xfrm>
          <a:prstGeom prst="rect">
            <a:avLst/>
          </a:prstGeom>
        </p:spPr>
      </p:pic>
      <p:cxnSp>
        <p:nvCxnSpPr>
          <p:cNvPr id="7" name="Straight Arrow Connector 6">
            <a:extLst>
              <a:ext uri="{FF2B5EF4-FFF2-40B4-BE49-F238E27FC236}">
                <a16:creationId xmlns:a16="http://schemas.microsoft.com/office/drawing/2014/main" id="{0035FEF4-C8A3-C04D-B315-43C27CBE96B1}"/>
              </a:ext>
            </a:extLst>
          </p:cNvPr>
          <p:cNvCxnSpPr>
            <a:cxnSpLocks/>
            <a:stCxn id="3" idx="0"/>
          </p:cNvCxnSpPr>
          <p:nvPr/>
        </p:nvCxnSpPr>
        <p:spPr>
          <a:xfrm flipV="1">
            <a:off x="8271164" y="965294"/>
            <a:ext cx="0" cy="9240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942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BEB612-B0E8-8945-9C41-446CDD2734F1}"/>
              </a:ext>
            </a:extLst>
          </p:cNvPr>
          <p:cNvPicPr>
            <a:picLocks noGrp="1" noChangeAspect="1"/>
          </p:cNvPicPr>
          <p:nvPr>
            <p:ph idx="1"/>
          </p:nvPr>
        </p:nvPicPr>
        <p:blipFill rotWithShape="1">
          <a:blip r:embed="rId2">
            <a:alphaModFix amt="20000"/>
          </a:blip>
          <a:srcRect t="4044"/>
          <a:stretch/>
        </p:blipFill>
        <p:spPr>
          <a:xfrm>
            <a:off x="1911724" y="87846"/>
            <a:ext cx="8368552" cy="6682307"/>
          </a:xfrm>
        </p:spPr>
      </p:pic>
      <p:pic>
        <p:nvPicPr>
          <p:cNvPr id="4" name="Content Placeholder 4">
            <a:extLst>
              <a:ext uri="{FF2B5EF4-FFF2-40B4-BE49-F238E27FC236}">
                <a16:creationId xmlns:a16="http://schemas.microsoft.com/office/drawing/2014/main" id="{E9B9BD8D-8986-4740-9FA6-563894826B35}"/>
              </a:ext>
            </a:extLst>
          </p:cNvPr>
          <p:cNvPicPr>
            <a:picLocks noChangeAspect="1"/>
          </p:cNvPicPr>
          <p:nvPr/>
        </p:nvPicPr>
        <p:blipFill rotWithShape="1">
          <a:blip r:embed="rId2"/>
          <a:srcRect t="4043" b="80189"/>
          <a:stretch/>
        </p:blipFill>
        <p:spPr>
          <a:xfrm>
            <a:off x="1911724" y="87846"/>
            <a:ext cx="8368552" cy="1098017"/>
          </a:xfrm>
          <a:prstGeom prst="rect">
            <a:avLst/>
          </a:prstGeom>
        </p:spPr>
      </p:pic>
      <p:pic>
        <p:nvPicPr>
          <p:cNvPr id="8" name="Content Placeholder 4">
            <a:extLst>
              <a:ext uri="{FF2B5EF4-FFF2-40B4-BE49-F238E27FC236}">
                <a16:creationId xmlns:a16="http://schemas.microsoft.com/office/drawing/2014/main" id="{A2955369-5DF1-0941-8365-203908C38297}"/>
              </a:ext>
            </a:extLst>
          </p:cNvPr>
          <p:cNvPicPr>
            <a:picLocks noChangeAspect="1"/>
          </p:cNvPicPr>
          <p:nvPr/>
        </p:nvPicPr>
        <p:blipFill rotWithShape="1">
          <a:blip r:embed="rId2"/>
          <a:srcRect l="39813" t="24324" r="30725" b="36489"/>
          <a:stretch/>
        </p:blipFill>
        <p:spPr>
          <a:xfrm>
            <a:off x="5243513" y="1500188"/>
            <a:ext cx="2465577" cy="2728912"/>
          </a:xfrm>
          <a:prstGeom prst="rect">
            <a:avLst/>
          </a:prstGeom>
        </p:spPr>
      </p:pic>
      <p:sp>
        <p:nvSpPr>
          <p:cNvPr id="9" name="Rectangle 8">
            <a:extLst>
              <a:ext uri="{FF2B5EF4-FFF2-40B4-BE49-F238E27FC236}">
                <a16:creationId xmlns:a16="http://schemas.microsoft.com/office/drawing/2014/main" id="{EA2DC81A-82C1-CC41-820E-7FCD1073B5AF}"/>
              </a:ext>
            </a:extLst>
          </p:cNvPr>
          <p:cNvSpPr/>
          <p:nvPr/>
        </p:nvSpPr>
        <p:spPr>
          <a:xfrm>
            <a:off x="2040316" y="2168436"/>
            <a:ext cx="2898680" cy="13924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Preserve sign and correct truncated results when shifting in CSA form</a:t>
            </a:r>
          </a:p>
        </p:txBody>
      </p:sp>
      <p:sp>
        <p:nvSpPr>
          <p:cNvPr id="13" name="Left Brace 12">
            <a:extLst>
              <a:ext uri="{FF2B5EF4-FFF2-40B4-BE49-F238E27FC236}">
                <a16:creationId xmlns:a16="http://schemas.microsoft.com/office/drawing/2014/main" id="{FF18FC61-E9DB-2D43-A5DB-0A992A862A10}"/>
              </a:ext>
            </a:extLst>
          </p:cNvPr>
          <p:cNvSpPr/>
          <p:nvPr/>
        </p:nvSpPr>
        <p:spPr>
          <a:xfrm>
            <a:off x="5000626" y="1500188"/>
            <a:ext cx="142875" cy="272891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8508595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BEB612-B0E8-8945-9C41-446CDD2734F1}"/>
              </a:ext>
            </a:extLst>
          </p:cNvPr>
          <p:cNvPicPr>
            <a:picLocks noGrp="1" noChangeAspect="1"/>
          </p:cNvPicPr>
          <p:nvPr>
            <p:ph idx="1"/>
          </p:nvPr>
        </p:nvPicPr>
        <p:blipFill rotWithShape="1">
          <a:blip r:embed="rId2">
            <a:alphaModFix amt="20000"/>
          </a:blip>
          <a:srcRect t="4044"/>
          <a:stretch/>
        </p:blipFill>
        <p:spPr>
          <a:xfrm>
            <a:off x="1911724" y="87846"/>
            <a:ext cx="8368552" cy="6682307"/>
          </a:xfrm>
        </p:spPr>
      </p:pic>
      <p:pic>
        <p:nvPicPr>
          <p:cNvPr id="4" name="Content Placeholder 4">
            <a:extLst>
              <a:ext uri="{FF2B5EF4-FFF2-40B4-BE49-F238E27FC236}">
                <a16:creationId xmlns:a16="http://schemas.microsoft.com/office/drawing/2014/main" id="{E9B9BD8D-8986-4740-9FA6-563894826B35}"/>
              </a:ext>
            </a:extLst>
          </p:cNvPr>
          <p:cNvPicPr>
            <a:picLocks noChangeAspect="1"/>
          </p:cNvPicPr>
          <p:nvPr/>
        </p:nvPicPr>
        <p:blipFill rotWithShape="1">
          <a:blip r:embed="rId2"/>
          <a:srcRect t="4043" b="80189"/>
          <a:stretch/>
        </p:blipFill>
        <p:spPr>
          <a:xfrm>
            <a:off x="1911724" y="87846"/>
            <a:ext cx="8368552" cy="1098017"/>
          </a:xfrm>
          <a:prstGeom prst="rect">
            <a:avLst/>
          </a:prstGeom>
        </p:spPr>
      </p:pic>
      <p:sp>
        <p:nvSpPr>
          <p:cNvPr id="9" name="Rectangle 8">
            <a:extLst>
              <a:ext uri="{FF2B5EF4-FFF2-40B4-BE49-F238E27FC236}">
                <a16:creationId xmlns:a16="http://schemas.microsoft.com/office/drawing/2014/main" id="{EA2DC81A-82C1-CC41-820E-7FCD1073B5AF}"/>
              </a:ext>
            </a:extLst>
          </p:cNvPr>
          <p:cNvSpPr/>
          <p:nvPr/>
        </p:nvSpPr>
        <p:spPr>
          <a:xfrm>
            <a:off x="3505200" y="3050162"/>
            <a:ext cx="3545943" cy="16443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Minimize control overhead</a:t>
            </a:r>
          </a:p>
          <a:p>
            <a:pPr algn="ctr"/>
            <a:endParaRPr lang="en-US" sz="500" dirty="0">
              <a:solidFill>
                <a:schemeClr val="tx1"/>
              </a:solidFill>
            </a:endParaRPr>
          </a:p>
          <a:p>
            <a:pPr marL="342900" indent="-342900">
              <a:buFont typeface="Arial" panose="020B0604020202020204" pitchFamily="34" charset="0"/>
              <a:buChar char="•"/>
            </a:pPr>
            <a:r>
              <a:rPr lang="en-US" sz="2000" dirty="0">
                <a:solidFill>
                  <a:schemeClr val="tx1"/>
                </a:solidFill>
              </a:rPr>
              <a:t>Compute update options in parallel and use late selects</a:t>
            </a:r>
          </a:p>
          <a:p>
            <a:pPr marL="342900" indent="-342900">
              <a:buFont typeface="Arial" panose="020B0604020202020204" pitchFamily="34" charset="0"/>
              <a:buChar char="•"/>
            </a:pPr>
            <a:r>
              <a:rPr lang="en-US" sz="2000" dirty="0">
                <a:solidFill>
                  <a:schemeClr val="tx1"/>
                </a:solidFill>
              </a:rPr>
              <a:t>Precompute control signals</a:t>
            </a:r>
          </a:p>
        </p:txBody>
      </p:sp>
      <p:pic>
        <p:nvPicPr>
          <p:cNvPr id="7" name="Content Placeholder 4">
            <a:extLst>
              <a:ext uri="{FF2B5EF4-FFF2-40B4-BE49-F238E27FC236}">
                <a16:creationId xmlns:a16="http://schemas.microsoft.com/office/drawing/2014/main" id="{9C1C2716-DC3B-C245-B79F-2A636B1DFA70}"/>
              </a:ext>
            </a:extLst>
          </p:cNvPr>
          <p:cNvPicPr>
            <a:picLocks noChangeAspect="1"/>
          </p:cNvPicPr>
          <p:nvPr/>
        </p:nvPicPr>
        <p:blipFill rotWithShape="1">
          <a:blip r:embed="rId2"/>
          <a:srcRect l="73085" t="22279" r="1536" b="5503"/>
          <a:stretch/>
        </p:blipFill>
        <p:spPr>
          <a:xfrm>
            <a:off x="8027898" y="1357745"/>
            <a:ext cx="2123786" cy="5029200"/>
          </a:xfrm>
          <a:prstGeom prst="rect">
            <a:avLst/>
          </a:prstGeom>
        </p:spPr>
      </p:pic>
      <p:cxnSp>
        <p:nvCxnSpPr>
          <p:cNvPr id="10" name="Straight Arrow Connector 9">
            <a:extLst>
              <a:ext uri="{FF2B5EF4-FFF2-40B4-BE49-F238E27FC236}">
                <a16:creationId xmlns:a16="http://schemas.microsoft.com/office/drawing/2014/main" id="{2C8FFD1F-4E4C-1B49-BF7B-27BBEF116EAA}"/>
              </a:ext>
            </a:extLst>
          </p:cNvPr>
          <p:cNvCxnSpPr>
            <a:cxnSpLocks/>
            <a:stCxn id="9" idx="3"/>
          </p:cNvCxnSpPr>
          <p:nvPr/>
        </p:nvCxnSpPr>
        <p:spPr>
          <a:xfrm>
            <a:off x="7051143" y="3872345"/>
            <a:ext cx="8043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419426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A39F-539E-6C42-A32C-A0E3AB974E9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3DD5B23-E81B-0545-A027-8FCF19B402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63745726"/>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9D4FF-4A8E-7747-ADE0-77F032CC8C55}"/>
              </a:ext>
            </a:extLst>
          </p:cNvPr>
          <p:cNvSpPr>
            <a:spLocks noGrp="1"/>
          </p:cNvSpPr>
          <p:nvPr>
            <p:ph type="title"/>
          </p:nvPr>
        </p:nvSpPr>
        <p:spPr/>
        <p:txBody>
          <a:bodyPr/>
          <a:lstStyle/>
          <a:p>
            <a:r>
              <a:rPr lang="en-US"/>
              <a:t>Critical Path in 16nm</a:t>
            </a:r>
          </a:p>
        </p:txBody>
      </p:sp>
      <p:pic>
        <p:nvPicPr>
          <p:cNvPr id="4" name="Content Placeholder 3" descr="Table&#10;&#10;Description automatically generated">
            <a:extLst>
              <a:ext uri="{FF2B5EF4-FFF2-40B4-BE49-F238E27FC236}">
                <a16:creationId xmlns:a16="http://schemas.microsoft.com/office/drawing/2014/main" id="{72C2D3D4-8B3B-704D-863A-549B6815EA87}"/>
              </a:ext>
            </a:extLst>
          </p:cNvPr>
          <p:cNvPicPr>
            <a:picLocks noGrp="1" noChangeAspect="1"/>
          </p:cNvPicPr>
          <p:nvPr>
            <p:ph idx="1"/>
          </p:nvPr>
        </p:nvPicPr>
        <p:blipFill>
          <a:blip r:embed="rId3"/>
          <a:stretch>
            <a:fillRect/>
          </a:stretch>
        </p:blipFill>
        <p:spPr>
          <a:xfrm>
            <a:off x="1352550" y="1886744"/>
            <a:ext cx="9486900" cy="4229100"/>
          </a:xfrm>
          <a:prstGeom prst="rect">
            <a:avLst/>
          </a:prstGeom>
        </p:spPr>
      </p:pic>
      <p:sp>
        <p:nvSpPr>
          <p:cNvPr id="5" name="TextBox 4">
            <a:extLst>
              <a:ext uri="{FF2B5EF4-FFF2-40B4-BE49-F238E27FC236}">
                <a16:creationId xmlns:a16="http://schemas.microsoft.com/office/drawing/2014/main" id="{90AAF8ED-6E55-AF4A-8463-9ECCA98B33D8}"/>
              </a:ext>
            </a:extLst>
          </p:cNvPr>
          <p:cNvSpPr txBox="1"/>
          <p:nvPr/>
        </p:nvSpPr>
        <p:spPr>
          <a:xfrm>
            <a:off x="4819649" y="1363524"/>
            <a:ext cx="4605338" cy="523220"/>
          </a:xfrm>
          <a:prstGeom prst="rect">
            <a:avLst/>
          </a:prstGeom>
          <a:noFill/>
        </p:spPr>
        <p:txBody>
          <a:bodyPr wrap="square" rtlCol="0">
            <a:spAutoFit/>
          </a:bodyPr>
          <a:lstStyle/>
          <a:p>
            <a:r>
              <a:rPr lang="en-US" sz="2800"/>
              <a:t>1024 bits</a:t>
            </a:r>
          </a:p>
        </p:txBody>
      </p:sp>
      <p:sp>
        <p:nvSpPr>
          <p:cNvPr id="8" name="TextBox 7">
            <a:extLst>
              <a:ext uri="{FF2B5EF4-FFF2-40B4-BE49-F238E27FC236}">
                <a16:creationId xmlns:a16="http://schemas.microsoft.com/office/drawing/2014/main" id="{74C47C12-9779-194F-87D5-9AA434A1109B}"/>
              </a:ext>
            </a:extLst>
          </p:cNvPr>
          <p:cNvSpPr txBox="1"/>
          <p:nvPr/>
        </p:nvSpPr>
        <p:spPr>
          <a:xfrm>
            <a:off x="8086725" y="1363524"/>
            <a:ext cx="4605338" cy="523220"/>
          </a:xfrm>
          <a:prstGeom prst="rect">
            <a:avLst/>
          </a:prstGeom>
          <a:noFill/>
        </p:spPr>
        <p:txBody>
          <a:bodyPr wrap="square" rtlCol="0">
            <a:spAutoFit/>
          </a:bodyPr>
          <a:lstStyle/>
          <a:p>
            <a:r>
              <a:rPr lang="en-US" sz="2800"/>
              <a:t>255 bits</a:t>
            </a:r>
          </a:p>
        </p:txBody>
      </p:sp>
    </p:spTree>
    <p:extLst>
      <p:ext uri="{BB962C8B-B14F-4D97-AF65-F5344CB8AC3E}">
        <p14:creationId xmlns:p14="http://schemas.microsoft.com/office/powerpoint/2010/main" val="344730088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86085-B887-7E49-92A2-9D1DBBE7F8DF}"/>
              </a:ext>
            </a:extLst>
          </p:cNvPr>
          <p:cNvSpPr>
            <a:spLocks noGrp="1"/>
          </p:cNvSpPr>
          <p:nvPr>
            <p:ph type="title"/>
          </p:nvPr>
        </p:nvSpPr>
        <p:spPr/>
        <p:txBody>
          <a:bodyPr/>
          <a:lstStyle/>
          <a:p>
            <a:r>
              <a:rPr lang="en-US" dirty="0">
                <a:ea typeface="Open Sans Condensed" panose="020B0306030504020204" pitchFamily="34" charset="0"/>
                <a:cs typeface="Open Sans Condensed" panose="020B0306030504020204" pitchFamily="34" charset="0"/>
              </a:rPr>
              <a:t>Our work is open source!</a:t>
            </a:r>
          </a:p>
        </p:txBody>
      </p:sp>
      <p:sp>
        <p:nvSpPr>
          <p:cNvPr id="3" name="Content Placeholder 2">
            <a:extLst>
              <a:ext uri="{FF2B5EF4-FFF2-40B4-BE49-F238E27FC236}">
                <a16:creationId xmlns:a16="http://schemas.microsoft.com/office/drawing/2014/main" id="{43025EB8-8605-0945-815D-4C918FE44471}"/>
              </a:ext>
            </a:extLst>
          </p:cNvPr>
          <p:cNvSpPr>
            <a:spLocks noGrp="1"/>
          </p:cNvSpPr>
          <p:nvPr>
            <p:ph idx="1"/>
          </p:nvPr>
        </p:nvSpPr>
        <p:spPr/>
        <p:txBody>
          <a:bodyPr>
            <a:normAutofit/>
          </a:bodyPr>
          <a:lstStyle/>
          <a:p>
            <a:pPr marL="0" indent="0">
              <a:buNone/>
            </a:pPr>
            <a:endParaRPr lang="en-US" u="sng" dirty="0">
              <a:ea typeface="Open Sans Condensed" panose="020B0306030504020204" pitchFamily="34" charset="0"/>
              <a:cs typeface="Open Sans Condensed" panose="020B0306030504020204" pitchFamily="34" charset="0"/>
              <a:hlinkClick r:id="rId2"/>
            </a:endParaRPr>
          </a:p>
          <a:p>
            <a:pPr marL="0" indent="0" algn="ctr">
              <a:buNone/>
            </a:pPr>
            <a:r>
              <a:rPr lang="en-US" dirty="0">
                <a:ea typeface="Open Sans Condensed" panose="020B0306030504020204" pitchFamily="34" charset="0"/>
                <a:cs typeface="Open Sans Condensed" panose="020B0306030504020204" pitchFamily="34" charset="0"/>
                <a:hlinkClick r:id="rId2"/>
              </a:rPr>
              <a:t>https://github.com/kavyasreedhar/sreedhar-xgcd-hardware-ches2022</a:t>
            </a:r>
            <a:r>
              <a:rPr lang="en-US" dirty="0">
                <a:ea typeface="Open Sans Condensed" panose="020B0306030504020204" pitchFamily="34" charset="0"/>
                <a:cs typeface="Open Sans Condensed" panose="020B0306030504020204" pitchFamily="34" charset="0"/>
              </a:rPr>
              <a:t> </a:t>
            </a:r>
          </a:p>
          <a:p>
            <a:endParaRPr lang="en-US" b="1" dirty="0">
              <a:ea typeface="Open Sans Condensed" panose="020B0306030504020204" pitchFamily="34" charset="0"/>
              <a:cs typeface="Open Sans Condensed" panose="020B0306030504020204" pitchFamily="34" charset="0"/>
            </a:endParaRPr>
          </a:p>
          <a:p>
            <a:endParaRPr lang="en-US" sz="1400" b="1" dirty="0">
              <a:ea typeface="Open Sans Condensed" panose="020B0306030504020204" pitchFamily="34" charset="0"/>
              <a:cs typeface="Open Sans Condensed" panose="020B0306030504020204" pitchFamily="34" charset="0"/>
            </a:endParaRPr>
          </a:p>
          <a:p>
            <a:pPr lvl="1"/>
            <a:r>
              <a:rPr lang="en-US" sz="2800" dirty="0">
                <a:ea typeface="Open Sans Condensed" panose="020B0306030504020204" pitchFamily="34" charset="0"/>
                <a:cs typeface="Open Sans Condensed" panose="020B0306030504020204" pitchFamily="34" charset="0"/>
              </a:rPr>
              <a:t>Functional Model</a:t>
            </a:r>
          </a:p>
          <a:p>
            <a:pPr lvl="1"/>
            <a:r>
              <a:rPr lang="en-US" sz="2800" dirty="0">
                <a:ea typeface="Open Sans Condensed" panose="020B0306030504020204" pitchFamily="34" charset="0"/>
                <a:cs typeface="Open Sans Condensed" panose="020B0306030504020204" pitchFamily="34" charset="0"/>
              </a:rPr>
              <a:t>Hardware Generator</a:t>
            </a:r>
          </a:p>
          <a:p>
            <a:pPr lvl="1"/>
            <a:r>
              <a:rPr lang="en-US" sz="2800" dirty="0">
                <a:ea typeface="Open Sans Condensed" panose="020B0306030504020204" pitchFamily="34" charset="0"/>
                <a:cs typeface="Open Sans Condensed" panose="020B0306030504020204" pitchFamily="34" charset="0"/>
              </a:rPr>
              <a:t>Physical Design Scripts</a:t>
            </a:r>
          </a:p>
          <a:p>
            <a:pPr lvl="2"/>
            <a:r>
              <a:rPr lang="en-US" sz="2800" dirty="0">
                <a:ea typeface="Open Sans Condensed" panose="020B0306030504020204" pitchFamily="34" charset="0"/>
                <a:cs typeface="Open Sans Condensed" panose="020B0306030504020204" pitchFamily="34" charset="0"/>
              </a:rPr>
              <a:t>SKY 130nm  – Full Flow</a:t>
            </a:r>
          </a:p>
          <a:p>
            <a:pPr lvl="2"/>
            <a:r>
              <a:rPr lang="en-US" sz="2800" dirty="0">
                <a:ea typeface="Open Sans Condensed" panose="020B0306030504020204" pitchFamily="34" charset="0"/>
                <a:cs typeface="Open Sans Condensed" panose="020B0306030504020204" pitchFamily="34" charset="0"/>
              </a:rPr>
              <a:t>TSMC 16nm – Synthesis</a:t>
            </a:r>
          </a:p>
          <a:p>
            <a:endParaRPr lang="en-US" b="1" dirty="0">
              <a:ea typeface="Open Sans Condensed" panose="020B0306030504020204" pitchFamily="34" charset="0"/>
              <a:cs typeface="Open Sans Condensed" panose="020B0306030504020204" pitchFamily="34" charset="0"/>
            </a:endParaRPr>
          </a:p>
        </p:txBody>
      </p:sp>
      <p:pic>
        <p:nvPicPr>
          <p:cNvPr id="5" name="Picture 4" descr="Qr code&#10;&#10;Description automatically generated">
            <a:extLst>
              <a:ext uri="{FF2B5EF4-FFF2-40B4-BE49-F238E27FC236}">
                <a16:creationId xmlns:a16="http://schemas.microsoft.com/office/drawing/2014/main" id="{48796C64-18E9-034C-B379-DD73E1996E12}"/>
              </a:ext>
            </a:extLst>
          </p:cNvPr>
          <p:cNvPicPr>
            <a:picLocks noChangeAspect="1"/>
          </p:cNvPicPr>
          <p:nvPr/>
        </p:nvPicPr>
        <p:blipFill>
          <a:blip r:embed="rId3"/>
          <a:stretch>
            <a:fillRect/>
          </a:stretch>
        </p:blipFill>
        <p:spPr>
          <a:xfrm>
            <a:off x="7326086" y="3279549"/>
            <a:ext cx="2897414" cy="2897414"/>
          </a:xfrm>
          <a:prstGeom prst="rect">
            <a:avLst/>
          </a:prstGeom>
        </p:spPr>
      </p:pic>
    </p:spTree>
    <p:extLst>
      <p:ext uri="{BB962C8B-B14F-4D97-AF65-F5344CB8AC3E}">
        <p14:creationId xmlns:p14="http://schemas.microsoft.com/office/powerpoint/2010/main" val="155650075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State of the world post our work</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lstStyle/>
          <a:p>
            <a:r>
              <a:rPr lang="en-US" dirty="0"/>
              <a:t>1) order of magnitude faster XGCD</a:t>
            </a:r>
          </a:p>
          <a:p>
            <a:r>
              <a:rPr lang="en-US" dirty="0"/>
              <a:t>2) motivating applications</a:t>
            </a:r>
          </a:p>
          <a:p>
            <a:pPr lvl="1"/>
            <a:r>
              <a:rPr lang="en-US" dirty="0"/>
              <a:t>Competitive (and the only) ASIC point for NUDUPL</a:t>
            </a:r>
          </a:p>
          <a:p>
            <a:pPr lvl="1"/>
            <a:r>
              <a:rPr lang="en-US" dirty="0"/>
              <a:t>Elliptic curves -&gt; progression in the state of the art from FLT to XGCD</a:t>
            </a:r>
          </a:p>
        </p:txBody>
      </p:sp>
    </p:spTree>
    <p:extLst>
      <p:ext uri="{BB962C8B-B14F-4D97-AF65-F5344CB8AC3E}">
        <p14:creationId xmlns:p14="http://schemas.microsoft.com/office/powerpoint/2010/main" val="326216972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CFAE-12FB-E344-A6D4-3AA78C2F0D2A}"/>
              </a:ext>
            </a:extLst>
          </p:cNvPr>
          <p:cNvSpPr>
            <a:spLocks noGrp="1"/>
          </p:cNvSpPr>
          <p:nvPr>
            <p:ph type="title"/>
          </p:nvPr>
        </p:nvSpPr>
        <p:spPr/>
        <p:txBody>
          <a:bodyPr/>
          <a:lstStyle/>
          <a:p>
            <a:r>
              <a:rPr lang="en-US" dirty="0"/>
              <a:t>How fast can one do XGCD?</a:t>
            </a:r>
          </a:p>
        </p:txBody>
      </p:sp>
      <p:graphicFrame>
        <p:nvGraphicFramePr>
          <p:cNvPr id="5" name="Content Placeholder 14">
            <a:extLst>
              <a:ext uri="{FF2B5EF4-FFF2-40B4-BE49-F238E27FC236}">
                <a16:creationId xmlns:a16="http://schemas.microsoft.com/office/drawing/2014/main" id="{20E4BCEF-78A9-144D-9477-BA254E2C7297}"/>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3" name="Right Arrow 2">
            <a:extLst>
              <a:ext uri="{FF2B5EF4-FFF2-40B4-BE49-F238E27FC236}">
                <a16:creationId xmlns:a16="http://schemas.microsoft.com/office/drawing/2014/main" id="{CF173771-3011-0D4F-A2C7-05D8BE2F5C78}"/>
              </a:ext>
            </a:extLst>
          </p:cNvPr>
          <p:cNvSpPr/>
          <p:nvPr/>
        </p:nvSpPr>
        <p:spPr>
          <a:xfrm rot="2700000">
            <a:off x="5179535" y="4446146"/>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5B19114-A6B2-7842-860F-39162B481807}"/>
              </a:ext>
            </a:extLst>
          </p:cNvPr>
          <p:cNvSpPr txBox="1"/>
          <p:nvPr/>
        </p:nvSpPr>
        <p:spPr>
          <a:xfrm>
            <a:off x="4120178" y="4118775"/>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6" name="Content Placeholder 5">
            <a:extLst>
              <a:ext uri="{FF2B5EF4-FFF2-40B4-BE49-F238E27FC236}">
                <a16:creationId xmlns:a16="http://schemas.microsoft.com/office/drawing/2014/main" id="{F11488B4-53D6-794C-BFDB-5D70EC22E3D9}"/>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50187750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CFAE-12FB-E344-A6D4-3AA78C2F0D2A}"/>
              </a:ext>
            </a:extLst>
          </p:cNvPr>
          <p:cNvSpPr>
            <a:spLocks noGrp="1"/>
          </p:cNvSpPr>
          <p:nvPr>
            <p:ph type="title"/>
          </p:nvPr>
        </p:nvSpPr>
        <p:spPr/>
        <p:txBody>
          <a:bodyPr/>
          <a:lstStyle/>
          <a:p>
            <a:r>
              <a:rPr lang="en-US" dirty="0"/>
              <a:t>How fast can one do XGCD?</a:t>
            </a:r>
          </a:p>
        </p:txBody>
      </p:sp>
      <p:graphicFrame>
        <p:nvGraphicFramePr>
          <p:cNvPr id="5" name="Content Placeholder 14">
            <a:extLst>
              <a:ext uri="{FF2B5EF4-FFF2-40B4-BE49-F238E27FC236}">
                <a16:creationId xmlns:a16="http://schemas.microsoft.com/office/drawing/2014/main" id="{20E4BCEF-78A9-144D-9477-BA254E2C7297}"/>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ontent Placeholder 18">
            <a:extLst>
              <a:ext uri="{FF2B5EF4-FFF2-40B4-BE49-F238E27FC236}">
                <a16:creationId xmlns:a16="http://schemas.microsoft.com/office/drawing/2014/main" id="{FCB4A05A-303D-9D4A-9919-CD51666830A0}"/>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cxnSp>
        <p:nvCxnSpPr>
          <p:cNvPr id="9" name="Straight Connector 8">
            <a:extLst>
              <a:ext uri="{FF2B5EF4-FFF2-40B4-BE49-F238E27FC236}">
                <a16:creationId xmlns:a16="http://schemas.microsoft.com/office/drawing/2014/main" id="{2BA3037F-64FA-2F4D-9ACD-BF2E68FBB11F}"/>
              </a:ext>
            </a:extLst>
          </p:cNvPr>
          <p:cNvCxnSpPr>
            <a:cxnSpLocks/>
          </p:cNvCxnSpPr>
          <p:nvPr/>
        </p:nvCxnSpPr>
        <p:spPr>
          <a:xfrm flipV="1">
            <a:off x="7672552" y="3016470"/>
            <a:ext cx="3457903" cy="98482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6CC4BD7-F942-4642-8CF9-B8D87629C3B7}"/>
              </a:ext>
            </a:extLst>
          </p:cNvPr>
          <p:cNvSpPr txBox="1"/>
          <p:nvPr/>
        </p:nvSpPr>
        <p:spPr>
          <a:xfrm>
            <a:off x="7823585" y="2319876"/>
            <a:ext cx="3429000" cy="477054"/>
          </a:xfrm>
          <a:prstGeom prst="rect">
            <a:avLst/>
          </a:prstGeom>
          <a:noFill/>
        </p:spPr>
        <p:txBody>
          <a:bodyPr wrap="square" rtlCol="0">
            <a:spAutoFit/>
          </a:bodyPr>
          <a:lstStyle/>
          <a:p>
            <a:r>
              <a:rPr lang="en-US" sz="2500" dirty="0">
                <a:solidFill>
                  <a:srgbClr val="C00000"/>
                </a:solidFill>
              </a:rPr>
              <a:t>GNU C++ on Apple M1</a:t>
            </a:r>
          </a:p>
        </p:txBody>
      </p:sp>
      <p:cxnSp>
        <p:nvCxnSpPr>
          <p:cNvPr id="11" name="Straight Arrow Connector 10">
            <a:extLst>
              <a:ext uri="{FF2B5EF4-FFF2-40B4-BE49-F238E27FC236}">
                <a16:creationId xmlns:a16="http://schemas.microsoft.com/office/drawing/2014/main" id="{9EA89301-9CAF-FA44-A93D-1FE4D2414971}"/>
              </a:ext>
            </a:extLst>
          </p:cNvPr>
          <p:cNvCxnSpPr>
            <a:cxnSpLocks/>
          </p:cNvCxnSpPr>
          <p:nvPr/>
        </p:nvCxnSpPr>
        <p:spPr>
          <a:xfrm>
            <a:off x="9110133" y="2796930"/>
            <a:ext cx="291370" cy="632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Right Arrow 2">
            <a:extLst>
              <a:ext uri="{FF2B5EF4-FFF2-40B4-BE49-F238E27FC236}">
                <a16:creationId xmlns:a16="http://schemas.microsoft.com/office/drawing/2014/main" id="{CF173771-3011-0D4F-A2C7-05D8BE2F5C78}"/>
              </a:ext>
            </a:extLst>
          </p:cNvPr>
          <p:cNvSpPr/>
          <p:nvPr/>
        </p:nvSpPr>
        <p:spPr>
          <a:xfrm rot="2700000">
            <a:off x="5179535" y="4446146"/>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5B19114-A6B2-7842-860F-39162B481807}"/>
              </a:ext>
            </a:extLst>
          </p:cNvPr>
          <p:cNvSpPr txBox="1"/>
          <p:nvPr/>
        </p:nvSpPr>
        <p:spPr>
          <a:xfrm>
            <a:off x="4120178" y="4118775"/>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15" name="Right Arrow 14">
            <a:extLst>
              <a:ext uri="{FF2B5EF4-FFF2-40B4-BE49-F238E27FC236}">
                <a16:creationId xmlns:a16="http://schemas.microsoft.com/office/drawing/2014/main" id="{7CCAC096-D465-0547-BA94-926300109429}"/>
              </a:ext>
            </a:extLst>
          </p:cNvPr>
          <p:cNvSpPr/>
          <p:nvPr/>
        </p:nvSpPr>
        <p:spPr>
          <a:xfrm rot="2700000">
            <a:off x="10597442" y="4433068"/>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5B2B5B7-70CA-754D-B26A-0052C10D1833}"/>
              </a:ext>
            </a:extLst>
          </p:cNvPr>
          <p:cNvSpPr txBox="1"/>
          <p:nvPr/>
        </p:nvSpPr>
        <p:spPr>
          <a:xfrm>
            <a:off x="9538085" y="4105697"/>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Tree>
    <p:extLst>
      <p:ext uri="{BB962C8B-B14F-4D97-AF65-F5344CB8AC3E}">
        <p14:creationId xmlns:p14="http://schemas.microsoft.com/office/powerpoint/2010/main" val="60313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Our unified design with constant-time config</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Approach</a:t>
            </a:r>
          </a:p>
          <a:p>
            <a:pPr algn="ctr"/>
            <a:endParaRPr lang="en-US" sz="2500" dirty="0">
              <a:solidFill>
                <a:schemeClr val="tx1"/>
              </a:solidFill>
            </a:endParaRPr>
          </a:p>
          <a:p>
            <a:pPr algn="ctr"/>
            <a:r>
              <a:rPr lang="en-US" sz="2500" dirty="0">
                <a:solidFill>
                  <a:schemeClr val="tx1"/>
                </a:solidFill>
              </a:rPr>
              <a:t>Termination Condition</a:t>
            </a:r>
          </a:p>
          <a:p>
            <a:pPr algn="ctr"/>
            <a:endParaRPr lang="en-US" sz="2500" dirty="0">
              <a:solidFill>
                <a:schemeClr val="tx1"/>
              </a:solidFill>
            </a:endParaRPr>
          </a:p>
          <a:p>
            <a:pPr algn="ctr"/>
            <a:endParaRPr lang="en-US" sz="2500" dirty="0">
              <a:solidFill>
                <a:schemeClr val="tx1"/>
              </a:solidFill>
            </a:endParaRPr>
          </a:p>
          <a:p>
            <a:pPr algn="ctr"/>
            <a:endParaRPr lang="en-US" sz="2500" dirty="0">
              <a:solidFill>
                <a:schemeClr val="tx1"/>
              </a:solidFill>
            </a:endParaRPr>
          </a:p>
          <a:p>
            <a:pPr algn="ctr"/>
            <a:endParaRPr lang="en-US" sz="2500" dirty="0">
              <a:solidFill>
                <a:schemeClr val="tx1"/>
              </a:solidFill>
            </a:endParaRPr>
          </a:p>
        </p:txBody>
      </p:sp>
      <p:sp>
        <p:nvSpPr>
          <p:cNvPr id="16" name="Rectangle 15">
            <a:extLst>
              <a:ext uri="{FF2B5EF4-FFF2-40B4-BE49-F238E27FC236}">
                <a16:creationId xmlns:a16="http://schemas.microsoft.com/office/drawing/2014/main" id="{D594EB78-36EF-1148-B256-68F95853E827}"/>
              </a:ext>
            </a:extLst>
          </p:cNvPr>
          <p:cNvSpPr/>
          <p:nvPr/>
        </p:nvSpPr>
        <p:spPr>
          <a:xfrm>
            <a:off x="3518074" y="3035360"/>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Pad to worst-case cycle count</a:t>
            </a:r>
            <a:endParaRPr lang="en-US" sz="2400" dirty="0">
              <a:solidFill>
                <a:schemeClr val="tx1"/>
              </a:solidFill>
            </a:endParaRPr>
          </a:p>
          <a:p>
            <a:pPr algn="ctr"/>
            <a:endParaRPr lang="en-US" sz="2400" dirty="0">
              <a:solidFill>
                <a:schemeClr val="tx1"/>
              </a:solidFill>
            </a:endParaRPr>
          </a:p>
          <a:p>
            <a:pPr algn="ctr"/>
            <a:r>
              <a:rPr lang="en-US" sz="2400" dirty="0">
                <a:solidFill>
                  <a:schemeClr val="tx1"/>
                </a:solidFill>
              </a:rPr>
              <a:t>Cycle count equal to worst case</a:t>
            </a:r>
          </a:p>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826389"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Reduce inputs until GCD</a:t>
                </a:r>
              </a:p>
              <a:p>
                <a:pPr algn="ctr"/>
                <a:endParaRPr lang="en-US" sz="2500" dirty="0">
                  <a:solidFill>
                    <a:schemeClr val="tx1"/>
                  </a:solidFill>
                </a:endParaRPr>
              </a:p>
              <a:p>
                <a:pPr algn="ctr"/>
                <a14:m>
                  <m:oMath xmlns:m="http://schemas.openxmlformats.org/officeDocument/2006/math">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==0</m:t>
                    </m:r>
                  </m:oMath>
                </a14:m>
                <a:r>
                  <a:rPr lang="en-US" sz="2500" dirty="0">
                    <a:solidFill>
                      <a:schemeClr val="tx1"/>
                    </a:solidFill>
                  </a:rPr>
                  <a:t> or </a:t>
                </a:r>
                <a14:m>
                  <m:oMath xmlns:m="http://schemas.openxmlformats.org/officeDocument/2006/math">
                    <m:r>
                      <a:rPr lang="en-US" sz="2500" b="0" i="1" smtClean="0">
                        <a:solidFill>
                          <a:schemeClr val="tx1"/>
                        </a:solidFill>
                        <a:latin typeface="Cambria Math" panose="02040503050406030204" pitchFamily="18" charset="0"/>
                      </a:rPr>
                      <m:t>𝑏</m:t>
                    </m:r>
                    <m:r>
                      <a:rPr lang="en-US" sz="2500" b="0" i="1" smtClean="0">
                        <a:solidFill>
                          <a:schemeClr val="tx1"/>
                        </a:solidFill>
                        <a:latin typeface="Cambria Math" panose="02040503050406030204" pitchFamily="18" charset="0"/>
                      </a:rPr>
                      <m:t>==0</m:t>
                    </m:r>
                  </m:oMath>
                </a14:m>
                <a:endParaRPr lang="en-US" sz="2500" dirty="0">
                  <a:solidFill>
                    <a:schemeClr val="tx1"/>
                  </a:solidFill>
                </a:endParaRP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826389" y="3047361"/>
                <a:ext cx="4153115" cy="3216297"/>
              </a:xfrm>
              <a:prstGeom prst="rect">
                <a:avLst/>
              </a:prstGeom>
              <a:blipFill>
                <a:blip r:embed="rId3"/>
                <a:stretch>
                  <a:fillRect t="-1969"/>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865060"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p:sp>
        <p:nvSpPr>
          <p:cNvPr id="4" name="Rectangle 3">
            <a:extLst>
              <a:ext uri="{FF2B5EF4-FFF2-40B4-BE49-F238E27FC236}">
                <a16:creationId xmlns:a16="http://schemas.microsoft.com/office/drawing/2014/main" id="{F9D94FFA-E5B4-5646-9A46-79D80921A888}"/>
              </a:ext>
            </a:extLst>
          </p:cNvPr>
          <p:cNvSpPr/>
          <p:nvPr/>
        </p:nvSpPr>
        <p:spPr>
          <a:xfrm>
            <a:off x="4703479" y="1925248"/>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CT</a:t>
            </a:r>
          </a:p>
        </p:txBody>
      </p:sp>
      <p:sp>
        <p:nvSpPr>
          <p:cNvPr id="37" name="Rectangle 36">
            <a:extLst>
              <a:ext uri="{FF2B5EF4-FFF2-40B4-BE49-F238E27FC236}">
                <a16:creationId xmlns:a16="http://schemas.microsoft.com/office/drawing/2014/main" id="{F426B57B-0C6D-114A-9216-A21B1309DE2F}"/>
              </a:ext>
            </a:extLst>
          </p:cNvPr>
          <p:cNvSpPr/>
          <p:nvPr/>
        </p:nvSpPr>
        <p:spPr>
          <a:xfrm>
            <a:off x="9011794"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NCT</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Application Requirements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29286F5-D331-C54B-9222-B1C7DEBBE74E}"/>
                  </a:ext>
                </a:extLst>
              </p:cNvPr>
              <p:cNvSpPr txBox="1"/>
              <p:nvPr/>
            </p:nvSpPr>
            <p:spPr>
              <a:xfrm>
                <a:off x="4715576" y="4895195"/>
                <a:ext cx="6207918" cy="861774"/>
              </a:xfrm>
              <a:prstGeom prst="rect">
                <a:avLst/>
              </a:prstGeom>
              <a:noFill/>
            </p:spPr>
            <p:txBody>
              <a:bodyPr wrap="square">
                <a:spAutoFit/>
              </a:bodyPr>
              <a:lstStyle/>
              <a:p>
                <a:pPr algn="ctr"/>
                <a:r>
                  <a:rPr lang="en-US" sz="2500" dirty="0">
                    <a:solidFill>
                      <a:schemeClr val="tx1"/>
                    </a:solidFill>
                  </a:rPr>
                  <a:t>Note that since </a:t>
                </a:r>
                <a14:m>
                  <m:oMath xmlns:m="http://schemas.openxmlformats.org/officeDocument/2006/math">
                    <m:r>
                      <a:rPr lang="en-US" sz="2500" b="0" i="1" smtClean="0">
                        <a:solidFill>
                          <a:schemeClr val="tx1"/>
                        </a:solidFill>
                        <a:latin typeface="Cambria Math" panose="02040503050406030204" pitchFamily="18" charset="0"/>
                      </a:rPr>
                      <m:t>𝑎</m:t>
                    </m:r>
                    <m:r>
                      <a:rPr lang="en-US" sz="2500" b="0" i="1" smtClean="0">
                        <a:solidFill>
                          <a:schemeClr val="tx1"/>
                        </a:solidFill>
                        <a:latin typeface="Cambria Math" panose="02040503050406030204" pitchFamily="18" charset="0"/>
                      </a:rPr>
                      <m:t>,</m:t>
                    </m:r>
                    <m:r>
                      <a:rPr lang="en-US" sz="2500" b="0" i="1" smtClean="0">
                        <a:solidFill>
                          <a:schemeClr val="tx1"/>
                        </a:solidFill>
                        <a:latin typeface="Cambria Math" panose="02040503050406030204" pitchFamily="18" charset="0"/>
                      </a:rPr>
                      <m:t>𝑏</m:t>
                    </m:r>
                  </m:oMath>
                </a14:m>
                <a:r>
                  <a:rPr lang="en-US" sz="2500" dirty="0">
                    <a:solidFill>
                      <a:schemeClr val="tx1"/>
                    </a:solidFill>
                  </a:rPr>
                  <a:t> are in CSA form, we do not know when they become </a:t>
                </a:r>
                <a14:m>
                  <m:oMath xmlns:m="http://schemas.openxmlformats.org/officeDocument/2006/math">
                    <m:r>
                      <a:rPr lang="en-US" sz="2500" b="0" i="1" smtClean="0">
                        <a:solidFill>
                          <a:schemeClr val="tx1"/>
                        </a:solidFill>
                        <a:latin typeface="Cambria Math" panose="02040503050406030204" pitchFamily="18" charset="0"/>
                      </a:rPr>
                      <m:t>0</m:t>
                    </m:r>
                  </m:oMath>
                </a14:m>
                <a:endParaRPr lang="en-US" sz="2500" dirty="0">
                  <a:solidFill>
                    <a:schemeClr val="tx1"/>
                  </a:solidFill>
                </a:endParaRPr>
              </a:p>
            </p:txBody>
          </p:sp>
        </mc:Choice>
        <mc:Fallback xmlns="">
          <p:sp>
            <p:nvSpPr>
              <p:cNvPr id="27" name="TextBox 26">
                <a:extLst>
                  <a:ext uri="{FF2B5EF4-FFF2-40B4-BE49-F238E27FC236}">
                    <a16:creationId xmlns:a16="http://schemas.microsoft.com/office/drawing/2014/main" id="{C29286F5-D331-C54B-9222-B1C7DEBBE74E}"/>
                  </a:ext>
                </a:extLst>
              </p:cNvPr>
              <p:cNvSpPr txBox="1">
                <a:spLocks noRot="1" noChangeAspect="1" noMove="1" noResize="1" noEditPoints="1" noAdjustHandles="1" noChangeArrowheads="1" noChangeShapeType="1" noTextEdit="1"/>
              </p:cNvSpPr>
              <p:nvPr/>
            </p:nvSpPr>
            <p:spPr>
              <a:xfrm>
                <a:off x="4715576" y="4895195"/>
                <a:ext cx="6207918" cy="861774"/>
              </a:xfrm>
              <a:prstGeom prst="rect">
                <a:avLst/>
              </a:prstGeom>
              <a:blipFill>
                <a:blip r:embed="rId4"/>
                <a:stretch>
                  <a:fillRect t="-4965" b="-16312"/>
                </a:stretch>
              </a:blipFill>
            </p:spPr>
            <p:txBody>
              <a:bodyPr/>
              <a:lstStyle/>
              <a:p>
                <a:r>
                  <a:rPr lang="en-US">
                    <a:noFill/>
                  </a:rPr>
                  <a:t> </a:t>
                </a:r>
              </a:p>
            </p:txBody>
          </p:sp>
        </mc:Fallback>
      </mc:AlternateContent>
    </p:spTree>
    <p:extLst>
      <p:ext uri="{BB962C8B-B14F-4D97-AF65-F5344CB8AC3E}">
        <p14:creationId xmlns:p14="http://schemas.microsoft.com/office/powerpoint/2010/main" val="244405124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a:extLst>
              <a:ext uri="{FF2B5EF4-FFF2-40B4-BE49-F238E27FC236}">
                <a16:creationId xmlns:a16="http://schemas.microsoft.com/office/drawing/2014/main" id="{52BC1B3C-99D9-864A-8277-8E511201406A}"/>
              </a:ext>
            </a:extLst>
          </p:cNvPr>
          <p:cNvGraphicFramePr>
            <a:graphicFrameLocks noGrp="1"/>
          </p:cNvGraphicFramePr>
          <p:nvPr>
            <p:ph sz="half" idx="1"/>
          </p:nvPr>
        </p:nvGraphicFramePr>
        <p:xfrm>
          <a:off x="472605" y="1192678"/>
          <a:ext cx="6019800" cy="47111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ontent Placeholder 19">
            <a:extLst>
              <a:ext uri="{FF2B5EF4-FFF2-40B4-BE49-F238E27FC236}">
                <a16:creationId xmlns:a16="http://schemas.microsoft.com/office/drawing/2014/main" id="{30797156-8A98-6E4F-9520-21A3152779CD}"/>
              </a:ext>
            </a:extLst>
          </p:cNvPr>
          <p:cNvGraphicFramePr>
            <a:graphicFrameLocks noGrp="1"/>
          </p:cNvGraphicFramePr>
          <p:nvPr>
            <p:ph sz="half" idx="2"/>
          </p:nvPr>
        </p:nvGraphicFramePr>
        <p:xfrm>
          <a:off x="5702643" y="1192678"/>
          <a:ext cx="6016752" cy="4711171"/>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a:extLst>
              <a:ext uri="{FF2B5EF4-FFF2-40B4-BE49-F238E27FC236}">
                <a16:creationId xmlns:a16="http://schemas.microsoft.com/office/drawing/2014/main" id="{5308DB79-051E-BC48-AEAD-FC57EB626B07}"/>
              </a:ext>
            </a:extLst>
          </p:cNvPr>
          <p:cNvSpPr txBox="1"/>
          <p:nvPr/>
        </p:nvSpPr>
        <p:spPr>
          <a:xfrm>
            <a:off x="2429677" y="5814209"/>
            <a:ext cx="3112327" cy="477054"/>
          </a:xfrm>
          <a:prstGeom prst="rect">
            <a:avLst/>
          </a:prstGeom>
          <a:noFill/>
        </p:spPr>
        <p:txBody>
          <a:bodyPr wrap="none" rtlCol="0">
            <a:spAutoFit/>
          </a:bodyPr>
          <a:lstStyle/>
          <a:p>
            <a:r>
              <a:rPr lang="en-US" sz="2500" dirty="0"/>
              <a:t>Clock Frequency (GHz)</a:t>
            </a:r>
          </a:p>
        </p:txBody>
      </p:sp>
      <p:sp>
        <p:nvSpPr>
          <p:cNvPr id="22" name="TextBox 21">
            <a:extLst>
              <a:ext uri="{FF2B5EF4-FFF2-40B4-BE49-F238E27FC236}">
                <a16:creationId xmlns:a16="http://schemas.microsoft.com/office/drawing/2014/main" id="{3839EC95-F680-1042-963D-49CF40E9E9F7}"/>
              </a:ext>
            </a:extLst>
          </p:cNvPr>
          <p:cNvSpPr txBox="1"/>
          <p:nvPr/>
        </p:nvSpPr>
        <p:spPr>
          <a:xfrm>
            <a:off x="7671050" y="5814209"/>
            <a:ext cx="3112327" cy="477054"/>
          </a:xfrm>
          <a:prstGeom prst="rect">
            <a:avLst/>
          </a:prstGeom>
          <a:noFill/>
        </p:spPr>
        <p:txBody>
          <a:bodyPr wrap="none" rtlCol="0">
            <a:spAutoFit/>
          </a:bodyPr>
          <a:lstStyle/>
          <a:p>
            <a:r>
              <a:rPr lang="en-US" sz="2500" dirty="0"/>
              <a:t>Clock Frequency (GHz)</a:t>
            </a:r>
          </a:p>
        </p:txBody>
      </p:sp>
      <p:sp>
        <p:nvSpPr>
          <p:cNvPr id="23" name="TextBox 22">
            <a:extLst>
              <a:ext uri="{FF2B5EF4-FFF2-40B4-BE49-F238E27FC236}">
                <a16:creationId xmlns:a16="http://schemas.microsoft.com/office/drawing/2014/main" id="{A5243927-9BD5-3849-A535-4E080AE21CF8}"/>
              </a:ext>
            </a:extLst>
          </p:cNvPr>
          <p:cNvSpPr txBox="1"/>
          <p:nvPr/>
        </p:nvSpPr>
        <p:spPr>
          <a:xfrm>
            <a:off x="8187793" y="715624"/>
            <a:ext cx="2078839" cy="477054"/>
          </a:xfrm>
          <a:prstGeom prst="rect">
            <a:avLst/>
          </a:prstGeom>
          <a:noFill/>
        </p:spPr>
        <p:txBody>
          <a:bodyPr wrap="none" rtlCol="0">
            <a:spAutoFit/>
          </a:bodyPr>
          <a:lstStyle/>
          <a:p>
            <a:r>
              <a:rPr lang="en-US" sz="2500" dirty="0"/>
              <a:t>1024-bit XGCD</a:t>
            </a:r>
          </a:p>
        </p:txBody>
      </p:sp>
      <p:sp>
        <p:nvSpPr>
          <p:cNvPr id="24" name="TextBox 23">
            <a:extLst>
              <a:ext uri="{FF2B5EF4-FFF2-40B4-BE49-F238E27FC236}">
                <a16:creationId xmlns:a16="http://schemas.microsoft.com/office/drawing/2014/main" id="{0FE8F091-EC07-354A-A1B9-1EF8A763E2DE}"/>
              </a:ext>
            </a:extLst>
          </p:cNvPr>
          <p:cNvSpPr txBox="1"/>
          <p:nvPr/>
        </p:nvSpPr>
        <p:spPr>
          <a:xfrm>
            <a:off x="2087500" y="715624"/>
            <a:ext cx="3796680" cy="477054"/>
          </a:xfrm>
          <a:prstGeom prst="rect">
            <a:avLst/>
          </a:prstGeom>
          <a:noFill/>
        </p:spPr>
        <p:txBody>
          <a:bodyPr wrap="none" rtlCol="0">
            <a:spAutoFit/>
          </a:bodyPr>
          <a:lstStyle/>
          <a:p>
            <a:r>
              <a:rPr lang="en-US" sz="2500" dirty="0"/>
              <a:t>255-bit constant-time XGCD</a:t>
            </a:r>
          </a:p>
        </p:txBody>
      </p:sp>
      <p:sp>
        <p:nvSpPr>
          <p:cNvPr id="26" name="TextBox 25">
            <a:extLst>
              <a:ext uri="{FF2B5EF4-FFF2-40B4-BE49-F238E27FC236}">
                <a16:creationId xmlns:a16="http://schemas.microsoft.com/office/drawing/2014/main" id="{8AFA6259-2190-AE47-8641-3E8732A7A40A}"/>
              </a:ext>
            </a:extLst>
          </p:cNvPr>
          <p:cNvSpPr txBox="1"/>
          <p:nvPr/>
        </p:nvSpPr>
        <p:spPr>
          <a:xfrm>
            <a:off x="953491" y="4962089"/>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27" name="TextBox 26">
            <a:extLst>
              <a:ext uri="{FF2B5EF4-FFF2-40B4-BE49-F238E27FC236}">
                <a16:creationId xmlns:a16="http://schemas.microsoft.com/office/drawing/2014/main" id="{00E5D6E0-95EA-3943-8A4D-DD3E09F53079}"/>
              </a:ext>
            </a:extLst>
          </p:cNvPr>
          <p:cNvSpPr txBox="1"/>
          <p:nvPr/>
        </p:nvSpPr>
        <p:spPr>
          <a:xfrm>
            <a:off x="953490" y="1203358"/>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28" name="TextBox 27">
            <a:extLst>
              <a:ext uri="{FF2B5EF4-FFF2-40B4-BE49-F238E27FC236}">
                <a16:creationId xmlns:a16="http://schemas.microsoft.com/office/drawing/2014/main" id="{0CD15C58-635F-FA45-B6D9-7F08A88F997B}"/>
              </a:ext>
            </a:extLst>
          </p:cNvPr>
          <p:cNvSpPr txBox="1"/>
          <p:nvPr/>
        </p:nvSpPr>
        <p:spPr>
          <a:xfrm>
            <a:off x="953491" y="2706850"/>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29" name="TextBox 28">
            <a:extLst>
              <a:ext uri="{FF2B5EF4-FFF2-40B4-BE49-F238E27FC236}">
                <a16:creationId xmlns:a16="http://schemas.microsoft.com/office/drawing/2014/main" id="{AC02E6FD-3E71-374F-8F49-30487996327C}"/>
              </a:ext>
            </a:extLst>
          </p:cNvPr>
          <p:cNvSpPr txBox="1"/>
          <p:nvPr/>
        </p:nvSpPr>
        <p:spPr>
          <a:xfrm>
            <a:off x="953491" y="1955104"/>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30" name="TextBox 29">
            <a:extLst>
              <a:ext uri="{FF2B5EF4-FFF2-40B4-BE49-F238E27FC236}">
                <a16:creationId xmlns:a16="http://schemas.microsoft.com/office/drawing/2014/main" id="{7CAA08BD-216B-534E-A81A-63BEFA2B154B}"/>
              </a:ext>
            </a:extLst>
          </p:cNvPr>
          <p:cNvSpPr txBox="1"/>
          <p:nvPr/>
        </p:nvSpPr>
        <p:spPr>
          <a:xfrm>
            <a:off x="953491" y="3458596"/>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31" name="TextBox 30">
            <a:extLst>
              <a:ext uri="{FF2B5EF4-FFF2-40B4-BE49-F238E27FC236}">
                <a16:creationId xmlns:a16="http://schemas.microsoft.com/office/drawing/2014/main" id="{E90600E1-1F8E-9C47-846E-7CA2EF04C213}"/>
              </a:ext>
            </a:extLst>
          </p:cNvPr>
          <p:cNvSpPr txBox="1"/>
          <p:nvPr/>
        </p:nvSpPr>
        <p:spPr>
          <a:xfrm>
            <a:off x="953491" y="4210342"/>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32" name="TextBox 31">
            <a:extLst>
              <a:ext uri="{FF2B5EF4-FFF2-40B4-BE49-F238E27FC236}">
                <a16:creationId xmlns:a16="http://schemas.microsoft.com/office/drawing/2014/main" id="{50F40241-E742-B749-A2F9-77FC885C0409}"/>
              </a:ext>
            </a:extLst>
          </p:cNvPr>
          <p:cNvSpPr txBox="1"/>
          <p:nvPr/>
        </p:nvSpPr>
        <p:spPr>
          <a:xfrm rot="16200000">
            <a:off x="-265541" y="3174599"/>
            <a:ext cx="1721369" cy="477054"/>
          </a:xfrm>
          <a:prstGeom prst="rect">
            <a:avLst/>
          </a:prstGeom>
          <a:noFill/>
        </p:spPr>
        <p:txBody>
          <a:bodyPr wrap="none" rtlCol="0">
            <a:spAutoFit/>
          </a:bodyPr>
          <a:lstStyle/>
          <a:p>
            <a:r>
              <a:rPr lang="en-US" sz="2500" dirty="0"/>
              <a:t>Cycle Count</a:t>
            </a:r>
          </a:p>
        </p:txBody>
      </p:sp>
      <p:sp>
        <p:nvSpPr>
          <p:cNvPr id="18" name="TextBox 17">
            <a:extLst>
              <a:ext uri="{FF2B5EF4-FFF2-40B4-BE49-F238E27FC236}">
                <a16:creationId xmlns:a16="http://schemas.microsoft.com/office/drawing/2014/main" id="{BC122345-99E7-B94A-AB4E-D0180D7637B9}"/>
              </a:ext>
            </a:extLst>
          </p:cNvPr>
          <p:cNvSpPr txBox="1"/>
          <p:nvPr/>
        </p:nvSpPr>
        <p:spPr>
          <a:xfrm>
            <a:off x="4300040" y="1716577"/>
            <a:ext cx="1025345" cy="477054"/>
          </a:xfrm>
          <a:prstGeom prst="rect">
            <a:avLst/>
          </a:prstGeom>
          <a:noFill/>
        </p:spPr>
        <p:txBody>
          <a:bodyPr wrap="none" rtlCol="0">
            <a:spAutoFit/>
          </a:bodyPr>
          <a:lstStyle/>
          <a:p>
            <a:r>
              <a:rPr lang="en-US" sz="2500" dirty="0"/>
              <a:t>[BY19]</a:t>
            </a:r>
          </a:p>
        </p:txBody>
      </p:sp>
      <p:sp>
        <p:nvSpPr>
          <p:cNvPr id="19" name="TextBox 18">
            <a:extLst>
              <a:ext uri="{FF2B5EF4-FFF2-40B4-BE49-F238E27FC236}">
                <a16:creationId xmlns:a16="http://schemas.microsoft.com/office/drawing/2014/main" id="{210FBAF4-182F-484D-814B-4E0047573103}"/>
              </a:ext>
            </a:extLst>
          </p:cNvPr>
          <p:cNvSpPr txBox="1"/>
          <p:nvPr/>
        </p:nvSpPr>
        <p:spPr>
          <a:xfrm>
            <a:off x="4241081" y="2432158"/>
            <a:ext cx="1143262" cy="477054"/>
          </a:xfrm>
          <a:prstGeom prst="rect">
            <a:avLst/>
          </a:prstGeom>
          <a:noFill/>
        </p:spPr>
        <p:txBody>
          <a:bodyPr wrap="none" rtlCol="0">
            <a:spAutoFit/>
          </a:bodyPr>
          <a:lstStyle/>
          <a:p>
            <a:r>
              <a:rPr lang="en-US" sz="2500" dirty="0"/>
              <a:t>[Por20]</a:t>
            </a:r>
          </a:p>
        </p:txBody>
      </p:sp>
      <p:sp>
        <p:nvSpPr>
          <p:cNvPr id="25" name="TextBox 24">
            <a:extLst>
              <a:ext uri="{FF2B5EF4-FFF2-40B4-BE49-F238E27FC236}">
                <a16:creationId xmlns:a16="http://schemas.microsoft.com/office/drawing/2014/main" id="{5C08A741-9724-F947-A739-A17B8C1749F2}"/>
              </a:ext>
            </a:extLst>
          </p:cNvPr>
          <p:cNvSpPr txBox="1"/>
          <p:nvPr/>
        </p:nvSpPr>
        <p:spPr>
          <a:xfrm>
            <a:off x="1873523" y="1668231"/>
            <a:ext cx="1669047" cy="477054"/>
          </a:xfrm>
          <a:prstGeom prst="rect">
            <a:avLst/>
          </a:prstGeom>
          <a:noFill/>
        </p:spPr>
        <p:txBody>
          <a:bodyPr wrap="none" rtlCol="0">
            <a:spAutoFit/>
          </a:bodyPr>
          <a:lstStyle/>
          <a:p>
            <a:r>
              <a:rPr lang="en-US" sz="2500" dirty="0"/>
              <a:t>[DdPM+21]</a:t>
            </a:r>
          </a:p>
        </p:txBody>
      </p:sp>
      <p:sp>
        <p:nvSpPr>
          <p:cNvPr id="34" name="TextBox 33">
            <a:extLst>
              <a:ext uri="{FF2B5EF4-FFF2-40B4-BE49-F238E27FC236}">
                <a16:creationId xmlns:a16="http://schemas.microsoft.com/office/drawing/2014/main" id="{8BBF2219-3206-EE46-BF9B-24C767BDF4EF}"/>
              </a:ext>
            </a:extLst>
          </p:cNvPr>
          <p:cNvSpPr txBox="1"/>
          <p:nvPr/>
        </p:nvSpPr>
        <p:spPr>
          <a:xfrm>
            <a:off x="9227212" y="2718196"/>
            <a:ext cx="1295547" cy="477054"/>
          </a:xfrm>
          <a:prstGeom prst="rect">
            <a:avLst/>
          </a:prstGeom>
          <a:noFill/>
        </p:spPr>
        <p:txBody>
          <a:bodyPr wrap="none" rtlCol="0">
            <a:spAutoFit/>
          </a:bodyPr>
          <a:lstStyle/>
          <a:p>
            <a:r>
              <a:rPr lang="en-US" sz="2500" dirty="0"/>
              <a:t>[ZTW21]</a:t>
            </a:r>
          </a:p>
        </p:txBody>
      </p:sp>
      <p:sp>
        <p:nvSpPr>
          <p:cNvPr id="35" name="TextBox 34">
            <a:extLst>
              <a:ext uri="{FF2B5EF4-FFF2-40B4-BE49-F238E27FC236}">
                <a16:creationId xmlns:a16="http://schemas.microsoft.com/office/drawing/2014/main" id="{3F7C320D-CFFC-B642-9621-DC04B44D9AAC}"/>
              </a:ext>
            </a:extLst>
          </p:cNvPr>
          <p:cNvSpPr txBox="1"/>
          <p:nvPr/>
        </p:nvSpPr>
        <p:spPr>
          <a:xfrm>
            <a:off x="7181048" y="2513047"/>
            <a:ext cx="1529971" cy="477054"/>
          </a:xfrm>
          <a:prstGeom prst="rect">
            <a:avLst/>
          </a:prstGeom>
          <a:noFill/>
        </p:spPr>
        <p:txBody>
          <a:bodyPr wrap="none" rtlCol="0">
            <a:spAutoFit/>
          </a:bodyPr>
          <a:lstStyle/>
          <a:p>
            <a:r>
              <a:rPr lang="en-US" sz="2500" dirty="0"/>
              <a:t>[AHAJS16]</a:t>
            </a:r>
          </a:p>
        </p:txBody>
      </p:sp>
      <p:sp>
        <p:nvSpPr>
          <p:cNvPr id="33" name="TextBox 32">
            <a:extLst>
              <a:ext uri="{FF2B5EF4-FFF2-40B4-BE49-F238E27FC236}">
                <a16:creationId xmlns:a16="http://schemas.microsoft.com/office/drawing/2014/main" id="{013588F2-47CF-054C-BE2D-042452F788A5}"/>
              </a:ext>
            </a:extLst>
          </p:cNvPr>
          <p:cNvSpPr txBox="1"/>
          <p:nvPr/>
        </p:nvSpPr>
        <p:spPr>
          <a:xfrm>
            <a:off x="9602976" y="2313914"/>
            <a:ext cx="1315809" cy="477054"/>
          </a:xfrm>
          <a:prstGeom prst="rect">
            <a:avLst/>
          </a:prstGeom>
          <a:noFill/>
        </p:spPr>
        <p:txBody>
          <a:bodyPr wrap="none" rtlCol="0">
            <a:spAutoFit/>
          </a:bodyPr>
          <a:lstStyle/>
          <a:p>
            <a:r>
              <a:rPr lang="en-US" sz="2500" dirty="0"/>
              <a:t>[ZST+20]</a:t>
            </a:r>
          </a:p>
        </p:txBody>
      </p:sp>
      <p:sp>
        <p:nvSpPr>
          <p:cNvPr id="36" name="Right Arrow 35">
            <a:extLst>
              <a:ext uri="{FF2B5EF4-FFF2-40B4-BE49-F238E27FC236}">
                <a16:creationId xmlns:a16="http://schemas.microsoft.com/office/drawing/2014/main" id="{B390A06B-A54C-DC4F-A8E1-D1986CAA7751}"/>
              </a:ext>
            </a:extLst>
          </p:cNvPr>
          <p:cNvSpPr/>
          <p:nvPr/>
        </p:nvSpPr>
        <p:spPr>
          <a:xfrm rot="2700000">
            <a:off x="5669297" y="4566348"/>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F84634F-F194-4145-ACAF-B98645550992}"/>
              </a:ext>
            </a:extLst>
          </p:cNvPr>
          <p:cNvSpPr txBox="1"/>
          <p:nvPr/>
        </p:nvSpPr>
        <p:spPr>
          <a:xfrm>
            <a:off x="4688264" y="4090090"/>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38" name="Right Arrow 37">
            <a:extLst>
              <a:ext uri="{FF2B5EF4-FFF2-40B4-BE49-F238E27FC236}">
                <a16:creationId xmlns:a16="http://schemas.microsoft.com/office/drawing/2014/main" id="{3B038778-52F4-5142-9859-05090DD82B02}"/>
              </a:ext>
            </a:extLst>
          </p:cNvPr>
          <p:cNvSpPr/>
          <p:nvPr/>
        </p:nvSpPr>
        <p:spPr>
          <a:xfrm rot="2700000">
            <a:off x="10899335" y="4566348"/>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BBA2CE0-F3C1-A84E-B508-0C70356E9C00}"/>
              </a:ext>
            </a:extLst>
          </p:cNvPr>
          <p:cNvSpPr txBox="1"/>
          <p:nvPr/>
        </p:nvSpPr>
        <p:spPr>
          <a:xfrm>
            <a:off x="9918302" y="4090090"/>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40" name="TextBox 39">
            <a:extLst>
              <a:ext uri="{FF2B5EF4-FFF2-40B4-BE49-F238E27FC236}">
                <a16:creationId xmlns:a16="http://schemas.microsoft.com/office/drawing/2014/main" id="{C9F90AF7-B3BA-5E42-A946-13293EEC7F98}"/>
              </a:ext>
            </a:extLst>
          </p:cNvPr>
          <p:cNvSpPr txBox="1"/>
          <p:nvPr/>
        </p:nvSpPr>
        <p:spPr>
          <a:xfrm>
            <a:off x="2069452" y="3659203"/>
            <a:ext cx="1624660" cy="861774"/>
          </a:xfrm>
          <a:prstGeom prst="rect">
            <a:avLst/>
          </a:prstGeom>
          <a:solidFill>
            <a:schemeClr val="bg1"/>
          </a:solidFill>
          <a:ln>
            <a:solidFill>
              <a:schemeClr val="tx1"/>
            </a:solidFill>
          </a:ln>
        </p:spPr>
        <p:txBody>
          <a:bodyPr wrap="square" rtlCol="0">
            <a:spAutoFit/>
          </a:bodyPr>
          <a:lstStyle/>
          <a:p>
            <a:pPr algn="ctr"/>
            <a:r>
              <a:rPr lang="en-US" sz="2500" dirty="0"/>
              <a:t>No ASIC points</a:t>
            </a:r>
          </a:p>
        </p:txBody>
      </p:sp>
      <p:sp>
        <p:nvSpPr>
          <p:cNvPr id="41" name="TextBox 40">
            <a:extLst>
              <a:ext uri="{FF2B5EF4-FFF2-40B4-BE49-F238E27FC236}">
                <a16:creationId xmlns:a16="http://schemas.microsoft.com/office/drawing/2014/main" id="{9289DE8B-39C8-1B4E-B049-7364066D3B1A}"/>
              </a:ext>
            </a:extLst>
          </p:cNvPr>
          <p:cNvSpPr txBox="1"/>
          <p:nvPr/>
        </p:nvSpPr>
        <p:spPr>
          <a:xfrm>
            <a:off x="7319293" y="3653845"/>
            <a:ext cx="2437062" cy="861774"/>
          </a:xfrm>
          <a:prstGeom prst="rect">
            <a:avLst/>
          </a:prstGeom>
          <a:solidFill>
            <a:schemeClr val="bg1"/>
          </a:solidFill>
          <a:ln>
            <a:solidFill>
              <a:schemeClr val="tx1"/>
            </a:solidFill>
          </a:ln>
        </p:spPr>
        <p:txBody>
          <a:bodyPr wrap="square" rtlCol="0">
            <a:spAutoFit/>
          </a:bodyPr>
          <a:lstStyle/>
          <a:p>
            <a:pPr algn="ctr"/>
            <a:r>
              <a:rPr lang="en-US" sz="2500" dirty="0"/>
              <a:t>[ZST+20] is 2X faster than C++</a:t>
            </a:r>
          </a:p>
        </p:txBody>
      </p:sp>
      <p:grpSp>
        <p:nvGrpSpPr>
          <p:cNvPr id="15" name="Group 14">
            <a:extLst>
              <a:ext uri="{FF2B5EF4-FFF2-40B4-BE49-F238E27FC236}">
                <a16:creationId xmlns:a16="http://schemas.microsoft.com/office/drawing/2014/main" id="{A273F66F-D21A-B64C-BE7A-2F44E4A3D85E}"/>
              </a:ext>
            </a:extLst>
          </p:cNvPr>
          <p:cNvGrpSpPr/>
          <p:nvPr/>
        </p:nvGrpSpPr>
        <p:grpSpPr>
          <a:xfrm>
            <a:off x="10474491" y="613843"/>
            <a:ext cx="1487529" cy="1480832"/>
            <a:chOff x="5640791" y="627695"/>
            <a:chExt cx="1487529" cy="1480832"/>
          </a:xfrm>
        </p:grpSpPr>
        <p:sp>
          <p:nvSpPr>
            <p:cNvPr id="13" name="Rectangle 12">
              <a:extLst>
                <a:ext uri="{FF2B5EF4-FFF2-40B4-BE49-F238E27FC236}">
                  <a16:creationId xmlns:a16="http://schemas.microsoft.com/office/drawing/2014/main" id="{9D52D337-FCC6-D64E-8695-6566238AC790}"/>
                </a:ext>
              </a:extLst>
            </p:cNvPr>
            <p:cNvSpPr/>
            <p:nvPr/>
          </p:nvSpPr>
          <p:spPr>
            <a:xfrm>
              <a:off x="5640791" y="627695"/>
              <a:ext cx="1487529" cy="14808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10" name="Picture 9" descr="Icon&#10;&#10;Description automatically generated with low confidence">
              <a:extLst>
                <a:ext uri="{FF2B5EF4-FFF2-40B4-BE49-F238E27FC236}">
                  <a16:creationId xmlns:a16="http://schemas.microsoft.com/office/drawing/2014/main" id="{05D9F1B5-FBA8-294C-BB74-5E99863009C7}"/>
                </a:ext>
              </a:extLst>
            </p:cNvPr>
            <p:cNvPicPr>
              <a:picLocks noChangeAspect="1"/>
            </p:cNvPicPr>
            <p:nvPr/>
          </p:nvPicPr>
          <p:blipFill>
            <a:blip r:embed="rId5"/>
            <a:stretch>
              <a:fillRect/>
            </a:stretch>
          </p:blipFill>
          <p:spPr>
            <a:xfrm>
              <a:off x="5663317" y="1149860"/>
              <a:ext cx="393700" cy="330200"/>
            </a:xfrm>
            <a:prstGeom prst="rect">
              <a:avLst/>
            </a:prstGeom>
          </p:spPr>
        </p:pic>
        <p:pic>
          <p:nvPicPr>
            <p:cNvPr id="12" name="Picture 11" descr="Shape&#10;&#10;Description automatically generated">
              <a:extLst>
                <a:ext uri="{FF2B5EF4-FFF2-40B4-BE49-F238E27FC236}">
                  <a16:creationId xmlns:a16="http://schemas.microsoft.com/office/drawing/2014/main" id="{5D6EB4FB-8239-BB4D-8529-5735BE690768}"/>
                </a:ext>
              </a:extLst>
            </p:cNvPr>
            <p:cNvPicPr>
              <a:picLocks noChangeAspect="1"/>
            </p:cNvPicPr>
            <p:nvPr/>
          </p:nvPicPr>
          <p:blipFill>
            <a:blip r:embed="rId6"/>
            <a:stretch>
              <a:fillRect/>
            </a:stretch>
          </p:blipFill>
          <p:spPr>
            <a:xfrm>
              <a:off x="5671906" y="1717473"/>
              <a:ext cx="342900" cy="368300"/>
            </a:xfrm>
            <a:prstGeom prst="rect">
              <a:avLst/>
            </a:prstGeom>
          </p:spPr>
        </p:pic>
        <p:sp>
          <p:nvSpPr>
            <p:cNvPr id="42" name="TextBox 41">
              <a:extLst>
                <a:ext uri="{FF2B5EF4-FFF2-40B4-BE49-F238E27FC236}">
                  <a16:creationId xmlns:a16="http://schemas.microsoft.com/office/drawing/2014/main" id="{4374E5D6-9C04-A145-BF71-0946D388E240}"/>
                </a:ext>
              </a:extLst>
            </p:cNvPr>
            <p:cNvSpPr txBox="1"/>
            <p:nvPr/>
          </p:nvSpPr>
          <p:spPr>
            <a:xfrm>
              <a:off x="6007372" y="1092863"/>
              <a:ext cx="1120948" cy="1015663"/>
            </a:xfrm>
            <a:prstGeom prst="rect">
              <a:avLst/>
            </a:prstGeom>
            <a:noFill/>
          </p:spPr>
          <p:txBody>
            <a:bodyPr wrap="none" rtlCol="0">
              <a:spAutoFit/>
            </a:bodyPr>
            <a:lstStyle/>
            <a:p>
              <a:r>
                <a:rPr lang="en-US" sz="2000" dirty="0"/>
                <a:t>Software</a:t>
              </a:r>
            </a:p>
            <a:p>
              <a:r>
                <a:rPr lang="en-US" sz="2000" dirty="0"/>
                <a:t>FPGA </a:t>
              </a:r>
            </a:p>
            <a:p>
              <a:r>
                <a:rPr lang="en-US" sz="2000" dirty="0"/>
                <a:t>ASIC</a:t>
              </a:r>
            </a:p>
          </p:txBody>
        </p:sp>
        <p:sp>
          <p:nvSpPr>
            <p:cNvPr id="43" name="TextBox 42">
              <a:extLst>
                <a:ext uri="{FF2B5EF4-FFF2-40B4-BE49-F238E27FC236}">
                  <a16:creationId xmlns:a16="http://schemas.microsoft.com/office/drawing/2014/main" id="{C92ED9CF-5A5D-DB4B-A74F-21D061C8B359}"/>
                </a:ext>
              </a:extLst>
            </p:cNvPr>
            <p:cNvSpPr txBox="1"/>
            <p:nvPr/>
          </p:nvSpPr>
          <p:spPr>
            <a:xfrm>
              <a:off x="5918297" y="630468"/>
              <a:ext cx="935962" cy="400110"/>
            </a:xfrm>
            <a:prstGeom prst="rect">
              <a:avLst/>
            </a:prstGeom>
            <a:noFill/>
          </p:spPr>
          <p:txBody>
            <a:bodyPr wrap="none" rtlCol="0">
              <a:spAutoFit/>
            </a:bodyPr>
            <a:lstStyle/>
            <a:p>
              <a:r>
                <a:rPr lang="en-US" sz="2000" u="sng" dirty="0"/>
                <a:t>Legend</a:t>
              </a:r>
            </a:p>
          </p:txBody>
        </p:sp>
        <p:pic>
          <p:nvPicPr>
            <p:cNvPr id="8" name="Picture 7" descr="Icon&#10;&#10;Description automatically generated with medium confidence">
              <a:extLst>
                <a:ext uri="{FF2B5EF4-FFF2-40B4-BE49-F238E27FC236}">
                  <a16:creationId xmlns:a16="http://schemas.microsoft.com/office/drawing/2014/main" id="{4E27DEEA-564F-A845-BF5A-A8CFCE717BED}"/>
                </a:ext>
              </a:extLst>
            </p:cNvPr>
            <p:cNvPicPr>
              <a:picLocks noChangeAspect="1"/>
            </p:cNvPicPr>
            <p:nvPr/>
          </p:nvPicPr>
          <p:blipFill rotWithShape="1">
            <a:blip r:embed="rId7"/>
            <a:srcRect l="13259" t="3630"/>
            <a:stretch/>
          </p:blipFill>
          <p:spPr>
            <a:xfrm>
              <a:off x="5693278" y="1470040"/>
              <a:ext cx="342901" cy="293533"/>
            </a:xfrm>
            <a:prstGeom prst="rect">
              <a:avLst/>
            </a:prstGeom>
          </p:spPr>
        </p:pic>
      </p:grpSp>
    </p:spTree>
    <p:extLst>
      <p:ext uri="{BB962C8B-B14F-4D97-AF65-F5344CB8AC3E}">
        <p14:creationId xmlns:p14="http://schemas.microsoft.com/office/powerpoint/2010/main" val="2570967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We focus on the optimal design space</a:t>
            </a:r>
          </a:p>
        </p:txBody>
      </p:sp>
      <p:sp>
        <p:nvSpPr>
          <p:cNvPr id="4" name="Rectangle 3">
            <a:extLst>
              <a:ext uri="{FF2B5EF4-FFF2-40B4-BE49-F238E27FC236}">
                <a16:creationId xmlns:a16="http://schemas.microsoft.com/office/drawing/2014/main" id="{F9D94FFA-E5B4-5646-9A46-79D80921A888}"/>
              </a:ext>
            </a:extLst>
          </p:cNvPr>
          <p:cNvSpPr/>
          <p:nvPr/>
        </p:nvSpPr>
        <p:spPr>
          <a:xfrm>
            <a:off x="3741296" y="1674674"/>
            <a:ext cx="1782305"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Software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EC1F34D-4F53-E547-A3F7-DC62D8874BF3}"/>
                  </a:ext>
                </a:extLst>
              </p:cNvPr>
              <p:cNvSpPr/>
              <p:nvPr/>
            </p:nvSpPr>
            <p:spPr>
              <a:xfrm>
                <a:off x="2882749"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6" name="Rectangle 5">
                <a:extLst>
                  <a:ext uri="{FF2B5EF4-FFF2-40B4-BE49-F238E27FC236}">
                    <a16:creationId xmlns:a16="http://schemas.microsoft.com/office/drawing/2014/main" id="{0EC1F34D-4F53-E547-A3F7-DC62D8874BF3}"/>
                  </a:ext>
                </a:extLst>
              </p:cNvPr>
              <p:cNvSpPr>
                <a:spLocks noRot="1" noChangeAspect="1" noMove="1" noResize="1" noEditPoints="1" noAdjustHandles="1" noChangeArrowheads="1" noChangeShapeType="1" noTextEdit="1"/>
              </p:cNvSpPr>
              <p:nvPr/>
            </p:nvSpPr>
            <p:spPr>
              <a:xfrm>
                <a:off x="2882749" y="3129830"/>
                <a:ext cx="1088136" cy="603063"/>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4B5BFB5-D96A-1946-A8C6-A915F4B4DE3D}"/>
              </a:ext>
            </a:extLst>
          </p:cNvPr>
          <p:cNvSpPr/>
          <p:nvPr/>
        </p:nvSpPr>
        <p:spPr>
          <a:xfrm>
            <a:off x="3586542"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15" name="Rectangle 14">
            <a:extLst>
              <a:ext uri="{FF2B5EF4-FFF2-40B4-BE49-F238E27FC236}">
                <a16:creationId xmlns:a16="http://schemas.microsoft.com/office/drawing/2014/main" id="{221DCAA6-1840-BB4C-A5F0-3E29EDB661B4}"/>
              </a:ext>
            </a:extLst>
          </p:cNvPr>
          <p:cNvSpPr/>
          <p:nvPr/>
        </p:nvSpPr>
        <p:spPr>
          <a:xfrm>
            <a:off x="233533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38" name="Straight Arrow Connector 37">
            <a:extLst>
              <a:ext uri="{FF2B5EF4-FFF2-40B4-BE49-F238E27FC236}">
                <a16:creationId xmlns:a16="http://schemas.microsoft.com/office/drawing/2014/main" id="{976F2D78-8604-9249-9813-F3F5DCC6BCDC}"/>
              </a:ext>
            </a:extLst>
          </p:cNvPr>
          <p:cNvCxnSpPr>
            <a:stCxn id="4" idx="2"/>
            <a:endCxn id="6" idx="0"/>
          </p:cNvCxnSpPr>
          <p:nvPr/>
        </p:nvCxnSpPr>
        <p:spPr>
          <a:xfrm flipH="1">
            <a:off x="3426817" y="2277737"/>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EC614E5-95C9-F340-80A3-6BA45AD96FD9}"/>
              </a:ext>
            </a:extLst>
          </p:cNvPr>
          <p:cNvCxnSpPr>
            <a:cxnSpLocks/>
            <a:stCxn id="4" idx="2"/>
          </p:cNvCxnSpPr>
          <p:nvPr/>
        </p:nvCxnSpPr>
        <p:spPr>
          <a:xfrm>
            <a:off x="4632449" y="2277737"/>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DEE94F1-4557-CB45-9BF7-8FA7BAAD273E}"/>
              </a:ext>
            </a:extLst>
          </p:cNvPr>
          <p:cNvCxnSpPr>
            <a:cxnSpLocks/>
            <a:stCxn id="6" idx="2"/>
            <a:endCxn id="15" idx="0"/>
          </p:cNvCxnSpPr>
          <p:nvPr/>
        </p:nvCxnSpPr>
        <p:spPr>
          <a:xfrm flipH="1">
            <a:off x="2800281"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B57FC48-E78F-4345-B752-39F6C9861011}"/>
              </a:ext>
            </a:extLst>
          </p:cNvPr>
          <p:cNvCxnSpPr>
            <a:cxnSpLocks/>
            <a:stCxn id="6" idx="2"/>
            <a:endCxn id="14" idx="0"/>
          </p:cNvCxnSpPr>
          <p:nvPr/>
        </p:nvCxnSpPr>
        <p:spPr>
          <a:xfrm>
            <a:off x="3426817"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FE8B7F5-A1C4-994F-8B06-3C48D01B44CD}"/>
                  </a:ext>
                </a:extLst>
              </p:cNvPr>
              <p:cNvSpPr/>
              <p:nvPr/>
            </p:nvSpPr>
            <p:spPr>
              <a:xfrm>
                <a:off x="5374498"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23" name="Rectangle 22">
                <a:extLst>
                  <a:ext uri="{FF2B5EF4-FFF2-40B4-BE49-F238E27FC236}">
                    <a16:creationId xmlns:a16="http://schemas.microsoft.com/office/drawing/2014/main" id="{CFE8B7F5-A1C4-994F-8B06-3C48D01B44CD}"/>
                  </a:ext>
                </a:extLst>
              </p:cNvPr>
              <p:cNvSpPr>
                <a:spLocks noRot="1" noChangeAspect="1" noMove="1" noResize="1" noEditPoints="1" noAdjustHandles="1" noChangeArrowheads="1" noChangeShapeType="1" noTextEdit="1"/>
              </p:cNvSpPr>
              <p:nvPr/>
            </p:nvSpPr>
            <p:spPr>
              <a:xfrm>
                <a:off x="5374498" y="3129830"/>
                <a:ext cx="1088136" cy="603063"/>
              </a:xfrm>
              <a:prstGeom prst="rect">
                <a:avLst/>
              </a:prstGeom>
              <a:blipFill>
                <a:blip r:embed="rId4"/>
                <a:stretch>
                  <a:fillRect/>
                </a:stretch>
              </a:blipFill>
              <a:ln>
                <a:solidFill>
                  <a:schemeClr val="tx1"/>
                </a:solidFill>
              </a:ln>
            </p:spPr>
            <p:txBody>
              <a:bodyPr/>
              <a:lstStyle/>
              <a:p>
                <a:r>
                  <a:rPr lang="en-US">
                    <a:noFill/>
                  </a:rPr>
                  <a:t> </a:t>
                </a:r>
              </a:p>
            </p:txBody>
          </p:sp>
        </mc:Fallback>
      </mc:AlternateContent>
      <p:sp>
        <p:nvSpPr>
          <p:cNvPr id="24" name="Rectangle 23">
            <a:extLst>
              <a:ext uri="{FF2B5EF4-FFF2-40B4-BE49-F238E27FC236}">
                <a16:creationId xmlns:a16="http://schemas.microsoft.com/office/drawing/2014/main" id="{83C337E2-EFAD-3A4B-9FA9-414B31BFEBE9}"/>
              </a:ext>
            </a:extLst>
          </p:cNvPr>
          <p:cNvSpPr/>
          <p:nvPr/>
        </p:nvSpPr>
        <p:spPr>
          <a:xfrm>
            <a:off x="607829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25" name="Rectangle 24">
            <a:extLst>
              <a:ext uri="{FF2B5EF4-FFF2-40B4-BE49-F238E27FC236}">
                <a16:creationId xmlns:a16="http://schemas.microsoft.com/office/drawing/2014/main" id="{693A8C4D-D933-2A4D-BD4C-3191882DE316}"/>
              </a:ext>
            </a:extLst>
          </p:cNvPr>
          <p:cNvSpPr/>
          <p:nvPr/>
        </p:nvSpPr>
        <p:spPr>
          <a:xfrm>
            <a:off x="4827080"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26" name="Straight Arrow Connector 25">
            <a:extLst>
              <a:ext uri="{FF2B5EF4-FFF2-40B4-BE49-F238E27FC236}">
                <a16:creationId xmlns:a16="http://schemas.microsoft.com/office/drawing/2014/main" id="{C2435249-6962-BD44-9E83-BAC6C092E685}"/>
              </a:ext>
            </a:extLst>
          </p:cNvPr>
          <p:cNvCxnSpPr>
            <a:cxnSpLocks/>
            <a:stCxn id="23" idx="2"/>
            <a:endCxn id="25" idx="0"/>
          </p:cNvCxnSpPr>
          <p:nvPr/>
        </p:nvCxnSpPr>
        <p:spPr>
          <a:xfrm flipH="1">
            <a:off x="5292030"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335ED66-0F3C-F44C-873E-7F5B05FFA35B}"/>
              </a:ext>
            </a:extLst>
          </p:cNvPr>
          <p:cNvCxnSpPr>
            <a:cxnSpLocks/>
            <a:stCxn id="23" idx="2"/>
            <a:endCxn id="24" idx="0"/>
          </p:cNvCxnSpPr>
          <p:nvPr/>
        </p:nvCxnSpPr>
        <p:spPr>
          <a:xfrm>
            <a:off x="5918566"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F426B57B-0C6D-114A-9216-A21B1309DE2F}"/>
              </a:ext>
            </a:extLst>
          </p:cNvPr>
          <p:cNvSpPr/>
          <p:nvPr/>
        </p:nvSpPr>
        <p:spPr>
          <a:xfrm>
            <a:off x="8714513" y="1674673"/>
            <a:ext cx="1782305" cy="60306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Hardware</a:t>
            </a:r>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4CB9FD6C-AF2F-234F-97A1-21F66C75EFCF}"/>
                  </a:ext>
                </a:extLst>
              </p:cNvPr>
              <p:cNvSpPr/>
              <p:nvPr/>
            </p:nvSpPr>
            <p:spPr>
              <a:xfrm>
                <a:off x="7855966" y="3129829"/>
                <a:ext cx="1088136" cy="60306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39" name="Rectangle 38">
                <a:extLst>
                  <a:ext uri="{FF2B5EF4-FFF2-40B4-BE49-F238E27FC236}">
                    <a16:creationId xmlns:a16="http://schemas.microsoft.com/office/drawing/2014/main" id="{4CB9FD6C-AF2F-234F-97A1-21F66C75EFCF}"/>
                  </a:ext>
                </a:extLst>
              </p:cNvPr>
              <p:cNvSpPr>
                <a:spLocks noRot="1" noChangeAspect="1" noMove="1" noResize="1" noEditPoints="1" noAdjustHandles="1" noChangeArrowheads="1" noChangeShapeType="1" noTextEdit="1"/>
              </p:cNvSpPr>
              <p:nvPr/>
            </p:nvSpPr>
            <p:spPr>
              <a:xfrm>
                <a:off x="7855966" y="3129829"/>
                <a:ext cx="1088136"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B16ADC37-E47F-F942-96E7-053C1A7C0ECC}"/>
              </a:ext>
            </a:extLst>
          </p:cNvPr>
          <p:cNvCxnSpPr>
            <a:stCxn id="37" idx="2"/>
            <a:endCxn id="39" idx="0"/>
          </p:cNvCxnSpPr>
          <p:nvPr/>
        </p:nvCxnSpPr>
        <p:spPr>
          <a:xfrm flipH="1">
            <a:off x="8400034" y="2277736"/>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BCC5F3D8-7445-FE4B-9485-A7E6A7F93626}"/>
              </a:ext>
            </a:extLst>
          </p:cNvPr>
          <p:cNvCxnSpPr>
            <a:cxnSpLocks/>
            <a:stCxn id="37" idx="2"/>
          </p:cNvCxnSpPr>
          <p:nvPr/>
        </p:nvCxnSpPr>
        <p:spPr>
          <a:xfrm>
            <a:off x="9605666" y="2277736"/>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814273AC-1B28-3A44-A563-D9496BEEC7AE}"/>
              </a:ext>
            </a:extLst>
          </p:cNvPr>
          <p:cNvCxnSpPr>
            <a:cxnSpLocks/>
            <a:stCxn id="39" idx="2"/>
          </p:cNvCxnSpPr>
          <p:nvPr/>
        </p:nvCxnSpPr>
        <p:spPr>
          <a:xfrm flipH="1">
            <a:off x="7773498"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61E0A55-350D-3241-B83F-D623F178B3B7}"/>
              </a:ext>
            </a:extLst>
          </p:cNvPr>
          <p:cNvCxnSpPr>
            <a:cxnSpLocks/>
            <a:stCxn id="39" idx="2"/>
          </p:cNvCxnSpPr>
          <p:nvPr/>
        </p:nvCxnSpPr>
        <p:spPr>
          <a:xfrm>
            <a:off x="8400034"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F27BB86C-358C-3647-8BEE-9312B9D631E9}"/>
                  </a:ext>
                </a:extLst>
              </p:cNvPr>
              <p:cNvSpPr/>
              <p:nvPr/>
            </p:nvSpPr>
            <p:spPr>
              <a:xfrm>
                <a:off x="10347715" y="3129829"/>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51" name="Rectangle 50">
                <a:extLst>
                  <a:ext uri="{FF2B5EF4-FFF2-40B4-BE49-F238E27FC236}">
                    <a16:creationId xmlns:a16="http://schemas.microsoft.com/office/drawing/2014/main" id="{F27BB86C-358C-3647-8BEE-9312B9D631E9}"/>
                  </a:ext>
                </a:extLst>
              </p:cNvPr>
              <p:cNvSpPr>
                <a:spLocks noRot="1" noChangeAspect="1" noMove="1" noResize="1" noEditPoints="1" noAdjustHandles="1" noChangeArrowheads="1" noChangeShapeType="1" noTextEdit="1"/>
              </p:cNvSpPr>
              <p:nvPr/>
            </p:nvSpPr>
            <p:spPr>
              <a:xfrm>
                <a:off x="10347715" y="3129829"/>
                <a:ext cx="1088136"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52" name="Rectangle 51">
            <a:extLst>
              <a:ext uri="{FF2B5EF4-FFF2-40B4-BE49-F238E27FC236}">
                <a16:creationId xmlns:a16="http://schemas.microsoft.com/office/drawing/2014/main" id="{75337691-9663-3C4D-B52F-46889601A30B}"/>
              </a:ext>
            </a:extLst>
          </p:cNvPr>
          <p:cNvSpPr/>
          <p:nvPr/>
        </p:nvSpPr>
        <p:spPr>
          <a:xfrm>
            <a:off x="11051508"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53" name="Rectangle 52">
            <a:extLst>
              <a:ext uri="{FF2B5EF4-FFF2-40B4-BE49-F238E27FC236}">
                <a16:creationId xmlns:a16="http://schemas.microsoft.com/office/drawing/2014/main" id="{382AE139-E47E-8F45-A57D-DA9624921867}"/>
              </a:ext>
            </a:extLst>
          </p:cNvPr>
          <p:cNvSpPr/>
          <p:nvPr/>
        </p:nvSpPr>
        <p:spPr>
          <a:xfrm>
            <a:off x="9800297"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54" name="Straight Arrow Connector 53">
            <a:extLst>
              <a:ext uri="{FF2B5EF4-FFF2-40B4-BE49-F238E27FC236}">
                <a16:creationId xmlns:a16="http://schemas.microsoft.com/office/drawing/2014/main" id="{FC268F39-8A5E-9547-8A8D-57C4E7BFAA3A}"/>
              </a:ext>
            </a:extLst>
          </p:cNvPr>
          <p:cNvCxnSpPr>
            <a:cxnSpLocks/>
            <a:stCxn id="51" idx="2"/>
            <a:endCxn id="53" idx="0"/>
          </p:cNvCxnSpPr>
          <p:nvPr/>
        </p:nvCxnSpPr>
        <p:spPr>
          <a:xfrm flipH="1">
            <a:off x="10265247"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329DB59-9022-F546-9B4D-D8572C40A3FB}"/>
              </a:ext>
            </a:extLst>
          </p:cNvPr>
          <p:cNvCxnSpPr>
            <a:cxnSpLocks/>
            <a:stCxn id="51" idx="2"/>
            <a:endCxn id="52" idx="0"/>
          </p:cNvCxnSpPr>
          <p:nvPr/>
        </p:nvCxnSpPr>
        <p:spPr>
          <a:xfrm>
            <a:off x="10891783"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42BC3D05-6147-4A41-93D9-F6C616F19329}"/>
              </a:ext>
            </a:extLst>
          </p:cNvPr>
          <p:cNvSpPr/>
          <p:nvPr/>
        </p:nvSpPr>
        <p:spPr>
          <a:xfrm>
            <a:off x="155806" y="167467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Target Platform</a:t>
            </a:r>
          </a:p>
        </p:txBody>
      </p:sp>
      <p:sp>
        <p:nvSpPr>
          <p:cNvPr id="58" name="Rectangle 57">
            <a:extLst>
              <a:ext uri="{FF2B5EF4-FFF2-40B4-BE49-F238E27FC236}">
                <a16:creationId xmlns:a16="http://schemas.microsoft.com/office/drawing/2014/main" id="{B3E2D58A-86D2-084C-8708-A9EFC561B961}"/>
              </a:ext>
            </a:extLst>
          </p:cNvPr>
          <p:cNvSpPr/>
          <p:nvPr/>
        </p:nvSpPr>
        <p:spPr>
          <a:xfrm>
            <a:off x="155806" y="312945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Algorithm</a:t>
            </a:r>
          </a:p>
        </p:txBody>
      </p:sp>
      <p:sp>
        <p:nvSpPr>
          <p:cNvPr id="59" name="Rectangle 58">
            <a:extLst>
              <a:ext uri="{FF2B5EF4-FFF2-40B4-BE49-F238E27FC236}">
                <a16:creationId xmlns:a16="http://schemas.microsoft.com/office/drawing/2014/main" id="{6558FA29-96B7-F347-9734-A8C1E9D51E9D}"/>
              </a:ext>
            </a:extLst>
          </p:cNvPr>
          <p:cNvSpPr/>
          <p:nvPr/>
        </p:nvSpPr>
        <p:spPr>
          <a:xfrm>
            <a:off x="155806" y="4222397"/>
            <a:ext cx="2288822" cy="894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Application Requirements</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816FB76-C5DB-0644-9B2B-7315FAF57A35}"/>
              </a:ext>
            </a:extLst>
          </p:cNvPr>
          <p:cNvCxnSpPr>
            <a:cxnSpLocks/>
          </p:cNvCxnSpPr>
          <p:nvPr/>
        </p:nvCxnSpPr>
        <p:spPr>
          <a:xfrm>
            <a:off x="315310" y="4050515"/>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0CEF6DF-6DF0-D244-8041-BD6E952A74EC}"/>
              </a:ext>
            </a:extLst>
          </p:cNvPr>
          <p:cNvSpPr/>
          <p:nvPr/>
        </p:nvSpPr>
        <p:spPr>
          <a:xfrm>
            <a:off x="10372047"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[AHAJS16]</a:t>
            </a:r>
          </a:p>
          <a:p>
            <a:pPr algn="ctr"/>
            <a:r>
              <a:rPr lang="en-US" sz="2000" dirty="0">
                <a:solidFill>
                  <a:srgbClr val="C00000"/>
                </a:solidFill>
              </a:rPr>
              <a:t>[ZST+20]</a:t>
            </a:r>
          </a:p>
          <a:p>
            <a:pPr algn="ctr"/>
            <a:r>
              <a:rPr lang="en-US" sz="2000" dirty="0">
                <a:solidFill>
                  <a:srgbClr val="C00000"/>
                </a:solidFill>
              </a:rPr>
              <a:t>[ZTW21]</a:t>
            </a:r>
          </a:p>
        </p:txBody>
      </p: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65" name="Rectangle 64">
            <a:extLst>
              <a:ext uri="{FF2B5EF4-FFF2-40B4-BE49-F238E27FC236}">
                <a16:creationId xmlns:a16="http://schemas.microsoft.com/office/drawing/2014/main" id="{3CC284CD-0519-C441-801C-4CA2E344AF03}"/>
              </a:ext>
            </a:extLst>
          </p:cNvPr>
          <p:cNvSpPr/>
          <p:nvPr/>
        </p:nvSpPr>
        <p:spPr>
          <a:xfrm>
            <a:off x="3769798" y="5459982"/>
            <a:ext cx="6387388" cy="75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 = constant-time, NCT = not constant-time</a:t>
            </a:r>
          </a:p>
        </p:txBody>
      </p:sp>
      <p:sp>
        <p:nvSpPr>
          <p:cNvPr id="41" name="Rectangle 40">
            <a:extLst>
              <a:ext uri="{FF2B5EF4-FFF2-40B4-BE49-F238E27FC236}">
                <a16:creationId xmlns:a16="http://schemas.microsoft.com/office/drawing/2014/main" id="{D5151CC8-DA2F-8F43-86A7-83DBB33BA237}"/>
              </a:ext>
            </a:extLst>
          </p:cNvPr>
          <p:cNvSpPr/>
          <p:nvPr/>
        </p:nvSpPr>
        <p:spPr>
          <a:xfrm>
            <a:off x="7323234" y="4361597"/>
            <a:ext cx="2170438" cy="60306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Unified</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Tree>
    <p:extLst>
      <p:ext uri="{BB962C8B-B14F-4D97-AF65-F5344CB8AC3E}">
        <p14:creationId xmlns:p14="http://schemas.microsoft.com/office/powerpoint/2010/main" val="510303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1C63-C831-A046-A42A-49757D1AD1E9}"/>
              </a:ext>
            </a:extLst>
          </p:cNvPr>
          <p:cNvSpPr>
            <a:spLocks noGrp="1"/>
          </p:cNvSpPr>
          <p:nvPr>
            <p:ph type="title"/>
          </p:nvPr>
        </p:nvSpPr>
        <p:spPr/>
        <p:txBody>
          <a:bodyPr/>
          <a:lstStyle/>
          <a:p>
            <a:r>
              <a:rPr lang="en-US" dirty="0"/>
              <a:t>Accelerator Execution</a:t>
            </a:r>
          </a:p>
        </p:txBody>
      </p:sp>
      <p:sp>
        <p:nvSpPr>
          <p:cNvPr id="4" name="Rectangle 3">
            <a:extLst>
              <a:ext uri="{FF2B5EF4-FFF2-40B4-BE49-F238E27FC236}">
                <a16:creationId xmlns:a16="http://schemas.microsoft.com/office/drawing/2014/main" id="{7D0C1A24-3055-F64F-BAB4-E26DF0C54108}"/>
              </a:ext>
            </a:extLst>
          </p:cNvPr>
          <p:cNvSpPr/>
          <p:nvPr/>
        </p:nvSpPr>
        <p:spPr>
          <a:xfrm>
            <a:off x="838200" y="1825625"/>
            <a:ext cx="2078404" cy="1002062"/>
          </a:xfrm>
          <a:prstGeom prst="rect">
            <a:avLst/>
          </a:prstGeom>
          <a:solidFill>
            <a:srgbClr val="DA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Pre-processing</a:t>
            </a:r>
          </a:p>
        </p:txBody>
      </p:sp>
      <p:sp>
        <p:nvSpPr>
          <p:cNvPr id="5" name="Rectangle 4">
            <a:extLst>
              <a:ext uri="{FF2B5EF4-FFF2-40B4-BE49-F238E27FC236}">
                <a16:creationId xmlns:a16="http://schemas.microsoft.com/office/drawing/2014/main" id="{CE83D250-5176-3A4E-990C-92B902813C6B}"/>
              </a:ext>
            </a:extLst>
          </p:cNvPr>
          <p:cNvSpPr/>
          <p:nvPr/>
        </p:nvSpPr>
        <p:spPr>
          <a:xfrm>
            <a:off x="9275395" y="1825624"/>
            <a:ext cx="2078405" cy="1002063"/>
          </a:xfrm>
          <a:prstGeom prst="rect">
            <a:avLst/>
          </a:prstGeom>
          <a:solidFill>
            <a:srgbClr val="DA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Post-processing</a:t>
            </a:r>
          </a:p>
        </p:txBody>
      </p:sp>
      <p:sp>
        <p:nvSpPr>
          <p:cNvPr id="6" name="Rectangle 5">
            <a:extLst>
              <a:ext uri="{FF2B5EF4-FFF2-40B4-BE49-F238E27FC236}">
                <a16:creationId xmlns:a16="http://schemas.microsoft.com/office/drawing/2014/main" id="{142C8BA3-D526-A04D-B765-7AA5EE21FB81}"/>
              </a:ext>
            </a:extLst>
          </p:cNvPr>
          <p:cNvSpPr/>
          <p:nvPr/>
        </p:nvSpPr>
        <p:spPr>
          <a:xfrm>
            <a:off x="2916604" y="1825624"/>
            <a:ext cx="6358791" cy="100206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Iterations Loop </a:t>
            </a:r>
          </a:p>
          <a:p>
            <a:pPr algn="ctr"/>
            <a:r>
              <a:rPr lang="en-US" sz="2800" dirty="0">
                <a:solidFill>
                  <a:schemeClr val="tx1"/>
                </a:solidFill>
              </a:rPr>
              <a:t>(until termination condition is satisfied) </a:t>
            </a:r>
          </a:p>
        </p:txBody>
      </p:sp>
      <p:sp>
        <p:nvSpPr>
          <p:cNvPr id="7" name="Rectangle 6">
            <a:extLst>
              <a:ext uri="{FF2B5EF4-FFF2-40B4-BE49-F238E27FC236}">
                <a16:creationId xmlns:a16="http://schemas.microsoft.com/office/drawing/2014/main" id="{32BD60BD-18C4-C84F-B9C4-DB8F6841C3B5}"/>
              </a:ext>
            </a:extLst>
          </p:cNvPr>
          <p:cNvSpPr/>
          <p:nvPr/>
        </p:nvSpPr>
        <p:spPr>
          <a:xfrm>
            <a:off x="1145525" y="2937858"/>
            <a:ext cx="146375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4 cycles</a:t>
            </a:r>
          </a:p>
        </p:txBody>
      </p:sp>
      <p:sp>
        <p:nvSpPr>
          <p:cNvPr id="8" name="Rectangle 7">
            <a:extLst>
              <a:ext uri="{FF2B5EF4-FFF2-40B4-BE49-F238E27FC236}">
                <a16:creationId xmlns:a16="http://schemas.microsoft.com/office/drawing/2014/main" id="{D70F72DB-5D0C-854A-B9F5-182F40E48447}"/>
              </a:ext>
            </a:extLst>
          </p:cNvPr>
          <p:cNvSpPr/>
          <p:nvPr/>
        </p:nvSpPr>
        <p:spPr>
          <a:xfrm>
            <a:off x="9582720" y="2937858"/>
            <a:ext cx="146375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8 cycles</a:t>
            </a:r>
          </a:p>
        </p:txBody>
      </p:sp>
      <p:sp>
        <p:nvSpPr>
          <p:cNvPr id="9" name="Rectangle 8">
            <a:extLst>
              <a:ext uri="{FF2B5EF4-FFF2-40B4-BE49-F238E27FC236}">
                <a16:creationId xmlns:a16="http://schemas.microsoft.com/office/drawing/2014/main" id="{AF41F128-9BF2-974E-A307-48F423D2ED60}"/>
              </a:ext>
            </a:extLst>
          </p:cNvPr>
          <p:cNvSpPr/>
          <p:nvPr/>
        </p:nvSpPr>
        <p:spPr>
          <a:xfrm>
            <a:off x="3093607" y="2937858"/>
            <a:ext cx="600478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Worst-case 1548 cycles for 1024-bit inputs and 387 cycles for 255-bit inputs  </a:t>
            </a:r>
          </a:p>
        </p:txBody>
      </p:sp>
      <p:cxnSp>
        <p:nvCxnSpPr>
          <p:cNvPr id="11" name="Straight Arrow Connector 10">
            <a:extLst>
              <a:ext uri="{FF2B5EF4-FFF2-40B4-BE49-F238E27FC236}">
                <a16:creationId xmlns:a16="http://schemas.microsoft.com/office/drawing/2014/main" id="{EBEFD7E1-504B-DC4D-81C2-BB05C96E119E}"/>
              </a:ext>
            </a:extLst>
          </p:cNvPr>
          <p:cNvCxnSpPr>
            <a:cxnSpLocks/>
          </p:cNvCxnSpPr>
          <p:nvPr/>
        </p:nvCxnSpPr>
        <p:spPr>
          <a:xfrm>
            <a:off x="9098393" y="1631993"/>
            <a:ext cx="22554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83E84A0B-0DD0-5848-B1F7-FCFF787DC8DC}"/>
              </a:ext>
            </a:extLst>
          </p:cNvPr>
          <p:cNvSpPr/>
          <p:nvPr/>
        </p:nvSpPr>
        <p:spPr>
          <a:xfrm>
            <a:off x="8871902" y="1053318"/>
            <a:ext cx="2918249"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Execution Time</a:t>
            </a:r>
          </a:p>
        </p:txBody>
      </p:sp>
    </p:spTree>
    <p:extLst>
      <p:ext uri="{BB962C8B-B14F-4D97-AF65-F5344CB8AC3E}">
        <p14:creationId xmlns:p14="http://schemas.microsoft.com/office/powerpoint/2010/main" val="506228715"/>
      </p:ext>
    </p:extLst>
  </p:cSld>
  <p:clrMapOvr>
    <a:masterClrMapping/>
  </p:clrMapOvr>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1C63-C831-A046-A42A-49757D1AD1E9}"/>
              </a:ext>
            </a:extLst>
          </p:cNvPr>
          <p:cNvSpPr>
            <a:spLocks noGrp="1"/>
          </p:cNvSpPr>
          <p:nvPr>
            <p:ph type="title"/>
          </p:nvPr>
        </p:nvSpPr>
        <p:spPr/>
        <p:txBody>
          <a:bodyPr/>
          <a:lstStyle/>
          <a:p>
            <a:r>
              <a:rPr lang="en-US" dirty="0"/>
              <a:t>Accelerator Execution</a:t>
            </a:r>
          </a:p>
        </p:txBody>
      </p:sp>
      <p:sp>
        <p:nvSpPr>
          <p:cNvPr id="6" name="Rectangle 5">
            <a:extLst>
              <a:ext uri="{FF2B5EF4-FFF2-40B4-BE49-F238E27FC236}">
                <a16:creationId xmlns:a16="http://schemas.microsoft.com/office/drawing/2014/main" id="{142C8BA3-D526-A04D-B765-7AA5EE21FB81}"/>
              </a:ext>
            </a:extLst>
          </p:cNvPr>
          <p:cNvSpPr/>
          <p:nvPr/>
        </p:nvSpPr>
        <p:spPr>
          <a:xfrm>
            <a:off x="2916604" y="1825624"/>
            <a:ext cx="6358791" cy="100206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Iterations Loop </a:t>
            </a:r>
          </a:p>
          <a:p>
            <a:pPr algn="ctr"/>
            <a:r>
              <a:rPr lang="en-US" sz="2800" dirty="0">
                <a:solidFill>
                  <a:schemeClr val="tx1"/>
                </a:solidFill>
              </a:rPr>
              <a:t>(until termination condition is satisfied) </a:t>
            </a:r>
          </a:p>
        </p:txBody>
      </p:sp>
      <p:sp>
        <p:nvSpPr>
          <p:cNvPr id="7" name="Rectangle 6">
            <a:extLst>
              <a:ext uri="{FF2B5EF4-FFF2-40B4-BE49-F238E27FC236}">
                <a16:creationId xmlns:a16="http://schemas.microsoft.com/office/drawing/2014/main" id="{32BD60BD-18C4-C84F-B9C4-DB8F6841C3B5}"/>
              </a:ext>
            </a:extLst>
          </p:cNvPr>
          <p:cNvSpPr/>
          <p:nvPr/>
        </p:nvSpPr>
        <p:spPr>
          <a:xfrm>
            <a:off x="1145525" y="2937858"/>
            <a:ext cx="146375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4 cycles</a:t>
            </a:r>
          </a:p>
        </p:txBody>
      </p:sp>
      <p:sp>
        <p:nvSpPr>
          <p:cNvPr id="8" name="Rectangle 7">
            <a:extLst>
              <a:ext uri="{FF2B5EF4-FFF2-40B4-BE49-F238E27FC236}">
                <a16:creationId xmlns:a16="http://schemas.microsoft.com/office/drawing/2014/main" id="{D70F72DB-5D0C-854A-B9F5-182F40E48447}"/>
              </a:ext>
            </a:extLst>
          </p:cNvPr>
          <p:cNvSpPr/>
          <p:nvPr/>
        </p:nvSpPr>
        <p:spPr>
          <a:xfrm>
            <a:off x="9582720" y="2937858"/>
            <a:ext cx="146375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8 cycles</a:t>
            </a:r>
          </a:p>
        </p:txBody>
      </p:sp>
      <p:sp>
        <p:nvSpPr>
          <p:cNvPr id="9" name="Rectangle 8">
            <a:extLst>
              <a:ext uri="{FF2B5EF4-FFF2-40B4-BE49-F238E27FC236}">
                <a16:creationId xmlns:a16="http://schemas.microsoft.com/office/drawing/2014/main" id="{AF41F128-9BF2-974E-A307-48F423D2ED60}"/>
              </a:ext>
            </a:extLst>
          </p:cNvPr>
          <p:cNvSpPr/>
          <p:nvPr/>
        </p:nvSpPr>
        <p:spPr>
          <a:xfrm>
            <a:off x="3093607" y="2937858"/>
            <a:ext cx="600478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Worst-case 1548 cycles for 1024-bit inputs and 387 cycles for 255-bit inputs  </a:t>
            </a:r>
          </a:p>
        </p:txBody>
      </p:sp>
      <p:cxnSp>
        <p:nvCxnSpPr>
          <p:cNvPr id="11" name="Straight Arrow Connector 10">
            <a:extLst>
              <a:ext uri="{FF2B5EF4-FFF2-40B4-BE49-F238E27FC236}">
                <a16:creationId xmlns:a16="http://schemas.microsoft.com/office/drawing/2014/main" id="{EBEFD7E1-504B-DC4D-81C2-BB05C96E119E}"/>
              </a:ext>
            </a:extLst>
          </p:cNvPr>
          <p:cNvCxnSpPr>
            <a:cxnSpLocks/>
          </p:cNvCxnSpPr>
          <p:nvPr/>
        </p:nvCxnSpPr>
        <p:spPr>
          <a:xfrm>
            <a:off x="9098393" y="1631993"/>
            <a:ext cx="22554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83E84A0B-0DD0-5848-B1F7-FCFF787DC8DC}"/>
              </a:ext>
            </a:extLst>
          </p:cNvPr>
          <p:cNvSpPr/>
          <p:nvPr/>
        </p:nvSpPr>
        <p:spPr>
          <a:xfrm>
            <a:off x="8871902" y="1053318"/>
            <a:ext cx="2918249"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Execution Time</a:t>
            </a:r>
          </a:p>
        </p:txBody>
      </p:sp>
      <p:sp>
        <p:nvSpPr>
          <p:cNvPr id="13" name="Rectangle 12">
            <a:extLst>
              <a:ext uri="{FF2B5EF4-FFF2-40B4-BE49-F238E27FC236}">
                <a16:creationId xmlns:a16="http://schemas.microsoft.com/office/drawing/2014/main" id="{918177D3-EC7B-9F41-8A7D-4D990658AF12}"/>
              </a:ext>
            </a:extLst>
          </p:cNvPr>
          <p:cNvSpPr/>
          <p:nvPr/>
        </p:nvSpPr>
        <p:spPr>
          <a:xfrm>
            <a:off x="2573309" y="4215122"/>
            <a:ext cx="7045377" cy="2017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Arial" panose="020B0604020202020204" pitchFamily="34" charset="0"/>
              <a:buChar char="•"/>
            </a:pPr>
            <a:r>
              <a:rPr lang="en-US" sz="2800" dirty="0">
                <a:solidFill>
                  <a:schemeClr val="tx1"/>
                </a:solidFill>
              </a:rPr>
              <a:t>Preserve results when shifting in CSA form</a:t>
            </a:r>
          </a:p>
        </p:txBody>
      </p:sp>
      <p:sp>
        <p:nvSpPr>
          <p:cNvPr id="14" name="Rectangle 13">
            <a:extLst>
              <a:ext uri="{FF2B5EF4-FFF2-40B4-BE49-F238E27FC236}">
                <a16:creationId xmlns:a16="http://schemas.microsoft.com/office/drawing/2014/main" id="{261D8990-3E3C-7D4E-8AB6-2AC7CDA56A2E}"/>
              </a:ext>
            </a:extLst>
          </p:cNvPr>
          <p:cNvSpPr/>
          <p:nvPr/>
        </p:nvSpPr>
        <p:spPr>
          <a:xfrm>
            <a:off x="838200" y="1825625"/>
            <a:ext cx="2078404" cy="1002062"/>
          </a:xfrm>
          <a:prstGeom prst="rect">
            <a:avLst/>
          </a:prstGeom>
          <a:solidFill>
            <a:srgbClr val="DA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Pre-processing</a:t>
            </a:r>
          </a:p>
        </p:txBody>
      </p:sp>
      <p:sp>
        <p:nvSpPr>
          <p:cNvPr id="15" name="Rectangle 14">
            <a:extLst>
              <a:ext uri="{FF2B5EF4-FFF2-40B4-BE49-F238E27FC236}">
                <a16:creationId xmlns:a16="http://schemas.microsoft.com/office/drawing/2014/main" id="{BE0910DD-15B8-E440-B1A2-3FD94619A504}"/>
              </a:ext>
            </a:extLst>
          </p:cNvPr>
          <p:cNvSpPr/>
          <p:nvPr/>
        </p:nvSpPr>
        <p:spPr>
          <a:xfrm>
            <a:off x="9275395" y="1825624"/>
            <a:ext cx="2078405" cy="1002063"/>
          </a:xfrm>
          <a:prstGeom prst="rect">
            <a:avLst/>
          </a:prstGeom>
          <a:solidFill>
            <a:srgbClr val="DA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Post-processing</a:t>
            </a:r>
          </a:p>
        </p:txBody>
      </p:sp>
    </p:spTree>
    <p:extLst>
      <p:ext uri="{BB962C8B-B14F-4D97-AF65-F5344CB8AC3E}">
        <p14:creationId xmlns:p14="http://schemas.microsoft.com/office/powerpoint/2010/main" val="211656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9CC6-BEA9-9540-BDD9-CBE5E952558E}"/>
              </a:ext>
            </a:extLst>
          </p:cNvPr>
          <p:cNvSpPr>
            <a:spLocks noGrp="1"/>
          </p:cNvSpPr>
          <p:nvPr>
            <p:ph type="title"/>
          </p:nvPr>
        </p:nvSpPr>
        <p:spPr/>
        <p:txBody>
          <a:bodyPr/>
          <a:lstStyle/>
          <a:p>
            <a:r>
              <a:rPr lang="en-US" dirty="0"/>
              <a:t>Extended GCD is widely used in cryptography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8A71FE-B5D6-2840-8AEE-72E68BDF122A}"/>
                  </a:ext>
                </a:extLst>
              </p:cNvPr>
              <p:cNvSpPr>
                <a:spLocks noGrp="1"/>
              </p:cNvSpPr>
              <p:nvPr>
                <p:ph idx="1"/>
              </p:nvPr>
            </p:nvSpPr>
            <p:spPr/>
            <p:txBody>
              <a:bodyPr/>
              <a:lstStyle/>
              <a:p>
                <a:pPr marL="0" indent="0" algn="ctr">
                  <a:buNone/>
                </a:pPr>
                <a:r>
                  <a:rPr lang="en-US" dirty="0"/>
                  <a:t>Computes </a:t>
                </a:r>
                <a:r>
                  <a:rPr lang="en-US" dirty="0" err="1"/>
                  <a:t>Bézout</a:t>
                </a:r>
                <a:r>
                  <a:rPr lang="en-US" dirty="0"/>
                  <a:t> coefficients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oMath>
                </a14:m>
                <a:r>
                  <a:rPr lang="en-US" dirty="0">
                    <a:solidFill>
                      <a:srgbClr val="C00000"/>
                    </a:solidFill>
                  </a:rPr>
                  <a:t> </a:t>
                </a:r>
                <a:r>
                  <a:rPr lang="en-US" dirty="0"/>
                  <a:t>satisfying </a:t>
                </a:r>
                <a:r>
                  <a:rPr lang="en-US" dirty="0" err="1"/>
                  <a:t>Bézout’s</a:t>
                </a:r>
                <a:r>
                  <a:rPr lang="en-US" dirty="0"/>
                  <a:t> Identity</a:t>
                </a:r>
              </a:p>
              <a:p>
                <a:pPr marL="0" indent="0" algn="ctr">
                  <a:buNone/>
                </a:pPr>
                <a:endParaRPr lang="en-US" b="1" i="1" dirty="0">
                  <a:solidFill>
                    <a:srgbClr val="C00000"/>
                  </a:solidFill>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r>
                            <a:rPr lang="en-US" b="1" i="1" smtClean="0">
                              <a:solidFill>
                                <a:srgbClr val="C00000"/>
                              </a:solidFill>
                              <a:latin typeface="Cambria Math" panose="02040503050406030204" pitchFamily="18" charset="0"/>
                            </a:rPr>
                            <m:t>   </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gcd</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e>
                      </m:func>
                    </m:oMath>
                  </m:oMathPara>
                </a14:m>
                <a:endParaRPr lang="en-US" dirty="0"/>
              </a:p>
              <a:p>
                <a:pPr marL="0" indent="0" algn="ctr">
                  <a:buNone/>
                </a:pPr>
                <a:r>
                  <a:rPr lang="en-US" dirty="0"/>
                  <a:t> </a:t>
                </a:r>
              </a:p>
              <a:p>
                <a:pPr marL="0" indent="0" algn="ctr">
                  <a:buNone/>
                </a:pPr>
                <a:r>
                  <a:rPr lang="en-US" dirty="0"/>
                  <a:t>Modular Multiplicative Inverse</a:t>
                </a:r>
              </a:p>
              <a:p>
                <a:pPr marL="0" indent="0" algn="ctr">
                  <a:buNone/>
                </a:pPr>
                <a:r>
                  <a:rPr lang="en-US" dirty="0"/>
                  <a:t>RSA</a:t>
                </a:r>
              </a:p>
              <a:p>
                <a:pPr marL="0" indent="0" algn="ctr">
                  <a:buNone/>
                </a:pPr>
                <a:r>
                  <a:rPr lang="en-US" dirty="0"/>
                  <a:t>Elliptic Curve Cryptography</a:t>
                </a:r>
              </a:p>
              <a:p>
                <a:pPr marL="0" indent="0" algn="ctr">
                  <a:buNone/>
                </a:pPr>
                <a:r>
                  <a:rPr lang="en-US" dirty="0" err="1"/>
                  <a:t>ElGamal</a:t>
                </a:r>
                <a:r>
                  <a:rPr lang="en-US" dirty="0"/>
                  <a:t> Encryption</a:t>
                </a:r>
              </a:p>
            </p:txBody>
          </p:sp>
        </mc:Choice>
        <mc:Fallback xmlns="">
          <p:sp>
            <p:nvSpPr>
              <p:cNvPr id="3" name="Content Placeholder 2">
                <a:extLst>
                  <a:ext uri="{FF2B5EF4-FFF2-40B4-BE49-F238E27FC236}">
                    <a16:creationId xmlns:a16="http://schemas.microsoft.com/office/drawing/2014/main" id="{588A71FE-B5D6-2840-8AEE-72E68BDF122A}"/>
                  </a:ext>
                </a:extLst>
              </p:cNvPr>
              <p:cNvSpPr>
                <a:spLocks noGrp="1" noRot="1" noChangeAspect="1" noMove="1" noResize="1" noEditPoints="1" noAdjustHandles="1" noChangeArrowheads="1" noChangeShapeType="1" noTextEdit="1"/>
              </p:cNvSpPr>
              <p:nvPr>
                <p:ph idx="1"/>
              </p:nvPr>
            </p:nvSpPr>
            <p:spPr>
              <a:blipFill>
                <a:blip r:embed="rId3"/>
                <a:stretch>
                  <a:fillRect t="-2241"/>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AE215693-C09E-6C4A-8B34-5CBE4BBFDC0B}"/>
              </a:ext>
            </a:extLst>
          </p:cNvPr>
          <p:cNvSpPr txBox="1"/>
          <p:nvPr/>
        </p:nvSpPr>
        <p:spPr>
          <a:xfrm>
            <a:off x="5973221" y="5752873"/>
            <a:ext cx="276038" cy="424090"/>
          </a:xfrm>
          <a:prstGeom prst="rect">
            <a:avLst/>
          </a:prstGeom>
          <a:noFill/>
        </p:spPr>
        <p:txBody>
          <a:bodyPr wrap="none" rtlCol="0">
            <a:spAutoFit/>
          </a:bodyPr>
          <a:lstStyle/>
          <a:p>
            <a:pPr>
              <a:lnSpc>
                <a:spcPct val="20000"/>
              </a:lnSpc>
            </a:pPr>
            <a:r>
              <a:rPr lang="en-US" sz="2800" dirty="0"/>
              <a:t>.</a:t>
            </a:r>
          </a:p>
          <a:p>
            <a:pPr>
              <a:lnSpc>
                <a:spcPct val="20000"/>
              </a:lnSpc>
            </a:pPr>
            <a:r>
              <a:rPr lang="en-US" sz="2800" dirty="0"/>
              <a:t>.</a:t>
            </a:r>
          </a:p>
          <a:p>
            <a:pPr>
              <a:lnSpc>
                <a:spcPct val="20000"/>
              </a:lnSpc>
            </a:pPr>
            <a:r>
              <a:rPr lang="en-US" sz="2800" dirty="0"/>
              <a:t>.</a:t>
            </a:r>
          </a:p>
        </p:txBody>
      </p:sp>
    </p:spTree>
    <p:extLst>
      <p:ext uri="{BB962C8B-B14F-4D97-AF65-F5344CB8AC3E}">
        <p14:creationId xmlns:p14="http://schemas.microsoft.com/office/powerpoint/2010/main" val="3093898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1C63-C831-A046-A42A-49757D1AD1E9}"/>
              </a:ext>
            </a:extLst>
          </p:cNvPr>
          <p:cNvSpPr>
            <a:spLocks noGrp="1"/>
          </p:cNvSpPr>
          <p:nvPr>
            <p:ph type="title"/>
          </p:nvPr>
        </p:nvSpPr>
        <p:spPr/>
        <p:txBody>
          <a:bodyPr/>
          <a:lstStyle/>
          <a:p>
            <a:r>
              <a:rPr lang="en-US" dirty="0"/>
              <a:t>Accelerator Execution</a:t>
            </a:r>
          </a:p>
        </p:txBody>
      </p:sp>
      <p:sp>
        <p:nvSpPr>
          <p:cNvPr id="6" name="Rectangle 5">
            <a:extLst>
              <a:ext uri="{FF2B5EF4-FFF2-40B4-BE49-F238E27FC236}">
                <a16:creationId xmlns:a16="http://schemas.microsoft.com/office/drawing/2014/main" id="{142C8BA3-D526-A04D-B765-7AA5EE21FB81}"/>
              </a:ext>
            </a:extLst>
          </p:cNvPr>
          <p:cNvSpPr/>
          <p:nvPr/>
        </p:nvSpPr>
        <p:spPr>
          <a:xfrm>
            <a:off x="2916604" y="1825624"/>
            <a:ext cx="6358791" cy="100206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Iterations Loop </a:t>
            </a:r>
          </a:p>
          <a:p>
            <a:pPr algn="ctr"/>
            <a:r>
              <a:rPr lang="en-US" sz="2800" dirty="0">
                <a:solidFill>
                  <a:schemeClr val="tx1"/>
                </a:solidFill>
              </a:rPr>
              <a:t>(until termination condition is satisfied) </a:t>
            </a:r>
          </a:p>
        </p:txBody>
      </p:sp>
      <p:sp>
        <p:nvSpPr>
          <p:cNvPr id="7" name="Rectangle 6">
            <a:extLst>
              <a:ext uri="{FF2B5EF4-FFF2-40B4-BE49-F238E27FC236}">
                <a16:creationId xmlns:a16="http://schemas.microsoft.com/office/drawing/2014/main" id="{32BD60BD-18C4-C84F-B9C4-DB8F6841C3B5}"/>
              </a:ext>
            </a:extLst>
          </p:cNvPr>
          <p:cNvSpPr/>
          <p:nvPr/>
        </p:nvSpPr>
        <p:spPr>
          <a:xfrm>
            <a:off x="1145525" y="2937858"/>
            <a:ext cx="146375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4 cycles</a:t>
            </a:r>
          </a:p>
        </p:txBody>
      </p:sp>
      <p:sp>
        <p:nvSpPr>
          <p:cNvPr id="8" name="Rectangle 7">
            <a:extLst>
              <a:ext uri="{FF2B5EF4-FFF2-40B4-BE49-F238E27FC236}">
                <a16:creationId xmlns:a16="http://schemas.microsoft.com/office/drawing/2014/main" id="{D70F72DB-5D0C-854A-B9F5-182F40E48447}"/>
              </a:ext>
            </a:extLst>
          </p:cNvPr>
          <p:cNvSpPr/>
          <p:nvPr/>
        </p:nvSpPr>
        <p:spPr>
          <a:xfrm>
            <a:off x="9582720" y="2937858"/>
            <a:ext cx="146375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8 cycles</a:t>
            </a:r>
          </a:p>
        </p:txBody>
      </p:sp>
      <p:sp>
        <p:nvSpPr>
          <p:cNvPr id="9" name="Rectangle 8">
            <a:extLst>
              <a:ext uri="{FF2B5EF4-FFF2-40B4-BE49-F238E27FC236}">
                <a16:creationId xmlns:a16="http://schemas.microsoft.com/office/drawing/2014/main" id="{AF41F128-9BF2-974E-A307-48F423D2ED60}"/>
              </a:ext>
            </a:extLst>
          </p:cNvPr>
          <p:cNvSpPr/>
          <p:nvPr/>
        </p:nvSpPr>
        <p:spPr>
          <a:xfrm>
            <a:off x="3093607" y="2937858"/>
            <a:ext cx="600478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Worst-case 1548 cycles for 1024-bit inputs and 387 cycles for 255-bit inputs  </a:t>
            </a:r>
          </a:p>
        </p:txBody>
      </p:sp>
      <p:cxnSp>
        <p:nvCxnSpPr>
          <p:cNvPr id="11" name="Straight Arrow Connector 10">
            <a:extLst>
              <a:ext uri="{FF2B5EF4-FFF2-40B4-BE49-F238E27FC236}">
                <a16:creationId xmlns:a16="http://schemas.microsoft.com/office/drawing/2014/main" id="{EBEFD7E1-504B-DC4D-81C2-BB05C96E119E}"/>
              </a:ext>
            </a:extLst>
          </p:cNvPr>
          <p:cNvCxnSpPr>
            <a:cxnSpLocks/>
          </p:cNvCxnSpPr>
          <p:nvPr/>
        </p:nvCxnSpPr>
        <p:spPr>
          <a:xfrm>
            <a:off x="9098393" y="1631993"/>
            <a:ext cx="22554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83E84A0B-0DD0-5848-B1F7-FCFF787DC8DC}"/>
              </a:ext>
            </a:extLst>
          </p:cNvPr>
          <p:cNvSpPr/>
          <p:nvPr/>
        </p:nvSpPr>
        <p:spPr>
          <a:xfrm>
            <a:off x="8871902" y="1053318"/>
            <a:ext cx="2918249"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Execution Time</a:t>
            </a:r>
          </a:p>
        </p:txBody>
      </p:sp>
      <p:sp>
        <p:nvSpPr>
          <p:cNvPr id="13" name="Rectangle 12">
            <a:extLst>
              <a:ext uri="{FF2B5EF4-FFF2-40B4-BE49-F238E27FC236}">
                <a16:creationId xmlns:a16="http://schemas.microsoft.com/office/drawing/2014/main" id="{918177D3-EC7B-9F41-8A7D-4D990658AF12}"/>
              </a:ext>
            </a:extLst>
          </p:cNvPr>
          <p:cNvSpPr/>
          <p:nvPr/>
        </p:nvSpPr>
        <p:spPr>
          <a:xfrm>
            <a:off x="2573309" y="4215122"/>
            <a:ext cx="7045377" cy="2017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Arial" panose="020B0604020202020204" pitchFamily="34" charset="0"/>
              <a:buChar char="•"/>
            </a:pPr>
            <a:r>
              <a:rPr lang="en-US" sz="2800" dirty="0">
                <a:solidFill>
                  <a:schemeClr val="tx1"/>
                </a:solidFill>
              </a:rPr>
              <a:t>Preserve results when shifting in CSA form</a:t>
            </a:r>
          </a:p>
          <a:p>
            <a:pPr marL="457200" indent="-457200">
              <a:buFont typeface="Arial" panose="020B0604020202020204" pitchFamily="34" charset="0"/>
              <a:buChar char="•"/>
            </a:pPr>
            <a:r>
              <a:rPr lang="en-US" sz="2800" dirty="0">
                <a:solidFill>
                  <a:schemeClr val="tx1"/>
                </a:solidFill>
              </a:rPr>
              <a:t>Allocate multiple cycles for processing steps</a:t>
            </a:r>
          </a:p>
        </p:txBody>
      </p:sp>
      <p:sp>
        <p:nvSpPr>
          <p:cNvPr id="14" name="Rectangle 13">
            <a:extLst>
              <a:ext uri="{FF2B5EF4-FFF2-40B4-BE49-F238E27FC236}">
                <a16:creationId xmlns:a16="http://schemas.microsoft.com/office/drawing/2014/main" id="{2DCC0D35-6501-5E40-AA81-2325EB50B70D}"/>
              </a:ext>
            </a:extLst>
          </p:cNvPr>
          <p:cNvSpPr/>
          <p:nvPr/>
        </p:nvSpPr>
        <p:spPr>
          <a:xfrm>
            <a:off x="838200" y="1825625"/>
            <a:ext cx="2078404" cy="1002062"/>
          </a:xfrm>
          <a:prstGeom prst="rect">
            <a:avLst/>
          </a:prstGeom>
          <a:solidFill>
            <a:srgbClr val="DA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Pre-processing</a:t>
            </a:r>
          </a:p>
        </p:txBody>
      </p:sp>
      <p:sp>
        <p:nvSpPr>
          <p:cNvPr id="15" name="Rectangle 14">
            <a:extLst>
              <a:ext uri="{FF2B5EF4-FFF2-40B4-BE49-F238E27FC236}">
                <a16:creationId xmlns:a16="http://schemas.microsoft.com/office/drawing/2014/main" id="{2BAB9F3A-E033-4343-B6B2-6D4E8B1F68DD}"/>
              </a:ext>
            </a:extLst>
          </p:cNvPr>
          <p:cNvSpPr/>
          <p:nvPr/>
        </p:nvSpPr>
        <p:spPr>
          <a:xfrm>
            <a:off x="9275395" y="1825624"/>
            <a:ext cx="2078405" cy="1002063"/>
          </a:xfrm>
          <a:prstGeom prst="rect">
            <a:avLst/>
          </a:prstGeom>
          <a:solidFill>
            <a:srgbClr val="DA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Post-processing</a:t>
            </a:r>
          </a:p>
        </p:txBody>
      </p:sp>
    </p:spTree>
    <p:extLst>
      <p:ext uri="{BB962C8B-B14F-4D97-AF65-F5344CB8AC3E}">
        <p14:creationId xmlns:p14="http://schemas.microsoft.com/office/powerpoint/2010/main" val="3953292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1C63-C831-A046-A42A-49757D1AD1E9}"/>
              </a:ext>
            </a:extLst>
          </p:cNvPr>
          <p:cNvSpPr>
            <a:spLocks noGrp="1"/>
          </p:cNvSpPr>
          <p:nvPr>
            <p:ph type="title"/>
          </p:nvPr>
        </p:nvSpPr>
        <p:spPr/>
        <p:txBody>
          <a:bodyPr/>
          <a:lstStyle/>
          <a:p>
            <a:r>
              <a:rPr lang="en-US" dirty="0"/>
              <a:t>Accelerator Execution</a:t>
            </a:r>
          </a:p>
        </p:txBody>
      </p:sp>
      <p:sp>
        <p:nvSpPr>
          <p:cNvPr id="6" name="Rectangle 5">
            <a:extLst>
              <a:ext uri="{FF2B5EF4-FFF2-40B4-BE49-F238E27FC236}">
                <a16:creationId xmlns:a16="http://schemas.microsoft.com/office/drawing/2014/main" id="{142C8BA3-D526-A04D-B765-7AA5EE21FB81}"/>
              </a:ext>
            </a:extLst>
          </p:cNvPr>
          <p:cNvSpPr/>
          <p:nvPr/>
        </p:nvSpPr>
        <p:spPr>
          <a:xfrm>
            <a:off x="2916604" y="1825624"/>
            <a:ext cx="6358791" cy="100206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Iterations Loop </a:t>
            </a:r>
          </a:p>
          <a:p>
            <a:pPr algn="ctr"/>
            <a:r>
              <a:rPr lang="en-US" sz="2800" dirty="0">
                <a:solidFill>
                  <a:schemeClr val="tx1"/>
                </a:solidFill>
              </a:rPr>
              <a:t>(until termination condition is satisfied) </a:t>
            </a:r>
          </a:p>
        </p:txBody>
      </p:sp>
      <p:sp>
        <p:nvSpPr>
          <p:cNvPr id="7" name="Rectangle 6">
            <a:extLst>
              <a:ext uri="{FF2B5EF4-FFF2-40B4-BE49-F238E27FC236}">
                <a16:creationId xmlns:a16="http://schemas.microsoft.com/office/drawing/2014/main" id="{32BD60BD-18C4-C84F-B9C4-DB8F6841C3B5}"/>
              </a:ext>
            </a:extLst>
          </p:cNvPr>
          <p:cNvSpPr/>
          <p:nvPr/>
        </p:nvSpPr>
        <p:spPr>
          <a:xfrm>
            <a:off x="1145525" y="2937858"/>
            <a:ext cx="146375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4 cycles</a:t>
            </a:r>
          </a:p>
        </p:txBody>
      </p:sp>
      <p:sp>
        <p:nvSpPr>
          <p:cNvPr id="8" name="Rectangle 7">
            <a:extLst>
              <a:ext uri="{FF2B5EF4-FFF2-40B4-BE49-F238E27FC236}">
                <a16:creationId xmlns:a16="http://schemas.microsoft.com/office/drawing/2014/main" id="{D70F72DB-5D0C-854A-B9F5-182F40E48447}"/>
              </a:ext>
            </a:extLst>
          </p:cNvPr>
          <p:cNvSpPr/>
          <p:nvPr/>
        </p:nvSpPr>
        <p:spPr>
          <a:xfrm>
            <a:off x="9582720" y="2937858"/>
            <a:ext cx="146375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8 cycles</a:t>
            </a:r>
          </a:p>
        </p:txBody>
      </p:sp>
      <p:sp>
        <p:nvSpPr>
          <p:cNvPr id="9" name="Rectangle 8">
            <a:extLst>
              <a:ext uri="{FF2B5EF4-FFF2-40B4-BE49-F238E27FC236}">
                <a16:creationId xmlns:a16="http://schemas.microsoft.com/office/drawing/2014/main" id="{AF41F128-9BF2-974E-A307-48F423D2ED60}"/>
              </a:ext>
            </a:extLst>
          </p:cNvPr>
          <p:cNvSpPr/>
          <p:nvPr/>
        </p:nvSpPr>
        <p:spPr>
          <a:xfrm>
            <a:off x="3093607" y="2937858"/>
            <a:ext cx="600478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Worst-case 1548 cycles for 1024-bit inputs and 387 cycles for 255-bit inputs  </a:t>
            </a:r>
          </a:p>
        </p:txBody>
      </p:sp>
      <p:cxnSp>
        <p:nvCxnSpPr>
          <p:cNvPr id="11" name="Straight Arrow Connector 10">
            <a:extLst>
              <a:ext uri="{FF2B5EF4-FFF2-40B4-BE49-F238E27FC236}">
                <a16:creationId xmlns:a16="http://schemas.microsoft.com/office/drawing/2014/main" id="{EBEFD7E1-504B-DC4D-81C2-BB05C96E119E}"/>
              </a:ext>
            </a:extLst>
          </p:cNvPr>
          <p:cNvCxnSpPr>
            <a:cxnSpLocks/>
          </p:cNvCxnSpPr>
          <p:nvPr/>
        </p:nvCxnSpPr>
        <p:spPr>
          <a:xfrm>
            <a:off x="9098393" y="1631993"/>
            <a:ext cx="22554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83E84A0B-0DD0-5848-B1F7-FCFF787DC8DC}"/>
              </a:ext>
            </a:extLst>
          </p:cNvPr>
          <p:cNvSpPr/>
          <p:nvPr/>
        </p:nvSpPr>
        <p:spPr>
          <a:xfrm>
            <a:off x="8871902" y="1053318"/>
            <a:ext cx="2918249"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Execution Time</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18177D3-EC7B-9F41-8A7D-4D990658AF12}"/>
                  </a:ext>
                </a:extLst>
              </p:cNvPr>
              <p:cNvSpPr/>
              <p:nvPr/>
            </p:nvSpPr>
            <p:spPr>
              <a:xfrm>
                <a:off x="2573309" y="4215122"/>
                <a:ext cx="7045377" cy="2017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Arial" panose="020B0604020202020204" pitchFamily="34" charset="0"/>
                  <a:buChar char="•"/>
                </a:pPr>
                <a:r>
                  <a:rPr lang="en-US" sz="2800" dirty="0">
                    <a:solidFill>
                      <a:schemeClr val="tx1"/>
                    </a:solidFill>
                  </a:rPr>
                  <a:t>Preserve results when shifting in CSA form</a:t>
                </a:r>
              </a:p>
              <a:p>
                <a:pPr marL="457200" indent="-457200">
                  <a:buFont typeface="Arial" panose="020B0604020202020204" pitchFamily="34" charset="0"/>
                  <a:buChar char="•"/>
                </a:pPr>
                <a:r>
                  <a:rPr lang="en-US" sz="2800" dirty="0">
                    <a:solidFill>
                      <a:schemeClr val="tx1"/>
                    </a:solidFill>
                  </a:rPr>
                  <a:t>Allocate multiple cycles for processing steps</a:t>
                </a:r>
              </a:p>
              <a:p>
                <a:pPr marL="457200" indent="-457200">
                  <a:buFont typeface="Arial" panose="020B0604020202020204" pitchFamily="34" charset="0"/>
                  <a:buChar char="•"/>
                </a:pPr>
                <a:r>
                  <a:rPr lang="en-US" sz="2800" dirty="0">
                    <a:solidFill>
                      <a:schemeClr val="tx1"/>
                    </a:solidFill>
                  </a:rPr>
                  <a:t>Subsample </a:t>
                </a:r>
                <a14:m>
                  <m:oMath xmlns:m="http://schemas.openxmlformats.org/officeDocument/2006/math">
                    <m:r>
                      <a:rPr lang="en-US" sz="2800" b="0" i="1" smtClean="0">
                        <a:solidFill>
                          <a:schemeClr val="tx1"/>
                        </a:solidFill>
                        <a:latin typeface="Cambria Math" panose="02040503050406030204" pitchFamily="18" charset="0"/>
                      </a:rPr>
                      <m:t>𝑎</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𝑏</m:t>
                    </m:r>
                  </m:oMath>
                </a14:m>
                <a:r>
                  <a:rPr lang="en-US" sz="2800" dirty="0">
                    <a:solidFill>
                      <a:schemeClr val="tx1"/>
                    </a:solidFill>
                  </a:rPr>
                  <a:t> for termination condition</a:t>
                </a:r>
              </a:p>
            </p:txBody>
          </p:sp>
        </mc:Choice>
        <mc:Fallback xmlns="">
          <p:sp>
            <p:nvSpPr>
              <p:cNvPr id="13" name="Rectangle 12">
                <a:extLst>
                  <a:ext uri="{FF2B5EF4-FFF2-40B4-BE49-F238E27FC236}">
                    <a16:creationId xmlns:a16="http://schemas.microsoft.com/office/drawing/2014/main" id="{918177D3-EC7B-9F41-8A7D-4D990658AF12}"/>
                  </a:ext>
                </a:extLst>
              </p:cNvPr>
              <p:cNvSpPr>
                <a:spLocks noRot="1" noChangeAspect="1" noMove="1" noResize="1" noEditPoints="1" noAdjustHandles="1" noChangeArrowheads="1" noChangeShapeType="1" noTextEdit="1"/>
              </p:cNvSpPr>
              <p:nvPr/>
            </p:nvSpPr>
            <p:spPr>
              <a:xfrm>
                <a:off x="2573309" y="4215122"/>
                <a:ext cx="7045377" cy="2017299"/>
              </a:xfrm>
              <a:prstGeom prst="rect">
                <a:avLst/>
              </a:prstGeom>
              <a:blipFill>
                <a:blip r:embed="rId2"/>
                <a:stretch>
                  <a:fillRect l="-1557" t="-2719" r="-433"/>
                </a:stretch>
              </a:blipFill>
              <a:ln>
                <a:noFill/>
              </a:ln>
            </p:spPr>
            <p:txBody>
              <a:bodyPr/>
              <a:lstStyle/>
              <a:p>
                <a:r>
                  <a:rPr lang="en-US">
                    <a:noFill/>
                  </a:rPr>
                  <a:t> </a:t>
                </a:r>
              </a:p>
            </p:txBody>
          </p:sp>
        </mc:Fallback>
      </mc:AlternateContent>
      <p:sp>
        <p:nvSpPr>
          <p:cNvPr id="14" name="Rectangle 13">
            <a:extLst>
              <a:ext uri="{FF2B5EF4-FFF2-40B4-BE49-F238E27FC236}">
                <a16:creationId xmlns:a16="http://schemas.microsoft.com/office/drawing/2014/main" id="{10E38520-783F-7E40-AE26-EFA3C294EFEA}"/>
              </a:ext>
            </a:extLst>
          </p:cNvPr>
          <p:cNvSpPr/>
          <p:nvPr/>
        </p:nvSpPr>
        <p:spPr>
          <a:xfrm>
            <a:off x="838200" y="1825625"/>
            <a:ext cx="2078404" cy="1002062"/>
          </a:xfrm>
          <a:prstGeom prst="rect">
            <a:avLst/>
          </a:prstGeom>
          <a:solidFill>
            <a:srgbClr val="DA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Pre-processing</a:t>
            </a:r>
          </a:p>
        </p:txBody>
      </p:sp>
      <p:sp>
        <p:nvSpPr>
          <p:cNvPr id="15" name="Rectangle 14">
            <a:extLst>
              <a:ext uri="{FF2B5EF4-FFF2-40B4-BE49-F238E27FC236}">
                <a16:creationId xmlns:a16="http://schemas.microsoft.com/office/drawing/2014/main" id="{9E87C083-F6A2-094B-B333-9E41242B5A65}"/>
              </a:ext>
            </a:extLst>
          </p:cNvPr>
          <p:cNvSpPr/>
          <p:nvPr/>
        </p:nvSpPr>
        <p:spPr>
          <a:xfrm>
            <a:off x="9275395" y="1825624"/>
            <a:ext cx="2078405" cy="1002063"/>
          </a:xfrm>
          <a:prstGeom prst="rect">
            <a:avLst/>
          </a:prstGeom>
          <a:solidFill>
            <a:srgbClr val="DA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Post-processing</a:t>
            </a:r>
          </a:p>
        </p:txBody>
      </p:sp>
    </p:spTree>
    <p:extLst>
      <p:ext uri="{BB962C8B-B14F-4D97-AF65-F5344CB8AC3E}">
        <p14:creationId xmlns:p14="http://schemas.microsoft.com/office/powerpoint/2010/main" val="2440668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1C63-C831-A046-A42A-49757D1AD1E9}"/>
              </a:ext>
            </a:extLst>
          </p:cNvPr>
          <p:cNvSpPr>
            <a:spLocks noGrp="1"/>
          </p:cNvSpPr>
          <p:nvPr>
            <p:ph type="title"/>
          </p:nvPr>
        </p:nvSpPr>
        <p:spPr/>
        <p:txBody>
          <a:bodyPr/>
          <a:lstStyle/>
          <a:p>
            <a:r>
              <a:rPr lang="en-US" dirty="0"/>
              <a:t>Accelerator Execution</a:t>
            </a:r>
          </a:p>
        </p:txBody>
      </p:sp>
      <p:sp>
        <p:nvSpPr>
          <p:cNvPr id="6" name="Rectangle 5">
            <a:extLst>
              <a:ext uri="{FF2B5EF4-FFF2-40B4-BE49-F238E27FC236}">
                <a16:creationId xmlns:a16="http://schemas.microsoft.com/office/drawing/2014/main" id="{142C8BA3-D526-A04D-B765-7AA5EE21FB81}"/>
              </a:ext>
            </a:extLst>
          </p:cNvPr>
          <p:cNvSpPr/>
          <p:nvPr/>
        </p:nvSpPr>
        <p:spPr>
          <a:xfrm>
            <a:off x="2916604" y="1825624"/>
            <a:ext cx="6358791" cy="100206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Iterations Loop </a:t>
            </a:r>
          </a:p>
          <a:p>
            <a:pPr algn="ctr"/>
            <a:r>
              <a:rPr lang="en-US" sz="2800" dirty="0">
                <a:solidFill>
                  <a:schemeClr val="tx1"/>
                </a:solidFill>
              </a:rPr>
              <a:t>(until termination condition is satisfied) </a:t>
            </a:r>
          </a:p>
        </p:txBody>
      </p:sp>
      <p:sp>
        <p:nvSpPr>
          <p:cNvPr id="7" name="Rectangle 6">
            <a:extLst>
              <a:ext uri="{FF2B5EF4-FFF2-40B4-BE49-F238E27FC236}">
                <a16:creationId xmlns:a16="http://schemas.microsoft.com/office/drawing/2014/main" id="{32BD60BD-18C4-C84F-B9C4-DB8F6841C3B5}"/>
              </a:ext>
            </a:extLst>
          </p:cNvPr>
          <p:cNvSpPr/>
          <p:nvPr/>
        </p:nvSpPr>
        <p:spPr>
          <a:xfrm>
            <a:off x="1145525" y="2937858"/>
            <a:ext cx="146375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4 cycles</a:t>
            </a:r>
          </a:p>
        </p:txBody>
      </p:sp>
      <p:sp>
        <p:nvSpPr>
          <p:cNvPr id="8" name="Rectangle 7">
            <a:extLst>
              <a:ext uri="{FF2B5EF4-FFF2-40B4-BE49-F238E27FC236}">
                <a16:creationId xmlns:a16="http://schemas.microsoft.com/office/drawing/2014/main" id="{D70F72DB-5D0C-854A-B9F5-182F40E48447}"/>
              </a:ext>
            </a:extLst>
          </p:cNvPr>
          <p:cNvSpPr/>
          <p:nvPr/>
        </p:nvSpPr>
        <p:spPr>
          <a:xfrm>
            <a:off x="9582720" y="2937858"/>
            <a:ext cx="146375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8 cycles</a:t>
            </a:r>
          </a:p>
        </p:txBody>
      </p:sp>
      <p:sp>
        <p:nvSpPr>
          <p:cNvPr id="9" name="Rectangle 8">
            <a:extLst>
              <a:ext uri="{FF2B5EF4-FFF2-40B4-BE49-F238E27FC236}">
                <a16:creationId xmlns:a16="http://schemas.microsoft.com/office/drawing/2014/main" id="{AF41F128-9BF2-974E-A307-48F423D2ED60}"/>
              </a:ext>
            </a:extLst>
          </p:cNvPr>
          <p:cNvSpPr/>
          <p:nvPr/>
        </p:nvSpPr>
        <p:spPr>
          <a:xfrm>
            <a:off x="3093607" y="2937858"/>
            <a:ext cx="600478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Worst-case 1548 cycles for 1024-bit inputs and 387 cycles for 255-bit inputs  </a:t>
            </a:r>
          </a:p>
        </p:txBody>
      </p:sp>
      <p:cxnSp>
        <p:nvCxnSpPr>
          <p:cNvPr id="11" name="Straight Arrow Connector 10">
            <a:extLst>
              <a:ext uri="{FF2B5EF4-FFF2-40B4-BE49-F238E27FC236}">
                <a16:creationId xmlns:a16="http://schemas.microsoft.com/office/drawing/2014/main" id="{EBEFD7E1-504B-DC4D-81C2-BB05C96E119E}"/>
              </a:ext>
            </a:extLst>
          </p:cNvPr>
          <p:cNvCxnSpPr>
            <a:cxnSpLocks/>
          </p:cNvCxnSpPr>
          <p:nvPr/>
        </p:nvCxnSpPr>
        <p:spPr>
          <a:xfrm>
            <a:off x="9098393" y="1631993"/>
            <a:ext cx="22554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83E84A0B-0DD0-5848-B1F7-FCFF787DC8DC}"/>
              </a:ext>
            </a:extLst>
          </p:cNvPr>
          <p:cNvSpPr/>
          <p:nvPr/>
        </p:nvSpPr>
        <p:spPr>
          <a:xfrm>
            <a:off x="8871902" y="1053318"/>
            <a:ext cx="2918249"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Execution Time</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18177D3-EC7B-9F41-8A7D-4D990658AF12}"/>
                  </a:ext>
                </a:extLst>
              </p:cNvPr>
              <p:cNvSpPr/>
              <p:nvPr/>
            </p:nvSpPr>
            <p:spPr>
              <a:xfrm>
                <a:off x="2573309" y="4215122"/>
                <a:ext cx="7045377" cy="2017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Arial" panose="020B0604020202020204" pitchFamily="34" charset="0"/>
                  <a:buChar char="•"/>
                </a:pPr>
                <a:r>
                  <a:rPr lang="en-US" sz="2800" dirty="0">
                    <a:solidFill>
                      <a:schemeClr val="tx1"/>
                    </a:solidFill>
                  </a:rPr>
                  <a:t>Preserve results when shifting in CSA form</a:t>
                </a:r>
              </a:p>
              <a:p>
                <a:pPr marL="457200" indent="-457200">
                  <a:buFont typeface="Arial" panose="020B0604020202020204" pitchFamily="34" charset="0"/>
                  <a:buChar char="•"/>
                </a:pPr>
                <a:r>
                  <a:rPr lang="en-US" sz="2800" dirty="0">
                    <a:solidFill>
                      <a:schemeClr val="tx1"/>
                    </a:solidFill>
                  </a:rPr>
                  <a:t>Allocate multiple cycles for processing steps</a:t>
                </a:r>
              </a:p>
              <a:p>
                <a:pPr marL="457200" indent="-457200">
                  <a:buFont typeface="Arial" panose="020B0604020202020204" pitchFamily="34" charset="0"/>
                  <a:buChar char="•"/>
                </a:pPr>
                <a:r>
                  <a:rPr lang="en-US" sz="2800" dirty="0">
                    <a:solidFill>
                      <a:schemeClr val="tx1"/>
                    </a:solidFill>
                  </a:rPr>
                  <a:t>Subsample </a:t>
                </a:r>
                <a14:m>
                  <m:oMath xmlns:m="http://schemas.openxmlformats.org/officeDocument/2006/math">
                    <m:r>
                      <a:rPr lang="en-US" sz="2800" b="0" i="1" smtClean="0">
                        <a:solidFill>
                          <a:schemeClr val="tx1"/>
                        </a:solidFill>
                        <a:latin typeface="Cambria Math" panose="02040503050406030204" pitchFamily="18" charset="0"/>
                      </a:rPr>
                      <m:t>𝑎</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𝑏</m:t>
                    </m:r>
                  </m:oMath>
                </a14:m>
                <a:r>
                  <a:rPr lang="en-US" sz="2800" dirty="0">
                    <a:solidFill>
                      <a:schemeClr val="tx1"/>
                    </a:solidFill>
                  </a:rPr>
                  <a:t> for termination condition</a:t>
                </a:r>
              </a:p>
              <a:p>
                <a:pPr marL="457200" indent="-457200">
                  <a:buFont typeface="Arial" panose="020B0604020202020204" pitchFamily="34" charset="0"/>
                  <a:buChar char="•"/>
                </a:pPr>
                <a:r>
                  <a:rPr lang="en-US" sz="2800" dirty="0">
                    <a:solidFill>
                      <a:schemeClr val="tx1"/>
                    </a:solidFill>
                  </a:rPr>
                  <a:t>Minimize control overhead</a:t>
                </a:r>
              </a:p>
            </p:txBody>
          </p:sp>
        </mc:Choice>
        <mc:Fallback xmlns="">
          <p:sp>
            <p:nvSpPr>
              <p:cNvPr id="13" name="Rectangle 12">
                <a:extLst>
                  <a:ext uri="{FF2B5EF4-FFF2-40B4-BE49-F238E27FC236}">
                    <a16:creationId xmlns:a16="http://schemas.microsoft.com/office/drawing/2014/main" id="{918177D3-EC7B-9F41-8A7D-4D990658AF12}"/>
                  </a:ext>
                </a:extLst>
              </p:cNvPr>
              <p:cNvSpPr>
                <a:spLocks noRot="1" noChangeAspect="1" noMove="1" noResize="1" noEditPoints="1" noAdjustHandles="1" noChangeArrowheads="1" noChangeShapeType="1" noTextEdit="1"/>
              </p:cNvSpPr>
              <p:nvPr/>
            </p:nvSpPr>
            <p:spPr>
              <a:xfrm>
                <a:off x="2573309" y="4215122"/>
                <a:ext cx="7045377" cy="2017299"/>
              </a:xfrm>
              <a:prstGeom prst="rect">
                <a:avLst/>
              </a:prstGeom>
              <a:blipFill>
                <a:blip r:embed="rId2"/>
                <a:stretch>
                  <a:fillRect l="-1557" t="-2719" r="-433"/>
                </a:stretch>
              </a:blipFill>
              <a:ln>
                <a:noFill/>
              </a:ln>
            </p:spPr>
            <p:txBody>
              <a:bodyPr/>
              <a:lstStyle/>
              <a:p>
                <a:r>
                  <a:rPr lang="en-US">
                    <a:noFill/>
                  </a:rPr>
                  <a:t> </a:t>
                </a:r>
              </a:p>
            </p:txBody>
          </p:sp>
        </mc:Fallback>
      </mc:AlternateContent>
      <p:sp>
        <p:nvSpPr>
          <p:cNvPr id="14" name="Rectangle 13">
            <a:extLst>
              <a:ext uri="{FF2B5EF4-FFF2-40B4-BE49-F238E27FC236}">
                <a16:creationId xmlns:a16="http://schemas.microsoft.com/office/drawing/2014/main" id="{1163BC85-22FE-3B4E-BF33-CD8E951D2D2C}"/>
              </a:ext>
            </a:extLst>
          </p:cNvPr>
          <p:cNvSpPr/>
          <p:nvPr/>
        </p:nvSpPr>
        <p:spPr>
          <a:xfrm>
            <a:off x="838200" y="1825625"/>
            <a:ext cx="2078404" cy="1002062"/>
          </a:xfrm>
          <a:prstGeom prst="rect">
            <a:avLst/>
          </a:prstGeom>
          <a:solidFill>
            <a:srgbClr val="DA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Pre-processing</a:t>
            </a:r>
          </a:p>
        </p:txBody>
      </p:sp>
      <p:sp>
        <p:nvSpPr>
          <p:cNvPr id="15" name="Rectangle 14">
            <a:extLst>
              <a:ext uri="{FF2B5EF4-FFF2-40B4-BE49-F238E27FC236}">
                <a16:creationId xmlns:a16="http://schemas.microsoft.com/office/drawing/2014/main" id="{5D1F6675-4D0D-C34C-8AC4-1CE3052610A1}"/>
              </a:ext>
            </a:extLst>
          </p:cNvPr>
          <p:cNvSpPr/>
          <p:nvPr/>
        </p:nvSpPr>
        <p:spPr>
          <a:xfrm>
            <a:off x="9275395" y="1825624"/>
            <a:ext cx="2078405" cy="1002063"/>
          </a:xfrm>
          <a:prstGeom prst="rect">
            <a:avLst/>
          </a:prstGeom>
          <a:solidFill>
            <a:srgbClr val="DA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Post-processing</a:t>
            </a:r>
          </a:p>
        </p:txBody>
      </p:sp>
    </p:spTree>
    <p:extLst>
      <p:ext uri="{BB962C8B-B14F-4D97-AF65-F5344CB8AC3E}">
        <p14:creationId xmlns:p14="http://schemas.microsoft.com/office/powerpoint/2010/main" val="3016063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DFD5-7827-0947-ACC5-941D3BECF049}"/>
              </a:ext>
            </a:extLst>
          </p:cNvPr>
          <p:cNvSpPr>
            <a:spLocks noGrp="1"/>
          </p:cNvSpPr>
          <p:nvPr>
            <p:ph type="title"/>
          </p:nvPr>
        </p:nvSpPr>
        <p:spPr/>
        <p:txBody>
          <a:bodyPr/>
          <a:lstStyle/>
          <a:p>
            <a:r>
              <a:rPr lang="en-US" dirty="0"/>
              <a:t>Critical Path for ASIC in 16nm</a:t>
            </a:r>
          </a:p>
        </p:txBody>
      </p:sp>
      <p:graphicFrame>
        <p:nvGraphicFramePr>
          <p:cNvPr id="3" name="Table 2">
            <a:extLst>
              <a:ext uri="{FF2B5EF4-FFF2-40B4-BE49-F238E27FC236}">
                <a16:creationId xmlns:a16="http://schemas.microsoft.com/office/drawing/2014/main" id="{202B336A-9FD8-7B46-8E01-1058BF4E52CB}"/>
              </a:ext>
            </a:extLst>
          </p:cNvPr>
          <p:cNvGraphicFramePr>
            <a:graphicFrameLocks noGrp="1"/>
          </p:cNvGraphicFramePr>
          <p:nvPr>
            <p:extLst>
              <p:ext uri="{D42A27DB-BD31-4B8C-83A1-F6EECF244321}">
                <p14:modId xmlns:p14="http://schemas.microsoft.com/office/powerpoint/2010/main" val="4203169001"/>
              </p:ext>
            </p:extLst>
          </p:nvPr>
        </p:nvGraphicFramePr>
        <p:xfrm>
          <a:off x="941439" y="1424291"/>
          <a:ext cx="5976258" cy="4810662"/>
        </p:xfrm>
        <a:graphic>
          <a:graphicData uri="http://schemas.openxmlformats.org/drawingml/2006/table">
            <a:tbl>
              <a:tblPr firstRow="1" bandRow="1">
                <a:tableStyleId>{5940675A-B579-460E-94D1-54222C63F5DA}</a:tableStyleId>
              </a:tblPr>
              <a:tblGrid>
                <a:gridCol w="2332703">
                  <a:extLst>
                    <a:ext uri="{9D8B030D-6E8A-4147-A177-3AD203B41FA5}">
                      <a16:colId xmlns:a16="http://schemas.microsoft.com/office/drawing/2014/main" val="2656063408"/>
                    </a:ext>
                  </a:extLst>
                </a:gridCol>
                <a:gridCol w="1858297">
                  <a:extLst>
                    <a:ext uri="{9D8B030D-6E8A-4147-A177-3AD203B41FA5}">
                      <a16:colId xmlns:a16="http://schemas.microsoft.com/office/drawing/2014/main" val="783371711"/>
                    </a:ext>
                  </a:extLst>
                </a:gridCol>
                <a:gridCol w="1785258">
                  <a:extLst>
                    <a:ext uri="{9D8B030D-6E8A-4147-A177-3AD203B41FA5}">
                      <a16:colId xmlns:a16="http://schemas.microsoft.com/office/drawing/2014/main" val="1040348958"/>
                    </a:ext>
                  </a:extLst>
                </a:gridCol>
              </a:tblGrid>
              <a:tr h="421542">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255-bit XGCD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1024-bit XGCD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1858067"/>
                  </a:ext>
                </a:extLst>
              </a:tr>
              <a:tr h="340252">
                <a:tc>
                  <a:txBody>
                    <a:bodyPr/>
                    <a:lstStyle/>
                    <a:p>
                      <a:pPr algn="l"/>
                      <a:r>
                        <a:rPr lang="en-US" dirty="0"/>
                        <a:t>DFF </a:t>
                      </a:r>
                      <a:r>
                        <a:rPr lang="en-US" dirty="0" err="1"/>
                        <a:t>clk</a:t>
                      </a:r>
                      <a:r>
                        <a:rPr lang="en-US" dirty="0"/>
                        <a:t> to Q</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6402056"/>
                  </a:ext>
                </a:extLst>
              </a:tr>
              <a:tr h="340252">
                <a:tc>
                  <a:txBody>
                    <a:bodyPr/>
                    <a:lstStyle/>
                    <a:p>
                      <a:pPr algn="l"/>
                      <a:r>
                        <a:rPr lang="en-US" dirty="0"/>
                        <a:t>Inverter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0510786"/>
                  </a:ext>
                </a:extLst>
              </a:tr>
              <a:tr h="340252">
                <a:tc>
                  <a:txBody>
                    <a:bodyPr/>
                    <a:lstStyle/>
                    <a:p>
                      <a:pPr algn="l"/>
                      <a:r>
                        <a:rPr lang="en-US" dirty="0"/>
                        <a:t>CSA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extLst>
                  <a:ext uri="{0D108BD9-81ED-4DB2-BD59-A6C34878D82A}">
                    <a16:rowId xmlns:a16="http://schemas.microsoft.com/office/drawing/2014/main" val="1025590130"/>
                  </a:ext>
                </a:extLst>
              </a:tr>
              <a:tr h="340252">
                <a:tc>
                  <a:txBody>
                    <a:bodyPr/>
                    <a:lstStyle/>
                    <a:p>
                      <a:pPr algn="l"/>
                      <a:r>
                        <a:rPr lang="en-US" dirty="0"/>
                        <a:t>CSA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extLst>
                  <a:ext uri="{0D108BD9-81ED-4DB2-BD59-A6C34878D82A}">
                    <a16:rowId xmlns:a16="http://schemas.microsoft.com/office/drawing/2014/main" val="652434710"/>
                  </a:ext>
                </a:extLst>
              </a:tr>
              <a:tr h="340252">
                <a:tc>
                  <a:txBody>
                    <a:bodyPr/>
                    <a:lstStyle/>
                    <a:p>
                      <a:pPr algn="l"/>
                      <a:r>
                        <a:rPr lang="en-US" dirty="0"/>
                        <a:t>Buffer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125806"/>
                  </a:ext>
                </a:extLst>
              </a:tr>
              <a:tr h="340252">
                <a:tc>
                  <a:txBody>
                    <a:bodyPr/>
                    <a:lstStyle/>
                    <a:p>
                      <a:pPr algn="l"/>
                      <a:r>
                        <a:rPr lang="en-US" dirty="0"/>
                        <a:t>CSA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extLst>
                  <a:ext uri="{0D108BD9-81ED-4DB2-BD59-A6C34878D82A}">
                    <a16:rowId xmlns:a16="http://schemas.microsoft.com/office/drawing/2014/main" val="1929736105"/>
                  </a:ext>
                </a:extLst>
              </a:tr>
              <a:tr h="340252">
                <a:tc>
                  <a:txBody>
                    <a:bodyPr/>
                    <a:lstStyle/>
                    <a:p>
                      <a:pPr algn="l"/>
                      <a:r>
                        <a:rPr lang="en-US" dirty="0"/>
                        <a:t>Shift in CSA form</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FD8"/>
                    </a:solidFill>
                  </a:tcPr>
                </a:tc>
                <a:tc>
                  <a:txBody>
                    <a:bodyPr/>
                    <a:lstStyle/>
                    <a:p>
                      <a:pPr algn="ct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FD8"/>
                    </a:solidFill>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FD8"/>
                    </a:solidFill>
                  </a:tcPr>
                </a:tc>
                <a:extLst>
                  <a:ext uri="{0D108BD9-81ED-4DB2-BD59-A6C34878D82A}">
                    <a16:rowId xmlns:a16="http://schemas.microsoft.com/office/drawing/2014/main" val="1242829763"/>
                  </a:ext>
                </a:extLst>
              </a:tr>
              <a:tr h="340252">
                <a:tc>
                  <a:txBody>
                    <a:bodyPr/>
                    <a:lstStyle/>
                    <a:p>
                      <a:pPr algn="l"/>
                      <a:r>
                        <a:rPr lang="en-US" dirty="0"/>
                        <a:t>Late select </a:t>
                      </a:r>
                      <a:r>
                        <a:rPr lang="en-US" dirty="0" err="1"/>
                        <a:t>muxes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4248579"/>
                  </a:ext>
                </a:extLst>
              </a:tr>
              <a:tr h="340252">
                <a:tc>
                  <a:txBody>
                    <a:bodyPr/>
                    <a:lstStyle/>
                    <a:p>
                      <a:pPr algn="l"/>
                      <a:r>
                        <a:rPr lang="en-US" dirty="0"/>
                        <a:t>Precomputing control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1295188"/>
                  </a:ext>
                </a:extLst>
              </a:tr>
              <a:tr h="340252">
                <a:tc>
                  <a:txBody>
                    <a:bodyPr/>
                    <a:lstStyle/>
                    <a:p>
                      <a:pPr algn="l"/>
                      <a:r>
                        <a:rPr lang="en-US" dirty="0"/>
                        <a:t>Setup Time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777643"/>
                  </a:ext>
                </a:extLst>
              </a:tr>
              <a:tr h="340252">
                <a:tc>
                  <a:txBody>
                    <a:bodyPr/>
                    <a:lstStyle/>
                    <a:p>
                      <a:pPr algn="l"/>
                      <a:r>
                        <a:rPr lang="en-US" dirty="0"/>
                        <a:t>Total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a:t>204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a:t>215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90664722"/>
                  </a:ext>
                </a:extLst>
              </a:tr>
              <a:tr h="340252">
                <a:tc>
                  <a:txBody>
                    <a:bodyPr/>
                    <a:lstStyle/>
                    <a:p>
                      <a:pPr algn="l"/>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5670793"/>
                  </a:ext>
                </a:extLst>
              </a:tr>
            </a:tbl>
          </a:graphicData>
        </a:graphic>
      </p:graphicFrame>
      <p:pic>
        <p:nvPicPr>
          <p:cNvPr id="6" name="Content Placeholder 4">
            <a:extLst>
              <a:ext uri="{FF2B5EF4-FFF2-40B4-BE49-F238E27FC236}">
                <a16:creationId xmlns:a16="http://schemas.microsoft.com/office/drawing/2014/main" id="{4B252E9F-90E1-8D4E-AAEE-4B8BB1B940AF}"/>
              </a:ext>
            </a:extLst>
          </p:cNvPr>
          <p:cNvPicPr>
            <a:picLocks noChangeAspect="1"/>
          </p:cNvPicPr>
          <p:nvPr/>
        </p:nvPicPr>
        <p:blipFill rotWithShape="1">
          <a:blip r:embed="rId3"/>
          <a:srcRect l="39618" t="51794" r="31079" b="35948"/>
          <a:stretch/>
        </p:blipFill>
        <p:spPr>
          <a:xfrm>
            <a:off x="7128704" y="2245179"/>
            <a:ext cx="4521200" cy="1573836"/>
          </a:xfrm>
          <a:prstGeom prst="rect">
            <a:avLst/>
          </a:prstGeom>
        </p:spPr>
      </p:pic>
      <p:cxnSp>
        <p:nvCxnSpPr>
          <p:cNvPr id="8" name="Straight Connector 7">
            <a:extLst>
              <a:ext uri="{FF2B5EF4-FFF2-40B4-BE49-F238E27FC236}">
                <a16:creationId xmlns:a16="http://schemas.microsoft.com/office/drawing/2014/main" id="{140B51CF-7FD6-F34B-9B9B-D48C95A6373A}"/>
              </a:ext>
            </a:extLst>
          </p:cNvPr>
          <p:cNvCxnSpPr>
            <a:cxnSpLocks/>
          </p:cNvCxnSpPr>
          <p:nvPr/>
        </p:nvCxnSpPr>
        <p:spPr>
          <a:xfrm>
            <a:off x="941439" y="5495103"/>
            <a:ext cx="5976258"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8980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DFD5-7827-0947-ACC5-941D3BECF049}"/>
              </a:ext>
            </a:extLst>
          </p:cNvPr>
          <p:cNvSpPr>
            <a:spLocks noGrp="1"/>
          </p:cNvSpPr>
          <p:nvPr>
            <p:ph type="title"/>
          </p:nvPr>
        </p:nvSpPr>
        <p:spPr/>
        <p:txBody>
          <a:bodyPr/>
          <a:lstStyle/>
          <a:p>
            <a:r>
              <a:rPr lang="en-US" dirty="0"/>
              <a:t>Critical Path for ASIC in 16nm</a:t>
            </a:r>
          </a:p>
        </p:txBody>
      </p:sp>
      <p:graphicFrame>
        <p:nvGraphicFramePr>
          <p:cNvPr id="3" name="Table 2">
            <a:extLst>
              <a:ext uri="{FF2B5EF4-FFF2-40B4-BE49-F238E27FC236}">
                <a16:creationId xmlns:a16="http://schemas.microsoft.com/office/drawing/2014/main" id="{202B336A-9FD8-7B46-8E01-1058BF4E52CB}"/>
              </a:ext>
            </a:extLst>
          </p:cNvPr>
          <p:cNvGraphicFramePr>
            <a:graphicFrameLocks noGrp="1"/>
          </p:cNvGraphicFramePr>
          <p:nvPr>
            <p:extLst>
              <p:ext uri="{D42A27DB-BD31-4B8C-83A1-F6EECF244321}">
                <p14:modId xmlns:p14="http://schemas.microsoft.com/office/powerpoint/2010/main" val="3795176713"/>
              </p:ext>
            </p:extLst>
          </p:nvPr>
        </p:nvGraphicFramePr>
        <p:xfrm>
          <a:off x="941439" y="1424291"/>
          <a:ext cx="5976258" cy="4810662"/>
        </p:xfrm>
        <a:graphic>
          <a:graphicData uri="http://schemas.openxmlformats.org/drawingml/2006/table">
            <a:tbl>
              <a:tblPr firstRow="1" bandRow="1">
                <a:tableStyleId>{5940675A-B579-460E-94D1-54222C63F5DA}</a:tableStyleId>
              </a:tblPr>
              <a:tblGrid>
                <a:gridCol w="2332703">
                  <a:extLst>
                    <a:ext uri="{9D8B030D-6E8A-4147-A177-3AD203B41FA5}">
                      <a16:colId xmlns:a16="http://schemas.microsoft.com/office/drawing/2014/main" val="2656063408"/>
                    </a:ext>
                  </a:extLst>
                </a:gridCol>
                <a:gridCol w="1858297">
                  <a:extLst>
                    <a:ext uri="{9D8B030D-6E8A-4147-A177-3AD203B41FA5}">
                      <a16:colId xmlns:a16="http://schemas.microsoft.com/office/drawing/2014/main" val="783371711"/>
                    </a:ext>
                  </a:extLst>
                </a:gridCol>
                <a:gridCol w="1785258">
                  <a:extLst>
                    <a:ext uri="{9D8B030D-6E8A-4147-A177-3AD203B41FA5}">
                      <a16:colId xmlns:a16="http://schemas.microsoft.com/office/drawing/2014/main" val="1040348958"/>
                    </a:ext>
                  </a:extLst>
                </a:gridCol>
              </a:tblGrid>
              <a:tr h="421542">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255-bit XGCD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1024-bit XGCD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1858067"/>
                  </a:ext>
                </a:extLst>
              </a:tr>
              <a:tr h="340252">
                <a:tc>
                  <a:txBody>
                    <a:bodyPr/>
                    <a:lstStyle/>
                    <a:p>
                      <a:pPr algn="l"/>
                      <a:r>
                        <a:rPr lang="en-US" dirty="0"/>
                        <a:t>DFF </a:t>
                      </a:r>
                      <a:r>
                        <a:rPr lang="en-US" dirty="0" err="1"/>
                        <a:t>clk</a:t>
                      </a:r>
                      <a:r>
                        <a:rPr lang="en-US" dirty="0"/>
                        <a:t> to Q</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6402056"/>
                  </a:ext>
                </a:extLst>
              </a:tr>
              <a:tr h="340252">
                <a:tc>
                  <a:txBody>
                    <a:bodyPr/>
                    <a:lstStyle/>
                    <a:p>
                      <a:pPr algn="l"/>
                      <a:r>
                        <a:rPr lang="en-US" dirty="0"/>
                        <a:t>Inverter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0510786"/>
                  </a:ext>
                </a:extLst>
              </a:tr>
              <a:tr h="340252">
                <a:tc>
                  <a:txBody>
                    <a:bodyPr/>
                    <a:lstStyle/>
                    <a:p>
                      <a:pPr algn="l"/>
                      <a:r>
                        <a:rPr lang="en-US" dirty="0"/>
                        <a:t>CSA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extLst>
                  <a:ext uri="{0D108BD9-81ED-4DB2-BD59-A6C34878D82A}">
                    <a16:rowId xmlns:a16="http://schemas.microsoft.com/office/drawing/2014/main" val="1025590130"/>
                  </a:ext>
                </a:extLst>
              </a:tr>
              <a:tr h="340252">
                <a:tc>
                  <a:txBody>
                    <a:bodyPr/>
                    <a:lstStyle/>
                    <a:p>
                      <a:pPr algn="l"/>
                      <a:r>
                        <a:rPr lang="en-US" dirty="0"/>
                        <a:t>CSA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extLst>
                  <a:ext uri="{0D108BD9-81ED-4DB2-BD59-A6C34878D82A}">
                    <a16:rowId xmlns:a16="http://schemas.microsoft.com/office/drawing/2014/main" val="652434710"/>
                  </a:ext>
                </a:extLst>
              </a:tr>
              <a:tr h="340252">
                <a:tc>
                  <a:txBody>
                    <a:bodyPr/>
                    <a:lstStyle/>
                    <a:p>
                      <a:pPr algn="l"/>
                      <a:r>
                        <a:rPr lang="en-US" dirty="0"/>
                        <a:t>Buffer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125806"/>
                  </a:ext>
                </a:extLst>
              </a:tr>
              <a:tr h="340252">
                <a:tc>
                  <a:txBody>
                    <a:bodyPr/>
                    <a:lstStyle/>
                    <a:p>
                      <a:pPr algn="l"/>
                      <a:r>
                        <a:rPr lang="en-US" dirty="0"/>
                        <a:t>CSA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extLst>
                  <a:ext uri="{0D108BD9-81ED-4DB2-BD59-A6C34878D82A}">
                    <a16:rowId xmlns:a16="http://schemas.microsoft.com/office/drawing/2014/main" val="1929736105"/>
                  </a:ext>
                </a:extLst>
              </a:tr>
              <a:tr h="340252">
                <a:tc>
                  <a:txBody>
                    <a:bodyPr/>
                    <a:lstStyle/>
                    <a:p>
                      <a:pPr algn="l"/>
                      <a:r>
                        <a:rPr lang="en-US" dirty="0"/>
                        <a:t>Shift in CSA form</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FD8"/>
                    </a:solidFill>
                  </a:tcPr>
                </a:tc>
                <a:tc>
                  <a:txBody>
                    <a:bodyPr/>
                    <a:lstStyle/>
                    <a:p>
                      <a:pPr algn="ct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FD8"/>
                    </a:solidFill>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FD8"/>
                    </a:solidFill>
                  </a:tcPr>
                </a:tc>
                <a:extLst>
                  <a:ext uri="{0D108BD9-81ED-4DB2-BD59-A6C34878D82A}">
                    <a16:rowId xmlns:a16="http://schemas.microsoft.com/office/drawing/2014/main" val="1242829763"/>
                  </a:ext>
                </a:extLst>
              </a:tr>
              <a:tr h="340252">
                <a:tc>
                  <a:txBody>
                    <a:bodyPr/>
                    <a:lstStyle/>
                    <a:p>
                      <a:pPr algn="l"/>
                      <a:r>
                        <a:rPr lang="en-US" dirty="0"/>
                        <a:t>Late select </a:t>
                      </a:r>
                      <a:r>
                        <a:rPr lang="en-US" dirty="0" err="1"/>
                        <a:t>muxes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4248579"/>
                  </a:ext>
                </a:extLst>
              </a:tr>
              <a:tr h="340252">
                <a:tc>
                  <a:txBody>
                    <a:bodyPr/>
                    <a:lstStyle/>
                    <a:p>
                      <a:pPr algn="l"/>
                      <a:r>
                        <a:rPr lang="en-US" dirty="0"/>
                        <a:t>Precomputing control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1295188"/>
                  </a:ext>
                </a:extLst>
              </a:tr>
              <a:tr h="340252">
                <a:tc>
                  <a:txBody>
                    <a:bodyPr/>
                    <a:lstStyle/>
                    <a:p>
                      <a:pPr algn="l"/>
                      <a:r>
                        <a:rPr lang="en-US" dirty="0"/>
                        <a:t>Setup Time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777643"/>
                  </a:ext>
                </a:extLst>
              </a:tr>
              <a:tr h="340252">
                <a:tc>
                  <a:txBody>
                    <a:bodyPr/>
                    <a:lstStyle/>
                    <a:p>
                      <a:pPr algn="l"/>
                      <a:r>
                        <a:rPr lang="en-US" dirty="0"/>
                        <a:t>Clock Skew</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alpha val="20000"/>
                      </a:srgbClr>
                    </a:solidFill>
                  </a:tcPr>
                </a:tc>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alpha val="20000"/>
                      </a:srgbClr>
                    </a:solidFill>
                  </a:tcPr>
                </a:tc>
                <a:tc>
                  <a:txBody>
                    <a:bodyPr/>
                    <a:lstStyle/>
                    <a:p>
                      <a:pPr algn="ctr"/>
                      <a:r>
                        <a:rPr lang="en-US" dirty="0"/>
                        <a:t>41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alpha val="20000"/>
                      </a:srgbClr>
                    </a:solidFill>
                  </a:tcPr>
                </a:tc>
                <a:extLst>
                  <a:ext uri="{0D108BD9-81ED-4DB2-BD59-A6C34878D82A}">
                    <a16:rowId xmlns:a16="http://schemas.microsoft.com/office/drawing/2014/main" val="390664722"/>
                  </a:ext>
                </a:extLst>
              </a:tr>
              <a:tr h="340252">
                <a:tc>
                  <a:txBody>
                    <a:bodyPr/>
                    <a:lstStyle/>
                    <a:p>
                      <a:pPr algn="l"/>
                      <a:r>
                        <a:rPr lang="en-US" dirty="0"/>
                        <a:t>Total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220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257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015670793"/>
                  </a:ext>
                </a:extLst>
              </a:tr>
            </a:tbl>
          </a:graphicData>
        </a:graphic>
      </p:graphicFrame>
      <p:pic>
        <p:nvPicPr>
          <p:cNvPr id="6" name="Content Placeholder 4">
            <a:extLst>
              <a:ext uri="{FF2B5EF4-FFF2-40B4-BE49-F238E27FC236}">
                <a16:creationId xmlns:a16="http://schemas.microsoft.com/office/drawing/2014/main" id="{4B252E9F-90E1-8D4E-AAEE-4B8BB1B940AF}"/>
              </a:ext>
            </a:extLst>
          </p:cNvPr>
          <p:cNvPicPr>
            <a:picLocks noChangeAspect="1"/>
          </p:cNvPicPr>
          <p:nvPr/>
        </p:nvPicPr>
        <p:blipFill rotWithShape="1">
          <a:blip r:embed="rId3"/>
          <a:srcRect l="39618" t="51794" r="31079" b="35948"/>
          <a:stretch/>
        </p:blipFill>
        <p:spPr>
          <a:xfrm>
            <a:off x="7128704" y="2245179"/>
            <a:ext cx="4521200" cy="1573836"/>
          </a:xfrm>
          <a:prstGeom prst="rect">
            <a:avLst/>
          </a:prstGeom>
        </p:spPr>
      </p:pic>
      <p:cxnSp>
        <p:nvCxnSpPr>
          <p:cNvPr id="8" name="Straight Connector 7">
            <a:extLst>
              <a:ext uri="{FF2B5EF4-FFF2-40B4-BE49-F238E27FC236}">
                <a16:creationId xmlns:a16="http://schemas.microsoft.com/office/drawing/2014/main" id="{140B51CF-7FD6-F34B-9B9B-D48C95A6373A}"/>
              </a:ext>
            </a:extLst>
          </p:cNvPr>
          <p:cNvCxnSpPr>
            <a:cxnSpLocks/>
          </p:cNvCxnSpPr>
          <p:nvPr/>
        </p:nvCxnSpPr>
        <p:spPr>
          <a:xfrm>
            <a:off x="941439" y="5869853"/>
            <a:ext cx="5976258"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BEAA3832-E81F-4840-84A8-C11DB98B6B45}"/>
              </a:ext>
            </a:extLst>
          </p:cNvPr>
          <p:cNvSpPr txBox="1"/>
          <p:nvPr/>
        </p:nvSpPr>
        <p:spPr>
          <a:xfrm>
            <a:off x="6917597" y="4119759"/>
            <a:ext cx="4943414" cy="954107"/>
          </a:xfrm>
          <a:prstGeom prst="rect">
            <a:avLst/>
          </a:prstGeom>
          <a:noFill/>
        </p:spPr>
        <p:txBody>
          <a:bodyPr wrap="square" lIns="91440" tIns="45720" rIns="91440" bIns="45720" rtlCol="0" anchor="t">
            <a:spAutoFit/>
          </a:bodyPr>
          <a:lstStyle/>
          <a:p>
            <a:pPr algn="ctr"/>
            <a:r>
              <a:rPr lang="en-US" sz="2800" dirty="0"/>
              <a:t>These are post-layout numbers for a fabrication-ready design</a:t>
            </a:r>
          </a:p>
        </p:txBody>
      </p:sp>
    </p:spTree>
    <p:extLst>
      <p:ext uri="{BB962C8B-B14F-4D97-AF65-F5344CB8AC3E}">
        <p14:creationId xmlns:p14="http://schemas.microsoft.com/office/powerpoint/2010/main" val="1331006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631D-D704-DA49-A2FD-DC8017724722}"/>
              </a:ext>
            </a:extLst>
          </p:cNvPr>
          <p:cNvSpPr>
            <a:spLocks noGrp="1"/>
          </p:cNvSpPr>
          <p:nvPr>
            <p:ph type="title"/>
          </p:nvPr>
        </p:nvSpPr>
        <p:spPr/>
        <p:txBody>
          <a:bodyPr/>
          <a:lstStyle/>
          <a:p>
            <a:r>
              <a:rPr lang="en-US" dirty="0"/>
              <a:t>255-bit Constant-time XGCD Comparison</a:t>
            </a:r>
          </a:p>
        </p:txBody>
      </p:sp>
      <p:graphicFrame>
        <p:nvGraphicFramePr>
          <p:cNvPr id="4" name="Content Placeholder 13">
            <a:extLst>
              <a:ext uri="{FF2B5EF4-FFF2-40B4-BE49-F238E27FC236}">
                <a16:creationId xmlns:a16="http://schemas.microsoft.com/office/drawing/2014/main" id="{5E60EB43-AD9F-8C42-8FAA-625BE5E8BFDC}"/>
              </a:ext>
            </a:extLst>
          </p:cNvPr>
          <p:cNvGraphicFramePr>
            <a:graphicFrameLocks/>
          </p:cNvGraphicFramePr>
          <p:nvPr>
            <p:extLst>
              <p:ext uri="{D42A27DB-BD31-4B8C-83A1-F6EECF244321}">
                <p14:modId xmlns:p14="http://schemas.microsoft.com/office/powerpoint/2010/main" val="3139557944"/>
              </p:ext>
            </p:extLst>
          </p:nvPr>
        </p:nvGraphicFramePr>
        <p:xfrm>
          <a:off x="473269" y="1626964"/>
          <a:ext cx="6019800" cy="399709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93FF774-6A87-A84E-B462-EB9F361782FA}"/>
              </a:ext>
            </a:extLst>
          </p:cNvPr>
          <p:cNvSpPr txBox="1"/>
          <p:nvPr/>
        </p:nvSpPr>
        <p:spPr>
          <a:xfrm>
            <a:off x="2418270" y="5525128"/>
            <a:ext cx="3112327" cy="477054"/>
          </a:xfrm>
          <a:prstGeom prst="rect">
            <a:avLst/>
          </a:prstGeom>
          <a:noFill/>
        </p:spPr>
        <p:txBody>
          <a:bodyPr wrap="none" rtlCol="0">
            <a:spAutoFit/>
          </a:bodyPr>
          <a:lstStyle/>
          <a:p>
            <a:r>
              <a:rPr lang="en-US" sz="2500" dirty="0"/>
              <a:t>Clock Frequency (GHz)</a:t>
            </a:r>
          </a:p>
        </p:txBody>
      </p:sp>
      <p:sp>
        <p:nvSpPr>
          <p:cNvPr id="6" name="TextBox 5">
            <a:extLst>
              <a:ext uri="{FF2B5EF4-FFF2-40B4-BE49-F238E27FC236}">
                <a16:creationId xmlns:a16="http://schemas.microsoft.com/office/drawing/2014/main" id="{24F09B8D-A4CC-5346-8D17-5AA215F3E056}"/>
              </a:ext>
            </a:extLst>
          </p:cNvPr>
          <p:cNvSpPr txBox="1"/>
          <p:nvPr/>
        </p:nvSpPr>
        <p:spPr>
          <a:xfrm>
            <a:off x="946598" y="4684052"/>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7" name="TextBox 6">
            <a:extLst>
              <a:ext uri="{FF2B5EF4-FFF2-40B4-BE49-F238E27FC236}">
                <a16:creationId xmlns:a16="http://schemas.microsoft.com/office/drawing/2014/main" id="{9EBCCBED-5A62-184B-B1D6-EB0D42A218C6}"/>
              </a:ext>
            </a:extLst>
          </p:cNvPr>
          <p:cNvSpPr txBox="1"/>
          <p:nvPr/>
        </p:nvSpPr>
        <p:spPr>
          <a:xfrm>
            <a:off x="946598" y="1637644"/>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8" name="TextBox 7">
            <a:extLst>
              <a:ext uri="{FF2B5EF4-FFF2-40B4-BE49-F238E27FC236}">
                <a16:creationId xmlns:a16="http://schemas.microsoft.com/office/drawing/2014/main" id="{9F340539-A2C4-C249-841A-451D4FCA5EAA}"/>
              </a:ext>
            </a:extLst>
          </p:cNvPr>
          <p:cNvSpPr txBox="1"/>
          <p:nvPr/>
        </p:nvSpPr>
        <p:spPr>
          <a:xfrm>
            <a:off x="946598" y="2856208"/>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9" name="TextBox 8">
            <a:extLst>
              <a:ext uri="{FF2B5EF4-FFF2-40B4-BE49-F238E27FC236}">
                <a16:creationId xmlns:a16="http://schemas.microsoft.com/office/drawing/2014/main" id="{F437B054-E2DA-0444-8F93-EC6C643C0FD8}"/>
              </a:ext>
            </a:extLst>
          </p:cNvPr>
          <p:cNvSpPr txBox="1"/>
          <p:nvPr/>
        </p:nvSpPr>
        <p:spPr>
          <a:xfrm>
            <a:off x="946598" y="2246926"/>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10" name="TextBox 9">
            <a:extLst>
              <a:ext uri="{FF2B5EF4-FFF2-40B4-BE49-F238E27FC236}">
                <a16:creationId xmlns:a16="http://schemas.microsoft.com/office/drawing/2014/main" id="{89DB8C2A-C6E3-8648-948A-232D5C9E95F4}"/>
              </a:ext>
            </a:extLst>
          </p:cNvPr>
          <p:cNvSpPr txBox="1"/>
          <p:nvPr/>
        </p:nvSpPr>
        <p:spPr>
          <a:xfrm>
            <a:off x="946598" y="3465490"/>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11" name="TextBox 10">
            <a:extLst>
              <a:ext uri="{FF2B5EF4-FFF2-40B4-BE49-F238E27FC236}">
                <a16:creationId xmlns:a16="http://schemas.microsoft.com/office/drawing/2014/main" id="{C311C24F-1DDF-E446-93AF-D2A52995DBF2}"/>
              </a:ext>
            </a:extLst>
          </p:cNvPr>
          <p:cNvSpPr txBox="1"/>
          <p:nvPr/>
        </p:nvSpPr>
        <p:spPr>
          <a:xfrm>
            <a:off x="946598" y="4074772"/>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12" name="TextBox 11">
            <a:extLst>
              <a:ext uri="{FF2B5EF4-FFF2-40B4-BE49-F238E27FC236}">
                <a16:creationId xmlns:a16="http://schemas.microsoft.com/office/drawing/2014/main" id="{966BDE8F-BC69-AE42-B457-DE4AB4AB678B}"/>
              </a:ext>
            </a:extLst>
          </p:cNvPr>
          <p:cNvSpPr txBox="1"/>
          <p:nvPr/>
        </p:nvSpPr>
        <p:spPr>
          <a:xfrm rot="16200000">
            <a:off x="-278114" y="3094734"/>
            <a:ext cx="1721369" cy="477054"/>
          </a:xfrm>
          <a:prstGeom prst="rect">
            <a:avLst/>
          </a:prstGeom>
          <a:noFill/>
        </p:spPr>
        <p:txBody>
          <a:bodyPr wrap="none" rtlCol="0">
            <a:spAutoFit/>
          </a:bodyPr>
          <a:lstStyle/>
          <a:p>
            <a:r>
              <a:rPr lang="en-US" sz="2500" dirty="0"/>
              <a:t>Cycle Count</a:t>
            </a:r>
          </a:p>
        </p:txBody>
      </p:sp>
      <p:sp>
        <p:nvSpPr>
          <p:cNvPr id="13" name="TextBox 12">
            <a:extLst>
              <a:ext uri="{FF2B5EF4-FFF2-40B4-BE49-F238E27FC236}">
                <a16:creationId xmlns:a16="http://schemas.microsoft.com/office/drawing/2014/main" id="{4FE40196-EFB0-0749-915D-1DC88F9A2CB9}"/>
              </a:ext>
            </a:extLst>
          </p:cNvPr>
          <p:cNvSpPr txBox="1"/>
          <p:nvPr/>
        </p:nvSpPr>
        <p:spPr>
          <a:xfrm>
            <a:off x="4296122" y="1958302"/>
            <a:ext cx="1476494" cy="446276"/>
          </a:xfrm>
          <a:prstGeom prst="rect">
            <a:avLst/>
          </a:prstGeom>
          <a:noFill/>
        </p:spPr>
        <p:txBody>
          <a:bodyPr wrap="none" rtlCol="0">
            <a:spAutoFit/>
          </a:bodyPr>
          <a:lstStyle/>
          <a:p>
            <a:r>
              <a:rPr lang="en-US" sz="2300" dirty="0"/>
              <a:t>[BY19]: 3.7</a:t>
            </a:r>
          </a:p>
        </p:txBody>
      </p:sp>
      <p:sp>
        <p:nvSpPr>
          <p:cNvPr id="14" name="TextBox 13">
            <a:extLst>
              <a:ext uri="{FF2B5EF4-FFF2-40B4-BE49-F238E27FC236}">
                <a16:creationId xmlns:a16="http://schemas.microsoft.com/office/drawing/2014/main" id="{62FCEA12-DA23-2949-907A-300127275339}"/>
              </a:ext>
            </a:extLst>
          </p:cNvPr>
          <p:cNvSpPr txBox="1"/>
          <p:nvPr/>
        </p:nvSpPr>
        <p:spPr>
          <a:xfrm>
            <a:off x="4279077" y="2649242"/>
            <a:ext cx="1584601" cy="446276"/>
          </a:xfrm>
          <a:prstGeom prst="rect">
            <a:avLst/>
          </a:prstGeom>
          <a:noFill/>
        </p:spPr>
        <p:txBody>
          <a:bodyPr wrap="none" rtlCol="0">
            <a:spAutoFit/>
          </a:bodyPr>
          <a:lstStyle/>
          <a:p>
            <a:r>
              <a:rPr lang="en-US" sz="2300" dirty="0"/>
              <a:t>[Por20]: 2.7</a:t>
            </a:r>
          </a:p>
        </p:txBody>
      </p:sp>
      <p:sp>
        <p:nvSpPr>
          <p:cNvPr id="15" name="TextBox 14">
            <a:extLst>
              <a:ext uri="{FF2B5EF4-FFF2-40B4-BE49-F238E27FC236}">
                <a16:creationId xmlns:a16="http://schemas.microsoft.com/office/drawing/2014/main" id="{BEB72EFE-609E-BA43-9C27-1F118A075E9B}"/>
              </a:ext>
            </a:extLst>
          </p:cNvPr>
          <p:cNvSpPr txBox="1"/>
          <p:nvPr/>
        </p:nvSpPr>
        <p:spPr>
          <a:xfrm>
            <a:off x="1874218" y="1958302"/>
            <a:ext cx="1994457" cy="446276"/>
          </a:xfrm>
          <a:prstGeom prst="rect">
            <a:avLst/>
          </a:prstGeom>
          <a:noFill/>
        </p:spPr>
        <p:txBody>
          <a:bodyPr wrap="none" rtlCol="0">
            <a:spAutoFit/>
          </a:bodyPr>
          <a:lstStyle/>
          <a:p>
            <a:r>
              <a:rPr lang="en-US" sz="2300" dirty="0"/>
              <a:t>[DdPM+21]: 41</a:t>
            </a:r>
          </a:p>
        </p:txBody>
      </p:sp>
      <p:sp>
        <p:nvSpPr>
          <p:cNvPr id="16" name="Right Arrow 15">
            <a:extLst>
              <a:ext uri="{FF2B5EF4-FFF2-40B4-BE49-F238E27FC236}">
                <a16:creationId xmlns:a16="http://schemas.microsoft.com/office/drawing/2014/main" id="{DBF85826-D8C6-DC4F-B6EB-77CB18959104}"/>
              </a:ext>
            </a:extLst>
          </p:cNvPr>
          <p:cNvSpPr/>
          <p:nvPr/>
        </p:nvSpPr>
        <p:spPr>
          <a:xfrm rot="2700000">
            <a:off x="5681627" y="4395114"/>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6F25487-087A-0E47-BDFB-EA01D876B4F9}"/>
              </a:ext>
            </a:extLst>
          </p:cNvPr>
          <p:cNvSpPr txBox="1"/>
          <p:nvPr/>
        </p:nvSpPr>
        <p:spPr>
          <a:xfrm>
            <a:off x="4700594" y="3918856"/>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18" name="TextBox 17">
            <a:extLst>
              <a:ext uri="{FF2B5EF4-FFF2-40B4-BE49-F238E27FC236}">
                <a16:creationId xmlns:a16="http://schemas.microsoft.com/office/drawing/2014/main" id="{FF1C2859-C3CC-104F-BB0A-095487649E84}"/>
              </a:ext>
            </a:extLst>
          </p:cNvPr>
          <p:cNvSpPr txBox="1"/>
          <p:nvPr/>
        </p:nvSpPr>
        <p:spPr>
          <a:xfrm>
            <a:off x="4578012" y="3522142"/>
            <a:ext cx="1564595" cy="446276"/>
          </a:xfrm>
          <a:prstGeom prst="rect">
            <a:avLst/>
          </a:prstGeom>
          <a:noFill/>
        </p:spPr>
        <p:txBody>
          <a:bodyPr wrap="none" rtlCol="0">
            <a:spAutoFit/>
          </a:bodyPr>
          <a:lstStyle/>
          <a:p>
            <a:r>
              <a:rPr lang="en-US" sz="2300" dirty="0"/>
              <a:t>Ours: 0.089</a:t>
            </a:r>
          </a:p>
        </p:txBody>
      </p:sp>
      <p:sp>
        <p:nvSpPr>
          <p:cNvPr id="20" name="TextBox 19">
            <a:extLst>
              <a:ext uri="{FF2B5EF4-FFF2-40B4-BE49-F238E27FC236}">
                <a16:creationId xmlns:a16="http://schemas.microsoft.com/office/drawing/2014/main" id="{5B894C00-0F2B-B443-B371-CBC39625A3BE}"/>
              </a:ext>
            </a:extLst>
          </p:cNvPr>
          <p:cNvSpPr txBox="1"/>
          <p:nvPr/>
        </p:nvSpPr>
        <p:spPr>
          <a:xfrm>
            <a:off x="2037404" y="4499386"/>
            <a:ext cx="1755802" cy="369332"/>
          </a:xfrm>
          <a:prstGeom prst="rect">
            <a:avLst/>
          </a:prstGeom>
          <a:noFill/>
        </p:spPr>
        <p:txBody>
          <a:bodyPr wrap="none" rtlCol="0">
            <a:spAutoFit/>
          </a:bodyPr>
          <a:lstStyle/>
          <a:p>
            <a:r>
              <a:rPr lang="en-US" dirty="0"/>
              <a:t>* Times are in us</a:t>
            </a:r>
          </a:p>
        </p:txBody>
      </p:sp>
      <p:sp>
        <p:nvSpPr>
          <p:cNvPr id="21" name="Content Placeholder 3">
            <a:extLst>
              <a:ext uri="{FF2B5EF4-FFF2-40B4-BE49-F238E27FC236}">
                <a16:creationId xmlns:a16="http://schemas.microsoft.com/office/drawing/2014/main" id="{5F8F2611-972E-EC4A-A7EC-A93CAB35AD8C}"/>
              </a:ext>
            </a:extLst>
          </p:cNvPr>
          <p:cNvSpPr txBox="1">
            <a:spLocks/>
          </p:cNvSpPr>
          <p:nvPr/>
        </p:nvSpPr>
        <p:spPr>
          <a:xfrm>
            <a:off x="6556450" y="1301924"/>
            <a:ext cx="541619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500" dirty="0"/>
          </a:p>
          <a:p>
            <a:pPr marL="0" indent="0">
              <a:buNone/>
            </a:pPr>
            <a:endParaRPr lang="en-US" sz="2500" dirty="0"/>
          </a:p>
          <a:p>
            <a:pPr marL="0" indent="0" algn="ctr">
              <a:buNone/>
            </a:pPr>
            <a:r>
              <a:rPr lang="en-US" sz="2500" u="sng" dirty="0"/>
              <a:t>Our ASIC</a:t>
            </a:r>
          </a:p>
          <a:p>
            <a:r>
              <a:rPr lang="en-US" sz="2500" dirty="0"/>
              <a:t>31X faster than [Por20]</a:t>
            </a:r>
          </a:p>
          <a:p>
            <a:r>
              <a:rPr lang="en-US" sz="2500" dirty="0"/>
              <a:t>First for constant-time 255-bit XGCD</a:t>
            </a:r>
          </a:p>
          <a:p>
            <a:pPr marL="0" indent="0">
              <a:buNone/>
            </a:pPr>
            <a:endParaRPr lang="en-US" sz="2500" dirty="0"/>
          </a:p>
          <a:p>
            <a:endParaRPr lang="en-US" sz="2500" dirty="0"/>
          </a:p>
          <a:p>
            <a:endParaRPr lang="en-US" sz="2500" dirty="0"/>
          </a:p>
          <a:p>
            <a:endParaRPr lang="en-US" sz="2500" dirty="0"/>
          </a:p>
          <a:p>
            <a:endParaRPr lang="en-US" sz="2500" dirty="0"/>
          </a:p>
        </p:txBody>
      </p:sp>
      <p:cxnSp>
        <p:nvCxnSpPr>
          <p:cNvPr id="28" name="Straight Connector 27">
            <a:extLst>
              <a:ext uri="{FF2B5EF4-FFF2-40B4-BE49-F238E27FC236}">
                <a16:creationId xmlns:a16="http://schemas.microsoft.com/office/drawing/2014/main" id="{39972B25-9F83-5D48-8C8A-02868A00387E}"/>
              </a:ext>
            </a:extLst>
          </p:cNvPr>
          <p:cNvCxnSpPr>
            <a:cxnSpLocks/>
          </p:cNvCxnSpPr>
          <p:nvPr/>
        </p:nvCxnSpPr>
        <p:spPr>
          <a:xfrm flipV="1">
            <a:off x="1874219" y="2221920"/>
            <a:ext cx="4326580" cy="1218564"/>
          </a:xfrm>
          <a:prstGeom prst="line">
            <a:avLst/>
          </a:prstGeom>
          <a:ln w="12700"/>
        </p:spPr>
        <p:style>
          <a:lnRef idx="1">
            <a:schemeClr val="dk1"/>
          </a:lnRef>
          <a:fillRef idx="0">
            <a:schemeClr val="dk1"/>
          </a:fillRef>
          <a:effectRef idx="0">
            <a:schemeClr val="dk1"/>
          </a:effectRef>
          <a:fontRef idx="minor">
            <a:schemeClr val="tx1"/>
          </a:fontRef>
        </p:style>
      </p:cxnSp>
      <p:pic>
        <p:nvPicPr>
          <p:cNvPr id="30" name="Picture 29" descr="Icon&#10;&#10;Description automatically generated with low confidence">
            <a:extLst>
              <a:ext uri="{FF2B5EF4-FFF2-40B4-BE49-F238E27FC236}">
                <a16:creationId xmlns:a16="http://schemas.microsoft.com/office/drawing/2014/main" id="{1ABC152B-65A2-9743-BFD7-9BC23109E942}"/>
              </a:ext>
            </a:extLst>
          </p:cNvPr>
          <p:cNvPicPr>
            <a:picLocks noChangeAspect="1"/>
          </p:cNvPicPr>
          <p:nvPr/>
        </p:nvPicPr>
        <p:blipFill>
          <a:blip r:embed="rId3"/>
          <a:stretch>
            <a:fillRect/>
          </a:stretch>
        </p:blipFill>
        <p:spPr>
          <a:xfrm>
            <a:off x="6869830" y="5682301"/>
            <a:ext cx="393700" cy="330200"/>
          </a:xfrm>
          <a:prstGeom prst="rect">
            <a:avLst/>
          </a:prstGeom>
        </p:spPr>
      </p:pic>
      <p:pic>
        <p:nvPicPr>
          <p:cNvPr id="31" name="Picture 30" descr="Shape&#10;&#10;Description automatically generated">
            <a:extLst>
              <a:ext uri="{FF2B5EF4-FFF2-40B4-BE49-F238E27FC236}">
                <a16:creationId xmlns:a16="http://schemas.microsoft.com/office/drawing/2014/main" id="{73C060CF-7BF4-B44C-ABCC-B30A626D5D2A}"/>
              </a:ext>
            </a:extLst>
          </p:cNvPr>
          <p:cNvPicPr>
            <a:picLocks noChangeAspect="1"/>
          </p:cNvPicPr>
          <p:nvPr/>
        </p:nvPicPr>
        <p:blipFill>
          <a:blip r:embed="rId4"/>
          <a:stretch>
            <a:fillRect/>
          </a:stretch>
        </p:blipFill>
        <p:spPr>
          <a:xfrm>
            <a:off x="10964928" y="5685072"/>
            <a:ext cx="342900" cy="368300"/>
          </a:xfrm>
          <a:prstGeom prst="rect">
            <a:avLst/>
          </a:prstGeom>
        </p:spPr>
      </p:pic>
      <p:sp>
        <p:nvSpPr>
          <p:cNvPr id="32" name="TextBox 31">
            <a:extLst>
              <a:ext uri="{FF2B5EF4-FFF2-40B4-BE49-F238E27FC236}">
                <a16:creationId xmlns:a16="http://schemas.microsoft.com/office/drawing/2014/main" id="{FBE2C13C-986F-F546-8327-69FA635C119D}"/>
              </a:ext>
            </a:extLst>
          </p:cNvPr>
          <p:cNvSpPr txBox="1"/>
          <p:nvPr/>
        </p:nvSpPr>
        <p:spPr>
          <a:xfrm>
            <a:off x="7220701" y="5653262"/>
            <a:ext cx="1120948" cy="400110"/>
          </a:xfrm>
          <a:prstGeom prst="rect">
            <a:avLst/>
          </a:prstGeom>
          <a:noFill/>
        </p:spPr>
        <p:txBody>
          <a:bodyPr wrap="none" rtlCol="0">
            <a:spAutoFit/>
          </a:bodyPr>
          <a:lstStyle/>
          <a:p>
            <a:r>
              <a:rPr lang="en-US" sz="2000" dirty="0"/>
              <a:t>Software</a:t>
            </a:r>
          </a:p>
        </p:txBody>
      </p:sp>
      <p:pic>
        <p:nvPicPr>
          <p:cNvPr id="33" name="Picture 32" descr="Icon&#10;&#10;Description automatically generated with medium confidence">
            <a:extLst>
              <a:ext uri="{FF2B5EF4-FFF2-40B4-BE49-F238E27FC236}">
                <a16:creationId xmlns:a16="http://schemas.microsoft.com/office/drawing/2014/main" id="{736E8588-1C95-5F4B-A914-B8DD726DE1AC}"/>
              </a:ext>
            </a:extLst>
          </p:cNvPr>
          <p:cNvPicPr>
            <a:picLocks noChangeAspect="1"/>
          </p:cNvPicPr>
          <p:nvPr/>
        </p:nvPicPr>
        <p:blipFill rotWithShape="1">
          <a:blip r:embed="rId5"/>
          <a:srcRect l="13259" t="3630"/>
          <a:stretch/>
        </p:blipFill>
        <p:spPr>
          <a:xfrm>
            <a:off x="9121595" y="5740545"/>
            <a:ext cx="342901" cy="293533"/>
          </a:xfrm>
          <a:prstGeom prst="rect">
            <a:avLst/>
          </a:prstGeom>
        </p:spPr>
      </p:pic>
      <p:sp>
        <p:nvSpPr>
          <p:cNvPr id="34" name="TextBox 33">
            <a:extLst>
              <a:ext uri="{FF2B5EF4-FFF2-40B4-BE49-F238E27FC236}">
                <a16:creationId xmlns:a16="http://schemas.microsoft.com/office/drawing/2014/main" id="{201E1D91-1E8A-F641-96F1-838BFDA94E36}"/>
              </a:ext>
            </a:extLst>
          </p:cNvPr>
          <p:cNvSpPr txBox="1"/>
          <p:nvPr/>
        </p:nvSpPr>
        <p:spPr>
          <a:xfrm>
            <a:off x="9403031" y="5653262"/>
            <a:ext cx="747320" cy="400110"/>
          </a:xfrm>
          <a:prstGeom prst="rect">
            <a:avLst/>
          </a:prstGeom>
          <a:noFill/>
        </p:spPr>
        <p:txBody>
          <a:bodyPr wrap="none" rtlCol="0">
            <a:spAutoFit/>
          </a:bodyPr>
          <a:lstStyle/>
          <a:p>
            <a:r>
              <a:rPr lang="en-US" sz="2000" dirty="0"/>
              <a:t>FPGA</a:t>
            </a:r>
          </a:p>
        </p:txBody>
      </p:sp>
      <p:sp>
        <p:nvSpPr>
          <p:cNvPr id="35" name="TextBox 34">
            <a:extLst>
              <a:ext uri="{FF2B5EF4-FFF2-40B4-BE49-F238E27FC236}">
                <a16:creationId xmlns:a16="http://schemas.microsoft.com/office/drawing/2014/main" id="{30254086-0189-664C-8AC3-BFE127DF0C79}"/>
              </a:ext>
            </a:extLst>
          </p:cNvPr>
          <p:cNvSpPr txBox="1"/>
          <p:nvPr/>
        </p:nvSpPr>
        <p:spPr>
          <a:xfrm>
            <a:off x="11307828" y="5653262"/>
            <a:ext cx="652743" cy="400110"/>
          </a:xfrm>
          <a:prstGeom prst="rect">
            <a:avLst/>
          </a:prstGeom>
          <a:noFill/>
        </p:spPr>
        <p:txBody>
          <a:bodyPr wrap="none" rtlCol="0">
            <a:spAutoFit/>
          </a:bodyPr>
          <a:lstStyle/>
          <a:p>
            <a:r>
              <a:rPr lang="en-US" sz="2000" dirty="0"/>
              <a:t>ASIC</a:t>
            </a:r>
          </a:p>
        </p:txBody>
      </p:sp>
    </p:spTree>
    <p:extLst>
      <p:ext uri="{BB962C8B-B14F-4D97-AF65-F5344CB8AC3E}">
        <p14:creationId xmlns:p14="http://schemas.microsoft.com/office/powerpoint/2010/main" val="785374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631D-D704-DA49-A2FD-DC8017724722}"/>
              </a:ext>
            </a:extLst>
          </p:cNvPr>
          <p:cNvSpPr>
            <a:spLocks noGrp="1"/>
          </p:cNvSpPr>
          <p:nvPr>
            <p:ph type="title"/>
          </p:nvPr>
        </p:nvSpPr>
        <p:spPr/>
        <p:txBody>
          <a:bodyPr/>
          <a:lstStyle/>
          <a:p>
            <a:r>
              <a:rPr lang="en-US" dirty="0"/>
              <a:t>255-bit Constant-time XGCD Comparison</a:t>
            </a:r>
          </a:p>
        </p:txBody>
      </p:sp>
      <p:graphicFrame>
        <p:nvGraphicFramePr>
          <p:cNvPr id="4" name="Content Placeholder 13">
            <a:extLst>
              <a:ext uri="{FF2B5EF4-FFF2-40B4-BE49-F238E27FC236}">
                <a16:creationId xmlns:a16="http://schemas.microsoft.com/office/drawing/2014/main" id="{5E60EB43-AD9F-8C42-8FAA-625BE5E8BFDC}"/>
              </a:ext>
            </a:extLst>
          </p:cNvPr>
          <p:cNvGraphicFramePr>
            <a:graphicFrameLocks/>
          </p:cNvGraphicFramePr>
          <p:nvPr>
            <p:extLst>
              <p:ext uri="{D42A27DB-BD31-4B8C-83A1-F6EECF244321}">
                <p14:modId xmlns:p14="http://schemas.microsoft.com/office/powerpoint/2010/main" val="392396313"/>
              </p:ext>
            </p:extLst>
          </p:nvPr>
        </p:nvGraphicFramePr>
        <p:xfrm>
          <a:off x="473269" y="1626964"/>
          <a:ext cx="6019800" cy="399709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93FF774-6A87-A84E-B462-EB9F361782FA}"/>
              </a:ext>
            </a:extLst>
          </p:cNvPr>
          <p:cNvSpPr txBox="1"/>
          <p:nvPr/>
        </p:nvSpPr>
        <p:spPr>
          <a:xfrm>
            <a:off x="2418270" y="5525128"/>
            <a:ext cx="3112327" cy="477054"/>
          </a:xfrm>
          <a:prstGeom prst="rect">
            <a:avLst/>
          </a:prstGeom>
          <a:noFill/>
        </p:spPr>
        <p:txBody>
          <a:bodyPr wrap="none" rtlCol="0">
            <a:spAutoFit/>
          </a:bodyPr>
          <a:lstStyle/>
          <a:p>
            <a:r>
              <a:rPr lang="en-US" sz="2500" dirty="0"/>
              <a:t>Clock Frequency (GHz)</a:t>
            </a:r>
          </a:p>
        </p:txBody>
      </p:sp>
      <p:sp>
        <p:nvSpPr>
          <p:cNvPr id="6" name="TextBox 5">
            <a:extLst>
              <a:ext uri="{FF2B5EF4-FFF2-40B4-BE49-F238E27FC236}">
                <a16:creationId xmlns:a16="http://schemas.microsoft.com/office/drawing/2014/main" id="{24F09B8D-A4CC-5346-8D17-5AA215F3E056}"/>
              </a:ext>
            </a:extLst>
          </p:cNvPr>
          <p:cNvSpPr txBox="1"/>
          <p:nvPr/>
        </p:nvSpPr>
        <p:spPr>
          <a:xfrm>
            <a:off x="946598" y="4684052"/>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7" name="TextBox 6">
            <a:extLst>
              <a:ext uri="{FF2B5EF4-FFF2-40B4-BE49-F238E27FC236}">
                <a16:creationId xmlns:a16="http://schemas.microsoft.com/office/drawing/2014/main" id="{9EBCCBED-5A62-184B-B1D6-EB0D42A218C6}"/>
              </a:ext>
            </a:extLst>
          </p:cNvPr>
          <p:cNvSpPr txBox="1"/>
          <p:nvPr/>
        </p:nvSpPr>
        <p:spPr>
          <a:xfrm>
            <a:off x="946598" y="1637644"/>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8" name="TextBox 7">
            <a:extLst>
              <a:ext uri="{FF2B5EF4-FFF2-40B4-BE49-F238E27FC236}">
                <a16:creationId xmlns:a16="http://schemas.microsoft.com/office/drawing/2014/main" id="{9F340539-A2C4-C249-841A-451D4FCA5EAA}"/>
              </a:ext>
            </a:extLst>
          </p:cNvPr>
          <p:cNvSpPr txBox="1"/>
          <p:nvPr/>
        </p:nvSpPr>
        <p:spPr>
          <a:xfrm>
            <a:off x="946598" y="2856208"/>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9" name="TextBox 8">
            <a:extLst>
              <a:ext uri="{FF2B5EF4-FFF2-40B4-BE49-F238E27FC236}">
                <a16:creationId xmlns:a16="http://schemas.microsoft.com/office/drawing/2014/main" id="{F437B054-E2DA-0444-8F93-EC6C643C0FD8}"/>
              </a:ext>
            </a:extLst>
          </p:cNvPr>
          <p:cNvSpPr txBox="1"/>
          <p:nvPr/>
        </p:nvSpPr>
        <p:spPr>
          <a:xfrm>
            <a:off x="946598" y="2246926"/>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10" name="TextBox 9">
            <a:extLst>
              <a:ext uri="{FF2B5EF4-FFF2-40B4-BE49-F238E27FC236}">
                <a16:creationId xmlns:a16="http://schemas.microsoft.com/office/drawing/2014/main" id="{89DB8C2A-C6E3-8648-948A-232D5C9E95F4}"/>
              </a:ext>
            </a:extLst>
          </p:cNvPr>
          <p:cNvSpPr txBox="1"/>
          <p:nvPr/>
        </p:nvSpPr>
        <p:spPr>
          <a:xfrm>
            <a:off x="946598" y="3465490"/>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11" name="TextBox 10">
            <a:extLst>
              <a:ext uri="{FF2B5EF4-FFF2-40B4-BE49-F238E27FC236}">
                <a16:creationId xmlns:a16="http://schemas.microsoft.com/office/drawing/2014/main" id="{C311C24F-1DDF-E446-93AF-D2A52995DBF2}"/>
              </a:ext>
            </a:extLst>
          </p:cNvPr>
          <p:cNvSpPr txBox="1"/>
          <p:nvPr/>
        </p:nvSpPr>
        <p:spPr>
          <a:xfrm>
            <a:off x="946598" y="4074772"/>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12" name="TextBox 11">
            <a:extLst>
              <a:ext uri="{FF2B5EF4-FFF2-40B4-BE49-F238E27FC236}">
                <a16:creationId xmlns:a16="http://schemas.microsoft.com/office/drawing/2014/main" id="{966BDE8F-BC69-AE42-B457-DE4AB4AB678B}"/>
              </a:ext>
            </a:extLst>
          </p:cNvPr>
          <p:cNvSpPr txBox="1"/>
          <p:nvPr/>
        </p:nvSpPr>
        <p:spPr>
          <a:xfrm rot="16200000">
            <a:off x="-278114" y="3094734"/>
            <a:ext cx="1721369" cy="477054"/>
          </a:xfrm>
          <a:prstGeom prst="rect">
            <a:avLst/>
          </a:prstGeom>
          <a:noFill/>
        </p:spPr>
        <p:txBody>
          <a:bodyPr wrap="none" rtlCol="0">
            <a:spAutoFit/>
          </a:bodyPr>
          <a:lstStyle/>
          <a:p>
            <a:r>
              <a:rPr lang="en-US" sz="2500" dirty="0"/>
              <a:t>Cycle Count</a:t>
            </a:r>
          </a:p>
        </p:txBody>
      </p:sp>
      <p:sp>
        <p:nvSpPr>
          <p:cNvPr id="13" name="TextBox 12">
            <a:extLst>
              <a:ext uri="{FF2B5EF4-FFF2-40B4-BE49-F238E27FC236}">
                <a16:creationId xmlns:a16="http://schemas.microsoft.com/office/drawing/2014/main" id="{4FE40196-EFB0-0749-915D-1DC88F9A2CB9}"/>
              </a:ext>
            </a:extLst>
          </p:cNvPr>
          <p:cNvSpPr txBox="1"/>
          <p:nvPr/>
        </p:nvSpPr>
        <p:spPr>
          <a:xfrm>
            <a:off x="4296122" y="1958302"/>
            <a:ext cx="1476494" cy="446276"/>
          </a:xfrm>
          <a:prstGeom prst="rect">
            <a:avLst/>
          </a:prstGeom>
          <a:noFill/>
        </p:spPr>
        <p:txBody>
          <a:bodyPr wrap="none" rtlCol="0">
            <a:spAutoFit/>
          </a:bodyPr>
          <a:lstStyle/>
          <a:p>
            <a:r>
              <a:rPr lang="en-US" sz="2300" dirty="0"/>
              <a:t>[BY19]: 3.7</a:t>
            </a:r>
          </a:p>
        </p:txBody>
      </p:sp>
      <p:sp>
        <p:nvSpPr>
          <p:cNvPr id="14" name="TextBox 13">
            <a:extLst>
              <a:ext uri="{FF2B5EF4-FFF2-40B4-BE49-F238E27FC236}">
                <a16:creationId xmlns:a16="http://schemas.microsoft.com/office/drawing/2014/main" id="{62FCEA12-DA23-2949-907A-300127275339}"/>
              </a:ext>
            </a:extLst>
          </p:cNvPr>
          <p:cNvSpPr txBox="1"/>
          <p:nvPr/>
        </p:nvSpPr>
        <p:spPr>
          <a:xfrm>
            <a:off x="4279077" y="2649242"/>
            <a:ext cx="1584601" cy="446276"/>
          </a:xfrm>
          <a:prstGeom prst="rect">
            <a:avLst/>
          </a:prstGeom>
          <a:noFill/>
        </p:spPr>
        <p:txBody>
          <a:bodyPr wrap="none" rtlCol="0">
            <a:spAutoFit/>
          </a:bodyPr>
          <a:lstStyle/>
          <a:p>
            <a:r>
              <a:rPr lang="en-US" sz="2300" dirty="0"/>
              <a:t>[Por20]: 2.7</a:t>
            </a:r>
          </a:p>
        </p:txBody>
      </p:sp>
      <p:sp>
        <p:nvSpPr>
          <p:cNvPr id="15" name="TextBox 14">
            <a:extLst>
              <a:ext uri="{FF2B5EF4-FFF2-40B4-BE49-F238E27FC236}">
                <a16:creationId xmlns:a16="http://schemas.microsoft.com/office/drawing/2014/main" id="{BEB72EFE-609E-BA43-9C27-1F118A075E9B}"/>
              </a:ext>
            </a:extLst>
          </p:cNvPr>
          <p:cNvSpPr txBox="1"/>
          <p:nvPr/>
        </p:nvSpPr>
        <p:spPr>
          <a:xfrm>
            <a:off x="1874218" y="1958302"/>
            <a:ext cx="1994457" cy="446276"/>
          </a:xfrm>
          <a:prstGeom prst="rect">
            <a:avLst/>
          </a:prstGeom>
          <a:noFill/>
        </p:spPr>
        <p:txBody>
          <a:bodyPr wrap="none" rtlCol="0">
            <a:spAutoFit/>
          </a:bodyPr>
          <a:lstStyle/>
          <a:p>
            <a:r>
              <a:rPr lang="en-US" sz="2300" dirty="0"/>
              <a:t>[DdPM+21]: 41</a:t>
            </a:r>
          </a:p>
        </p:txBody>
      </p:sp>
      <p:sp>
        <p:nvSpPr>
          <p:cNvPr id="16" name="Right Arrow 15">
            <a:extLst>
              <a:ext uri="{FF2B5EF4-FFF2-40B4-BE49-F238E27FC236}">
                <a16:creationId xmlns:a16="http://schemas.microsoft.com/office/drawing/2014/main" id="{DBF85826-D8C6-DC4F-B6EB-77CB18959104}"/>
              </a:ext>
            </a:extLst>
          </p:cNvPr>
          <p:cNvSpPr/>
          <p:nvPr/>
        </p:nvSpPr>
        <p:spPr>
          <a:xfrm rot="2700000">
            <a:off x="5681627" y="4395114"/>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6F25487-087A-0E47-BDFB-EA01D876B4F9}"/>
              </a:ext>
            </a:extLst>
          </p:cNvPr>
          <p:cNvSpPr txBox="1"/>
          <p:nvPr/>
        </p:nvSpPr>
        <p:spPr>
          <a:xfrm>
            <a:off x="4700594" y="3918856"/>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18" name="TextBox 17">
            <a:extLst>
              <a:ext uri="{FF2B5EF4-FFF2-40B4-BE49-F238E27FC236}">
                <a16:creationId xmlns:a16="http://schemas.microsoft.com/office/drawing/2014/main" id="{FF1C2859-C3CC-104F-BB0A-095487649E84}"/>
              </a:ext>
            </a:extLst>
          </p:cNvPr>
          <p:cNvSpPr txBox="1"/>
          <p:nvPr/>
        </p:nvSpPr>
        <p:spPr>
          <a:xfrm>
            <a:off x="4578012" y="3522142"/>
            <a:ext cx="1564595" cy="446276"/>
          </a:xfrm>
          <a:prstGeom prst="rect">
            <a:avLst/>
          </a:prstGeom>
          <a:noFill/>
        </p:spPr>
        <p:txBody>
          <a:bodyPr wrap="none" rtlCol="0">
            <a:spAutoFit/>
          </a:bodyPr>
          <a:lstStyle/>
          <a:p>
            <a:r>
              <a:rPr lang="en-US" sz="2300" dirty="0"/>
              <a:t>Ours: 0.089</a:t>
            </a:r>
          </a:p>
        </p:txBody>
      </p:sp>
      <p:sp>
        <p:nvSpPr>
          <p:cNvPr id="19" name="TextBox 18">
            <a:extLst>
              <a:ext uri="{FF2B5EF4-FFF2-40B4-BE49-F238E27FC236}">
                <a16:creationId xmlns:a16="http://schemas.microsoft.com/office/drawing/2014/main" id="{5B883C3E-6306-604E-8803-B12809A3ABE7}"/>
              </a:ext>
            </a:extLst>
          </p:cNvPr>
          <p:cNvSpPr txBox="1"/>
          <p:nvPr/>
        </p:nvSpPr>
        <p:spPr>
          <a:xfrm>
            <a:off x="2322150" y="3437218"/>
            <a:ext cx="1926889" cy="446276"/>
          </a:xfrm>
          <a:prstGeom prst="rect">
            <a:avLst/>
          </a:prstGeom>
          <a:noFill/>
        </p:spPr>
        <p:txBody>
          <a:bodyPr wrap="square" rtlCol="0">
            <a:spAutoFit/>
          </a:bodyPr>
          <a:lstStyle/>
          <a:p>
            <a:pPr algn="ctr"/>
            <a:r>
              <a:rPr lang="en-US" sz="2300" dirty="0"/>
              <a:t>Ours: 0.902</a:t>
            </a:r>
          </a:p>
        </p:txBody>
      </p:sp>
      <p:sp>
        <p:nvSpPr>
          <p:cNvPr id="20" name="TextBox 19">
            <a:extLst>
              <a:ext uri="{FF2B5EF4-FFF2-40B4-BE49-F238E27FC236}">
                <a16:creationId xmlns:a16="http://schemas.microsoft.com/office/drawing/2014/main" id="{5B894C00-0F2B-B443-B371-CBC39625A3BE}"/>
              </a:ext>
            </a:extLst>
          </p:cNvPr>
          <p:cNvSpPr txBox="1"/>
          <p:nvPr/>
        </p:nvSpPr>
        <p:spPr>
          <a:xfrm>
            <a:off x="2037404" y="4499386"/>
            <a:ext cx="1755802" cy="369332"/>
          </a:xfrm>
          <a:prstGeom prst="rect">
            <a:avLst/>
          </a:prstGeom>
          <a:noFill/>
        </p:spPr>
        <p:txBody>
          <a:bodyPr wrap="none" rtlCol="0">
            <a:spAutoFit/>
          </a:bodyPr>
          <a:lstStyle/>
          <a:p>
            <a:r>
              <a:rPr lang="en-US" dirty="0"/>
              <a:t>* Times are in us</a:t>
            </a:r>
          </a:p>
        </p:txBody>
      </p:sp>
      <p:sp>
        <p:nvSpPr>
          <p:cNvPr id="21" name="Content Placeholder 3">
            <a:extLst>
              <a:ext uri="{FF2B5EF4-FFF2-40B4-BE49-F238E27FC236}">
                <a16:creationId xmlns:a16="http://schemas.microsoft.com/office/drawing/2014/main" id="{5F8F2611-972E-EC4A-A7EC-A93CAB35AD8C}"/>
              </a:ext>
            </a:extLst>
          </p:cNvPr>
          <p:cNvSpPr txBox="1">
            <a:spLocks/>
          </p:cNvSpPr>
          <p:nvPr/>
        </p:nvSpPr>
        <p:spPr>
          <a:xfrm>
            <a:off x="6556450" y="1301924"/>
            <a:ext cx="541619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500" dirty="0"/>
          </a:p>
          <a:p>
            <a:pPr marL="0" indent="0">
              <a:buNone/>
            </a:pPr>
            <a:endParaRPr lang="en-US" sz="2500" dirty="0"/>
          </a:p>
          <a:p>
            <a:pPr marL="0" indent="0" algn="ctr">
              <a:buNone/>
            </a:pPr>
            <a:r>
              <a:rPr lang="en-US" sz="2500" u="sng" dirty="0"/>
              <a:t>Our ASIC</a:t>
            </a:r>
          </a:p>
          <a:p>
            <a:r>
              <a:rPr lang="en-US" sz="2500" dirty="0"/>
              <a:t>31X faster than [Por20]</a:t>
            </a:r>
          </a:p>
          <a:p>
            <a:r>
              <a:rPr lang="en-US" sz="2500" dirty="0"/>
              <a:t>First for constant-time 255-bit XGCD</a:t>
            </a:r>
          </a:p>
          <a:p>
            <a:pPr marL="0" indent="0">
              <a:buNone/>
            </a:pPr>
            <a:endParaRPr lang="en-US" sz="2500" dirty="0"/>
          </a:p>
          <a:p>
            <a:pPr marL="0" indent="0" algn="ctr">
              <a:buNone/>
            </a:pPr>
            <a:r>
              <a:rPr lang="en-US" sz="2500" u="sng" dirty="0"/>
              <a:t>Direct FPGA Comparison</a:t>
            </a:r>
          </a:p>
          <a:p>
            <a:pPr marL="0" indent="0" algn="ctr">
              <a:buNone/>
            </a:pPr>
            <a:r>
              <a:rPr lang="en-US" sz="2500" dirty="0"/>
              <a:t>Our design is 45X faster</a:t>
            </a:r>
          </a:p>
          <a:p>
            <a:endParaRPr lang="en-US" sz="2500" dirty="0"/>
          </a:p>
          <a:p>
            <a:endParaRPr lang="en-US" sz="2500" dirty="0"/>
          </a:p>
          <a:p>
            <a:endParaRPr lang="en-US" sz="2500" dirty="0"/>
          </a:p>
          <a:p>
            <a:endParaRPr lang="en-US" sz="2500" dirty="0"/>
          </a:p>
        </p:txBody>
      </p:sp>
      <p:pic>
        <p:nvPicPr>
          <p:cNvPr id="22" name="Picture 21" descr="Icon&#10;&#10;Description automatically generated with low confidence">
            <a:extLst>
              <a:ext uri="{FF2B5EF4-FFF2-40B4-BE49-F238E27FC236}">
                <a16:creationId xmlns:a16="http://schemas.microsoft.com/office/drawing/2014/main" id="{E73BDC72-050A-A64B-9970-3F3C58A442DE}"/>
              </a:ext>
            </a:extLst>
          </p:cNvPr>
          <p:cNvPicPr>
            <a:picLocks noChangeAspect="1"/>
          </p:cNvPicPr>
          <p:nvPr/>
        </p:nvPicPr>
        <p:blipFill>
          <a:blip r:embed="rId3"/>
          <a:stretch>
            <a:fillRect/>
          </a:stretch>
        </p:blipFill>
        <p:spPr>
          <a:xfrm>
            <a:off x="6869830" y="5682301"/>
            <a:ext cx="393700" cy="330200"/>
          </a:xfrm>
          <a:prstGeom prst="rect">
            <a:avLst/>
          </a:prstGeom>
        </p:spPr>
      </p:pic>
      <p:pic>
        <p:nvPicPr>
          <p:cNvPr id="23" name="Picture 22" descr="Shape&#10;&#10;Description automatically generated">
            <a:extLst>
              <a:ext uri="{FF2B5EF4-FFF2-40B4-BE49-F238E27FC236}">
                <a16:creationId xmlns:a16="http://schemas.microsoft.com/office/drawing/2014/main" id="{3E3A37F9-7A7F-684C-A0FB-AEE118628F40}"/>
              </a:ext>
            </a:extLst>
          </p:cNvPr>
          <p:cNvPicPr>
            <a:picLocks noChangeAspect="1"/>
          </p:cNvPicPr>
          <p:nvPr/>
        </p:nvPicPr>
        <p:blipFill>
          <a:blip r:embed="rId4"/>
          <a:stretch>
            <a:fillRect/>
          </a:stretch>
        </p:blipFill>
        <p:spPr>
          <a:xfrm>
            <a:off x="10964928" y="5685072"/>
            <a:ext cx="342900" cy="368300"/>
          </a:xfrm>
          <a:prstGeom prst="rect">
            <a:avLst/>
          </a:prstGeom>
        </p:spPr>
      </p:pic>
      <p:sp>
        <p:nvSpPr>
          <p:cNvPr id="24" name="TextBox 23">
            <a:extLst>
              <a:ext uri="{FF2B5EF4-FFF2-40B4-BE49-F238E27FC236}">
                <a16:creationId xmlns:a16="http://schemas.microsoft.com/office/drawing/2014/main" id="{40D77B04-BAF8-0B45-AD5A-EB77C16BD80B}"/>
              </a:ext>
            </a:extLst>
          </p:cNvPr>
          <p:cNvSpPr txBox="1"/>
          <p:nvPr/>
        </p:nvSpPr>
        <p:spPr>
          <a:xfrm>
            <a:off x="7220701" y="5653262"/>
            <a:ext cx="1120948" cy="400110"/>
          </a:xfrm>
          <a:prstGeom prst="rect">
            <a:avLst/>
          </a:prstGeom>
          <a:noFill/>
        </p:spPr>
        <p:txBody>
          <a:bodyPr wrap="none" rtlCol="0">
            <a:spAutoFit/>
          </a:bodyPr>
          <a:lstStyle/>
          <a:p>
            <a:r>
              <a:rPr lang="en-US" sz="2000" dirty="0"/>
              <a:t>Software</a:t>
            </a:r>
          </a:p>
        </p:txBody>
      </p:sp>
      <p:pic>
        <p:nvPicPr>
          <p:cNvPr id="25" name="Picture 24" descr="Icon&#10;&#10;Description automatically generated with medium confidence">
            <a:extLst>
              <a:ext uri="{FF2B5EF4-FFF2-40B4-BE49-F238E27FC236}">
                <a16:creationId xmlns:a16="http://schemas.microsoft.com/office/drawing/2014/main" id="{079DEBDC-D849-4B47-93E2-72ADC2991147}"/>
              </a:ext>
            </a:extLst>
          </p:cNvPr>
          <p:cNvPicPr>
            <a:picLocks noChangeAspect="1"/>
          </p:cNvPicPr>
          <p:nvPr/>
        </p:nvPicPr>
        <p:blipFill rotWithShape="1">
          <a:blip r:embed="rId5"/>
          <a:srcRect l="13259" t="3630"/>
          <a:stretch/>
        </p:blipFill>
        <p:spPr>
          <a:xfrm>
            <a:off x="9121595" y="5740545"/>
            <a:ext cx="342901" cy="293533"/>
          </a:xfrm>
          <a:prstGeom prst="rect">
            <a:avLst/>
          </a:prstGeom>
        </p:spPr>
      </p:pic>
      <p:sp>
        <p:nvSpPr>
          <p:cNvPr id="26" name="TextBox 25">
            <a:extLst>
              <a:ext uri="{FF2B5EF4-FFF2-40B4-BE49-F238E27FC236}">
                <a16:creationId xmlns:a16="http://schemas.microsoft.com/office/drawing/2014/main" id="{E4AB5043-E561-8347-8CC5-43A07F27AC86}"/>
              </a:ext>
            </a:extLst>
          </p:cNvPr>
          <p:cNvSpPr txBox="1"/>
          <p:nvPr/>
        </p:nvSpPr>
        <p:spPr>
          <a:xfrm>
            <a:off x="9403031" y="5653262"/>
            <a:ext cx="747320" cy="400110"/>
          </a:xfrm>
          <a:prstGeom prst="rect">
            <a:avLst/>
          </a:prstGeom>
          <a:noFill/>
        </p:spPr>
        <p:txBody>
          <a:bodyPr wrap="none" rtlCol="0">
            <a:spAutoFit/>
          </a:bodyPr>
          <a:lstStyle/>
          <a:p>
            <a:r>
              <a:rPr lang="en-US" sz="2000" dirty="0"/>
              <a:t>FPGA</a:t>
            </a:r>
          </a:p>
        </p:txBody>
      </p:sp>
      <p:sp>
        <p:nvSpPr>
          <p:cNvPr id="27" name="TextBox 26">
            <a:extLst>
              <a:ext uri="{FF2B5EF4-FFF2-40B4-BE49-F238E27FC236}">
                <a16:creationId xmlns:a16="http://schemas.microsoft.com/office/drawing/2014/main" id="{2B197614-17BE-9047-92F3-9B93CFFB579C}"/>
              </a:ext>
            </a:extLst>
          </p:cNvPr>
          <p:cNvSpPr txBox="1"/>
          <p:nvPr/>
        </p:nvSpPr>
        <p:spPr>
          <a:xfrm>
            <a:off x="11307828" y="5653262"/>
            <a:ext cx="652743" cy="400110"/>
          </a:xfrm>
          <a:prstGeom prst="rect">
            <a:avLst/>
          </a:prstGeom>
          <a:noFill/>
        </p:spPr>
        <p:txBody>
          <a:bodyPr wrap="none" rtlCol="0">
            <a:spAutoFit/>
          </a:bodyPr>
          <a:lstStyle/>
          <a:p>
            <a:r>
              <a:rPr lang="en-US" sz="2000" dirty="0"/>
              <a:t>ASIC</a:t>
            </a:r>
          </a:p>
        </p:txBody>
      </p:sp>
      <p:cxnSp>
        <p:nvCxnSpPr>
          <p:cNvPr id="30" name="Straight Connector 29">
            <a:extLst>
              <a:ext uri="{FF2B5EF4-FFF2-40B4-BE49-F238E27FC236}">
                <a16:creationId xmlns:a16="http://schemas.microsoft.com/office/drawing/2014/main" id="{A48B6209-3C49-D64A-936F-47787A02DE1C}"/>
              </a:ext>
            </a:extLst>
          </p:cNvPr>
          <p:cNvCxnSpPr>
            <a:cxnSpLocks/>
          </p:cNvCxnSpPr>
          <p:nvPr/>
        </p:nvCxnSpPr>
        <p:spPr>
          <a:xfrm flipV="1">
            <a:off x="1874219" y="2221920"/>
            <a:ext cx="4326580" cy="1218564"/>
          </a:xfrm>
          <a:prstGeom prst="line">
            <a:avLst/>
          </a:prstGeom>
          <a:ln w="12700"/>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F71F4FE6-886A-1C4F-9952-FAC712E7E8D1}"/>
              </a:ext>
            </a:extLst>
          </p:cNvPr>
          <p:cNvSpPr/>
          <p:nvPr/>
        </p:nvSpPr>
        <p:spPr>
          <a:xfrm rot="2700000">
            <a:off x="3150733" y="3200206"/>
            <a:ext cx="182880"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4785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631D-D704-DA49-A2FD-DC8017724722}"/>
              </a:ext>
            </a:extLst>
          </p:cNvPr>
          <p:cNvSpPr>
            <a:spLocks noGrp="1"/>
          </p:cNvSpPr>
          <p:nvPr>
            <p:ph type="title"/>
          </p:nvPr>
        </p:nvSpPr>
        <p:spPr/>
        <p:txBody>
          <a:bodyPr/>
          <a:lstStyle/>
          <a:p>
            <a:r>
              <a:rPr lang="en-US" dirty="0"/>
              <a:t>1024-bit XGCD Comparison</a:t>
            </a:r>
          </a:p>
        </p:txBody>
      </p:sp>
      <p:sp>
        <p:nvSpPr>
          <p:cNvPr id="21" name="Content Placeholder 3">
            <a:extLst>
              <a:ext uri="{FF2B5EF4-FFF2-40B4-BE49-F238E27FC236}">
                <a16:creationId xmlns:a16="http://schemas.microsoft.com/office/drawing/2014/main" id="{5F8F2611-972E-EC4A-A7EC-A93CAB35AD8C}"/>
              </a:ext>
            </a:extLst>
          </p:cNvPr>
          <p:cNvSpPr txBox="1">
            <a:spLocks/>
          </p:cNvSpPr>
          <p:nvPr/>
        </p:nvSpPr>
        <p:spPr>
          <a:xfrm>
            <a:off x="6556450" y="1301924"/>
            <a:ext cx="541619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500" dirty="0"/>
          </a:p>
          <a:p>
            <a:pPr marL="0" indent="0">
              <a:buNone/>
            </a:pPr>
            <a:endParaRPr lang="en-US" sz="2500" dirty="0"/>
          </a:p>
          <a:p>
            <a:pPr marL="0" indent="0" algn="ctr">
              <a:buNone/>
            </a:pPr>
            <a:r>
              <a:rPr lang="en-US" sz="2500" u="sng" dirty="0"/>
              <a:t>Our ASIC</a:t>
            </a:r>
          </a:p>
          <a:p>
            <a:r>
              <a:rPr lang="en-US" sz="2500" dirty="0"/>
              <a:t>36X faster than software</a:t>
            </a:r>
          </a:p>
          <a:p>
            <a:r>
              <a:rPr lang="en-US" sz="2500" dirty="0"/>
              <a:t>8X faster than state-of-the-art ASIC</a:t>
            </a:r>
          </a:p>
          <a:p>
            <a:pPr marL="0" indent="0" algn="ctr">
              <a:buNone/>
            </a:pPr>
            <a:endParaRPr lang="en-US" sz="2500" u="sng" dirty="0"/>
          </a:p>
          <a:p>
            <a:endParaRPr lang="en-US" sz="2500" dirty="0"/>
          </a:p>
          <a:p>
            <a:endParaRPr lang="en-US" sz="2500" dirty="0"/>
          </a:p>
          <a:p>
            <a:endParaRPr lang="en-US" sz="2500" dirty="0"/>
          </a:p>
          <a:p>
            <a:endParaRPr lang="en-US" sz="2500" dirty="0"/>
          </a:p>
        </p:txBody>
      </p:sp>
      <p:sp>
        <p:nvSpPr>
          <p:cNvPr id="28" name="TextBox 27">
            <a:extLst>
              <a:ext uri="{FF2B5EF4-FFF2-40B4-BE49-F238E27FC236}">
                <a16:creationId xmlns:a16="http://schemas.microsoft.com/office/drawing/2014/main" id="{177CC7A7-5678-E14D-A968-301A5A9BD510}"/>
              </a:ext>
            </a:extLst>
          </p:cNvPr>
          <p:cNvSpPr txBox="1"/>
          <p:nvPr/>
        </p:nvSpPr>
        <p:spPr>
          <a:xfrm>
            <a:off x="2482090" y="5598234"/>
            <a:ext cx="3112327" cy="477054"/>
          </a:xfrm>
          <a:prstGeom prst="rect">
            <a:avLst/>
          </a:prstGeom>
          <a:noFill/>
        </p:spPr>
        <p:txBody>
          <a:bodyPr wrap="none" rtlCol="0">
            <a:spAutoFit/>
          </a:bodyPr>
          <a:lstStyle/>
          <a:p>
            <a:r>
              <a:rPr lang="en-US" sz="2500" dirty="0"/>
              <a:t>Clock Frequency (GHz)</a:t>
            </a:r>
          </a:p>
        </p:txBody>
      </p:sp>
      <p:sp>
        <p:nvSpPr>
          <p:cNvPr id="29" name="TextBox 28">
            <a:extLst>
              <a:ext uri="{FF2B5EF4-FFF2-40B4-BE49-F238E27FC236}">
                <a16:creationId xmlns:a16="http://schemas.microsoft.com/office/drawing/2014/main" id="{E82CD886-B632-4844-BD45-C90B3C05D533}"/>
              </a:ext>
            </a:extLst>
          </p:cNvPr>
          <p:cNvSpPr txBox="1"/>
          <p:nvPr/>
        </p:nvSpPr>
        <p:spPr>
          <a:xfrm>
            <a:off x="1010418" y="4757158"/>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30" name="TextBox 29">
            <a:extLst>
              <a:ext uri="{FF2B5EF4-FFF2-40B4-BE49-F238E27FC236}">
                <a16:creationId xmlns:a16="http://schemas.microsoft.com/office/drawing/2014/main" id="{561AEC75-D658-DF49-91E0-3915070535A1}"/>
              </a:ext>
            </a:extLst>
          </p:cNvPr>
          <p:cNvSpPr txBox="1"/>
          <p:nvPr/>
        </p:nvSpPr>
        <p:spPr>
          <a:xfrm>
            <a:off x="1010418" y="1710750"/>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31" name="TextBox 30">
            <a:extLst>
              <a:ext uri="{FF2B5EF4-FFF2-40B4-BE49-F238E27FC236}">
                <a16:creationId xmlns:a16="http://schemas.microsoft.com/office/drawing/2014/main" id="{07A4739B-5634-3F4A-9F9B-5F8BBF29D438}"/>
              </a:ext>
            </a:extLst>
          </p:cNvPr>
          <p:cNvSpPr txBox="1"/>
          <p:nvPr/>
        </p:nvSpPr>
        <p:spPr>
          <a:xfrm>
            <a:off x="1010418" y="2929314"/>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32" name="TextBox 31">
            <a:extLst>
              <a:ext uri="{FF2B5EF4-FFF2-40B4-BE49-F238E27FC236}">
                <a16:creationId xmlns:a16="http://schemas.microsoft.com/office/drawing/2014/main" id="{F938A3E2-76B9-3D4B-898C-044B125EF07F}"/>
              </a:ext>
            </a:extLst>
          </p:cNvPr>
          <p:cNvSpPr txBox="1"/>
          <p:nvPr/>
        </p:nvSpPr>
        <p:spPr>
          <a:xfrm>
            <a:off x="1010418" y="2320032"/>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33" name="TextBox 32">
            <a:extLst>
              <a:ext uri="{FF2B5EF4-FFF2-40B4-BE49-F238E27FC236}">
                <a16:creationId xmlns:a16="http://schemas.microsoft.com/office/drawing/2014/main" id="{B84F844C-73CC-CD43-9380-8E494634C81E}"/>
              </a:ext>
            </a:extLst>
          </p:cNvPr>
          <p:cNvSpPr txBox="1"/>
          <p:nvPr/>
        </p:nvSpPr>
        <p:spPr>
          <a:xfrm>
            <a:off x="1010418" y="3538596"/>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34" name="TextBox 33">
            <a:extLst>
              <a:ext uri="{FF2B5EF4-FFF2-40B4-BE49-F238E27FC236}">
                <a16:creationId xmlns:a16="http://schemas.microsoft.com/office/drawing/2014/main" id="{E131EC39-C77D-264A-B383-74545592B731}"/>
              </a:ext>
            </a:extLst>
          </p:cNvPr>
          <p:cNvSpPr txBox="1"/>
          <p:nvPr/>
        </p:nvSpPr>
        <p:spPr>
          <a:xfrm>
            <a:off x="1010418" y="4147878"/>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35" name="TextBox 34">
            <a:extLst>
              <a:ext uri="{FF2B5EF4-FFF2-40B4-BE49-F238E27FC236}">
                <a16:creationId xmlns:a16="http://schemas.microsoft.com/office/drawing/2014/main" id="{BA536D34-ADDF-0F4F-AD88-3B76DFFA744A}"/>
              </a:ext>
            </a:extLst>
          </p:cNvPr>
          <p:cNvSpPr txBox="1"/>
          <p:nvPr/>
        </p:nvSpPr>
        <p:spPr>
          <a:xfrm rot="16200000">
            <a:off x="-214294" y="3167840"/>
            <a:ext cx="1721369" cy="477054"/>
          </a:xfrm>
          <a:prstGeom prst="rect">
            <a:avLst/>
          </a:prstGeom>
          <a:noFill/>
        </p:spPr>
        <p:txBody>
          <a:bodyPr wrap="none" rtlCol="0">
            <a:spAutoFit/>
          </a:bodyPr>
          <a:lstStyle/>
          <a:p>
            <a:r>
              <a:rPr lang="en-US" sz="2500" dirty="0"/>
              <a:t>Cycle Count</a:t>
            </a:r>
          </a:p>
        </p:txBody>
      </p:sp>
      <p:sp>
        <p:nvSpPr>
          <p:cNvPr id="36" name="Right Arrow 35">
            <a:extLst>
              <a:ext uri="{FF2B5EF4-FFF2-40B4-BE49-F238E27FC236}">
                <a16:creationId xmlns:a16="http://schemas.microsoft.com/office/drawing/2014/main" id="{FF7D0C32-E123-6144-9492-B72A82205977}"/>
              </a:ext>
            </a:extLst>
          </p:cNvPr>
          <p:cNvSpPr/>
          <p:nvPr/>
        </p:nvSpPr>
        <p:spPr>
          <a:xfrm rot="2700000">
            <a:off x="5745447" y="4468220"/>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3728F1-D8AA-4C48-84D1-11FFDF822AED}"/>
              </a:ext>
            </a:extLst>
          </p:cNvPr>
          <p:cNvSpPr txBox="1"/>
          <p:nvPr/>
        </p:nvSpPr>
        <p:spPr>
          <a:xfrm>
            <a:off x="4764414" y="3991962"/>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graphicFrame>
        <p:nvGraphicFramePr>
          <p:cNvPr id="38" name="Content Placeholder 19">
            <a:extLst>
              <a:ext uri="{FF2B5EF4-FFF2-40B4-BE49-F238E27FC236}">
                <a16:creationId xmlns:a16="http://schemas.microsoft.com/office/drawing/2014/main" id="{7DC63495-259A-D243-8997-6AF3EF1568B5}"/>
              </a:ext>
            </a:extLst>
          </p:cNvPr>
          <p:cNvGraphicFramePr>
            <a:graphicFrameLocks/>
          </p:cNvGraphicFramePr>
          <p:nvPr>
            <p:extLst>
              <p:ext uri="{D42A27DB-BD31-4B8C-83A1-F6EECF244321}">
                <p14:modId xmlns:p14="http://schemas.microsoft.com/office/powerpoint/2010/main" val="2081072709"/>
              </p:ext>
            </p:extLst>
          </p:nvPr>
        </p:nvGraphicFramePr>
        <p:xfrm>
          <a:off x="541566" y="1676308"/>
          <a:ext cx="6016752" cy="3995928"/>
        </p:xfrm>
        <a:graphic>
          <a:graphicData uri="http://schemas.openxmlformats.org/drawingml/2006/chart">
            <c:chart xmlns:c="http://schemas.openxmlformats.org/drawingml/2006/chart" xmlns:r="http://schemas.openxmlformats.org/officeDocument/2006/relationships" r:id="rId3"/>
          </a:graphicData>
        </a:graphic>
      </p:graphicFrame>
      <p:sp>
        <p:nvSpPr>
          <p:cNvPr id="39" name="TextBox 38">
            <a:extLst>
              <a:ext uri="{FF2B5EF4-FFF2-40B4-BE49-F238E27FC236}">
                <a16:creationId xmlns:a16="http://schemas.microsoft.com/office/drawing/2014/main" id="{BEEC7231-41A4-6641-8358-4E5D6A51654B}"/>
              </a:ext>
            </a:extLst>
          </p:cNvPr>
          <p:cNvSpPr txBox="1"/>
          <p:nvPr/>
        </p:nvSpPr>
        <p:spPr>
          <a:xfrm>
            <a:off x="2740485" y="2173418"/>
            <a:ext cx="1725152" cy="446276"/>
          </a:xfrm>
          <a:prstGeom prst="rect">
            <a:avLst/>
          </a:prstGeom>
          <a:noFill/>
        </p:spPr>
        <p:txBody>
          <a:bodyPr wrap="none" rtlCol="0">
            <a:spAutoFit/>
          </a:bodyPr>
          <a:lstStyle/>
          <a:p>
            <a:r>
              <a:rPr lang="en-US" sz="2300" dirty="0"/>
              <a:t>[ZTW21]: 6.5</a:t>
            </a:r>
          </a:p>
        </p:txBody>
      </p:sp>
      <p:sp>
        <p:nvSpPr>
          <p:cNvPr id="40" name="TextBox 39">
            <a:extLst>
              <a:ext uri="{FF2B5EF4-FFF2-40B4-BE49-F238E27FC236}">
                <a16:creationId xmlns:a16="http://schemas.microsoft.com/office/drawing/2014/main" id="{DF539EAB-BA68-8147-AFCE-CB98D9BF3C01}"/>
              </a:ext>
            </a:extLst>
          </p:cNvPr>
          <p:cNvSpPr txBox="1"/>
          <p:nvPr/>
        </p:nvSpPr>
        <p:spPr>
          <a:xfrm>
            <a:off x="1630047" y="2650640"/>
            <a:ext cx="1864741" cy="446276"/>
          </a:xfrm>
          <a:prstGeom prst="rect">
            <a:avLst/>
          </a:prstGeom>
          <a:noFill/>
        </p:spPr>
        <p:txBody>
          <a:bodyPr wrap="none" rtlCol="0">
            <a:spAutoFit/>
          </a:bodyPr>
          <a:lstStyle/>
          <a:p>
            <a:pPr algn="ctr"/>
            <a:r>
              <a:rPr lang="en-US" sz="2300" dirty="0"/>
              <a:t>[AHAJS16]: 15</a:t>
            </a:r>
          </a:p>
        </p:txBody>
      </p:sp>
      <p:sp>
        <p:nvSpPr>
          <p:cNvPr id="41" name="TextBox 40">
            <a:extLst>
              <a:ext uri="{FF2B5EF4-FFF2-40B4-BE49-F238E27FC236}">
                <a16:creationId xmlns:a16="http://schemas.microsoft.com/office/drawing/2014/main" id="{F551FF3E-F122-A34D-8A56-E178D34186C9}"/>
              </a:ext>
            </a:extLst>
          </p:cNvPr>
          <p:cNvSpPr txBox="1"/>
          <p:nvPr/>
        </p:nvSpPr>
        <p:spPr>
          <a:xfrm>
            <a:off x="4528991" y="2528678"/>
            <a:ext cx="1521186" cy="446276"/>
          </a:xfrm>
          <a:prstGeom prst="rect">
            <a:avLst/>
          </a:prstGeom>
          <a:noFill/>
        </p:spPr>
        <p:txBody>
          <a:bodyPr wrap="none" rtlCol="0">
            <a:spAutoFit/>
          </a:bodyPr>
          <a:lstStyle/>
          <a:p>
            <a:r>
              <a:rPr lang="en-US" sz="2300" dirty="0"/>
              <a:t>[ZST+20]: 6</a:t>
            </a:r>
          </a:p>
        </p:txBody>
      </p:sp>
      <p:cxnSp>
        <p:nvCxnSpPr>
          <p:cNvPr id="42" name="Straight Connector 41">
            <a:extLst>
              <a:ext uri="{FF2B5EF4-FFF2-40B4-BE49-F238E27FC236}">
                <a16:creationId xmlns:a16="http://schemas.microsoft.com/office/drawing/2014/main" id="{C35E89FF-5119-3740-B030-C0B43DFD70E0}"/>
              </a:ext>
            </a:extLst>
          </p:cNvPr>
          <p:cNvCxnSpPr>
            <a:cxnSpLocks/>
          </p:cNvCxnSpPr>
          <p:nvPr/>
        </p:nvCxnSpPr>
        <p:spPr>
          <a:xfrm flipV="1">
            <a:off x="1876000" y="1936602"/>
            <a:ext cx="4332619" cy="16841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8A3149A3-6E87-4243-81E2-C9722C55C994}"/>
              </a:ext>
            </a:extLst>
          </p:cNvPr>
          <p:cNvSpPr txBox="1"/>
          <p:nvPr/>
        </p:nvSpPr>
        <p:spPr>
          <a:xfrm>
            <a:off x="4634457" y="3259922"/>
            <a:ext cx="1564595" cy="446276"/>
          </a:xfrm>
          <a:prstGeom prst="rect">
            <a:avLst/>
          </a:prstGeom>
          <a:noFill/>
        </p:spPr>
        <p:txBody>
          <a:bodyPr wrap="none" rtlCol="0">
            <a:spAutoFit/>
          </a:bodyPr>
          <a:lstStyle/>
          <a:p>
            <a:r>
              <a:rPr lang="en-US" sz="2300" dirty="0"/>
              <a:t>Ours: 0.295</a:t>
            </a:r>
          </a:p>
        </p:txBody>
      </p:sp>
      <p:sp>
        <p:nvSpPr>
          <p:cNvPr id="45" name="TextBox 44">
            <a:extLst>
              <a:ext uri="{FF2B5EF4-FFF2-40B4-BE49-F238E27FC236}">
                <a16:creationId xmlns:a16="http://schemas.microsoft.com/office/drawing/2014/main" id="{8E4463CC-A705-B848-AB70-CB3F237B7341}"/>
              </a:ext>
            </a:extLst>
          </p:cNvPr>
          <p:cNvSpPr txBox="1"/>
          <p:nvPr/>
        </p:nvSpPr>
        <p:spPr>
          <a:xfrm>
            <a:off x="2101224" y="4572492"/>
            <a:ext cx="1755802" cy="369332"/>
          </a:xfrm>
          <a:prstGeom prst="rect">
            <a:avLst/>
          </a:prstGeom>
          <a:noFill/>
        </p:spPr>
        <p:txBody>
          <a:bodyPr wrap="none" rtlCol="0">
            <a:spAutoFit/>
          </a:bodyPr>
          <a:lstStyle/>
          <a:p>
            <a:r>
              <a:rPr lang="en-US" dirty="0"/>
              <a:t>* Times are in us</a:t>
            </a:r>
          </a:p>
        </p:txBody>
      </p:sp>
      <p:sp>
        <p:nvSpPr>
          <p:cNvPr id="46" name="TextBox 45">
            <a:extLst>
              <a:ext uri="{FF2B5EF4-FFF2-40B4-BE49-F238E27FC236}">
                <a16:creationId xmlns:a16="http://schemas.microsoft.com/office/drawing/2014/main" id="{AA73B001-95FD-1041-A967-431EC15854A6}"/>
              </a:ext>
            </a:extLst>
          </p:cNvPr>
          <p:cNvSpPr txBox="1"/>
          <p:nvPr/>
        </p:nvSpPr>
        <p:spPr>
          <a:xfrm>
            <a:off x="2084449" y="1498344"/>
            <a:ext cx="3548344" cy="446276"/>
          </a:xfrm>
          <a:prstGeom prst="rect">
            <a:avLst/>
          </a:prstGeom>
          <a:noFill/>
        </p:spPr>
        <p:txBody>
          <a:bodyPr wrap="none" rtlCol="0">
            <a:spAutoFit/>
          </a:bodyPr>
          <a:lstStyle/>
          <a:p>
            <a:r>
              <a:rPr lang="en-US" sz="2300" dirty="0"/>
              <a:t>GNU C++ on Apple M1: 10.7</a:t>
            </a:r>
          </a:p>
        </p:txBody>
      </p:sp>
      <p:cxnSp>
        <p:nvCxnSpPr>
          <p:cNvPr id="47" name="Straight Arrow Connector 46">
            <a:extLst>
              <a:ext uri="{FF2B5EF4-FFF2-40B4-BE49-F238E27FC236}">
                <a16:creationId xmlns:a16="http://schemas.microsoft.com/office/drawing/2014/main" id="{E326164F-CF69-A044-9886-24575BF6BA57}"/>
              </a:ext>
            </a:extLst>
          </p:cNvPr>
          <p:cNvCxnSpPr/>
          <p:nvPr/>
        </p:nvCxnSpPr>
        <p:spPr>
          <a:xfrm>
            <a:off x="4728567" y="1991788"/>
            <a:ext cx="306703" cy="328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9" name="Picture 48" descr="Shape&#10;&#10;Description automatically generated">
            <a:extLst>
              <a:ext uri="{FF2B5EF4-FFF2-40B4-BE49-F238E27FC236}">
                <a16:creationId xmlns:a16="http://schemas.microsoft.com/office/drawing/2014/main" id="{8454E2DF-2402-1341-B8D0-33826ADC318E}"/>
              </a:ext>
            </a:extLst>
          </p:cNvPr>
          <p:cNvPicPr>
            <a:picLocks noChangeAspect="1"/>
          </p:cNvPicPr>
          <p:nvPr/>
        </p:nvPicPr>
        <p:blipFill>
          <a:blip r:embed="rId4"/>
          <a:stretch>
            <a:fillRect/>
          </a:stretch>
        </p:blipFill>
        <p:spPr>
          <a:xfrm>
            <a:off x="10964928" y="5685072"/>
            <a:ext cx="342900" cy="368300"/>
          </a:xfrm>
          <a:prstGeom prst="rect">
            <a:avLst/>
          </a:prstGeom>
        </p:spPr>
      </p:pic>
      <p:sp>
        <p:nvSpPr>
          <p:cNvPr id="50" name="TextBox 49">
            <a:extLst>
              <a:ext uri="{FF2B5EF4-FFF2-40B4-BE49-F238E27FC236}">
                <a16:creationId xmlns:a16="http://schemas.microsoft.com/office/drawing/2014/main" id="{624EB5C2-FE55-5446-834F-4D4B6239EBF0}"/>
              </a:ext>
            </a:extLst>
          </p:cNvPr>
          <p:cNvSpPr txBox="1"/>
          <p:nvPr/>
        </p:nvSpPr>
        <p:spPr>
          <a:xfrm>
            <a:off x="7220701" y="5653262"/>
            <a:ext cx="1120948" cy="400110"/>
          </a:xfrm>
          <a:prstGeom prst="rect">
            <a:avLst/>
          </a:prstGeom>
          <a:noFill/>
        </p:spPr>
        <p:txBody>
          <a:bodyPr wrap="none" rtlCol="0">
            <a:spAutoFit/>
          </a:bodyPr>
          <a:lstStyle/>
          <a:p>
            <a:r>
              <a:rPr lang="en-US" sz="2000" dirty="0"/>
              <a:t>Software</a:t>
            </a:r>
          </a:p>
        </p:txBody>
      </p:sp>
      <p:pic>
        <p:nvPicPr>
          <p:cNvPr id="51" name="Picture 50" descr="Icon&#10;&#10;Description automatically generated with medium confidence">
            <a:extLst>
              <a:ext uri="{FF2B5EF4-FFF2-40B4-BE49-F238E27FC236}">
                <a16:creationId xmlns:a16="http://schemas.microsoft.com/office/drawing/2014/main" id="{1A90BD4C-6E78-2D4C-AA11-8C3181138D37}"/>
              </a:ext>
            </a:extLst>
          </p:cNvPr>
          <p:cNvPicPr>
            <a:picLocks noChangeAspect="1"/>
          </p:cNvPicPr>
          <p:nvPr/>
        </p:nvPicPr>
        <p:blipFill rotWithShape="1">
          <a:blip r:embed="rId5"/>
          <a:srcRect l="13259" t="3630"/>
          <a:stretch/>
        </p:blipFill>
        <p:spPr>
          <a:xfrm>
            <a:off x="9121595" y="5740545"/>
            <a:ext cx="342901" cy="293533"/>
          </a:xfrm>
          <a:prstGeom prst="rect">
            <a:avLst/>
          </a:prstGeom>
        </p:spPr>
      </p:pic>
      <p:sp>
        <p:nvSpPr>
          <p:cNvPr id="52" name="TextBox 51">
            <a:extLst>
              <a:ext uri="{FF2B5EF4-FFF2-40B4-BE49-F238E27FC236}">
                <a16:creationId xmlns:a16="http://schemas.microsoft.com/office/drawing/2014/main" id="{D7547CF4-901A-2846-BA90-EBA2193827D7}"/>
              </a:ext>
            </a:extLst>
          </p:cNvPr>
          <p:cNvSpPr txBox="1"/>
          <p:nvPr/>
        </p:nvSpPr>
        <p:spPr>
          <a:xfrm>
            <a:off x="9403031" y="5653262"/>
            <a:ext cx="747320" cy="400110"/>
          </a:xfrm>
          <a:prstGeom prst="rect">
            <a:avLst/>
          </a:prstGeom>
          <a:noFill/>
        </p:spPr>
        <p:txBody>
          <a:bodyPr wrap="none" rtlCol="0">
            <a:spAutoFit/>
          </a:bodyPr>
          <a:lstStyle/>
          <a:p>
            <a:r>
              <a:rPr lang="en-US" sz="2000" dirty="0"/>
              <a:t>FPGA</a:t>
            </a:r>
          </a:p>
        </p:txBody>
      </p:sp>
      <p:sp>
        <p:nvSpPr>
          <p:cNvPr id="53" name="TextBox 52">
            <a:extLst>
              <a:ext uri="{FF2B5EF4-FFF2-40B4-BE49-F238E27FC236}">
                <a16:creationId xmlns:a16="http://schemas.microsoft.com/office/drawing/2014/main" id="{EE562B9F-6227-3347-9030-E10A9EC0ECC7}"/>
              </a:ext>
            </a:extLst>
          </p:cNvPr>
          <p:cNvSpPr txBox="1"/>
          <p:nvPr/>
        </p:nvSpPr>
        <p:spPr>
          <a:xfrm>
            <a:off x="11307828" y="5653262"/>
            <a:ext cx="652743" cy="400110"/>
          </a:xfrm>
          <a:prstGeom prst="rect">
            <a:avLst/>
          </a:prstGeom>
          <a:noFill/>
        </p:spPr>
        <p:txBody>
          <a:bodyPr wrap="none" rtlCol="0">
            <a:spAutoFit/>
          </a:bodyPr>
          <a:lstStyle/>
          <a:p>
            <a:r>
              <a:rPr lang="en-US" sz="2000" dirty="0"/>
              <a:t>ASIC</a:t>
            </a:r>
          </a:p>
        </p:txBody>
      </p:sp>
      <p:cxnSp>
        <p:nvCxnSpPr>
          <p:cNvPr id="54" name="Straight Connector 53">
            <a:extLst>
              <a:ext uri="{FF2B5EF4-FFF2-40B4-BE49-F238E27FC236}">
                <a16:creationId xmlns:a16="http://schemas.microsoft.com/office/drawing/2014/main" id="{0B736205-DDD1-DB40-81E4-770A62624839}"/>
              </a:ext>
            </a:extLst>
          </p:cNvPr>
          <p:cNvCxnSpPr>
            <a:cxnSpLocks/>
            <a:stCxn id="50" idx="1"/>
          </p:cNvCxnSpPr>
          <p:nvPr/>
        </p:nvCxnSpPr>
        <p:spPr>
          <a:xfrm flipH="1">
            <a:off x="6944906" y="5853317"/>
            <a:ext cx="275795"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1303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631D-D704-DA49-A2FD-DC8017724722}"/>
              </a:ext>
            </a:extLst>
          </p:cNvPr>
          <p:cNvSpPr>
            <a:spLocks noGrp="1"/>
          </p:cNvSpPr>
          <p:nvPr>
            <p:ph type="title"/>
          </p:nvPr>
        </p:nvSpPr>
        <p:spPr/>
        <p:txBody>
          <a:bodyPr/>
          <a:lstStyle/>
          <a:p>
            <a:r>
              <a:rPr lang="en-US" dirty="0"/>
              <a:t>1024-bit XGCD Comparison</a:t>
            </a:r>
          </a:p>
        </p:txBody>
      </p:sp>
      <p:sp>
        <p:nvSpPr>
          <p:cNvPr id="21" name="Content Placeholder 3">
            <a:extLst>
              <a:ext uri="{FF2B5EF4-FFF2-40B4-BE49-F238E27FC236}">
                <a16:creationId xmlns:a16="http://schemas.microsoft.com/office/drawing/2014/main" id="{5F8F2611-972E-EC4A-A7EC-A93CAB35AD8C}"/>
              </a:ext>
            </a:extLst>
          </p:cNvPr>
          <p:cNvSpPr txBox="1">
            <a:spLocks/>
          </p:cNvSpPr>
          <p:nvPr/>
        </p:nvSpPr>
        <p:spPr>
          <a:xfrm>
            <a:off x="6556450" y="1301924"/>
            <a:ext cx="541619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500" dirty="0"/>
          </a:p>
          <a:p>
            <a:pPr marL="0" indent="0">
              <a:buNone/>
            </a:pPr>
            <a:endParaRPr lang="en-US" sz="2500" dirty="0"/>
          </a:p>
          <a:p>
            <a:pPr marL="0" indent="0" algn="ctr">
              <a:buNone/>
            </a:pPr>
            <a:r>
              <a:rPr lang="en-US" sz="2500" u="sng" dirty="0"/>
              <a:t>Our ASIC</a:t>
            </a:r>
          </a:p>
          <a:p>
            <a:r>
              <a:rPr lang="en-US" sz="2500" dirty="0"/>
              <a:t>36X faster than software</a:t>
            </a:r>
          </a:p>
          <a:p>
            <a:r>
              <a:rPr lang="en-US" sz="2500" dirty="0"/>
              <a:t>8X faster than state-of-the-art ASIC</a:t>
            </a:r>
            <a:endParaRPr lang="en-US" sz="2500" u="sng" dirty="0"/>
          </a:p>
          <a:p>
            <a:pPr marL="0" indent="0" algn="ctr">
              <a:buNone/>
            </a:pPr>
            <a:endParaRPr lang="en-US" sz="2500" u="sng" dirty="0"/>
          </a:p>
          <a:p>
            <a:pPr marL="0" indent="0" algn="ctr">
              <a:buNone/>
            </a:pPr>
            <a:r>
              <a:rPr lang="en-US" sz="2500" u="sng" dirty="0"/>
              <a:t>Direct FPGA Comparison</a:t>
            </a:r>
          </a:p>
          <a:p>
            <a:pPr marL="0" indent="0" algn="ctr">
              <a:buNone/>
            </a:pPr>
            <a:r>
              <a:rPr lang="en-US" sz="2500" dirty="0"/>
              <a:t>Our design is 2.7X faster</a:t>
            </a:r>
          </a:p>
          <a:p>
            <a:endParaRPr lang="en-US" sz="2500" dirty="0"/>
          </a:p>
          <a:p>
            <a:endParaRPr lang="en-US" sz="2500" dirty="0"/>
          </a:p>
          <a:p>
            <a:endParaRPr lang="en-US" sz="2500" dirty="0"/>
          </a:p>
          <a:p>
            <a:endParaRPr lang="en-US" sz="2500" dirty="0"/>
          </a:p>
        </p:txBody>
      </p:sp>
      <p:sp>
        <p:nvSpPr>
          <p:cNvPr id="28" name="TextBox 27">
            <a:extLst>
              <a:ext uri="{FF2B5EF4-FFF2-40B4-BE49-F238E27FC236}">
                <a16:creationId xmlns:a16="http://schemas.microsoft.com/office/drawing/2014/main" id="{177CC7A7-5678-E14D-A968-301A5A9BD510}"/>
              </a:ext>
            </a:extLst>
          </p:cNvPr>
          <p:cNvSpPr txBox="1"/>
          <p:nvPr/>
        </p:nvSpPr>
        <p:spPr>
          <a:xfrm>
            <a:off x="2482090" y="5598234"/>
            <a:ext cx="3112327" cy="477054"/>
          </a:xfrm>
          <a:prstGeom prst="rect">
            <a:avLst/>
          </a:prstGeom>
          <a:noFill/>
        </p:spPr>
        <p:txBody>
          <a:bodyPr wrap="none" rtlCol="0">
            <a:spAutoFit/>
          </a:bodyPr>
          <a:lstStyle/>
          <a:p>
            <a:r>
              <a:rPr lang="en-US" sz="2500" dirty="0"/>
              <a:t>Clock Frequency (GHz)</a:t>
            </a:r>
          </a:p>
        </p:txBody>
      </p:sp>
      <p:sp>
        <p:nvSpPr>
          <p:cNvPr id="29" name="TextBox 28">
            <a:extLst>
              <a:ext uri="{FF2B5EF4-FFF2-40B4-BE49-F238E27FC236}">
                <a16:creationId xmlns:a16="http://schemas.microsoft.com/office/drawing/2014/main" id="{E82CD886-B632-4844-BD45-C90B3C05D533}"/>
              </a:ext>
            </a:extLst>
          </p:cNvPr>
          <p:cNvSpPr txBox="1"/>
          <p:nvPr/>
        </p:nvSpPr>
        <p:spPr>
          <a:xfrm>
            <a:off x="1010418" y="4757158"/>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30" name="TextBox 29">
            <a:extLst>
              <a:ext uri="{FF2B5EF4-FFF2-40B4-BE49-F238E27FC236}">
                <a16:creationId xmlns:a16="http://schemas.microsoft.com/office/drawing/2014/main" id="{561AEC75-D658-DF49-91E0-3915070535A1}"/>
              </a:ext>
            </a:extLst>
          </p:cNvPr>
          <p:cNvSpPr txBox="1"/>
          <p:nvPr/>
        </p:nvSpPr>
        <p:spPr>
          <a:xfrm>
            <a:off x="1010418" y="1710750"/>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31" name="TextBox 30">
            <a:extLst>
              <a:ext uri="{FF2B5EF4-FFF2-40B4-BE49-F238E27FC236}">
                <a16:creationId xmlns:a16="http://schemas.microsoft.com/office/drawing/2014/main" id="{07A4739B-5634-3F4A-9F9B-5F8BBF29D438}"/>
              </a:ext>
            </a:extLst>
          </p:cNvPr>
          <p:cNvSpPr txBox="1"/>
          <p:nvPr/>
        </p:nvSpPr>
        <p:spPr>
          <a:xfrm>
            <a:off x="1010418" y="2929314"/>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32" name="TextBox 31">
            <a:extLst>
              <a:ext uri="{FF2B5EF4-FFF2-40B4-BE49-F238E27FC236}">
                <a16:creationId xmlns:a16="http://schemas.microsoft.com/office/drawing/2014/main" id="{F938A3E2-76B9-3D4B-898C-044B125EF07F}"/>
              </a:ext>
            </a:extLst>
          </p:cNvPr>
          <p:cNvSpPr txBox="1"/>
          <p:nvPr/>
        </p:nvSpPr>
        <p:spPr>
          <a:xfrm>
            <a:off x="1010418" y="2320032"/>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33" name="TextBox 32">
            <a:extLst>
              <a:ext uri="{FF2B5EF4-FFF2-40B4-BE49-F238E27FC236}">
                <a16:creationId xmlns:a16="http://schemas.microsoft.com/office/drawing/2014/main" id="{B84F844C-73CC-CD43-9380-8E494634C81E}"/>
              </a:ext>
            </a:extLst>
          </p:cNvPr>
          <p:cNvSpPr txBox="1"/>
          <p:nvPr/>
        </p:nvSpPr>
        <p:spPr>
          <a:xfrm>
            <a:off x="1010418" y="3538596"/>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34" name="TextBox 33">
            <a:extLst>
              <a:ext uri="{FF2B5EF4-FFF2-40B4-BE49-F238E27FC236}">
                <a16:creationId xmlns:a16="http://schemas.microsoft.com/office/drawing/2014/main" id="{E131EC39-C77D-264A-B383-74545592B731}"/>
              </a:ext>
            </a:extLst>
          </p:cNvPr>
          <p:cNvSpPr txBox="1"/>
          <p:nvPr/>
        </p:nvSpPr>
        <p:spPr>
          <a:xfrm>
            <a:off x="1010418" y="4147878"/>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35" name="TextBox 34">
            <a:extLst>
              <a:ext uri="{FF2B5EF4-FFF2-40B4-BE49-F238E27FC236}">
                <a16:creationId xmlns:a16="http://schemas.microsoft.com/office/drawing/2014/main" id="{BA536D34-ADDF-0F4F-AD88-3B76DFFA744A}"/>
              </a:ext>
            </a:extLst>
          </p:cNvPr>
          <p:cNvSpPr txBox="1"/>
          <p:nvPr/>
        </p:nvSpPr>
        <p:spPr>
          <a:xfrm rot="16200000">
            <a:off x="-214294" y="3167840"/>
            <a:ext cx="1721369" cy="477054"/>
          </a:xfrm>
          <a:prstGeom prst="rect">
            <a:avLst/>
          </a:prstGeom>
          <a:noFill/>
        </p:spPr>
        <p:txBody>
          <a:bodyPr wrap="none" rtlCol="0">
            <a:spAutoFit/>
          </a:bodyPr>
          <a:lstStyle/>
          <a:p>
            <a:r>
              <a:rPr lang="en-US" sz="2500" dirty="0"/>
              <a:t>Cycle Count</a:t>
            </a:r>
          </a:p>
        </p:txBody>
      </p:sp>
      <p:sp>
        <p:nvSpPr>
          <p:cNvPr id="36" name="Right Arrow 35">
            <a:extLst>
              <a:ext uri="{FF2B5EF4-FFF2-40B4-BE49-F238E27FC236}">
                <a16:creationId xmlns:a16="http://schemas.microsoft.com/office/drawing/2014/main" id="{FF7D0C32-E123-6144-9492-B72A82205977}"/>
              </a:ext>
            </a:extLst>
          </p:cNvPr>
          <p:cNvSpPr/>
          <p:nvPr/>
        </p:nvSpPr>
        <p:spPr>
          <a:xfrm rot="2700000">
            <a:off x="5745447" y="4468220"/>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3728F1-D8AA-4C48-84D1-11FFDF822AED}"/>
              </a:ext>
            </a:extLst>
          </p:cNvPr>
          <p:cNvSpPr txBox="1"/>
          <p:nvPr/>
        </p:nvSpPr>
        <p:spPr>
          <a:xfrm>
            <a:off x="4764414" y="3991962"/>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graphicFrame>
        <p:nvGraphicFramePr>
          <p:cNvPr id="38" name="Content Placeholder 19">
            <a:extLst>
              <a:ext uri="{FF2B5EF4-FFF2-40B4-BE49-F238E27FC236}">
                <a16:creationId xmlns:a16="http://schemas.microsoft.com/office/drawing/2014/main" id="{7DC63495-259A-D243-8997-6AF3EF1568B5}"/>
              </a:ext>
            </a:extLst>
          </p:cNvPr>
          <p:cNvGraphicFramePr>
            <a:graphicFrameLocks/>
          </p:cNvGraphicFramePr>
          <p:nvPr>
            <p:extLst>
              <p:ext uri="{D42A27DB-BD31-4B8C-83A1-F6EECF244321}">
                <p14:modId xmlns:p14="http://schemas.microsoft.com/office/powerpoint/2010/main" val="3144861361"/>
              </p:ext>
            </p:extLst>
          </p:nvPr>
        </p:nvGraphicFramePr>
        <p:xfrm>
          <a:off x="541566" y="1676308"/>
          <a:ext cx="6016752" cy="3995928"/>
        </p:xfrm>
        <a:graphic>
          <a:graphicData uri="http://schemas.openxmlformats.org/drawingml/2006/chart">
            <c:chart xmlns:c="http://schemas.openxmlformats.org/drawingml/2006/chart" xmlns:r="http://schemas.openxmlformats.org/officeDocument/2006/relationships" r:id="rId2"/>
          </a:graphicData>
        </a:graphic>
      </p:graphicFrame>
      <p:sp>
        <p:nvSpPr>
          <p:cNvPr id="39" name="TextBox 38">
            <a:extLst>
              <a:ext uri="{FF2B5EF4-FFF2-40B4-BE49-F238E27FC236}">
                <a16:creationId xmlns:a16="http://schemas.microsoft.com/office/drawing/2014/main" id="{BEEC7231-41A4-6641-8358-4E5D6A51654B}"/>
              </a:ext>
            </a:extLst>
          </p:cNvPr>
          <p:cNvSpPr txBox="1"/>
          <p:nvPr/>
        </p:nvSpPr>
        <p:spPr>
          <a:xfrm>
            <a:off x="2740485" y="2173418"/>
            <a:ext cx="1725152" cy="446276"/>
          </a:xfrm>
          <a:prstGeom prst="rect">
            <a:avLst/>
          </a:prstGeom>
          <a:noFill/>
        </p:spPr>
        <p:txBody>
          <a:bodyPr wrap="none" rtlCol="0">
            <a:spAutoFit/>
          </a:bodyPr>
          <a:lstStyle/>
          <a:p>
            <a:r>
              <a:rPr lang="en-US" sz="2300" dirty="0"/>
              <a:t>[ZTW21]: 6.5</a:t>
            </a:r>
          </a:p>
        </p:txBody>
      </p:sp>
      <p:sp>
        <p:nvSpPr>
          <p:cNvPr id="40" name="TextBox 39">
            <a:extLst>
              <a:ext uri="{FF2B5EF4-FFF2-40B4-BE49-F238E27FC236}">
                <a16:creationId xmlns:a16="http://schemas.microsoft.com/office/drawing/2014/main" id="{DF539EAB-BA68-8147-AFCE-CB98D9BF3C01}"/>
              </a:ext>
            </a:extLst>
          </p:cNvPr>
          <p:cNvSpPr txBox="1"/>
          <p:nvPr/>
        </p:nvSpPr>
        <p:spPr>
          <a:xfrm>
            <a:off x="1630047" y="2650640"/>
            <a:ext cx="1864741" cy="446276"/>
          </a:xfrm>
          <a:prstGeom prst="rect">
            <a:avLst/>
          </a:prstGeom>
          <a:noFill/>
        </p:spPr>
        <p:txBody>
          <a:bodyPr wrap="none" rtlCol="0">
            <a:spAutoFit/>
          </a:bodyPr>
          <a:lstStyle/>
          <a:p>
            <a:pPr algn="ctr"/>
            <a:r>
              <a:rPr lang="en-US" sz="2300" dirty="0"/>
              <a:t>[AHAJS16]: 15</a:t>
            </a:r>
          </a:p>
        </p:txBody>
      </p:sp>
      <p:sp>
        <p:nvSpPr>
          <p:cNvPr id="41" name="TextBox 40">
            <a:extLst>
              <a:ext uri="{FF2B5EF4-FFF2-40B4-BE49-F238E27FC236}">
                <a16:creationId xmlns:a16="http://schemas.microsoft.com/office/drawing/2014/main" id="{F551FF3E-F122-A34D-8A56-E178D34186C9}"/>
              </a:ext>
            </a:extLst>
          </p:cNvPr>
          <p:cNvSpPr txBox="1"/>
          <p:nvPr/>
        </p:nvSpPr>
        <p:spPr>
          <a:xfrm>
            <a:off x="4528991" y="2528678"/>
            <a:ext cx="1521186" cy="446276"/>
          </a:xfrm>
          <a:prstGeom prst="rect">
            <a:avLst/>
          </a:prstGeom>
          <a:noFill/>
        </p:spPr>
        <p:txBody>
          <a:bodyPr wrap="none" rtlCol="0">
            <a:spAutoFit/>
          </a:bodyPr>
          <a:lstStyle/>
          <a:p>
            <a:r>
              <a:rPr lang="en-US" sz="2300" dirty="0"/>
              <a:t>[ZST+20]: 6</a:t>
            </a:r>
          </a:p>
        </p:txBody>
      </p:sp>
      <p:cxnSp>
        <p:nvCxnSpPr>
          <p:cNvPr id="42" name="Straight Connector 41">
            <a:extLst>
              <a:ext uri="{FF2B5EF4-FFF2-40B4-BE49-F238E27FC236}">
                <a16:creationId xmlns:a16="http://schemas.microsoft.com/office/drawing/2014/main" id="{C35E89FF-5119-3740-B030-C0B43DFD70E0}"/>
              </a:ext>
            </a:extLst>
          </p:cNvPr>
          <p:cNvCxnSpPr>
            <a:cxnSpLocks/>
          </p:cNvCxnSpPr>
          <p:nvPr/>
        </p:nvCxnSpPr>
        <p:spPr>
          <a:xfrm flipV="1">
            <a:off x="1876000" y="1936602"/>
            <a:ext cx="4332619" cy="16841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43385575-6532-E24E-806E-7D5988952CAB}"/>
              </a:ext>
            </a:extLst>
          </p:cNvPr>
          <p:cNvSpPr txBox="1"/>
          <p:nvPr/>
        </p:nvSpPr>
        <p:spPr>
          <a:xfrm>
            <a:off x="3222104" y="3189951"/>
            <a:ext cx="1266437" cy="446276"/>
          </a:xfrm>
          <a:prstGeom prst="rect">
            <a:avLst/>
          </a:prstGeom>
          <a:noFill/>
        </p:spPr>
        <p:txBody>
          <a:bodyPr wrap="none" rtlCol="0">
            <a:spAutoFit/>
          </a:bodyPr>
          <a:lstStyle/>
          <a:p>
            <a:r>
              <a:rPr lang="en-US" sz="2300" dirty="0"/>
              <a:t>Ours: 5.6</a:t>
            </a:r>
          </a:p>
        </p:txBody>
      </p:sp>
      <p:sp>
        <p:nvSpPr>
          <p:cNvPr id="44" name="TextBox 43">
            <a:extLst>
              <a:ext uri="{FF2B5EF4-FFF2-40B4-BE49-F238E27FC236}">
                <a16:creationId xmlns:a16="http://schemas.microsoft.com/office/drawing/2014/main" id="{8A3149A3-6E87-4243-81E2-C9722C55C994}"/>
              </a:ext>
            </a:extLst>
          </p:cNvPr>
          <p:cNvSpPr txBox="1"/>
          <p:nvPr/>
        </p:nvSpPr>
        <p:spPr>
          <a:xfrm>
            <a:off x="4634457" y="3259922"/>
            <a:ext cx="1564595" cy="446276"/>
          </a:xfrm>
          <a:prstGeom prst="rect">
            <a:avLst/>
          </a:prstGeom>
          <a:noFill/>
        </p:spPr>
        <p:txBody>
          <a:bodyPr wrap="none" rtlCol="0">
            <a:spAutoFit/>
          </a:bodyPr>
          <a:lstStyle/>
          <a:p>
            <a:r>
              <a:rPr lang="en-US" sz="2300" dirty="0"/>
              <a:t>Ours: 0.295</a:t>
            </a:r>
          </a:p>
        </p:txBody>
      </p:sp>
      <p:sp>
        <p:nvSpPr>
          <p:cNvPr id="45" name="TextBox 44">
            <a:extLst>
              <a:ext uri="{FF2B5EF4-FFF2-40B4-BE49-F238E27FC236}">
                <a16:creationId xmlns:a16="http://schemas.microsoft.com/office/drawing/2014/main" id="{8E4463CC-A705-B848-AB70-CB3F237B7341}"/>
              </a:ext>
            </a:extLst>
          </p:cNvPr>
          <p:cNvSpPr txBox="1"/>
          <p:nvPr/>
        </p:nvSpPr>
        <p:spPr>
          <a:xfrm>
            <a:off x="2101224" y="4572492"/>
            <a:ext cx="1755802" cy="369332"/>
          </a:xfrm>
          <a:prstGeom prst="rect">
            <a:avLst/>
          </a:prstGeom>
          <a:noFill/>
        </p:spPr>
        <p:txBody>
          <a:bodyPr wrap="none" rtlCol="0">
            <a:spAutoFit/>
          </a:bodyPr>
          <a:lstStyle/>
          <a:p>
            <a:r>
              <a:rPr lang="en-US" dirty="0"/>
              <a:t>* Times are in us</a:t>
            </a:r>
          </a:p>
        </p:txBody>
      </p:sp>
      <p:sp>
        <p:nvSpPr>
          <p:cNvPr id="46" name="TextBox 45">
            <a:extLst>
              <a:ext uri="{FF2B5EF4-FFF2-40B4-BE49-F238E27FC236}">
                <a16:creationId xmlns:a16="http://schemas.microsoft.com/office/drawing/2014/main" id="{AA73B001-95FD-1041-A967-431EC15854A6}"/>
              </a:ext>
            </a:extLst>
          </p:cNvPr>
          <p:cNvSpPr txBox="1"/>
          <p:nvPr/>
        </p:nvSpPr>
        <p:spPr>
          <a:xfrm>
            <a:off x="2084449" y="1498344"/>
            <a:ext cx="3548344" cy="446276"/>
          </a:xfrm>
          <a:prstGeom prst="rect">
            <a:avLst/>
          </a:prstGeom>
          <a:noFill/>
        </p:spPr>
        <p:txBody>
          <a:bodyPr wrap="none" rtlCol="0">
            <a:spAutoFit/>
          </a:bodyPr>
          <a:lstStyle/>
          <a:p>
            <a:r>
              <a:rPr lang="en-US" sz="2300" dirty="0"/>
              <a:t>GNU C++ on Apple M1: 10.7</a:t>
            </a:r>
          </a:p>
        </p:txBody>
      </p:sp>
      <p:cxnSp>
        <p:nvCxnSpPr>
          <p:cNvPr id="47" name="Straight Arrow Connector 46">
            <a:extLst>
              <a:ext uri="{FF2B5EF4-FFF2-40B4-BE49-F238E27FC236}">
                <a16:creationId xmlns:a16="http://schemas.microsoft.com/office/drawing/2014/main" id="{E326164F-CF69-A044-9886-24575BF6BA57}"/>
              </a:ext>
            </a:extLst>
          </p:cNvPr>
          <p:cNvCxnSpPr/>
          <p:nvPr/>
        </p:nvCxnSpPr>
        <p:spPr>
          <a:xfrm>
            <a:off x="4728567" y="1991788"/>
            <a:ext cx="306703" cy="328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9" name="Picture 48" descr="Shape&#10;&#10;Description automatically generated">
            <a:extLst>
              <a:ext uri="{FF2B5EF4-FFF2-40B4-BE49-F238E27FC236}">
                <a16:creationId xmlns:a16="http://schemas.microsoft.com/office/drawing/2014/main" id="{8454E2DF-2402-1341-B8D0-33826ADC318E}"/>
              </a:ext>
            </a:extLst>
          </p:cNvPr>
          <p:cNvPicPr>
            <a:picLocks noChangeAspect="1"/>
          </p:cNvPicPr>
          <p:nvPr/>
        </p:nvPicPr>
        <p:blipFill>
          <a:blip r:embed="rId3"/>
          <a:stretch>
            <a:fillRect/>
          </a:stretch>
        </p:blipFill>
        <p:spPr>
          <a:xfrm>
            <a:off x="10964928" y="5685072"/>
            <a:ext cx="342900" cy="368300"/>
          </a:xfrm>
          <a:prstGeom prst="rect">
            <a:avLst/>
          </a:prstGeom>
        </p:spPr>
      </p:pic>
      <p:sp>
        <p:nvSpPr>
          <p:cNvPr id="50" name="TextBox 49">
            <a:extLst>
              <a:ext uri="{FF2B5EF4-FFF2-40B4-BE49-F238E27FC236}">
                <a16:creationId xmlns:a16="http://schemas.microsoft.com/office/drawing/2014/main" id="{624EB5C2-FE55-5446-834F-4D4B6239EBF0}"/>
              </a:ext>
            </a:extLst>
          </p:cNvPr>
          <p:cNvSpPr txBox="1"/>
          <p:nvPr/>
        </p:nvSpPr>
        <p:spPr>
          <a:xfrm>
            <a:off x="7220701" y="5653262"/>
            <a:ext cx="1120948" cy="400110"/>
          </a:xfrm>
          <a:prstGeom prst="rect">
            <a:avLst/>
          </a:prstGeom>
          <a:noFill/>
        </p:spPr>
        <p:txBody>
          <a:bodyPr wrap="none" rtlCol="0">
            <a:spAutoFit/>
          </a:bodyPr>
          <a:lstStyle/>
          <a:p>
            <a:r>
              <a:rPr lang="en-US" sz="2000" dirty="0"/>
              <a:t>Software</a:t>
            </a:r>
          </a:p>
        </p:txBody>
      </p:sp>
      <p:pic>
        <p:nvPicPr>
          <p:cNvPr id="51" name="Picture 50" descr="Icon&#10;&#10;Description automatically generated with medium confidence">
            <a:extLst>
              <a:ext uri="{FF2B5EF4-FFF2-40B4-BE49-F238E27FC236}">
                <a16:creationId xmlns:a16="http://schemas.microsoft.com/office/drawing/2014/main" id="{1A90BD4C-6E78-2D4C-AA11-8C3181138D37}"/>
              </a:ext>
            </a:extLst>
          </p:cNvPr>
          <p:cNvPicPr>
            <a:picLocks noChangeAspect="1"/>
          </p:cNvPicPr>
          <p:nvPr/>
        </p:nvPicPr>
        <p:blipFill rotWithShape="1">
          <a:blip r:embed="rId4"/>
          <a:srcRect l="13259" t="3630"/>
          <a:stretch/>
        </p:blipFill>
        <p:spPr>
          <a:xfrm>
            <a:off x="9121595" y="5740545"/>
            <a:ext cx="342901" cy="293533"/>
          </a:xfrm>
          <a:prstGeom prst="rect">
            <a:avLst/>
          </a:prstGeom>
        </p:spPr>
      </p:pic>
      <p:sp>
        <p:nvSpPr>
          <p:cNvPr id="52" name="TextBox 51">
            <a:extLst>
              <a:ext uri="{FF2B5EF4-FFF2-40B4-BE49-F238E27FC236}">
                <a16:creationId xmlns:a16="http://schemas.microsoft.com/office/drawing/2014/main" id="{D7547CF4-901A-2846-BA90-EBA2193827D7}"/>
              </a:ext>
            </a:extLst>
          </p:cNvPr>
          <p:cNvSpPr txBox="1"/>
          <p:nvPr/>
        </p:nvSpPr>
        <p:spPr>
          <a:xfrm>
            <a:off x="9403031" y="5653262"/>
            <a:ext cx="747320" cy="400110"/>
          </a:xfrm>
          <a:prstGeom prst="rect">
            <a:avLst/>
          </a:prstGeom>
          <a:noFill/>
        </p:spPr>
        <p:txBody>
          <a:bodyPr wrap="none" rtlCol="0">
            <a:spAutoFit/>
          </a:bodyPr>
          <a:lstStyle/>
          <a:p>
            <a:r>
              <a:rPr lang="en-US" sz="2000" dirty="0"/>
              <a:t>FPGA</a:t>
            </a:r>
          </a:p>
        </p:txBody>
      </p:sp>
      <p:sp>
        <p:nvSpPr>
          <p:cNvPr id="53" name="TextBox 52">
            <a:extLst>
              <a:ext uri="{FF2B5EF4-FFF2-40B4-BE49-F238E27FC236}">
                <a16:creationId xmlns:a16="http://schemas.microsoft.com/office/drawing/2014/main" id="{EE562B9F-6227-3347-9030-E10A9EC0ECC7}"/>
              </a:ext>
            </a:extLst>
          </p:cNvPr>
          <p:cNvSpPr txBox="1"/>
          <p:nvPr/>
        </p:nvSpPr>
        <p:spPr>
          <a:xfrm>
            <a:off x="11307828" y="5653262"/>
            <a:ext cx="652743" cy="400110"/>
          </a:xfrm>
          <a:prstGeom prst="rect">
            <a:avLst/>
          </a:prstGeom>
          <a:noFill/>
        </p:spPr>
        <p:txBody>
          <a:bodyPr wrap="none" rtlCol="0">
            <a:spAutoFit/>
          </a:bodyPr>
          <a:lstStyle/>
          <a:p>
            <a:r>
              <a:rPr lang="en-US" sz="2000" dirty="0"/>
              <a:t>ASIC</a:t>
            </a:r>
          </a:p>
        </p:txBody>
      </p:sp>
      <p:cxnSp>
        <p:nvCxnSpPr>
          <p:cNvPr id="54" name="Straight Connector 53">
            <a:extLst>
              <a:ext uri="{FF2B5EF4-FFF2-40B4-BE49-F238E27FC236}">
                <a16:creationId xmlns:a16="http://schemas.microsoft.com/office/drawing/2014/main" id="{0B736205-DDD1-DB40-81E4-770A62624839}"/>
              </a:ext>
            </a:extLst>
          </p:cNvPr>
          <p:cNvCxnSpPr>
            <a:cxnSpLocks/>
            <a:stCxn id="50" idx="1"/>
          </p:cNvCxnSpPr>
          <p:nvPr/>
        </p:nvCxnSpPr>
        <p:spPr>
          <a:xfrm flipH="1">
            <a:off x="6944906" y="5853317"/>
            <a:ext cx="275795" cy="0"/>
          </a:xfrm>
          <a:prstGeom prst="line">
            <a:avLst/>
          </a:prstGeom>
          <a:ln w="19050"/>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8852835A-4741-FD4F-9D0D-8A368127E29A}"/>
              </a:ext>
            </a:extLst>
          </p:cNvPr>
          <p:cNvSpPr/>
          <p:nvPr/>
        </p:nvSpPr>
        <p:spPr>
          <a:xfrm rot="2700000">
            <a:off x="3765586" y="3055349"/>
            <a:ext cx="182880"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0440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Our design impacts application approaches</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Autofit/>
          </a:bodyPr>
          <a:lstStyle/>
          <a:p>
            <a:pPr marL="514350" indent="-514350">
              <a:buFont typeface="+mj-lt"/>
              <a:buAutoNum type="arabicPeriod"/>
            </a:pPr>
            <a:endParaRPr lang="en-US" dirty="0"/>
          </a:p>
          <a:p>
            <a:pPr marL="514350" indent="-514350">
              <a:buFont typeface="+mj-lt"/>
              <a:buAutoNum type="arabicPeriod"/>
            </a:pPr>
            <a:r>
              <a:rPr lang="en-US" dirty="0"/>
              <a:t>Supports progression in state of the art for Curve25519</a:t>
            </a:r>
          </a:p>
          <a:p>
            <a:pPr marL="457200" lvl="1" indent="0">
              <a:buNone/>
            </a:pPr>
            <a:endParaRPr lang="en-US" sz="2800" dirty="0"/>
          </a:p>
        </p:txBody>
      </p:sp>
    </p:spTree>
    <p:extLst>
      <p:ext uri="{BB962C8B-B14F-4D97-AF65-F5344CB8AC3E}">
        <p14:creationId xmlns:p14="http://schemas.microsoft.com/office/powerpoint/2010/main" val="51401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A506-2673-CF43-B703-299FF1F2AF07}"/>
              </a:ext>
            </a:extLst>
          </p:cNvPr>
          <p:cNvSpPr>
            <a:spLocks noGrp="1"/>
          </p:cNvSpPr>
          <p:nvPr>
            <p:ph type="title"/>
          </p:nvPr>
        </p:nvSpPr>
        <p:spPr/>
        <p:txBody>
          <a:bodyPr/>
          <a:lstStyle/>
          <a:p>
            <a:r>
              <a:rPr lang="en-US"/>
              <a:t>There is an increasing need for faster XGCD</a:t>
            </a:r>
            <a:endParaRPr lang="en-US" dirty="0"/>
          </a:p>
        </p:txBody>
      </p:sp>
      <p:sp>
        <p:nvSpPr>
          <p:cNvPr id="3" name="Content Placeholder 2">
            <a:extLst>
              <a:ext uri="{FF2B5EF4-FFF2-40B4-BE49-F238E27FC236}">
                <a16:creationId xmlns:a16="http://schemas.microsoft.com/office/drawing/2014/main" id="{C82E0E02-444B-B540-A17C-E4037DB0EB6B}"/>
              </a:ext>
            </a:extLst>
          </p:cNvPr>
          <p:cNvSpPr>
            <a:spLocks noGrp="1"/>
          </p:cNvSpPr>
          <p:nvPr>
            <p:ph idx="1"/>
          </p:nvPr>
        </p:nvSpPr>
        <p:spPr/>
        <p:txBody>
          <a:bodyPr>
            <a:normAutofit/>
          </a:bodyPr>
          <a:lstStyle/>
          <a:p>
            <a:pPr marL="0" indent="0">
              <a:buNone/>
            </a:pPr>
            <a:endParaRPr lang="en-US" dirty="0"/>
          </a:p>
          <a:p>
            <a:pPr marL="514350" indent="-514350">
              <a:buFont typeface="+mj-lt"/>
              <a:buAutoNum type="arabicPeriod"/>
            </a:pPr>
            <a:r>
              <a:rPr lang="en-US" dirty="0"/>
              <a:t>Modular Inversion for Curve25519 [Ber06]</a:t>
            </a:r>
          </a:p>
          <a:p>
            <a:pPr lvl="1"/>
            <a:r>
              <a:rPr lang="en-US" sz="2800" dirty="0"/>
              <a:t>Constant-time XGCD faster than Fermat’s Little Theorem [BY19]</a:t>
            </a:r>
          </a:p>
          <a:p>
            <a:pPr marL="514350" indent="-514350">
              <a:buFont typeface="+mj-lt"/>
              <a:buAutoNum type="arabicPeriod"/>
            </a:pPr>
            <a:endParaRPr lang="en-US" dirty="0"/>
          </a:p>
          <a:p>
            <a:pPr marL="0" indent="0">
              <a:buNone/>
            </a:pPr>
            <a:endParaRPr lang="en-US" sz="2800" dirty="0"/>
          </a:p>
          <a:p>
            <a:pPr marL="457200" lvl="1" indent="0">
              <a:buNone/>
            </a:pPr>
            <a:endParaRPr lang="en-US" sz="2800" dirty="0"/>
          </a:p>
          <a:p>
            <a:pPr lvl="1"/>
            <a:endParaRPr lang="en-US" sz="28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D64FCA0-26F3-DA46-84E3-2E54565DF25D}"/>
                  </a:ext>
                </a:extLst>
              </p:cNvPr>
              <p:cNvSpPr txBox="1"/>
              <p:nvPr/>
            </p:nvSpPr>
            <p:spPr>
              <a:xfrm>
                <a:off x="6450687" y="3336667"/>
                <a:ext cx="32259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𝑥</m:t>
                          </m:r>
                        </m:e>
                        <m:sup>
                          <m:r>
                            <a:rPr lang="en-US" sz="2800" b="0" i="1" smtClean="0">
                              <a:solidFill>
                                <a:srgbClr val="C00000"/>
                              </a:solidFill>
                              <a:latin typeface="Cambria Math" panose="02040503050406030204" pitchFamily="18" charset="0"/>
                            </a:rPr>
                            <m:t>−1</m:t>
                          </m:r>
                        </m:sup>
                      </m:sSup>
                      <m:r>
                        <a:rPr lang="en-US" sz="2800" b="0" i="1" smtClean="0">
                          <a:solidFill>
                            <a:srgbClr val="C00000"/>
                          </a:solidFill>
                          <a:latin typeface="Cambria Math" panose="02040503050406030204" pitchFamily="18" charset="0"/>
                        </a:rPr>
                        <m:t>=</m:t>
                      </m:r>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𝑥</m:t>
                          </m:r>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−2</m:t>
                          </m:r>
                        </m:sup>
                      </m:sSup>
                      <m:r>
                        <a:rPr lang="en-US" sz="2800" b="0" i="1" smtClean="0">
                          <a:solidFill>
                            <a:srgbClr val="C00000"/>
                          </a:solidFill>
                          <a:latin typeface="Cambria Math" panose="02040503050406030204" pitchFamily="18" charset="0"/>
                        </a:rPr>
                        <m:t> (</m:t>
                      </m:r>
                      <m:r>
                        <a:rPr lang="en-US" sz="2800" b="0" i="1" smtClean="0">
                          <a:solidFill>
                            <a:srgbClr val="C00000"/>
                          </a:solidFill>
                          <a:latin typeface="Cambria Math" panose="02040503050406030204" pitchFamily="18" charset="0"/>
                        </a:rPr>
                        <m:t>𝑚𝑜𝑑</m:t>
                      </m:r>
                      <m:r>
                        <a:rPr lang="en-US" sz="2800" b="0" i="1" smtClean="0">
                          <a:solidFill>
                            <a:srgbClr val="C00000"/>
                          </a:solidFill>
                          <a:latin typeface="Cambria Math" panose="02040503050406030204" pitchFamily="18" charset="0"/>
                        </a:rPr>
                        <m:t> </m:t>
                      </m:r>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m:t>
                      </m:r>
                    </m:oMath>
                  </m:oMathPara>
                </a14:m>
                <a:endParaRPr lang="en-US" sz="2800" dirty="0">
                  <a:solidFill>
                    <a:srgbClr val="C00000"/>
                  </a:solidFill>
                </a:endParaRPr>
              </a:p>
            </p:txBody>
          </p:sp>
        </mc:Choice>
        <mc:Fallback xmlns="">
          <p:sp>
            <p:nvSpPr>
              <p:cNvPr id="4" name="TextBox 3">
                <a:extLst>
                  <a:ext uri="{FF2B5EF4-FFF2-40B4-BE49-F238E27FC236}">
                    <a16:creationId xmlns:a16="http://schemas.microsoft.com/office/drawing/2014/main" id="{5D64FCA0-26F3-DA46-84E3-2E54565DF25D}"/>
                  </a:ext>
                </a:extLst>
              </p:cNvPr>
              <p:cNvSpPr txBox="1">
                <a:spLocks noRot="1" noChangeAspect="1" noMove="1" noResize="1" noEditPoints="1" noAdjustHandles="1" noChangeArrowheads="1" noChangeShapeType="1" noTextEdit="1"/>
              </p:cNvSpPr>
              <p:nvPr/>
            </p:nvSpPr>
            <p:spPr>
              <a:xfrm>
                <a:off x="6450687" y="3336667"/>
                <a:ext cx="3225947" cy="430887"/>
              </a:xfrm>
              <a:prstGeom prst="rect">
                <a:avLst/>
              </a:prstGeom>
              <a:blipFill>
                <a:blip r:embed="rId3"/>
                <a:stretch>
                  <a:fillRect l="-784" t="-8571" r="-3529" b="-37143"/>
                </a:stretch>
              </a:blipFill>
            </p:spPr>
            <p:txBody>
              <a:bodyPr/>
              <a:lstStyle/>
              <a:p>
                <a:r>
                  <a:rPr lang="en-US">
                    <a:noFill/>
                  </a:rPr>
                  <a:t> </a:t>
                </a:r>
              </a:p>
            </p:txBody>
          </p:sp>
        </mc:Fallback>
      </mc:AlternateContent>
    </p:spTree>
    <p:extLst>
      <p:ext uri="{BB962C8B-B14F-4D97-AF65-F5344CB8AC3E}">
        <p14:creationId xmlns:p14="http://schemas.microsoft.com/office/powerpoint/2010/main" val="1511284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Our design impacts application approaches</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Autofit/>
          </a:bodyPr>
          <a:lstStyle/>
          <a:p>
            <a:pPr marL="514350" indent="-514350">
              <a:buFont typeface="+mj-lt"/>
              <a:buAutoNum type="arabicPeriod"/>
            </a:pPr>
            <a:endParaRPr lang="en-US" dirty="0"/>
          </a:p>
          <a:p>
            <a:pPr marL="514350" indent="-514350">
              <a:buFont typeface="+mj-lt"/>
              <a:buAutoNum type="arabicPeriod"/>
            </a:pPr>
            <a:r>
              <a:rPr lang="en-US" dirty="0"/>
              <a:t>Supports progression in state of the art for Curve25519</a:t>
            </a:r>
          </a:p>
          <a:p>
            <a:pPr marL="457200" lvl="1" indent="0">
              <a:buNone/>
            </a:pPr>
            <a:endParaRPr lang="en-US" sz="2800" dirty="0"/>
          </a:p>
          <a:p>
            <a:pPr marL="514350" indent="-514350">
              <a:buFont typeface="+mj-lt"/>
              <a:buAutoNum type="arabicPeriod"/>
            </a:pPr>
            <a:r>
              <a:rPr lang="en-US" dirty="0"/>
              <a:t>Informs reasonable security levels for this type of VDF</a:t>
            </a:r>
          </a:p>
          <a:p>
            <a:pPr lvl="1"/>
            <a:endParaRPr lang="en-US" sz="2800" dirty="0"/>
          </a:p>
          <a:p>
            <a:pPr marL="514350" indent="-514350">
              <a:buFont typeface="+mj-lt"/>
              <a:buAutoNum type="arabicPeriod"/>
            </a:pPr>
            <a:endParaRPr lang="en-US" dirty="0"/>
          </a:p>
        </p:txBody>
      </p:sp>
    </p:spTree>
    <p:extLst>
      <p:ext uri="{BB962C8B-B14F-4D97-AF65-F5344CB8AC3E}">
        <p14:creationId xmlns:p14="http://schemas.microsoft.com/office/powerpoint/2010/main" val="20554488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Our design impacts application approaches</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Autofit/>
          </a:bodyPr>
          <a:lstStyle/>
          <a:p>
            <a:pPr marL="514350" indent="-514350">
              <a:buFont typeface="+mj-lt"/>
              <a:buAutoNum type="arabicPeriod"/>
            </a:pPr>
            <a:endParaRPr lang="en-US" dirty="0"/>
          </a:p>
          <a:p>
            <a:pPr marL="514350" indent="-514350">
              <a:buFont typeface="+mj-lt"/>
              <a:buAutoNum type="arabicPeriod"/>
            </a:pPr>
            <a:r>
              <a:rPr lang="en-US" dirty="0"/>
              <a:t>Supports progression in state of the art for Curve25519</a:t>
            </a:r>
          </a:p>
          <a:p>
            <a:pPr marL="457200" lvl="1" indent="0">
              <a:buNone/>
            </a:pPr>
            <a:endParaRPr lang="en-US" sz="2800" dirty="0"/>
          </a:p>
          <a:p>
            <a:pPr marL="514350" indent="-514350">
              <a:buFont typeface="+mj-lt"/>
              <a:buAutoNum type="arabicPeriod"/>
            </a:pPr>
            <a:r>
              <a:rPr lang="en-US" dirty="0"/>
              <a:t>Informs reasonable security levels for this type of VDF</a:t>
            </a:r>
          </a:p>
          <a:p>
            <a:pPr lvl="1"/>
            <a:endParaRPr lang="en-US" sz="2800" dirty="0"/>
          </a:p>
          <a:p>
            <a:pPr marL="514350" indent="-514350">
              <a:buFont typeface="+mj-lt"/>
              <a:buAutoNum type="arabicPeriod"/>
            </a:pPr>
            <a:r>
              <a:rPr lang="en-US" dirty="0"/>
              <a:t>May be useful for other applications</a:t>
            </a:r>
          </a:p>
          <a:p>
            <a:pPr marL="514350" indent="-514350">
              <a:buFont typeface="+mj-lt"/>
              <a:buAutoNum type="arabicPeriod"/>
            </a:pPr>
            <a:endParaRPr lang="en-US" dirty="0"/>
          </a:p>
        </p:txBody>
      </p:sp>
    </p:spTree>
    <p:extLst>
      <p:ext uri="{BB962C8B-B14F-4D97-AF65-F5344CB8AC3E}">
        <p14:creationId xmlns:p14="http://schemas.microsoft.com/office/powerpoint/2010/main" val="2242061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Our design impacts application approaches</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Autofit/>
          </a:bodyPr>
          <a:lstStyle/>
          <a:p>
            <a:pPr marL="514350" indent="-514350">
              <a:buFont typeface="+mj-lt"/>
              <a:buAutoNum type="arabicPeriod"/>
            </a:pPr>
            <a:endParaRPr lang="en-US" dirty="0"/>
          </a:p>
          <a:p>
            <a:pPr marL="514350" indent="-514350">
              <a:buFont typeface="+mj-lt"/>
              <a:buAutoNum type="arabicPeriod"/>
            </a:pPr>
            <a:r>
              <a:rPr lang="en-US" dirty="0"/>
              <a:t>Supports progression in state of the art for Curve25519</a:t>
            </a:r>
          </a:p>
          <a:p>
            <a:pPr marL="457200" lvl="1" indent="0">
              <a:buNone/>
            </a:pPr>
            <a:endParaRPr lang="en-US" sz="2800" dirty="0"/>
          </a:p>
          <a:p>
            <a:pPr marL="514350" indent="-514350">
              <a:buFont typeface="+mj-lt"/>
              <a:buAutoNum type="arabicPeriod"/>
            </a:pPr>
            <a:r>
              <a:rPr lang="en-US" dirty="0"/>
              <a:t>Informs reasonable security levels for this type of VDF</a:t>
            </a:r>
          </a:p>
          <a:p>
            <a:pPr lvl="1"/>
            <a:endParaRPr lang="en-US" sz="2800" dirty="0"/>
          </a:p>
          <a:p>
            <a:pPr marL="514350" indent="-514350">
              <a:buFont typeface="+mj-lt"/>
              <a:buAutoNum type="arabicPeriod"/>
            </a:pPr>
            <a:r>
              <a:rPr lang="en-US" dirty="0"/>
              <a:t>May be useful for other applications</a:t>
            </a:r>
          </a:p>
          <a:p>
            <a:pPr marL="514350" indent="-514350">
              <a:buFont typeface="+mj-lt"/>
              <a:buAutoNum type="arabicPeriod"/>
            </a:pPr>
            <a:endParaRPr lang="en-US" dirty="0"/>
          </a:p>
          <a:p>
            <a:pPr marL="0" indent="0" algn="ctr">
              <a:buNone/>
            </a:pPr>
            <a:r>
              <a:rPr lang="en-US" dirty="0">
                <a:ea typeface="Open Sans Condensed" panose="020B0306030504020204" pitchFamily="34" charset="0"/>
                <a:cs typeface="Open Sans Condensed" panose="020B0306030504020204" pitchFamily="34" charset="0"/>
                <a:hlinkClick r:id="rId3"/>
              </a:rPr>
              <a:t>https://github.com/kavyasreedhar/sreedhar-xgcd-hardware-ches2022</a:t>
            </a:r>
            <a:endParaRPr lang="en-US" dirty="0"/>
          </a:p>
        </p:txBody>
      </p:sp>
      <p:pic>
        <p:nvPicPr>
          <p:cNvPr id="4" name="Picture 3" descr="Qr code&#10;&#10;Description automatically generated">
            <a:extLst>
              <a:ext uri="{FF2B5EF4-FFF2-40B4-BE49-F238E27FC236}">
                <a16:creationId xmlns:a16="http://schemas.microsoft.com/office/drawing/2014/main" id="{F2CCF3A6-B94F-4C46-9F91-BBFA83DA39E6}"/>
              </a:ext>
            </a:extLst>
          </p:cNvPr>
          <p:cNvPicPr>
            <a:picLocks noChangeAspect="1"/>
          </p:cNvPicPr>
          <p:nvPr/>
        </p:nvPicPr>
        <p:blipFill>
          <a:blip r:embed="rId4"/>
          <a:stretch>
            <a:fillRect/>
          </a:stretch>
        </p:blipFill>
        <p:spPr>
          <a:xfrm>
            <a:off x="9849628" y="3773744"/>
            <a:ext cx="1504172" cy="1504172"/>
          </a:xfrm>
          <a:prstGeom prst="rect">
            <a:avLst/>
          </a:prstGeom>
        </p:spPr>
      </p:pic>
    </p:spTree>
    <p:extLst>
      <p:ext uri="{BB962C8B-B14F-4D97-AF65-F5344CB8AC3E}">
        <p14:creationId xmlns:p14="http://schemas.microsoft.com/office/powerpoint/2010/main" val="154041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C4DA-F3E3-164C-BC18-1ECBAEBF0A29}"/>
              </a:ext>
            </a:extLst>
          </p:cNvPr>
          <p:cNvSpPr>
            <a:spLocks noGrp="1"/>
          </p:cNvSpPr>
          <p:nvPr>
            <p:ph type="ctrTitle"/>
          </p:nvPr>
        </p:nvSpPr>
        <p:spPr>
          <a:xfrm>
            <a:off x="495300" y="1122363"/>
            <a:ext cx="11214100" cy="2387600"/>
          </a:xfrm>
        </p:spPr>
        <p:txBody>
          <a:bodyPr>
            <a:noAutofit/>
          </a:bodyPr>
          <a:lstStyle/>
          <a:p>
            <a:r>
              <a:rPr lang="en-US" sz="4700" dirty="0"/>
              <a:t>A Fast Large-Integer Extended GCD Algorithm and Hardware Design for Verifiable Delay Functions and Modular Inversion</a:t>
            </a:r>
          </a:p>
        </p:txBody>
      </p:sp>
      <p:sp>
        <p:nvSpPr>
          <p:cNvPr id="3" name="Subtitle 2">
            <a:extLst>
              <a:ext uri="{FF2B5EF4-FFF2-40B4-BE49-F238E27FC236}">
                <a16:creationId xmlns:a16="http://schemas.microsoft.com/office/drawing/2014/main" id="{CC130B47-3839-A342-988C-059643F340C5}"/>
              </a:ext>
            </a:extLst>
          </p:cNvPr>
          <p:cNvSpPr>
            <a:spLocks noGrp="1"/>
          </p:cNvSpPr>
          <p:nvPr>
            <p:ph type="subTitle" idx="1"/>
          </p:nvPr>
        </p:nvSpPr>
        <p:spPr>
          <a:xfrm>
            <a:off x="1530350" y="3911574"/>
            <a:ext cx="9144000" cy="2036762"/>
          </a:xfrm>
        </p:spPr>
        <p:txBody>
          <a:bodyPr>
            <a:normAutofit fontScale="92500" lnSpcReduction="10000"/>
          </a:bodyPr>
          <a:lstStyle/>
          <a:p>
            <a:r>
              <a:rPr lang="en-US" sz="2800" b="1" dirty="0"/>
              <a:t>Kavya Sreedhar</a:t>
            </a:r>
            <a:r>
              <a:rPr lang="en-US" sz="2800" dirty="0"/>
              <a:t>, Mark Horowitz, Christopher </a:t>
            </a:r>
            <a:r>
              <a:rPr lang="en-US" sz="2800" dirty="0" err="1"/>
              <a:t>Torng</a:t>
            </a:r>
            <a:endParaRPr lang="en-US" sz="2800" dirty="0"/>
          </a:p>
          <a:p>
            <a:r>
              <a:rPr lang="en-US" sz="2800" dirty="0"/>
              <a:t>Stanford University</a:t>
            </a:r>
          </a:p>
          <a:p>
            <a:r>
              <a:rPr lang="en-US" sz="2800" dirty="0">
                <a:hlinkClick r:id="rId3"/>
              </a:rPr>
              <a:t>skavya@stanford.edu</a:t>
            </a:r>
            <a:r>
              <a:rPr lang="en-US" sz="2800" dirty="0"/>
              <a:t> </a:t>
            </a:r>
          </a:p>
          <a:p>
            <a:endParaRPr lang="en-US" sz="1400" dirty="0"/>
          </a:p>
          <a:p>
            <a:r>
              <a:rPr lang="en-US" sz="2800" dirty="0"/>
              <a:t>September 19, 2022</a:t>
            </a:r>
          </a:p>
          <a:p>
            <a:endParaRPr lang="en-US" sz="2800" dirty="0"/>
          </a:p>
        </p:txBody>
      </p:sp>
    </p:spTree>
    <p:extLst>
      <p:ext uri="{BB962C8B-B14F-4D97-AF65-F5344CB8AC3E}">
        <p14:creationId xmlns:p14="http://schemas.microsoft.com/office/powerpoint/2010/main" val="22765609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9CC6-BEA9-9540-BDD9-CBE5E952558E}"/>
              </a:ext>
            </a:extLst>
          </p:cNvPr>
          <p:cNvSpPr>
            <a:spLocks noGrp="1"/>
          </p:cNvSpPr>
          <p:nvPr>
            <p:ph type="title"/>
          </p:nvPr>
        </p:nvSpPr>
        <p:spPr/>
        <p:txBody>
          <a:bodyPr/>
          <a:lstStyle/>
          <a:p>
            <a:r>
              <a:rPr lang="en-US" dirty="0"/>
              <a:t>Extended GCD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8A71FE-B5D6-2840-8AEE-72E68BDF122A}"/>
                  </a:ext>
                </a:extLst>
              </p:cNvPr>
              <p:cNvSpPr>
                <a:spLocks noGrp="1"/>
              </p:cNvSpPr>
              <p:nvPr>
                <p:ph idx="1"/>
              </p:nvPr>
            </p:nvSpPr>
            <p:spPr/>
            <p:txBody>
              <a:bodyPr/>
              <a:lstStyle/>
              <a:p>
                <a:pPr marL="0" indent="0" algn="ctr">
                  <a:buNone/>
                </a:pPr>
                <a:r>
                  <a:rPr lang="en-US" dirty="0"/>
                  <a:t>Computes </a:t>
                </a:r>
                <a:r>
                  <a:rPr lang="en-US" dirty="0" err="1"/>
                  <a:t>Bézout</a:t>
                </a:r>
                <a:r>
                  <a:rPr lang="en-US" dirty="0"/>
                  <a:t> coefficients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oMath>
                </a14:m>
                <a:r>
                  <a:rPr lang="en-US" dirty="0">
                    <a:solidFill>
                      <a:srgbClr val="C00000"/>
                    </a:solidFill>
                  </a:rPr>
                  <a:t> </a:t>
                </a:r>
                <a:r>
                  <a:rPr lang="en-US" dirty="0"/>
                  <a:t>satisfying </a:t>
                </a:r>
                <a:r>
                  <a:rPr lang="en-US" dirty="0" err="1"/>
                  <a:t>Bézout’s</a:t>
                </a:r>
                <a:r>
                  <a:rPr lang="en-US" dirty="0"/>
                  <a:t> Identity</a:t>
                </a:r>
              </a:p>
              <a:p>
                <a:pPr marL="0" indent="0" algn="ctr">
                  <a:buNone/>
                </a:pPr>
                <a:endParaRPr lang="en-US" b="1" i="1" dirty="0">
                  <a:solidFill>
                    <a:srgbClr val="C00000"/>
                  </a:solidFill>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r>
                            <a:rPr lang="en-US" b="1" i="1" smtClean="0">
                              <a:solidFill>
                                <a:srgbClr val="C00000"/>
                              </a:solidFill>
                              <a:latin typeface="Cambria Math" panose="02040503050406030204" pitchFamily="18" charset="0"/>
                            </a:rPr>
                            <m:t>   </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gcd</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e>
                      </m:func>
                    </m:oMath>
                  </m:oMathPara>
                </a14:m>
                <a:endParaRPr lang="en-US" dirty="0"/>
              </a:p>
              <a:p>
                <a:pPr marL="0" indent="0" algn="ctr">
                  <a:buNone/>
                </a:pPr>
                <a:r>
                  <a:rPr lang="en-US" dirty="0"/>
                  <a:t> </a:t>
                </a: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588A71FE-B5D6-2840-8AEE-72E68BDF122A}"/>
                  </a:ext>
                </a:extLst>
              </p:cNvPr>
              <p:cNvSpPr>
                <a:spLocks noGrp="1" noRot="1" noChangeAspect="1" noMove="1" noResize="1" noEditPoints="1" noAdjustHandles="1" noChangeArrowheads="1" noChangeShapeType="1" noTextEdit="1"/>
              </p:cNvSpPr>
              <p:nvPr>
                <p:ph idx="1"/>
              </p:nvPr>
            </p:nvSpPr>
            <p:spPr>
              <a:blipFill>
                <a:blip r:embed="rId3"/>
                <a:stretch>
                  <a:fillRect t="-2241"/>
                </a:stretch>
              </a:blipFill>
            </p:spPr>
            <p:txBody>
              <a:bodyPr/>
              <a:lstStyle/>
              <a:p>
                <a:r>
                  <a:rPr lang="en-US">
                    <a:noFill/>
                  </a:rPr>
                  <a:t> </a:t>
                </a:r>
              </a:p>
            </p:txBody>
          </p:sp>
        </mc:Fallback>
      </mc:AlternateContent>
    </p:spTree>
    <p:extLst>
      <p:ext uri="{BB962C8B-B14F-4D97-AF65-F5344CB8AC3E}">
        <p14:creationId xmlns:p14="http://schemas.microsoft.com/office/powerpoint/2010/main" val="1218955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9CC6-BEA9-9540-BDD9-CBE5E952558E}"/>
              </a:ext>
            </a:extLst>
          </p:cNvPr>
          <p:cNvSpPr>
            <a:spLocks noGrp="1"/>
          </p:cNvSpPr>
          <p:nvPr>
            <p:ph type="title"/>
          </p:nvPr>
        </p:nvSpPr>
        <p:spPr/>
        <p:txBody>
          <a:bodyPr/>
          <a:lstStyle/>
          <a:p>
            <a:r>
              <a:rPr lang="en-US" dirty="0"/>
              <a:t>Extended GCD is widely used in cryptography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8A71FE-B5D6-2840-8AEE-72E68BDF122A}"/>
                  </a:ext>
                </a:extLst>
              </p:cNvPr>
              <p:cNvSpPr>
                <a:spLocks noGrp="1"/>
              </p:cNvSpPr>
              <p:nvPr>
                <p:ph idx="1"/>
              </p:nvPr>
            </p:nvSpPr>
            <p:spPr/>
            <p:txBody>
              <a:bodyPr/>
              <a:lstStyle/>
              <a:p>
                <a:pPr marL="0" indent="0" algn="ctr">
                  <a:buNone/>
                </a:pPr>
                <a:r>
                  <a:rPr lang="en-US" dirty="0"/>
                  <a:t>Computes </a:t>
                </a:r>
                <a:r>
                  <a:rPr lang="en-US" dirty="0" err="1"/>
                  <a:t>Bézout</a:t>
                </a:r>
                <a:r>
                  <a:rPr lang="en-US" dirty="0"/>
                  <a:t> coefficients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oMath>
                </a14:m>
                <a:r>
                  <a:rPr lang="en-US" dirty="0">
                    <a:solidFill>
                      <a:srgbClr val="C00000"/>
                    </a:solidFill>
                  </a:rPr>
                  <a:t> </a:t>
                </a:r>
                <a:r>
                  <a:rPr lang="en-US" dirty="0"/>
                  <a:t>satisfying </a:t>
                </a:r>
                <a:r>
                  <a:rPr lang="en-US" dirty="0" err="1"/>
                  <a:t>Bézout’s</a:t>
                </a:r>
                <a:r>
                  <a:rPr lang="en-US" dirty="0"/>
                  <a:t> Identity</a:t>
                </a:r>
              </a:p>
              <a:p>
                <a:pPr marL="0" indent="0" algn="ctr">
                  <a:buNone/>
                </a:pPr>
                <a:endParaRPr lang="en-US" b="1" i="1" dirty="0">
                  <a:solidFill>
                    <a:srgbClr val="C00000"/>
                  </a:solidFill>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r>
                            <a:rPr lang="en-US" b="1" i="1" smtClean="0">
                              <a:solidFill>
                                <a:srgbClr val="C00000"/>
                              </a:solidFill>
                              <a:latin typeface="Cambria Math" panose="02040503050406030204" pitchFamily="18" charset="0"/>
                            </a:rPr>
                            <m:t>   </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gcd</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e>
                      </m:func>
                    </m:oMath>
                  </m:oMathPara>
                </a14:m>
                <a:endParaRPr lang="en-US" dirty="0"/>
              </a:p>
              <a:p>
                <a:pPr marL="0" indent="0" algn="ctr">
                  <a:buNone/>
                </a:pPr>
                <a:r>
                  <a:rPr lang="en-US" dirty="0"/>
                  <a:t> </a:t>
                </a:r>
              </a:p>
              <a:p>
                <a:pPr marL="0" indent="0" algn="ctr">
                  <a:buNone/>
                </a:pPr>
                <a:r>
                  <a:rPr lang="en-US" dirty="0"/>
                  <a:t>Modular Multiplicative Inverse</a:t>
                </a:r>
              </a:p>
              <a:p>
                <a:pPr marL="0" indent="0" algn="ctr">
                  <a:buNone/>
                </a:pPr>
                <a:r>
                  <a:rPr lang="en-US" dirty="0"/>
                  <a:t>RSA</a:t>
                </a:r>
              </a:p>
              <a:p>
                <a:pPr marL="0" indent="0" algn="ctr">
                  <a:buNone/>
                </a:pPr>
                <a:r>
                  <a:rPr lang="en-US" dirty="0"/>
                  <a:t>Elliptic Curve Cryptography</a:t>
                </a:r>
              </a:p>
              <a:p>
                <a:pPr marL="0" indent="0" algn="ctr">
                  <a:buNone/>
                </a:pPr>
                <a:r>
                  <a:rPr lang="en-US" dirty="0" err="1"/>
                  <a:t>ElGamal</a:t>
                </a:r>
                <a:r>
                  <a:rPr lang="en-US" dirty="0"/>
                  <a:t> Encryption</a:t>
                </a:r>
              </a:p>
            </p:txBody>
          </p:sp>
        </mc:Choice>
        <mc:Fallback xmlns="">
          <p:sp>
            <p:nvSpPr>
              <p:cNvPr id="3" name="Content Placeholder 2">
                <a:extLst>
                  <a:ext uri="{FF2B5EF4-FFF2-40B4-BE49-F238E27FC236}">
                    <a16:creationId xmlns:a16="http://schemas.microsoft.com/office/drawing/2014/main" id="{588A71FE-B5D6-2840-8AEE-72E68BDF122A}"/>
                  </a:ext>
                </a:extLst>
              </p:cNvPr>
              <p:cNvSpPr>
                <a:spLocks noGrp="1" noRot="1" noChangeAspect="1" noMove="1" noResize="1" noEditPoints="1" noAdjustHandles="1" noChangeArrowheads="1" noChangeShapeType="1" noTextEdit="1"/>
              </p:cNvSpPr>
              <p:nvPr>
                <p:ph idx="1"/>
              </p:nvPr>
            </p:nvSpPr>
            <p:spPr>
              <a:blipFill>
                <a:blip r:embed="rId3"/>
                <a:stretch>
                  <a:fillRect t="-2241"/>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AE215693-C09E-6C4A-8B34-5CBE4BBFDC0B}"/>
              </a:ext>
            </a:extLst>
          </p:cNvPr>
          <p:cNvSpPr txBox="1"/>
          <p:nvPr/>
        </p:nvSpPr>
        <p:spPr>
          <a:xfrm>
            <a:off x="5973221" y="5752873"/>
            <a:ext cx="276038" cy="424090"/>
          </a:xfrm>
          <a:prstGeom prst="rect">
            <a:avLst/>
          </a:prstGeom>
          <a:noFill/>
        </p:spPr>
        <p:txBody>
          <a:bodyPr wrap="none" rtlCol="0">
            <a:spAutoFit/>
          </a:bodyPr>
          <a:lstStyle/>
          <a:p>
            <a:pPr>
              <a:lnSpc>
                <a:spcPct val="20000"/>
              </a:lnSpc>
            </a:pPr>
            <a:r>
              <a:rPr lang="en-US" sz="2800" dirty="0"/>
              <a:t>.</a:t>
            </a:r>
          </a:p>
          <a:p>
            <a:pPr>
              <a:lnSpc>
                <a:spcPct val="20000"/>
              </a:lnSpc>
            </a:pPr>
            <a:r>
              <a:rPr lang="en-US" sz="2800" dirty="0"/>
              <a:t>.</a:t>
            </a:r>
          </a:p>
          <a:p>
            <a:pPr>
              <a:lnSpc>
                <a:spcPct val="20000"/>
              </a:lnSpc>
            </a:pPr>
            <a:r>
              <a:rPr lang="en-US" sz="2800" dirty="0"/>
              <a:t>.</a:t>
            </a:r>
          </a:p>
        </p:txBody>
      </p:sp>
    </p:spTree>
    <p:extLst>
      <p:ext uri="{BB962C8B-B14F-4D97-AF65-F5344CB8AC3E}">
        <p14:creationId xmlns:p14="http://schemas.microsoft.com/office/powerpoint/2010/main" val="4643367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A506-2673-CF43-B703-299FF1F2AF07}"/>
              </a:ext>
            </a:extLst>
          </p:cNvPr>
          <p:cNvSpPr>
            <a:spLocks noGrp="1"/>
          </p:cNvSpPr>
          <p:nvPr>
            <p:ph type="title"/>
          </p:nvPr>
        </p:nvSpPr>
        <p:spPr/>
        <p:txBody>
          <a:bodyPr/>
          <a:lstStyle/>
          <a:p>
            <a:r>
              <a:rPr lang="en-US"/>
              <a:t>There is an increasing need for faster XGCD</a:t>
            </a:r>
            <a:endParaRPr lang="en-US" dirty="0"/>
          </a:p>
        </p:txBody>
      </p:sp>
      <p:sp>
        <p:nvSpPr>
          <p:cNvPr id="3" name="Content Placeholder 2">
            <a:extLst>
              <a:ext uri="{FF2B5EF4-FFF2-40B4-BE49-F238E27FC236}">
                <a16:creationId xmlns:a16="http://schemas.microsoft.com/office/drawing/2014/main" id="{C82E0E02-444B-B540-A17C-E4037DB0EB6B}"/>
              </a:ext>
            </a:extLst>
          </p:cNvPr>
          <p:cNvSpPr>
            <a:spLocks noGrp="1"/>
          </p:cNvSpPr>
          <p:nvPr>
            <p:ph idx="1"/>
          </p:nvPr>
        </p:nvSpPr>
        <p:spPr/>
        <p:txBody>
          <a:bodyPr>
            <a:normAutofit/>
          </a:bodyPr>
          <a:lstStyle/>
          <a:p>
            <a:pPr marL="0" indent="0">
              <a:buNone/>
            </a:pPr>
            <a:endParaRPr lang="en-US" dirty="0"/>
          </a:p>
          <a:p>
            <a:pPr marL="514350" indent="-514350">
              <a:buFont typeface="+mj-lt"/>
              <a:buAutoNum type="arabicPeriod"/>
            </a:pPr>
            <a:r>
              <a:rPr lang="en-US" dirty="0"/>
              <a:t>Modular Inversion for Curve25519 [Ber06]</a:t>
            </a:r>
          </a:p>
          <a:p>
            <a:pPr lvl="1"/>
            <a:r>
              <a:rPr lang="en-US" sz="2800" dirty="0"/>
              <a:t>Constant-time XGCD faster than Fermat’s Little Theorem [BY19]</a:t>
            </a:r>
          </a:p>
          <a:p>
            <a:pPr marL="514350" indent="-514350">
              <a:buFont typeface="+mj-lt"/>
              <a:buAutoNum type="arabicPeriod"/>
            </a:pPr>
            <a:endParaRPr lang="en-US" dirty="0"/>
          </a:p>
          <a:p>
            <a:pPr marL="0" indent="0">
              <a:buNone/>
            </a:pPr>
            <a:endParaRPr lang="en-US" sz="2800" dirty="0"/>
          </a:p>
          <a:p>
            <a:pPr marL="457200" lvl="1" indent="0">
              <a:buNone/>
            </a:pPr>
            <a:endParaRPr lang="en-US" sz="2800" dirty="0"/>
          </a:p>
          <a:p>
            <a:pPr lvl="1"/>
            <a:endParaRPr lang="en-US" sz="28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D64FCA0-26F3-DA46-84E3-2E54565DF25D}"/>
                  </a:ext>
                </a:extLst>
              </p:cNvPr>
              <p:cNvSpPr txBox="1"/>
              <p:nvPr/>
            </p:nvSpPr>
            <p:spPr>
              <a:xfrm>
                <a:off x="6450687" y="3336667"/>
                <a:ext cx="32259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𝑥</m:t>
                          </m:r>
                        </m:e>
                        <m:sup>
                          <m:r>
                            <a:rPr lang="en-US" sz="2800" b="0" i="1" smtClean="0">
                              <a:solidFill>
                                <a:srgbClr val="C00000"/>
                              </a:solidFill>
                              <a:latin typeface="Cambria Math" panose="02040503050406030204" pitchFamily="18" charset="0"/>
                            </a:rPr>
                            <m:t>−1</m:t>
                          </m:r>
                        </m:sup>
                      </m:sSup>
                      <m:r>
                        <a:rPr lang="en-US" sz="2800" b="0" i="1" smtClean="0">
                          <a:solidFill>
                            <a:srgbClr val="C00000"/>
                          </a:solidFill>
                          <a:latin typeface="Cambria Math" panose="02040503050406030204" pitchFamily="18" charset="0"/>
                        </a:rPr>
                        <m:t>=</m:t>
                      </m:r>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𝑥</m:t>
                          </m:r>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−2</m:t>
                          </m:r>
                        </m:sup>
                      </m:sSup>
                      <m:r>
                        <a:rPr lang="en-US" sz="2800" b="0" i="1" smtClean="0">
                          <a:solidFill>
                            <a:srgbClr val="C00000"/>
                          </a:solidFill>
                          <a:latin typeface="Cambria Math" panose="02040503050406030204" pitchFamily="18" charset="0"/>
                        </a:rPr>
                        <m:t> (</m:t>
                      </m:r>
                      <m:r>
                        <a:rPr lang="en-US" sz="2800" b="0" i="1" smtClean="0">
                          <a:solidFill>
                            <a:srgbClr val="C00000"/>
                          </a:solidFill>
                          <a:latin typeface="Cambria Math" panose="02040503050406030204" pitchFamily="18" charset="0"/>
                        </a:rPr>
                        <m:t>𝑚𝑜𝑑</m:t>
                      </m:r>
                      <m:r>
                        <a:rPr lang="en-US" sz="2800" b="0" i="1" smtClean="0">
                          <a:solidFill>
                            <a:srgbClr val="C00000"/>
                          </a:solidFill>
                          <a:latin typeface="Cambria Math" panose="02040503050406030204" pitchFamily="18" charset="0"/>
                        </a:rPr>
                        <m:t> </m:t>
                      </m:r>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m:t>
                      </m:r>
                    </m:oMath>
                  </m:oMathPara>
                </a14:m>
                <a:endParaRPr lang="en-US" sz="2800" dirty="0">
                  <a:solidFill>
                    <a:srgbClr val="C00000"/>
                  </a:solidFill>
                </a:endParaRPr>
              </a:p>
            </p:txBody>
          </p:sp>
        </mc:Choice>
        <mc:Fallback xmlns="">
          <p:sp>
            <p:nvSpPr>
              <p:cNvPr id="4" name="TextBox 3">
                <a:extLst>
                  <a:ext uri="{FF2B5EF4-FFF2-40B4-BE49-F238E27FC236}">
                    <a16:creationId xmlns:a16="http://schemas.microsoft.com/office/drawing/2014/main" id="{5D64FCA0-26F3-DA46-84E3-2E54565DF25D}"/>
                  </a:ext>
                </a:extLst>
              </p:cNvPr>
              <p:cNvSpPr txBox="1">
                <a:spLocks noRot="1" noChangeAspect="1" noMove="1" noResize="1" noEditPoints="1" noAdjustHandles="1" noChangeArrowheads="1" noChangeShapeType="1" noTextEdit="1"/>
              </p:cNvSpPr>
              <p:nvPr/>
            </p:nvSpPr>
            <p:spPr>
              <a:xfrm>
                <a:off x="6450687" y="3336667"/>
                <a:ext cx="3225947" cy="430887"/>
              </a:xfrm>
              <a:prstGeom prst="rect">
                <a:avLst/>
              </a:prstGeom>
              <a:blipFill>
                <a:blip r:embed="rId3"/>
                <a:stretch>
                  <a:fillRect l="-784" t="-8571" r="-3529" b="-37143"/>
                </a:stretch>
              </a:blipFill>
            </p:spPr>
            <p:txBody>
              <a:bodyPr/>
              <a:lstStyle/>
              <a:p>
                <a:r>
                  <a:rPr lang="en-US">
                    <a:noFill/>
                  </a:rPr>
                  <a:t> </a:t>
                </a:r>
              </a:p>
            </p:txBody>
          </p:sp>
        </mc:Fallback>
      </mc:AlternateContent>
    </p:spTree>
    <p:extLst>
      <p:ext uri="{BB962C8B-B14F-4D97-AF65-F5344CB8AC3E}">
        <p14:creationId xmlns:p14="http://schemas.microsoft.com/office/powerpoint/2010/main" val="4050986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A506-2673-CF43-B703-299FF1F2AF07}"/>
              </a:ext>
            </a:extLst>
          </p:cNvPr>
          <p:cNvSpPr>
            <a:spLocks noGrp="1"/>
          </p:cNvSpPr>
          <p:nvPr>
            <p:ph type="title"/>
          </p:nvPr>
        </p:nvSpPr>
        <p:spPr/>
        <p:txBody>
          <a:bodyPr/>
          <a:lstStyle/>
          <a:p>
            <a:r>
              <a:rPr lang="en-US"/>
              <a:t>There is an increasing need for faster XGCD</a:t>
            </a:r>
            <a:endParaRPr lang="en-US" dirty="0"/>
          </a:p>
        </p:txBody>
      </p:sp>
      <p:sp>
        <p:nvSpPr>
          <p:cNvPr id="3" name="Content Placeholder 2">
            <a:extLst>
              <a:ext uri="{FF2B5EF4-FFF2-40B4-BE49-F238E27FC236}">
                <a16:creationId xmlns:a16="http://schemas.microsoft.com/office/drawing/2014/main" id="{C82E0E02-444B-B540-A17C-E4037DB0EB6B}"/>
              </a:ext>
            </a:extLst>
          </p:cNvPr>
          <p:cNvSpPr>
            <a:spLocks noGrp="1"/>
          </p:cNvSpPr>
          <p:nvPr>
            <p:ph idx="1"/>
          </p:nvPr>
        </p:nvSpPr>
        <p:spPr/>
        <p:txBody>
          <a:bodyPr>
            <a:normAutofit/>
          </a:bodyPr>
          <a:lstStyle/>
          <a:p>
            <a:pPr marL="0" indent="0">
              <a:buNone/>
            </a:pPr>
            <a:endParaRPr lang="en-US" dirty="0"/>
          </a:p>
          <a:p>
            <a:pPr marL="514350" indent="-514350">
              <a:buFont typeface="+mj-lt"/>
              <a:buAutoNum type="arabicPeriod"/>
            </a:pPr>
            <a:r>
              <a:rPr lang="en-US" dirty="0"/>
              <a:t>Modular Inversion for Curve25519 [Ber06]</a:t>
            </a:r>
          </a:p>
          <a:p>
            <a:pPr lvl="1"/>
            <a:r>
              <a:rPr lang="en-US" sz="2800" dirty="0"/>
              <a:t>Constant-time XGCD faster than Fermat’s Little Theorem [BY19]</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Squaring binary quadratic forms over class groups [Wes19] as a VDF</a:t>
            </a:r>
          </a:p>
          <a:p>
            <a:pPr lvl="1"/>
            <a:r>
              <a:rPr lang="en-US" sz="2800" dirty="0"/>
              <a:t>XGCD is the bottleneck</a:t>
            </a:r>
          </a:p>
          <a:p>
            <a:pPr marL="457200" lvl="1" indent="0">
              <a:buNone/>
            </a:pPr>
            <a:endParaRPr lang="en-US" sz="2800" dirty="0"/>
          </a:p>
          <a:p>
            <a:pPr marL="457200" lvl="1" indent="0">
              <a:buNone/>
            </a:pPr>
            <a:endParaRPr lang="en-US" sz="2800" dirty="0"/>
          </a:p>
          <a:p>
            <a:pPr lvl="1"/>
            <a:endParaRPr lang="en-US" sz="28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D64FCA0-26F3-DA46-84E3-2E54565DF25D}"/>
                  </a:ext>
                </a:extLst>
              </p:cNvPr>
              <p:cNvSpPr txBox="1"/>
              <p:nvPr/>
            </p:nvSpPr>
            <p:spPr>
              <a:xfrm>
                <a:off x="6450687" y="3336667"/>
                <a:ext cx="32259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𝑥</m:t>
                          </m:r>
                        </m:e>
                        <m:sup>
                          <m:r>
                            <a:rPr lang="en-US" sz="2800" b="0" i="1" smtClean="0">
                              <a:solidFill>
                                <a:srgbClr val="C00000"/>
                              </a:solidFill>
                              <a:latin typeface="Cambria Math" panose="02040503050406030204" pitchFamily="18" charset="0"/>
                            </a:rPr>
                            <m:t>−1</m:t>
                          </m:r>
                        </m:sup>
                      </m:sSup>
                      <m:r>
                        <a:rPr lang="en-US" sz="2800" b="0" i="1" smtClean="0">
                          <a:solidFill>
                            <a:srgbClr val="C00000"/>
                          </a:solidFill>
                          <a:latin typeface="Cambria Math" panose="02040503050406030204" pitchFamily="18" charset="0"/>
                        </a:rPr>
                        <m:t>=</m:t>
                      </m:r>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𝑥</m:t>
                          </m:r>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−2</m:t>
                          </m:r>
                        </m:sup>
                      </m:sSup>
                      <m:r>
                        <a:rPr lang="en-US" sz="2800" b="0" i="1" smtClean="0">
                          <a:solidFill>
                            <a:srgbClr val="C00000"/>
                          </a:solidFill>
                          <a:latin typeface="Cambria Math" panose="02040503050406030204" pitchFamily="18" charset="0"/>
                        </a:rPr>
                        <m:t> (</m:t>
                      </m:r>
                      <m:r>
                        <a:rPr lang="en-US" sz="2800" b="0" i="1" smtClean="0">
                          <a:solidFill>
                            <a:srgbClr val="C00000"/>
                          </a:solidFill>
                          <a:latin typeface="Cambria Math" panose="02040503050406030204" pitchFamily="18" charset="0"/>
                        </a:rPr>
                        <m:t>𝑚𝑜𝑑</m:t>
                      </m:r>
                      <m:r>
                        <a:rPr lang="en-US" sz="2800" b="0" i="1" smtClean="0">
                          <a:solidFill>
                            <a:srgbClr val="C00000"/>
                          </a:solidFill>
                          <a:latin typeface="Cambria Math" panose="02040503050406030204" pitchFamily="18" charset="0"/>
                        </a:rPr>
                        <m:t> </m:t>
                      </m:r>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m:t>
                      </m:r>
                    </m:oMath>
                  </m:oMathPara>
                </a14:m>
                <a:endParaRPr lang="en-US" sz="2800" dirty="0">
                  <a:solidFill>
                    <a:srgbClr val="C00000"/>
                  </a:solidFill>
                </a:endParaRPr>
              </a:p>
            </p:txBody>
          </p:sp>
        </mc:Choice>
        <mc:Fallback xmlns="">
          <p:sp>
            <p:nvSpPr>
              <p:cNvPr id="4" name="TextBox 3">
                <a:extLst>
                  <a:ext uri="{FF2B5EF4-FFF2-40B4-BE49-F238E27FC236}">
                    <a16:creationId xmlns:a16="http://schemas.microsoft.com/office/drawing/2014/main" id="{5D64FCA0-26F3-DA46-84E3-2E54565DF25D}"/>
                  </a:ext>
                </a:extLst>
              </p:cNvPr>
              <p:cNvSpPr txBox="1">
                <a:spLocks noRot="1" noChangeAspect="1" noMove="1" noResize="1" noEditPoints="1" noAdjustHandles="1" noChangeArrowheads="1" noChangeShapeType="1" noTextEdit="1"/>
              </p:cNvSpPr>
              <p:nvPr/>
            </p:nvSpPr>
            <p:spPr>
              <a:xfrm>
                <a:off x="6450687" y="3336667"/>
                <a:ext cx="3225947" cy="430887"/>
              </a:xfrm>
              <a:prstGeom prst="rect">
                <a:avLst/>
              </a:prstGeom>
              <a:blipFill>
                <a:blip r:embed="rId3"/>
                <a:stretch>
                  <a:fillRect l="-784" t="-8571" r="-3529" b="-3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2013299-EBBA-1041-B0F1-0E28D815A3BC}"/>
                  </a:ext>
                </a:extLst>
              </p:cNvPr>
              <p:cNvSpPr txBox="1"/>
              <p:nvPr/>
            </p:nvSpPr>
            <p:spPr>
              <a:xfrm>
                <a:off x="5876357" y="5026988"/>
                <a:ext cx="3940951" cy="503215"/>
              </a:xfrm>
              <a:prstGeom prst="rect">
                <a:avLst/>
              </a:prstGeom>
              <a:noFill/>
            </p:spPr>
            <p:txBody>
              <a:bodyPr wrap="none" lIns="0" tIns="0" rIns="0" bIns="0" rtlCol="0">
                <a:spAutoFit/>
              </a:bodyPr>
              <a:lstStyle/>
              <a:p>
                <a14:m>
                  <m:oMath xmlns:m="http://schemas.openxmlformats.org/officeDocument/2006/math">
                    <m:r>
                      <a:rPr lang="en-US" sz="2800" b="0" i="1" smtClean="0">
                        <a:solidFill>
                          <a:srgbClr val="C00000"/>
                        </a:solidFill>
                        <a:latin typeface="Cambria Math" panose="02040503050406030204" pitchFamily="18" charset="0"/>
                      </a:rPr>
                      <m:t>𝑓</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r>
                      <a:rPr lang="en-US" sz="2800" b="0" i="1" smtClean="0">
                        <a:solidFill>
                          <a:srgbClr val="C00000"/>
                        </a:solidFill>
                        <a:latin typeface="Cambria Math" panose="02040503050406030204" pitchFamily="18" charset="0"/>
                      </a:rPr>
                      <m:t>=</m:t>
                    </m:r>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𝑥</m:t>
                        </m:r>
                      </m:e>
                      <m:sup>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2</m:t>
                            </m:r>
                          </m:e>
                          <m:sup>
                            <m:r>
                              <a:rPr lang="en-US" sz="2800" b="0" i="1" smtClean="0">
                                <a:solidFill>
                                  <a:srgbClr val="C00000"/>
                                </a:solidFill>
                                <a:latin typeface="Cambria Math" panose="02040503050406030204" pitchFamily="18" charset="0"/>
                              </a:rPr>
                              <m:t>𝑇</m:t>
                            </m:r>
                          </m:sup>
                        </m:sSup>
                      </m:sup>
                    </m:sSup>
                  </m:oMath>
                </a14:m>
                <a:r>
                  <a:rPr lang="en-US" sz="2800" dirty="0">
                    <a:solidFill>
                      <a:srgbClr val="C00000"/>
                    </a:solidFill>
                  </a:rPr>
                  <a:t>in a class group</a:t>
                </a:r>
              </a:p>
            </p:txBody>
          </p:sp>
        </mc:Choice>
        <mc:Fallback xmlns="">
          <p:sp>
            <p:nvSpPr>
              <p:cNvPr id="5" name="TextBox 4">
                <a:extLst>
                  <a:ext uri="{FF2B5EF4-FFF2-40B4-BE49-F238E27FC236}">
                    <a16:creationId xmlns:a16="http://schemas.microsoft.com/office/drawing/2014/main" id="{B2013299-EBBA-1041-B0F1-0E28D815A3BC}"/>
                  </a:ext>
                </a:extLst>
              </p:cNvPr>
              <p:cNvSpPr txBox="1">
                <a:spLocks noRot="1" noChangeAspect="1" noMove="1" noResize="1" noEditPoints="1" noAdjustHandles="1" noChangeArrowheads="1" noChangeShapeType="1" noTextEdit="1"/>
              </p:cNvSpPr>
              <p:nvPr/>
            </p:nvSpPr>
            <p:spPr>
              <a:xfrm>
                <a:off x="5876357" y="5026988"/>
                <a:ext cx="3940951" cy="503215"/>
              </a:xfrm>
              <a:prstGeom prst="rect">
                <a:avLst/>
              </a:prstGeom>
              <a:blipFill>
                <a:blip r:embed="rId4"/>
                <a:stretch>
                  <a:fillRect l="-4180" t="-7500" r="-4823" b="-4250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90918B42-DF47-4240-A3C5-329A20009831}"/>
              </a:ext>
            </a:extLst>
          </p:cNvPr>
          <p:cNvSpPr txBox="1"/>
          <p:nvPr/>
        </p:nvSpPr>
        <p:spPr>
          <a:xfrm>
            <a:off x="10184038" y="4692055"/>
            <a:ext cx="1536492" cy="523220"/>
          </a:xfrm>
          <a:prstGeom prst="rect">
            <a:avLst/>
          </a:prstGeom>
          <a:noFill/>
        </p:spPr>
        <p:txBody>
          <a:bodyPr wrap="square">
            <a:spAutoFit/>
          </a:bodyPr>
          <a:lstStyle/>
          <a:p>
            <a:r>
              <a:rPr lang="en-US" sz="2800" dirty="0"/>
              <a:t>[BBBF18]</a:t>
            </a:r>
          </a:p>
        </p:txBody>
      </p:sp>
    </p:spTree>
    <p:extLst>
      <p:ext uri="{BB962C8B-B14F-4D97-AF65-F5344CB8AC3E}">
        <p14:creationId xmlns:p14="http://schemas.microsoft.com/office/powerpoint/2010/main" val="29394789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A506-2673-CF43-B703-299FF1F2AF07}"/>
              </a:ext>
            </a:extLst>
          </p:cNvPr>
          <p:cNvSpPr>
            <a:spLocks noGrp="1"/>
          </p:cNvSpPr>
          <p:nvPr>
            <p:ph type="title"/>
          </p:nvPr>
        </p:nvSpPr>
        <p:spPr/>
        <p:txBody>
          <a:bodyPr/>
          <a:lstStyle/>
          <a:p>
            <a:r>
              <a:rPr lang="en-US"/>
              <a:t>There is an increasing need for faster XGCD</a:t>
            </a:r>
            <a:endParaRPr lang="en-US" dirty="0"/>
          </a:p>
        </p:txBody>
      </p:sp>
      <p:sp>
        <p:nvSpPr>
          <p:cNvPr id="3" name="Content Placeholder 2">
            <a:extLst>
              <a:ext uri="{FF2B5EF4-FFF2-40B4-BE49-F238E27FC236}">
                <a16:creationId xmlns:a16="http://schemas.microsoft.com/office/drawing/2014/main" id="{C82E0E02-444B-B540-A17C-E4037DB0EB6B}"/>
              </a:ext>
            </a:extLst>
          </p:cNvPr>
          <p:cNvSpPr>
            <a:spLocks noGrp="1"/>
          </p:cNvSpPr>
          <p:nvPr>
            <p:ph idx="1"/>
          </p:nvPr>
        </p:nvSpPr>
        <p:spPr/>
        <p:txBody>
          <a:bodyPr>
            <a:normAutofit/>
          </a:bodyPr>
          <a:lstStyle/>
          <a:p>
            <a:pPr marL="0" indent="0">
              <a:buNone/>
            </a:pPr>
            <a:endParaRPr lang="en-US" dirty="0"/>
          </a:p>
          <a:p>
            <a:pPr marL="514350" indent="-514350">
              <a:buFont typeface="+mj-lt"/>
              <a:buAutoNum type="arabicPeriod"/>
            </a:pPr>
            <a:r>
              <a:rPr lang="en-US" dirty="0"/>
              <a:t>Modular Inversion for Curve25519 [Ber06]</a:t>
            </a:r>
          </a:p>
          <a:p>
            <a:pPr lvl="1"/>
            <a:r>
              <a:rPr lang="en-US" sz="2800" dirty="0"/>
              <a:t>Constant-time XGCD faster than Fermat’s Little Theorem [BY19]</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Squaring binary quadratic forms over class groups [Wes19] as a VDF</a:t>
            </a:r>
          </a:p>
          <a:p>
            <a:pPr lvl="1"/>
            <a:r>
              <a:rPr lang="en-US" sz="2800" dirty="0"/>
              <a:t>XGCD is the bottleneck</a:t>
            </a:r>
          </a:p>
          <a:p>
            <a:pPr marL="457200" lvl="1" indent="0">
              <a:buNone/>
            </a:pPr>
            <a:endParaRPr lang="en-US" sz="2800" dirty="0"/>
          </a:p>
          <a:p>
            <a:pPr marL="457200" lvl="1" indent="0">
              <a:buNone/>
            </a:pPr>
            <a:endParaRPr lang="en-US" sz="2800" dirty="0"/>
          </a:p>
          <a:p>
            <a:pPr lvl="1"/>
            <a:endParaRPr lang="en-US" sz="28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D64FCA0-26F3-DA46-84E3-2E54565DF25D}"/>
                  </a:ext>
                </a:extLst>
              </p:cNvPr>
              <p:cNvSpPr txBox="1"/>
              <p:nvPr/>
            </p:nvSpPr>
            <p:spPr>
              <a:xfrm>
                <a:off x="6450687" y="3336667"/>
                <a:ext cx="32259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𝑥</m:t>
                          </m:r>
                        </m:e>
                        <m:sup>
                          <m:r>
                            <a:rPr lang="en-US" sz="2800" b="0" i="1" smtClean="0">
                              <a:solidFill>
                                <a:srgbClr val="C00000"/>
                              </a:solidFill>
                              <a:latin typeface="Cambria Math" panose="02040503050406030204" pitchFamily="18" charset="0"/>
                            </a:rPr>
                            <m:t>−1</m:t>
                          </m:r>
                        </m:sup>
                      </m:sSup>
                      <m:r>
                        <a:rPr lang="en-US" sz="2800" b="0" i="1" smtClean="0">
                          <a:solidFill>
                            <a:srgbClr val="C00000"/>
                          </a:solidFill>
                          <a:latin typeface="Cambria Math" panose="02040503050406030204" pitchFamily="18" charset="0"/>
                        </a:rPr>
                        <m:t>=</m:t>
                      </m:r>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𝑥</m:t>
                          </m:r>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−2</m:t>
                          </m:r>
                        </m:sup>
                      </m:sSup>
                      <m:r>
                        <a:rPr lang="en-US" sz="2800" b="0" i="1" smtClean="0">
                          <a:solidFill>
                            <a:srgbClr val="C00000"/>
                          </a:solidFill>
                          <a:latin typeface="Cambria Math" panose="02040503050406030204" pitchFamily="18" charset="0"/>
                        </a:rPr>
                        <m:t> (</m:t>
                      </m:r>
                      <m:r>
                        <a:rPr lang="en-US" sz="2800" b="0" i="1" smtClean="0">
                          <a:solidFill>
                            <a:srgbClr val="C00000"/>
                          </a:solidFill>
                          <a:latin typeface="Cambria Math" panose="02040503050406030204" pitchFamily="18" charset="0"/>
                        </a:rPr>
                        <m:t>𝑚𝑜𝑑</m:t>
                      </m:r>
                      <m:r>
                        <a:rPr lang="en-US" sz="2800" b="0" i="1" smtClean="0">
                          <a:solidFill>
                            <a:srgbClr val="C00000"/>
                          </a:solidFill>
                          <a:latin typeface="Cambria Math" panose="02040503050406030204" pitchFamily="18" charset="0"/>
                        </a:rPr>
                        <m:t> </m:t>
                      </m:r>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m:t>
                      </m:r>
                    </m:oMath>
                  </m:oMathPara>
                </a14:m>
                <a:endParaRPr lang="en-US" sz="2800" dirty="0">
                  <a:solidFill>
                    <a:srgbClr val="C00000"/>
                  </a:solidFill>
                </a:endParaRPr>
              </a:p>
            </p:txBody>
          </p:sp>
        </mc:Choice>
        <mc:Fallback xmlns="">
          <p:sp>
            <p:nvSpPr>
              <p:cNvPr id="4" name="TextBox 3">
                <a:extLst>
                  <a:ext uri="{FF2B5EF4-FFF2-40B4-BE49-F238E27FC236}">
                    <a16:creationId xmlns:a16="http://schemas.microsoft.com/office/drawing/2014/main" id="{5D64FCA0-26F3-DA46-84E3-2E54565DF25D}"/>
                  </a:ext>
                </a:extLst>
              </p:cNvPr>
              <p:cNvSpPr txBox="1">
                <a:spLocks noRot="1" noChangeAspect="1" noMove="1" noResize="1" noEditPoints="1" noAdjustHandles="1" noChangeArrowheads="1" noChangeShapeType="1" noTextEdit="1"/>
              </p:cNvSpPr>
              <p:nvPr/>
            </p:nvSpPr>
            <p:spPr>
              <a:xfrm>
                <a:off x="6450687" y="3336667"/>
                <a:ext cx="3225947" cy="430887"/>
              </a:xfrm>
              <a:prstGeom prst="rect">
                <a:avLst/>
              </a:prstGeom>
              <a:blipFill>
                <a:blip r:embed="rId3"/>
                <a:stretch>
                  <a:fillRect l="-784" t="-8571" r="-3529" b="-3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2013299-EBBA-1041-B0F1-0E28D815A3BC}"/>
                  </a:ext>
                </a:extLst>
              </p:cNvPr>
              <p:cNvSpPr txBox="1"/>
              <p:nvPr/>
            </p:nvSpPr>
            <p:spPr>
              <a:xfrm>
                <a:off x="5876357" y="5026988"/>
                <a:ext cx="3940951" cy="503215"/>
              </a:xfrm>
              <a:prstGeom prst="rect">
                <a:avLst/>
              </a:prstGeom>
              <a:noFill/>
            </p:spPr>
            <p:txBody>
              <a:bodyPr wrap="none" lIns="0" tIns="0" rIns="0" bIns="0" rtlCol="0">
                <a:spAutoFit/>
              </a:bodyPr>
              <a:lstStyle/>
              <a:p>
                <a14:m>
                  <m:oMath xmlns:m="http://schemas.openxmlformats.org/officeDocument/2006/math">
                    <m:r>
                      <a:rPr lang="en-US" sz="2800" b="0" i="1" smtClean="0">
                        <a:solidFill>
                          <a:srgbClr val="C00000"/>
                        </a:solidFill>
                        <a:latin typeface="Cambria Math" panose="02040503050406030204" pitchFamily="18" charset="0"/>
                      </a:rPr>
                      <m:t>𝑓</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r>
                      <a:rPr lang="en-US" sz="2800" b="0" i="1" smtClean="0">
                        <a:solidFill>
                          <a:srgbClr val="C00000"/>
                        </a:solidFill>
                        <a:latin typeface="Cambria Math" panose="02040503050406030204" pitchFamily="18" charset="0"/>
                      </a:rPr>
                      <m:t>=</m:t>
                    </m:r>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𝑥</m:t>
                        </m:r>
                      </m:e>
                      <m:sup>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2</m:t>
                            </m:r>
                          </m:e>
                          <m:sup>
                            <m:r>
                              <a:rPr lang="en-US" sz="2800" b="0" i="1" smtClean="0">
                                <a:solidFill>
                                  <a:srgbClr val="C00000"/>
                                </a:solidFill>
                                <a:latin typeface="Cambria Math" panose="02040503050406030204" pitchFamily="18" charset="0"/>
                              </a:rPr>
                              <m:t>𝑇</m:t>
                            </m:r>
                          </m:sup>
                        </m:sSup>
                      </m:sup>
                    </m:sSup>
                  </m:oMath>
                </a14:m>
                <a:r>
                  <a:rPr lang="en-US" sz="2800" dirty="0">
                    <a:solidFill>
                      <a:srgbClr val="C00000"/>
                    </a:solidFill>
                  </a:rPr>
                  <a:t>in a class group</a:t>
                </a:r>
              </a:p>
            </p:txBody>
          </p:sp>
        </mc:Choice>
        <mc:Fallback xmlns="">
          <p:sp>
            <p:nvSpPr>
              <p:cNvPr id="5" name="TextBox 4">
                <a:extLst>
                  <a:ext uri="{FF2B5EF4-FFF2-40B4-BE49-F238E27FC236}">
                    <a16:creationId xmlns:a16="http://schemas.microsoft.com/office/drawing/2014/main" id="{B2013299-EBBA-1041-B0F1-0E28D815A3BC}"/>
                  </a:ext>
                </a:extLst>
              </p:cNvPr>
              <p:cNvSpPr txBox="1">
                <a:spLocks noRot="1" noChangeAspect="1" noMove="1" noResize="1" noEditPoints="1" noAdjustHandles="1" noChangeArrowheads="1" noChangeShapeType="1" noTextEdit="1"/>
              </p:cNvSpPr>
              <p:nvPr/>
            </p:nvSpPr>
            <p:spPr>
              <a:xfrm>
                <a:off x="5876357" y="5026988"/>
                <a:ext cx="3940951" cy="503215"/>
              </a:xfrm>
              <a:prstGeom prst="rect">
                <a:avLst/>
              </a:prstGeom>
              <a:blipFill>
                <a:blip r:embed="rId4"/>
                <a:stretch>
                  <a:fillRect l="-4180" t="-7500" r="-4823" b="-4250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D5D0A36-AA3A-FC42-8211-375133EFA000}"/>
              </a:ext>
            </a:extLst>
          </p:cNvPr>
          <p:cNvSpPr txBox="1"/>
          <p:nvPr/>
        </p:nvSpPr>
        <p:spPr>
          <a:xfrm>
            <a:off x="1648918" y="3459863"/>
            <a:ext cx="3571747" cy="523220"/>
          </a:xfrm>
          <a:prstGeom prst="rect">
            <a:avLst/>
          </a:prstGeom>
          <a:noFill/>
        </p:spPr>
        <p:txBody>
          <a:bodyPr wrap="none" rtlCol="0">
            <a:spAutoFit/>
          </a:bodyPr>
          <a:lstStyle/>
          <a:p>
            <a:r>
              <a:rPr lang="en-US" sz="2800" dirty="0">
                <a:solidFill>
                  <a:srgbClr val="009193"/>
                </a:solidFill>
              </a:rPr>
              <a:t>255-bits, constant-time</a:t>
            </a:r>
          </a:p>
        </p:txBody>
      </p:sp>
      <p:sp>
        <p:nvSpPr>
          <p:cNvPr id="7" name="TextBox 6">
            <a:extLst>
              <a:ext uri="{FF2B5EF4-FFF2-40B4-BE49-F238E27FC236}">
                <a16:creationId xmlns:a16="http://schemas.microsoft.com/office/drawing/2014/main" id="{31D0168F-0D54-8E48-B018-DC95D182AD34}"/>
              </a:ext>
            </a:extLst>
          </p:cNvPr>
          <p:cNvSpPr txBox="1"/>
          <p:nvPr/>
        </p:nvSpPr>
        <p:spPr>
          <a:xfrm>
            <a:off x="1267403" y="5653743"/>
            <a:ext cx="4334776" cy="523220"/>
          </a:xfrm>
          <a:prstGeom prst="rect">
            <a:avLst/>
          </a:prstGeom>
          <a:noFill/>
        </p:spPr>
        <p:txBody>
          <a:bodyPr wrap="none" rtlCol="0">
            <a:spAutoFit/>
          </a:bodyPr>
          <a:lstStyle/>
          <a:p>
            <a:r>
              <a:rPr lang="en-US" sz="2800" dirty="0">
                <a:solidFill>
                  <a:srgbClr val="009193"/>
                </a:solidFill>
              </a:rPr>
              <a:t>1024-bits, not constant-time</a:t>
            </a:r>
          </a:p>
        </p:txBody>
      </p:sp>
      <p:sp>
        <p:nvSpPr>
          <p:cNvPr id="9" name="TextBox 8">
            <a:extLst>
              <a:ext uri="{FF2B5EF4-FFF2-40B4-BE49-F238E27FC236}">
                <a16:creationId xmlns:a16="http://schemas.microsoft.com/office/drawing/2014/main" id="{90918B42-DF47-4240-A3C5-329A20009831}"/>
              </a:ext>
            </a:extLst>
          </p:cNvPr>
          <p:cNvSpPr txBox="1"/>
          <p:nvPr/>
        </p:nvSpPr>
        <p:spPr>
          <a:xfrm>
            <a:off x="10184038" y="4692055"/>
            <a:ext cx="1536492" cy="523220"/>
          </a:xfrm>
          <a:prstGeom prst="rect">
            <a:avLst/>
          </a:prstGeom>
          <a:noFill/>
        </p:spPr>
        <p:txBody>
          <a:bodyPr wrap="square">
            <a:spAutoFit/>
          </a:bodyPr>
          <a:lstStyle/>
          <a:p>
            <a:r>
              <a:rPr lang="en-US" sz="2800" dirty="0"/>
              <a:t>[BBBF18]</a:t>
            </a:r>
          </a:p>
        </p:txBody>
      </p:sp>
    </p:spTree>
    <p:extLst>
      <p:ext uri="{BB962C8B-B14F-4D97-AF65-F5344CB8AC3E}">
        <p14:creationId xmlns:p14="http://schemas.microsoft.com/office/powerpoint/2010/main" val="17841512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a:extLst>
              <a:ext uri="{FF2B5EF4-FFF2-40B4-BE49-F238E27FC236}">
                <a16:creationId xmlns:a16="http://schemas.microsoft.com/office/drawing/2014/main" id="{52BC1B3C-99D9-864A-8277-8E511201406A}"/>
              </a:ext>
            </a:extLst>
          </p:cNvPr>
          <p:cNvGraphicFramePr>
            <a:graphicFrameLocks noGrp="1"/>
          </p:cNvGraphicFramePr>
          <p:nvPr>
            <p:ph sz="half" idx="1"/>
          </p:nvPr>
        </p:nvGraphicFramePr>
        <p:xfrm>
          <a:off x="472605" y="1192678"/>
          <a:ext cx="6019800" cy="3997091"/>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a:extLst>
              <a:ext uri="{FF2B5EF4-FFF2-40B4-BE49-F238E27FC236}">
                <a16:creationId xmlns:a16="http://schemas.microsoft.com/office/drawing/2014/main" id="{5308DB79-051E-BC48-AEAD-FC57EB626B07}"/>
              </a:ext>
            </a:extLst>
          </p:cNvPr>
          <p:cNvSpPr txBox="1"/>
          <p:nvPr/>
        </p:nvSpPr>
        <p:spPr>
          <a:xfrm>
            <a:off x="2417606" y="5090842"/>
            <a:ext cx="3112327" cy="477054"/>
          </a:xfrm>
          <a:prstGeom prst="rect">
            <a:avLst/>
          </a:prstGeom>
          <a:noFill/>
        </p:spPr>
        <p:txBody>
          <a:bodyPr wrap="none" rtlCol="0">
            <a:spAutoFit/>
          </a:bodyPr>
          <a:lstStyle/>
          <a:p>
            <a:r>
              <a:rPr lang="en-US" sz="2500" dirty="0"/>
              <a:t>Clock Frequency (GHz)</a:t>
            </a:r>
          </a:p>
        </p:txBody>
      </p:sp>
      <p:sp>
        <p:nvSpPr>
          <p:cNvPr id="24" name="TextBox 23">
            <a:extLst>
              <a:ext uri="{FF2B5EF4-FFF2-40B4-BE49-F238E27FC236}">
                <a16:creationId xmlns:a16="http://schemas.microsoft.com/office/drawing/2014/main" id="{0FE8F091-EC07-354A-A1B9-1EF8A763E2DE}"/>
              </a:ext>
            </a:extLst>
          </p:cNvPr>
          <p:cNvSpPr txBox="1"/>
          <p:nvPr/>
        </p:nvSpPr>
        <p:spPr>
          <a:xfrm>
            <a:off x="2087500" y="715624"/>
            <a:ext cx="3796680" cy="477054"/>
          </a:xfrm>
          <a:prstGeom prst="rect">
            <a:avLst/>
          </a:prstGeom>
          <a:noFill/>
        </p:spPr>
        <p:txBody>
          <a:bodyPr wrap="none" rtlCol="0">
            <a:spAutoFit/>
          </a:bodyPr>
          <a:lstStyle/>
          <a:p>
            <a:r>
              <a:rPr lang="en-US" sz="2500" dirty="0"/>
              <a:t>255-bit constant-time XGCD</a:t>
            </a:r>
          </a:p>
        </p:txBody>
      </p:sp>
      <p:sp>
        <p:nvSpPr>
          <p:cNvPr id="26" name="TextBox 25">
            <a:extLst>
              <a:ext uri="{FF2B5EF4-FFF2-40B4-BE49-F238E27FC236}">
                <a16:creationId xmlns:a16="http://schemas.microsoft.com/office/drawing/2014/main" id="{8AFA6259-2190-AE47-8641-3E8732A7A40A}"/>
              </a:ext>
            </a:extLst>
          </p:cNvPr>
          <p:cNvSpPr txBox="1"/>
          <p:nvPr/>
        </p:nvSpPr>
        <p:spPr>
          <a:xfrm>
            <a:off x="945934" y="4249766"/>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27" name="TextBox 26">
            <a:extLst>
              <a:ext uri="{FF2B5EF4-FFF2-40B4-BE49-F238E27FC236}">
                <a16:creationId xmlns:a16="http://schemas.microsoft.com/office/drawing/2014/main" id="{00E5D6E0-95EA-3943-8A4D-DD3E09F53079}"/>
              </a:ext>
            </a:extLst>
          </p:cNvPr>
          <p:cNvSpPr txBox="1"/>
          <p:nvPr/>
        </p:nvSpPr>
        <p:spPr>
          <a:xfrm>
            <a:off x="945934" y="1203358"/>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28" name="TextBox 27">
            <a:extLst>
              <a:ext uri="{FF2B5EF4-FFF2-40B4-BE49-F238E27FC236}">
                <a16:creationId xmlns:a16="http://schemas.microsoft.com/office/drawing/2014/main" id="{0CD15C58-635F-FA45-B6D9-7F08A88F997B}"/>
              </a:ext>
            </a:extLst>
          </p:cNvPr>
          <p:cNvSpPr txBox="1"/>
          <p:nvPr/>
        </p:nvSpPr>
        <p:spPr>
          <a:xfrm>
            <a:off x="945934" y="2421922"/>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29" name="TextBox 28">
            <a:extLst>
              <a:ext uri="{FF2B5EF4-FFF2-40B4-BE49-F238E27FC236}">
                <a16:creationId xmlns:a16="http://schemas.microsoft.com/office/drawing/2014/main" id="{AC02E6FD-3E71-374F-8F49-30487996327C}"/>
              </a:ext>
            </a:extLst>
          </p:cNvPr>
          <p:cNvSpPr txBox="1"/>
          <p:nvPr/>
        </p:nvSpPr>
        <p:spPr>
          <a:xfrm>
            <a:off x="945934" y="1812640"/>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30" name="TextBox 29">
            <a:extLst>
              <a:ext uri="{FF2B5EF4-FFF2-40B4-BE49-F238E27FC236}">
                <a16:creationId xmlns:a16="http://schemas.microsoft.com/office/drawing/2014/main" id="{7CAA08BD-216B-534E-A81A-63BEFA2B154B}"/>
              </a:ext>
            </a:extLst>
          </p:cNvPr>
          <p:cNvSpPr txBox="1"/>
          <p:nvPr/>
        </p:nvSpPr>
        <p:spPr>
          <a:xfrm>
            <a:off x="945934" y="3031204"/>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31" name="TextBox 30">
            <a:extLst>
              <a:ext uri="{FF2B5EF4-FFF2-40B4-BE49-F238E27FC236}">
                <a16:creationId xmlns:a16="http://schemas.microsoft.com/office/drawing/2014/main" id="{E90600E1-1F8E-9C47-846E-7CA2EF04C213}"/>
              </a:ext>
            </a:extLst>
          </p:cNvPr>
          <p:cNvSpPr txBox="1"/>
          <p:nvPr/>
        </p:nvSpPr>
        <p:spPr>
          <a:xfrm>
            <a:off x="945934" y="3640486"/>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32" name="TextBox 31">
            <a:extLst>
              <a:ext uri="{FF2B5EF4-FFF2-40B4-BE49-F238E27FC236}">
                <a16:creationId xmlns:a16="http://schemas.microsoft.com/office/drawing/2014/main" id="{50F40241-E742-B749-A2F9-77FC885C0409}"/>
              </a:ext>
            </a:extLst>
          </p:cNvPr>
          <p:cNvSpPr txBox="1"/>
          <p:nvPr/>
        </p:nvSpPr>
        <p:spPr>
          <a:xfrm rot="16200000">
            <a:off x="-278778" y="2660448"/>
            <a:ext cx="1721369" cy="477054"/>
          </a:xfrm>
          <a:prstGeom prst="rect">
            <a:avLst/>
          </a:prstGeom>
          <a:noFill/>
        </p:spPr>
        <p:txBody>
          <a:bodyPr wrap="none" rtlCol="0">
            <a:spAutoFit/>
          </a:bodyPr>
          <a:lstStyle/>
          <a:p>
            <a:r>
              <a:rPr lang="en-US" sz="2500" dirty="0"/>
              <a:t>Cycle Count</a:t>
            </a:r>
          </a:p>
        </p:txBody>
      </p:sp>
      <p:sp>
        <p:nvSpPr>
          <p:cNvPr id="18" name="TextBox 17">
            <a:extLst>
              <a:ext uri="{FF2B5EF4-FFF2-40B4-BE49-F238E27FC236}">
                <a16:creationId xmlns:a16="http://schemas.microsoft.com/office/drawing/2014/main" id="{BC122345-99E7-B94A-AB4E-D0180D7637B9}"/>
              </a:ext>
            </a:extLst>
          </p:cNvPr>
          <p:cNvSpPr txBox="1"/>
          <p:nvPr/>
        </p:nvSpPr>
        <p:spPr>
          <a:xfrm>
            <a:off x="4295458" y="1524016"/>
            <a:ext cx="1025345" cy="477054"/>
          </a:xfrm>
          <a:prstGeom prst="rect">
            <a:avLst/>
          </a:prstGeom>
          <a:noFill/>
        </p:spPr>
        <p:txBody>
          <a:bodyPr wrap="none" rtlCol="0">
            <a:spAutoFit/>
          </a:bodyPr>
          <a:lstStyle/>
          <a:p>
            <a:r>
              <a:rPr lang="en-US" sz="2500" dirty="0"/>
              <a:t>[BY19]</a:t>
            </a:r>
          </a:p>
        </p:txBody>
      </p:sp>
      <p:sp>
        <p:nvSpPr>
          <p:cNvPr id="19" name="TextBox 18">
            <a:extLst>
              <a:ext uri="{FF2B5EF4-FFF2-40B4-BE49-F238E27FC236}">
                <a16:creationId xmlns:a16="http://schemas.microsoft.com/office/drawing/2014/main" id="{210FBAF4-182F-484D-814B-4E0047573103}"/>
              </a:ext>
            </a:extLst>
          </p:cNvPr>
          <p:cNvSpPr txBox="1"/>
          <p:nvPr/>
        </p:nvSpPr>
        <p:spPr>
          <a:xfrm>
            <a:off x="4278413" y="2214956"/>
            <a:ext cx="1143262" cy="477054"/>
          </a:xfrm>
          <a:prstGeom prst="rect">
            <a:avLst/>
          </a:prstGeom>
          <a:noFill/>
        </p:spPr>
        <p:txBody>
          <a:bodyPr wrap="none" rtlCol="0">
            <a:spAutoFit/>
          </a:bodyPr>
          <a:lstStyle/>
          <a:p>
            <a:r>
              <a:rPr lang="en-US" sz="2500" dirty="0"/>
              <a:t>[Por20]</a:t>
            </a:r>
          </a:p>
        </p:txBody>
      </p:sp>
      <p:sp>
        <p:nvSpPr>
          <p:cNvPr id="25" name="TextBox 24">
            <a:extLst>
              <a:ext uri="{FF2B5EF4-FFF2-40B4-BE49-F238E27FC236}">
                <a16:creationId xmlns:a16="http://schemas.microsoft.com/office/drawing/2014/main" id="{5C08A741-9724-F947-A739-A17B8C1749F2}"/>
              </a:ext>
            </a:extLst>
          </p:cNvPr>
          <p:cNvSpPr txBox="1"/>
          <p:nvPr/>
        </p:nvSpPr>
        <p:spPr>
          <a:xfrm>
            <a:off x="1873554" y="1524016"/>
            <a:ext cx="1669047" cy="477054"/>
          </a:xfrm>
          <a:prstGeom prst="rect">
            <a:avLst/>
          </a:prstGeom>
          <a:noFill/>
        </p:spPr>
        <p:txBody>
          <a:bodyPr wrap="none" rtlCol="0">
            <a:spAutoFit/>
          </a:bodyPr>
          <a:lstStyle/>
          <a:p>
            <a:r>
              <a:rPr lang="en-US" sz="2500" dirty="0"/>
              <a:t>[DdPM+21]</a:t>
            </a:r>
          </a:p>
        </p:txBody>
      </p:sp>
      <p:sp>
        <p:nvSpPr>
          <p:cNvPr id="36" name="Right Arrow 35">
            <a:extLst>
              <a:ext uri="{FF2B5EF4-FFF2-40B4-BE49-F238E27FC236}">
                <a16:creationId xmlns:a16="http://schemas.microsoft.com/office/drawing/2014/main" id="{B390A06B-A54C-DC4F-A8E1-D1986CAA7751}"/>
              </a:ext>
            </a:extLst>
          </p:cNvPr>
          <p:cNvSpPr/>
          <p:nvPr/>
        </p:nvSpPr>
        <p:spPr>
          <a:xfrm rot="2700000">
            <a:off x="5680963" y="3960828"/>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F84634F-F194-4145-ACAF-B98645550992}"/>
              </a:ext>
            </a:extLst>
          </p:cNvPr>
          <p:cNvSpPr txBox="1"/>
          <p:nvPr/>
        </p:nvSpPr>
        <p:spPr>
          <a:xfrm>
            <a:off x="4699930" y="3484570"/>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40" name="TextBox 39">
            <a:extLst>
              <a:ext uri="{FF2B5EF4-FFF2-40B4-BE49-F238E27FC236}">
                <a16:creationId xmlns:a16="http://schemas.microsoft.com/office/drawing/2014/main" id="{C9F90AF7-B3BA-5E42-A946-13293EEC7F98}"/>
              </a:ext>
            </a:extLst>
          </p:cNvPr>
          <p:cNvSpPr txBox="1"/>
          <p:nvPr/>
        </p:nvSpPr>
        <p:spPr>
          <a:xfrm>
            <a:off x="1999104" y="3429000"/>
            <a:ext cx="2199469" cy="477054"/>
          </a:xfrm>
          <a:prstGeom prst="rect">
            <a:avLst/>
          </a:prstGeom>
          <a:solidFill>
            <a:schemeClr val="bg1"/>
          </a:solidFill>
          <a:ln>
            <a:solidFill>
              <a:schemeClr val="tx1"/>
            </a:solidFill>
          </a:ln>
        </p:spPr>
        <p:txBody>
          <a:bodyPr wrap="square" rtlCol="0">
            <a:spAutoFit/>
          </a:bodyPr>
          <a:lstStyle/>
          <a:p>
            <a:pPr algn="ctr"/>
            <a:r>
              <a:rPr lang="en-US" sz="2500" dirty="0"/>
              <a:t>No ASIC points</a:t>
            </a:r>
          </a:p>
        </p:txBody>
      </p:sp>
      <p:pic>
        <p:nvPicPr>
          <p:cNvPr id="46" name="Picture 45" descr="Icon&#10;&#10;Description automatically generated with low confidence">
            <a:extLst>
              <a:ext uri="{FF2B5EF4-FFF2-40B4-BE49-F238E27FC236}">
                <a16:creationId xmlns:a16="http://schemas.microsoft.com/office/drawing/2014/main" id="{04C60D4F-46F3-254E-A671-D99367874306}"/>
              </a:ext>
            </a:extLst>
          </p:cNvPr>
          <p:cNvPicPr>
            <a:picLocks noChangeAspect="1"/>
          </p:cNvPicPr>
          <p:nvPr/>
        </p:nvPicPr>
        <p:blipFill>
          <a:blip r:embed="rId4"/>
          <a:stretch>
            <a:fillRect/>
          </a:stretch>
        </p:blipFill>
        <p:spPr>
          <a:xfrm>
            <a:off x="3776919" y="5851352"/>
            <a:ext cx="393700" cy="330200"/>
          </a:xfrm>
          <a:prstGeom prst="rect">
            <a:avLst/>
          </a:prstGeom>
        </p:spPr>
      </p:pic>
      <p:pic>
        <p:nvPicPr>
          <p:cNvPr id="47" name="Picture 46" descr="Shape&#10;&#10;Description automatically generated">
            <a:extLst>
              <a:ext uri="{FF2B5EF4-FFF2-40B4-BE49-F238E27FC236}">
                <a16:creationId xmlns:a16="http://schemas.microsoft.com/office/drawing/2014/main" id="{4B93B285-3E31-0548-91A9-424E25EE2B79}"/>
              </a:ext>
            </a:extLst>
          </p:cNvPr>
          <p:cNvPicPr>
            <a:picLocks noChangeAspect="1"/>
          </p:cNvPicPr>
          <p:nvPr/>
        </p:nvPicPr>
        <p:blipFill>
          <a:blip r:embed="rId5"/>
          <a:stretch>
            <a:fillRect/>
          </a:stretch>
        </p:blipFill>
        <p:spPr>
          <a:xfrm>
            <a:off x="7872017" y="5854123"/>
            <a:ext cx="342900" cy="368300"/>
          </a:xfrm>
          <a:prstGeom prst="rect">
            <a:avLst/>
          </a:prstGeom>
        </p:spPr>
      </p:pic>
      <p:sp>
        <p:nvSpPr>
          <p:cNvPr id="48" name="TextBox 47">
            <a:extLst>
              <a:ext uri="{FF2B5EF4-FFF2-40B4-BE49-F238E27FC236}">
                <a16:creationId xmlns:a16="http://schemas.microsoft.com/office/drawing/2014/main" id="{F9D14A82-A0B6-6943-8069-E3FA2D9EC819}"/>
              </a:ext>
            </a:extLst>
          </p:cNvPr>
          <p:cNvSpPr txBox="1"/>
          <p:nvPr/>
        </p:nvSpPr>
        <p:spPr>
          <a:xfrm>
            <a:off x="4127790" y="5822313"/>
            <a:ext cx="1120948" cy="400110"/>
          </a:xfrm>
          <a:prstGeom prst="rect">
            <a:avLst/>
          </a:prstGeom>
          <a:noFill/>
        </p:spPr>
        <p:txBody>
          <a:bodyPr wrap="none" rtlCol="0">
            <a:spAutoFit/>
          </a:bodyPr>
          <a:lstStyle/>
          <a:p>
            <a:r>
              <a:rPr lang="en-US" sz="2000" dirty="0"/>
              <a:t>Software</a:t>
            </a:r>
          </a:p>
        </p:txBody>
      </p:sp>
      <p:pic>
        <p:nvPicPr>
          <p:cNvPr id="50" name="Picture 49" descr="Icon&#10;&#10;Description automatically generated with medium confidence">
            <a:extLst>
              <a:ext uri="{FF2B5EF4-FFF2-40B4-BE49-F238E27FC236}">
                <a16:creationId xmlns:a16="http://schemas.microsoft.com/office/drawing/2014/main" id="{AE938551-575C-3746-9DAF-2C294589252D}"/>
              </a:ext>
            </a:extLst>
          </p:cNvPr>
          <p:cNvPicPr>
            <a:picLocks noChangeAspect="1"/>
          </p:cNvPicPr>
          <p:nvPr/>
        </p:nvPicPr>
        <p:blipFill rotWithShape="1">
          <a:blip r:embed="rId6"/>
          <a:srcRect l="13259" t="3630"/>
          <a:stretch/>
        </p:blipFill>
        <p:spPr>
          <a:xfrm>
            <a:off x="6028684" y="5909596"/>
            <a:ext cx="342901" cy="293533"/>
          </a:xfrm>
          <a:prstGeom prst="rect">
            <a:avLst/>
          </a:prstGeom>
        </p:spPr>
      </p:pic>
      <p:sp>
        <p:nvSpPr>
          <p:cNvPr id="51" name="TextBox 50">
            <a:extLst>
              <a:ext uri="{FF2B5EF4-FFF2-40B4-BE49-F238E27FC236}">
                <a16:creationId xmlns:a16="http://schemas.microsoft.com/office/drawing/2014/main" id="{E928B023-2882-6F48-A20A-E1546E63B088}"/>
              </a:ext>
            </a:extLst>
          </p:cNvPr>
          <p:cNvSpPr txBox="1"/>
          <p:nvPr/>
        </p:nvSpPr>
        <p:spPr>
          <a:xfrm>
            <a:off x="6310120" y="5822313"/>
            <a:ext cx="747320" cy="400110"/>
          </a:xfrm>
          <a:prstGeom prst="rect">
            <a:avLst/>
          </a:prstGeom>
          <a:noFill/>
        </p:spPr>
        <p:txBody>
          <a:bodyPr wrap="none" rtlCol="0">
            <a:spAutoFit/>
          </a:bodyPr>
          <a:lstStyle/>
          <a:p>
            <a:r>
              <a:rPr lang="en-US" sz="2000" dirty="0"/>
              <a:t>FPGA</a:t>
            </a:r>
          </a:p>
        </p:txBody>
      </p:sp>
      <p:sp>
        <p:nvSpPr>
          <p:cNvPr id="52" name="TextBox 51">
            <a:extLst>
              <a:ext uri="{FF2B5EF4-FFF2-40B4-BE49-F238E27FC236}">
                <a16:creationId xmlns:a16="http://schemas.microsoft.com/office/drawing/2014/main" id="{55C8C9B8-D1A4-8248-B5FF-264979E039E6}"/>
              </a:ext>
            </a:extLst>
          </p:cNvPr>
          <p:cNvSpPr txBox="1"/>
          <p:nvPr/>
        </p:nvSpPr>
        <p:spPr>
          <a:xfrm>
            <a:off x="8214917" y="5822313"/>
            <a:ext cx="652743" cy="400110"/>
          </a:xfrm>
          <a:prstGeom prst="rect">
            <a:avLst/>
          </a:prstGeom>
          <a:noFill/>
        </p:spPr>
        <p:txBody>
          <a:bodyPr wrap="none" rtlCol="0">
            <a:spAutoFit/>
          </a:bodyPr>
          <a:lstStyle/>
          <a:p>
            <a:r>
              <a:rPr lang="en-US" sz="2000" dirty="0"/>
              <a:t>ASIC</a:t>
            </a:r>
          </a:p>
        </p:txBody>
      </p:sp>
      <p:cxnSp>
        <p:nvCxnSpPr>
          <p:cNvPr id="42" name="Straight Connector 41">
            <a:extLst>
              <a:ext uri="{FF2B5EF4-FFF2-40B4-BE49-F238E27FC236}">
                <a16:creationId xmlns:a16="http://schemas.microsoft.com/office/drawing/2014/main" id="{0873DE72-B80A-5F4B-B2F6-3331CD0DB261}"/>
              </a:ext>
            </a:extLst>
          </p:cNvPr>
          <p:cNvCxnSpPr/>
          <p:nvPr/>
        </p:nvCxnSpPr>
        <p:spPr>
          <a:xfrm flipV="1">
            <a:off x="1873554" y="1783882"/>
            <a:ext cx="4326580" cy="1218564"/>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78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A506-2673-CF43-B703-299FF1F2AF07}"/>
              </a:ext>
            </a:extLst>
          </p:cNvPr>
          <p:cNvSpPr>
            <a:spLocks noGrp="1"/>
          </p:cNvSpPr>
          <p:nvPr>
            <p:ph type="title"/>
          </p:nvPr>
        </p:nvSpPr>
        <p:spPr/>
        <p:txBody>
          <a:bodyPr/>
          <a:lstStyle/>
          <a:p>
            <a:r>
              <a:rPr lang="en-US"/>
              <a:t>There is an increasing need for faster XGCD</a:t>
            </a:r>
            <a:endParaRPr lang="en-US" dirty="0"/>
          </a:p>
        </p:txBody>
      </p:sp>
      <p:sp>
        <p:nvSpPr>
          <p:cNvPr id="3" name="Content Placeholder 2">
            <a:extLst>
              <a:ext uri="{FF2B5EF4-FFF2-40B4-BE49-F238E27FC236}">
                <a16:creationId xmlns:a16="http://schemas.microsoft.com/office/drawing/2014/main" id="{C82E0E02-444B-B540-A17C-E4037DB0EB6B}"/>
              </a:ext>
            </a:extLst>
          </p:cNvPr>
          <p:cNvSpPr>
            <a:spLocks noGrp="1"/>
          </p:cNvSpPr>
          <p:nvPr>
            <p:ph idx="1"/>
          </p:nvPr>
        </p:nvSpPr>
        <p:spPr/>
        <p:txBody>
          <a:bodyPr>
            <a:normAutofit/>
          </a:bodyPr>
          <a:lstStyle/>
          <a:p>
            <a:pPr marL="0" indent="0">
              <a:buNone/>
            </a:pPr>
            <a:endParaRPr lang="en-US" dirty="0"/>
          </a:p>
          <a:p>
            <a:pPr marL="514350" indent="-514350">
              <a:buFont typeface="+mj-lt"/>
              <a:buAutoNum type="arabicPeriod"/>
            </a:pPr>
            <a:r>
              <a:rPr lang="en-US" dirty="0"/>
              <a:t>Modular Inversion for Curve25519 [Ber06]</a:t>
            </a:r>
          </a:p>
          <a:p>
            <a:pPr lvl="1"/>
            <a:r>
              <a:rPr lang="en-US" sz="2800" dirty="0"/>
              <a:t>Constant-time XGCD faster than Fermat’s Little Theorem [BY19]</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Squaring binary quadratic forms over class groups [Wes19] as a VDF</a:t>
            </a:r>
          </a:p>
          <a:p>
            <a:pPr lvl="1"/>
            <a:r>
              <a:rPr lang="en-US" sz="2800" dirty="0"/>
              <a:t>XGCD is the bottleneck</a:t>
            </a:r>
          </a:p>
          <a:p>
            <a:pPr marL="457200" lvl="1" indent="0">
              <a:buNone/>
            </a:pPr>
            <a:endParaRPr lang="en-US" sz="2800" dirty="0"/>
          </a:p>
          <a:p>
            <a:pPr marL="457200" lvl="1" indent="0">
              <a:buNone/>
            </a:pPr>
            <a:endParaRPr lang="en-US" sz="2800" dirty="0"/>
          </a:p>
          <a:p>
            <a:pPr lvl="1"/>
            <a:endParaRPr lang="en-US" sz="28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D64FCA0-26F3-DA46-84E3-2E54565DF25D}"/>
                  </a:ext>
                </a:extLst>
              </p:cNvPr>
              <p:cNvSpPr txBox="1"/>
              <p:nvPr/>
            </p:nvSpPr>
            <p:spPr>
              <a:xfrm>
                <a:off x="6450687" y="3336667"/>
                <a:ext cx="32259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𝑥</m:t>
                          </m:r>
                        </m:e>
                        <m:sup>
                          <m:r>
                            <a:rPr lang="en-US" sz="2800" b="0" i="1" smtClean="0">
                              <a:solidFill>
                                <a:srgbClr val="C00000"/>
                              </a:solidFill>
                              <a:latin typeface="Cambria Math" panose="02040503050406030204" pitchFamily="18" charset="0"/>
                            </a:rPr>
                            <m:t>−1</m:t>
                          </m:r>
                        </m:sup>
                      </m:sSup>
                      <m:r>
                        <a:rPr lang="en-US" sz="2800" b="0" i="1" smtClean="0">
                          <a:solidFill>
                            <a:srgbClr val="C00000"/>
                          </a:solidFill>
                          <a:latin typeface="Cambria Math" panose="02040503050406030204" pitchFamily="18" charset="0"/>
                        </a:rPr>
                        <m:t>=</m:t>
                      </m:r>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𝑥</m:t>
                          </m:r>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−2</m:t>
                          </m:r>
                        </m:sup>
                      </m:sSup>
                      <m:r>
                        <a:rPr lang="en-US" sz="2800" b="0" i="1" smtClean="0">
                          <a:solidFill>
                            <a:srgbClr val="C00000"/>
                          </a:solidFill>
                          <a:latin typeface="Cambria Math" panose="02040503050406030204" pitchFamily="18" charset="0"/>
                        </a:rPr>
                        <m:t> (</m:t>
                      </m:r>
                      <m:r>
                        <a:rPr lang="en-US" sz="2800" b="0" i="1" smtClean="0">
                          <a:solidFill>
                            <a:srgbClr val="C00000"/>
                          </a:solidFill>
                          <a:latin typeface="Cambria Math" panose="02040503050406030204" pitchFamily="18" charset="0"/>
                        </a:rPr>
                        <m:t>𝑚𝑜𝑑</m:t>
                      </m:r>
                      <m:r>
                        <a:rPr lang="en-US" sz="2800" b="0" i="1" smtClean="0">
                          <a:solidFill>
                            <a:srgbClr val="C00000"/>
                          </a:solidFill>
                          <a:latin typeface="Cambria Math" panose="02040503050406030204" pitchFamily="18" charset="0"/>
                        </a:rPr>
                        <m:t> </m:t>
                      </m:r>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m:t>
                      </m:r>
                    </m:oMath>
                  </m:oMathPara>
                </a14:m>
                <a:endParaRPr lang="en-US" sz="2800" dirty="0">
                  <a:solidFill>
                    <a:srgbClr val="C00000"/>
                  </a:solidFill>
                </a:endParaRPr>
              </a:p>
            </p:txBody>
          </p:sp>
        </mc:Choice>
        <mc:Fallback xmlns="">
          <p:sp>
            <p:nvSpPr>
              <p:cNvPr id="4" name="TextBox 3">
                <a:extLst>
                  <a:ext uri="{FF2B5EF4-FFF2-40B4-BE49-F238E27FC236}">
                    <a16:creationId xmlns:a16="http://schemas.microsoft.com/office/drawing/2014/main" id="{5D64FCA0-26F3-DA46-84E3-2E54565DF25D}"/>
                  </a:ext>
                </a:extLst>
              </p:cNvPr>
              <p:cNvSpPr txBox="1">
                <a:spLocks noRot="1" noChangeAspect="1" noMove="1" noResize="1" noEditPoints="1" noAdjustHandles="1" noChangeArrowheads="1" noChangeShapeType="1" noTextEdit="1"/>
              </p:cNvSpPr>
              <p:nvPr/>
            </p:nvSpPr>
            <p:spPr>
              <a:xfrm>
                <a:off x="6450687" y="3336667"/>
                <a:ext cx="3225947" cy="430887"/>
              </a:xfrm>
              <a:prstGeom prst="rect">
                <a:avLst/>
              </a:prstGeom>
              <a:blipFill>
                <a:blip r:embed="rId3"/>
                <a:stretch>
                  <a:fillRect l="-784" t="-8571" r="-3529" b="-3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2013299-EBBA-1041-B0F1-0E28D815A3BC}"/>
                  </a:ext>
                </a:extLst>
              </p:cNvPr>
              <p:cNvSpPr txBox="1"/>
              <p:nvPr/>
            </p:nvSpPr>
            <p:spPr>
              <a:xfrm>
                <a:off x="5876357" y="5026988"/>
                <a:ext cx="3940951" cy="503215"/>
              </a:xfrm>
              <a:prstGeom prst="rect">
                <a:avLst/>
              </a:prstGeom>
              <a:noFill/>
            </p:spPr>
            <p:txBody>
              <a:bodyPr wrap="none" lIns="0" tIns="0" rIns="0" bIns="0" rtlCol="0">
                <a:spAutoFit/>
              </a:bodyPr>
              <a:lstStyle/>
              <a:p>
                <a14:m>
                  <m:oMath xmlns:m="http://schemas.openxmlformats.org/officeDocument/2006/math">
                    <m:r>
                      <a:rPr lang="en-US" sz="2800" b="0" i="1" smtClean="0">
                        <a:solidFill>
                          <a:srgbClr val="C00000"/>
                        </a:solidFill>
                        <a:latin typeface="Cambria Math" panose="02040503050406030204" pitchFamily="18" charset="0"/>
                      </a:rPr>
                      <m:t>𝑓</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r>
                      <a:rPr lang="en-US" sz="2800" b="0" i="1" smtClean="0">
                        <a:solidFill>
                          <a:srgbClr val="C00000"/>
                        </a:solidFill>
                        <a:latin typeface="Cambria Math" panose="02040503050406030204" pitchFamily="18" charset="0"/>
                      </a:rPr>
                      <m:t>=</m:t>
                    </m:r>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𝑥</m:t>
                        </m:r>
                      </m:e>
                      <m:sup>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2</m:t>
                            </m:r>
                          </m:e>
                          <m:sup>
                            <m:r>
                              <a:rPr lang="en-US" sz="2800" b="0" i="1" smtClean="0">
                                <a:solidFill>
                                  <a:srgbClr val="C00000"/>
                                </a:solidFill>
                                <a:latin typeface="Cambria Math" panose="02040503050406030204" pitchFamily="18" charset="0"/>
                              </a:rPr>
                              <m:t>𝑇</m:t>
                            </m:r>
                          </m:sup>
                        </m:sSup>
                      </m:sup>
                    </m:sSup>
                  </m:oMath>
                </a14:m>
                <a:r>
                  <a:rPr lang="en-US" sz="2800" dirty="0">
                    <a:solidFill>
                      <a:srgbClr val="C00000"/>
                    </a:solidFill>
                  </a:rPr>
                  <a:t>in a class group</a:t>
                </a:r>
              </a:p>
            </p:txBody>
          </p:sp>
        </mc:Choice>
        <mc:Fallback xmlns="">
          <p:sp>
            <p:nvSpPr>
              <p:cNvPr id="5" name="TextBox 4">
                <a:extLst>
                  <a:ext uri="{FF2B5EF4-FFF2-40B4-BE49-F238E27FC236}">
                    <a16:creationId xmlns:a16="http://schemas.microsoft.com/office/drawing/2014/main" id="{B2013299-EBBA-1041-B0F1-0E28D815A3BC}"/>
                  </a:ext>
                </a:extLst>
              </p:cNvPr>
              <p:cNvSpPr txBox="1">
                <a:spLocks noRot="1" noChangeAspect="1" noMove="1" noResize="1" noEditPoints="1" noAdjustHandles="1" noChangeArrowheads="1" noChangeShapeType="1" noTextEdit="1"/>
              </p:cNvSpPr>
              <p:nvPr/>
            </p:nvSpPr>
            <p:spPr>
              <a:xfrm>
                <a:off x="5876357" y="5026988"/>
                <a:ext cx="3940951" cy="503215"/>
              </a:xfrm>
              <a:prstGeom prst="rect">
                <a:avLst/>
              </a:prstGeom>
              <a:blipFill>
                <a:blip r:embed="rId4"/>
                <a:stretch>
                  <a:fillRect l="-4180" t="-7500" r="-4823" b="-4250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90918B42-DF47-4240-A3C5-329A20009831}"/>
              </a:ext>
            </a:extLst>
          </p:cNvPr>
          <p:cNvSpPr txBox="1"/>
          <p:nvPr/>
        </p:nvSpPr>
        <p:spPr>
          <a:xfrm>
            <a:off x="10184038" y="4692055"/>
            <a:ext cx="1536492" cy="523220"/>
          </a:xfrm>
          <a:prstGeom prst="rect">
            <a:avLst/>
          </a:prstGeom>
          <a:noFill/>
        </p:spPr>
        <p:txBody>
          <a:bodyPr wrap="square">
            <a:spAutoFit/>
          </a:bodyPr>
          <a:lstStyle/>
          <a:p>
            <a:r>
              <a:rPr lang="en-US" sz="2800" dirty="0"/>
              <a:t>[BBBF18]</a:t>
            </a:r>
          </a:p>
        </p:txBody>
      </p:sp>
    </p:spTree>
    <p:extLst>
      <p:ext uri="{BB962C8B-B14F-4D97-AF65-F5344CB8AC3E}">
        <p14:creationId xmlns:p14="http://schemas.microsoft.com/office/powerpoint/2010/main" val="28949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a:extLst>
              <a:ext uri="{FF2B5EF4-FFF2-40B4-BE49-F238E27FC236}">
                <a16:creationId xmlns:a16="http://schemas.microsoft.com/office/drawing/2014/main" id="{52BC1B3C-99D9-864A-8277-8E511201406A}"/>
              </a:ext>
            </a:extLst>
          </p:cNvPr>
          <p:cNvGraphicFramePr>
            <a:graphicFrameLocks noGrp="1"/>
          </p:cNvGraphicFramePr>
          <p:nvPr>
            <p:ph sz="half" idx="1"/>
          </p:nvPr>
        </p:nvGraphicFramePr>
        <p:xfrm>
          <a:off x="472605" y="1192678"/>
          <a:ext cx="6019800" cy="39970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ontent Placeholder 19">
            <a:extLst>
              <a:ext uri="{FF2B5EF4-FFF2-40B4-BE49-F238E27FC236}">
                <a16:creationId xmlns:a16="http://schemas.microsoft.com/office/drawing/2014/main" id="{30797156-8A98-6E4F-9520-21A3152779CD}"/>
              </a:ext>
            </a:extLst>
          </p:cNvPr>
          <p:cNvGraphicFramePr>
            <a:graphicFrameLocks noGrp="1"/>
          </p:cNvGraphicFramePr>
          <p:nvPr>
            <p:ph sz="half" idx="2"/>
          </p:nvPr>
        </p:nvGraphicFramePr>
        <p:xfrm>
          <a:off x="5702643" y="1192678"/>
          <a:ext cx="6016752" cy="3995928"/>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a:extLst>
              <a:ext uri="{FF2B5EF4-FFF2-40B4-BE49-F238E27FC236}">
                <a16:creationId xmlns:a16="http://schemas.microsoft.com/office/drawing/2014/main" id="{5308DB79-051E-BC48-AEAD-FC57EB626B07}"/>
              </a:ext>
            </a:extLst>
          </p:cNvPr>
          <p:cNvSpPr txBox="1"/>
          <p:nvPr/>
        </p:nvSpPr>
        <p:spPr>
          <a:xfrm>
            <a:off x="2417606" y="5090842"/>
            <a:ext cx="3112327" cy="477054"/>
          </a:xfrm>
          <a:prstGeom prst="rect">
            <a:avLst/>
          </a:prstGeom>
          <a:noFill/>
        </p:spPr>
        <p:txBody>
          <a:bodyPr wrap="none" rtlCol="0">
            <a:spAutoFit/>
          </a:bodyPr>
          <a:lstStyle/>
          <a:p>
            <a:r>
              <a:rPr lang="en-US" sz="2500" dirty="0"/>
              <a:t>Clock Frequency (GHz)</a:t>
            </a:r>
          </a:p>
        </p:txBody>
      </p:sp>
      <p:sp>
        <p:nvSpPr>
          <p:cNvPr id="22" name="TextBox 21">
            <a:extLst>
              <a:ext uri="{FF2B5EF4-FFF2-40B4-BE49-F238E27FC236}">
                <a16:creationId xmlns:a16="http://schemas.microsoft.com/office/drawing/2014/main" id="{3839EC95-F680-1042-963D-49CF40E9E9F7}"/>
              </a:ext>
            </a:extLst>
          </p:cNvPr>
          <p:cNvSpPr txBox="1"/>
          <p:nvPr/>
        </p:nvSpPr>
        <p:spPr>
          <a:xfrm>
            <a:off x="7671048" y="5090842"/>
            <a:ext cx="3112327" cy="477054"/>
          </a:xfrm>
          <a:prstGeom prst="rect">
            <a:avLst/>
          </a:prstGeom>
          <a:noFill/>
        </p:spPr>
        <p:txBody>
          <a:bodyPr wrap="none" rtlCol="0">
            <a:spAutoFit/>
          </a:bodyPr>
          <a:lstStyle/>
          <a:p>
            <a:r>
              <a:rPr lang="en-US" sz="2500" dirty="0"/>
              <a:t>Clock Frequency (GHz)</a:t>
            </a:r>
          </a:p>
        </p:txBody>
      </p:sp>
      <p:sp>
        <p:nvSpPr>
          <p:cNvPr id="23" name="TextBox 22">
            <a:extLst>
              <a:ext uri="{FF2B5EF4-FFF2-40B4-BE49-F238E27FC236}">
                <a16:creationId xmlns:a16="http://schemas.microsoft.com/office/drawing/2014/main" id="{A5243927-9BD5-3849-A535-4E080AE21CF8}"/>
              </a:ext>
            </a:extLst>
          </p:cNvPr>
          <p:cNvSpPr txBox="1"/>
          <p:nvPr/>
        </p:nvSpPr>
        <p:spPr>
          <a:xfrm>
            <a:off x="8187793" y="715624"/>
            <a:ext cx="2078839" cy="477054"/>
          </a:xfrm>
          <a:prstGeom prst="rect">
            <a:avLst/>
          </a:prstGeom>
          <a:noFill/>
        </p:spPr>
        <p:txBody>
          <a:bodyPr wrap="none" rtlCol="0">
            <a:spAutoFit/>
          </a:bodyPr>
          <a:lstStyle/>
          <a:p>
            <a:r>
              <a:rPr lang="en-US" sz="2500" dirty="0"/>
              <a:t>1024-bit XGCD</a:t>
            </a:r>
          </a:p>
        </p:txBody>
      </p:sp>
      <p:sp>
        <p:nvSpPr>
          <p:cNvPr id="24" name="TextBox 23">
            <a:extLst>
              <a:ext uri="{FF2B5EF4-FFF2-40B4-BE49-F238E27FC236}">
                <a16:creationId xmlns:a16="http://schemas.microsoft.com/office/drawing/2014/main" id="{0FE8F091-EC07-354A-A1B9-1EF8A763E2DE}"/>
              </a:ext>
            </a:extLst>
          </p:cNvPr>
          <p:cNvSpPr txBox="1"/>
          <p:nvPr/>
        </p:nvSpPr>
        <p:spPr>
          <a:xfrm>
            <a:off x="2087500" y="715624"/>
            <a:ext cx="3796680" cy="477054"/>
          </a:xfrm>
          <a:prstGeom prst="rect">
            <a:avLst/>
          </a:prstGeom>
          <a:noFill/>
        </p:spPr>
        <p:txBody>
          <a:bodyPr wrap="none" rtlCol="0">
            <a:spAutoFit/>
          </a:bodyPr>
          <a:lstStyle/>
          <a:p>
            <a:r>
              <a:rPr lang="en-US" sz="2500" dirty="0"/>
              <a:t>255-bit constant-time XGCD</a:t>
            </a:r>
          </a:p>
        </p:txBody>
      </p:sp>
      <p:sp>
        <p:nvSpPr>
          <p:cNvPr id="26" name="TextBox 25">
            <a:extLst>
              <a:ext uri="{FF2B5EF4-FFF2-40B4-BE49-F238E27FC236}">
                <a16:creationId xmlns:a16="http://schemas.microsoft.com/office/drawing/2014/main" id="{8AFA6259-2190-AE47-8641-3E8732A7A40A}"/>
              </a:ext>
            </a:extLst>
          </p:cNvPr>
          <p:cNvSpPr txBox="1"/>
          <p:nvPr/>
        </p:nvSpPr>
        <p:spPr>
          <a:xfrm>
            <a:off x="945934" y="4249766"/>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27" name="TextBox 26">
            <a:extLst>
              <a:ext uri="{FF2B5EF4-FFF2-40B4-BE49-F238E27FC236}">
                <a16:creationId xmlns:a16="http://schemas.microsoft.com/office/drawing/2014/main" id="{00E5D6E0-95EA-3943-8A4D-DD3E09F53079}"/>
              </a:ext>
            </a:extLst>
          </p:cNvPr>
          <p:cNvSpPr txBox="1"/>
          <p:nvPr/>
        </p:nvSpPr>
        <p:spPr>
          <a:xfrm>
            <a:off x="945934" y="1203358"/>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28" name="TextBox 27">
            <a:extLst>
              <a:ext uri="{FF2B5EF4-FFF2-40B4-BE49-F238E27FC236}">
                <a16:creationId xmlns:a16="http://schemas.microsoft.com/office/drawing/2014/main" id="{0CD15C58-635F-FA45-B6D9-7F08A88F997B}"/>
              </a:ext>
            </a:extLst>
          </p:cNvPr>
          <p:cNvSpPr txBox="1"/>
          <p:nvPr/>
        </p:nvSpPr>
        <p:spPr>
          <a:xfrm>
            <a:off x="945934" y="2421922"/>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29" name="TextBox 28">
            <a:extLst>
              <a:ext uri="{FF2B5EF4-FFF2-40B4-BE49-F238E27FC236}">
                <a16:creationId xmlns:a16="http://schemas.microsoft.com/office/drawing/2014/main" id="{AC02E6FD-3E71-374F-8F49-30487996327C}"/>
              </a:ext>
            </a:extLst>
          </p:cNvPr>
          <p:cNvSpPr txBox="1"/>
          <p:nvPr/>
        </p:nvSpPr>
        <p:spPr>
          <a:xfrm>
            <a:off x="945934" y="1812640"/>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30" name="TextBox 29">
            <a:extLst>
              <a:ext uri="{FF2B5EF4-FFF2-40B4-BE49-F238E27FC236}">
                <a16:creationId xmlns:a16="http://schemas.microsoft.com/office/drawing/2014/main" id="{7CAA08BD-216B-534E-A81A-63BEFA2B154B}"/>
              </a:ext>
            </a:extLst>
          </p:cNvPr>
          <p:cNvSpPr txBox="1"/>
          <p:nvPr/>
        </p:nvSpPr>
        <p:spPr>
          <a:xfrm>
            <a:off x="945934" y="3031204"/>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31" name="TextBox 30">
            <a:extLst>
              <a:ext uri="{FF2B5EF4-FFF2-40B4-BE49-F238E27FC236}">
                <a16:creationId xmlns:a16="http://schemas.microsoft.com/office/drawing/2014/main" id="{E90600E1-1F8E-9C47-846E-7CA2EF04C213}"/>
              </a:ext>
            </a:extLst>
          </p:cNvPr>
          <p:cNvSpPr txBox="1"/>
          <p:nvPr/>
        </p:nvSpPr>
        <p:spPr>
          <a:xfrm>
            <a:off x="945934" y="3640486"/>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32" name="TextBox 31">
            <a:extLst>
              <a:ext uri="{FF2B5EF4-FFF2-40B4-BE49-F238E27FC236}">
                <a16:creationId xmlns:a16="http://schemas.microsoft.com/office/drawing/2014/main" id="{50F40241-E742-B749-A2F9-77FC885C0409}"/>
              </a:ext>
            </a:extLst>
          </p:cNvPr>
          <p:cNvSpPr txBox="1"/>
          <p:nvPr/>
        </p:nvSpPr>
        <p:spPr>
          <a:xfrm rot="16200000">
            <a:off x="-278778" y="2660448"/>
            <a:ext cx="1721369" cy="477054"/>
          </a:xfrm>
          <a:prstGeom prst="rect">
            <a:avLst/>
          </a:prstGeom>
          <a:noFill/>
        </p:spPr>
        <p:txBody>
          <a:bodyPr wrap="none" rtlCol="0">
            <a:spAutoFit/>
          </a:bodyPr>
          <a:lstStyle/>
          <a:p>
            <a:r>
              <a:rPr lang="en-US" sz="2500" dirty="0"/>
              <a:t>Cycle Count</a:t>
            </a:r>
          </a:p>
        </p:txBody>
      </p:sp>
      <p:sp>
        <p:nvSpPr>
          <p:cNvPr id="18" name="TextBox 17">
            <a:extLst>
              <a:ext uri="{FF2B5EF4-FFF2-40B4-BE49-F238E27FC236}">
                <a16:creationId xmlns:a16="http://schemas.microsoft.com/office/drawing/2014/main" id="{BC122345-99E7-B94A-AB4E-D0180D7637B9}"/>
              </a:ext>
            </a:extLst>
          </p:cNvPr>
          <p:cNvSpPr txBox="1"/>
          <p:nvPr/>
        </p:nvSpPr>
        <p:spPr>
          <a:xfrm>
            <a:off x="4295458" y="1524016"/>
            <a:ext cx="1025345" cy="477054"/>
          </a:xfrm>
          <a:prstGeom prst="rect">
            <a:avLst/>
          </a:prstGeom>
          <a:noFill/>
        </p:spPr>
        <p:txBody>
          <a:bodyPr wrap="none" rtlCol="0">
            <a:spAutoFit/>
          </a:bodyPr>
          <a:lstStyle/>
          <a:p>
            <a:r>
              <a:rPr lang="en-US" sz="2500" dirty="0"/>
              <a:t>[BY19]</a:t>
            </a:r>
          </a:p>
        </p:txBody>
      </p:sp>
      <p:sp>
        <p:nvSpPr>
          <p:cNvPr id="19" name="TextBox 18">
            <a:extLst>
              <a:ext uri="{FF2B5EF4-FFF2-40B4-BE49-F238E27FC236}">
                <a16:creationId xmlns:a16="http://schemas.microsoft.com/office/drawing/2014/main" id="{210FBAF4-182F-484D-814B-4E0047573103}"/>
              </a:ext>
            </a:extLst>
          </p:cNvPr>
          <p:cNvSpPr txBox="1"/>
          <p:nvPr/>
        </p:nvSpPr>
        <p:spPr>
          <a:xfrm>
            <a:off x="4278413" y="2214956"/>
            <a:ext cx="1143262" cy="477054"/>
          </a:xfrm>
          <a:prstGeom prst="rect">
            <a:avLst/>
          </a:prstGeom>
          <a:noFill/>
        </p:spPr>
        <p:txBody>
          <a:bodyPr wrap="none" rtlCol="0">
            <a:spAutoFit/>
          </a:bodyPr>
          <a:lstStyle/>
          <a:p>
            <a:r>
              <a:rPr lang="en-US" sz="2500" dirty="0"/>
              <a:t>[Por20]</a:t>
            </a:r>
          </a:p>
        </p:txBody>
      </p:sp>
      <p:sp>
        <p:nvSpPr>
          <p:cNvPr id="25" name="TextBox 24">
            <a:extLst>
              <a:ext uri="{FF2B5EF4-FFF2-40B4-BE49-F238E27FC236}">
                <a16:creationId xmlns:a16="http://schemas.microsoft.com/office/drawing/2014/main" id="{5C08A741-9724-F947-A739-A17B8C1749F2}"/>
              </a:ext>
            </a:extLst>
          </p:cNvPr>
          <p:cNvSpPr txBox="1"/>
          <p:nvPr/>
        </p:nvSpPr>
        <p:spPr>
          <a:xfrm>
            <a:off x="1873554" y="1524016"/>
            <a:ext cx="1669047" cy="477054"/>
          </a:xfrm>
          <a:prstGeom prst="rect">
            <a:avLst/>
          </a:prstGeom>
          <a:noFill/>
        </p:spPr>
        <p:txBody>
          <a:bodyPr wrap="none" rtlCol="0">
            <a:spAutoFit/>
          </a:bodyPr>
          <a:lstStyle/>
          <a:p>
            <a:r>
              <a:rPr lang="en-US" sz="2500" dirty="0"/>
              <a:t>[DdPM+21]</a:t>
            </a:r>
          </a:p>
        </p:txBody>
      </p:sp>
      <p:sp>
        <p:nvSpPr>
          <p:cNvPr id="34" name="TextBox 33">
            <a:extLst>
              <a:ext uri="{FF2B5EF4-FFF2-40B4-BE49-F238E27FC236}">
                <a16:creationId xmlns:a16="http://schemas.microsoft.com/office/drawing/2014/main" id="{8BBF2219-3206-EE46-BF9B-24C767BDF4EF}"/>
              </a:ext>
            </a:extLst>
          </p:cNvPr>
          <p:cNvSpPr txBox="1"/>
          <p:nvPr/>
        </p:nvSpPr>
        <p:spPr>
          <a:xfrm>
            <a:off x="8500936" y="2660070"/>
            <a:ext cx="1295547" cy="477054"/>
          </a:xfrm>
          <a:prstGeom prst="rect">
            <a:avLst/>
          </a:prstGeom>
          <a:noFill/>
        </p:spPr>
        <p:txBody>
          <a:bodyPr wrap="none" rtlCol="0">
            <a:spAutoFit/>
          </a:bodyPr>
          <a:lstStyle/>
          <a:p>
            <a:r>
              <a:rPr lang="en-US" sz="2500" dirty="0"/>
              <a:t>[ZTW21]</a:t>
            </a:r>
          </a:p>
        </p:txBody>
      </p:sp>
      <p:sp>
        <p:nvSpPr>
          <p:cNvPr id="35" name="TextBox 34">
            <a:extLst>
              <a:ext uri="{FF2B5EF4-FFF2-40B4-BE49-F238E27FC236}">
                <a16:creationId xmlns:a16="http://schemas.microsoft.com/office/drawing/2014/main" id="{3F7C320D-CFFC-B642-9621-DC04B44D9AAC}"/>
              </a:ext>
            </a:extLst>
          </p:cNvPr>
          <p:cNvSpPr txBox="1"/>
          <p:nvPr/>
        </p:nvSpPr>
        <p:spPr>
          <a:xfrm>
            <a:off x="7181048" y="2237689"/>
            <a:ext cx="1529971" cy="477054"/>
          </a:xfrm>
          <a:prstGeom prst="rect">
            <a:avLst/>
          </a:prstGeom>
          <a:noFill/>
        </p:spPr>
        <p:txBody>
          <a:bodyPr wrap="none" rtlCol="0">
            <a:spAutoFit/>
          </a:bodyPr>
          <a:lstStyle/>
          <a:p>
            <a:r>
              <a:rPr lang="en-US" sz="2500" dirty="0"/>
              <a:t>[AHAJS16]</a:t>
            </a:r>
          </a:p>
        </p:txBody>
      </p:sp>
      <p:sp>
        <p:nvSpPr>
          <p:cNvPr id="33" name="TextBox 32">
            <a:extLst>
              <a:ext uri="{FF2B5EF4-FFF2-40B4-BE49-F238E27FC236}">
                <a16:creationId xmlns:a16="http://schemas.microsoft.com/office/drawing/2014/main" id="{013588F2-47CF-054C-BE2D-042452F788A5}"/>
              </a:ext>
            </a:extLst>
          </p:cNvPr>
          <p:cNvSpPr txBox="1"/>
          <p:nvPr/>
        </p:nvSpPr>
        <p:spPr>
          <a:xfrm>
            <a:off x="9645979" y="2109995"/>
            <a:ext cx="1315809" cy="477054"/>
          </a:xfrm>
          <a:prstGeom prst="rect">
            <a:avLst/>
          </a:prstGeom>
          <a:noFill/>
        </p:spPr>
        <p:txBody>
          <a:bodyPr wrap="none" rtlCol="0">
            <a:spAutoFit/>
          </a:bodyPr>
          <a:lstStyle/>
          <a:p>
            <a:r>
              <a:rPr lang="en-US" sz="2500" dirty="0"/>
              <a:t>[ZST+20]</a:t>
            </a:r>
          </a:p>
        </p:txBody>
      </p:sp>
      <p:sp>
        <p:nvSpPr>
          <p:cNvPr id="36" name="Right Arrow 35">
            <a:extLst>
              <a:ext uri="{FF2B5EF4-FFF2-40B4-BE49-F238E27FC236}">
                <a16:creationId xmlns:a16="http://schemas.microsoft.com/office/drawing/2014/main" id="{B390A06B-A54C-DC4F-A8E1-D1986CAA7751}"/>
              </a:ext>
            </a:extLst>
          </p:cNvPr>
          <p:cNvSpPr/>
          <p:nvPr/>
        </p:nvSpPr>
        <p:spPr>
          <a:xfrm rot="2700000">
            <a:off x="5680963" y="3960828"/>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F84634F-F194-4145-ACAF-B98645550992}"/>
              </a:ext>
            </a:extLst>
          </p:cNvPr>
          <p:cNvSpPr txBox="1"/>
          <p:nvPr/>
        </p:nvSpPr>
        <p:spPr>
          <a:xfrm>
            <a:off x="4699930" y="3484570"/>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38" name="Right Arrow 37">
            <a:extLst>
              <a:ext uri="{FF2B5EF4-FFF2-40B4-BE49-F238E27FC236}">
                <a16:creationId xmlns:a16="http://schemas.microsoft.com/office/drawing/2014/main" id="{3B038778-52F4-5142-9859-05090DD82B02}"/>
              </a:ext>
            </a:extLst>
          </p:cNvPr>
          <p:cNvSpPr/>
          <p:nvPr/>
        </p:nvSpPr>
        <p:spPr>
          <a:xfrm rot="2700000">
            <a:off x="10910153" y="3960828"/>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BBA2CE0-F3C1-A84E-B508-0C70356E9C00}"/>
              </a:ext>
            </a:extLst>
          </p:cNvPr>
          <p:cNvSpPr txBox="1"/>
          <p:nvPr/>
        </p:nvSpPr>
        <p:spPr>
          <a:xfrm>
            <a:off x="9929120" y="3484570"/>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40" name="TextBox 39">
            <a:extLst>
              <a:ext uri="{FF2B5EF4-FFF2-40B4-BE49-F238E27FC236}">
                <a16:creationId xmlns:a16="http://schemas.microsoft.com/office/drawing/2014/main" id="{C9F90AF7-B3BA-5E42-A946-13293EEC7F98}"/>
              </a:ext>
            </a:extLst>
          </p:cNvPr>
          <p:cNvSpPr txBox="1"/>
          <p:nvPr/>
        </p:nvSpPr>
        <p:spPr>
          <a:xfrm>
            <a:off x="1999104" y="3429000"/>
            <a:ext cx="2199469" cy="477054"/>
          </a:xfrm>
          <a:prstGeom prst="rect">
            <a:avLst/>
          </a:prstGeom>
          <a:solidFill>
            <a:schemeClr val="bg1"/>
          </a:solidFill>
          <a:ln>
            <a:solidFill>
              <a:schemeClr val="tx1"/>
            </a:solidFill>
          </a:ln>
        </p:spPr>
        <p:txBody>
          <a:bodyPr wrap="square" rtlCol="0">
            <a:spAutoFit/>
          </a:bodyPr>
          <a:lstStyle/>
          <a:p>
            <a:pPr algn="ctr"/>
            <a:r>
              <a:rPr lang="en-US" sz="2500" dirty="0"/>
              <a:t>No ASIC points</a:t>
            </a:r>
          </a:p>
        </p:txBody>
      </p:sp>
      <p:sp>
        <p:nvSpPr>
          <p:cNvPr id="41" name="TextBox 40">
            <a:extLst>
              <a:ext uri="{FF2B5EF4-FFF2-40B4-BE49-F238E27FC236}">
                <a16:creationId xmlns:a16="http://schemas.microsoft.com/office/drawing/2014/main" id="{9289DE8B-39C8-1B4E-B049-7364066D3B1A}"/>
              </a:ext>
            </a:extLst>
          </p:cNvPr>
          <p:cNvSpPr txBox="1"/>
          <p:nvPr/>
        </p:nvSpPr>
        <p:spPr>
          <a:xfrm>
            <a:off x="7274015" y="3429000"/>
            <a:ext cx="2437062" cy="861774"/>
          </a:xfrm>
          <a:prstGeom prst="rect">
            <a:avLst/>
          </a:prstGeom>
          <a:solidFill>
            <a:schemeClr val="bg1"/>
          </a:solidFill>
          <a:ln>
            <a:solidFill>
              <a:schemeClr val="tx1"/>
            </a:solidFill>
          </a:ln>
        </p:spPr>
        <p:txBody>
          <a:bodyPr wrap="square" rtlCol="0">
            <a:spAutoFit/>
          </a:bodyPr>
          <a:lstStyle/>
          <a:p>
            <a:pPr algn="ctr"/>
            <a:r>
              <a:rPr lang="en-US" sz="2500" dirty="0"/>
              <a:t>[ZST+20] is 2X faster than C++</a:t>
            </a:r>
          </a:p>
        </p:txBody>
      </p:sp>
      <p:pic>
        <p:nvPicPr>
          <p:cNvPr id="53" name="Picture 52" descr="Icon&#10;&#10;Description automatically generated with low confidence">
            <a:extLst>
              <a:ext uri="{FF2B5EF4-FFF2-40B4-BE49-F238E27FC236}">
                <a16:creationId xmlns:a16="http://schemas.microsoft.com/office/drawing/2014/main" id="{6A2B6126-228B-7C47-8BAA-4FBA8991CF65}"/>
              </a:ext>
            </a:extLst>
          </p:cNvPr>
          <p:cNvPicPr>
            <a:picLocks noChangeAspect="1"/>
          </p:cNvPicPr>
          <p:nvPr/>
        </p:nvPicPr>
        <p:blipFill>
          <a:blip r:embed="rId5"/>
          <a:stretch>
            <a:fillRect/>
          </a:stretch>
        </p:blipFill>
        <p:spPr>
          <a:xfrm>
            <a:off x="3776919" y="5851352"/>
            <a:ext cx="393700" cy="330200"/>
          </a:xfrm>
          <a:prstGeom prst="rect">
            <a:avLst/>
          </a:prstGeom>
        </p:spPr>
      </p:pic>
      <p:pic>
        <p:nvPicPr>
          <p:cNvPr id="54" name="Picture 53" descr="Shape&#10;&#10;Description automatically generated">
            <a:extLst>
              <a:ext uri="{FF2B5EF4-FFF2-40B4-BE49-F238E27FC236}">
                <a16:creationId xmlns:a16="http://schemas.microsoft.com/office/drawing/2014/main" id="{35D15D9A-CFBD-0642-9A4D-C9C53E0FE8BB}"/>
              </a:ext>
            </a:extLst>
          </p:cNvPr>
          <p:cNvPicPr>
            <a:picLocks noChangeAspect="1"/>
          </p:cNvPicPr>
          <p:nvPr/>
        </p:nvPicPr>
        <p:blipFill>
          <a:blip r:embed="rId6"/>
          <a:stretch>
            <a:fillRect/>
          </a:stretch>
        </p:blipFill>
        <p:spPr>
          <a:xfrm>
            <a:off x="7872017" y="5854123"/>
            <a:ext cx="342900" cy="368300"/>
          </a:xfrm>
          <a:prstGeom prst="rect">
            <a:avLst/>
          </a:prstGeom>
        </p:spPr>
      </p:pic>
      <p:sp>
        <p:nvSpPr>
          <p:cNvPr id="55" name="TextBox 54">
            <a:extLst>
              <a:ext uri="{FF2B5EF4-FFF2-40B4-BE49-F238E27FC236}">
                <a16:creationId xmlns:a16="http://schemas.microsoft.com/office/drawing/2014/main" id="{8F0CD1AF-EEA9-FC49-ACAF-3236EF4CCA42}"/>
              </a:ext>
            </a:extLst>
          </p:cNvPr>
          <p:cNvSpPr txBox="1"/>
          <p:nvPr/>
        </p:nvSpPr>
        <p:spPr>
          <a:xfrm>
            <a:off x="4127790" y="5822313"/>
            <a:ext cx="1120948" cy="400110"/>
          </a:xfrm>
          <a:prstGeom prst="rect">
            <a:avLst/>
          </a:prstGeom>
          <a:noFill/>
        </p:spPr>
        <p:txBody>
          <a:bodyPr wrap="none" rtlCol="0">
            <a:spAutoFit/>
          </a:bodyPr>
          <a:lstStyle/>
          <a:p>
            <a:r>
              <a:rPr lang="en-US" sz="2000" dirty="0"/>
              <a:t>Software</a:t>
            </a:r>
          </a:p>
        </p:txBody>
      </p:sp>
      <p:pic>
        <p:nvPicPr>
          <p:cNvPr id="56" name="Picture 55" descr="Icon&#10;&#10;Description automatically generated with medium confidence">
            <a:extLst>
              <a:ext uri="{FF2B5EF4-FFF2-40B4-BE49-F238E27FC236}">
                <a16:creationId xmlns:a16="http://schemas.microsoft.com/office/drawing/2014/main" id="{CD55973B-AA61-2447-9C2D-FD5272954743}"/>
              </a:ext>
            </a:extLst>
          </p:cNvPr>
          <p:cNvPicPr>
            <a:picLocks noChangeAspect="1"/>
          </p:cNvPicPr>
          <p:nvPr/>
        </p:nvPicPr>
        <p:blipFill rotWithShape="1">
          <a:blip r:embed="rId7"/>
          <a:srcRect l="13259" t="3630"/>
          <a:stretch/>
        </p:blipFill>
        <p:spPr>
          <a:xfrm>
            <a:off x="6028684" y="5909596"/>
            <a:ext cx="342901" cy="293533"/>
          </a:xfrm>
          <a:prstGeom prst="rect">
            <a:avLst/>
          </a:prstGeom>
        </p:spPr>
      </p:pic>
      <p:sp>
        <p:nvSpPr>
          <p:cNvPr id="57" name="TextBox 56">
            <a:extLst>
              <a:ext uri="{FF2B5EF4-FFF2-40B4-BE49-F238E27FC236}">
                <a16:creationId xmlns:a16="http://schemas.microsoft.com/office/drawing/2014/main" id="{5A5A7AAE-3E5B-A646-9506-7B8B6A3659F8}"/>
              </a:ext>
            </a:extLst>
          </p:cNvPr>
          <p:cNvSpPr txBox="1"/>
          <p:nvPr/>
        </p:nvSpPr>
        <p:spPr>
          <a:xfrm>
            <a:off x="6310120" y="5822313"/>
            <a:ext cx="747320" cy="400110"/>
          </a:xfrm>
          <a:prstGeom prst="rect">
            <a:avLst/>
          </a:prstGeom>
          <a:noFill/>
        </p:spPr>
        <p:txBody>
          <a:bodyPr wrap="none" rtlCol="0">
            <a:spAutoFit/>
          </a:bodyPr>
          <a:lstStyle/>
          <a:p>
            <a:r>
              <a:rPr lang="en-US" sz="2000" dirty="0"/>
              <a:t>FPGA</a:t>
            </a:r>
          </a:p>
        </p:txBody>
      </p:sp>
      <p:sp>
        <p:nvSpPr>
          <p:cNvPr id="58" name="TextBox 57">
            <a:extLst>
              <a:ext uri="{FF2B5EF4-FFF2-40B4-BE49-F238E27FC236}">
                <a16:creationId xmlns:a16="http://schemas.microsoft.com/office/drawing/2014/main" id="{19E7D6B8-504C-AF4E-9C36-26D10340933A}"/>
              </a:ext>
            </a:extLst>
          </p:cNvPr>
          <p:cNvSpPr txBox="1"/>
          <p:nvPr/>
        </p:nvSpPr>
        <p:spPr>
          <a:xfrm>
            <a:off x="8214917" y="5822313"/>
            <a:ext cx="652743" cy="400110"/>
          </a:xfrm>
          <a:prstGeom prst="rect">
            <a:avLst/>
          </a:prstGeom>
          <a:noFill/>
        </p:spPr>
        <p:txBody>
          <a:bodyPr wrap="none" rtlCol="0">
            <a:spAutoFit/>
          </a:bodyPr>
          <a:lstStyle/>
          <a:p>
            <a:r>
              <a:rPr lang="en-US" sz="2000" dirty="0"/>
              <a:t>ASIC</a:t>
            </a:r>
          </a:p>
        </p:txBody>
      </p:sp>
      <p:cxnSp>
        <p:nvCxnSpPr>
          <p:cNvPr id="59" name="Straight Connector 58">
            <a:extLst>
              <a:ext uri="{FF2B5EF4-FFF2-40B4-BE49-F238E27FC236}">
                <a16:creationId xmlns:a16="http://schemas.microsoft.com/office/drawing/2014/main" id="{9DC738E9-53C8-FF48-91C6-4BA64BA601E2}"/>
              </a:ext>
            </a:extLst>
          </p:cNvPr>
          <p:cNvCxnSpPr>
            <a:cxnSpLocks/>
          </p:cNvCxnSpPr>
          <p:nvPr/>
        </p:nvCxnSpPr>
        <p:spPr>
          <a:xfrm flipV="1">
            <a:off x="7057440" y="1462244"/>
            <a:ext cx="4332619" cy="16841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85B41B26-F6BF-1E4D-AF2E-E2CDB25E0878}"/>
              </a:ext>
            </a:extLst>
          </p:cNvPr>
          <p:cNvSpPr txBox="1"/>
          <p:nvPr/>
        </p:nvSpPr>
        <p:spPr>
          <a:xfrm>
            <a:off x="7121274" y="1446256"/>
            <a:ext cx="2881494" cy="446276"/>
          </a:xfrm>
          <a:prstGeom prst="rect">
            <a:avLst/>
          </a:prstGeom>
          <a:noFill/>
        </p:spPr>
        <p:txBody>
          <a:bodyPr wrap="none" rtlCol="0">
            <a:spAutoFit/>
          </a:bodyPr>
          <a:lstStyle/>
          <a:p>
            <a:r>
              <a:rPr lang="en-US" sz="2300" dirty="0"/>
              <a:t>GNU C++ on Apple M1</a:t>
            </a:r>
          </a:p>
        </p:txBody>
      </p:sp>
      <p:cxnSp>
        <p:nvCxnSpPr>
          <p:cNvPr id="61" name="Straight Arrow Connector 60">
            <a:extLst>
              <a:ext uri="{FF2B5EF4-FFF2-40B4-BE49-F238E27FC236}">
                <a16:creationId xmlns:a16="http://schemas.microsoft.com/office/drawing/2014/main" id="{A632402E-56AC-E24A-9B85-BE02381A49B1}"/>
              </a:ext>
            </a:extLst>
          </p:cNvPr>
          <p:cNvCxnSpPr>
            <a:cxnSpLocks/>
            <a:stCxn id="60" idx="3"/>
          </p:cNvCxnSpPr>
          <p:nvPr/>
        </p:nvCxnSpPr>
        <p:spPr>
          <a:xfrm>
            <a:off x="10002768" y="1669394"/>
            <a:ext cx="213942" cy="176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B582BEC6-1F72-0D47-B281-AD2967EEEA99}"/>
              </a:ext>
            </a:extLst>
          </p:cNvPr>
          <p:cNvCxnSpPr/>
          <p:nvPr/>
        </p:nvCxnSpPr>
        <p:spPr>
          <a:xfrm flipV="1">
            <a:off x="1873554" y="1783882"/>
            <a:ext cx="4326580" cy="1218564"/>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6578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Current view of XGCD design space</a:t>
            </a:r>
          </a:p>
        </p:txBody>
      </p:sp>
      <p:sp>
        <p:nvSpPr>
          <p:cNvPr id="37" name="Rectangle 36">
            <a:extLst>
              <a:ext uri="{FF2B5EF4-FFF2-40B4-BE49-F238E27FC236}">
                <a16:creationId xmlns:a16="http://schemas.microsoft.com/office/drawing/2014/main" id="{F426B57B-0C6D-114A-9216-A21B1309DE2F}"/>
              </a:ext>
            </a:extLst>
          </p:cNvPr>
          <p:cNvSpPr/>
          <p:nvPr/>
        </p:nvSpPr>
        <p:spPr>
          <a:xfrm>
            <a:off x="8714513" y="1674673"/>
            <a:ext cx="17823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Hardware</a:t>
            </a:r>
          </a:p>
        </p:txBody>
      </p:sp>
      <p:cxnSp>
        <p:nvCxnSpPr>
          <p:cNvPr id="46" name="Straight Arrow Connector 45">
            <a:extLst>
              <a:ext uri="{FF2B5EF4-FFF2-40B4-BE49-F238E27FC236}">
                <a16:creationId xmlns:a16="http://schemas.microsoft.com/office/drawing/2014/main" id="{BCC5F3D8-7445-FE4B-9485-A7E6A7F93626}"/>
              </a:ext>
            </a:extLst>
          </p:cNvPr>
          <p:cNvCxnSpPr>
            <a:cxnSpLocks/>
            <a:stCxn id="37" idx="2"/>
          </p:cNvCxnSpPr>
          <p:nvPr/>
        </p:nvCxnSpPr>
        <p:spPr>
          <a:xfrm>
            <a:off x="9605666" y="2277736"/>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75337691-9663-3C4D-B52F-46889601A30B}"/>
              </a:ext>
            </a:extLst>
          </p:cNvPr>
          <p:cNvSpPr/>
          <p:nvPr/>
        </p:nvSpPr>
        <p:spPr>
          <a:xfrm>
            <a:off x="11051508"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53" name="Rectangle 52">
            <a:extLst>
              <a:ext uri="{FF2B5EF4-FFF2-40B4-BE49-F238E27FC236}">
                <a16:creationId xmlns:a16="http://schemas.microsoft.com/office/drawing/2014/main" id="{382AE139-E47E-8F45-A57D-DA9624921867}"/>
              </a:ext>
            </a:extLst>
          </p:cNvPr>
          <p:cNvSpPr/>
          <p:nvPr/>
        </p:nvSpPr>
        <p:spPr>
          <a:xfrm>
            <a:off x="9800297"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54" name="Straight Arrow Connector 53">
            <a:extLst>
              <a:ext uri="{FF2B5EF4-FFF2-40B4-BE49-F238E27FC236}">
                <a16:creationId xmlns:a16="http://schemas.microsoft.com/office/drawing/2014/main" id="{FC268F39-8A5E-9547-8A8D-57C4E7BFAA3A}"/>
              </a:ext>
            </a:extLst>
          </p:cNvPr>
          <p:cNvCxnSpPr>
            <a:cxnSpLocks/>
            <a:endCxn id="53" idx="0"/>
          </p:cNvCxnSpPr>
          <p:nvPr/>
        </p:nvCxnSpPr>
        <p:spPr>
          <a:xfrm flipH="1">
            <a:off x="10265247"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329DB59-9022-F546-9B4D-D8572C40A3FB}"/>
              </a:ext>
            </a:extLst>
          </p:cNvPr>
          <p:cNvCxnSpPr>
            <a:cxnSpLocks/>
            <a:endCxn id="52" idx="0"/>
          </p:cNvCxnSpPr>
          <p:nvPr/>
        </p:nvCxnSpPr>
        <p:spPr>
          <a:xfrm>
            <a:off x="10891783"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42BC3D05-6147-4A41-93D9-F6C616F19329}"/>
              </a:ext>
            </a:extLst>
          </p:cNvPr>
          <p:cNvSpPr/>
          <p:nvPr/>
        </p:nvSpPr>
        <p:spPr>
          <a:xfrm>
            <a:off x="155806" y="167467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Target Platform</a:t>
            </a:r>
          </a:p>
        </p:txBody>
      </p:sp>
      <p:sp>
        <p:nvSpPr>
          <p:cNvPr id="58" name="Rectangle 57">
            <a:extLst>
              <a:ext uri="{FF2B5EF4-FFF2-40B4-BE49-F238E27FC236}">
                <a16:creationId xmlns:a16="http://schemas.microsoft.com/office/drawing/2014/main" id="{B3E2D58A-86D2-084C-8708-A9EFC561B961}"/>
              </a:ext>
            </a:extLst>
          </p:cNvPr>
          <p:cNvSpPr/>
          <p:nvPr/>
        </p:nvSpPr>
        <p:spPr>
          <a:xfrm>
            <a:off x="155806" y="312945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Algorithm</a:t>
            </a:r>
          </a:p>
        </p:txBody>
      </p:sp>
      <p:sp>
        <p:nvSpPr>
          <p:cNvPr id="59" name="Rectangle 58">
            <a:extLst>
              <a:ext uri="{FF2B5EF4-FFF2-40B4-BE49-F238E27FC236}">
                <a16:creationId xmlns:a16="http://schemas.microsoft.com/office/drawing/2014/main" id="{6558FA29-96B7-F347-9734-A8C1E9D51E9D}"/>
              </a:ext>
            </a:extLst>
          </p:cNvPr>
          <p:cNvSpPr/>
          <p:nvPr/>
        </p:nvSpPr>
        <p:spPr>
          <a:xfrm>
            <a:off x="155806" y="4222397"/>
            <a:ext cx="2288822" cy="894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Application Requirements</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816FB76-C5DB-0644-9B2B-7315FAF57A35}"/>
              </a:ext>
            </a:extLst>
          </p:cNvPr>
          <p:cNvCxnSpPr>
            <a:cxnSpLocks/>
          </p:cNvCxnSpPr>
          <p:nvPr/>
        </p:nvCxnSpPr>
        <p:spPr>
          <a:xfrm>
            <a:off x="315310" y="4050515"/>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0CEF6DF-6DF0-D244-8041-BD6E952A74EC}"/>
              </a:ext>
            </a:extLst>
          </p:cNvPr>
          <p:cNvSpPr/>
          <p:nvPr/>
        </p:nvSpPr>
        <p:spPr>
          <a:xfrm>
            <a:off x="10372047"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[AHAJS16]</a:t>
            </a:r>
          </a:p>
          <a:p>
            <a:pPr algn="ctr"/>
            <a:r>
              <a:rPr lang="en-US" sz="2000" dirty="0">
                <a:solidFill>
                  <a:srgbClr val="C00000"/>
                </a:solidFill>
              </a:rPr>
              <a:t>[ZST+20]</a:t>
            </a:r>
          </a:p>
          <a:p>
            <a:pPr algn="ctr"/>
            <a:r>
              <a:rPr lang="en-US" sz="2000" dirty="0">
                <a:solidFill>
                  <a:srgbClr val="C00000"/>
                </a:solidFill>
              </a:rPr>
              <a:t>[ZTW21]</a:t>
            </a:r>
          </a:p>
        </p:txBody>
      </p: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44" name="Rectangle 43">
            <a:extLst>
              <a:ext uri="{FF2B5EF4-FFF2-40B4-BE49-F238E27FC236}">
                <a16:creationId xmlns:a16="http://schemas.microsoft.com/office/drawing/2014/main" id="{34B8E4A0-4D20-1B44-B5F9-67E8875F03CB}"/>
              </a:ext>
            </a:extLst>
          </p:cNvPr>
          <p:cNvSpPr/>
          <p:nvPr/>
        </p:nvSpPr>
        <p:spPr>
          <a:xfrm>
            <a:off x="3769798" y="5459982"/>
            <a:ext cx="6387388" cy="75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 = constant-time, NCT = not constant-time</a:t>
            </a:r>
          </a:p>
        </p:txBody>
      </p:sp>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id="{849B748E-F0AA-754B-B742-64ADC14D7531}"/>
                  </a:ext>
                </a:extLst>
              </p:cNvPr>
              <p:cNvSpPr/>
              <p:nvPr/>
            </p:nvSpPr>
            <p:spPr>
              <a:xfrm>
                <a:off x="10347715" y="3129829"/>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68" name="Rectangle 67">
                <a:extLst>
                  <a:ext uri="{FF2B5EF4-FFF2-40B4-BE49-F238E27FC236}">
                    <a16:creationId xmlns:a16="http://schemas.microsoft.com/office/drawing/2014/main" id="{849B748E-F0AA-754B-B742-64ADC14D7531}"/>
                  </a:ext>
                </a:extLst>
              </p:cNvPr>
              <p:cNvSpPr>
                <a:spLocks noRot="1" noChangeAspect="1" noMove="1" noResize="1" noEditPoints="1" noAdjustHandles="1" noChangeArrowheads="1" noChangeShapeType="1" noTextEdit="1"/>
              </p:cNvSpPr>
              <p:nvPr/>
            </p:nvSpPr>
            <p:spPr>
              <a:xfrm>
                <a:off x="10347715" y="3129829"/>
                <a:ext cx="1088136" cy="603063"/>
              </a:xfrm>
              <a:prstGeom prst="rect">
                <a:avLst/>
              </a:prstGeom>
              <a:blipFill>
                <a:blip r:embed="rId3"/>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3415607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We explore the broader design space</a:t>
            </a:r>
          </a:p>
        </p:txBody>
      </p:sp>
      <p:sp>
        <p:nvSpPr>
          <p:cNvPr id="4" name="Rectangle 3">
            <a:extLst>
              <a:ext uri="{FF2B5EF4-FFF2-40B4-BE49-F238E27FC236}">
                <a16:creationId xmlns:a16="http://schemas.microsoft.com/office/drawing/2014/main" id="{F9D94FFA-E5B4-5646-9A46-79D80921A888}"/>
              </a:ext>
            </a:extLst>
          </p:cNvPr>
          <p:cNvSpPr/>
          <p:nvPr/>
        </p:nvSpPr>
        <p:spPr>
          <a:xfrm>
            <a:off x="3741296" y="1674674"/>
            <a:ext cx="1782305"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Software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EC1F34D-4F53-E547-A3F7-DC62D8874BF3}"/>
                  </a:ext>
                </a:extLst>
              </p:cNvPr>
              <p:cNvSpPr/>
              <p:nvPr/>
            </p:nvSpPr>
            <p:spPr>
              <a:xfrm>
                <a:off x="2882749"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6" name="Rectangle 5">
                <a:extLst>
                  <a:ext uri="{FF2B5EF4-FFF2-40B4-BE49-F238E27FC236}">
                    <a16:creationId xmlns:a16="http://schemas.microsoft.com/office/drawing/2014/main" id="{0EC1F34D-4F53-E547-A3F7-DC62D8874BF3}"/>
                  </a:ext>
                </a:extLst>
              </p:cNvPr>
              <p:cNvSpPr>
                <a:spLocks noRot="1" noChangeAspect="1" noMove="1" noResize="1" noEditPoints="1" noAdjustHandles="1" noChangeArrowheads="1" noChangeShapeType="1" noTextEdit="1"/>
              </p:cNvSpPr>
              <p:nvPr/>
            </p:nvSpPr>
            <p:spPr>
              <a:xfrm>
                <a:off x="2882749" y="3129830"/>
                <a:ext cx="1088136" cy="603063"/>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4B5BFB5-D96A-1946-A8C6-A915F4B4DE3D}"/>
              </a:ext>
            </a:extLst>
          </p:cNvPr>
          <p:cNvSpPr/>
          <p:nvPr/>
        </p:nvSpPr>
        <p:spPr>
          <a:xfrm>
            <a:off x="3586542"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15" name="Rectangle 14">
            <a:extLst>
              <a:ext uri="{FF2B5EF4-FFF2-40B4-BE49-F238E27FC236}">
                <a16:creationId xmlns:a16="http://schemas.microsoft.com/office/drawing/2014/main" id="{221DCAA6-1840-BB4C-A5F0-3E29EDB661B4}"/>
              </a:ext>
            </a:extLst>
          </p:cNvPr>
          <p:cNvSpPr/>
          <p:nvPr/>
        </p:nvSpPr>
        <p:spPr>
          <a:xfrm>
            <a:off x="233533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38" name="Straight Arrow Connector 37">
            <a:extLst>
              <a:ext uri="{FF2B5EF4-FFF2-40B4-BE49-F238E27FC236}">
                <a16:creationId xmlns:a16="http://schemas.microsoft.com/office/drawing/2014/main" id="{976F2D78-8604-9249-9813-F3F5DCC6BCDC}"/>
              </a:ext>
            </a:extLst>
          </p:cNvPr>
          <p:cNvCxnSpPr>
            <a:stCxn id="4" idx="2"/>
            <a:endCxn id="6" idx="0"/>
          </p:cNvCxnSpPr>
          <p:nvPr/>
        </p:nvCxnSpPr>
        <p:spPr>
          <a:xfrm flipH="1">
            <a:off x="3426817" y="2277737"/>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EC614E5-95C9-F340-80A3-6BA45AD96FD9}"/>
              </a:ext>
            </a:extLst>
          </p:cNvPr>
          <p:cNvCxnSpPr>
            <a:cxnSpLocks/>
            <a:stCxn id="4" idx="2"/>
          </p:cNvCxnSpPr>
          <p:nvPr/>
        </p:nvCxnSpPr>
        <p:spPr>
          <a:xfrm>
            <a:off x="4632449" y="2277737"/>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DEE94F1-4557-CB45-9BF7-8FA7BAAD273E}"/>
              </a:ext>
            </a:extLst>
          </p:cNvPr>
          <p:cNvCxnSpPr>
            <a:cxnSpLocks/>
            <a:stCxn id="6" idx="2"/>
            <a:endCxn id="15" idx="0"/>
          </p:cNvCxnSpPr>
          <p:nvPr/>
        </p:nvCxnSpPr>
        <p:spPr>
          <a:xfrm flipH="1">
            <a:off x="2800281"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B57FC48-E78F-4345-B752-39F6C9861011}"/>
              </a:ext>
            </a:extLst>
          </p:cNvPr>
          <p:cNvCxnSpPr>
            <a:cxnSpLocks/>
            <a:stCxn id="6" idx="2"/>
            <a:endCxn id="14" idx="0"/>
          </p:cNvCxnSpPr>
          <p:nvPr/>
        </p:nvCxnSpPr>
        <p:spPr>
          <a:xfrm>
            <a:off x="3426817"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FE8B7F5-A1C4-994F-8B06-3C48D01B44CD}"/>
                  </a:ext>
                </a:extLst>
              </p:cNvPr>
              <p:cNvSpPr/>
              <p:nvPr/>
            </p:nvSpPr>
            <p:spPr>
              <a:xfrm>
                <a:off x="5374498"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23" name="Rectangle 22">
                <a:extLst>
                  <a:ext uri="{FF2B5EF4-FFF2-40B4-BE49-F238E27FC236}">
                    <a16:creationId xmlns:a16="http://schemas.microsoft.com/office/drawing/2014/main" id="{CFE8B7F5-A1C4-994F-8B06-3C48D01B44CD}"/>
                  </a:ext>
                </a:extLst>
              </p:cNvPr>
              <p:cNvSpPr>
                <a:spLocks noRot="1" noChangeAspect="1" noMove="1" noResize="1" noEditPoints="1" noAdjustHandles="1" noChangeArrowheads="1" noChangeShapeType="1" noTextEdit="1"/>
              </p:cNvSpPr>
              <p:nvPr/>
            </p:nvSpPr>
            <p:spPr>
              <a:xfrm>
                <a:off x="5374498" y="3129830"/>
                <a:ext cx="1088136" cy="603063"/>
              </a:xfrm>
              <a:prstGeom prst="rect">
                <a:avLst/>
              </a:prstGeom>
              <a:blipFill>
                <a:blip r:embed="rId4"/>
                <a:stretch>
                  <a:fillRect/>
                </a:stretch>
              </a:blipFill>
              <a:ln>
                <a:solidFill>
                  <a:schemeClr val="tx1"/>
                </a:solidFill>
              </a:ln>
            </p:spPr>
            <p:txBody>
              <a:bodyPr/>
              <a:lstStyle/>
              <a:p>
                <a:r>
                  <a:rPr lang="en-US">
                    <a:noFill/>
                  </a:rPr>
                  <a:t> </a:t>
                </a:r>
              </a:p>
            </p:txBody>
          </p:sp>
        </mc:Fallback>
      </mc:AlternateContent>
      <p:sp>
        <p:nvSpPr>
          <p:cNvPr id="24" name="Rectangle 23">
            <a:extLst>
              <a:ext uri="{FF2B5EF4-FFF2-40B4-BE49-F238E27FC236}">
                <a16:creationId xmlns:a16="http://schemas.microsoft.com/office/drawing/2014/main" id="{83C337E2-EFAD-3A4B-9FA9-414B31BFEBE9}"/>
              </a:ext>
            </a:extLst>
          </p:cNvPr>
          <p:cNvSpPr/>
          <p:nvPr/>
        </p:nvSpPr>
        <p:spPr>
          <a:xfrm>
            <a:off x="607829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25" name="Rectangle 24">
            <a:extLst>
              <a:ext uri="{FF2B5EF4-FFF2-40B4-BE49-F238E27FC236}">
                <a16:creationId xmlns:a16="http://schemas.microsoft.com/office/drawing/2014/main" id="{693A8C4D-D933-2A4D-BD4C-3191882DE316}"/>
              </a:ext>
            </a:extLst>
          </p:cNvPr>
          <p:cNvSpPr/>
          <p:nvPr/>
        </p:nvSpPr>
        <p:spPr>
          <a:xfrm>
            <a:off x="4827080"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26" name="Straight Arrow Connector 25">
            <a:extLst>
              <a:ext uri="{FF2B5EF4-FFF2-40B4-BE49-F238E27FC236}">
                <a16:creationId xmlns:a16="http://schemas.microsoft.com/office/drawing/2014/main" id="{C2435249-6962-BD44-9E83-BAC6C092E685}"/>
              </a:ext>
            </a:extLst>
          </p:cNvPr>
          <p:cNvCxnSpPr>
            <a:cxnSpLocks/>
            <a:stCxn id="23" idx="2"/>
            <a:endCxn id="25" idx="0"/>
          </p:cNvCxnSpPr>
          <p:nvPr/>
        </p:nvCxnSpPr>
        <p:spPr>
          <a:xfrm flipH="1">
            <a:off x="5292030"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335ED66-0F3C-F44C-873E-7F5B05FFA35B}"/>
              </a:ext>
            </a:extLst>
          </p:cNvPr>
          <p:cNvCxnSpPr>
            <a:cxnSpLocks/>
            <a:stCxn id="23" idx="2"/>
            <a:endCxn id="24" idx="0"/>
          </p:cNvCxnSpPr>
          <p:nvPr/>
        </p:nvCxnSpPr>
        <p:spPr>
          <a:xfrm>
            <a:off x="5918566"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F426B57B-0C6D-114A-9216-A21B1309DE2F}"/>
              </a:ext>
            </a:extLst>
          </p:cNvPr>
          <p:cNvSpPr/>
          <p:nvPr/>
        </p:nvSpPr>
        <p:spPr>
          <a:xfrm>
            <a:off x="8714513" y="1674673"/>
            <a:ext cx="17823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Hardware</a:t>
            </a:r>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4CB9FD6C-AF2F-234F-97A1-21F66C75EFCF}"/>
                  </a:ext>
                </a:extLst>
              </p:cNvPr>
              <p:cNvSpPr/>
              <p:nvPr/>
            </p:nvSpPr>
            <p:spPr>
              <a:xfrm>
                <a:off x="7855966" y="3129829"/>
                <a:ext cx="1088136"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39" name="Rectangle 38">
                <a:extLst>
                  <a:ext uri="{FF2B5EF4-FFF2-40B4-BE49-F238E27FC236}">
                    <a16:creationId xmlns:a16="http://schemas.microsoft.com/office/drawing/2014/main" id="{4CB9FD6C-AF2F-234F-97A1-21F66C75EFCF}"/>
                  </a:ext>
                </a:extLst>
              </p:cNvPr>
              <p:cNvSpPr>
                <a:spLocks noRot="1" noChangeAspect="1" noMove="1" noResize="1" noEditPoints="1" noAdjustHandles="1" noChangeArrowheads="1" noChangeShapeType="1" noTextEdit="1"/>
              </p:cNvSpPr>
              <p:nvPr/>
            </p:nvSpPr>
            <p:spPr>
              <a:xfrm>
                <a:off x="7855966" y="3129829"/>
                <a:ext cx="1088136"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p:sp>
        <p:nvSpPr>
          <p:cNvPr id="42" name="Rectangle 41">
            <a:extLst>
              <a:ext uri="{FF2B5EF4-FFF2-40B4-BE49-F238E27FC236}">
                <a16:creationId xmlns:a16="http://schemas.microsoft.com/office/drawing/2014/main" id="{19CCBF76-6126-9043-A11D-A709C26FD80F}"/>
              </a:ext>
            </a:extLst>
          </p:cNvPr>
          <p:cNvSpPr/>
          <p:nvPr/>
        </p:nvSpPr>
        <p:spPr>
          <a:xfrm>
            <a:off x="8559759" y="4368138"/>
            <a:ext cx="929899"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43" name="Rectangle 42">
            <a:extLst>
              <a:ext uri="{FF2B5EF4-FFF2-40B4-BE49-F238E27FC236}">
                <a16:creationId xmlns:a16="http://schemas.microsoft.com/office/drawing/2014/main" id="{1C8F5196-838E-5442-A9C1-673597DD8A3E}"/>
              </a:ext>
            </a:extLst>
          </p:cNvPr>
          <p:cNvSpPr/>
          <p:nvPr/>
        </p:nvSpPr>
        <p:spPr>
          <a:xfrm>
            <a:off x="7308548" y="4368138"/>
            <a:ext cx="929899"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45" name="Straight Arrow Connector 44">
            <a:extLst>
              <a:ext uri="{FF2B5EF4-FFF2-40B4-BE49-F238E27FC236}">
                <a16:creationId xmlns:a16="http://schemas.microsoft.com/office/drawing/2014/main" id="{B16ADC37-E47F-F942-96E7-053C1A7C0ECC}"/>
              </a:ext>
            </a:extLst>
          </p:cNvPr>
          <p:cNvCxnSpPr>
            <a:stCxn id="37" idx="2"/>
            <a:endCxn id="39" idx="0"/>
          </p:cNvCxnSpPr>
          <p:nvPr/>
        </p:nvCxnSpPr>
        <p:spPr>
          <a:xfrm flipH="1">
            <a:off x="8400034" y="2277736"/>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BCC5F3D8-7445-FE4B-9485-A7E6A7F93626}"/>
              </a:ext>
            </a:extLst>
          </p:cNvPr>
          <p:cNvCxnSpPr>
            <a:cxnSpLocks/>
            <a:stCxn id="37" idx="2"/>
          </p:cNvCxnSpPr>
          <p:nvPr/>
        </p:nvCxnSpPr>
        <p:spPr>
          <a:xfrm>
            <a:off x="9605666" y="2277736"/>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814273AC-1B28-3A44-A563-D9496BEEC7AE}"/>
              </a:ext>
            </a:extLst>
          </p:cNvPr>
          <p:cNvCxnSpPr>
            <a:cxnSpLocks/>
            <a:stCxn id="39" idx="2"/>
            <a:endCxn id="43" idx="0"/>
          </p:cNvCxnSpPr>
          <p:nvPr/>
        </p:nvCxnSpPr>
        <p:spPr>
          <a:xfrm flipH="1">
            <a:off x="7773498"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61E0A55-350D-3241-B83F-D623F178B3B7}"/>
              </a:ext>
            </a:extLst>
          </p:cNvPr>
          <p:cNvCxnSpPr>
            <a:cxnSpLocks/>
            <a:stCxn id="39" idx="2"/>
            <a:endCxn id="42" idx="0"/>
          </p:cNvCxnSpPr>
          <p:nvPr/>
        </p:nvCxnSpPr>
        <p:spPr>
          <a:xfrm>
            <a:off x="8400034"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F27BB86C-358C-3647-8BEE-9312B9D631E9}"/>
                  </a:ext>
                </a:extLst>
              </p:cNvPr>
              <p:cNvSpPr/>
              <p:nvPr/>
            </p:nvSpPr>
            <p:spPr>
              <a:xfrm>
                <a:off x="10347715" y="3129829"/>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51" name="Rectangle 50">
                <a:extLst>
                  <a:ext uri="{FF2B5EF4-FFF2-40B4-BE49-F238E27FC236}">
                    <a16:creationId xmlns:a16="http://schemas.microsoft.com/office/drawing/2014/main" id="{F27BB86C-358C-3647-8BEE-9312B9D631E9}"/>
                  </a:ext>
                </a:extLst>
              </p:cNvPr>
              <p:cNvSpPr>
                <a:spLocks noRot="1" noChangeAspect="1" noMove="1" noResize="1" noEditPoints="1" noAdjustHandles="1" noChangeArrowheads="1" noChangeShapeType="1" noTextEdit="1"/>
              </p:cNvSpPr>
              <p:nvPr/>
            </p:nvSpPr>
            <p:spPr>
              <a:xfrm>
                <a:off x="10347715" y="3129829"/>
                <a:ext cx="1088136"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52" name="Rectangle 51">
            <a:extLst>
              <a:ext uri="{FF2B5EF4-FFF2-40B4-BE49-F238E27FC236}">
                <a16:creationId xmlns:a16="http://schemas.microsoft.com/office/drawing/2014/main" id="{75337691-9663-3C4D-B52F-46889601A30B}"/>
              </a:ext>
            </a:extLst>
          </p:cNvPr>
          <p:cNvSpPr/>
          <p:nvPr/>
        </p:nvSpPr>
        <p:spPr>
          <a:xfrm>
            <a:off x="11051508"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53" name="Rectangle 52">
            <a:extLst>
              <a:ext uri="{FF2B5EF4-FFF2-40B4-BE49-F238E27FC236}">
                <a16:creationId xmlns:a16="http://schemas.microsoft.com/office/drawing/2014/main" id="{382AE139-E47E-8F45-A57D-DA9624921867}"/>
              </a:ext>
            </a:extLst>
          </p:cNvPr>
          <p:cNvSpPr/>
          <p:nvPr/>
        </p:nvSpPr>
        <p:spPr>
          <a:xfrm>
            <a:off x="9800297"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54" name="Straight Arrow Connector 53">
            <a:extLst>
              <a:ext uri="{FF2B5EF4-FFF2-40B4-BE49-F238E27FC236}">
                <a16:creationId xmlns:a16="http://schemas.microsoft.com/office/drawing/2014/main" id="{FC268F39-8A5E-9547-8A8D-57C4E7BFAA3A}"/>
              </a:ext>
            </a:extLst>
          </p:cNvPr>
          <p:cNvCxnSpPr>
            <a:cxnSpLocks/>
            <a:stCxn id="51" idx="2"/>
            <a:endCxn id="53" idx="0"/>
          </p:cNvCxnSpPr>
          <p:nvPr/>
        </p:nvCxnSpPr>
        <p:spPr>
          <a:xfrm flipH="1">
            <a:off x="10265247"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329DB59-9022-F546-9B4D-D8572C40A3FB}"/>
              </a:ext>
            </a:extLst>
          </p:cNvPr>
          <p:cNvCxnSpPr>
            <a:cxnSpLocks/>
            <a:stCxn id="51" idx="2"/>
            <a:endCxn id="52" idx="0"/>
          </p:cNvCxnSpPr>
          <p:nvPr/>
        </p:nvCxnSpPr>
        <p:spPr>
          <a:xfrm>
            <a:off x="10891783"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42BC3D05-6147-4A41-93D9-F6C616F19329}"/>
              </a:ext>
            </a:extLst>
          </p:cNvPr>
          <p:cNvSpPr/>
          <p:nvPr/>
        </p:nvSpPr>
        <p:spPr>
          <a:xfrm>
            <a:off x="155806" y="167467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Target Platform</a:t>
            </a:r>
          </a:p>
        </p:txBody>
      </p:sp>
      <p:sp>
        <p:nvSpPr>
          <p:cNvPr id="58" name="Rectangle 57">
            <a:extLst>
              <a:ext uri="{FF2B5EF4-FFF2-40B4-BE49-F238E27FC236}">
                <a16:creationId xmlns:a16="http://schemas.microsoft.com/office/drawing/2014/main" id="{B3E2D58A-86D2-084C-8708-A9EFC561B961}"/>
              </a:ext>
            </a:extLst>
          </p:cNvPr>
          <p:cNvSpPr/>
          <p:nvPr/>
        </p:nvSpPr>
        <p:spPr>
          <a:xfrm>
            <a:off x="155806" y="312945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Algorithm</a:t>
            </a:r>
          </a:p>
        </p:txBody>
      </p:sp>
      <p:sp>
        <p:nvSpPr>
          <p:cNvPr id="59" name="Rectangle 58">
            <a:extLst>
              <a:ext uri="{FF2B5EF4-FFF2-40B4-BE49-F238E27FC236}">
                <a16:creationId xmlns:a16="http://schemas.microsoft.com/office/drawing/2014/main" id="{6558FA29-96B7-F347-9734-A8C1E9D51E9D}"/>
              </a:ext>
            </a:extLst>
          </p:cNvPr>
          <p:cNvSpPr/>
          <p:nvPr/>
        </p:nvSpPr>
        <p:spPr>
          <a:xfrm>
            <a:off x="155806" y="4222397"/>
            <a:ext cx="2288822" cy="894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Application Requirements</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816FB76-C5DB-0644-9B2B-7315FAF57A35}"/>
              </a:ext>
            </a:extLst>
          </p:cNvPr>
          <p:cNvCxnSpPr>
            <a:cxnSpLocks/>
          </p:cNvCxnSpPr>
          <p:nvPr/>
        </p:nvCxnSpPr>
        <p:spPr>
          <a:xfrm>
            <a:off x="315310" y="4050515"/>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0CEF6DF-6DF0-D244-8041-BD6E952A74EC}"/>
              </a:ext>
            </a:extLst>
          </p:cNvPr>
          <p:cNvSpPr/>
          <p:nvPr/>
        </p:nvSpPr>
        <p:spPr>
          <a:xfrm>
            <a:off x="10372047"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[AHAJS16]</a:t>
            </a:r>
          </a:p>
          <a:p>
            <a:pPr algn="ctr"/>
            <a:r>
              <a:rPr lang="en-US" sz="2000" dirty="0">
                <a:solidFill>
                  <a:srgbClr val="C00000"/>
                </a:solidFill>
              </a:rPr>
              <a:t>[ZST+20]</a:t>
            </a:r>
          </a:p>
          <a:p>
            <a:pPr algn="ctr"/>
            <a:r>
              <a:rPr lang="en-US" sz="2000" dirty="0">
                <a:solidFill>
                  <a:srgbClr val="C00000"/>
                </a:solidFill>
              </a:rPr>
              <a:t>[ZTW21]</a:t>
            </a:r>
          </a:p>
        </p:txBody>
      </p: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65" name="Rectangle 64">
            <a:extLst>
              <a:ext uri="{FF2B5EF4-FFF2-40B4-BE49-F238E27FC236}">
                <a16:creationId xmlns:a16="http://schemas.microsoft.com/office/drawing/2014/main" id="{3CC284CD-0519-C441-801C-4CA2E344AF03}"/>
              </a:ext>
            </a:extLst>
          </p:cNvPr>
          <p:cNvSpPr/>
          <p:nvPr/>
        </p:nvSpPr>
        <p:spPr>
          <a:xfrm>
            <a:off x="3769798" y="5459982"/>
            <a:ext cx="6387388" cy="75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 = constant-time, NCT = not constant-time</a:t>
            </a:r>
          </a:p>
        </p:txBody>
      </p:sp>
    </p:spTree>
    <p:extLst>
      <p:ext uri="{BB962C8B-B14F-4D97-AF65-F5344CB8AC3E}">
        <p14:creationId xmlns:p14="http://schemas.microsoft.com/office/powerpoint/2010/main" val="8775256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We explore the broader design space</a:t>
            </a:r>
          </a:p>
        </p:txBody>
      </p:sp>
      <p:sp>
        <p:nvSpPr>
          <p:cNvPr id="4" name="Rectangle 3">
            <a:extLst>
              <a:ext uri="{FF2B5EF4-FFF2-40B4-BE49-F238E27FC236}">
                <a16:creationId xmlns:a16="http://schemas.microsoft.com/office/drawing/2014/main" id="{F9D94FFA-E5B4-5646-9A46-79D80921A888}"/>
              </a:ext>
            </a:extLst>
          </p:cNvPr>
          <p:cNvSpPr/>
          <p:nvPr/>
        </p:nvSpPr>
        <p:spPr>
          <a:xfrm>
            <a:off x="3741296" y="1674674"/>
            <a:ext cx="1782305"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Software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EC1F34D-4F53-E547-A3F7-DC62D8874BF3}"/>
                  </a:ext>
                </a:extLst>
              </p:cNvPr>
              <p:cNvSpPr/>
              <p:nvPr/>
            </p:nvSpPr>
            <p:spPr>
              <a:xfrm>
                <a:off x="2882749"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6" name="Rectangle 5">
                <a:extLst>
                  <a:ext uri="{FF2B5EF4-FFF2-40B4-BE49-F238E27FC236}">
                    <a16:creationId xmlns:a16="http://schemas.microsoft.com/office/drawing/2014/main" id="{0EC1F34D-4F53-E547-A3F7-DC62D8874BF3}"/>
                  </a:ext>
                </a:extLst>
              </p:cNvPr>
              <p:cNvSpPr>
                <a:spLocks noRot="1" noChangeAspect="1" noMove="1" noResize="1" noEditPoints="1" noAdjustHandles="1" noChangeArrowheads="1" noChangeShapeType="1" noTextEdit="1"/>
              </p:cNvSpPr>
              <p:nvPr/>
            </p:nvSpPr>
            <p:spPr>
              <a:xfrm>
                <a:off x="2882749" y="3129830"/>
                <a:ext cx="1088136" cy="603063"/>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4B5BFB5-D96A-1946-A8C6-A915F4B4DE3D}"/>
              </a:ext>
            </a:extLst>
          </p:cNvPr>
          <p:cNvSpPr/>
          <p:nvPr/>
        </p:nvSpPr>
        <p:spPr>
          <a:xfrm>
            <a:off x="3586542"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15" name="Rectangle 14">
            <a:extLst>
              <a:ext uri="{FF2B5EF4-FFF2-40B4-BE49-F238E27FC236}">
                <a16:creationId xmlns:a16="http://schemas.microsoft.com/office/drawing/2014/main" id="{221DCAA6-1840-BB4C-A5F0-3E29EDB661B4}"/>
              </a:ext>
            </a:extLst>
          </p:cNvPr>
          <p:cNvSpPr/>
          <p:nvPr/>
        </p:nvSpPr>
        <p:spPr>
          <a:xfrm>
            <a:off x="233533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38" name="Straight Arrow Connector 37">
            <a:extLst>
              <a:ext uri="{FF2B5EF4-FFF2-40B4-BE49-F238E27FC236}">
                <a16:creationId xmlns:a16="http://schemas.microsoft.com/office/drawing/2014/main" id="{976F2D78-8604-9249-9813-F3F5DCC6BCDC}"/>
              </a:ext>
            </a:extLst>
          </p:cNvPr>
          <p:cNvCxnSpPr>
            <a:stCxn id="4" idx="2"/>
            <a:endCxn id="6" idx="0"/>
          </p:cNvCxnSpPr>
          <p:nvPr/>
        </p:nvCxnSpPr>
        <p:spPr>
          <a:xfrm flipH="1">
            <a:off x="3426817" y="2277737"/>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EC614E5-95C9-F340-80A3-6BA45AD96FD9}"/>
              </a:ext>
            </a:extLst>
          </p:cNvPr>
          <p:cNvCxnSpPr>
            <a:cxnSpLocks/>
            <a:stCxn id="4" idx="2"/>
          </p:cNvCxnSpPr>
          <p:nvPr/>
        </p:nvCxnSpPr>
        <p:spPr>
          <a:xfrm>
            <a:off x="4632449" y="2277737"/>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DEE94F1-4557-CB45-9BF7-8FA7BAAD273E}"/>
              </a:ext>
            </a:extLst>
          </p:cNvPr>
          <p:cNvCxnSpPr>
            <a:cxnSpLocks/>
            <a:stCxn id="6" idx="2"/>
            <a:endCxn id="15" idx="0"/>
          </p:cNvCxnSpPr>
          <p:nvPr/>
        </p:nvCxnSpPr>
        <p:spPr>
          <a:xfrm flipH="1">
            <a:off x="2800281"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B57FC48-E78F-4345-B752-39F6C9861011}"/>
              </a:ext>
            </a:extLst>
          </p:cNvPr>
          <p:cNvCxnSpPr>
            <a:cxnSpLocks/>
            <a:stCxn id="6" idx="2"/>
            <a:endCxn id="14" idx="0"/>
          </p:cNvCxnSpPr>
          <p:nvPr/>
        </p:nvCxnSpPr>
        <p:spPr>
          <a:xfrm>
            <a:off x="3426817"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FE8B7F5-A1C4-994F-8B06-3C48D01B44CD}"/>
                  </a:ext>
                </a:extLst>
              </p:cNvPr>
              <p:cNvSpPr/>
              <p:nvPr/>
            </p:nvSpPr>
            <p:spPr>
              <a:xfrm>
                <a:off x="5374498"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23" name="Rectangle 22">
                <a:extLst>
                  <a:ext uri="{FF2B5EF4-FFF2-40B4-BE49-F238E27FC236}">
                    <a16:creationId xmlns:a16="http://schemas.microsoft.com/office/drawing/2014/main" id="{CFE8B7F5-A1C4-994F-8B06-3C48D01B44CD}"/>
                  </a:ext>
                </a:extLst>
              </p:cNvPr>
              <p:cNvSpPr>
                <a:spLocks noRot="1" noChangeAspect="1" noMove="1" noResize="1" noEditPoints="1" noAdjustHandles="1" noChangeArrowheads="1" noChangeShapeType="1" noTextEdit="1"/>
              </p:cNvSpPr>
              <p:nvPr/>
            </p:nvSpPr>
            <p:spPr>
              <a:xfrm>
                <a:off x="5374498" y="3129830"/>
                <a:ext cx="1088136" cy="603063"/>
              </a:xfrm>
              <a:prstGeom prst="rect">
                <a:avLst/>
              </a:prstGeom>
              <a:blipFill>
                <a:blip r:embed="rId4"/>
                <a:stretch>
                  <a:fillRect/>
                </a:stretch>
              </a:blipFill>
              <a:ln>
                <a:solidFill>
                  <a:schemeClr val="tx1"/>
                </a:solidFill>
              </a:ln>
            </p:spPr>
            <p:txBody>
              <a:bodyPr/>
              <a:lstStyle/>
              <a:p>
                <a:r>
                  <a:rPr lang="en-US">
                    <a:noFill/>
                  </a:rPr>
                  <a:t> </a:t>
                </a:r>
              </a:p>
            </p:txBody>
          </p:sp>
        </mc:Fallback>
      </mc:AlternateContent>
      <p:sp>
        <p:nvSpPr>
          <p:cNvPr id="24" name="Rectangle 23">
            <a:extLst>
              <a:ext uri="{FF2B5EF4-FFF2-40B4-BE49-F238E27FC236}">
                <a16:creationId xmlns:a16="http://schemas.microsoft.com/office/drawing/2014/main" id="{83C337E2-EFAD-3A4B-9FA9-414B31BFEBE9}"/>
              </a:ext>
            </a:extLst>
          </p:cNvPr>
          <p:cNvSpPr/>
          <p:nvPr/>
        </p:nvSpPr>
        <p:spPr>
          <a:xfrm>
            <a:off x="607829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25" name="Rectangle 24">
            <a:extLst>
              <a:ext uri="{FF2B5EF4-FFF2-40B4-BE49-F238E27FC236}">
                <a16:creationId xmlns:a16="http://schemas.microsoft.com/office/drawing/2014/main" id="{693A8C4D-D933-2A4D-BD4C-3191882DE316}"/>
              </a:ext>
            </a:extLst>
          </p:cNvPr>
          <p:cNvSpPr/>
          <p:nvPr/>
        </p:nvSpPr>
        <p:spPr>
          <a:xfrm>
            <a:off x="4827080"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26" name="Straight Arrow Connector 25">
            <a:extLst>
              <a:ext uri="{FF2B5EF4-FFF2-40B4-BE49-F238E27FC236}">
                <a16:creationId xmlns:a16="http://schemas.microsoft.com/office/drawing/2014/main" id="{C2435249-6962-BD44-9E83-BAC6C092E685}"/>
              </a:ext>
            </a:extLst>
          </p:cNvPr>
          <p:cNvCxnSpPr>
            <a:cxnSpLocks/>
            <a:stCxn id="23" idx="2"/>
            <a:endCxn id="25" idx="0"/>
          </p:cNvCxnSpPr>
          <p:nvPr/>
        </p:nvCxnSpPr>
        <p:spPr>
          <a:xfrm flipH="1">
            <a:off x="5292030"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335ED66-0F3C-F44C-873E-7F5B05FFA35B}"/>
              </a:ext>
            </a:extLst>
          </p:cNvPr>
          <p:cNvCxnSpPr>
            <a:cxnSpLocks/>
            <a:stCxn id="23" idx="2"/>
            <a:endCxn id="24" idx="0"/>
          </p:cNvCxnSpPr>
          <p:nvPr/>
        </p:nvCxnSpPr>
        <p:spPr>
          <a:xfrm>
            <a:off x="5918566"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F426B57B-0C6D-114A-9216-A21B1309DE2F}"/>
              </a:ext>
            </a:extLst>
          </p:cNvPr>
          <p:cNvSpPr/>
          <p:nvPr/>
        </p:nvSpPr>
        <p:spPr>
          <a:xfrm>
            <a:off x="8714513" y="1674673"/>
            <a:ext cx="1782305" cy="60306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Hardware</a:t>
            </a:r>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4CB9FD6C-AF2F-234F-97A1-21F66C75EFCF}"/>
                  </a:ext>
                </a:extLst>
              </p:cNvPr>
              <p:cNvSpPr/>
              <p:nvPr/>
            </p:nvSpPr>
            <p:spPr>
              <a:xfrm>
                <a:off x="7855966" y="3129829"/>
                <a:ext cx="1088136" cy="60306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39" name="Rectangle 38">
                <a:extLst>
                  <a:ext uri="{FF2B5EF4-FFF2-40B4-BE49-F238E27FC236}">
                    <a16:creationId xmlns:a16="http://schemas.microsoft.com/office/drawing/2014/main" id="{4CB9FD6C-AF2F-234F-97A1-21F66C75EFCF}"/>
                  </a:ext>
                </a:extLst>
              </p:cNvPr>
              <p:cNvSpPr>
                <a:spLocks noRot="1" noChangeAspect="1" noMove="1" noResize="1" noEditPoints="1" noAdjustHandles="1" noChangeArrowheads="1" noChangeShapeType="1" noTextEdit="1"/>
              </p:cNvSpPr>
              <p:nvPr/>
            </p:nvSpPr>
            <p:spPr>
              <a:xfrm>
                <a:off x="7855966" y="3129829"/>
                <a:ext cx="1088136"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B16ADC37-E47F-F942-96E7-053C1A7C0ECC}"/>
              </a:ext>
            </a:extLst>
          </p:cNvPr>
          <p:cNvCxnSpPr>
            <a:stCxn id="37" idx="2"/>
            <a:endCxn id="39" idx="0"/>
          </p:cNvCxnSpPr>
          <p:nvPr/>
        </p:nvCxnSpPr>
        <p:spPr>
          <a:xfrm flipH="1">
            <a:off x="8400034" y="2277736"/>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BCC5F3D8-7445-FE4B-9485-A7E6A7F93626}"/>
              </a:ext>
            </a:extLst>
          </p:cNvPr>
          <p:cNvCxnSpPr>
            <a:cxnSpLocks/>
            <a:stCxn id="37" idx="2"/>
          </p:cNvCxnSpPr>
          <p:nvPr/>
        </p:nvCxnSpPr>
        <p:spPr>
          <a:xfrm>
            <a:off x="9605666" y="2277736"/>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814273AC-1B28-3A44-A563-D9496BEEC7AE}"/>
              </a:ext>
            </a:extLst>
          </p:cNvPr>
          <p:cNvCxnSpPr>
            <a:cxnSpLocks/>
            <a:stCxn id="39" idx="2"/>
          </p:cNvCxnSpPr>
          <p:nvPr/>
        </p:nvCxnSpPr>
        <p:spPr>
          <a:xfrm flipH="1">
            <a:off x="7773498"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61E0A55-350D-3241-B83F-D623F178B3B7}"/>
              </a:ext>
            </a:extLst>
          </p:cNvPr>
          <p:cNvCxnSpPr>
            <a:cxnSpLocks/>
            <a:stCxn id="39" idx="2"/>
          </p:cNvCxnSpPr>
          <p:nvPr/>
        </p:nvCxnSpPr>
        <p:spPr>
          <a:xfrm>
            <a:off x="8400034"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F27BB86C-358C-3647-8BEE-9312B9D631E9}"/>
                  </a:ext>
                </a:extLst>
              </p:cNvPr>
              <p:cNvSpPr/>
              <p:nvPr/>
            </p:nvSpPr>
            <p:spPr>
              <a:xfrm>
                <a:off x="10347715" y="3129829"/>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51" name="Rectangle 50">
                <a:extLst>
                  <a:ext uri="{FF2B5EF4-FFF2-40B4-BE49-F238E27FC236}">
                    <a16:creationId xmlns:a16="http://schemas.microsoft.com/office/drawing/2014/main" id="{F27BB86C-358C-3647-8BEE-9312B9D631E9}"/>
                  </a:ext>
                </a:extLst>
              </p:cNvPr>
              <p:cNvSpPr>
                <a:spLocks noRot="1" noChangeAspect="1" noMove="1" noResize="1" noEditPoints="1" noAdjustHandles="1" noChangeArrowheads="1" noChangeShapeType="1" noTextEdit="1"/>
              </p:cNvSpPr>
              <p:nvPr/>
            </p:nvSpPr>
            <p:spPr>
              <a:xfrm>
                <a:off x="10347715" y="3129829"/>
                <a:ext cx="1088136"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52" name="Rectangle 51">
            <a:extLst>
              <a:ext uri="{FF2B5EF4-FFF2-40B4-BE49-F238E27FC236}">
                <a16:creationId xmlns:a16="http://schemas.microsoft.com/office/drawing/2014/main" id="{75337691-9663-3C4D-B52F-46889601A30B}"/>
              </a:ext>
            </a:extLst>
          </p:cNvPr>
          <p:cNvSpPr/>
          <p:nvPr/>
        </p:nvSpPr>
        <p:spPr>
          <a:xfrm>
            <a:off x="11051508"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53" name="Rectangle 52">
            <a:extLst>
              <a:ext uri="{FF2B5EF4-FFF2-40B4-BE49-F238E27FC236}">
                <a16:creationId xmlns:a16="http://schemas.microsoft.com/office/drawing/2014/main" id="{382AE139-E47E-8F45-A57D-DA9624921867}"/>
              </a:ext>
            </a:extLst>
          </p:cNvPr>
          <p:cNvSpPr/>
          <p:nvPr/>
        </p:nvSpPr>
        <p:spPr>
          <a:xfrm>
            <a:off x="9800297"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54" name="Straight Arrow Connector 53">
            <a:extLst>
              <a:ext uri="{FF2B5EF4-FFF2-40B4-BE49-F238E27FC236}">
                <a16:creationId xmlns:a16="http://schemas.microsoft.com/office/drawing/2014/main" id="{FC268F39-8A5E-9547-8A8D-57C4E7BFAA3A}"/>
              </a:ext>
            </a:extLst>
          </p:cNvPr>
          <p:cNvCxnSpPr>
            <a:cxnSpLocks/>
            <a:stCxn id="51" idx="2"/>
            <a:endCxn id="53" idx="0"/>
          </p:cNvCxnSpPr>
          <p:nvPr/>
        </p:nvCxnSpPr>
        <p:spPr>
          <a:xfrm flipH="1">
            <a:off x="10265247"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329DB59-9022-F546-9B4D-D8572C40A3FB}"/>
              </a:ext>
            </a:extLst>
          </p:cNvPr>
          <p:cNvCxnSpPr>
            <a:cxnSpLocks/>
            <a:stCxn id="51" idx="2"/>
            <a:endCxn id="52" idx="0"/>
          </p:cNvCxnSpPr>
          <p:nvPr/>
        </p:nvCxnSpPr>
        <p:spPr>
          <a:xfrm>
            <a:off x="10891783"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42BC3D05-6147-4A41-93D9-F6C616F19329}"/>
              </a:ext>
            </a:extLst>
          </p:cNvPr>
          <p:cNvSpPr/>
          <p:nvPr/>
        </p:nvSpPr>
        <p:spPr>
          <a:xfrm>
            <a:off x="155806" y="167467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Target Platform</a:t>
            </a:r>
          </a:p>
        </p:txBody>
      </p:sp>
      <p:sp>
        <p:nvSpPr>
          <p:cNvPr id="58" name="Rectangle 57">
            <a:extLst>
              <a:ext uri="{FF2B5EF4-FFF2-40B4-BE49-F238E27FC236}">
                <a16:creationId xmlns:a16="http://schemas.microsoft.com/office/drawing/2014/main" id="{B3E2D58A-86D2-084C-8708-A9EFC561B961}"/>
              </a:ext>
            </a:extLst>
          </p:cNvPr>
          <p:cNvSpPr/>
          <p:nvPr/>
        </p:nvSpPr>
        <p:spPr>
          <a:xfrm>
            <a:off x="155806" y="312945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Algorithm</a:t>
            </a:r>
          </a:p>
        </p:txBody>
      </p:sp>
      <p:sp>
        <p:nvSpPr>
          <p:cNvPr id="59" name="Rectangle 58">
            <a:extLst>
              <a:ext uri="{FF2B5EF4-FFF2-40B4-BE49-F238E27FC236}">
                <a16:creationId xmlns:a16="http://schemas.microsoft.com/office/drawing/2014/main" id="{6558FA29-96B7-F347-9734-A8C1E9D51E9D}"/>
              </a:ext>
            </a:extLst>
          </p:cNvPr>
          <p:cNvSpPr/>
          <p:nvPr/>
        </p:nvSpPr>
        <p:spPr>
          <a:xfrm>
            <a:off x="155806" y="4222397"/>
            <a:ext cx="2288822" cy="894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Application Requirements</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816FB76-C5DB-0644-9B2B-7315FAF57A35}"/>
              </a:ext>
            </a:extLst>
          </p:cNvPr>
          <p:cNvCxnSpPr>
            <a:cxnSpLocks/>
          </p:cNvCxnSpPr>
          <p:nvPr/>
        </p:nvCxnSpPr>
        <p:spPr>
          <a:xfrm>
            <a:off x="315310" y="4050515"/>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0CEF6DF-6DF0-D244-8041-BD6E952A74EC}"/>
              </a:ext>
            </a:extLst>
          </p:cNvPr>
          <p:cNvSpPr/>
          <p:nvPr/>
        </p:nvSpPr>
        <p:spPr>
          <a:xfrm>
            <a:off x="10372047"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[AHAJS16]</a:t>
            </a:r>
          </a:p>
          <a:p>
            <a:pPr algn="ctr"/>
            <a:r>
              <a:rPr lang="en-US" sz="2000" dirty="0">
                <a:solidFill>
                  <a:srgbClr val="C00000"/>
                </a:solidFill>
              </a:rPr>
              <a:t>[ZST+20]</a:t>
            </a:r>
          </a:p>
          <a:p>
            <a:pPr algn="ctr"/>
            <a:r>
              <a:rPr lang="en-US" sz="2000" dirty="0">
                <a:solidFill>
                  <a:srgbClr val="C00000"/>
                </a:solidFill>
              </a:rPr>
              <a:t>[ZTW21]</a:t>
            </a:r>
          </a:p>
        </p:txBody>
      </p: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65" name="Rectangle 64">
            <a:extLst>
              <a:ext uri="{FF2B5EF4-FFF2-40B4-BE49-F238E27FC236}">
                <a16:creationId xmlns:a16="http://schemas.microsoft.com/office/drawing/2014/main" id="{3CC284CD-0519-C441-801C-4CA2E344AF03}"/>
              </a:ext>
            </a:extLst>
          </p:cNvPr>
          <p:cNvSpPr/>
          <p:nvPr/>
        </p:nvSpPr>
        <p:spPr>
          <a:xfrm>
            <a:off x="3769798" y="5459982"/>
            <a:ext cx="6387388" cy="75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 = constant-time, NCT = not constant-time</a:t>
            </a:r>
          </a:p>
        </p:txBody>
      </p:sp>
      <p:sp>
        <p:nvSpPr>
          <p:cNvPr id="41" name="Rectangle 40">
            <a:extLst>
              <a:ext uri="{FF2B5EF4-FFF2-40B4-BE49-F238E27FC236}">
                <a16:creationId xmlns:a16="http://schemas.microsoft.com/office/drawing/2014/main" id="{D5151CC8-DA2F-8F43-86A7-83DBB33BA237}"/>
              </a:ext>
            </a:extLst>
          </p:cNvPr>
          <p:cNvSpPr/>
          <p:nvPr/>
        </p:nvSpPr>
        <p:spPr>
          <a:xfrm>
            <a:off x="7323234" y="4361597"/>
            <a:ext cx="2170438" cy="60306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Unified</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Tree>
    <p:extLst>
      <p:ext uri="{BB962C8B-B14F-4D97-AF65-F5344CB8AC3E}">
        <p14:creationId xmlns:p14="http://schemas.microsoft.com/office/powerpoint/2010/main" val="31405531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Hardware allows for short iteration times</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Target Platform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1"/>
            <a:ext cx="4153115" cy="1407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Number of Iterations</a:t>
            </a:r>
          </a:p>
          <a:p>
            <a:pPr algn="ctr"/>
            <a:endParaRPr lang="en-US" sz="2500" dirty="0">
              <a:solidFill>
                <a:schemeClr val="tx1"/>
              </a:solidFill>
            </a:endParaRPr>
          </a:p>
          <a:p>
            <a:pPr algn="ctr"/>
            <a:r>
              <a:rPr lang="en-US" sz="2500" dirty="0">
                <a:solidFill>
                  <a:schemeClr val="tx1"/>
                </a:solidFill>
              </a:rPr>
              <a:t>Constrained to ISA</a:t>
            </a:r>
          </a:p>
        </p:txBody>
      </p:sp>
      <p:sp>
        <p:nvSpPr>
          <p:cNvPr id="16" name="Rectangle 15">
            <a:extLst>
              <a:ext uri="{FF2B5EF4-FFF2-40B4-BE49-F238E27FC236}">
                <a16:creationId xmlns:a16="http://schemas.microsoft.com/office/drawing/2014/main" id="{D594EB78-36EF-1148-B256-68F95853E827}"/>
              </a:ext>
            </a:extLst>
          </p:cNvPr>
          <p:cNvSpPr/>
          <p:nvPr/>
        </p:nvSpPr>
        <p:spPr>
          <a:xfrm>
            <a:off x="2908042" y="3052145"/>
            <a:ext cx="4153115" cy="1407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From algorithm</a:t>
            </a:r>
          </a:p>
          <a:p>
            <a:pPr algn="ctr"/>
            <a:endParaRPr lang="en-US" sz="2500" dirty="0">
              <a:solidFill>
                <a:schemeClr val="tx1"/>
              </a:solidFill>
            </a:endParaRPr>
          </a:p>
          <a:p>
            <a:pPr algn="ctr"/>
            <a:r>
              <a:rPr lang="en-US" sz="2500" dirty="0">
                <a:solidFill>
                  <a:schemeClr val="tx1"/>
                </a:solidFill>
              </a:rPr>
              <a:t>Yes</a:t>
            </a:r>
          </a:p>
        </p:txBody>
      </p:sp>
      <p:sp>
        <p:nvSpPr>
          <p:cNvPr id="17" name="Rectangle 16">
            <a:extLst>
              <a:ext uri="{FF2B5EF4-FFF2-40B4-BE49-F238E27FC236}">
                <a16:creationId xmlns:a16="http://schemas.microsoft.com/office/drawing/2014/main" id="{AB170D1D-B813-A44C-B293-D48DA71ACA12}"/>
              </a:ext>
            </a:extLst>
          </p:cNvPr>
          <p:cNvSpPr/>
          <p:nvPr/>
        </p:nvSpPr>
        <p:spPr>
          <a:xfrm>
            <a:off x="7529105" y="3052145"/>
            <a:ext cx="4153115" cy="1407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From algorithm</a:t>
            </a:r>
          </a:p>
          <a:p>
            <a:pPr algn="ctr"/>
            <a:endParaRPr lang="en-US" sz="2500" dirty="0">
              <a:solidFill>
                <a:schemeClr val="tx1"/>
              </a:solidFill>
            </a:endParaRPr>
          </a:p>
          <a:p>
            <a:pPr algn="ctr"/>
            <a:r>
              <a:rPr lang="en-US" sz="2500" dirty="0">
                <a:solidFill>
                  <a:schemeClr val="tx1"/>
                </a:solidFill>
              </a:rPr>
              <a:t>No</a:t>
            </a:r>
          </a:p>
        </p:txBody>
      </p:sp>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2988499"/>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647999"/>
            <a:ext cx="1077310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7928806E-50EE-4A4E-A247-073E972B7D09}"/>
                  </a:ext>
                </a:extLst>
              </p:cNvPr>
              <p:cNvSpPr>
                <a:spLocks noGrp="1"/>
              </p:cNvSpPr>
              <p:nvPr>
                <p:ph idx="1"/>
              </p:nvPr>
            </p:nvSpPr>
            <p:spPr>
              <a:xfrm>
                <a:off x="1451794" y="4759757"/>
                <a:ext cx="9697927" cy="1476991"/>
              </a:xfrm>
            </p:spPr>
            <p:txBody>
              <a:bodyPr>
                <a:noAutofit/>
              </a:bodyPr>
              <a:lstStyle/>
              <a:p>
                <a:pPr marL="0" indent="0" algn="ctr">
                  <a:buNone/>
                </a:pPr>
                <a:r>
                  <a:rPr lang="en-US" sz="2500" dirty="0"/>
                  <a:t>Execution time = number of iterations </a:t>
                </a:r>
                <a14:m>
                  <m:oMath xmlns:m="http://schemas.openxmlformats.org/officeDocument/2006/math">
                    <m:r>
                      <a:rPr lang="en-US" sz="2500" i="1" dirty="0" smtClean="0">
                        <a:latin typeface="Cambria Math" panose="02040503050406030204" pitchFamily="18" charset="0"/>
                      </a:rPr>
                      <m:t>∗</m:t>
                    </m:r>
                  </m:oMath>
                </a14:m>
                <a:r>
                  <a:rPr lang="en-US" sz="2500" dirty="0"/>
                  <a:t> iteration time</a:t>
                </a:r>
              </a:p>
              <a:p>
                <a:pPr marL="0" indent="0" algn="ctr">
                  <a:buNone/>
                </a:pPr>
                <a:endParaRPr lang="en-US" sz="500" dirty="0"/>
              </a:p>
              <a:p>
                <a:pPr marL="0" indent="0" algn="ctr">
                  <a:buNone/>
                </a:pPr>
                <a:r>
                  <a:rPr lang="en-US" sz="2500" dirty="0"/>
                  <a:t>The control over iteration time in hardware opens the opportunity to accelerate simpler algorithms that require more iterations.</a:t>
                </a:r>
              </a:p>
              <a:p>
                <a:pPr marL="0" indent="0" algn="ctr">
                  <a:buNone/>
                </a:pPr>
                <a:endParaRPr lang="en-US" sz="2500" dirty="0"/>
              </a:p>
            </p:txBody>
          </p:sp>
        </mc:Choice>
        <mc:Fallback xmlns="">
          <p:sp>
            <p:nvSpPr>
              <p:cNvPr id="25" name="Content Placeholder 2">
                <a:extLst>
                  <a:ext uri="{FF2B5EF4-FFF2-40B4-BE49-F238E27FC236}">
                    <a16:creationId xmlns:a16="http://schemas.microsoft.com/office/drawing/2014/main" id="{7928806E-50EE-4A4E-A247-073E972B7D09}"/>
                  </a:ext>
                </a:extLst>
              </p:cNvPr>
              <p:cNvSpPr>
                <a:spLocks noGrp="1" noRot="1" noChangeAspect="1" noMove="1" noResize="1" noEditPoints="1" noAdjustHandles="1" noChangeArrowheads="1" noChangeShapeType="1" noTextEdit="1"/>
              </p:cNvSpPr>
              <p:nvPr>
                <p:ph idx="1"/>
              </p:nvPr>
            </p:nvSpPr>
            <p:spPr>
              <a:xfrm>
                <a:off x="1451794" y="4759757"/>
                <a:ext cx="9697927" cy="1476991"/>
              </a:xfrm>
              <a:blipFill>
                <a:blip r:embed="rId3"/>
                <a:stretch>
                  <a:fillRect t="-5785" b="-7851"/>
                </a:stretch>
              </a:blipFill>
            </p:spPr>
            <p:txBody>
              <a:bodyPr/>
              <a:lstStyle/>
              <a:p>
                <a:r>
                  <a:rPr lang="en-US">
                    <a:noFill/>
                  </a:rPr>
                  <a:t> </a:t>
                </a:r>
              </a:p>
            </p:txBody>
          </p:sp>
        </mc:Fallback>
      </mc:AlternateContent>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Software</a:t>
            </a:r>
          </a:p>
        </p:txBody>
      </p:sp>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Hardware</a:t>
            </a:r>
          </a:p>
        </p:txBody>
      </p:sp>
    </p:spTree>
    <p:extLst>
      <p:ext uri="{BB962C8B-B14F-4D97-AF65-F5344CB8AC3E}">
        <p14:creationId xmlns:p14="http://schemas.microsoft.com/office/powerpoint/2010/main" val="38135966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GCD Algorithms Comparison</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GCD-preserving Transformation</a:t>
            </a:r>
          </a:p>
          <a:p>
            <a:pPr algn="ctr"/>
            <a:endParaRPr lang="en-US" sz="2400" dirty="0">
              <a:solidFill>
                <a:schemeClr val="tx1"/>
              </a:solidFill>
            </a:endParaRPr>
          </a:p>
          <a:p>
            <a:pPr algn="ctr"/>
            <a:r>
              <a:rPr lang="en-US" sz="1050" dirty="0">
                <a:solidFill>
                  <a:schemeClr val="bg1"/>
                </a:solidFill>
              </a:rPr>
              <a:t>a</a:t>
            </a:r>
            <a:endParaRPr lang="en-US" sz="2500" dirty="0">
              <a:solidFill>
                <a:schemeClr val="bg1"/>
              </a:solidFill>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233623" y="3047361"/>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233623" y="3047361"/>
                <a:ext cx="4153115" cy="3360076"/>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func>
                        <m:funcPr>
                          <m:ctrlPr>
                            <a:rPr lang="en-US" sz="2500" i="1" dirty="0" smtClean="0">
                              <a:solidFill>
                                <a:schemeClr val="tx1"/>
                              </a:solidFill>
                              <a:latin typeface="Cambria Math" panose="02040503050406030204" pitchFamily="18" charset="0"/>
                            </a:rPr>
                          </m:ctrlPr>
                        </m:funcPr>
                        <m:fName>
                          <m:r>
                            <m:rPr>
                              <m:sty m:val="p"/>
                            </m:rPr>
                            <a:rPr lang="en-US" sz="2500" i="0" dirty="0" err="1" smtClean="0">
                              <a:solidFill>
                                <a:schemeClr val="tx1"/>
                              </a:solidFill>
                              <a:latin typeface="Cambria Math" panose="02040503050406030204" pitchFamily="18" charset="0"/>
                            </a:rPr>
                            <m:t>gcd</m:t>
                          </m:r>
                        </m:fName>
                        <m:e>
                          <m:d>
                            <m:dPr>
                              <m:ctrlPr>
                                <a:rPr lang="en-US" sz="2500" i="1" dirty="0" smtClean="0">
                                  <a:solidFill>
                                    <a:schemeClr val="tx1"/>
                                  </a:solidFill>
                                  <a:latin typeface="Cambria Math" panose="02040503050406030204" pitchFamily="18" charset="0"/>
                                </a:rPr>
                              </m:ctrlPr>
                            </m:dPr>
                            <m:e>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e>
                          </m:d>
                        </m:e>
                      </m:func>
                    </m:oMath>
                  </m:oMathPara>
                </a14:m>
                <a:endParaRPr lang="en-US" sz="2500" dirty="0">
                  <a:solidFill>
                    <a:schemeClr val="tx1"/>
                  </a:solidFill>
                </a:endParaRPr>
              </a:p>
              <a:p>
                <a:pPr algn="ctr"/>
                <a:endParaRPr lang="en-US" sz="2500" dirty="0">
                  <a:solidFill>
                    <a:schemeClr val="tx1"/>
                  </a:solidFill>
                </a:endParaRP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4"/>
                <a:stretch>
                  <a:fillRect/>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990908"/>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dirty="0" smtClean="0">
                          <a:solidFill>
                            <a:schemeClr val="tx1"/>
                          </a:solidFill>
                          <a:latin typeface="Cambria Math" panose="02040503050406030204" pitchFamily="18" charset="0"/>
                        </a:rPr>
                        <m:t>−</m:t>
                      </m:r>
                    </m:oMath>
                  </m:oMathPara>
                </a14:m>
                <a:endParaRPr lang="en-US" sz="2500" b="1"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4093448" y="1909551"/>
                <a:ext cx="1782305"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smtClean="0">
                          <a:solidFill>
                            <a:schemeClr val="tx1"/>
                          </a:solidFill>
                          <a:latin typeface="Cambria Math" panose="02040503050406030204" pitchFamily="18" charset="0"/>
                          <a:ea typeface="Cambria Math" panose="02040503050406030204" pitchFamily="18" charset="0"/>
                        </a:rPr>
                        <m:t>÷</m:t>
                      </m:r>
                    </m:oMath>
                  </m:oMathPara>
                </a14:m>
                <a:endParaRPr lang="en-US" sz="2500" b="1"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1" y="1912314"/>
                <a:ext cx="1782305"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1E40EB25-83B4-C949-ACB7-20F3EF892A80}"/>
              </a:ext>
            </a:extLst>
          </p:cNvPr>
          <p:cNvCxnSpPr>
            <a:cxnSpLocks/>
          </p:cNvCxnSpPr>
          <p:nvPr/>
        </p:nvCxnSpPr>
        <p:spPr>
          <a:xfrm>
            <a:off x="467710" y="5168690"/>
            <a:ext cx="10773104" cy="0"/>
          </a:xfrm>
          <a:prstGeom prst="line">
            <a:avLst/>
          </a:prstGeom>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5A833A4D-7004-CD41-A8F1-1915A768B65F}"/>
              </a:ext>
            </a:extLst>
          </p:cNvPr>
          <p:cNvSpPr/>
          <p:nvPr/>
        </p:nvSpPr>
        <p:spPr>
          <a:xfrm>
            <a:off x="3838945"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Stein [Ste67]</a:t>
            </a:r>
          </a:p>
        </p:txBody>
      </p:sp>
      <p:sp>
        <p:nvSpPr>
          <p:cNvPr id="34" name="Rectangle 33">
            <a:extLst>
              <a:ext uri="{FF2B5EF4-FFF2-40B4-BE49-F238E27FC236}">
                <a16:creationId xmlns:a16="http://schemas.microsoft.com/office/drawing/2014/main" id="{CD7CAEAF-24F9-754D-880B-A91C9C89F7E4}"/>
              </a:ext>
            </a:extLst>
          </p:cNvPr>
          <p:cNvSpPr/>
          <p:nvPr/>
        </p:nvSpPr>
        <p:spPr>
          <a:xfrm>
            <a:off x="8461252"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Euclid (300 BC)</a:t>
            </a:r>
          </a:p>
        </p:txBody>
      </p:sp>
    </p:spTree>
    <p:extLst>
      <p:ext uri="{BB962C8B-B14F-4D97-AF65-F5344CB8AC3E}">
        <p14:creationId xmlns:p14="http://schemas.microsoft.com/office/powerpoint/2010/main" val="41490950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GCD Algorithms Comparison</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GCD-preserving Transformation</a:t>
            </a:r>
          </a:p>
          <a:p>
            <a:pPr algn="ctr"/>
            <a:endParaRPr lang="en-US" sz="2400" dirty="0">
              <a:solidFill>
                <a:schemeClr val="tx1"/>
              </a:solidFill>
            </a:endParaRPr>
          </a:p>
          <a:p>
            <a:pPr algn="ctr"/>
            <a:r>
              <a:rPr lang="en-US" sz="1050" dirty="0">
                <a:solidFill>
                  <a:schemeClr val="bg1"/>
                </a:solidFill>
              </a:rPr>
              <a:t>a</a:t>
            </a:r>
            <a:endParaRPr lang="en-US" sz="2500" dirty="0">
              <a:solidFill>
                <a:schemeClr val="bg1"/>
              </a:solidFill>
            </a:endParaRPr>
          </a:p>
          <a:p>
            <a:pPr algn="ctr"/>
            <a:r>
              <a:rPr lang="en-US" sz="2500" dirty="0">
                <a:solidFill>
                  <a:schemeClr val="tx1"/>
                </a:solidFill>
              </a:rPr>
              <a:t>Worst-Case Iterations</a:t>
            </a:r>
          </a:p>
          <a:p>
            <a:pPr algn="ctr"/>
            <a:endParaRPr lang="en-US" sz="2500" dirty="0">
              <a:solidFill>
                <a:schemeClr val="tx1"/>
              </a:solidFill>
            </a:endParaRPr>
          </a:p>
          <a:p>
            <a:pPr algn="ctr"/>
            <a:endParaRPr lang="en-US" sz="2500" dirty="0">
              <a:solidFill>
                <a:schemeClr val="tx1"/>
              </a:solidFill>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233623" y="3047361"/>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387 </a:t>
                </a:r>
                <a:r>
                  <a:rPr lang="en-US" sz="2500" dirty="0">
                    <a:solidFill>
                      <a:srgbClr val="C00000"/>
                    </a:solidFill>
                  </a:rPr>
                  <a:t>*</a:t>
                </a:r>
              </a:p>
              <a:p>
                <a:pPr algn="ctr"/>
                <a:r>
                  <a:rPr lang="en-US" sz="2500" dirty="0">
                    <a:solidFill>
                      <a:schemeClr val="tx1"/>
                    </a:solidFill>
                  </a:rPr>
                  <a:t>1548 </a:t>
                </a:r>
                <a:r>
                  <a:rPr lang="en-US" sz="2500" dirty="0">
                    <a:solidFill>
                      <a:srgbClr val="C00000"/>
                    </a:solidFill>
                  </a:rPr>
                  <a:t>*</a:t>
                </a:r>
              </a:p>
              <a:p>
                <a:pPr algn="ctr"/>
                <a:endParaRPr lang="en-US" sz="2500" dirty="0">
                  <a:solidFill>
                    <a:schemeClr val="tx1"/>
                  </a:solidFill>
                </a:endParaRP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233623" y="3047361"/>
                <a:ext cx="4153115" cy="3360076"/>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func>
                        <m:funcPr>
                          <m:ctrlPr>
                            <a:rPr lang="en-US" sz="2500" i="1" dirty="0" smtClean="0">
                              <a:solidFill>
                                <a:schemeClr val="tx1"/>
                              </a:solidFill>
                              <a:latin typeface="Cambria Math" panose="02040503050406030204" pitchFamily="18" charset="0"/>
                            </a:rPr>
                          </m:ctrlPr>
                        </m:funcPr>
                        <m:fName>
                          <m:r>
                            <m:rPr>
                              <m:sty m:val="p"/>
                            </m:rPr>
                            <a:rPr lang="en-US" sz="2500" i="0" dirty="0" err="1" smtClean="0">
                              <a:solidFill>
                                <a:schemeClr val="tx1"/>
                              </a:solidFill>
                              <a:latin typeface="Cambria Math" panose="02040503050406030204" pitchFamily="18" charset="0"/>
                            </a:rPr>
                            <m:t>gcd</m:t>
                          </m:r>
                        </m:fName>
                        <m:e>
                          <m:d>
                            <m:dPr>
                              <m:ctrlPr>
                                <a:rPr lang="en-US" sz="2500" i="1" dirty="0" smtClean="0">
                                  <a:solidFill>
                                    <a:schemeClr val="tx1"/>
                                  </a:solidFill>
                                  <a:latin typeface="Cambria Math" panose="02040503050406030204" pitchFamily="18" charset="0"/>
                                </a:rPr>
                              </m:ctrlPr>
                            </m:dPr>
                            <m:e>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e>
                          </m:d>
                        </m:e>
                      </m:func>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384</a:t>
                </a:r>
              </a:p>
              <a:p>
                <a:pPr algn="ctr"/>
                <a:r>
                  <a:rPr lang="en-US" sz="2500" dirty="0">
                    <a:solidFill>
                      <a:schemeClr val="tx1"/>
                    </a:solidFill>
                  </a:rPr>
                  <a:t>1542</a:t>
                </a:r>
              </a:p>
              <a:p>
                <a:pPr algn="ctr"/>
                <a:endParaRPr lang="en-US" sz="2500" dirty="0">
                  <a:solidFill>
                    <a:schemeClr val="tx1"/>
                  </a:solidFill>
                </a:endParaRP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4"/>
                <a:stretch>
                  <a:fillRect/>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990908"/>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dirty="0" smtClean="0">
                          <a:solidFill>
                            <a:schemeClr val="tx1"/>
                          </a:solidFill>
                          <a:latin typeface="Cambria Math" panose="02040503050406030204" pitchFamily="18" charset="0"/>
                        </a:rPr>
                        <m:t>−</m:t>
                      </m:r>
                    </m:oMath>
                  </m:oMathPara>
                </a14:m>
                <a:endParaRPr lang="en-US" sz="2500" b="1"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4093448" y="1909551"/>
                <a:ext cx="1782305"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smtClean="0">
                          <a:solidFill>
                            <a:schemeClr val="tx1"/>
                          </a:solidFill>
                          <a:latin typeface="Cambria Math" panose="02040503050406030204" pitchFamily="18" charset="0"/>
                          <a:ea typeface="Cambria Math" panose="02040503050406030204" pitchFamily="18" charset="0"/>
                        </a:rPr>
                        <m:t>÷</m:t>
                      </m:r>
                    </m:oMath>
                  </m:oMathPara>
                </a14:m>
                <a:endParaRPr lang="en-US" sz="2500" b="1"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1" y="1912314"/>
                <a:ext cx="1782305"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1E40EB25-83B4-C949-ACB7-20F3EF892A80}"/>
              </a:ext>
            </a:extLst>
          </p:cNvPr>
          <p:cNvCxnSpPr>
            <a:cxnSpLocks/>
          </p:cNvCxnSpPr>
          <p:nvPr/>
        </p:nvCxnSpPr>
        <p:spPr>
          <a:xfrm>
            <a:off x="467710" y="5168690"/>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6CD774EE-A2C2-F44A-9DAA-6A84F95D9BE0}"/>
              </a:ext>
            </a:extLst>
          </p:cNvPr>
          <p:cNvSpPr txBox="1"/>
          <p:nvPr/>
        </p:nvSpPr>
        <p:spPr>
          <a:xfrm>
            <a:off x="9202137" y="691652"/>
            <a:ext cx="3913141" cy="477054"/>
          </a:xfrm>
          <a:prstGeom prst="rect">
            <a:avLst/>
          </a:prstGeom>
          <a:noFill/>
        </p:spPr>
        <p:txBody>
          <a:bodyPr wrap="square">
            <a:spAutoFit/>
          </a:bodyPr>
          <a:lstStyle/>
          <a:p>
            <a:r>
              <a:rPr lang="en-US" sz="2500" dirty="0">
                <a:solidFill>
                  <a:srgbClr val="C00000"/>
                </a:solidFill>
              </a:rPr>
              <a:t>* Two-bit PM [YZ86]</a:t>
            </a:r>
          </a:p>
        </p:txBody>
      </p:sp>
      <p:sp>
        <p:nvSpPr>
          <p:cNvPr id="35" name="TextBox 34">
            <a:extLst>
              <a:ext uri="{FF2B5EF4-FFF2-40B4-BE49-F238E27FC236}">
                <a16:creationId xmlns:a16="http://schemas.microsoft.com/office/drawing/2014/main" id="{17F33394-6A05-D841-9C71-E080C09D6D7E}"/>
              </a:ext>
            </a:extLst>
          </p:cNvPr>
          <p:cNvSpPr txBox="1"/>
          <p:nvPr/>
        </p:nvSpPr>
        <p:spPr>
          <a:xfrm>
            <a:off x="6090210" y="4291935"/>
            <a:ext cx="2963632" cy="707886"/>
          </a:xfrm>
          <a:prstGeom prst="rect">
            <a:avLst/>
          </a:prstGeom>
          <a:noFill/>
        </p:spPr>
        <p:txBody>
          <a:bodyPr wrap="square">
            <a:spAutoFit/>
          </a:bodyPr>
          <a:lstStyle/>
          <a:p>
            <a:pPr algn="ctr"/>
            <a:r>
              <a:rPr lang="en-US" sz="2000" dirty="0">
                <a:solidFill>
                  <a:schemeClr val="accent1"/>
                </a:solidFill>
              </a:rPr>
              <a:t>1X difference for 255 bits</a:t>
            </a:r>
          </a:p>
          <a:p>
            <a:pPr algn="ctr"/>
            <a:r>
              <a:rPr lang="en-US" sz="2000" dirty="0">
                <a:solidFill>
                  <a:schemeClr val="accent1"/>
                </a:solidFill>
              </a:rPr>
              <a:t>1X difference for 1024 bits</a:t>
            </a:r>
          </a:p>
        </p:txBody>
      </p:sp>
      <p:sp>
        <p:nvSpPr>
          <p:cNvPr id="25" name="Rectangle 24">
            <a:extLst>
              <a:ext uri="{FF2B5EF4-FFF2-40B4-BE49-F238E27FC236}">
                <a16:creationId xmlns:a16="http://schemas.microsoft.com/office/drawing/2014/main" id="{C70DA72A-70AB-1A4B-A954-B143F4BBA8D2}"/>
              </a:ext>
            </a:extLst>
          </p:cNvPr>
          <p:cNvSpPr/>
          <p:nvPr/>
        </p:nvSpPr>
        <p:spPr>
          <a:xfrm>
            <a:off x="3838945"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Stein [Ste67]</a:t>
            </a:r>
          </a:p>
        </p:txBody>
      </p:sp>
      <p:sp>
        <p:nvSpPr>
          <p:cNvPr id="26" name="Rectangle 25">
            <a:extLst>
              <a:ext uri="{FF2B5EF4-FFF2-40B4-BE49-F238E27FC236}">
                <a16:creationId xmlns:a16="http://schemas.microsoft.com/office/drawing/2014/main" id="{6320F418-13DC-004E-9BBA-7EAA937EF62E}"/>
              </a:ext>
            </a:extLst>
          </p:cNvPr>
          <p:cNvSpPr/>
          <p:nvPr/>
        </p:nvSpPr>
        <p:spPr>
          <a:xfrm>
            <a:off x="8461252"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Euclid (300 BC)</a:t>
            </a:r>
          </a:p>
        </p:txBody>
      </p:sp>
    </p:spTree>
    <p:extLst>
      <p:ext uri="{BB962C8B-B14F-4D97-AF65-F5344CB8AC3E}">
        <p14:creationId xmlns:p14="http://schemas.microsoft.com/office/powerpoint/2010/main" val="7218422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GCD Algorithms Comparison</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GCD-preserving Transformation</a:t>
            </a:r>
          </a:p>
          <a:p>
            <a:pPr algn="ctr"/>
            <a:endParaRPr lang="en-US" sz="2400" dirty="0">
              <a:solidFill>
                <a:schemeClr val="tx1"/>
              </a:solidFill>
            </a:endParaRPr>
          </a:p>
          <a:p>
            <a:pPr algn="ctr"/>
            <a:r>
              <a:rPr lang="en-US" sz="1050" dirty="0">
                <a:solidFill>
                  <a:schemeClr val="bg1"/>
                </a:solidFill>
              </a:rPr>
              <a:t>a</a:t>
            </a:r>
            <a:endParaRPr lang="en-US" sz="2500" dirty="0">
              <a:solidFill>
                <a:schemeClr val="bg1"/>
              </a:solidFill>
            </a:endParaRPr>
          </a:p>
          <a:p>
            <a:pPr algn="ctr"/>
            <a:r>
              <a:rPr lang="en-US" sz="2500" dirty="0">
                <a:solidFill>
                  <a:schemeClr val="tx1"/>
                </a:solidFill>
              </a:rPr>
              <a:t>Worst-Case Iterations</a:t>
            </a:r>
          </a:p>
          <a:p>
            <a:pPr algn="ctr"/>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Average Iterations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233623" y="3047361"/>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387 </a:t>
                </a:r>
                <a:r>
                  <a:rPr lang="en-US" sz="2500" dirty="0">
                    <a:solidFill>
                      <a:srgbClr val="C00000"/>
                    </a:solidFill>
                  </a:rPr>
                  <a:t>*</a:t>
                </a:r>
              </a:p>
              <a:p>
                <a:pPr algn="ctr"/>
                <a:r>
                  <a:rPr lang="en-US" sz="2500" dirty="0">
                    <a:solidFill>
                      <a:schemeClr val="tx1"/>
                    </a:solidFill>
                  </a:rPr>
                  <a:t>1548 </a:t>
                </a:r>
                <a:r>
                  <a:rPr lang="en-US" sz="2500" dirty="0">
                    <a:solidFill>
                      <a:srgbClr val="C00000"/>
                    </a:solidFill>
                  </a:rPr>
                  <a:t>*</a:t>
                </a:r>
              </a:p>
              <a:p>
                <a:pPr algn="ctr"/>
                <a:endParaRPr lang="en-US" sz="2500" dirty="0">
                  <a:solidFill>
                    <a:schemeClr val="tx1"/>
                  </a:solidFill>
                </a:endParaRPr>
              </a:p>
              <a:p>
                <a:pPr algn="ctr"/>
                <a:r>
                  <a:rPr lang="en-US" sz="2500" dirty="0">
                    <a:solidFill>
                      <a:schemeClr val="tx1"/>
                    </a:solidFill>
                  </a:rPr>
                  <a:t>300 </a:t>
                </a:r>
                <a:r>
                  <a:rPr lang="en-US" sz="2500" dirty="0">
                    <a:solidFill>
                      <a:srgbClr val="C00000"/>
                    </a:solidFill>
                  </a:rPr>
                  <a:t>*</a:t>
                </a:r>
              </a:p>
              <a:p>
                <a:pPr algn="ctr"/>
                <a:r>
                  <a:rPr lang="en-US" sz="2500" dirty="0">
                    <a:solidFill>
                      <a:schemeClr val="tx1"/>
                    </a:solidFill>
                  </a:rPr>
                  <a:t>1195 </a:t>
                </a:r>
                <a:r>
                  <a:rPr lang="en-US" sz="2500" dirty="0">
                    <a:solidFill>
                      <a:srgbClr val="C00000"/>
                    </a:solidFill>
                  </a:rPr>
                  <a:t>*</a:t>
                </a: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233623" y="3047361"/>
                <a:ext cx="4153115" cy="3360076"/>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func>
                        <m:funcPr>
                          <m:ctrlPr>
                            <a:rPr lang="en-US" sz="2500" i="1" dirty="0" smtClean="0">
                              <a:solidFill>
                                <a:schemeClr val="tx1"/>
                              </a:solidFill>
                              <a:latin typeface="Cambria Math" panose="02040503050406030204" pitchFamily="18" charset="0"/>
                            </a:rPr>
                          </m:ctrlPr>
                        </m:funcPr>
                        <m:fName>
                          <m:r>
                            <m:rPr>
                              <m:sty m:val="p"/>
                            </m:rPr>
                            <a:rPr lang="en-US" sz="2500" i="0" dirty="0" err="1" smtClean="0">
                              <a:solidFill>
                                <a:schemeClr val="tx1"/>
                              </a:solidFill>
                              <a:latin typeface="Cambria Math" panose="02040503050406030204" pitchFamily="18" charset="0"/>
                            </a:rPr>
                            <m:t>gcd</m:t>
                          </m:r>
                        </m:fName>
                        <m:e>
                          <m:d>
                            <m:dPr>
                              <m:ctrlPr>
                                <a:rPr lang="en-US" sz="2500" i="1" dirty="0" smtClean="0">
                                  <a:solidFill>
                                    <a:schemeClr val="tx1"/>
                                  </a:solidFill>
                                  <a:latin typeface="Cambria Math" panose="02040503050406030204" pitchFamily="18" charset="0"/>
                                </a:rPr>
                              </m:ctrlPr>
                            </m:dPr>
                            <m:e>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e>
                          </m:d>
                        </m:e>
                      </m:func>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384</a:t>
                </a:r>
              </a:p>
              <a:p>
                <a:pPr algn="ctr"/>
                <a:r>
                  <a:rPr lang="en-US" sz="2500" dirty="0">
                    <a:solidFill>
                      <a:schemeClr val="tx1"/>
                    </a:solidFill>
                  </a:rPr>
                  <a:t>1542</a:t>
                </a:r>
              </a:p>
              <a:p>
                <a:pPr algn="ctr"/>
                <a:endParaRPr lang="en-US" sz="2500" dirty="0">
                  <a:solidFill>
                    <a:schemeClr val="tx1"/>
                  </a:solidFill>
                </a:endParaRPr>
              </a:p>
              <a:p>
                <a:pPr algn="ctr"/>
                <a:r>
                  <a:rPr lang="en-US" sz="2500" dirty="0">
                    <a:solidFill>
                      <a:schemeClr val="tx1"/>
                    </a:solidFill>
                  </a:rPr>
                  <a:t>189</a:t>
                </a:r>
              </a:p>
              <a:p>
                <a:pPr algn="ctr"/>
                <a:r>
                  <a:rPr lang="en-US" sz="2500" dirty="0">
                    <a:solidFill>
                      <a:schemeClr val="tx1"/>
                    </a:solidFill>
                  </a:rPr>
                  <a:t>598</a:t>
                </a: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4"/>
                <a:stretch>
                  <a:fillRect b="-2083"/>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990908"/>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dirty="0" smtClean="0">
                          <a:solidFill>
                            <a:schemeClr val="tx1"/>
                          </a:solidFill>
                          <a:latin typeface="Cambria Math" panose="02040503050406030204" pitchFamily="18" charset="0"/>
                        </a:rPr>
                        <m:t>−</m:t>
                      </m:r>
                    </m:oMath>
                  </m:oMathPara>
                </a14:m>
                <a:endParaRPr lang="en-US" sz="2500" b="1"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4093448" y="1909551"/>
                <a:ext cx="1782305"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smtClean="0">
                          <a:solidFill>
                            <a:schemeClr val="tx1"/>
                          </a:solidFill>
                          <a:latin typeface="Cambria Math" panose="02040503050406030204" pitchFamily="18" charset="0"/>
                          <a:ea typeface="Cambria Math" panose="02040503050406030204" pitchFamily="18" charset="0"/>
                        </a:rPr>
                        <m:t>÷</m:t>
                      </m:r>
                    </m:oMath>
                  </m:oMathPara>
                </a14:m>
                <a:endParaRPr lang="en-US" sz="2500" b="1"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1" y="1912314"/>
                <a:ext cx="1782305"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1E40EB25-83B4-C949-ACB7-20F3EF892A80}"/>
              </a:ext>
            </a:extLst>
          </p:cNvPr>
          <p:cNvCxnSpPr>
            <a:cxnSpLocks/>
          </p:cNvCxnSpPr>
          <p:nvPr/>
        </p:nvCxnSpPr>
        <p:spPr>
          <a:xfrm>
            <a:off x="467710" y="5168690"/>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6CD774EE-A2C2-F44A-9DAA-6A84F95D9BE0}"/>
              </a:ext>
            </a:extLst>
          </p:cNvPr>
          <p:cNvSpPr txBox="1"/>
          <p:nvPr/>
        </p:nvSpPr>
        <p:spPr>
          <a:xfrm>
            <a:off x="9202137" y="691652"/>
            <a:ext cx="3913141" cy="477054"/>
          </a:xfrm>
          <a:prstGeom prst="rect">
            <a:avLst/>
          </a:prstGeom>
          <a:noFill/>
        </p:spPr>
        <p:txBody>
          <a:bodyPr wrap="square">
            <a:spAutoFit/>
          </a:bodyPr>
          <a:lstStyle/>
          <a:p>
            <a:r>
              <a:rPr lang="en-US" sz="2500" dirty="0">
                <a:solidFill>
                  <a:srgbClr val="C00000"/>
                </a:solidFill>
              </a:rPr>
              <a:t>* Two-bit PM [YZ86]</a:t>
            </a:r>
          </a:p>
        </p:txBody>
      </p:sp>
      <p:sp>
        <p:nvSpPr>
          <p:cNvPr id="35" name="TextBox 34">
            <a:extLst>
              <a:ext uri="{FF2B5EF4-FFF2-40B4-BE49-F238E27FC236}">
                <a16:creationId xmlns:a16="http://schemas.microsoft.com/office/drawing/2014/main" id="{17F33394-6A05-D841-9C71-E080C09D6D7E}"/>
              </a:ext>
            </a:extLst>
          </p:cNvPr>
          <p:cNvSpPr txBox="1"/>
          <p:nvPr/>
        </p:nvSpPr>
        <p:spPr>
          <a:xfrm>
            <a:off x="6090210" y="4291935"/>
            <a:ext cx="2963632" cy="707886"/>
          </a:xfrm>
          <a:prstGeom prst="rect">
            <a:avLst/>
          </a:prstGeom>
          <a:noFill/>
        </p:spPr>
        <p:txBody>
          <a:bodyPr wrap="square">
            <a:spAutoFit/>
          </a:bodyPr>
          <a:lstStyle/>
          <a:p>
            <a:pPr algn="ctr"/>
            <a:r>
              <a:rPr lang="en-US" sz="2000" dirty="0">
                <a:solidFill>
                  <a:schemeClr val="accent1"/>
                </a:solidFill>
              </a:rPr>
              <a:t>1X difference for 255 bits</a:t>
            </a:r>
          </a:p>
          <a:p>
            <a:pPr algn="ctr"/>
            <a:r>
              <a:rPr lang="en-US" sz="2000" dirty="0">
                <a:solidFill>
                  <a:schemeClr val="accent1"/>
                </a:solidFill>
              </a:rPr>
              <a:t>1X difference for 1024 bits</a:t>
            </a:r>
          </a:p>
        </p:txBody>
      </p:sp>
      <p:sp>
        <p:nvSpPr>
          <p:cNvPr id="36" name="TextBox 35">
            <a:extLst>
              <a:ext uri="{FF2B5EF4-FFF2-40B4-BE49-F238E27FC236}">
                <a16:creationId xmlns:a16="http://schemas.microsoft.com/office/drawing/2014/main" id="{08482175-02E1-5B44-81A3-C3945FF32D15}"/>
              </a:ext>
            </a:extLst>
          </p:cNvPr>
          <p:cNvSpPr txBox="1"/>
          <p:nvPr/>
        </p:nvSpPr>
        <p:spPr>
          <a:xfrm>
            <a:off x="6025088" y="5421689"/>
            <a:ext cx="3094747" cy="707886"/>
          </a:xfrm>
          <a:prstGeom prst="rect">
            <a:avLst/>
          </a:prstGeom>
          <a:noFill/>
        </p:spPr>
        <p:txBody>
          <a:bodyPr wrap="square">
            <a:spAutoFit/>
          </a:bodyPr>
          <a:lstStyle/>
          <a:p>
            <a:pPr algn="ctr"/>
            <a:r>
              <a:rPr lang="en-US" sz="2000" dirty="0">
                <a:solidFill>
                  <a:schemeClr val="accent1"/>
                </a:solidFill>
              </a:rPr>
              <a:t>1.6X difference for 255 bits</a:t>
            </a:r>
          </a:p>
          <a:p>
            <a:pPr algn="ctr"/>
            <a:r>
              <a:rPr lang="en-US" sz="2000" dirty="0">
                <a:solidFill>
                  <a:schemeClr val="accent1"/>
                </a:solidFill>
              </a:rPr>
              <a:t>2X difference for 1024 bits</a:t>
            </a:r>
          </a:p>
        </p:txBody>
      </p:sp>
      <p:sp>
        <p:nvSpPr>
          <p:cNvPr id="25" name="Rectangle 24">
            <a:extLst>
              <a:ext uri="{FF2B5EF4-FFF2-40B4-BE49-F238E27FC236}">
                <a16:creationId xmlns:a16="http://schemas.microsoft.com/office/drawing/2014/main" id="{0F433B9E-4FFE-2148-AE84-FA4EFD0BEBC7}"/>
              </a:ext>
            </a:extLst>
          </p:cNvPr>
          <p:cNvSpPr/>
          <p:nvPr/>
        </p:nvSpPr>
        <p:spPr>
          <a:xfrm>
            <a:off x="3838945"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Stein [Ste67]</a:t>
            </a:r>
          </a:p>
        </p:txBody>
      </p:sp>
      <p:sp>
        <p:nvSpPr>
          <p:cNvPr id="26" name="Rectangle 25">
            <a:extLst>
              <a:ext uri="{FF2B5EF4-FFF2-40B4-BE49-F238E27FC236}">
                <a16:creationId xmlns:a16="http://schemas.microsoft.com/office/drawing/2014/main" id="{38011F99-A79C-304E-AEB4-E71E5E789E56}"/>
              </a:ext>
            </a:extLst>
          </p:cNvPr>
          <p:cNvSpPr/>
          <p:nvPr/>
        </p:nvSpPr>
        <p:spPr>
          <a:xfrm>
            <a:off x="8461252"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Euclid (300 BC)</a:t>
            </a:r>
          </a:p>
        </p:txBody>
      </p:sp>
    </p:spTree>
    <p:extLst>
      <p:ext uri="{BB962C8B-B14F-4D97-AF65-F5344CB8AC3E}">
        <p14:creationId xmlns:p14="http://schemas.microsoft.com/office/powerpoint/2010/main" val="14520476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0143-881F-114B-A594-BD4041B9715C}"/>
              </a:ext>
            </a:extLst>
          </p:cNvPr>
          <p:cNvSpPr>
            <a:spLocks noGrp="1"/>
          </p:cNvSpPr>
          <p:nvPr>
            <p:ph type="title"/>
          </p:nvPr>
        </p:nvSpPr>
        <p:spPr/>
        <p:txBody>
          <a:bodyPr/>
          <a:lstStyle/>
          <a:p>
            <a:r>
              <a:rPr lang="en-US" dirty="0"/>
              <a:t>GCD to XGCD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074B75-5B85-D641-AF28-CB46DF8DF155}"/>
                  </a:ext>
                </a:extLst>
              </p:cNvPr>
              <p:cNvSpPr>
                <a:spLocks noGrp="1"/>
              </p:cNvSpPr>
              <p:nvPr>
                <p:ph idx="1"/>
              </p:nvPr>
            </p:nvSpPr>
            <p:spPr/>
            <p:txBody>
              <a:bodyPr>
                <a:normAutofit/>
              </a:bodyPr>
              <a:lstStyle/>
              <a:p>
                <a:endParaRPr lang="en-US" dirty="0"/>
              </a:p>
              <a:p>
                <a:r>
                  <a:rPr lang="en-US" dirty="0"/>
                  <a:t>Compute </a:t>
                </a:r>
                <a:r>
                  <a:rPr lang="en-US" dirty="0" err="1"/>
                  <a:t>Bézout</a:t>
                </a:r>
                <a:r>
                  <a:rPr lang="en-US" dirty="0"/>
                  <a:t> coefficients satisfying </a:t>
                </a:r>
                <a:r>
                  <a:rPr lang="en-US" dirty="0" err="1"/>
                  <a:t>Bézout</a:t>
                </a:r>
                <a:r>
                  <a:rPr lang="en-US" dirty="0"/>
                  <a:t> Identity</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r>
                            <a:rPr lang="en-US" b="1" i="1" smtClean="0">
                              <a:solidFill>
                                <a:srgbClr val="C00000"/>
                              </a:solidFill>
                              <a:latin typeface="Cambria Math" panose="02040503050406030204" pitchFamily="18" charset="0"/>
                            </a:rPr>
                            <m:t>   </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gcd</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e>
                      </m:func>
                    </m:oMath>
                  </m:oMathPara>
                </a14:m>
                <a:endParaRPr lang="en-US" dirty="0"/>
              </a:p>
              <a:p>
                <a:endParaRPr lang="en-US" dirty="0"/>
              </a:p>
              <a:p>
                <a:r>
                  <a:rPr lang="en-US" dirty="0"/>
                  <a:t>Maintain these relations each cycle, where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gcd</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gcd</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𝑎</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2C074B75-5B85-D641-AF28-CB46DF8DF155}"/>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15684157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945C-4C04-B54E-9F6C-5286E3137BC0}"/>
              </a:ext>
            </a:extLst>
          </p:cNvPr>
          <p:cNvSpPr>
            <a:spLocks noGrp="1"/>
          </p:cNvSpPr>
          <p:nvPr>
            <p:ph type="title"/>
          </p:nvPr>
        </p:nvSpPr>
        <p:spPr/>
        <p:txBody>
          <a:bodyPr/>
          <a:lstStyle/>
          <a:p>
            <a:r>
              <a:rPr lang="en-US" dirty="0"/>
              <a:t>Two-bit PM Critical Path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91920D-FF8E-3547-A24F-048A7B0CCA7F}"/>
                  </a:ext>
                </a:extLst>
              </p:cNvPr>
              <p:cNvSpPr>
                <a:spLocks noGrp="1"/>
              </p:cNvSpPr>
              <p:nvPr>
                <p:ph idx="1"/>
              </p:nvPr>
            </p:nvSpPr>
            <p:spPr/>
            <p:txBody>
              <a:bodyPr/>
              <a:lstStyle/>
              <a:p>
                <a:pPr marL="0" indent="0" algn="ctr">
                  <a:buNone/>
                </a:pPr>
                <a:endParaRPr lang="en-US" dirty="0"/>
              </a:p>
              <a:p>
                <a:pPr marL="0" indent="0" algn="ctr">
                  <a:buNone/>
                </a:pPr>
                <a:r>
                  <a:rPr lang="en-US" dirty="0"/>
                  <a:t>GCD update:		</a:t>
                </a:r>
                <a14:m>
                  <m:oMath xmlns:m="http://schemas.openxmlformats.org/officeDocument/2006/math">
                    <m:r>
                      <a:rPr lang="en-US" sz="3600" b="0" i="1" dirty="0" smtClean="0">
                        <a:latin typeface="Cambria Math" panose="02040503050406030204" pitchFamily="18" charset="0"/>
                      </a:rPr>
                      <m:t>𝑎</m:t>
                    </m:r>
                    <m:r>
                      <a:rPr lang="en-US" sz="3600" b="0" i="1" dirty="0" smtClean="0">
                        <a:latin typeface="Cambria Math" panose="02040503050406030204" pitchFamily="18" charset="0"/>
                      </a:rPr>
                      <m:t>=</m:t>
                    </m:r>
                    <m:f>
                      <m:fPr>
                        <m:ctrlPr>
                          <a:rPr lang="en-US" sz="3600" b="0" i="1" dirty="0" smtClean="0">
                            <a:latin typeface="Cambria Math" panose="02040503050406030204" pitchFamily="18" charset="0"/>
                          </a:rPr>
                        </m:ctrlPr>
                      </m:fPr>
                      <m:num>
                        <m:r>
                          <a:rPr lang="en-US" sz="3600" b="0" i="1" dirty="0" smtClean="0">
                            <a:latin typeface="Cambria Math" panose="02040503050406030204" pitchFamily="18" charset="0"/>
                          </a:rPr>
                          <m:t>𝑎</m:t>
                        </m:r>
                        <m:r>
                          <a:rPr lang="en-US" sz="3600" b="0" i="1" dirty="0" smtClean="0">
                            <a:latin typeface="Cambria Math" panose="02040503050406030204" pitchFamily="18" charset="0"/>
                          </a:rPr>
                          <m:t>−</m:t>
                        </m:r>
                        <m:r>
                          <a:rPr lang="en-US" sz="3600" b="0" i="1" dirty="0" smtClean="0">
                            <a:latin typeface="Cambria Math" panose="02040503050406030204" pitchFamily="18" charset="0"/>
                          </a:rPr>
                          <m:t>𝑏</m:t>
                        </m:r>
                      </m:num>
                      <m:den>
                        <m:r>
                          <a:rPr lang="en-US" sz="3600" b="0" i="1" dirty="0" smtClean="0">
                            <a:latin typeface="Cambria Math" panose="02040503050406030204" pitchFamily="18" charset="0"/>
                          </a:rPr>
                          <m:t>4</m:t>
                        </m:r>
                      </m:den>
                    </m:f>
                  </m:oMath>
                </a14:m>
                <a:endParaRPr lang="en-US" sz="3600" b="0" i="0" dirty="0">
                  <a:latin typeface="+mj-lt"/>
                </a:endParaRPr>
              </a:p>
              <a:p>
                <a:pPr marL="0" indent="0" algn="ctr">
                  <a:buNone/>
                </a:pPr>
                <a:endParaRPr lang="en-US" dirty="0"/>
              </a:p>
              <a:p>
                <a:pPr marL="0" indent="0" algn="ctr">
                  <a:buNone/>
                </a:pPr>
                <a:r>
                  <a:rPr lang="en-US" dirty="0"/>
                  <a:t>Add odd constant </a:t>
                </a:r>
                <a14:m>
                  <m:oMath xmlns:m="http://schemas.openxmlformats.org/officeDocument/2006/math">
                    <m:r>
                      <a:rPr lang="en-US" i="1" dirty="0" smtClean="0">
                        <a:latin typeface="Cambria Math" panose="02040503050406030204" pitchFamily="18" charset="0"/>
                      </a:rPr>
                      <m:t>𝑘</m:t>
                    </m:r>
                  </m:oMath>
                </a14:m>
                <a:r>
                  <a:rPr lang="en-US" dirty="0"/>
                  <a:t> when divisibility of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𝑦</m:t>
                    </m:r>
                  </m:oMath>
                </a14:m>
                <a:r>
                  <a:rPr lang="en-US" dirty="0"/>
                  <a:t> does not match that of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pPr marL="0" indent="0" algn="ctr">
                  <a:buNone/>
                </a:pPr>
                <a:endParaRPr lang="en-US" dirty="0"/>
              </a:p>
              <a:p>
                <a:pPr marL="0" indent="0" algn="ctr">
                  <a:buNone/>
                </a:pPr>
                <a:r>
                  <a:rPr lang="en-US" dirty="0"/>
                  <a:t>XGCD update: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𝑚</m:t>
                            </m:r>
                          </m:sub>
                        </m:sSub>
                      </m:num>
                      <m:den>
                        <m:r>
                          <a:rPr lang="en-US" b="0" i="1" smtClean="0">
                            <a:latin typeface="Cambria Math" panose="02040503050406030204" pitchFamily="18" charset="0"/>
                          </a:rPr>
                          <m:t>4</m:t>
                        </m:r>
                      </m:den>
                    </m:f>
                  </m:oMath>
                </a14:m>
                <a:endParaRPr lang="en-US" dirty="0"/>
              </a:p>
            </p:txBody>
          </p:sp>
        </mc:Choice>
        <mc:Fallback xmlns="">
          <p:sp>
            <p:nvSpPr>
              <p:cNvPr id="3" name="Content Placeholder 2">
                <a:extLst>
                  <a:ext uri="{FF2B5EF4-FFF2-40B4-BE49-F238E27FC236}">
                    <a16:creationId xmlns:a16="http://schemas.microsoft.com/office/drawing/2014/main" id="{5C91920D-FF8E-3547-A24F-048A7B0CCA7F}"/>
                  </a:ext>
                </a:extLst>
              </p:cNvPr>
              <p:cNvSpPr>
                <a:spLocks noGrp="1" noRot="1" noChangeAspect="1" noMove="1" noResize="1" noEditPoints="1" noAdjustHandles="1" noChangeArrowheads="1" noChangeShapeType="1" noTextEdit="1"/>
              </p:cNvSpPr>
              <p:nvPr>
                <p:ph idx="1"/>
              </p:nvPr>
            </p:nvSpPr>
            <p:spPr>
              <a:blipFill>
                <a:blip r:embed="rId3"/>
                <a:stretch>
                  <a:fillRect l="-812"/>
                </a:stretch>
              </a:blipFill>
            </p:spPr>
            <p:txBody>
              <a:bodyPr/>
              <a:lstStyle/>
              <a:p>
                <a:r>
                  <a:rPr lang="en-US">
                    <a:noFill/>
                  </a:rPr>
                  <a:t> </a:t>
                </a:r>
              </a:p>
            </p:txBody>
          </p:sp>
        </mc:Fallback>
      </mc:AlternateContent>
    </p:spTree>
    <p:extLst>
      <p:ext uri="{BB962C8B-B14F-4D97-AF65-F5344CB8AC3E}">
        <p14:creationId xmlns:p14="http://schemas.microsoft.com/office/powerpoint/2010/main" val="856463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A506-2673-CF43-B703-299FF1F2AF07}"/>
              </a:ext>
            </a:extLst>
          </p:cNvPr>
          <p:cNvSpPr>
            <a:spLocks noGrp="1"/>
          </p:cNvSpPr>
          <p:nvPr>
            <p:ph type="title"/>
          </p:nvPr>
        </p:nvSpPr>
        <p:spPr/>
        <p:txBody>
          <a:bodyPr/>
          <a:lstStyle/>
          <a:p>
            <a:r>
              <a:rPr lang="en-US"/>
              <a:t>There is an increasing need for faster XGCD</a:t>
            </a:r>
            <a:endParaRPr lang="en-US" dirty="0"/>
          </a:p>
        </p:txBody>
      </p:sp>
      <p:sp>
        <p:nvSpPr>
          <p:cNvPr id="3" name="Content Placeholder 2">
            <a:extLst>
              <a:ext uri="{FF2B5EF4-FFF2-40B4-BE49-F238E27FC236}">
                <a16:creationId xmlns:a16="http://schemas.microsoft.com/office/drawing/2014/main" id="{C82E0E02-444B-B540-A17C-E4037DB0EB6B}"/>
              </a:ext>
            </a:extLst>
          </p:cNvPr>
          <p:cNvSpPr>
            <a:spLocks noGrp="1"/>
          </p:cNvSpPr>
          <p:nvPr>
            <p:ph idx="1"/>
          </p:nvPr>
        </p:nvSpPr>
        <p:spPr/>
        <p:txBody>
          <a:bodyPr>
            <a:normAutofit/>
          </a:bodyPr>
          <a:lstStyle/>
          <a:p>
            <a:pPr marL="0" indent="0">
              <a:buNone/>
            </a:pPr>
            <a:endParaRPr lang="en-US" dirty="0"/>
          </a:p>
          <a:p>
            <a:pPr marL="514350" indent="-514350">
              <a:buFont typeface="+mj-lt"/>
              <a:buAutoNum type="arabicPeriod"/>
            </a:pPr>
            <a:r>
              <a:rPr lang="en-US" dirty="0"/>
              <a:t>Modular Inversion for Curve25519 [Ber06]</a:t>
            </a:r>
          </a:p>
          <a:p>
            <a:pPr lvl="1"/>
            <a:r>
              <a:rPr lang="en-US" sz="2800" dirty="0"/>
              <a:t>Constant-time XGCD faster than Fermat’s Little Theorem [BY19]</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Squaring binary quadratic forms over class groups [Wes19] as a VDF</a:t>
            </a:r>
          </a:p>
          <a:p>
            <a:pPr lvl="1"/>
            <a:r>
              <a:rPr lang="en-US" sz="2800" dirty="0"/>
              <a:t>XGCD is the bottleneck</a:t>
            </a:r>
          </a:p>
          <a:p>
            <a:pPr marL="457200" lvl="1" indent="0">
              <a:buNone/>
            </a:pPr>
            <a:endParaRPr lang="en-US" sz="2800" dirty="0"/>
          </a:p>
          <a:p>
            <a:pPr marL="457200" lvl="1" indent="0">
              <a:buNone/>
            </a:pPr>
            <a:endParaRPr lang="en-US" sz="2800" dirty="0"/>
          </a:p>
          <a:p>
            <a:pPr lvl="1"/>
            <a:endParaRPr lang="en-US" sz="28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D64FCA0-26F3-DA46-84E3-2E54565DF25D}"/>
                  </a:ext>
                </a:extLst>
              </p:cNvPr>
              <p:cNvSpPr txBox="1"/>
              <p:nvPr/>
            </p:nvSpPr>
            <p:spPr>
              <a:xfrm>
                <a:off x="6450687" y="3336667"/>
                <a:ext cx="32259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𝑥</m:t>
                          </m:r>
                        </m:e>
                        <m:sup>
                          <m:r>
                            <a:rPr lang="en-US" sz="2800" b="0" i="1" smtClean="0">
                              <a:solidFill>
                                <a:srgbClr val="C00000"/>
                              </a:solidFill>
                              <a:latin typeface="Cambria Math" panose="02040503050406030204" pitchFamily="18" charset="0"/>
                            </a:rPr>
                            <m:t>−1</m:t>
                          </m:r>
                        </m:sup>
                      </m:sSup>
                      <m:r>
                        <a:rPr lang="en-US" sz="2800" b="0" i="1" smtClean="0">
                          <a:solidFill>
                            <a:srgbClr val="C00000"/>
                          </a:solidFill>
                          <a:latin typeface="Cambria Math" panose="02040503050406030204" pitchFamily="18" charset="0"/>
                        </a:rPr>
                        <m:t>=</m:t>
                      </m:r>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𝑥</m:t>
                          </m:r>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−2</m:t>
                          </m:r>
                        </m:sup>
                      </m:sSup>
                      <m:r>
                        <a:rPr lang="en-US" sz="2800" b="0" i="1" smtClean="0">
                          <a:solidFill>
                            <a:srgbClr val="C00000"/>
                          </a:solidFill>
                          <a:latin typeface="Cambria Math" panose="02040503050406030204" pitchFamily="18" charset="0"/>
                        </a:rPr>
                        <m:t> (</m:t>
                      </m:r>
                      <m:r>
                        <a:rPr lang="en-US" sz="2800" b="0" i="1" smtClean="0">
                          <a:solidFill>
                            <a:srgbClr val="C00000"/>
                          </a:solidFill>
                          <a:latin typeface="Cambria Math" panose="02040503050406030204" pitchFamily="18" charset="0"/>
                        </a:rPr>
                        <m:t>𝑚𝑜𝑑</m:t>
                      </m:r>
                      <m:r>
                        <a:rPr lang="en-US" sz="2800" b="0" i="1" smtClean="0">
                          <a:solidFill>
                            <a:srgbClr val="C00000"/>
                          </a:solidFill>
                          <a:latin typeface="Cambria Math" panose="02040503050406030204" pitchFamily="18" charset="0"/>
                        </a:rPr>
                        <m:t> </m:t>
                      </m:r>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m:t>
                      </m:r>
                    </m:oMath>
                  </m:oMathPara>
                </a14:m>
                <a:endParaRPr lang="en-US" sz="2800" dirty="0">
                  <a:solidFill>
                    <a:srgbClr val="C00000"/>
                  </a:solidFill>
                </a:endParaRPr>
              </a:p>
            </p:txBody>
          </p:sp>
        </mc:Choice>
        <mc:Fallback xmlns="">
          <p:sp>
            <p:nvSpPr>
              <p:cNvPr id="4" name="TextBox 3">
                <a:extLst>
                  <a:ext uri="{FF2B5EF4-FFF2-40B4-BE49-F238E27FC236}">
                    <a16:creationId xmlns:a16="http://schemas.microsoft.com/office/drawing/2014/main" id="{5D64FCA0-26F3-DA46-84E3-2E54565DF25D}"/>
                  </a:ext>
                </a:extLst>
              </p:cNvPr>
              <p:cNvSpPr txBox="1">
                <a:spLocks noRot="1" noChangeAspect="1" noMove="1" noResize="1" noEditPoints="1" noAdjustHandles="1" noChangeArrowheads="1" noChangeShapeType="1" noTextEdit="1"/>
              </p:cNvSpPr>
              <p:nvPr/>
            </p:nvSpPr>
            <p:spPr>
              <a:xfrm>
                <a:off x="6450687" y="3336667"/>
                <a:ext cx="3225947" cy="430887"/>
              </a:xfrm>
              <a:prstGeom prst="rect">
                <a:avLst/>
              </a:prstGeom>
              <a:blipFill>
                <a:blip r:embed="rId3"/>
                <a:stretch>
                  <a:fillRect l="-784" t="-8571" r="-3529" b="-3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2013299-EBBA-1041-B0F1-0E28D815A3BC}"/>
                  </a:ext>
                </a:extLst>
              </p:cNvPr>
              <p:cNvSpPr txBox="1"/>
              <p:nvPr/>
            </p:nvSpPr>
            <p:spPr>
              <a:xfrm>
                <a:off x="5876357" y="5026988"/>
                <a:ext cx="3940951" cy="503215"/>
              </a:xfrm>
              <a:prstGeom prst="rect">
                <a:avLst/>
              </a:prstGeom>
              <a:noFill/>
            </p:spPr>
            <p:txBody>
              <a:bodyPr wrap="none" lIns="0" tIns="0" rIns="0" bIns="0" rtlCol="0">
                <a:spAutoFit/>
              </a:bodyPr>
              <a:lstStyle/>
              <a:p>
                <a14:m>
                  <m:oMath xmlns:m="http://schemas.openxmlformats.org/officeDocument/2006/math">
                    <m:r>
                      <a:rPr lang="en-US" sz="2800" b="0" i="1" smtClean="0">
                        <a:solidFill>
                          <a:srgbClr val="C00000"/>
                        </a:solidFill>
                        <a:latin typeface="Cambria Math" panose="02040503050406030204" pitchFamily="18" charset="0"/>
                      </a:rPr>
                      <m:t>𝑓</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r>
                      <a:rPr lang="en-US" sz="2800" b="0" i="1" smtClean="0">
                        <a:solidFill>
                          <a:srgbClr val="C00000"/>
                        </a:solidFill>
                        <a:latin typeface="Cambria Math" panose="02040503050406030204" pitchFamily="18" charset="0"/>
                      </a:rPr>
                      <m:t>=</m:t>
                    </m:r>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𝑥</m:t>
                        </m:r>
                      </m:e>
                      <m:sup>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2</m:t>
                            </m:r>
                          </m:e>
                          <m:sup>
                            <m:r>
                              <a:rPr lang="en-US" sz="2800" b="0" i="1" smtClean="0">
                                <a:solidFill>
                                  <a:srgbClr val="C00000"/>
                                </a:solidFill>
                                <a:latin typeface="Cambria Math" panose="02040503050406030204" pitchFamily="18" charset="0"/>
                              </a:rPr>
                              <m:t>𝑇</m:t>
                            </m:r>
                          </m:sup>
                        </m:sSup>
                      </m:sup>
                    </m:sSup>
                  </m:oMath>
                </a14:m>
                <a:r>
                  <a:rPr lang="en-US" sz="2800" dirty="0">
                    <a:solidFill>
                      <a:srgbClr val="C00000"/>
                    </a:solidFill>
                  </a:rPr>
                  <a:t>in a class group</a:t>
                </a:r>
              </a:p>
            </p:txBody>
          </p:sp>
        </mc:Choice>
        <mc:Fallback xmlns="">
          <p:sp>
            <p:nvSpPr>
              <p:cNvPr id="5" name="TextBox 4">
                <a:extLst>
                  <a:ext uri="{FF2B5EF4-FFF2-40B4-BE49-F238E27FC236}">
                    <a16:creationId xmlns:a16="http://schemas.microsoft.com/office/drawing/2014/main" id="{B2013299-EBBA-1041-B0F1-0E28D815A3BC}"/>
                  </a:ext>
                </a:extLst>
              </p:cNvPr>
              <p:cNvSpPr txBox="1">
                <a:spLocks noRot="1" noChangeAspect="1" noMove="1" noResize="1" noEditPoints="1" noAdjustHandles="1" noChangeArrowheads="1" noChangeShapeType="1" noTextEdit="1"/>
              </p:cNvSpPr>
              <p:nvPr/>
            </p:nvSpPr>
            <p:spPr>
              <a:xfrm>
                <a:off x="5876357" y="5026988"/>
                <a:ext cx="3940951" cy="503215"/>
              </a:xfrm>
              <a:prstGeom prst="rect">
                <a:avLst/>
              </a:prstGeom>
              <a:blipFill>
                <a:blip r:embed="rId4"/>
                <a:stretch>
                  <a:fillRect l="-4180" t="-7500" r="-4823" b="-4250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D5D0A36-AA3A-FC42-8211-375133EFA000}"/>
              </a:ext>
            </a:extLst>
          </p:cNvPr>
          <p:cNvSpPr txBox="1"/>
          <p:nvPr/>
        </p:nvSpPr>
        <p:spPr>
          <a:xfrm>
            <a:off x="1648918" y="3459863"/>
            <a:ext cx="3571747" cy="523220"/>
          </a:xfrm>
          <a:prstGeom prst="rect">
            <a:avLst/>
          </a:prstGeom>
          <a:noFill/>
        </p:spPr>
        <p:txBody>
          <a:bodyPr wrap="none" rtlCol="0">
            <a:spAutoFit/>
          </a:bodyPr>
          <a:lstStyle/>
          <a:p>
            <a:r>
              <a:rPr lang="en-US" sz="2800" dirty="0">
                <a:solidFill>
                  <a:schemeClr val="accent1"/>
                </a:solidFill>
              </a:rPr>
              <a:t>255-bits, constant-time</a:t>
            </a:r>
          </a:p>
        </p:txBody>
      </p:sp>
      <p:sp>
        <p:nvSpPr>
          <p:cNvPr id="7" name="TextBox 6">
            <a:extLst>
              <a:ext uri="{FF2B5EF4-FFF2-40B4-BE49-F238E27FC236}">
                <a16:creationId xmlns:a16="http://schemas.microsoft.com/office/drawing/2014/main" id="{31D0168F-0D54-8E48-B018-DC95D182AD34}"/>
              </a:ext>
            </a:extLst>
          </p:cNvPr>
          <p:cNvSpPr txBox="1"/>
          <p:nvPr/>
        </p:nvSpPr>
        <p:spPr>
          <a:xfrm>
            <a:off x="1267403" y="5653743"/>
            <a:ext cx="4334776" cy="523220"/>
          </a:xfrm>
          <a:prstGeom prst="rect">
            <a:avLst/>
          </a:prstGeom>
          <a:noFill/>
        </p:spPr>
        <p:txBody>
          <a:bodyPr wrap="none" rtlCol="0">
            <a:spAutoFit/>
          </a:bodyPr>
          <a:lstStyle/>
          <a:p>
            <a:r>
              <a:rPr lang="en-US" sz="2800" dirty="0">
                <a:solidFill>
                  <a:schemeClr val="accent1"/>
                </a:solidFill>
              </a:rPr>
              <a:t>1024-bits, not constant-time</a:t>
            </a:r>
          </a:p>
        </p:txBody>
      </p:sp>
      <p:sp>
        <p:nvSpPr>
          <p:cNvPr id="9" name="TextBox 8">
            <a:extLst>
              <a:ext uri="{FF2B5EF4-FFF2-40B4-BE49-F238E27FC236}">
                <a16:creationId xmlns:a16="http://schemas.microsoft.com/office/drawing/2014/main" id="{90918B42-DF47-4240-A3C5-329A20009831}"/>
              </a:ext>
            </a:extLst>
          </p:cNvPr>
          <p:cNvSpPr txBox="1"/>
          <p:nvPr/>
        </p:nvSpPr>
        <p:spPr>
          <a:xfrm>
            <a:off x="10184038" y="4692055"/>
            <a:ext cx="1536492" cy="523220"/>
          </a:xfrm>
          <a:prstGeom prst="rect">
            <a:avLst/>
          </a:prstGeom>
          <a:noFill/>
        </p:spPr>
        <p:txBody>
          <a:bodyPr wrap="square">
            <a:spAutoFit/>
          </a:bodyPr>
          <a:lstStyle/>
          <a:p>
            <a:r>
              <a:rPr lang="en-US" sz="2800" dirty="0"/>
              <a:t>[BBBF18]</a:t>
            </a:r>
          </a:p>
        </p:txBody>
      </p:sp>
    </p:spTree>
    <p:extLst>
      <p:ext uri="{BB962C8B-B14F-4D97-AF65-F5344CB8AC3E}">
        <p14:creationId xmlns:p14="http://schemas.microsoft.com/office/powerpoint/2010/main" val="37920571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a:t>Euclid critical path</a:t>
            </a:r>
          </a:p>
        </p:txBody>
      </p:sp>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3"/>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4"/>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EE30F3A-01B8-4E43-9F15-8D1248DAAEF9}"/>
              </a:ext>
            </a:extLst>
          </p:cNvPr>
          <p:cNvSpPr/>
          <p:nvPr/>
        </p:nvSpPr>
        <p:spPr>
          <a:xfrm>
            <a:off x="1016372" y="4580826"/>
            <a:ext cx="10649601" cy="19803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US" sz="2800" dirty="0">
              <a:solidFill>
                <a:schemeClr val="tx1"/>
              </a:solidFill>
            </a:endParaRPr>
          </a:p>
        </p:txBody>
      </p:sp>
      <p:cxnSp>
        <p:nvCxnSpPr>
          <p:cNvPr id="38" name="Straight Arrow Connector 37">
            <a:extLst>
              <a:ext uri="{FF2B5EF4-FFF2-40B4-BE49-F238E27FC236}">
                <a16:creationId xmlns:a16="http://schemas.microsoft.com/office/drawing/2014/main" id="{A60850C5-70D6-EE40-AC52-54297ABF3E97}"/>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C0D6E74-DCDB-8E44-B020-91B301F86794}"/>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7FCA802-768F-E946-BD10-B956C3BA0D9F}"/>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40" name="TextBox 39">
                <a:extLst>
                  <a:ext uri="{FF2B5EF4-FFF2-40B4-BE49-F238E27FC236}">
                    <a16:creationId xmlns:a16="http://schemas.microsoft.com/office/drawing/2014/main" id="{57FCA802-768F-E946-BD10-B956C3BA0D9F}"/>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85283F3-BEAA-524A-8CEF-F799BE7FE891}"/>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41" name="TextBox 40">
                <a:extLst>
                  <a:ext uri="{FF2B5EF4-FFF2-40B4-BE49-F238E27FC236}">
                    <a16:creationId xmlns:a16="http://schemas.microsoft.com/office/drawing/2014/main" id="{A85283F3-BEAA-524A-8CEF-F799BE7FE891}"/>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265ECFD2-3054-D34F-B92A-D8D239F6B6C7}"/>
                  </a:ext>
                </a:extLst>
              </p:cNvPr>
              <p:cNvSpPr/>
              <p:nvPr/>
            </p:nvSpPr>
            <p:spPr>
              <a:xfrm>
                <a:off x="1483225" y="3170237"/>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Get </a:t>
                </a:r>
                <a14:m>
                  <m:oMath xmlns:m="http://schemas.openxmlformats.org/officeDocument/2006/math">
                    <m:r>
                      <a:rPr lang="en-US" sz="2500" b="0" i="1" dirty="0" smtClean="0">
                        <a:solidFill>
                          <a:schemeClr val="tx1"/>
                        </a:solidFill>
                        <a:latin typeface="Cambria Math" panose="02040503050406030204" pitchFamily="18" charset="0"/>
                      </a:rPr>
                      <m:t>6</m:t>
                    </m:r>
                  </m:oMath>
                </a14:m>
                <a:r>
                  <a:rPr lang="en-US" sz="2500">
                    <a:solidFill>
                      <a:schemeClr val="tx1"/>
                    </a:solidFill>
                  </a:rPr>
                  <a:t> MSBs</a:t>
                </a:r>
              </a:p>
            </p:txBody>
          </p:sp>
        </mc:Choice>
        <mc:Fallback xmlns="">
          <p:sp>
            <p:nvSpPr>
              <p:cNvPr id="42" name="Rectangle 41">
                <a:extLst>
                  <a:ext uri="{FF2B5EF4-FFF2-40B4-BE49-F238E27FC236}">
                    <a16:creationId xmlns:a16="http://schemas.microsoft.com/office/drawing/2014/main" id="{265ECFD2-3054-D34F-B92A-D8D239F6B6C7}"/>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7"/>
                <a:stretch>
                  <a:fillRect l="-2326" r="-1744" b="-7975"/>
                </a:stretch>
              </a:blipFill>
              <a:ln>
                <a:solidFill>
                  <a:schemeClr val="tx1"/>
                </a:solidFill>
              </a:ln>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8B70267C-5F8B-7946-818D-538514C51179}"/>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FCD2AA9-0137-414D-A476-164D089466B5}"/>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95E790D-B8F8-9540-AF31-DCFF06F26FEC}"/>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4F77A38-38A1-4742-A811-9D00079F304C}"/>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46" name="TextBox 45">
                <a:extLst>
                  <a:ext uri="{FF2B5EF4-FFF2-40B4-BE49-F238E27FC236}">
                    <a16:creationId xmlns:a16="http://schemas.microsoft.com/office/drawing/2014/main" id="{F4F77A38-38A1-4742-A811-9D00079F304C}"/>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8"/>
                <a:stretch>
                  <a:fillRect b="-10256"/>
                </a:stretch>
              </a:blipFill>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402370C4-2DD8-5D47-9BD8-245071980C53}"/>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E99CB8F-A6ED-A341-98B8-86F871918E14}"/>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ACC89A20-08D5-7246-BFBB-97FF9A5285D6}"/>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0CCC25E-1E8C-CD41-9AAD-CF04F8E72DCD}"/>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62" name="TextBox 61">
                <a:extLst>
                  <a:ext uri="{FF2B5EF4-FFF2-40B4-BE49-F238E27FC236}">
                    <a16:creationId xmlns:a16="http://schemas.microsoft.com/office/drawing/2014/main" id="{40CCC25E-1E8C-CD41-9AAD-CF04F8E72DCD}"/>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7E3DACA-D33C-A94F-B750-A889BBA7FC56}"/>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63" name="TextBox 62">
                <a:extLst>
                  <a:ext uri="{FF2B5EF4-FFF2-40B4-BE49-F238E27FC236}">
                    <a16:creationId xmlns:a16="http://schemas.microsoft.com/office/drawing/2014/main" id="{F7E3DACA-D33C-A94F-B750-A889BBA7FC56}"/>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ECCBFDC7-8CBA-124A-8BF1-3190095C8DED}"/>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67" name="Rectangle 66">
                <a:extLst>
                  <a:ext uri="{FF2B5EF4-FFF2-40B4-BE49-F238E27FC236}">
                    <a16:creationId xmlns:a16="http://schemas.microsoft.com/office/drawing/2014/main" id="{ECCBFDC7-8CBA-124A-8BF1-3190095C8DED}"/>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11"/>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9947051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F7DA762-5FD0-F34A-B772-99B8A8E77628}"/>
              </a:ext>
            </a:extLst>
          </p:cNvPr>
          <p:cNvSpPr/>
          <p:nvPr/>
        </p:nvSpPr>
        <p:spPr>
          <a:xfrm>
            <a:off x="4715457" y="2642979"/>
            <a:ext cx="6739939" cy="2957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a:solidFill>
                  <a:schemeClr val="tx1"/>
                </a:solidFill>
              </a:rPr>
              <a:t>Computing the remainder</a:t>
            </a:r>
          </a:p>
        </p:txBody>
      </p:sp>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a:t>Euclid critical path</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19D05F76-4FA3-104D-83CF-64095F46D55C}"/>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71" name="Rectangle 70">
                <a:extLst>
                  <a:ext uri="{FF2B5EF4-FFF2-40B4-BE49-F238E27FC236}">
                    <a16:creationId xmlns:a16="http://schemas.microsoft.com/office/drawing/2014/main" id="{19D05F76-4FA3-104D-83CF-64095F46D55C}"/>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4"/>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5"/>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372EA6-9E09-9243-AC91-3DD439792335}"/>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4419D00-4275-CB44-B8F1-C08E51FDB4A6}"/>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F80391B-6D67-224A-B5DE-9E11089E3ED1}"/>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10" name="TextBox 9">
                <a:extLst>
                  <a:ext uri="{FF2B5EF4-FFF2-40B4-BE49-F238E27FC236}">
                    <a16:creationId xmlns:a16="http://schemas.microsoft.com/office/drawing/2014/main" id="{0F80391B-6D67-224A-B5DE-9E11089E3ED1}"/>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7FBBC1-C060-CD42-AEE5-BCD0FDD998ED}"/>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11" name="TextBox 10">
                <a:extLst>
                  <a:ext uri="{FF2B5EF4-FFF2-40B4-BE49-F238E27FC236}">
                    <a16:creationId xmlns:a16="http://schemas.microsoft.com/office/drawing/2014/main" id="{0E7FBBC1-C060-CD42-AEE5-BCD0FDD998ED}"/>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6131D83-0B08-4B47-91D0-3D9C63A37745}"/>
                  </a:ext>
                </a:extLst>
              </p:cNvPr>
              <p:cNvSpPr/>
              <p:nvPr/>
            </p:nvSpPr>
            <p:spPr>
              <a:xfrm>
                <a:off x="1483225" y="3170237"/>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Get </a:t>
                </a:r>
                <a14:m>
                  <m:oMath xmlns:m="http://schemas.openxmlformats.org/officeDocument/2006/math">
                    <m:r>
                      <a:rPr lang="en-US" sz="2500" b="0" i="1" smtClean="0">
                        <a:solidFill>
                          <a:schemeClr val="tx1"/>
                        </a:solidFill>
                        <a:latin typeface="Cambria Math" panose="02040503050406030204" pitchFamily="18" charset="0"/>
                      </a:rPr>
                      <m:t>6</m:t>
                    </m:r>
                  </m:oMath>
                </a14:m>
                <a:r>
                  <a:rPr lang="en-US" sz="2500">
                    <a:solidFill>
                      <a:schemeClr val="tx1"/>
                    </a:solidFill>
                  </a:rPr>
                  <a:t> MSBs</a:t>
                </a:r>
              </a:p>
            </p:txBody>
          </p:sp>
        </mc:Choice>
        <mc:Fallback xmlns="">
          <p:sp>
            <p:nvSpPr>
              <p:cNvPr id="12" name="Rectangle 11">
                <a:extLst>
                  <a:ext uri="{FF2B5EF4-FFF2-40B4-BE49-F238E27FC236}">
                    <a16:creationId xmlns:a16="http://schemas.microsoft.com/office/drawing/2014/main" id="{56131D83-0B08-4B47-91D0-3D9C63A37745}"/>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8"/>
                <a:stretch>
                  <a:fillRect l="-2326" r="-1744" b="-7975"/>
                </a:stretch>
              </a:blipFill>
              <a:ln>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E2FF79C-BBA4-4B42-ADEE-75F6EDCEE081}"/>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4F0D6C-3D2C-1247-BE3F-77F1D88F2901}"/>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AE16C7D-7FA8-4744-9CA1-751186356EC1}"/>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D2B005C-556A-D74E-BA03-5DACA8D4D402}"/>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16" name="TextBox 15">
                <a:extLst>
                  <a:ext uri="{FF2B5EF4-FFF2-40B4-BE49-F238E27FC236}">
                    <a16:creationId xmlns:a16="http://schemas.microsoft.com/office/drawing/2014/main" id="{1D2B005C-556A-D74E-BA03-5DACA8D4D402}"/>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9"/>
                <a:stretch>
                  <a:fillRect b="-10256"/>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3DFF7702-43E0-DD4F-9F95-8D8B84EE6031}"/>
              </a:ext>
            </a:extLst>
          </p:cNvPr>
          <p:cNvCxnSpPr>
            <a:cxnSpLocks/>
          </p:cNvCxnSpPr>
          <p:nvPr/>
        </p:nvCxnSpPr>
        <p:spPr>
          <a:xfrm>
            <a:off x="1305536" y="3991566"/>
            <a:ext cx="0" cy="31977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FC0FE62-2672-9146-A5B8-02D458BDE5E4}"/>
              </a:ext>
            </a:extLst>
          </p:cNvPr>
          <p:cNvCxnSpPr>
            <a:cxnSpLocks/>
          </p:cNvCxnSpPr>
          <p:nvPr/>
        </p:nvCxnSpPr>
        <p:spPr>
          <a:xfrm>
            <a:off x="1305536" y="4311336"/>
            <a:ext cx="34099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9F2520-1CD7-AA4A-9944-27913D0C72DA}"/>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90F3D4D-F60F-7E46-94EF-ACF9EF4EB6DB}"/>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EFFE397-1369-084B-BD2F-63891C78FBA9}"/>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3B9BA32-5A6E-CB47-A742-D9668FB1E8CD}"/>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32" name="TextBox 31">
                <a:extLst>
                  <a:ext uri="{FF2B5EF4-FFF2-40B4-BE49-F238E27FC236}">
                    <a16:creationId xmlns:a16="http://schemas.microsoft.com/office/drawing/2014/main" id="{B3B9BA32-5A6E-CB47-A742-D9668FB1E8CD}"/>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5607001-9A9E-6A4C-A496-571848CA3D76}"/>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33" name="TextBox 32">
                <a:extLst>
                  <a:ext uri="{FF2B5EF4-FFF2-40B4-BE49-F238E27FC236}">
                    <a16:creationId xmlns:a16="http://schemas.microsoft.com/office/drawing/2014/main" id="{E5607001-9A9E-6A4C-A496-571848CA3D76}"/>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9973E536-A0F7-6140-B2A8-FB274C6C1589}"/>
                  </a:ext>
                </a:extLst>
              </p:cNvPr>
              <p:cNvSpPr/>
              <p:nvPr/>
            </p:nvSpPr>
            <p:spPr>
              <a:xfrm>
                <a:off x="8932883" y="3284537"/>
                <a:ext cx="680789" cy="21619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oMath>
                  </m:oMathPara>
                </a14:m>
                <a:endParaRPr lang="en-US" sz="2500">
                  <a:solidFill>
                    <a:schemeClr val="tx1"/>
                  </a:solidFill>
                </a:endParaRPr>
              </a:p>
            </p:txBody>
          </p:sp>
        </mc:Choice>
        <mc:Fallback xmlns="">
          <p:sp>
            <p:nvSpPr>
              <p:cNvPr id="41" name="Rectangle 40">
                <a:extLst>
                  <a:ext uri="{FF2B5EF4-FFF2-40B4-BE49-F238E27FC236}">
                    <a16:creationId xmlns:a16="http://schemas.microsoft.com/office/drawing/2014/main" id="{9973E536-A0F7-6140-B2A8-FB274C6C1589}"/>
                  </a:ext>
                </a:extLst>
              </p:cNvPr>
              <p:cNvSpPr>
                <a:spLocks noRot="1" noChangeAspect="1" noMove="1" noResize="1" noEditPoints="1" noAdjustHandles="1" noChangeArrowheads="1" noChangeShapeType="1" noTextEdit="1"/>
              </p:cNvSpPr>
              <p:nvPr/>
            </p:nvSpPr>
            <p:spPr>
              <a:xfrm>
                <a:off x="8932883" y="3284537"/>
                <a:ext cx="680789" cy="2161909"/>
              </a:xfrm>
              <a:prstGeom prst="rect">
                <a:avLst/>
              </a:prstGeom>
              <a:blipFill>
                <a:blip r:embed="rId12"/>
                <a:stretch>
                  <a:fillRect/>
                </a:stretch>
              </a:blipFill>
              <a:ln>
                <a:solidFill>
                  <a:schemeClr val="tx1"/>
                </a:solidFill>
              </a:ln>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582F1881-35FC-634A-BAF2-E46504E4DBC4}"/>
              </a:ext>
            </a:extLst>
          </p:cNvPr>
          <p:cNvCxnSpPr>
            <a:cxnSpLocks/>
          </p:cNvCxnSpPr>
          <p:nvPr/>
        </p:nvCxnSpPr>
        <p:spPr>
          <a:xfrm>
            <a:off x="8417906" y="3387631"/>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370DFAE-5C4D-5041-9A37-AEC94B57A002}"/>
              </a:ext>
            </a:extLst>
          </p:cNvPr>
          <p:cNvCxnSpPr>
            <a:cxnSpLocks/>
          </p:cNvCxnSpPr>
          <p:nvPr/>
        </p:nvCxnSpPr>
        <p:spPr>
          <a:xfrm>
            <a:off x="8417906" y="3691264"/>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BF4AF9A-7689-194F-96AD-1F00DC6F8650}"/>
              </a:ext>
            </a:extLst>
          </p:cNvPr>
          <p:cNvCxnSpPr>
            <a:cxnSpLocks/>
          </p:cNvCxnSpPr>
          <p:nvPr/>
        </p:nvCxnSpPr>
        <p:spPr>
          <a:xfrm>
            <a:off x="8417906" y="3984410"/>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168CE89-16B7-4A43-A7AB-13E2052470F4}"/>
              </a:ext>
            </a:extLst>
          </p:cNvPr>
          <p:cNvCxnSpPr>
            <a:cxnSpLocks/>
          </p:cNvCxnSpPr>
          <p:nvPr/>
        </p:nvCxnSpPr>
        <p:spPr>
          <a:xfrm>
            <a:off x="8417906" y="4296505"/>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88F53A4-9CAB-6D42-B8E3-C08808FA9D0D}"/>
              </a:ext>
            </a:extLst>
          </p:cNvPr>
          <p:cNvCxnSpPr>
            <a:cxnSpLocks/>
          </p:cNvCxnSpPr>
          <p:nvPr/>
        </p:nvCxnSpPr>
        <p:spPr>
          <a:xfrm>
            <a:off x="8417906" y="4595867"/>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D854388-DBB0-0542-BCCF-C2BA21E9B7C5}"/>
              </a:ext>
            </a:extLst>
          </p:cNvPr>
          <p:cNvCxnSpPr>
            <a:cxnSpLocks/>
          </p:cNvCxnSpPr>
          <p:nvPr/>
        </p:nvCxnSpPr>
        <p:spPr>
          <a:xfrm>
            <a:off x="8426372" y="49176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4689F47-BBD6-2D40-A09F-8F2F78713127}"/>
                  </a:ext>
                </a:extLst>
              </p:cNvPr>
              <p:cNvSpPr txBox="1"/>
              <p:nvPr/>
            </p:nvSpPr>
            <p:spPr>
              <a:xfrm>
                <a:off x="4246248" y="4329037"/>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63" name="TextBox 62">
                <a:extLst>
                  <a:ext uri="{FF2B5EF4-FFF2-40B4-BE49-F238E27FC236}">
                    <a16:creationId xmlns:a16="http://schemas.microsoft.com/office/drawing/2014/main" id="{44689F47-BBD6-2D40-A09F-8F2F78713127}"/>
                  </a:ext>
                </a:extLst>
              </p:cNvPr>
              <p:cNvSpPr txBox="1">
                <a:spLocks noRot="1" noChangeAspect="1" noMove="1" noResize="1" noEditPoints="1" noAdjustHandles="1" noChangeArrowheads="1" noChangeShapeType="1" noTextEdit="1"/>
              </p:cNvSpPr>
              <p:nvPr/>
            </p:nvSpPr>
            <p:spPr>
              <a:xfrm>
                <a:off x="4246248" y="4329037"/>
                <a:ext cx="436979" cy="477054"/>
              </a:xfrm>
              <a:prstGeom prst="rect">
                <a:avLst/>
              </a:prstGeom>
              <a:blipFill>
                <a:blip r:embed="rId13"/>
                <a:stretch>
                  <a:fillRect/>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75FBB1F5-706D-F14B-9C2F-3331BDE6C19B}"/>
              </a:ext>
            </a:extLst>
          </p:cNvPr>
          <p:cNvCxnSpPr>
            <a:cxnSpLocks/>
          </p:cNvCxnSpPr>
          <p:nvPr/>
        </p:nvCxnSpPr>
        <p:spPr>
          <a:xfrm>
            <a:off x="8431405" y="52732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3FAD9F1-BE5C-C740-B045-A9FACEF2AF4E}"/>
                  </a:ext>
                </a:extLst>
              </p:cNvPr>
              <p:cNvSpPr txBox="1"/>
              <p:nvPr/>
            </p:nvSpPr>
            <p:spPr>
              <a:xfrm>
                <a:off x="5793744" y="3183933"/>
                <a:ext cx="3409451" cy="193899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r>
                            <a:rPr lang="en-US" sz="2000" i="1">
                              <a:latin typeface="Cambria Math" panose="02040503050406030204" pitchFamily="18" charset="0"/>
                            </a:rPr>
                            <m:t>𝑏</m:t>
                          </m:r>
                          <m:r>
                            <a:rPr lang="en-US" sz="2000" i="1">
                              <a:latin typeface="Cambria Math" panose="02040503050406030204" pitchFamily="18" charset="0"/>
                            </a:rPr>
                            <m:t>∗</m:t>
                          </m:r>
                          <m:r>
                            <a:rPr lang="en-US" sz="2000" i="1">
                              <a:latin typeface="Cambria Math" panose="02040503050406030204" pitchFamily="18" charset="0"/>
                            </a:rPr>
                            <m:t>𝑞</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5</m:t>
                              </m:r>
                            </m:e>
                          </m:d>
                        </m:e>
                      </m:d>
                      <m:r>
                        <a:rPr lang="en-US" sz="2000" i="1">
                          <a:latin typeface="Cambria Math" panose="02040503050406030204" pitchFamily="18" charset="0"/>
                        </a:rPr>
                        <m:t>≪</m:t>
                      </m:r>
                      <m:r>
                        <a:rPr lang="en-US" sz="2000" b="0" i="1" smtClean="0">
                          <a:latin typeface="Cambria Math" panose="02040503050406030204" pitchFamily="18" charset="0"/>
                        </a:rPr>
                        <m:t>5</m:t>
                      </m:r>
                    </m:oMath>
                  </m:oMathPara>
                </a14:m>
                <a:endParaRPr lang="en-US" sz="2000" b="0"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𝑏</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𝑞</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4</m:t>
                              </m:r>
                            </m:e>
                          </m:d>
                        </m:e>
                      </m:d>
                      <m:r>
                        <a:rPr lang="en-US" sz="2000" b="0" i="1" smtClean="0">
                          <a:solidFill>
                            <a:schemeClr val="tx1"/>
                          </a:solidFill>
                          <a:latin typeface="Cambria Math" panose="02040503050406030204" pitchFamily="18" charset="0"/>
                        </a:rPr>
                        <m:t>≪4</m:t>
                      </m:r>
                    </m:oMath>
                  </m:oMathPara>
                </a14:m>
                <a:endParaRPr lang="en-US" sz="2000" b="0" dirty="0">
                  <a:solidFill>
                    <a:schemeClr val="tx1"/>
                  </a:solidFill>
                </a:endParaRPr>
              </a:p>
              <a:p>
                <a:pPr algn="ctr"/>
                <a14:m>
                  <m:oMathPara xmlns:m="http://schemas.openxmlformats.org/officeDocument/2006/math">
                    <m:oMathParaPr>
                      <m:jc m:val="centerGroup"/>
                    </m:oMathParaPr>
                    <m:oMath xmlns:m="http://schemas.openxmlformats.org/officeDocument/2006/math">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𝑏</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𝑞</m:t>
                          </m:r>
                          <m:d>
                            <m:dPr>
                              <m:begChr m:val="["/>
                              <m:endChr m:val="]"/>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3</m:t>
                              </m:r>
                            </m:e>
                          </m:d>
                        </m:e>
                      </m:d>
                      <m:r>
                        <a:rPr lang="en-US" sz="2000" i="1" smtClean="0">
                          <a:solidFill>
                            <a:schemeClr val="tx1"/>
                          </a:solidFill>
                          <a:latin typeface="Cambria Math" panose="02040503050406030204" pitchFamily="18" charset="0"/>
                        </a:rPr>
                        <m:t>≪3</m:t>
                      </m:r>
                    </m:oMath>
                  </m:oMathPara>
                </a14:m>
                <a:endParaRPr lang="en-US" sz="2000" dirty="0">
                  <a:solidFill>
                    <a:schemeClr val="tx1"/>
                  </a:solidFill>
                </a:endParaRPr>
              </a:p>
              <a:p>
                <a:pPr algn="ctr"/>
                <a14:m>
                  <m:oMathPara xmlns:m="http://schemas.openxmlformats.org/officeDocument/2006/math">
                    <m:oMathParaPr>
                      <m:jc m:val="centerGroup"/>
                    </m:oMathParaPr>
                    <m:oMath xmlns:m="http://schemas.openxmlformats.org/officeDocument/2006/math">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𝑏</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𝑞</m:t>
                          </m:r>
                          <m:d>
                            <m:dPr>
                              <m:begChr m:val="["/>
                              <m:endChr m:val="]"/>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2</m:t>
                              </m:r>
                            </m:e>
                          </m:d>
                        </m:e>
                      </m:d>
                      <m:r>
                        <a:rPr lang="en-US" sz="2000" i="1" smtClean="0">
                          <a:solidFill>
                            <a:schemeClr val="tx1"/>
                          </a:solidFill>
                          <a:latin typeface="Cambria Math" panose="02040503050406030204" pitchFamily="18" charset="0"/>
                        </a:rPr>
                        <m:t>≪2</m:t>
                      </m:r>
                    </m:oMath>
                  </m:oMathPara>
                </a14:m>
                <a:endParaRPr lang="en-US" sz="2000" dirty="0">
                  <a:solidFill>
                    <a:schemeClr val="tx1"/>
                  </a:solidFill>
                </a:endParaRPr>
              </a:p>
              <a:p>
                <a:pPr algn="ctr"/>
                <a14:m>
                  <m:oMathPara xmlns:m="http://schemas.openxmlformats.org/officeDocument/2006/math">
                    <m:oMathParaPr>
                      <m:jc m:val="centerGroup"/>
                    </m:oMathParaPr>
                    <m:oMath xmlns:m="http://schemas.openxmlformats.org/officeDocument/2006/math">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𝑏</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𝑞</m:t>
                          </m:r>
                          <m:d>
                            <m:dPr>
                              <m:begChr m:val="["/>
                              <m:endChr m:val="]"/>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1</m:t>
                              </m:r>
                            </m:e>
                          </m:d>
                        </m:e>
                      </m:d>
                      <m:r>
                        <a:rPr lang="en-US" sz="2000" i="1">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1</m:t>
                      </m:r>
                    </m:oMath>
                  </m:oMathPara>
                </a14:m>
                <a:endParaRPr lang="en-US" sz="2000" dirty="0">
                  <a:solidFill>
                    <a:schemeClr val="tx1"/>
                  </a:solidFill>
                </a:endParaRPr>
              </a:p>
              <a:p>
                <a:pPr algn="ctr"/>
                <a14:m>
                  <m:oMathPara xmlns:m="http://schemas.openxmlformats.org/officeDocument/2006/math">
                    <m:oMathParaPr>
                      <m:jc m:val="centerGroup"/>
                    </m:oMathParaPr>
                    <m:oMath xmlns:m="http://schemas.openxmlformats.org/officeDocument/2006/math">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𝑏</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𝑞</m:t>
                          </m:r>
                          <m:d>
                            <m:dPr>
                              <m:begChr m:val="["/>
                              <m:endChr m:val="]"/>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0</m:t>
                              </m:r>
                            </m:e>
                          </m:d>
                        </m:e>
                      </m:d>
                    </m:oMath>
                  </m:oMathPara>
                </a14:m>
                <a:endParaRPr lang="en-US" sz="2000" dirty="0"/>
              </a:p>
            </p:txBody>
          </p:sp>
        </mc:Choice>
        <mc:Fallback xmlns="">
          <p:sp>
            <p:nvSpPr>
              <p:cNvPr id="55" name="TextBox 54">
                <a:extLst>
                  <a:ext uri="{FF2B5EF4-FFF2-40B4-BE49-F238E27FC236}">
                    <a16:creationId xmlns:a16="http://schemas.microsoft.com/office/drawing/2014/main" id="{63FAD9F1-BE5C-C740-B045-A9FACEF2AF4E}"/>
                  </a:ext>
                </a:extLst>
              </p:cNvPr>
              <p:cNvSpPr txBox="1">
                <a:spLocks noRot="1" noChangeAspect="1" noMove="1" noResize="1" noEditPoints="1" noAdjustHandles="1" noChangeArrowheads="1" noChangeShapeType="1" noTextEdit="1"/>
              </p:cNvSpPr>
              <p:nvPr/>
            </p:nvSpPr>
            <p:spPr>
              <a:xfrm>
                <a:off x="5793744" y="3183933"/>
                <a:ext cx="3409451" cy="1938992"/>
              </a:xfrm>
              <a:prstGeom prst="rect">
                <a:avLst/>
              </a:prstGeom>
              <a:blipFill>
                <a:blip r:embed="rId14"/>
                <a:stretch>
                  <a:fillRect b="-9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7C9A3E02-0DC5-5547-8A49-577045015260}"/>
                  </a:ext>
                </a:extLst>
              </p:cNvPr>
              <p:cNvSpPr txBox="1"/>
              <p:nvPr/>
            </p:nvSpPr>
            <p:spPr>
              <a:xfrm>
                <a:off x="7235498" y="5083162"/>
                <a:ext cx="3913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𝑎</m:t>
                      </m:r>
                    </m:oMath>
                  </m:oMathPara>
                </a14:m>
                <a:endParaRPr lang="en-US" sz="2000"/>
              </a:p>
            </p:txBody>
          </p:sp>
        </mc:Choice>
        <mc:Fallback xmlns="">
          <p:sp>
            <p:nvSpPr>
              <p:cNvPr id="54" name="TextBox 53">
                <a:extLst>
                  <a:ext uri="{FF2B5EF4-FFF2-40B4-BE49-F238E27FC236}">
                    <a16:creationId xmlns:a16="http://schemas.microsoft.com/office/drawing/2014/main" id="{7C9A3E02-0DC5-5547-8A49-577045015260}"/>
                  </a:ext>
                </a:extLst>
              </p:cNvPr>
              <p:cNvSpPr txBox="1">
                <a:spLocks noRot="1" noChangeAspect="1" noMove="1" noResize="1" noEditPoints="1" noAdjustHandles="1" noChangeArrowheads="1" noChangeShapeType="1" noTextEdit="1"/>
              </p:cNvSpPr>
              <p:nvPr/>
            </p:nvSpPr>
            <p:spPr>
              <a:xfrm>
                <a:off x="7235498" y="5083162"/>
                <a:ext cx="391326" cy="400110"/>
              </a:xfrm>
              <a:prstGeom prst="rect">
                <a:avLst/>
              </a:prstGeom>
              <a:blipFill>
                <a:blip r:embed="rId15"/>
                <a:stretch>
                  <a:fillRect/>
                </a:stretch>
              </a:blipFill>
            </p:spPr>
            <p:txBody>
              <a:bodyPr/>
              <a:lstStyle/>
              <a:p>
                <a:r>
                  <a:rPr lang="en-US">
                    <a:noFill/>
                  </a:rPr>
                  <a:t> </a:t>
                </a:r>
              </a:p>
            </p:txBody>
          </p:sp>
        </mc:Fallback>
      </mc:AlternateContent>
      <p:sp>
        <p:nvSpPr>
          <p:cNvPr id="52" name="Rectangle 51">
            <a:extLst>
              <a:ext uri="{FF2B5EF4-FFF2-40B4-BE49-F238E27FC236}">
                <a16:creationId xmlns:a16="http://schemas.microsoft.com/office/drawing/2014/main" id="{B51BA43E-4C11-4342-AA8D-0598A2E6D6FB}"/>
              </a:ext>
            </a:extLst>
          </p:cNvPr>
          <p:cNvSpPr/>
          <p:nvPr/>
        </p:nvSpPr>
        <p:spPr>
          <a:xfrm>
            <a:off x="5208005" y="3175468"/>
            <a:ext cx="3079488" cy="19426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500">
              <a:solidFill>
                <a:schemeClr val="tx1"/>
              </a:solidFill>
            </a:endParaRPr>
          </a:p>
        </p:txBody>
      </p:sp>
      <p:sp>
        <p:nvSpPr>
          <p:cNvPr id="56" name="Rectangle 55">
            <a:extLst>
              <a:ext uri="{FF2B5EF4-FFF2-40B4-BE49-F238E27FC236}">
                <a16:creationId xmlns:a16="http://schemas.microsoft.com/office/drawing/2014/main" id="{FF968C71-320D-AC48-B18C-795909B277EF}"/>
              </a:ext>
            </a:extLst>
          </p:cNvPr>
          <p:cNvSpPr/>
          <p:nvPr/>
        </p:nvSpPr>
        <p:spPr>
          <a:xfrm>
            <a:off x="5194501" y="3662822"/>
            <a:ext cx="1546136"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Multiplier</a:t>
            </a:r>
          </a:p>
        </p:txBody>
      </p:sp>
      <p:cxnSp>
        <p:nvCxnSpPr>
          <p:cNvPr id="57" name="Straight Arrow Connector 56">
            <a:extLst>
              <a:ext uri="{FF2B5EF4-FFF2-40B4-BE49-F238E27FC236}">
                <a16:creationId xmlns:a16="http://schemas.microsoft.com/office/drawing/2014/main" id="{CFB93EC6-6142-BA45-BE00-0BB424AA087D}"/>
              </a:ext>
            </a:extLst>
          </p:cNvPr>
          <p:cNvCxnSpPr>
            <a:cxnSpLocks/>
          </p:cNvCxnSpPr>
          <p:nvPr/>
        </p:nvCxnSpPr>
        <p:spPr>
          <a:xfrm>
            <a:off x="1305536" y="2957208"/>
            <a:ext cx="33871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7DA371F-475A-064C-900B-6CF010D85DB0}"/>
                  </a:ext>
                </a:extLst>
              </p:cNvPr>
              <p:cNvSpPr txBox="1"/>
              <p:nvPr/>
            </p:nvSpPr>
            <p:spPr>
              <a:xfrm>
                <a:off x="4248116" y="2581553"/>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59" name="TextBox 58">
                <a:extLst>
                  <a:ext uri="{FF2B5EF4-FFF2-40B4-BE49-F238E27FC236}">
                    <a16:creationId xmlns:a16="http://schemas.microsoft.com/office/drawing/2014/main" id="{37DA371F-475A-064C-900B-6CF010D85DB0}"/>
                  </a:ext>
                </a:extLst>
              </p:cNvPr>
              <p:cNvSpPr txBox="1">
                <a:spLocks noRot="1" noChangeAspect="1" noMove="1" noResize="1" noEditPoints="1" noAdjustHandles="1" noChangeArrowheads="1" noChangeShapeType="1" noTextEdit="1"/>
              </p:cNvSpPr>
              <p:nvPr/>
            </p:nvSpPr>
            <p:spPr>
              <a:xfrm>
                <a:off x="4248116" y="2581553"/>
                <a:ext cx="442557" cy="47705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802EB003-59BA-7E4F-8E9F-2ED1290E2A70}"/>
                  </a:ext>
                </a:extLst>
              </p:cNvPr>
              <p:cNvSpPr txBox="1"/>
              <p:nvPr/>
            </p:nvSpPr>
            <p:spPr>
              <a:xfrm>
                <a:off x="9656805" y="3851983"/>
                <a:ext cx="148482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𝑎</m:t>
                      </m:r>
                      <m:r>
                        <a:rPr lang="en-US" sz="2500" b="0" i="1" smtClean="0">
                          <a:latin typeface="Cambria Math" panose="02040503050406030204" pitchFamily="18" charset="0"/>
                        </a:rPr>
                        <m:t>−</m:t>
                      </m:r>
                      <m:r>
                        <a:rPr lang="en-US" sz="2500" i="1">
                          <a:latin typeface="Cambria Math" panose="02040503050406030204" pitchFamily="18" charset="0"/>
                        </a:rPr>
                        <m:t>𝑞</m:t>
                      </m:r>
                      <m:r>
                        <a:rPr lang="en-US" sz="2500" i="1">
                          <a:latin typeface="Cambria Math" panose="02040503050406030204" pitchFamily="18" charset="0"/>
                        </a:rPr>
                        <m:t>∗</m:t>
                      </m:r>
                      <m:r>
                        <a:rPr lang="en-US" sz="2500" i="1">
                          <a:latin typeface="Cambria Math" panose="02040503050406030204" pitchFamily="18" charset="0"/>
                        </a:rPr>
                        <m:t>𝑏</m:t>
                      </m:r>
                    </m:oMath>
                  </m:oMathPara>
                </a14:m>
                <a:endParaRPr lang="en-US" sz="2500"/>
              </a:p>
            </p:txBody>
          </p:sp>
        </mc:Choice>
        <mc:Fallback xmlns="">
          <p:sp>
            <p:nvSpPr>
              <p:cNvPr id="61" name="TextBox 60">
                <a:extLst>
                  <a:ext uri="{FF2B5EF4-FFF2-40B4-BE49-F238E27FC236}">
                    <a16:creationId xmlns:a16="http://schemas.microsoft.com/office/drawing/2014/main" id="{802EB003-59BA-7E4F-8E9F-2ED1290E2A70}"/>
                  </a:ext>
                </a:extLst>
              </p:cNvPr>
              <p:cNvSpPr txBox="1">
                <a:spLocks noRot="1" noChangeAspect="1" noMove="1" noResize="1" noEditPoints="1" noAdjustHandles="1" noChangeArrowheads="1" noChangeShapeType="1" noTextEdit="1"/>
              </p:cNvSpPr>
              <p:nvPr/>
            </p:nvSpPr>
            <p:spPr>
              <a:xfrm>
                <a:off x="9656805" y="3851983"/>
                <a:ext cx="1484829" cy="477054"/>
              </a:xfrm>
              <a:prstGeom prst="rect">
                <a:avLst/>
              </a:prstGeom>
              <a:blipFill>
                <a:blip r:embed="rId17"/>
                <a:stretch>
                  <a:fillRect b="-1025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5E4774F1-082A-854A-BB56-17680ADE7E83}"/>
              </a:ext>
            </a:extLst>
          </p:cNvPr>
          <p:cNvCxnSpPr>
            <a:cxnSpLocks/>
          </p:cNvCxnSpPr>
          <p:nvPr/>
        </p:nvCxnSpPr>
        <p:spPr>
          <a:xfrm>
            <a:off x="9630827" y="4360895"/>
            <a:ext cx="15108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D6E5D7D-DD62-A348-812B-333A584A74CC}"/>
              </a:ext>
            </a:extLst>
          </p:cNvPr>
          <p:cNvCxnSpPr>
            <a:cxnSpLocks/>
          </p:cNvCxnSpPr>
          <p:nvPr/>
        </p:nvCxnSpPr>
        <p:spPr>
          <a:xfrm>
            <a:off x="1310230" y="2957208"/>
            <a:ext cx="0" cy="5457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01739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F7DA762-5FD0-F34A-B772-99B8A8E77628}"/>
              </a:ext>
            </a:extLst>
          </p:cNvPr>
          <p:cNvSpPr/>
          <p:nvPr/>
        </p:nvSpPr>
        <p:spPr>
          <a:xfrm>
            <a:off x="4715457" y="2642979"/>
            <a:ext cx="6739939" cy="2957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a:solidFill>
                  <a:schemeClr val="tx1"/>
                </a:solidFill>
              </a:rPr>
              <a:t>Computing the remainder</a:t>
            </a:r>
          </a:p>
        </p:txBody>
      </p:sp>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a:t>Euclid critical path</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19D05F76-4FA3-104D-83CF-64095F46D55C}"/>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71" name="Rectangle 70">
                <a:extLst>
                  <a:ext uri="{FF2B5EF4-FFF2-40B4-BE49-F238E27FC236}">
                    <a16:creationId xmlns:a16="http://schemas.microsoft.com/office/drawing/2014/main" id="{19D05F76-4FA3-104D-83CF-64095F46D55C}"/>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4"/>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5"/>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372EA6-9E09-9243-AC91-3DD439792335}"/>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4419D00-4275-CB44-B8F1-C08E51FDB4A6}"/>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F80391B-6D67-224A-B5DE-9E11089E3ED1}"/>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10" name="TextBox 9">
                <a:extLst>
                  <a:ext uri="{FF2B5EF4-FFF2-40B4-BE49-F238E27FC236}">
                    <a16:creationId xmlns:a16="http://schemas.microsoft.com/office/drawing/2014/main" id="{0F80391B-6D67-224A-B5DE-9E11089E3ED1}"/>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7FBBC1-C060-CD42-AEE5-BCD0FDD998ED}"/>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11" name="TextBox 10">
                <a:extLst>
                  <a:ext uri="{FF2B5EF4-FFF2-40B4-BE49-F238E27FC236}">
                    <a16:creationId xmlns:a16="http://schemas.microsoft.com/office/drawing/2014/main" id="{0E7FBBC1-C060-CD42-AEE5-BCD0FDD998ED}"/>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6131D83-0B08-4B47-91D0-3D9C63A37745}"/>
                  </a:ext>
                </a:extLst>
              </p:cNvPr>
              <p:cNvSpPr/>
              <p:nvPr/>
            </p:nvSpPr>
            <p:spPr>
              <a:xfrm>
                <a:off x="1483225" y="3170237"/>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Get </a:t>
                </a:r>
                <a14:m>
                  <m:oMath xmlns:m="http://schemas.openxmlformats.org/officeDocument/2006/math">
                    <m:r>
                      <a:rPr lang="en-US" sz="2500" b="0" i="1" smtClean="0">
                        <a:solidFill>
                          <a:schemeClr val="tx1"/>
                        </a:solidFill>
                        <a:latin typeface="Cambria Math" panose="02040503050406030204" pitchFamily="18" charset="0"/>
                      </a:rPr>
                      <m:t>6</m:t>
                    </m:r>
                  </m:oMath>
                </a14:m>
                <a:r>
                  <a:rPr lang="en-US" sz="2500">
                    <a:solidFill>
                      <a:schemeClr val="tx1"/>
                    </a:solidFill>
                  </a:rPr>
                  <a:t> MSBs</a:t>
                </a:r>
              </a:p>
            </p:txBody>
          </p:sp>
        </mc:Choice>
        <mc:Fallback xmlns="">
          <p:sp>
            <p:nvSpPr>
              <p:cNvPr id="12" name="Rectangle 11">
                <a:extLst>
                  <a:ext uri="{FF2B5EF4-FFF2-40B4-BE49-F238E27FC236}">
                    <a16:creationId xmlns:a16="http://schemas.microsoft.com/office/drawing/2014/main" id="{56131D83-0B08-4B47-91D0-3D9C63A37745}"/>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8"/>
                <a:stretch>
                  <a:fillRect l="-2326" r="-1744" b="-7975"/>
                </a:stretch>
              </a:blipFill>
              <a:ln>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E2FF79C-BBA4-4B42-ADEE-75F6EDCEE081}"/>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4F0D6C-3D2C-1247-BE3F-77F1D88F2901}"/>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AE16C7D-7FA8-4744-9CA1-751186356EC1}"/>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D2B005C-556A-D74E-BA03-5DACA8D4D402}"/>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16" name="TextBox 15">
                <a:extLst>
                  <a:ext uri="{FF2B5EF4-FFF2-40B4-BE49-F238E27FC236}">
                    <a16:creationId xmlns:a16="http://schemas.microsoft.com/office/drawing/2014/main" id="{1D2B005C-556A-D74E-BA03-5DACA8D4D402}"/>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9"/>
                <a:stretch>
                  <a:fillRect b="-10256"/>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3DFF7702-43E0-DD4F-9F95-8D8B84EE6031}"/>
              </a:ext>
            </a:extLst>
          </p:cNvPr>
          <p:cNvCxnSpPr>
            <a:cxnSpLocks/>
          </p:cNvCxnSpPr>
          <p:nvPr/>
        </p:nvCxnSpPr>
        <p:spPr>
          <a:xfrm>
            <a:off x="1305536" y="3991566"/>
            <a:ext cx="0" cy="31977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FC0FE62-2672-9146-A5B8-02D458BDE5E4}"/>
              </a:ext>
            </a:extLst>
          </p:cNvPr>
          <p:cNvCxnSpPr>
            <a:cxnSpLocks/>
          </p:cNvCxnSpPr>
          <p:nvPr/>
        </p:nvCxnSpPr>
        <p:spPr>
          <a:xfrm>
            <a:off x="1305536" y="4311336"/>
            <a:ext cx="34099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9F2520-1CD7-AA4A-9944-27913D0C72DA}"/>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90F3D4D-F60F-7E46-94EF-ACF9EF4EB6DB}"/>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EFFE397-1369-084B-BD2F-63891C78FBA9}"/>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3B9BA32-5A6E-CB47-A742-D9668FB1E8CD}"/>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32" name="TextBox 31">
                <a:extLst>
                  <a:ext uri="{FF2B5EF4-FFF2-40B4-BE49-F238E27FC236}">
                    <a16:creationId xmlns:a16="http://schemas.microsoft.com/office/drawing/2014/main" id="{B3B9BA32-5A6E-CB47-A742-D9668FB1E8CD}"/>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5607001-9A9E-6A4C-A496-571848CA3D76}"/>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33" name="TextBox 32">
                <a:extLst>
                  <a:ext uri="{FF2B5EF4-FFF2-40B4-BE49-F238E27FC236}">
                    <a16:creationId xmlns:a16="http://schemas.microsoft.com/office/drawing/2014/main" id="{E5607001-9A9E-6A4C-A496-571848CA3D76}"/>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9973E536-A0F7-6140-B2A8-FB274C6C1589}"/>
                  </a:ext>
                </a:extLst>
              </p:cNvPr>
              <p:cNvSpPr/>
              <p:nvPr/>
            </p:nvSpPr>
            <p:spPr>
              <a:xfrm>
                <a:off x="8932883" y="3284537"/>
                <a:ext cx="680789" cy="21619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oMath>
                  </m:oMathPara>
                </a14:m>
                <a:endParaRPr lang="en-US" sz="2500">
                  <a:solidFill>
                    <a:schemeClr val="tx1"/>
                  </a:solidFill>
                </a:endParaRPr>
              </a:p>
            </p:txBody>
          </p:sp>
        </mc:Choice>
        <mc:Fallback xmlns="">
          <p:sp>
            <p:nvSpPr>
              <p:cNvPr id="41" name="Rectangle 40">
                <a:extLst>
                  <a:ext uri="{FF2B5EF4-FFF2-40B4-BE49-F238E27FC236}">
                    <a16:creationId xmlns:a16="http://schemas.microsoft.com/office/drawing/2014/main" id="{9973E536-A0F7-6140-B2A8-FB274C6C1589}"/>
                  </a:ext>
                </a:extLst>
              </p:cNvPr>
              <p:cNvSpPr>
                <a:spLocks noRot="1" noChangeAspect="1" noMove="1" noResize="1" noEditPoints="1" noAdjustHandles="1" noChangeArrowheads="1" noChangeShapeType="1" noTextEdit="1"/>
              </p:cNvSpPr>
              <p:nvPr/>
            </p:nvSpPr>
            <p:spPr>
              <a:xfrm>
                <a:off x="8932883" y="3284537"/>
                <a:ext cx="680789" cy="2161909"/>
              </a:xfrm>
              <a:prstGeom prst="rect">
                <a:avLst/>
              </a:prstGeom>
              <a:blipFill>
                <a:blip r:embed="rId12"/>
                <a:stretch>
                  <a:fillRect/>
                </a:stretch>
              </a:blipFill>
              <a:ln>
                <a:solidFill>
                  <a:schemeClr val="tx1"/>
                </a:solidFill>
              </a:ln>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582F1881-35FC-634A-BAF2-E46504E4DBC4}"/>
              </a:ext>
            </a:extLst>
          </p:cNvPr>
          <p:cNvCxnSpPr>
            <a:cxnSpLocks/>
          </p:cNvCxnSpPr>
          <p:nvPr/>
        </p:nvCxnSpPr>
        <p:spPr>
          <a:xfrm>
            <a:off x="8417906" y="3387631"/>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370DFAE-5C4D-5041-9A37-AEC94B57A002}"/>
              </a:ext>
            </a:extLst>
          </p:cNvPr>
          <p:cNvCxnSpPr>
            <a:cxnSpLocks/>
          </p:cNvCxnSpPr>
          <p:nvPr/>
        </p:nvCxnSpPr>
        <p:spPr>
          <a:xfrm>
            <a:off x="8417906" y="3691264"/>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BF4AF9A-7689-194F-96AD-1F00DC6F8650}"/>
              </a:ext>
            </a:extLst>
          </p:cNvPr>
          <p:cNvCxnSpPr>
            <a:cxnSpLocks/>
          </p:cNvCxnSpPr>
          <p:nvPr/>
        </p:nvCxnSpPr>
        <p:spPr>
          <a:xfrm>
            <a:off x="8417906" y="3984410"/>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168CE89-16B7-4A43-A7AB-13E2052470F4}"/>
              </a:ext>
            </a:extLst>
          </p:cNvPr>
          <p:cNvCxnSpPr>
            <a:cxnSpLocks/>
          </p:cNvCxnSpPr>
          <p:nvPr/>
        </p:nvCxnSpPr>
        <p:spPr>
          <a:xfrm>
            <a:off x="8417906" y="4296505"/>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88F53A4-9CAB-6D42-B8E3-C08808FA9D0D}"/>
              </a:ext>
            </a:extLst>
          </p:cNvPr>
          <p:cNvCxnSpPr>
            <a:cxnSpLocks/>
          </p:cNvCxnSpPr>
          <p:nvPr/>
        </p:nvCxnSpPr>
        <p:spPr>
          <a:xfrm>
            <a:off x="8417906" y="4595867"/>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D854388-DBB0-0542-BCCF-C2BA21E9B7C5}"/>
              </a:ext>
            </a:extLst>
          </p:cNvPr>
          <p:cNvCxnSpPr>
            <a:cxnSpLocks/>
          </p:cNvCxnSpPr>
          <p:nvPr/>
        </p:nvCxnSpPr>
        <p:spPr>
          <a:xfrm>
            <a:off x="8426372" y="49176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4689F47-BBD6-2D40-A09F-8F2F78713127}"/>
                  </a:ext>
                </a:extLst>
              </p:cNvPr>
              <p:cNvSpPr txBox="1"/>
              <p:nvPr/>
            </p:nvSpPr>
            <p:spPr>
              <a:xfrm>
                <a:off x="4246248" y="4329037"/>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63" name="TextBox 62">
                <a:extLst>
                  <a:ext uri="{FF2B5EF4-FFF2-40B4-BE49-F238E27FC236}">
                    <a16:creationId xmlns:a16="http://schemas.microsoft.com/office/drawing/2014/main" id="{44689F47-BBD6-2D40-A09F-8F2F78713127}"/>
                  </a:ext>
                </a:extLst>
              </p:cNvPr>
              <p:cNvSpPr txBox="1">
                <a:spLocks noRot="1" noChangeAspect="1" noMove="1" noResize="1" noEditPoints="1" noAdjustHandles="1" noChangeArrowheads="1" noChangeShapeType="1" noTextEdit="1"/>
              </p:cNvSpPr>
              <p:nvPr/>
            </p:nvSpPr>
            <p:spPr>
              <a:xfrm>
                <a:off x="4246248" y="4329037"/>
                <a:ext cx="436979" cy="477054"/>
              </a:xfrm>
              <a:prstGeom prst="rect">
                <a:avLst/>
              </a:prstGeom>
              <a:blipFill>
                <a:blip r:embed="rId13"/>
                <a:stretch>
                  <a:fillRect/>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75FBB1F5-706D-F14B-9C2F-3331BDE6C19B}"/>
              </a:ext>
            </a:extLst>
          </p:cNvPr>
          <p:cNvCxnSpPr>
            <a:cxnSpLocks/>
          </p:cNvCxnSpPr>
          <p:nvPr/>
        </p:nvCxnSpPr>
        <p:spPr>
          <a:xfrm>
            <a:off x="8431405" y="52732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3FAD9F1-BE5C-C740-B045-A9FACEF2AF4E}"/>
                  </a:ext>
                </a:extLst>
              </p:cNvPr>
              <p:cNvSpPr txBox="1"/>
              <p:nvPr/>
            </p:nvSpPr>
            <p:spPr>
              <a:xfrm>
                <a:off x="5793744" y="3183933"/>
                <a:ext cx="3409451" cy="224676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𝑏</m:t>
                      </m:r>
                      <m:r>
                        <a:rPr lang="en-US" sz="2000" b="0" i="1" smtClean="0">
                          <a:latin typeface="Cambria Math" panose="02040503050406030204" pitchFamily="18" charset="0"/>
                        </a:rPr>
                        <m:t>≪5 </m:t>
                      </m:r>
                      <m:r>
                        <a:rPr lang="en-US" sz="2000" b="0" i="1" smtClean="0">
                          <a:latin typeface="Cambria Math" panose="02040503050406030204" pitchFamily="18" charset="0"/>
                        </a:rPr>
                        <m:t>𝑜𝑟</m:t>
                      </m:r>
                      <m:r>
                        <a:rPr lang="en-US" sz="2000" b="0" i="1" smtClean="0">
                          <a:latin typeface="Cambria Math" panose="02040503050406030204" pitchFamily="18" charset="0"/>
                        </a:rPr>
                        <m:t> 0</m:t>
                      </m:r>
                    </m:oMath>
                  </m:oMathPara>
                </a14:m>
                <a:endParaRPr lang="en-US" sz="2000" b="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≪4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≪3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≪2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≪1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endParaRPr lang="en-US" sz="2000"/>
              </a:p>
            </p:txBody>
          </p:sp>
        </mc:Choice>
        <mc:Fallback xmlns="">
          <p:sp>
            <p:nvSpPr>
              <p:cNvPr id="55" name="TextBox 54">
                <a:extLst>
                  <a:ext uri="{FF2B5EF4-FFF2-40B4-BE49-F238E27FC236}">
                    <a16:creationId xmlns:a16="http://schemas.microsoft.com/office/drawing/2014/main" id="{63FAD9F1-BE5C-C740-B045-A9FACEF2AF4E}"/>
                  </a:ext>
                </a:extLst>
              </p:cNvPr>
              <p:cNvSpPr txBox="1">
                <a:spLocks noRot="1" noChangeAspect="1" noMove="1" noResize="1" noEditPoints="1" noAdjustHandles="1" noChangeArrowheads="1" noChangeShapeType="1" noTextEdit="1"/>
              </p:cNvSpPr>
              <p:nvPr/>
            </p:nvSpPr>
            <p:spPr>
              <a:xfrm>
                <a:off x="5793744" y="3183933"/>
                <a:ext cx="3409451" cy="224676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7C9A3E02-0DC5-5547-8A49-577045015260}"/>
                  </a:ext>
                </a:extLst>
              </p:cNvPr>
              <p:cNvSpPr txBox="1"/>
              <p:nvPr/>
            </p:nvSpPr>
            <p:spPr>
              <a:xfrm>
                <a:off x="7235498" y="5083162"/>
                <a:ext cx="3913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𝑎</m:t>
                      </m:r>
                    </m:oMath>
                  </m:oMathPara>
                </a14:m>
                <a:endParaRPr lang="en-US" sz="2000"/>
              </a:p>
            </p:txBody>
          </p:sp>
        </mc:Choice>
        <mc:Fallback xmlns="">
          <p:sp>
            <p:nvSpPr>
              <p:cNvPr id="54" name="TextBox 53">
                <a:extLst>
                  <a:ext uri="{FF2B5EF4-FFF2-40B4-BE49-F238E27FC236}">
                    <a16:creationId xmlns:a16="http://schemas.microsoft.com/office/drawing/2014/main" id="{7C9A3E02-0DC5-5547-8A49-577045015260}"/>
                  </a:ext>
                </a:extLst>
              </p:cNvPr>
              <p:cNvSpPr txBox="1">
                <a:spLocks noRot="1" noChangeAspect="1" noMove="1" noResize="1" noEditPoints="1" noAdjustHandles="1" noChangeArrowheads="1" noChangeShapeType="1" noTextEdit="1"/>
              </p:cNvSpPr>
              <p:nvPr/>
            </p:nvSpPr>
            <p:spPr>
              <a:xfrm>
                <a:off x="7235498" y="5083162"/>
                <a:ext cx="391326" cy="400110"/>
              </a:xfrm>
              <a:prstGeom prst="rect">
                <a:avLst/>
              </a:prstGeom>
              <a:blipFill>
                <a:blip r:embed="rId15"/>
                <a:stretch>
                  <a:fillRect/>
                </a:stretch>
              </a:blipFill>
            </p:spPr>
            <p:txBody>
              <a:bodyPr/>
              <a:lstStyle/>
              <a:p>
                <a:r>
                  <a:rPr lang="en-US">
                    <a:noFill/>
                  </a:rPr>
                  <a:t> </a:t>
                </a:r>
              </a:p>
            </p:txBody>
          </p:sp>
        </mc:Fallback>
      </mc:AlternateContent>
      <p:cxnSp>
        <p:nvCxnSpPr>
          <p:cNvPr id="57" name="Straight Arrow Connector 56">
            <a:extLst>
              <a:ext uri="{FF2B5EF4-FFF2-40B4-BE49-F238E27FC236}">
                <a16:creationId xmlns:a16="http://schemas.microsoft.com/office/drawing/2014/main" id="{CFB93EC6-6142-BA45-BE00-0BB424AA087D}"/>
              </a:ext>
            </a:extLst>
          </p:cNvPr>
          <p:cNvCxnSpPr>
            <a:cxnSpLocks/>
          </p:cNvCxnSpPr>
          <p:nvPr/>
        </p:nvCxnSpPr>
        <p:spPr>
          <a:xfrm>
            <a:off x="1305536" y="2957208"/>
            <a:ext cx="33871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7DA371F-475A-064C-900B-6CF010D85DB0}"/>
                  </a:ext>
                </a:extLst>
              </p:cNvPr>
              <p:cNvSpPr txBox="1"/>
              <p:nvPr/>
            </p:nvSpPr>
            <p:spPr>
              <a:xfrm>
                <a:off x="4248116" y="2581553"/>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59" name="TextBox 58">
                <a:extLst>
                  <a:ext uri="{FF2B5EF4-FFF2-40B4-BE49-F238E27FC236}">
                    <a16:creationId xmlns:a16="http://schemas.microsoft.com/office/drawing/2014/main" id="{37DA371F-475A-064C-900B-6CF010D85DB0}"/>
                  </a:ext>
                </a:extLst>
              </p:cNvPr>
              <p:cNvSpPr txBox="1">
                <a:spLocks noRot="1" noChangeAspect="1" noMove="1" noResize="1" noEditPoints="1" noAdjustHandles="1" noChangeArrowheads="1" noChangeShapeType="1" noTextEdit="1"/>
              </p:cNvSpPr>
              <p:nvPr/>
            </p:nvSpPr>
            <p:spPr>
              <a:xfrm>
                <a:off x="4248116" y="2581553"/>
                <a:ext cx="442557" cy="47705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802EB003-59BA-7E4F-8E9F-2ED1290E2A70}"/>
                  </a:ext>
                </a:extLst>
              </p:cNvPr>
              <p:cNvSpPr txBox="1"/>
              <p:nvPr/>
            </p:nvSpPr>
            <p:spPr>
              <a:xfrm>
                <a:off x="9656805" y="3851983"/>
                <a:ext cx="148482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𝑎</m:t>
                      </m:r>
                      <m:r>
                        <a:rPr lang="en-US" sz="2500" b="0" i="1" smtClean="0">
                          <a:latin typeface="Cambria Math" panose="02040503050406030204" pitchFamily="18" charset="0"/>
                        </a:rPr>
                        <m:t>−</m:t>
                      </m:r>
                      <m:r>
                        <a:rPr lang="en-US" sz="2500" i="1">
                          <a:latin typeface="Cambria Math" panose="02040503050406030204" pitchFamily="18" charset="0"/>
                        </a:rPr>
                        <m:t>𝑞</m:t>
                      </m:r>
                      <m:r>
                        <a:rPr lang="en-US" sz="2500" i="1">
                          <a:latin typeface="Cambria Math" panose="02040503050406030204" pitchFamily="18" charset="0"/>
                        </a:rPr>
                        <m:t>∗</m:t>
                      </m:r>
                      <m:r>
                        <a:rPr lang="en-US" sz="2500" i="1">
                          <a:latin typeface="Cambria Math" panose="02040503050406030204" pitchFamily="18" charset="0"/>
                        </a:rPr>
                        <m:t>𝑏</m:t>
                      </m:r>
                    </m:oMath>
                  </m:oMathPara>
                </a14:m>
                <a:endParaRPr lang="en-US" sz="2500"/>
              </a:p>
            </p:txBody>
          </p:sp>
        </mc:Choice>
        <mc:Fallback xmlns="">
          <p:sp>
            <p:nvSpPr>
              <p:cNvPr id="61" name="TextBox 60">
                <a:extLst>
                  <a:ext uri="{FF2B5EF4-FFF2-40B4-BE49-F238E27FC236}">
                    <a16:creationId xmlns:a16="http://schemas.microsoft.com/office/drawing/2014/main" id="{802EB003-59BA-7E4F-8E9F-2ED1290E2A70}"/>
                  </a:ext>
                </a:extLst>
              </p:cNvPr>
              <p:cNvSpPr txBox="1">
                <a:spLocks noRot="1" noChangeAspect="1" noMove="1" noResize="1" noEditPoints="1" noAdjustHandles="1" noChangeArrowheads="1" noChangeShapeType="1" noTextEdit="1"/>
              </p:cNvSpPr>
              <p:nvPr/>
            </p:nvSpPr>
            <p:spPr>
              <a:xfrm>
                <a:off x="9656805" y="3851983"/>
                <a:ext cx="1484829" cy="477054"/>
              </a:xfrm>
              <a:prstGeom prst="rect">
                <a:avLst/>
              </a:prstGeom>
              <a:blipFill>
                <a:blip r:embed="rId17"/>
                <a:stretch>
                  <a:fillRect b="-1025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5E4774F1-082A-854A-BB56-17680ADE7E83}"/>
              </a:ext>
            </a:extLst>
          </p:cNvPr>
          <p:cNvCxnSpPr>
            <a:cxnSpLocks/>
          </p:cNvCxnSpPr>
          <p:nvPr/>
        </p:nvCxnSpPr>
        <p:spPr>
          <a:xfrm>
            <a:off x="9630827" y="4360895"/>
            <a:ext cx="15108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D6E5D7D-DD62-A348-812B-333A584A74CC}"/>
              </a:ext>
            </a:extLst>
          </p:cNvPr>
          <p:cNvCxnSpPr>
            <a:cxnSpLocks/>
          </p:cNvCxnSpPr>
          <p:nvPr/>
        </p:nvCxnSpPr>
        <p:spPr>
          <a:xfrm>
            <a:off x="1310230" y="2957208"/>
            <a:ext cx="0" cy="545798"/>
          </a:xfrm>
          <a:prstGeom prst="line">
            <a:avLst/>
          </a:prstGeom>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D127DB47-C646-AE48-B93C-7C976BE8DA97}"/>
              </a:ext>
            </a:extLst>
          </p:cNvPr>
          <p:cNvSpPr/>
          <p:nvPr/>
        </p:nvSpPr>
        <p:spPr>
          <a:xfrm>
            <a:off x="5208005" y="3175468"/>
            <a:ext cx="3079488" cy="19426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500">
              <a:solidFill>
                <a:schemeClr val="tx1"/>
              </a:solidFill>
            </a:endParaRPr>
          </a:p>
        </p:txBody>
      </p:sp>
      <p:sp>
        <p:nvSpPr>
          <p:cNvPr id="50" name="Rectangle 49">
            <a:extLst>
              <a:ext uri="{FF2B5EF4-FFF2-40B4-BE49-F238E27FC236}">
                <a16:creationId xmlns:a16="http://schemas.microsoft.com/office/drawing/2014/main" id="{B9B29432-A3DE-D341-874C-CB650158B509}"/>
              </a:ext>
            </a:extLst>
          </p:cNvPr>
          <p:cNvSpPr/>
          <p:nvPr/>
        </p:nvSpPr>
        <p:spPr>
          <a:xfrm>
            <a:off x="5194501" y="3662822"/>
            <a:ext cx="1546136"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Multiplier</a:t>
            </a:r>
          </a:p>
        </p:txBody>
      </p:sp>
    </p:spTree>
    <p:extLst>
      <p:ext uri="{BB962C8B-B14F-4D97-AF65-F5344CB8AC3E}">
        <p14:creationId xmlns:p14="http://schemas.microsoft.com/office/powerpoint/2010/main" val="281206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B252-2812-4B4A-9379-DFAA38142B41}"/>
              </a:ext>
            </a:extLst>
          </p:cNvPr>
          <p:cNvSpPr>
            <a:spLocks noGrp="1"/>
          </p:cNvSpPr>
          <p:nvPr>
            <p:ph type="title"/>
          </p:nvPr>
        </p:nvSpPr>
        <p:spPr/>
        <p:txBody>
          <a:bodyPr/>
          <a:lstStyle/>
          <a:p>
            <a:r>
              <a:rPr lang="en-US"/>
              <a:t>Critical paths primarily require additions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C2B69C-71D9-2746-8800-FE2AA713BF22}"/>
                  </a:ext>
                </a:extLst>
              </p:cNvPr>
              <p:cNvSpPr>
                <a:spLocks noGrp="1"/>
              </p:cNvSpPr>
              <p:nvPr>
                <p:ph idx="1"/>
              </p:nvPr>
            </p:nvSpPr>
            <p:spPr/>
            <p:txBody>
              <a:bodyPr>
                <a:normAutofit/>
              </a:bodyPr>
              <a:lstStyle/>
              <a:p>
                <a:r>
                  <a:rPr lang="en-US" dirty="0"/>
                  <a:t>The fastest adder is a carry-save adder (CSA)</a:t>
                </a:r>
              </a:p>
              <a:p>
                <a:pPr lvl="1"/>
                <a:r>
                  <a:rPr lang="en-US" sz="2800" dirty="0"/>
                  <a:t>Eliminates carry propagation, requiring </a:t>
                </a:r>
                <a14:m>
                  <m:oMath xmlns:m="http://schemas.openxmlformats.org/officeDocument/2006/math">
                    <m:r>
                      <a:rPr lang="en-US" sz="2800" b="0" i="1" smtClean="0">
                        <a:latin typeface="Cambria Math" panose="02040503050406030204" pitchFamily="18" charset="0"/>
                      </a:rPr>
                      <m:t>𝑂</m:t>
                    </m:r>
                    <m:r>
                      <a:rPr lang="en-US" sz="2800" b="0" i="1" smtClean="0">
                        <a:latin typeface="Cambria Math" panose="02040503050406030204" pitchFamily="18" charset="0"/>
                      </a:rPr>
                      <m:t>(1)</m:t>
                    </m:r>
                  </m:oMath>
                </a14:m>
                <a:r>
                  <a:rPr lang="en-US" sz="2800" dirty="0"/>
                  <a:t> delay</a:t>
                </a:r>
              </a:p>
              <a:p>
                <a:pPr lvl="1"/>
                <a:r>
                  <a:rPr lang="en-US" sz="2800" dirty="0"/>
                  <a:t>Stores numbers in CSA form or redundant binary form</a:t>
                </a:r>
              </a:p>
              <a:p>
                <a:endParaRPr lang="en-US" dirty="0"/>
              </a:p>
            </p:txBody>
          </p:sp>
        </mc:Choice>
        <mc:Fallback xmlns="">
          <p:sp>
            <p:nvSpPr>
              <p:cNvPr id="3" name="Content Placeholder 2">
                <a:extLst>
                  <a:ext uri="{FF2B5EF4-FFF2-40B4-BE49-F238E27FC236}">
                    <a16:creationId xmlns:a16="http://schemas.microsoft.com/office/drawing/2014/main" id="{1BC2B69C-71D9-2746-8800-FE2AA713BF22}"/>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pic>
        <p:nvPicPr>
          <p:cNvPr id="29" name="Picture 2">
            <a:extLst>
              <a:ext uri="{FF2B5EF4-FFF2-40B4-BE49-F238E27FC236}">
                <a16:creationId xmlns:a16="http://schemas.microsoft.com/office/drawing/2014/main" id="{4A5FEBD4-05B1-0945-8C46-316CDFAAA6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6704" y="3550686"/>
            <a:ext cx="2912416" cy="250203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66E9247-2368-6B45-BF7E-A546B6C12BFA}"/>
              </a:ext>
            </a:extLst>
          </p:cNvPr>
          <p:cNvGrpSpPr/>
          <p:nvPr/>
        </p:nvGrpSpPr>
        <p:grpSpPr>
          <a:xfrm>
            <a:off x="2132880" y="3429000"/>
            <a:ext cx="1880002" cy="2308324"/>
            <a:chOff x="2806759" y="3429000"/>
            <a:chExt cx="1880002" cy="2308324"/>
          </a:xfrm>
        </p:grpSpPr>
        <p:sp>
          <p:nvSpPr>
            <p:cNvPr id="4" name="TextBox 3">
              <a:extLst>
                <a:ext uri="{FF2B5EF4-FFF2-40B4-BE49-F238E27FC236}">
                  <a16:creationId xmlns:a16="http://schemas.microsoft.com/office/drawing/2014/main" id="{B28E0A60-9C74-4647-8301-DE8CDA30F697}"/>
                </a:ext>
              </a:extLst>
            </p:cNvPr>
            <p:cNvSpPr txBox="1"/>
            <p:nvPr/>
          </p:nvSpPr>
          <p:spPr>
            <a:xfrm>
              <a:off x="2988860" y="3429000"/>
              <a:ext cx="1697901" cy="2308324"/>
            </a:xfrm>
            <a:prstGeom prst="rect">
              <a:avLst/>
            </a:prstGeom>
            <a:noFill/>
          </p:spPr>
          <p:txBody>
            <a:bodyPr wrap="none" rtlCol="0">
              <a:spAutoFit/>
            </a:bodyPr>
            <a:lstStyle/>
            <a:p>
              <a:r>
                <a:rPr lang="en-US" sz="2400" dirty="0">
                  <a:solidFill>
                    <a:schemeClr val="accent1"/>
                  </a:solidFill>
                </a:rPr>
                <a:t>1</a:t>
              </a:r>
              <a:r>
                <a:rPr lang="en-US" sz="2400" dirty="0">
                  <a:solidFill>
                    <a:srgbClr val="C00000"/>
                  </a:solidFill>
                </a:rPr>
                <a:t> 1 1 0</a:t>
              </a:r>
            </a:p>
            <a:p>
              <a:r>
                <a:rPr lang="en-US" sz="2400" dirty="0"/>
                <a:t>   1 1 0 1 (a)</a:t>
              </a:r>
            </a:p>
            <a:p>
              <a:r>
                <a:rPr lang="en-US" sz="2400" dirty="0"/>
                <a:t>   1 1 1 0 (b)</a:t>
              </a:r>
            </a:p>
            <a:p>
              <a:r>
                <a:rPr lang="en-US" sz="2400" dirty="0"/>
                <a:t>   0 0 1 0 (c)</a:t>
              </a:r>
            </a:p>
            <a:p>
              <a:r>
                <a:rPr lang="en-US" sz="2400" dirty="0"/>
                <a:t>----------------</a:t>
              </a:r>
            </a:p>
            <a:p>
              <a:r>
                <a:rPr lang="en-US" sz="2400" dirty="0">
                  <a:solidFill>
                    <a:schemeClr val="accent1"/>
                  </a:solidFill>
                </a:rPr>
                <a:t>1</a:t>
              </a:r>
              <a:r>
                <a:rPr lang="en-US" sz="2400" dirty="0"/>
                <a:t> 1 1 0 1</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5F2F8AF-53C7-074B-90AC-3654D7C93DF9}"/>
                    </a:ext>
                  </a:extLst>
                </p:cNvPr>
                <p:cNvSpPr txBox="1"/>
                <p:nvPr/>
              </p:nvSpPr>
              <p:spPr>
                <a:xfrm>
                  <a:off x="2806759" y="4152275"/>
                  <a:ext cx="482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E5F2F8AF-53C7-074B-90AC-3654D7C93DF9}"/>
                    </a:ext>
                  </a:extLst>
                </p:cNvPr>
                <p:cNvSpPr txBox="1">
                  <a:spLocks noRot="1" noChangeAspect="1" noMove="1" noResize="1" noEditPoints="1" noAdjustHandles="1" noChangeArrowheads="1" noChangeShapeType="1" noTextEdit="1"/>
                </p:cNvSpPr>
                <p:nvPr/>
              </p:nvSpPr>
              <p:spPr>
                <a:xfrm>
                  <a:off x="2806759" y="4152275"/>
                  <a:ext cx="482824" cy="461665"/>
                </a:xfrm>
                <a:prstGeom prst="rect">
                  <a:avLst/>
                </a:prstGeom>
                <a:blipFill>
                  <a:blip r:embed="rId5"/>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281211C0-8170-9644-8EF3-367BC8DDAE55}"/>
              </a:ext>
            </a:extLst>
          </p:cNvPr>
          <p:cNvGrpSpPr/>
          <p:nvPr/>
        </p:nvGrpSpPr>
        <p:grpSpPr>
          <a:xfrm>
            <a:off x="4871403" y="2875002"/>
            <a:ext cx="2163734" cy="3416320"/>
            <a:chOff x="2806759" y="3429000"/>
            <a:chExt cx="2163734" cy="3416320"/>
          </a:xfrm>
        </p:grpSpPr>
        <p:sp>
          <p:nvSpPr>
            <p:cNvPr id="13" name="TextBox 12">
              <a:extLst>
                <a:ext uri="{FF2B5EF4-FFF2-40B4-BE49-F238E27FC236}">
                  <a16:creationId xmlns:a16="http://schemas.microsoft.com/office/drawing/2014/main" id="{64171DD3-66BF-4546-B91B-C0C1499D7C9D}"/>
                </a:ext>
              </a:extLst>
            </p:cNvPr>
            <p:cNvSpPr txBox="1"/>
            <p:nvPr/>
          </p:nvSpPr>
          <p:spPr>
            <a:xfrm>
              <a:off x="2988860" y="3429000"/>
              <a:ext cx="1981633" cy="3416320"/>
            </a:xfrm>
            <a:prstGeom prst="rect">
              <a:avLst/>
            </a:prstGeom>
            <a:noFill/>
          </p:spPr>
          <p:txBody>
            <a:bodyPr wrap="none" rtlCol="0">
              <a:spAutoFit/>
            </a:bodyPr>
            <a:lstStyle/>
            <a:p>
              <a:endParaRPr lang="en-US" sz="2400" dirty="0"/>
            </a:p>
            <a:p>
              <a:r>
                <a:rPr lang="en-US" sz="2400" dirty="0"/>
                <a:t>   1 1 0 1 (a)</a:t>
              </a:r>
            </a:p>
            <a:p>
              <a:r>
                <a:rPr lang="en-US" sz="2400" dirty="0"/>
                <a:t>   1 1 1 0 (b)</a:t>
              </a:r>
            </a:p>
            <a:p>
              <a:r>
                <a:rPr lang="en-US" sz="2400" dirty="0"/>
                <a:t>   0 0 1 0 (c)</a:t>
              </a:r>
            </a:p>
            <a:p>
              <a:r>
                <a:rPr lang="en-US" sz="2400" dirty="0"/>
                <a:t>-------------------</a:t>
              </a:r>
            </a:p>
            <a:p>
              <a:r>
                <a:rPr lang="en-US" sz="2400" dirty="0"/>
                <a:t>   0 0 0 1 sum</a:t>
              </a:r>
            </a:p>
            <a:p>
              <a:r>
                <a:rPr lang="en-US" sz="2400" dirty="0">
                  <a:solidFill>
                    <a:schemeClr val="accent1"/>
                  </a:solidFill>
                </a:rPr>
                <a:t>1</a:t>
              </a:r>
              <a:r>
                <a:rPr lang="en-US" sz="2400" dirty="0">
                  <a:solidFill>
                    <a:srgbClr val="C00000"/>
                  </a:solidFill>
                </a:rPr>
                <a:t> 1 1 0 0 </a:t>
              </a:r>
              <a:r>
                <a:rPr lang="en-US" sz="2400" dirty="0"/>
                <a:t>carry</a:t>
              </a:r>
            </a:p>
            <a:p>
              <a:r>
                <a:rPr lang="en-US" sz="2400" dirty="0"/>
                <a:t>-------------------</a:t>
              </a:r>
            </a:p>
            <a:p>
              <a:r>
                <a:rPr lang="en-US" sz="2400" dirty="0"/>
                <a:t>1 1 1 0 1</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9E1406B-C70C-324F-82FD-EFCC6B1D9EC2}"/>
                    </a:ext>
                  </a:extLst>
                </p:cNvPr>
                <p:cNvSpPr txBox="1"/>
                <p:nvPr/>
              </p:nvSpPr>
              <p:spPr>
                <a:xfrm>
                  <a:off x="2806759" y="4244608"/>
                  <a:ext cx="482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14" name="TextBox 13">
                  <a:extLst>
                    <a:ext uri="{FF2B5EF4-FFF2-40B4-BE49-F238E27FC236}">
                      <a16:creationId xmlns:a16="http://schemas.microsoft.com/office/drawing/2014/main" id="{09E1406B-C70C-324F-82FD-EFCC6B1D9EC2}"/>
                    </a:ext>
                  </a:extLst>
                </p:cNvPr>
                <p:cNvSpPr txBox="1">
                  <a:spLocks noRot="1" noChangeAspect="1" noMove="1" noResize="1" noEditPoints="1" noAdjustHandles="1" noChangeArrowheads="1" noChangeShapeType="1" noTextEdit="1"/>
                </p:cNvSpPr>
                <p:nvPr/>
              </p:nvSpPr>
              <p:spPr>
                <a:xfrm>
                  <a:off x="2806759" y="4244608"/>
                  <a:ext cx="482824" cy="461665"/>
                </a:xfrm>
                <a:prstGeom prst="rect">
                  <a:avLst/>
                </a:prstGeom>
                <a:blipFill>
                  <a:blip r:embed="rId6"/>
                  <a:stretch>
                    <a:fillRect/>
                  </a:stretch>
                </a:blipFill>
              </p:spPr>
              <p:txBody>
                <a:bodyPr/>
                <a:lstStyle/>
                <a:p>
                  <a:r>
                    <a:rPr lang="en-US">
                      <a:noFill/>
                    </a:rPr>
                    <a:t> </a:t>
                  </a:r>
                </a:p>
              </p:txBody>
            </p:sp>
          </mc:Fallback>
        </mc:AlternateContent>
      </p:grpSp>
      <p:cxnSp>
        <p:nvCxnSpPr>
          <p:cNvPr id="7" name="Straight Arrow Connector 6">
            <a:extLst>
              <a:ext uri="{FF2B5EF4-FFF2-40B4-BE49-F238E27FC236}">
                <a16:creationId xmlns:a16="http://schemas.microsoft.com/office/drawing/2014/main" id="{395A653F-E691-EE41-90E0-44D8B6D62967}"/>
              </a:ext>
            </a:extLst>
          </p:cNvPr>
          <p:cNvCxnSpPr>
            <a:cxnSpLocks/>
          </p:cNvCxnSpPr>
          <p:nvPr/>
        </p:nvCxnSpPr>
        <p:spPr>
          <a:xfrm>
            <a:off x="4012882" y="4583162"/>
            <a:ext cx="9294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D289204-FDB8-804C-B9A5-CCDB29326805}"/>
                  </a:ext>
                </a:extLst>
              </p:cNvPr>
              <p:cNvSpPr txBox="1"/>
              <p:nvPr/>
            </p:nvSpPr>
            <p:spPr>
              <a:xfrm>
                <a:off x="4871403" y="4747264"/>
                <a:ext cx="482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FD289204-FDB8-804C-B9A5-CCDB29326805}"/>
                  </a:ext>
                </a:extLst>
              </p:cNvPr>
              <p:cNvSpPr txBox="1">
                <a:spLocks noRot="1" noChangeAspect="1" noMove="1" noResize="1" noEditPoints="1" noAdjustHandles="1" noChangeArrowheads="1" noChangeShapeType="1" noTextEdit="1"/>
              </p:cNvSpPr>
              <p:nvPr/>
            </p:nvSpPr>
            <p:spPr>
              <a:xfrm>
                <a:off x="4871403" y="4747264"/>
                <a:ext cx="482824"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800036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AC11-DC67-FB46-A4F2-6CD1DD0F6439}"/>
              </a:ext>
            </a:extLst>
          </p:cNvPr>
          <p:cNvSpPr>
            <a:spLocks noGrp="1"/>
          </p:cNvSpPr>
          <p:nvPr>
            <p:ph type="title"/>
          </p:nvPr>
        </p:nvSpPr>
        <p:spPr/>
        <p:txBody>
          <a:bodyPr/>
          <a:lstStyle/>
          <a:p>
            <a:r>
              <a:rPr lang="en-US" dirty="0"/>
              <a:t>Two-bit PM critical path: 3 CSA delays</a:t>
            </a:r>
          </a:p>
        </p:txBody>
      </p:sp>
      <p:cxnSp>
        <p:nvCxnSpPr>
          <p:cNvPr id="20" name="Straight Arrow Connector 19">
            <a:extLst>
              <a:ext uri="{FF2B5EF4-FFF2-40B4-BE49-F238E27FC236}">
                <a16:creationId xmlns:a16="http://schemas.microsoft.com/office/drawing/2014/main" id="{03D4F7E9-74E9-CC4F-8A89-2B0B5C0AF62C}"/>
              </a:ext>
            </a:extLst>
          </p:cNvPr>
          <p:cNvCxnSpPr>
            <a:cxnSpLocks/>
          </p:cNvCxnSpPr>
          <p:nvPr/>
        </p:nvCxnSpPr>
        <p:spPr>
          <a:xfrm>
            <a:off x="1683322" y="3698931"/>
            <a:ext cx="6354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74682E3-0356-0249-B33D-206557B35243}"/>
              </a:ext>
            </a:extLst>
          </p:cNvPr>
          <p:cNvCxnSpPr>
            <a:cxnSpLocks/>
          </p:cNvCxnSpPr>
          <p:nvPr/>
        </p:nvCxnSpPr>
        <p:spPr>
          <a:xfrm flipV="1">
            <a:off x="1683322" y="4089685"/>
            <a:ext cx="635454" cy="29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2EEB80E-0F8A-F140-BFF3-118251D6838B}"/>
              </a:ext>
            </a:extLst>
          </p:cNvPr>
          <p:cNvCxnSpPr>
            <a:cxnSpLocks/>
          </p:cNvCxnSpPr>
          <p:nvPr/>
        </p:nvCxnSpPr>
        <p:spPr>
          <a:xfrm>
            <a:off x="1683322" y="4470909"/>
            <a:ext cx="6354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2C92C22-D84E-2A4B-9BBC-A9C80D114169}"/>
                  </a:ext>
                </a:extLst>
              </p:cNvPr>
              <p:cNvSpPr txBox="1"/>
              <p:nvPr/>
            </p:nvSpPr>
            <p:spPr>
              <a:xfrm>
                <a:off x="600600" y="3342643"/>
                <a:ext cx="10227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𝑚</m:t>
                      </m:r>
                      <m:r>
                        <a:rPr lang="en-US" sz="2800" i="1" baseline="-25000" dirty="0" err="1">
                          <a:latin typeface="Cambria Math" panose="02040503050406030204" pitchFamily="18" charset="0"/>
                        </a:rPr>
                        <m:t>𝑠𝑢𝑚</m:t>
                      </m:r>
                    </m:oMath>
                  </m:oMathPara>
                </a14:m>
                <a:endParaRPr lang="en-US" sz="2800" dirty="0"/>
              </a:p>
            </p:txBody>
          </p:sp>
        </mc:Choice>
        <mc:Fallback xmlns="">
          <p:sp>
            <p:nvSpPr>
              <p:cNvPr id="23" name="TextBox 22">
                <a:extLst>
                  <a:ext uri="{FF2B5EF4-FFF2-40B4-BE49-F238E27FC236}">
                    <a16:creationId xmlns:a16="http://schemas.microsoft.com/office/drawing/2014/main" id="{B2C92C22-D84E-2A4B-9BBC-A9C80D114169}"/>
                  </a:ext>
                </a:extLst>
              </p:cNvPr>
              <p:cNvSpPr txBox="1">
                <a:spLocks noRot="1" noChangeAspect="1" noMove="1" noResize="1" noEditPoints="1" noAdjustHandles="1" noChangeArrowheads="1" noChangeShapeType="1" noTextEdit="1"/>
              </p:cNvSpPr>
              <p:nvPr/>
            </p:nvSpPr>
            <p:spPr>
              <a:xfrm>
                <a:off x="600600" y="3342643"/>
                <a:ext cx="1022779" cy="523220"/>
              </a:xfrm>
              <a:prstGeom prst="rect">
                <a:avLst/>
              </a:prstGeom>
              <a:blipFill>
                <a:blip r:embed="rId3"/>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BF2C8C66-59E9-C04A-B19B-663569F7CDC6}"/>
              </a:ext>
            </a:extLst>
          </p:cNvPr>
          <p:cNvCxnSpPr>
            <a:cxnSpLocks/>
          </p:cNvCxnSpPr>
          <p:nvPr/>
        </p:nvCxnSpPr>
        <p:spPr>
          <a:xfrm flipV="1">
            <a:off x="1662675" y="4861905"/>
            <a:ext cx="4172268" cy="16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8458CE2B-1F68-B34F-917C-0BAA2A0AA9C4}"/>
              </a:ext>
            </a:extLst>
          </p:cNvPr>
          <p:cNvSpPr/>
          <p:nvPr/>
        </p:nvSpPr>
        <p:spPr>
          <a:xfrm>
            <a:off x="2471164" y="3509567"/>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CSA</a:t>
            </a:r>
          </a:p>
        </p:txBody>
      </p:sp>
      <p:sp>
        <p:nvSpPr>
          <p:cNvPr id="30" name="Rectangle 29">
            <a:extLst>
              <a:ext uri="{FF2B5EF4-FFF2-40B4-BE49-F238E27FC236}">
                <a16:creationId xmlns:a16="http://schemas.microsoft.com/office/drawing/2014/main" id="{DF9F3618-4415-8144-9916-ED6487D403AC}"/>
              </a:ext>
            </a:extLst>
          </p:cNvPr>
          <p:cNvSpPr/>
          <p:nvPr/>
        </p:nvSpPr>
        <p:spPr>
          <a:xfrm>
            <a:off x="5914291" y="3774151"/>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CSA</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3D513FB-57D0-FE49-9D8F-E238301D183C}"/>
                  </a:ext>
                </a:extLst>
              </p:cNvPr>
              <p:cNvSpPr txBox="1"/>
              <p:nvPr/>
            </p:nvSpPr>
            <p:spPr>
              <a:xfrm>
                <a:off x="4531508" y="3342643"/>
                <a:ext cx="9121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𝑥</m:t>
                      </m:r>
                      <m:r>
                        <a:rPr lang="en-US" sz="2800" i="1" baseline="-25000" dirty="0" err="1">
                          <a:latin typeface="Cambria Math" panose="02040503050406030204" pitchFamily="18" charset="0"/>
                        </a:rPr>
                        <m:t>𝑠𝑢𝑚</m:t>
                      </m:r>
                    </m:oMath>
                  </m:oMathPara>
                </a14:m>
                <a:endParaRPr lang="en-US" sz="2800"/>
              </a:p>
            </p:txBody>
          </p:sp>
        </mc:Choice>
        <mc:Fallback xmlns="">
          <p:sp>
            <p:nvSpPr>
              <p:cNvPr id="33" name="TextBox 32">
                <a:extLst>
                  <a:ext uri="{FF2B5EF4-FFF2-40B4-BE49-F238E27FC236}">
                    <a16:creationId xmlns:a16="http://schemas.microsoft.com/office/drawing/2014/main" id="{03D513FB-57D0-FE49-9D8F-E238301D183C}"/>
                  </a:ext>
                </a:extLst>
              </p:cNvPr>
              <p:cNvSpPr txBox="1">
                <a:spLocks noRot="1" noChangeAspect="1" noMove="1" noResize="1" noEditPoints="1" noAdjustHandles="1" noChangeArrowheads="1" noChangeShapeType="1" noTextEdit="1"/>
              </p:cNvSpPr>
              <p:nvPr/>
            </p:nvSpPr>
            <p:spPr>
              <a:xfrm>
                <a:off x="4531508" y="3342643"/>
                <a:ext cx="912173"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2AEEF10-423B-5D4F-84E1-C2C7FA06B366}"/>
                  </a:ext>
                </a:extLst>
              </p:cNvPr>
              <p:cNvSpPr txBox="1"/>
              <p:nvPr/>
            </p:nvSpPr>
            <p:spPr>
              <a:xfrm>
                <a:off x="4531508" y="3904061"/>
                <a:ext cx="10692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𝑥</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34" name="TextBox 33">
                <a:extLst>
                  <a:ext uri="{FF2B5EF4-FFF2-40B4-BE49-F238E27FC236}">
                    <a16:creationId xmlns:a16="http://schemas.microsoft.com/office/drawing/2014/main" id="{02AEEF10-423B-5D4F-84E1-C2C7FA06B366}"/>
                  </a:ext>
                </a:extLst>
              </p:cNvPr>
              <p:cNvSpPr txBox="1">
                <a:spLocks noRot="1" noChangeAspect="1" noMove="1" noResize="1" noEditPoints="1" noAdjustHandles="1" noChangeArrowheads="1" noChangeShapeType="1" noTextEdit="1"/>
              </p:cNvSpPr>
              <p:nvPr/>
            </p:nvSpPr>
            <p:spPr>
              <a:xfrm>
                <a:off x="4531508" y="3904061"/>
                <a:ext cx="1069267" cy="523220"/>
              </a:xfrm>
              <a:prstGeom prst="rect">
                <a:avLst/>
              </a:prstGeom>
              <a:blipFill>
                <a:blip r:embed="rId5"/>
                <a:stretch>
                  <a:fillRect/>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31D700F6-40D5-E54F-9CC9-4A43429E2BFD}"/>
              </a:ext>
            </a:extLst>
          </p:cNvPr>
          <p:cNvCxnSpPr>
            <a:cxnSpLocks/>
          </p:cNvCxnSpPr>
          <p:nvPr/>
        </p:nvCxnSpPr>
        <p:spPr>
          <a:xfrm>
            <a:off x="3974300" y="3960541"/>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A188EF1-275B-0B48-9E4F-2837AAA019D3}"/>
              </a:ext>
            </a:extLst>
          </p:cNvPr>
          <p:cNvCxnSpPr>
            <a:cxnSpLocks/>
          </p:cNvCxnSpPr>
          <p:nvPr/>
        </p:nvCxnSpPr>
        <p:spPr>
          <a:xfrm>
            <a:off x="3974300" y="4470909"/>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EF38C48-C541-194A-8C54-60CFE8513AA0}"/>
                  </a:ext>
                </a:extLst>
              </p:cNvPr>
              <p:cNvSpPr txBox="1"/>
              <p:nvPr/>
            </p:nvSpPr>
            <p:spPr>
              <a:xfrm>
                <a:off x="7976843" y="3537669"/>
                <a:ext cx="8945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𝑧</m:t>
                      </m:r>
                      <m:r>
                        <a:rPr lang="en-US" sz="2800" i="1" baseline="-25000" dirty="0" err="1">
                          <a:latin typeface="Cambria Math" panose="02040503050406030204" pitchFamily="18" charset="0"/>
                        </a:rPr>
                        <m:t>𝑠𝑢𝑚</m:t>
                      </m:r>
                    </m:oMath>
                  </m:oMathPara>
                </a14:m>
                <a:endParaRPr lang="en-US" sz="2800"/>
              </a:p>
            </p:txBody>
          </p:sp>
        </mc:Choice>
        <mc:Fallback xmlns="">
          <p:sp>
            <p:nvSpPr>
              <p:cNvPr id="41" name="TextBox 40">
                <a:extLst>
                  <a:ext uri="{FF2B5EF4-FFF2-40B4-BE49-F238E27FC236}">
                    <a16:creationId xmlns:a16="http://schemas.microsoft.com/office/drawing/2014/main" id="{AEF38C48-C541-194A-8C54-60CFE8513AA0}"/>
                  </a:ext>
                </a:extLst>
              </p:cNvPr>
              <p:cNvSpPr txBox="1">
                <a:spLocks noRot="1" noChangeAspect="1" noMove="1" noResize="1" noEditPoints="1" noAdjustHandles="1" noChangeArrowheads="1" noChangeShapeType="1" noTextEdit="1"/>
              </p:cNvSpPr>
              <p:nvPr/>
            </p:nvSpPr>
            <p:spPr>
              <a:xfrm>
                <a:off x="7976843" y="3537669"/>
                <a:ext cx="894540"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22C1EFF-FA41-3E45-B925-BFE49ACBA64D}"/>
                  </a:ext>
                </a:extLst>
              </p:cNvPr>
              <p:cNvSpPr txBox="1"/>
              <p:nvPr/>
            </p:nvSpPr>
            <p:spPr>
              <a:xfrm>
                <a:off x="7976843" y="4099087"/>
                <a:ext cx="10516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𝑧</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42" name="TextBox 41">
                <a:extLst>
                  <a:ext uri="{FF2B5EF4-FFF2-40B4-BE49-F238E27FC236}">
                    <a16:creationId xmlns:a16="http://schemas.microsoft.com/office/drawing/2014/main" id="{022C1EFF-FA41-3E45-B925-BFE49ACBA64D}"/>
                  </a:ext>
                </a:extLst>
              </p:cNvPr>
              <p:cNvSpPr txBox="1">
                <a:spLocks noRot="1" noChangeAspect="1" noMove="1" noResize="1" noEditPoints="1" noAdjustHandles="1" noChangeArrowheads="1" noChangeShapeType="1" noTextEdit="1"/>
              </p:cNvSpPr>
              <p:nvPr/>
            </p:nvSpPr>
            <p:spPr>
              <a:xfrm>
                <a:off x="7976843" y="4099087"/>
                <a:ext cx="1051635" cy="523220"/>
              </a:xfrm>
              <a:prstGeom prst="rect">
                <a:avLst/>
              </a:prstGeom>
              <a:blipFill>
                <a:blip r:embed="rId7"/>
                <a:stretch>
                  <a:fillRect/>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2079AE4F-361F-F947-9312-8B16B7F9E288}"/>
              </a:ext>
            </a:extLst>
          </p:cNvPr>
          <p:cNvCxnSpPr>
            <a:cxnSpLocks/>
          </p:cNvCxnSpPr>
          <p:nvPr/>
        </p:nvCxnSpPr>
        <p:spPr>
          <a:xfrm>
            <a:off x="7419635" y="4155567"/>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44040D9-44F8-8444-B94C-2498AC387474}"/>
              </a:ext>
            </a:extLst>
          </p:cNvPr>
          <p:cNvCxnSpPr>
            <a:cxnSpLocks/>
          </p:cNvCxnSpPr>
          <p:nvPr/>
        </p:nvCxnSpPr>
        <p:spPr>
          <a:xfrm>
            <a:off x="7419635" y="4665935"/>
            <a:ext cx="18812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BF04106-0A6A-CB49-98BF-78DE5D6E12E2}"/>
              </a:ext>
            </a:extLst>
          </p:cNvPr>
          <p:cNvSpPr/>
          <p:nvPr/>
        </p:nvSpPr>
        <p:spPr>
          <a:xfrm>
            <a:off x="9367356" y="4042189"/>
            <a:ext cx="1503136" cy="11602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CSA</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DDF2100-696A-D541-86CB-3BD921BCAD41}"/>
                  </a:ext>
                </a:extLst>
              </p:cNvPr>
              <p:cNvSpPr txBox="1"/>
              <p:nvPr/>
            </p:nvSpPr>
            <p:spPr>
              <a:xfrm>
                <a:off x="583394" y="3712596"/>
                <a:ext cx="117987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𝑚</m:t>
                      </m:r>
                      <m:r>
                        <a:rPr lang="en-US" sz="2800" i="1" baseline="-25000" dirty="0" err="1">
                          <a:latin typeface="Cambria Math" panose="02040503050406030204" pitchFamily="18" charset="0"/>
                        </a:rPr>
                        <m:t>𝑐𝑎𝑟𝑟𝑦</m:t>
                      </m:r>
                    </m:oMath>
                  </m:oMathPara>
                </a14:m>
                <a:endParaRPr lang="en-US" sz="2800" dirty="0"/>
              </a:p>
            </p:txBody>
          </p:sp>
        </mc:Choice>
        <mc:Fallback xmlns="">
          <p:sp>
            <p:nvSpPr>
              <p:cNvPr id="31" name="TextBox 30">
                <a:extLst>
                  <a:ext uri="{FF2B5EF4-FFF2-40B4-BE49-F238E27FC236}">
                    <a16:creationId xmlns:a16="http://schemas.microsoft.com/office/drawing/2014/main" id="{CDDF2100-696A-D541-86CB-3BD921BCAD41}"/>
                  </a:ext>
                </a:extLst>
              </p:cNvPr>
              <p:cNvSpPr txBox="1">
                <a:spLocks noRot="1" noChangeAspect="1" noMove="1" noResize="1" noEditPoints="1" noAdjustHandles="1" noChangeArrowheads="1" noChangeShapeType="1" noTextEdit="1"/>
              </p:cNvSpPr>
              <p:nvPr/>
            </p:nvSpPr>
            <p:spPr>
              <a:xfrm>
                <a:off x="583394" y="3712596"/>
                <a:ext cx="1179875"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3354790-1AB0-E74C-B6CC-A9ADDBB6EA78}"/>
                  </a:ext>
                </a:extLst>
              </p:cNvPr>
              <p:cNvSpPr txBox="1"/>
              <p:nvPr/>
            </p:nvSpPr>
            <p:spPr>
              <a:xfrm>
                <a:off x="600600" y="4142715"/>
                <a:ext cx="92820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𝑛</m:t>
                      </m:r>
                      <m:r>
                        <a:rPr lang="en-US" sz="2800" i="1" baseline="-25000" dirty="0" err="1">
                          <a:latin typeface="Cambria Math" panose="02040503050406030204" pitchFamily="18" charset="0"/>
                        </a:rPr>
                        <m:t>𝑠𝑢𝑚</m:t>
                      </m:r>
                    </m:oMath>
                  </m:oMathPara>
                </a14:m>
                <a:endParaRPr lang="en-US" sz="2800" dirty="0"/>
              </a:p>
            </p:txBody>
          </p:sp>
        </mc:Choice>
        <mc:Fallback xmlns="">
          <p:sp>
            <p:nvSpPr>
              <p:cNvPr id="32" name="TextBox 31">
                <a:extLst>
                  <a:ext uri="{FF2B5EF4-FFF2-40B4-BE49-F238E27FC236}">
                    <a16:creationId xmlns:a16="http://schemas.microsoft.com/office/drawing/2014/main" id="{23354790-1AB0-E74C-B6CC-A9ADDBB6EA78}"/>
                  </a:ext>
                </a:extLst>
              </p:cNvPr>
              <p:cNvSpPr txBox="1">
                <a:spLocks noRot="1" noChangeAspect="1" noMove="1" noResize="1" noEditPoints="1" noAdjustHandles="1" noChangeArrowheads="1" noChangeShapeType="1" noTextEdit="1"/>
              </p:cNvSpPr>
              <p:nvPr/>
            </p:nvSpPr>
            <p:spPr>
              <a:xfrm>
                <a:off x="600600" y="4142715"/>
                <a:ext cx="928203"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00AAB62-F14A-9D46-BDBD-5273C7361295}"/>
                  </a:ext>
                </a:extLst>
              </p:cNvPr>
              <p:cNvSpPr txBox="1"/>
              <p:nvPr/>
            </p:nvSpPr>
            <p:spPr>
              <a:xfrm>
                <a:off x="568810" y="4569517"/>
                <a:ext cx="108529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𝑛</m:t>
                      </m:r>
                      <m:r>
                        <a:rPr lang="en-US" sz="2800" i="1" baseline="-25000" dirty="0" err="1">
                          <a:latin typeface="Cambria Math" panose="02040503050406030204" pitchFamily="18" charset="0"/>
                        </a:rPr>
                        <m:t>𝑐𝑎𝑟𝑟𝑦</m:t>
                      </m:r>
                    </m:oMath>
                  </m:oMathPara>
                </a14:m>
                <a:endParaRPr lang="en-US" sz="2800" dirty="0"/>
              </a:p>
            </p:txBody>
          </p:sp>
        </mc:Choice>
        <mc:Fallback xmlns="">
          <p:sp>
            <p:nvSpPr>
              <p:cNvPr id="37" name="TextBox 36">
                <a:extLst>
                  <a:ext uri="{FF2B5EF4-FFF2-40B4-BE49-F238E27FC236}">
                    <a16:creationId xmlns:a16="http://schemas.microsoft.com/office/drawing/2014/main" id="{100AAB62-F14A-9D46-BDBD-5273C7361295}"/>
                  </a:ext>
                </a:extLst>
              </p:cNvPr>
              <p:cNvSpPr txBox="1">
                <a:spLocks noRot="1" noChangeAspect="1" noMove="1" noResize="1" noEditPoints="1" noAdjustHandles="1" noChangeArrowheads="1" noChangeShapeType="1" noTextEdit="1"/>
              </p:cNvSpPr>
              <p:nvPr/>
            </p:nvSpPr>
            <p:spPr>
              <a:xfrm>
                <a:off x="568810" y="4569517"/>
                <a:ext cx="1085297" cy="523220"/>
              </a:xfrm>
              <a:prstGeom prst="rect">
                <a:avLst/>
              </a:prstGeom>
              <a:blipFill>
                <a:blip r:embed="rId10"/>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2296316E-0598-A440-91D9-21482689870D}"/>
              </a:ext>
            </a:extLst>
          </p:cNvPr>
          <p:cNvCxnSpPr>
            <a:cxnSpLocks/>
          </p:cNvCxnSpPr>
          <p:nvPr/>
        </p:nvCxnSpPr>
        <p:spPr>
          <a:xfrm flipV="1">
            <a:off x="1609681" y="5173206"/>
            <a:ext cx="7691244" cy="217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8B0B9B1-5F80-B442-A188-8EFEACE22B27}"/>
                  </a:ext>
                </a:extLst>
              </p:cNvPr>
              <p:cNvSpPr txBox="1"/>
              <p:nvPr/>
            </p:nvSpPr>
            <p:spPr>
              <a:xfrm>
                <a:off x="583204" y="5028503"/>
                <a:ext cx="73141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𝑎</m:t>
                          </m:r>
                        </m:e>
                        <m:sub>
                          <m:r>
                            <a:rPr lang="en-US" sz="2800" b="0" i="1" smtClean="0">
                              <a:solidFill>
                                <a:schemeClr val="tx1"/>
                              </a:solidFill>
                              <a:latin typeface="Cambria Math" panose="02040503050406030204" pitchFamily="18" charset="0"/>
                            </a:rPr>
                            <m:t>𝑚</m:t>
                          </m:r>
                        </m:sub>
                      </m:sSub>
                    </m:oMath>
                  </m:oMathPara>
                </a14:m>
                <a:endParaRPr lang="en-US" sz="2800" dirty="0">
                  <a:solidFill>
                    <a:schemeClr val="tx1"/>
                  </a:solidFill>
                </a:endParaRPr>
              </a:p>
            </p:txBody>
          </p:sp>
        </mc:Choice>
        <mc:Fallback xmlns="">
          <p:sp>
            <p:nvSpPr>
              <p:cNvPr id="39" name="TextBox 38">
                <a:extLst>
                  <a:ext uri="{FF2B5EF4-FFF2-40B4-BE49-F238E27FC236}">
                    <a16:creationId xmlns:a16="http://schemas.microsoft.com/office/drawing/2014/main" id="{58B0B9B1-5F80-B442-A188-8EFEACE22B27}"/>
                  </a:ext>
                </a:extLst>
              </p:cNvPr>
              <p:cNvSpPr txBox="1">
                <a:spLocks noRot="1" noChangeAspect="1" noMove="1" noResize="1" noEditPoints="1" noAdjustHandles="1" noChangeArrowheads="1" noChangeShapeType="1" noTextEdit="1"/>
              </p:cNvSpPr>
              <p:nvPr/>
            </p:nvSpPr>
            <p:spPr>
              <a:xfrm>
                <a:off x="583204" y="5028503"/>
                <a:ext cx="731419"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2D5E88FF-6989-9348-AC93-E3A0989DEA6B}"/>
                  </a:ext>
                </a:extLst>
              </p:cNvPr>
              <p:cNvSpPr/>
              <p:nvPr/>
            </p:nvSpPr>
            <p:spPr>
              <a:xfrm>
                <a:off x="4999223" y="1684794"/>
                <a:ext cx="2382520" cy="144272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2800" b="0" i="1" smtClean="0">
                              <a:solidFill>
                                <a:sysClr val="windowText" lastClr="000000"/>
                              </a:solidFill>
                              <a:latin typeface="Cambria Math" panose="02040503050406030204" pitchFamily="18" charset="0"/>
                            </a:rPr>
                          </m:ctrlPr>
                        </m:fPr>
                        <m:num>
                          <m:r>
                            <a:rPr lang="en-US" sz="2800" b="0" i="1" smtClean="0">
                              <a:solidFill>
                                <a:sysClr val="windowText" lastClr="000000"/>
                              </a:solidFill>
                              <a:latin typeface="Cambria Math" panose="02040503050406030204" pitchFamily="18" charset="0"/>
                            </a:rPr>
                            <m:t>𝑚</m:t>
                          </m:r>
                          <m:r>
                            <a:rPr lang="en-US" sz="2800" b="0" i="1" smtClean="0">
                              <a:solidFill>
                                <a:sysClr val="windowText" lastClr="000000"/>
                              </a:solidFill>
                              <a:latin typeface="Cambria Math" panose="02040503050406030204" pitchFamily="18" charset="0"/>
                            </a:rPr>
                            <m:t>−</m:t>
                          </m:r>
                          <m:r>
                            <a:rPr lang="en-US" sz="2800" b="0" i="1" smtClean="0">
                              <a:solidFill>
                                <a:sysClr val="windowText" lastClr="000000"/>
                              </a:solidFill>
                              <a:latin typeface="Cambria Math" panose="02040503050406030204" pitchFamily="18" charset="0"/>
                            </a:rPr>
                            <m:t>𝑛</m:t>
                          </m:r>
                          <m:r>
                            <a:rPr lang="en-US" sz="2800" b="0" i="1" smtClean="0">
                              <a:solidFill>
                                <a:sysClr val="windowText" lastClr="000000"/>
                              </a:solidFill>
                              <a:latin typeface="Cambria Math" panose="02040503050406030204" pitchFamily="18" charset="0"/>
                            </a:rPr>
                            <m:t>−</m:t>
                          </m:r>
                          <m:sSub>
                            <m:sSubPr>
                              <m:ctrlPr>
                                <a:rPr lang="en-US" sz="2800" b="0" i="1" smtClean="0">
                                  <a:solidFill>
                                    <a:sysClr val="windowText" lastClr="000000"/>
                                  </a:solidFill>
                                  <a:latin typeface="Cambria Math" panose="02040503050406030204" pitchFamily="18" charset="0"/>
                                </a:rPr>
                              </m:ctrlPr>
                            </m:sSubPr>
                            <m:e>
                              <m:r>
                                <a:rPr lang="en-US" sz="2800" b="0" i="1" smtClean="0">
                                  <a:solidFill>
                                    <a:sysClr val="windowText" lastClr="000000"/>
                                  </a:solidFill>
                                  <a:latin typeface="Cambria Math" panose="02040503050406030204" pitchFamily="18" charset="0"/>
                                </a:rPr>
                                <m:t>𝑎</m:t>
                              </m:r>
                            </m:e>
                            <m:sub>
                              <m:r>
                                <a:rPr lang="en-US" sz="2800" b="0" i="1" smtClean="0">
                                  <a:solidFill>
                                    <a:sysClr val="windowText" lastClr="000000"/>
                                  </a:solidFill>
                                  <a:latin typeface="Cambria Math" panose="02040503050406030204" pitchFamily="18" charset="0"/>
                                </a:rPr>
                                <m:t>𝑚</m:t>
                              </m:r>
                            </m:sub>
                          </m:sSub>
                        </m:num>
                        <m:den>
                          <m:r>
                            <a:rPr lang="en-US" sz="2800" b="0" i="1" smtClean="0">
                              <a:solidFill>
                                <a:sysClr val="windowText" lastClr="000000"/>
                              </a:solidFill>
                              <a:latin typeface="Cambria Math" panose="02040503050406030204" pitchFamily="18" charset="0"/>
                            </a:rPr>
                            <m:t>4</m:t>
                          </m:r>
                        </m:den>
                      </m:f>
                    </m:oMath>
                  </m:oMathPara>
                </a14:m>
                <a:endParaRPr lang="en-US" sz="2800" dirty="0">
                  <a:solidFill>
                    <a:sysClr val="windowText" lastClr="000000"/>
                  </a:solidFill>
                </a:endParaRPr>
              </a:p>
            </p:txBody>
          </p:sp>
        </mc:Choice>
        <mc:Fallback xmlns="">
          <p:sp>
            <p:nvSpPr>
              <p:cNvPr id="40" name="Rectangle 39">
                <a:extLst>
                  <a:ext uri="{FF2B5EF4-FFF2-40B4-BE49-F238E27FC236}">
                    <a16:creationId xmlns:a16="http://schemas.microsoft.com/office/drawing/2014/main" id="{2D5E88FF-6989-9348-AC93-E3A0989DEA6B}"/>
                  </a:ext>
                </a:extLst>
              </p:cNvPr>
              <p:cNvSpPr>
                <a:spLocks noRot="1" noChangeAspect="1" noMove="1" noResize="1" noEditPoints="1" noAdjustHandles="1" noChangeArrowheads="1" noChangeShapeType="1" noTextEdit="1"/>
              </p:cNvSpPr>
              <p:nvPr/>
            </p:nvSpPr>
            <p:spPr>
              <a:xfrm>
                <a:off x="4999223" y="1684794"/>
                <a:ext cx="2382520" cy="1442720"/>
              </a:xfrm>
              <a:prstGeom prst="rect">
                <a:avLst/>
              </a:prstGeom>
              <a:blipFill>
                <a:blip r:embed="rId12"/>
                <a:stretch>
                  <a:fillRect/>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26770988-6B83-1E4F-9D12-5C65A69A745C}"/>
                  </a:ext>
                </a:extLst>
              </p:cNvPr>
              <p:cNvSpPr txBox="1"/>
              <p:nvPr/>
            </p:nvSpPr>
            <p:spPr>
              <a:xfrm>
                <a:off x="10936923" y="3774151"/>
                <a:ext cx="89293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𝑟</m:t>
                      </m:r>
                      <m:r>
                        <a:rPr lang="en-US" sz="2800" i="1" baseline="-25000" dirty="0" err="1">
                          <a:latin typeface="Cambria Math" panose="02040503050406030204" pitchFamily="18" charset="0"/>
                        </a:rPr>
                        <m:t>𝑠𝑢𝑚</m:t>
                      </m:r>
                    </m:oMath>
                  </m:oMathPara>
                </a14:m>
                <a:endParaRPr lang="en-US" sz="2800"/>
              </a:p>
            </p:txBody>
          </p:sp>
        </mc:Choice>
        <mc:Fallback xmlns="">
          <p:sp>
            <p:nvSpPr>
              <p:cNvPr id="46" name="TextBox 45">
                <a:extLst>
                  <a:ext uri="{FF2B5EF4-FFF2-40B4-BE49-F238E27FC236}">
                    <a16:creationId xmlns:a16="http://schemas.microsoft.com/office/drawing/2014/main" id="{26770988-6B83-1E4F-9D12-5C65A69A745C}"/>
                  </a:ext>
                </a:extLst>
              </p:cNvPr>
              <p:cNvSpPr txBox="1">
                <a:spLocks noRot="1" noChangeAspect="1" noMove="1" noResize="1" noEditPoints="1" noAdjustHandles="1" noChangeArrowheads="1" noChangeShapeType="1" noTextEdit="1"/>
              </p:cNvSpPr>
              <p:nvPr/>
            </p:nvSpPr>
            <p:spPr>
              <a:xfrm>
                <a:off x="10936923" y="3774151"/>
                <a:ext cx="892937"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FC7562E-4F67-394D-91C7-042F29901BB7}"/>
                  </a:ext>
                </a:extLst>
              </p:cNvPr>
              <p:cNvSpPr txBox="1"/>
              <p:nvPr/>
            </p:nvSpPr>
            <p:spPr>
              <a:xfrm>
                <a:off x="10936923" y="4377473"/>
                <a:ext cx="10500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𝑟</m:t>
                      </m:r>
                      <m:r>
                        <a:rPr lang="en-US" sz="2800" i="1" baseline="-25000" dirty="0" err="1">
                          <a:latin typeface="Cambria Math" panose="02040503050406030204" pitchFamily="18" charset="0"/>
                        </a:rPr>
                        <m:t>𝑐𝑎𝑟𝑟𝑦</m:t>
                      </m:r>
                    </m:oMath>
                  </m:oMathPara>
                </a14:m>
                <a:endParaRPr lang="en-US" sz="2800"/>
              </a:p>
            </p:txBody>
          </p:sp>
        </mc:Choice>
        <mc:Fallback xmlns="">
          <p:sp>
            <p:nvSpPr>
              <p:cNvPr id="47" name="TextBox 46">
                <a:extLst>
                  <a:ext uri="{FF2B5EF4-FFF2-40B4-BE49-F238E27FC236}">
                    <a16:creationId xmlns:a16="http://schemas.microsoft.com/office/drawing/2014/main" id="{4FC7562E-4F67-394D-91C7-042F29901BB7}"/>
                  </a:ext>
                </a:extLst>
              </p:cNvPr>
              <p:cNvSpPr txBox="1">
                <a:spLocks noRot="1" noChangeAspect="1" noMove="1" noResize="1" noEditPoints="1" noAdjustHandles="1" noChangeArrowheads="1" noChangeShapeType="1" noTextEdit="1"/>
              </p:cNvSpPr>
              <p:nvPr/>
            </p:nvSpPr>
            <p:spPr>
              <a:xfrm>
                <a:off x="10936923" y="4377473"/>
                <a:ext cx="1050031" cy="523220"/>
              </a:xfrm>
              <a:prstGeom prst="rect">
                <a:avLst/>
              </a:prstGeom>
              <a:blipFill>
                <a:blip r:embed="rId14"/>
                <a:stretch>
                  <a:fillRect/>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C01E4F5F-9FCD-7242-B5BC-8B943E87205C}"/>
              </a:ext>
            </a:extLst>
          </p:cNvPr>
          <p:cNvCxnSpPr>
            <a:cxnSpLocks/>
          </p:cNvCxnSpPr>
          <p:nvPr/>
        </p:nvCxnSpPr>
        <p:spPr>
          <a:xfrm>
            <a:off x="10861845" y="4406034"/>
            <a:ext cx="6582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458AD71-34C2-C34C-B2E8-57FCE9F94307}"/>
              </a:ext>
            </a:extLst>
          </p:cNvPr>
          <p:cNvCxnSpPr>
            <a:cxnSpLocks/>
          </p:cNvCxnSpPr>
          <p:nvPr/>
        </p:nvCxnSpPr>
        <p:spPr>
          <a:xfrm>
            <a:off x="10861845" y="4916402"/>
            <a:ext cx="6582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1592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dirty="0"/>
              <a:t>Euclid critical path</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19D05F76-4FA3-104D-83CF-64095F46D55C}"/>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71" name="Rectangle 70">
                <a:extLst>
                  <a:ext uri="{FF2B5EF4-FFF2-40B4-BE49-F238E27FC236}">
                    <a16:creationId xmlns:a16="http://schemas.microsoft.com/office/drawing/2014/main" id="{19D05F76-4FA3-104D-83CF-64095F46D55C}"/>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4"/>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5"/>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9098F8E-64B0-8F43-9F63-968A6CCA24C0}"/>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7E67787-F2CA-A948-9361-D211B9951854}"/>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B520083-2447-3F4C-98FE-81CE963AC230}"/>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65" name="TextBox 64">
                <a:extLst>
                  <a:ext uri="{FF2B5EF4-FFF2-40B4-BE49-F238E27FC236}">
                    <a16:creationId xmlns:a16="http://schemas.microsoft.com/office/drawing/2014/main" id="{4B520083-2447-3F4C-98FE-81CE963AC230}"/>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14FAC49B-B45B-784A-A5FE-06B8E34482EA}"/>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66" name="TextBox 65">
                <a:extLst>
                  <a:ext uri="{FF2B5EF4-FFF2-40B4-BE49-F238E27FC236}">
                    <a16:creationId xmlns:a16="http://schemas.microsoft.com/office/drawing/2014/main" id="{14FAC49B-B45B-784A-A5FE-06B8E34482EA}"/>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8EFABEEB-DE42-A243-A3EA-2F6511B0BA92}"/>
                  </a:ext>
                </a:extLst>
              </p:cNvPr>
              <p:cNvSpPr/>
              <p:nvPr/>
            </p:nvSpPr>
            <p:spPr>
              <a:xfrm>
                <a:off x="1483225" y="3170237"/>
                <a:ext cx="1032439" cy="98121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Get </a:t>
                </a:r>
                <a14:m>
                  <m:oMath xmlns:m="http://schemas.openxmlformats.org/officeDocument/2006/math">
                    <m:r>
                      <a:rPr lang="en-US" sz="2500" b="0" i="1" smtClean="0">
                        <a:solidFill>
                          <a:schemeClr val="tx1"/>
                        </a:solidFill>
                        <a:latin typeface="Cambria Math" panose="02040503050406030204" pitchFamily="18" charset="0"/>
                      </a:rPr>
                      <m:t>6</m:t>
                    </m:r>
                  </m:oMath>
                </a14:m>
                <a:r>
                  <a:rPr lang="en-US" sz="2500" dirty="0">
                    <a:solidFill>
                      <a:schemeClr val="tx1"/>
                    </a:solidFill>
                  </a:rPr>
                  <a:t> MSBs</a:t>
                </a:r>
              </a:p>
            </p:txBody>
          </p:sp>
        </mc:Choice>
        <mc:Fallback xmlns="">
          <p:sp>
            <p:nvSpPr>
              <p:cNvPr id="67" name="Rectangle 66">
                <a:extLst>
                  <a:ext uri="{FF2B5EF4-FFF2-40B4-BE49-F238E27FC236}">
                    <a16:creationId xmlns:a16="http://schemas.microsoft.com/office/drawing/2014/main" id="{8EFABEEB-DE42-A243-A3EA-2F6511B0BA92}"/>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8"/>
                <a:stretch>
                  <a:fillRect l="-2326" r="-1744" b="-7975"/>
                </a:stretch>
              </a:blipFill>
              <a:ln>
                <a:solidFill>
                  <a:schemeClr val="tx1"/>
                </a:solidFill>
              </a:ln>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EE510F48-13CC-B74A-991A-AFE682079D49}"/>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0BD43BC-D1F1-6341-A41E-10E579F87A81}"/>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B666210-5C5A-5F44-AFE1-1CF07B8D6A70}"/>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AE5F08D-9778-1D42-B11B-1B3655F76794}"/>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74" name="TextBox 73">
                <a:extLst>
                  <a:ext uri="{FF2B5EF4-FFF2-40B4-BE49-F238E27FC236}">
                    <a16:creationId xmlns:a16="http://schemas.microsoft.com/office/drawing/2014/main" id="{BAE5F08D-9778-1D42-B11B-1B3655F76794}"/>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9"/>
                <a:stretch>
                  <a:fillRect b="-10256"/>
                </a:stretch>
              </a:blipFill>
            </p:spPr>
            <p:txBody>
              <a:bodyPr/>
              <a:lstStyle/>
              <a:p>
                <a:r>
                  <a:rPr lang="en-US">
                    <a:noFill/>
                  </a:rPr>
                  <a:t> </a:t>
                </a:r>
              </a:p>
            </p:txBody>
          </p:sp>
        </mc:Fallback>
      </mc:AlternateContent>
      <p:cxnSp>
        <p:nvCxnSpPr>
          <p:cNvPr id="75" name="Straight Connector 74">
            <a:extLst>
              <a:ext uri="{FF2B5EF4-FFF2-40B4-BE49-F238E27FC236}">
                <a16:creationId xmlns:a16="http://schemas.microsoft.com/office/drawing/2014/main" id="{6EA185CF-434D-0246-8FE6-4A96BA520185}"/>
              </a:ext>
            </a:extLst>
          </p:cNvPr>
          <p:cNvCxnSpPr>
            <a:cxnSpLocks/>
          </p:cNvCxnSpPr>
          <p:nvPr/>
        </p:nvCxnSpPr>
        <p:spPr>
          <a:xfrm>
            <a:off x="1305536" y="3991566"/>
            <a:ext cx="0" cy="31977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2883CCC1-8E0F-7747-A97F-BE4BD5043134}"/>
              </a:ext>
            </a:extLst>
          </p:cNvPr>
          <p:cNvCxnSpPr>
            <a:cxnSpLocks/>
          </p:cNvCxnSpPr>
          <p:nvPr/>
        </p:nvCxnSpPr>
        <p:spPr>
          <a:xfrm>
            <a:off x="1305536" y="4311336"/>
            <a:ext cx="34099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0FF5171-0A6E-1943-8BA3-A26602869176}"/>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4D950FB-FF60-7545-BC25-6372FFB4077C}"/>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9120100F-4B2C-BB47-80E3-160552CAA4E3}"/>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E64CCEDD-0CF7-074B-8E5D-CE3E0EF171C3}"/>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82" name="TextBox 81">
                <a:extLst>
                  <a:ext uri="{FF2B5EF4-FFF2-40B4-BE49-F238E27FC236}">
                    <a16:creationId xmlns:a16="http://schemas.microsoft.com/office/drawing/2014/main" id="{E64CCEDD-0CF7-074B-8E5D-CE3E0EF171C3}"/>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D682DE38-21B7-E84C-927B-94D2FEEC7F89}"/>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83" name="TextBox 82">
                <a:extLst>
                  <a:ext uri="{FF2B5EF4-FFF2-40B4-BE49-F238E27FC236}">
                    <a16:creationId xmlns:a16="http://schemas.microsoft.com/office/drawing/2014/main" id="{D682DE38-21B7-E84C-927B-94D2FEEC7F89}"/>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D813C8C-3585-1C40-9891-3A20AF297A53}"/>
                  </a:ext>
                </a:extLst>
              </p:cNvPr>
              <p:cNvSpPr txBox="1"/>
              <p:nvPr/>
            </p:nvSpPr>
            <p:spPr>
              <a:xfrm>
                <a:off x="4246248" y="4329037"/>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91" name="TextBox 90">
                <a:extLst>
                  <a:ext uri="{FF2B5EF4-FFF2-40B4-BE49-F238E27FC236}">
                    <a16:creationId xmlns:a16="http://schemas.microsoft.com/office/drawing/2014/main" id="{DD813C8C-3585-1C40-9891-3A20AF297A53}"/>
                  </a:ext>
                </a:extLst>
              </p:cNvPr>
              <p:cNvSpPr txBox="1">
                <a:spLocks noRot="1" noChangeAspect="1" noMove="1" noResize="1" noEditPoints="1" noAdjustHandles="1" noChangeArrowheads="1" noChangeShapeType="1" noTextEdit="1"/>
              </p:cNvSpPr>
              <p:nvPr/>
            </p:nvSpPr>
            <p:spPr>
              <a:xfrm>
                <a:off x="4246248" y="4329037"/>
                <a:ext cx="436979" cy="477054"/>
              </a:xfrm>
              <a:prstGeom prst="rect">
                <a:avLst/>
              </a:prstGeom>
              <a:blipFill>
                <a:blip r:embed="rId12"/>
                <a:stretch>
                  <a:fillRect/>
                </a:stretch>
              </a:blipFill>
            </p:spPr>
            <p:txBody>
              <a:bodyPr/>
              <a:lstStyle/>
              <a:p>
                <a:r>
                  <a:rPr lang="en-US">
                    <a:noFill/>
                  </a:rPr>
                  <a:t> </a:t>
                </a:r>
              </a:p>
            </p:txBody>
          </p:sp>
        </mc:Fallback>
      </mc:AlternateContent>
      <p:cxnSp>
        <p:nvCxnSpPr>
          <p:cNvPr id="97" name="Straight Arrow Connector 96">
            <a:extLst>
              <a:ext uri="{FF2B5EF4-FFF2-40B4-BE49-F238E27FC236}">
                <a16:creationId xmlns:a16="http://schemas.microsoft.com/office/drawing/2014/main" id="{7AB9DC2B-8F7F-904D-B646-3ED1CB8FC441}"/>
              </a:ext>
            </a:extLst>
          </p:cNvPr>
          <p:cNvCxnSpPr>
            <a:cxnSpLocks/>
          </p:cNvCxnSpPr>
          <p:nvPr/>
        </p:nvCxnSpPr>
        <p:spPr>
          <a:xfrm>
            <a:off x="1305536" y="2957208"/>
            <a:ext cx="33871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CC9E59F0-BEC7-6344-A317-67C74B8ECB45}"/>
                  </a:ext>
                </a:extLst>
              </p:cNvPr>
              <p:cNvSpPr txBox="1"/>
              <p:nvPr/>
            </p:nvSpPr>
            <p:spPr>
              <a:xfrm>
                <a:off x="4248116" y="2581553"/>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98" name="TextBox 97">
                <a:extLst>
                  <a:ext uri="{FF2B5EF4-FFF2-40B4-BE49-F238E27FC236}">
                    <a16:creationId xmlns:a16="http://schemas.microsoft.com/office/drawing/2014/main" id="{CC9E59F0-BEC7-6344-A317-67C74B8ECB45}"/>
                  </a:ext>
                </a:extLst>
              </p:cNvPr>
              <p:cNvSpPr txBox="1">
                <a:spLocks noRot="1" noChangeAspect="1" noMove="1" noResize="1" noEditPoints="1" noAdjustHandles="1" noChangeArrowheads="1" noChangeShapeType="1" noTextEdit="1"/>
              </p:cNvSpPr>
              <p:nvPr/>
            </p:nvSpPr>
            <p:spPr>
              <a:xfrm>
                <a:off x="4248116" y="2581553"/>
                <a:ext cx="442557" cy="477054"/>
              </a:xfrm>
              <a:prstGeom prst="rect">
                <a:avLst/>
              </a:prstGeom>
              <a:blipFill>
                <a:blip r:embed="rId13"/>
                <a:stretch>
                  <a:fillRect/>
                </a:stretch>
              </a:blipFill>
            </p:spPr>
            <p:txBody>
              <a:bodyPr/>
              <a:lstStyle/>
              <a:p>
                <a:r>
                  <a:rPr lang="en-US">
                    <a:noFill/>
                  </a:rPr>
                  <a:t> </a:t>
                </a:r>
              </a:p>
            </p:txBody>
          </p:sp>
        </mc:Fallback>
      </mc:AlternateContent>
      <p:cxnSp>
        <p:nvCxnSpPr>
          <p:cNvPr id="101" name="Straight Connector 100">
            <a:extLst>
              <a:ext uri="{FF2B5EF4-FFF2-40B4-BE49-F238E27FC236}">
                <a16:creationId xmlns:a16="http://schemas.microsoft.com/office/drawing/2014/main" id="{89CE5C0F-B589-1744-9F6A-3A2BAA81C9C6}"/>
              </a:ext>
            </a:extLst>
          </p:cNvPr>
          <p:cNvCxnSpPr>
            <a:cxnSpLocks/>
          </p:cNvCxnSpPr>
          <p:nvPr/>
        </p:nvCxnSpPr>
        <p:spPr>
          <a:xfrm>
            <a:off x="1310230" y="2957208"/>
            <a:ext cx="0" cy="54579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1F7AD6AA-AAAD-864A-BA67-B87D206A19D5}"/>
                  </a:ext>
                </a:extLst>
              </p:cNvPr>
              <p:cNvSpPr/>
              <p:nvPr/>
            </p:nvSpPr>
            <p:spPr>
              <a:xfrm>
                <a:off x="205850" y="4424933"/>
                <a:ext cx="4127923" cy="1631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Require 6-bit normal adds to get MSBs of </a:t>
                </a:r>
                <a14:m>
                  <m:oMath xmlns:m="http://schemas.openxmlformats.org/officeDocument/2006/math">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𝑏</m:t>
                    </m:r>
                  </m:oMath>
                </a14:m>
                <a:endParaRPr lang="en-US" sz="2500" dirty="0">
                  <a:solidFill>
                    <a:schemeClr val="tx1"/>
                  </a:solidFill>
                </a:endParaRPr>
              </a:p>
              <a:p>
                <a:pPr algn="ctr"/>
                <a:endParaRPr lang="en-US" sz="2500" dirty="0">
                  <a:solidFill>
                    <a:schemeClr val="tx1"/>
                  </a:solidFill>
                </a:endParaRPr>
              </a:p>
              <a:p>
                <a:pPr algn="ctr"/>
                <a14:m>
                  <m:oMath xmlns:m="http://schemas.openxmlformats.org/officeDocument/2006/math">
                    <m:d>
                      <m:dPr>
                        <m:begChr m:val="⌊"/>
                        <m:endChr m:val="⌋"/>
                        <m:ctrlPr>
                          <a:rPr lang="en-US" sz="2500" i="1" smtClean="0">
                            <a:solidFill>
                              <a:srgbClr val="C00000"/>
                            </a:solidFill>
                            <a:latin typeface="Cambria Math" panose="02040503050406030204" pitchFamily="18" charset="0"/>
                          </a:rPr>
                        </m:ctrlPr>
                      </m:dPr>
                      <m:e>
                        <m:sSub>
                          <m:sSubPr>
                            <m:ctrlPr>
                              <a:rPr lang="en-US" sz="2500" i="1">
                                <a:solidFill>
                                  <a:srgbClr val="C00000"/>
                                </a:solidFill>
                                <a:latin typeface="Cambria Math" panose="02040503050406030204" pitchFamily="18" charset="0"/>
                              </a:rPr>
                            </m:ctrlPr>
                          </m:sSubPr>
                          <m:e>
                            <m:r>
                              <m:rPr>
                                <m:sty m:val="p"/>
                              </m:rPr>
                              <a:rPr lang="en-US" sz="2500">
                                <a:solidFill>
                                  <a:srgbClr val="C00000"/>
                                </a:solidFill>
                                <a:latin typeface="Cambria Math" panose="02040503050406030204" pitchFamily="18" charset="0"/>
                              </a:rPr>
                              <m:t>log</m:t>
                            </m:r>
                          </m:e>
                          <m:sub>
                            <m:r>
                              <a:rPr lang="en-US" sz="2500">
                                <a:solidFill>
                                  <a:srgbClr val="C00000"/>
                                </a:solidFill>
                                <a:latin typeface="Cambria Math" panose="02040503050406030204" pitchFamily="18" charset="0"/>
                              </a:rPr>
                              <m:t>2</m:t>
                            </m:r>
                          </m:sub>
                        </m:sSub>
                        <m:d>
                          <m:dPr>
                            <m:ctrlPr>
                              <a:rPr lang="en-US" sz="2500" i="1">
                                <a:solidFill>
                                  <a:srgbClr val="C00000"/>
                                </a:solidFill>
                                <a:latin typeface="Cambria Math" panose="02040503050406030204" pitchFamily="18" charset="0"/>
                              </a:rPr>
                            </m:ctrlPr>
                          </m:dPr>
                          <m:e>
                            <m:r>
                              <a:rPr lang="en-US" sz="2500" b="0" i="0" smtClean="0">
                                <a:solidFill>
                                  <a:srgbClr val="C00000"/>
                                </a:solidFill>
                                <a:latin typeface="Cambria Math" panose="02040503050406030204" pitchFamily="18" charset="0"/>
                              </a:rPr>
                              <m:t>6</m:t>
                            </m:r>
                          </m:e>
                        </m:d>
                      </m:e>
                    </m:d>
                    <m:r>
                      <a:rPr lang="en-US" sz="2500" i="1">
                        <a:solidFill>
                          <a:srgbClr val="C00000"/>
                        </a:solidFill>
                        <a:latin typeface="Cambria Math" panose="02040503050406030204" pitchFamily="18" charset="0"/>
                      </a:rPr>
                      <m:t>+1=3</m:t>
                    </m:r>
                  </m:oMath>
                </a14:m>
                <a:r>
                  <a:rPr lang="en-US" sz="2500" dirty="0">
                    <a:solidFill>
                      <a:srgbClr val="C00000"/>
                    </a:solidFill>
                  </a:rPr>
                  <a:t> CSA delays</a:t>
                </a:r>
              </a:p>
            </p:txBody>
          </p:sp>
        </mc:Choice>
        <mc:Fallback xmlns="">
          <p:sp>
            <p:nvSpPr>
              <p:cNvPr id="32" name="Rectangle 31">
                <a:extLst>
                  <a:ext uri="{FF2B5EF4-FFF2-40B4-BE49-F238E27FC236}">
                    <a16:creationId xmlns:a16="http://schemas.microsoft.com/office/drawing/2014/main" id="{1F7AD6AA-AAAD-864A-BA67-B87D206A19D5}"/>
                  </a:ext>
                </a:extLst>
              </p:cNvPr>
              <p:cNvSpPr>
                <a:spLocks noRot="1" noChangeAspect="1" noMove="1" noResize="1" noEditPoints="1" noAdjustHandles="1" noChangeArrowheads="1" noChangeShapeType="1" noTextEdit="1"/>
              </p:cNvSpPr>
              <p:nvPr/>
            </p:nvSpPr>
            <p:spPr>
              <a:xfrm>
                <a:off x="205850" y="4424933"/>
                <a:ext cx="4127923" cy="1631215"/>
              </a:xfrm>
              <a:prstGeom prst="rect">
                <a:avLst/>
              </a:prstGeom>
              <a:blipFill>
                <a:blip r:embed="rId14"/>
                <a:stretch>
                  <a:fillRect t="-2247" r="-1034" b="-861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5228413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0AE6-1BCE-F946-902C-B5FF39CDE1C0}"/>
              </a:ext>
            </a:extLst>
          </p:cNvPr>
          <p:cNvSpPr>
            <a:spLocks noGrp="1"/>
          </p:cNvSpPr>
          <p:nvPr>
            <p:ph type="title"/>
          </p:nvPr>
        </p:nvSpPr>
        <p:spPr/>
        <p:txBody>
          <a:bodyPr/>
          <a:lstStyle/>
          <a:p>
            <a:r>
              <a:rPr lang="en-US" dirty="0"/>
              <a:t>Euclid critical path: 9 CSA delays</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19D05F76-4FA3-104D-83CF-64095F46D55C}"/>
                  </a:ext>
                </a:extLst>
              </p:cNvPr>
              <p:cNvSpPr/>
              <p:nvPr/>
            </p:nvSpPr>
            <p:spPr>
              <a:xfrm>
                <a:off x="746580" y="1529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𝑎</m:t>
                        </m:r>
                      </m:num>
                      <m:den>
                        <m:r>
                          <a:rPr lang="en-US" sz="3200" b="0" i="1" smtClean="0">
                            <a:solidFill>
                              <a:schemeClr val="tx1"/>
                            </a:solidFill>
                            <a:latin typeface="Cambria Math" panose="02040503050406030204" pitchFamily="18" charset="0"/>
                          </a:rPr>
                          <m:t>𝑏</m:t>
                        </m:r>
                      </m:den>
                    </m:f>
                    <m:r>
                      <a:rPr lang="en-US" sz="3200" b="0" i="1" smtClean="0">
                        <a:solidFill>
                          <a:schemeClr val="tx1"/>
                        </a:solidFill>
                        <a:latin typeface="Cambria Math" panose="02040503050406030204" pitchFamily="18" charset="0"/>
                      </a:rPr>
                      <m:t>⌋</m:t>
                    </m:r>
                  </m:oMath>
                </a14:m>
                <a:endParaRPr lang="en-US" sz="3200">
                  <a:solidFill>
                    <a:schemeClr val="tx1"/>
                  </a:solidFill>
                </a:endParaRPr>
              </a:p>
            </p:txBody>
          </p:sp>
        </mc:Choice>
        <mc:Fallback xmlns="">
          <p:sp>
            <p:nvSpPr>
              <p:cNvPr id="71" name="Rectangle 70">
                <a:extLst>
                  <a:ext uri="{FF2B5EF4-FFF2-40B4-BE49-F238E27FC236}">
                    <a16:creationId xmlns:a16="http://schemas.microsoft.com/office/drawing/2014/main" id="{19D05F76-4FA3-104D-83CF-64095F46D55C}"/>
                  </a:ext>
                </a:extLst>
              </p:cNvPr>
              <p:cNvSpPr>
                <a:spLocks noRot="1" noChangeAspect="1" noMove="1" noResize="1" noEditPoints="1" noAdjustHandles="1" noChangeArrowheads="1" noChangeShapeType="1" noTextEdit="1"/>
              </p:cNvSpPr>
              <p:nvPr/>
            </p:nvSpPr>
            <p:spPr>
              <a:xfrm>
                <a:off x="746580" y="1529849"/>
                <a:ext cx="3587193" cy="981214"/>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DD60E95-9D1B-6F46-A223-976607401A19}"/>
                  </a:ext>
                </a:extLst>
              </p:cNvPr>
              <p:cNvSpPr/>
              <p:nvPr/>
            </p:nvSpPr>
            <p:spPr>
              <a:xfrm>
                <a:off x="4463376"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2" name="Rectangle 71">
                <a:extLst>
                  <a:ext uri="{FF2B5EF4-FFF2-40B4-BE49-F238E27FC236}">
                    <a16:creationId xmlns:a16="http://schemas.microsoft.com/office/drawing/2014/main" id="{0DD60E95-9D1B-6F46-A223-976607401A19}"/>
                  </a:ext>
                </a:extLst>
              </p:cNvPr>
              <p:cNvSpPr>
                <a:spLocks noRot="1" noChangeAspect="1" noMove="1" noResize="1" noEditPoints="1" noAdjustHandles="1" noChangeArrowheads="1" noChangeShapeType="1" noTextEdit="1"/>
              </p:cNvSpPr>
              <p:nvPr/>
            </p:nvSpPr>
            <p:spPr>
              <a:xfrm>
                <a:off x="4463376" y="1525849"/>
                <a:ext cx="3587193" cy="981214"/>
              </a:xfrm>
              <a:prstGeom prst="rect">
                <a:avLst/>
              </a:prstGeom>
              <a:blipFill>
                <a:blip r:embed="rId4"/>
                <a:stretch>
                  <a:fillRect b="-6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BE7853B-2098-814B-AC23-BFC269CED6B1}"/>
                  </a:ext>
                </a:extLst>
              </p:cNvPr>
              <p:cNvSpPr/>
              <p:nvPr/>
            </p:nvSpPr>
            <p:spPr>
              <a:xfrm>
                <a:off x="8081427" y="1525849"/>
                <a:ext cx="3587193"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Compute </a:t>
                </a:r>
                <a14:m>
                  <m:oMath xmlns:m="http://schemas.openxmlformats.org/officeDocument/2006/math">
                    <m:r>
                      <m:rPr>
                        <m:sty m:val="p"/>
                      </m:rPr>
                      <a:rPr lang="en-US" sz="3200" b="0" i="0" smtClean="0">
                        <a:solidFill>
                          <a:schemeClr val="tx1"/>
                        </a:solidFill>
                        <a:latin typeface="Cambria Math" panose="02040503050406030204" pitchFamily="18" charset="0"/>
                      </a:rPr>
                      <m:t>a</m:t>
                    </m:r>
                    <m:r>
                      <a:rPr lang="en-US" sz="3200" b="0" i="0"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𝑏</m:t>
                    </m:r>
                  </m:oMath>
                </a14:m>
                <a:endParaRPr lang="en-US" sz="3200">
                  <a:solidFill>
                    <a:schemeClr val="tx1"/>
                  </a:solidFill>
                </a:endParaRPr>
              </a:p>
            </p:txBody>
          </p:sp>
        </mc:Choice>
        <mc:Fallback xmlns="">
          <p:sp>
            <p:nvSpPr>
              <p:cNvPr id="73" name="Rectangle 72">
                <a:extLst>
                  <a:ext uri="{FF2B5EF4-FFF2-40B4-BE49-F238E27FC236}">
                    <a16:creationId xmlns:a16="http://schemas.microsoft.com/office/drawing/2014/main" id="{BBE7853B-2098-814B-AC23-BFC269CED6B1}"/>
                  </a:ext>
                </a:extLst>
              </p:cNvPr>
              <p:cNvSpPr>
                <a:spLocks noRot="1" noChangeAspect="1" noMove="1" noResize="1" noEditPoints="1" noAdjustHandles="1" noChangeArrowheads="1" noChangeShapeType="1" noTextEdit="1"/>
              </p:cNvSpPr>
              <p:nvPr/>
            </p:nvSpPr>
            <p:spPr>
              <a:xfrm>
                <a:off x="8081427" y="1525849"/>
                <a:ext cx="3587193" cy="981214"/>
              </a:xfrm>
              <a:prstGeom prst="rect">
                <a:avLst/>
              </a:prstGeom>
              <a:blipFill>
                <a:blip r:embed="rId5"/>
                <a:stretch>
                  <a:fillRect l="-680" b="-621"/>
                </a:stretch>
              </a:blipFill>
              <a:ln>
                <a:no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F1CBA985-1C78-A241-A455-E027E8E5B17C}"/>
              </a:ext>
            </a:extLst>
          </p:cNvPr>
          <p:cNvCxnSpPr>
            <a:cxnSpLocks/>
          </p:cNvCxnSpPr>
          <p:nvPr/>
        </p:nvCxnSpPr>
        <p:spPr>
          <a:xfrm>
            <a:off x="7612159" y="2016456"/>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2D27D7-0A60-2F40-8A4F-69E51AF591A5}"/>
              </a:ext>
            </a:extLst>
          </p:cNvPr>
          <p:cNvCxnSpPr>
            <a:cxnSpLocks/>
          </p:cNvCxnSpPr>
          <p:nvPr/>
        </p:nvCxnSpPr>
        <p:spPr>
          <a:xfrm>
            <a:off x="4202708" y="2012764"/>
            <a:ext cx="5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8F4AFAE9-FD72-8C49-B4D9-C4900150606C}"/>
              </a:ext>
            </a:extLst>
          </p:cNvPr>
          <p:cNvSpPr/>
          <p:nvPr/>
        </p:nvSpPr>
        <p:spPr>
          <a:xfrm>
            <a:off x="4715457" y="2642979"/>
            <a:ext cx="6739939" cy="2957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a:solidFill>
                  <a:schemeClr val="tx1"/>
                </a:solidFill>
              </a:rPr>
              <a:t>Computing the remainder</a:t>
            </a:r>
          </a:p>
        </p:txBody>
      </p:sp>
      <p:cxnSp>
        <p:nvCxnSpPr>
          <p:cNvPr id="60" name="Straight Arrow Connector 59">
            <a:extLst>
              <a:ext uri="{FF2B5EF4-FFF2-40B4-BE49-F238E27FC236}">
                <a16:creationId xmlns:a16="http://schemas.microsoft.com/office/drawing/2014/main" id="{79098F8E-64B0-8F43-9F63-968A6CCA24C0}"/>
              </a:ext>
            </a:extLst>
          </p:cNvPr>
          <p:cNvCxnSpPr>
            <a:cxnSpLocks/>
          </p:cNvCxnSpPr>
          <p:nvPr/>
        </p:nvCxnSpPr>
        <p:spPr>
          <a:xfrm>
            <a:off x="644238" y="3506656"/>
            <a:ext cx="83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7E67787-F2CA-A948-9361-D211B9951854}"/>
              </a:ext>
            </a:extLst>
          </p:cNvPr>
          <p:cNvCxnSpPr>
            <a:cxnSpLocks/>
          </p:cNvCxnSpPr>
          <p:nvPr/>
        </p:nvCxnSpPr>
        <p:spPr>
          <a:xfrm>
            <a:off x="644237" y="3991566"/>
            <a:ext cx="838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B520083-2447-3F4C-98FE-81CE963AC230}"/>
                  </a:ext>
                </a:extLst>
              </p:cNvPr>
              <p:cNvSpPr txBox="1"/>
              <p:nvPr/>
            </p:nvSpPr>
            <p:spPr>
              <a:xfrm>
                <a:off x="829957" y="2998520"/>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65" name="TextBox 64">
                <a:extLst>
                  <a:ext uri="{FF2B5EF4-FFF2-40B4-BE49-F238E27FC236}">
                    <a16:creationId xmlns:a16="http://schemas.microsoft.com/office/drawing/2014/main" id="{4B520083-2447-3F4C-98FE-81CE963AC230}"/>
                  </a:ext>
                </a:extLst>
              </p:cNvPr>
              <p:cNvSpPr txBox="1">
                <a:spLocks noRot="1" noChangeAspect="1" noMove="1" noResize="1" noEditPoints="1" noAdjustHandles="1" noChangeArrowheads="1" noChangeShapeType="1" noTextEdit="1"/>
              </p:cNvSpPr>
              <p:nvPr/>
            </p:nvSpPr>
            <p:spPr>
              <a:xfrm>
                <a:off x="829957" y="2998520"/>
                <a:ext cx="442557"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14FAC49B-B45B-784A-A5FE-06B8E34482EA}"/>
                  </a:ext>
                </a:extLst>
              </p:cNvPr>
              <p:cNvSpPr txBox="1"/>
              <p:nvPr/>
            </p:nvSpPr>
            <p:spPr>
              <a:xfrm>
                <a:off x="829957" y="3515826"/>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66" name="TextBox 65">
                <a:extLst>
                  <a:ext uri="{FF2B5EF4-FFF2-40B4-BE49-F238E27FC236}">
                    <a16:creationId xmlns:a16="http://schemas.microsoft.com/office/drawing/2014/main" id="{14FAC49B-B45B-784A-A5FE-06B8E34482EA}"/>
                  </a:ext>
                </a:extLst>
              </p:cNvPr>
              <p:cNvSpPr txBox="1">
                <a:spLocks noRot="1" noChangeAspect="1" noMove="1" noResize="1" noEditPoints="1" noAdjustHandles="1" noChangeArrowheads="1" noChangeShapeType="1" noTextEdit="1"/>
              </p:cNvSpPr>
              <p:nvPr/>
            </p:nvSpPr>
            <p:spPr>
              <a:xfrm>
                <a:off x="829957" y="3515826"/>
                <a:ext cx="436979"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8EFABEEB-DE42-A243-A3EA-2F6511B0BA92}"/>
                  </a:ext>
                </a:extLst>
              </p:cNvPr>
              <p:cNvSpPr/>
              <p:nvPr/>
            </p:nvSpPr>
            <p:spPr>
              <a:xfrm>
                <a:off x="1483225" y="3170237"/>
                <a:ext cx="1032439" cy="981214"/>
              </a:xfrm>
              <a:prstGeom prst="rect">
                <a:avLst/>
              </a:prstGeom>
              <a:solidFill>
                <a:srgbClr val="DA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Get </a:t>
                </a:r>
                <a14:m>
                  <m:oMath xmlns:m="http://schemas.openxmlformats.org/officeDocument/2006/math">
                    <m:r>
                      <a:rPr lang="en-US" sz="2500" b="0" i="1" smtClean="0">
                        <a:solidFill>
                          <a:schemeClr val="tx1"/>
                        </a:solidFill>
                        <a:latin typeface="Cambria Math" panose="02040503050406030204" pitchFamily="18" charset="0"/>
                      </a:rPr>
                      <m:t>6</m:t>
                    </m:r>
                  </m:oMath>
                </a14:m>
                <a:r>
                  <a:rPr lang="en-US" sz="2500" dirty="0">
                    <a:solidFill>
                      <a:schemeClr val="tx1"/>
                    </a:solidFill>
                  </a:rPr>
                  <a:t> MSBs</a:t>
                </a:r>
              </a:p>
            </p:txBody>
          </p:sp>
        </mc:Choice>
        <mc:Fallback xmlns="">
          <p:sp>
            <p:nvSpPr>
              <p:cNvPr id="67" name="Rectangle 66">
                <a:extLst>
                  <a:ext uri="{FF2B5EF4-FFF2-40B4-BE49-F238E27FC236}">
                    <a16:creationId xmlns:a16="http://schemas.microsoft.com/office/drawing/2014/main" id="{8EFABEEB-DE42-A243-A3EA-2F6511B0BA92}"/>
                  </a:ext>
                </a:extLst>
              </p:cNvPr>
              <p:cNvSpPr>
                <a:spLocks noRot="1" noChangeAspect="1" noMove="1" noResize="1" noEditPoints="1" noAdjustHandles="1" noChangeArrowheads="1" noChangeShapeType="1" noTextEdit="1"/>
              </p:cNvSpPr>
              <p:nvPr/>
            </p:nvSpPr>
            <p:spPr>
              <a:xfrm>
                <a:off x="1483225" y="3170237"/>
                <a:ext cx="1032439" cy="981214"/>
              </a:xfrm>
              <a:prstGeom prst="rect">
                <a:avLst/>
              </a:prstGeom>
              <a:blipFill>
                <a:blip r:embed="rId8"/>
                <a:stretch>
                  <a:fillRect l="-2326" r="-1744" b="-7975"/>
                </a:stretch>
              </a:blipFill>
              <a:ln>
                <a:solidFill>
                  <a:schemeClr val="tx1"/>
                </a:solidFill>
              </a:ln>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EE510F48-13CC-B74A-991A-AFE682079D49}"/>
              </a:ext>
            </a:extLst>
          </p:cNvPr>
          <p:cNvCxnSpPr>
            <a:cxnSpLocks/>
          </p:cNvCxnSpPr>
          <p:nvPr/>
        </p:nvCxnSpPr>
        <p:spPr>
          <a:xfrm>
            <a:off x="2513941" y="3506656"/>
            <a:ext cx="672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0BD43BC-D1F1-6341-A41E-10E579F87A81}"/>
              </a:ext>
            </a:extLst>
          </p:cNvPr>
          <p:cNvCxnSpPr>
            <a:cxnSpLocks/>
          </p:cNvCxnSpPr>
          <p:nvPr/>
        </p:nvCxnSpPr>
        <p:spPr>
          <a:xfrm>
            <a:off x="2513940" y="3991566"/>
            <a:ext cx="67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B666210-5C5A-5F44-AFE1-1CF07B8D6A70}"/>
              </a:ext>
            </a:extLst>
          </p:cNvPr>
          <p:cNvSpPr/>
          <p:nvPr/>
        </p:nvSpPr>
        <p:spPr>
          <a:xfrm>
            <a:off x="3205450" y="3154405"/>
            <a:ext cx="1032439" cy="981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LUT</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AE5F08D-9778-1D42-B11B-1B3655F76794}"/>
                  </a:ext>
                </a:extLst>
              </p:cNvPr>
              <p:cNvSpPr txBox="1"/>
              <p:nvPr/>
            </p:nvSpPr>
            <p:spPr>
              <a:xfrm>
                <a:off x="4248057" y="3144143"/>
                <a:ext cx="43960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dirty="0" smtClean="0">
                          <a:latin typeface="Cambria Math" panose="02040503050406030204" pitchFamily="18" charset="0"/>
                        </a:rPr>
                        <m:t>𝑞</m:t>
                      </m:r>
                    </m:oMath>
                  </m:oMathPara>
                </a14:m>
                <a:endParaRPr lang="en-US" sz="2500"/>
              </a:p>
            </p:txBody>
          </p:sp>
        </mc:Choice>
        <mc:Fallback xmlns="">
          <p:sp>
            <p:nvSpPr>
              <p:cNvPr id="74" name="TextBox 73">
                <a:extLst>
                  <a:ext uri="{FF2B5EF4-FFF2-40B4-BE49-F238E27FC236}">
                    <a16:creationId xmlns:a16="http://schemas.microsoft.com/office/drawing/2014/main" id="{BAE5F08D-9778-1D42-B11B-1B3655F76794}"/>
                  </a:ext>
                </a:extLst>
              </p:cNvPr>
              <p:cNvSpPr txBox="1">
                <a:spLocks noRot="1" noChangeAspect="1" noMove="1" noResize="1" noEditPoints="1" noAdjustHandles="1" noChangeArrowheads="1" noChangeShapeType="1" noTextEdit="1"/>
              </p:cNvSpPr>
              <p:nvPr/>
            </p:nvSpPr>
            <p:spPr>
              <a:xfrm>
                <a:off x="4248057" y="3144143"/>
                <a:ext cx="439608" cy="477054"/>
              </a:xfrm>
              <a:prstGeom prst="rect">
                <a:avLst/>
              </a:prstGeom>
              <a:blipFill>
                <a:blip r:embed="rId9"/>
                <a:stretch>
                  <a:fillRect b="-10256"/>
                </a:stretch>
              </a:blipFill>
            </p:spPr>
            <p:txBody>
              <a:bodyPr/>
              <a:lstStyle/>
              <a:p>
                <a:r>
                  <a:rPr lang="en-US">
                    <a:noFill/>
                  </a:rPr>
                  <a:t> </a:t>
                </a:r>
              </a:p>
            </p:txBody>
          </p:sp>
        </mc:Fallback>
      </mc:AlternateContent>
      <p:cxnSp>
        <p:nvCxnSpPr>
          <p:cNvPr id="75" name="Straight Connector 74">
            <a:extLst>
              <a:ext uri="{FF2B5EF4-FFF2-40B4-BE49-F238E27FC236}">
                <a16:creationId xmlns:a16="http://schemas.microsoft.com/office/drawing/2014/main" id="{6EA185CF-434D-0246-8FE6-4A96BA520185}"/>
              </a:ext>
            </a:extLst>
          </p:cNvPr>
          <p:cNvCxnSpPr>
            <a:cxnSpLocks/>
          </p:cNvCxnSpPr>
          <p:nvPr/>
        </p:nvCxnSpPr>
        <p:spPr>
          <a:xfrm>
            <a:off x="1305536" y="3991566"/>
            <a:ext cx="0" cy="31977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2883CCC1-8E0F-7747-A97F-BE4BD5043134}"/>
              </a:ext>
            </a:extLst>
          </p:cNvPr>
          <p:cNvCxnSpPr>
            <a:cxnSpLocks/>
          </p:cNvCxnSpPr>
          <p:nvPr/>
        </p:nvCxnSpPr>
        <p:spPr>
          <a:xfrm>
            <a:off x="1305536" y="4311336"/>
            <a:ext cx="34099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0FF5171-0A6E-1943-8BA3-A26602869176}"/>
              </a:ext>
            </a:extLst>
          </p:cNvPr>
          <p:cNvCxnSpPr>
            <a:cxnSpLocks/>
          </p:cNvCxnSpPr>
          <p:nvPr/>
        </p:nvCxnSpPr>
        <p:spPr>
          <a:xfrm>
            <a:off x="4237889" y="3660844"/>
            <a:ext cx="449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4D950FB-FF60-7545-BC25-6372FFB4077C}"/>
              </a:ext>
            </a:extLst>
          </p:cNvPr>
          <p:cNvCxnSpPr>
            <a:cxnSpLocks/>
          </p:cNvCxnSpPr>
          <p:nvPr/>
        </p:nvCxnSpPr>
        <p:spPr>
          <a:xfrm flipH="1">
            <a:off x="2761400" y="3382670"/>
            <a:ext cx="177684" cy="240633"/>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9120100F-4B2C-BB47-80E3-160552CAA4E3}"/>
              </a:ext>
            </a:extLst>
          </p:cNvPr>
          <p:cNvCxnSpPr>
            <a:cxnSpLocks/>
          </p:cNvCxnSpPr>
          <p:nvPr/>
        </p:nvCxnSpPr>
        <p:spPr>
          <a:xfrm flipH="1">
            <a:off x="2768760" y="3870132"/>
            <a:ext cx="177684" cy="240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E64CCEDD-0CF7-074B-8E5D-CE3E0EF171C3}"/>
                  </a:ext>
                </a:extLst>
              </p:cNvPr>
              <p:cNvSpPr txBox="1"/>
              <p:nvPr/>
            </p:nvSpPr>
            <p:spPr>
              <a:xfrm>
                <a:off x="2642352" y="3065115"/>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82" name="TextBox 81">
                <a:extLst>
                  <a:ext uri="{FF2B5EF4-FFF2-40B4-BE49-F238E27FC236}">
                    <a16:creationId xmlns:a16="http://schemas.microsoft.com/office/drawing/2014/main" id="{E64CCEDD-0CF7-074B-8E5D-CE3E0EF171C3}"/>
                  </a:ext>
                </a:extLst>
              </p:cNvPr>
              <p:cNvSpPr txBox="1">
                <a:spLocks noRot="1" noChangeAspect="1" noMove="1" noResize="1" noEditPoints="1" noAdjustHandles="1" noChangeArrowheads="1" noChangeShapeType="1" noTextEdit="1"/>
              </p:cNvSpPr>
              <p:nvPr/>
            </p:nvSpPr>
            <p:spPr>
              <a:xfrm>
                <a:off x="2642352" y="3065115"/>
                <a:ext cx="3850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D682DE38-21B7-E84C-927B-94D2FEEC7F89}"/>
                  </a:ext>
                </a:extLst>
              </p:cNvPr>
              <p:cNvSpPr txBox="1"/>
              <p:nvPr/>
            </p:nvSpPr>
            <p:spPr>
              <a:xfrm>
                <a:off x="2642194" y="3621912"/>
                <a:ext cx="3850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a:p>
            </p:txBody>
          </p:sp>
        </mc:Choice>
        <mc:Fallback xmlns="">
          <p:sp>
            <p:nvSpPr>
              <p:cNvPr id="83" name="TextBox 82">
                <a:extLst>
                  <a:ext uri="{FF2B5EF4-FFF2-40B4-BE49-F238E27FC236}">
                    <a16:creationId xmlns:a16="http://schemas.microsoft.com/office/drawing/2014/main" id="{D682DE38-21B7-E84C-927B-94D2FEEC7F89}"/>
                  </a:ext>
                </a:extLst>
              </p:cNvPr>
              <p:cNvSpPr txBox="1">
                <a:spLocks noRot="1" noChangeAspect="1" noMove="1" noResize="1" noEditPoints="1" noAdjustHandles="1" noChangeArrowheads="1" noChangeShapeType="1" noTextEdit="1"/>
              </p:cNvSpPr>
              <p:nvPr/>
            </p:nvSpPr>
            <p:spPr>
              <a:xfrm>
                <a:off x="2642194" y="3621912"/>
                <a:ext cx="385041"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6CB65E0C-49FF-C046-89FE-5E463441FE89}"/>
                  </a:ext>
                </a:extLst>
              </p:cNvPr>
              <p:cNvSpPr/>
              <p:nvPr/>
            </p:nvSpPr>
            <p:spPr>
              <a:xfrm>
                <a:off x="8932883" y="3284537"/>
                <a:ext cx="680789" cy="21619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oMath>
                  </m:oMathPara>
                </a14:m>
                <a:endParaRPr lang="en-US" sz="2500">
                  <a:solidFill>
                    <a:schemeClr val="tx1"/>
                  </a:solidFill>
                </a:endParaRPr>
              </a:p>
            </p:txBody>
          </p:sp>
        </mc:Choice>
        <mc:Fallback xmlns="">
          <p:sp>
            <p:nvSpPr>
              <p:cNvPr id="84" name="Rectangle 83">
                <a:extLst>
                  <a:ext uri="{FF2B5EF4-FFF2-40B4-BE49-F238E27FC236}">
                    <a16:creationId xmlns:a16="http://schemas.microsoft.com/office/drawing/2014/main" id="{6CB65E0C-49FF-C046-89FE-5E463441FE89}"/>
                  </a:ext>
                </a:extLst>
              </p:cNvPr>
              <p:cNvSpPr>
                <a:spLocks noRot="1" noChangeAspect="1" noMove="1" noResize="1" noEditPoints="1" noAdjustHandles="1" noChangeArrowheads="1" noChangeShapeType="1" noTextEdit="1"/>
              </p:cNvSpPr>
              <p:nvPr/>
            </p:nvSpPr>
            <p:spPr>
              <a:xfrm>
                <a:off x="8932883" y="3284537"/>
                <a:ext cx="680789" cy="2161909"/>
              </a:xfrm>
              <a:prstGeom prst="rect">
                <a:avLst/>
              </a:prstGeom>
              <a:blipFill>
                <a:blip r:embed="rId12"/>
                <a:stretch>
                  <a:fillRect/>
                </a:stretch>
              </a:blipFill>
              <a:ln>
                <a:solidFill>
                  <a:schemeClr val="tx1"/>
                </a:solidFill>
              </a:ln>
            </p:spPr>
            <p:txBody>
              <a:bodyPr/>
              <a:lstStyle/>
              <a:p>
                <a:r>
                  <a:rPr lang="en-US">
                    <a:noFill/>
                  </a:rPr>
                  <a:t> </a:t>
                </a:r>
              </a:p>
            </p:txBody>
          </p:sp>
        </mc:Fallback>
      </mc:AlternateContent>
      <p:cxnSp>
        <p:nvCxnSpPr>
          <p:cNvPr id="85" name="Straight Arrow Connector 84">
            <a:extLst>
              <a:ext uri="{FF2B5EF4-FFF2-40B4-BE49-F238E27FC236}">
                <a16:creationId xmlns:a16="http://schemas.microsoft.com/office/drawing/2014/main" id="{89EE9260-E550-5146-86BD-61841848A2EA}"/>
              </a:ext>
            </a:extLst>
          </p:cNvPr>
          <p:cNvCxnSpPr>
            <a:cxnSpLocks/>
          </p:cNvCxnSpPr>
          <p:nvPr/>
        </p:nvCxnSpPr>
        <p:spPr>
          <a:xfrm>
            <a:off x="8417906" y="3387631"/>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D7DFED7-6693-9B4E-AD20-10496F3FDF8C}"/>
              </a:ext>
            </a:extLst>
          </p:cNvPr>
          <p:cNvCxnSpPr>
            <a:cxnSpLocks/>
          </p:cNvCxnSpPr>
          <p:nvPr/>
        </p:nvCxnSpPr>
        <p:spPr>
          <a:xfrm>
            <a:off x="8417906" y="3691264"/>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5B47F280-F869-BB41-855F-A7E7011CA795}"/>
              </a:ext>
            </a:extLst>
          </p:cNvPr>
          <p:cNvCxnSpPr>
            <a:cxnSpLocks/>
          </p:cNvCxnSpPr>
          <p:nvPr/>
        </p:nvCxnSpPr>
        <p:spPr>
          <a:xfrm>
            <a:off x="8417906" y="3984410"/>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7F2DB76-3E4C-CC4E-87DC-79B22D4B0FB9}"/>
              </a:ext>
            </a:extLst>
          </p:cNvPr>
          <p:cNvCxnSpPr>
            <a:cxnSpLocks/>
          </p:cNvCxnSpPr>
          <p:nvPr/>
        </p:nvCxnSpPr>
        <p:spPr>
          <a:xfrm>
            <a:off x="8417906" y="4296505"/>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913E7F4-DA4E-A54A-BEFC-067D630D0634}"/>
              </a:ext>
            </a:extLst>
          </p:cNvPr>
          <p:cNvCxnSpPr>
            <a:cxnSpLocks/>
          </p:cNvCxnSpPr>
          <p:nvPr/>
        </p:nvCxnSpPr>
        <p:spPr>
          <a:xfrm>
            <a:off x="8417906" y="4595867"/>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6567CBA4-EBF4-7F47-8757-131564D220DF}"/>
              </a:ext>
            </a:extLst>
          </p:cNvPr>
          <p:cNvCxnSpPr>
            <a:cxnSpLocks/>
          </p:cNvCxnSpPr>
          <p:nvPr/>
        </p:nvCxnSpPr>
        <p:spPr>
          <a:xfrm>
            <a:off x="8426372" y="49176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D813C8C-3585-1C40-9891-3A20AF297A53}"/>
                  </a:ext>
                </a:extLst>
              </p:cNvPr>
              <p:cNvSpPr txBox="1"/>
              <p:nvPr/>
            </p:nvSpPr>
            <p:spPr>
              <a:xfrm>
                <a:off x="4246248" y="4329037"/>
                <a:ext cx="43697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𝑏</m:t>
                      </m:r>
                    </m:oMath>
                  </m:oMathPara>
                </a14:m>
                <a:endParaRPr lang="en-US" sz="2500"/>
              </a:p>
            </p:txBody>
          </p:sp>
        </mc:Choice>
        <mc:Fallback xmlns="">
          <p:sp>
            <p:nvSpPr>
              <p:cNvPr id="91" name="TextBox 90">
                <a:extLst>
                  <a:ext uri="{FF2B5EF4-FFF2-40B4-BE49-F238E27FC236}">
                    <a16:creationId xmlns:a16="http://schemas.microsoft.com/office/drawing/2014/main" id="{DD813C8C-3585-1C40-9891-3A20AF297A53}"/>
                  </a:ext>
                </a:extLst>
              </p:cNvPr>
              <p:cNvSpPr txBox="1">
                <a:spLocks noRot="1" noChangeAspect="1" noMove="1" noResize="1" noEditPoints="1" noAdjustHandles="1" noChangeArrowheads="1" noChangeShapeType="1" noTextEdit="1"/>
              </p:cNvSpPr>
              <p:nvPr/>
            </p:nvSpPr>
            <p:spPr>
              <a:xfrm>
                <a:off x="4246248" y="4329037"/>
                <a:ext cx="436979" cy="477054"/>
              </a:xfrm>
              <a:prstGeom prst="rect">
                <a:avLst/>
              </a:prstGeom>
              <a:blipFill>
                <a:blip r:embed="rId13"/>
                <a:stretch>
                  <a:fillRect/>
                </a:stretch>
              </a:blipFill>
            </p:spPr>
            <p:txBody>
              <a:bodyPr/>
              <a:lstStyle/>
              <a:p>
                <a:r>
                  <a:rPr lang="en-US">
                    <a:noFill/>
                  </a:rPr>
                  <a:t> </a:t>
                </a:r>
              </a:p>
            </p:txBody>
          </p:sp>
        </mc:Fallback>
      </mc:AlternateContent>
      <p:cxnSp>
        <p:nvCxnSpPr>
          <p:cNvPr id="92" name="Straight Arrow Connector 91">
            <a:extLst>
              <a:ext uri="{FF2B5EF4-FFF2-40B4-BE49-F238E27FC236}">
                <a16:creationId xmlns:a16="http://schemas.microsoft.com/office/drawing/2014/main" id="{ADE0DBE7-8F16-DA4B-8414-F08BADE18DCF}"/>
              </a:ext>
            </a:extLst>
          </p:cNvPr>
          <p:cNvCxnSpPr>
            <a:cxnSpLocks/>
          </p:cNvCxnSpPr>
          <p:nvPr/>
        </p:nvCxnSpPr>
        <p:spPr>
          <a:xfrm>
            <a:off x="8431405" y="5273202"/>
            <a:ext cx="463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089EAC9C-3BE7-884D-AD29-81BF1D64A818}"/>
                  </a:ext>
                </a:extLst>
              </p:cNvPr>
              <p:cNvSpPr txBox="1"/>
              <p:nvPr/>
            </p:nvSpPr>
            <p:spPr>
              <a:xfrm>
                <a:off x="5793744" y="3183933"/>
                <a:ext cx="3409451" cy="224676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𝑏</m:t>
                      </m:r>
                      <m:r>
                        <a:rPr lang="en-US" sz="2000" b="0" i="1" smtClean="0">
                          <a:latin typeface="Cambria Math" panose="02040503050406030204" pitchFamily="18" charset="0"/>
                        </a:rPr>
                        <m:t>≪5 </m:t>
                      </m:r>
                      <m:r>
                        <a:rPr lang="en-US" sz="2000" b="0" i="1" smtClean="0">
                          <a:latin typeface="Cambria Math" panose="02040503050406030204" pitchFamily="18" charset="0"/>
                        </a:rPr>
                        <m:t>𝑜𝑟</m:t>
                      </m:r>
                      <m:r>
                        <a:rPr lang="en-US" sz="2000" b="0" i="1" smtClean="0">
                          <a:latin typeface="Cambria Math" panose="02040503050406030204" pitchFamily="18" charset="0"/>
                        </a:rPr>
                        <m:t> 0</m:t>
                      </m:r>
                    </m:oMath>
                  </m:oMathPara>
                </a14:m>
                <a:endParaRPr lang="en-US" sz="2000" b="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≪4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≪3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≪2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≪1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rPr>
                        <m:t> </m:t>
                      </m:r>
                      <m:r>
                        <a:rPr lang="en-US" sz="2000" i="1">
                          <a:latin typeface="Cambria Math" panose="02040503050406030204" pitchFamily="18" charset="0"/>
                        </a:rPr>
                        <m:t>𝑜𝑟</m:t>
                      </m:r>
                      <m:r>
                        <a:rPr lang="en-US" sz="2000" i="1">
                          <a:latin typeface="Cambria Math" panose="02040503050406030204" pitchFamily="18" charset="0"/>
                        </a:rPr>
                        <m:t> 0</m:t>
                      </m:r>
                    </m:oMath>
                  </m:oMathPara>
                </a14:m>
                <a:endParaRPr lang="en-US" sz="2000" i="1">
                  <a:latin typeface="Cambria Math" panose="02040503050406030204" pitchFamily="18" charset="0"/>
                </a:endParaRPr>
              </a:p>
              <a:p>
                <a:pPr algn="ctr"/>
                <a:endParaRPr lang="en-US" sz="2000"/>
              </a:p>
            </p:txBody>
          </p:sp>
        </mc:Choice>
        <mc:Fallback xmlns="">
          <p:sp>
            <p:nvSpPr>
              <p:cNvPr id="93" name="TextBox 92">
                <a:extLst>
                  <a:ext uri="{FF2B5EF4-FFF2-40B4-BE49-F238E27FC236}">
                    <a16:creationId xmlns:a16="http://schemas.microsoft.com/office/drawing/2014/main" id="{089EAC9C-3BE7-884D-AD29-81BF1D64A818}"/>
                  </a:ext>
                </a:extLst>
              </p:cNvPr>
              <p:cNvSpPr txBox="1">
                <a:spLocks noRot="1" noChangeAspect="1" noMove="1" noResize="1" noEditPoints="1" noAdjustHandles="1" noChangeArrowheads="1" noChangeShapeType="1" noTextEdit="1"/>
              </p:cNvSpPr>
              <p:nvPr/>
            </p:nvSpPr>
            <p:spPr>
              <a:xfrm>
                <a:off x="5793744" y="3183933"/>
                <a:ext cx="3409451" cy="2246769"/>
              </a:xfrm>
              <a:prstGeom prst="rect">
                <a:avLst/>
              </a:prstGeom>
              <a:blipFill>
                <a:blip r:embed="rId14"/>
                <a:stretch>
                  <a:fillRect/>
                </a:stretch>
              </a:blipFill>
            </p:spPr>
            <p:txBody>
              <a:bodyPr/>
              <a:lstStyle/>
              <a:p>
                <a:r>
                  <a:rPr lang="en-US">
                    <a:noFill/>
                  </a:rPr>
                  <a:t> </a:t>
                </a:r>
              </a:p>
            </p:txBody>
          </p:sp>
        </mc:Fallback>
      </mc:AlternateContent>
      <p:sp>
        <p:nvSpPr>
          <p:cNvPr id="95" name="Rectangle 94">
            <a:extLst>
              <a:ext uri="{FF2B5EF4-FFF2-40B4-BE49-F238E27FC236}">
                <a16:creationId xmlns:a16="http://schemas.microsoft.com/office/drawing/2014/main" id="{5DB8C03A-AB98-EA4F-8B33-E8A493554865}"/>
              </a:ext>
            </a:extLst>
          </p:cNvPr>
          <p:cNvSpPr/>
          <p:nvPr/>
        </p:nvSpPr>
        <p:spPr>
          <a:xfrm>
            <a:off x="5366859" y="3175468"/>
            <a:ext cx="2920633" cy="19426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500">
              <a:solidFill>
                <a:schemeClr val="tx1"/>
              </a:solidFill>
            </a:endParaRPr>
          </a:p>
        </p:txBody>
      </p:sp>
      <p:sp>
        <p:nvSpPr>
          <p:cNvPr id="96" name="Rectangle 95">
            <a:extLst>
              <a:ext uri="{FF2B5EF4-FFF2-40B4-BE49-F238E27FC236}">
                <a16:creationId xmlns:a16="http://schemas.microsoft.com/office/drawing/2014/main" id="{6D698849-2A59-0041-9AB9-9BB712F6CCD4}"/>
              </a:ext>
            </a:extLst>
          </p:cNvPr>
          <p:cNvSpPr/>
          <p:nvPr/>
        </p:nvSpPr>
        <p:spPr>
          <a:xfrm>
            <a:off x="5338959" y="3662569"/>
            <a:ext cx="1546136" cy="98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Multiplier</a:t>
            </a:r>
          </a:p>
        </p:txBody>
      </p:sp>
      <p:cxnSp>
        <p:nvCxnSpPr>
          <p:cNvPr id="97" name="Straight Arrow Connector 96">
            <a:extLst>
              <a:ext uri="{FF2B5EF4-FFF2-40B4-BE49-F238E27FC236}">
                <a16:creationId xmlns:a16="http://schemas.microsoft.com/office/drawing/2014/main" id="{7AB9DC2B-8F7F-904D-B646-3ED1CB8FC441}"/>
              </a:ext>
            </a:extLst>
          </p:cNvPr>
          <p:cNvCxnSpPr>
            <a:cxnSpLocks/>
          </p:cNvCxnSpPr>
          <p:nvPr/>
        </p:nvCxnSpPr>
        <p:spPr>
          <a:xfrm>
            <a:off x="1305536" y="2957208"/>
            <a:ext cx="33871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CC9E59F0-BEC7-6344-A317-67C74B8ECB45}"/>
                  </a:ext>
                </a:extLst>
              </p:cNvPr>
              <p:cNvSpPr txBox="1"/>
              <p:nvPr/>
            </p:nvSpPr>
            <p:spPr>
              <a:xfrm>
                <a:off x="4248116" y="2581553"/>
                <a:ext cx="442557"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dirty="0" smtClean="0">
                          <a:latin typeface="Cambria Math" panose="02040503050406030204" pitchFamily="18" charset="0"/>
                        </a:rPr>
                        <m:t>𝑎</m:t>
                      </m:r>
                    </m:oMath>
                  </m:oMathPara>
                </a14:m>
                <a:endParaRPr lang="en-US" sz="2500"/>
              </a:p>
            </p:txBody>
          </p:sp>
        </mc:Choice>
        <mc:Fallback xmlns="">
          <p:sp>
            <p:nvSpPr>
              <p:cNvPr id="98" name="TextBox 97">
                <a:extLst>
                  <a:ext uri="{FF2B5EF4-FFF2-40B4-BE49-F238E27FC236}">
                    <a16:creationId xmlns:a16="http://schemas.microsoft.com/office/drawing/2014/main" id="{CC9E59F0-BEC7-6344-A317-67C74B8ECB45}"/>
                  </a:ext>
                </a:extLst>
              </p:cNvPr>
              <p:cNvSpPr txBox="1">
                <a:spLocks noRot="1" noChangeAspect="1" noMove="1" noResize="1" noEditPoints="1" noAdjustHandles="1" noChangeArrowheads="1" noChangeShapeType="1" noTextEdit="1"/>
              </p:cNvSpPr>
              <p:nvPr/>
            </p:nvSpPr>
            <p:spPr>
              <a:xfrm>
                <a:off x="4248116" y="2581553"/>
                <a:ext cx="442557" cy="477054"/>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4C025DC9-F426-1047-BB99-B6DC1E657FF1}"/>
                  </a:ext>
                </a:extLst>
              </p:cNvPr>
              <p:cNvSpPr txBox="1"/>
              <p:nvPr/>
            </p:nvSpPr>
            <p:spPr>
              <a:xfrm>
                <a:off x="9656805" y="3851983"/>
                <a:ext cx="148482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𝑎</m:t>
                      </m:r>
                      <m:r>
                        <a:rPr lang="en-US" sz="2500" b="0" i="1" smtClean="0">
                          <a:latin typeface="Cambria Math" panose="02040503050406030204" pitchFamily="18" charset="0"/>
                        </a:rPr>
                        <m:t>−</m:t>
                      </m:r>
                      <m:r>
                        <a:rPr lang="en-US" sz="2500" i="1">
                          <a:latin typeface="Cambria Math" panose="02040503050406030204" pitchFamily="18" charset="0"/>
                        </a:rPr>
                        <m:t>𝑞</m:t>
                      </m:r>
                      <m:r>
                        <a:rPr lang="en-US" sz="2500" i="1">
                          <a:latin typeface="Cambria Math" panose="02040503050406030204" pitchFamily="18" charset="0"/>
                        </a:rPr>
                        <m:t>∗</m:t>
                      </m:r>
                      <m:r>
                        <a:rPr lang="en-US" sz="2500" i="1">
                          <a:latin typeface="Cambria Math" panose="02040503050406030204" pitchFamily="18" charset="0"/>
                        </a:rPr>
                        <m:t>𝑏</m:t>
                      </m:r>
                    </m:oMath>
                  </m:oMathPara>
                </a14:m>
                <a:endParaRPr lang="en-US" sz="2500"/>
              </a:p>
            </p:txBody>
          </p:sp>
        </mc:Choice>
        <mc:Fallback xmlns="">
          <p:sp>
            <p:nvSpPr>
              <p:cNvPr id="99" name="TextBox 98">
                <a:extLst>
                  <a:ext uri="{FF2B5EF4-FFF2-40B4-BE49-F238E27FC236}">
                    <a16:creationId xmlns:a16="http://schemas.microsoft.com/office/drawing/2014/main" id="{4C025DC9-F426-1047-BB99-B6DC1E657FF1}"/>
                  </a:ext>
                </a:extLst>
              </p:cNvPr>
              <p:cNvSpPr txBox="1">
                <a:spLocks noRot="1" noChangeAspect="1" noMove="1" noResize="1" noEditPoints="1" noAdjustHandles="1" noChangeArrowheads="1" noChangeShapeType="1" noTextEdit="1"/>
              </p:cNvSpPr>
              <p:nvPr/>
            </p:nvSpPr>
            <p:spPr>
              <a:xfrm>
                <a:off x="9656805" y="3851983"/>
                <a:ext cx="1484829" cy="477054"/>
              </a:xfrm>
              <a:prstGeom prst="rect">
                <a:avLst/>
              </a:prstGeom>
              <a:blipFill>
                <a:blip r:embed="rId16"/>
                <a:stretch>
                  <a:fillRect b="-10256"/>
                </a:stretch>
              </a:blipFill>
            </p:spPr>
            <p:txBody>
              <a:bodyPr/>
              <a:lstStyle/>
              <a:p>
                <a:r>
                  <a:rPr lang="en-US">
                    <a:noFill/>
                  </a:rPr>
                  <a:t> </a:t>
                </a:r>
              </a:p>
            </p:txBody>
          </p:sp>
        </mc:Fallback>
      </mc:AlternateContent>
      <p:cxnSp>
        <p:nvCxnSpPr>
          <p:cNvPr id="100" name="Straight Arrow Connector 99">
            <a:extLst>
              <a:ext uri="{FF2B5EF4-FFF2-40B4-BE49-F238E27FC236}">
                <a16:creationId xmlns:a16="http://schemas.microsoft.com/office/drawing/2014/main" id="{52A9AD9A-B38C-8C46-BB36-2F37793E3F87}"/>
              </a:ext>
            </a:extLst>
          </p:cNvPr>
          <p:cNvCxnSpPr>
            <a:cxnSpLocks/>
          </p:cNvCxnSpPr>
          <p:nvPr/>
        </p:nvCxnSpPr>
        <p:spPr>
          <a:xfrm>
            <a:off x="9630827" y="4360895"/>
            <a:ext cx="15108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9CE5C0F-B589-1744-9F6A-3A2BAA81C9C6}"/>
              </a:ext>
            </a:extLst>
          </p:cNvPr>
          <p:cNvCxnSpPr>
            <a:cxnSpLocks/>
          </p:cNvCxnSpPr>
          <p:nvPr/>
        </p:nvCxnSpPr>
        <p:spPr>
          <a:xfrm>
            <a:off x="1310230" y="2957208"/>
            <a:ext cx="0" cy="54579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5" name="Rectangle 104">
                <a:extLst>
                  <a:ext uri="{FF2B5EF4-FFF2-40B4-BE49-F238E27FC236}">
                    <a16:creationId xmlns:a16="http://schemas.microsoft.com/office/drawing/2014/main" id="{85689283-7D70-E94F-8640-ADF17B47FD50}"/>
                  </a:ext>
                </a:extLst>
              </p:cNvPr>
              <p:cNvSpPr/>
              <p:nvPr/>
            </p:nvSpPr>
            <p:spPr>
              <a:xfrm>
                <a:off x="3326537" y="5510484"/>
                <a:ext cx="9664262" cy="8291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Add 14 values with CSAs</a:t>
                </a:r>
                <a:r>
                  <a:rPr lang="en-US" sz="2500" i="1" dirty="0">
                    <a:solidFill>
                      <a:schemeClr val="tx1"/>
                    </a:solidFill>
                    <a:latin typeface="Cambria Math" panose="02040503050406030204" pitchFamily="18" charset="0"/>
                  </a:rPr>
                  <a:t> </a:t>
                </a:r>
                <a14:m>
                  <m:oMath xmlns:m="http://schemas.openxmlformats.org/officeDocument/2006/math">
                    <m:r>
                      <a:rPr lang="en-US" sz="2500" b="0" i="1" smtClean="0">
                        <a:solidFill>
                          <a:srgbClr val="C00000"/>
                        </a:solidFill>
                        <a:latin typeface="Cambria Math" panose="02040503050406030204" pitchFamily="18" charset="0"/>
                      </a:rPr>
                      <m:t>≈</m:t>
                    </m:r>
                    <m:d>
                      <m:dPr>
                        <m:begChr m:val="⌊"/>
                        <m:endChr m:val="⌋"/>
                        <m:ctrlPr>
                          <a:rPr lang="en-US" sz="2500" i="1" smtClean="0">
                            <a:solidFill>
                              <a:srgbClr val="C00000"/>
                            </a:solidFill>
                            <a:latin typeface="Cambria Math" panose="02040503050406030204" pitchFamily="18" charset="0"/>
                          </a:rPr>
                        </m:ctrlPr>
                      </m:dPr>
                      <m:e>
                        <m:sSub>
                          <m:sSubPr>
                            <m:ctrlPr>
                              <a:rPr lang="en-US" sz="2500" i="1">
                                <a:solidFill>
                                  <a:srgbClr val="C00000"/>
                                </a:solidFill>
                                <a:latin typeface="Cambria Math" panose="02040503050406030204" pitchFamily="18" charset="0"/>
                              </a:rPr>
                            </m:ctrlPr>
                          </m:sSubPr>
                          <m:e>
                            <m:r>
                              <m:rPr>
                                <m:sty m:val="p"/>
                              </m:rPr>
                              <a:rPr lang="en-US" sz="2500">
                                <a:solidFill>
                                  <a:srgbClr val="C00000"/>
                                </a:solidFill>
                                <a:latin typeface="Cambria Math" panose="02040503050406030204" pitchFamily="18" charset="0"/>
                              </a:rPr>
                              <m:t>log</m:t>
                            </m:r>
                          </m:e>
                          <m:sub>
                            <m:r>
                              <a:rPr lang="en-US" sz="2500" b="0" i="0" smtClean="0">
                                <a:solidFill>
                                  <a:srgbClr val="C00000"/>
                                </a:solidFill>
                                <a:latin typeface="Cambria Math" panose="02040503050406030204" pitchFamily="18" charset="0"/>
                              </a:rPr>
                              <m:t>3/</m:t>
                            </m:r>
                            <m:r>
                              <a:rPr lang="en-US" sz="2500">
                                <a:solidFill>
                                  <a:srgbClr val="C00000"/>
                                </a:solidFill>
                                <a:latin typeface="Cambria Math" panose="02040503050406030204" pitchFamily="18" charset="0"/>
                              </a:rPr>
                              <m:t>2</m:t>
                            </m:r>
                          </m:sub>
                        </m:sSub>
                        <m:d>
                          <m:dPr>
                            <m:ctrlPr>
                              <a:rPr lang="en-US" sz="2500" i="1">
                                <a:solidFill>
                                  <a:srgbClr val="C00000"/>
                                </a:solidFill>
                                <a:latin typeface="Cambria Math" panose="02040503050406030204" pitchFamily="18" charset="0"/>
                              </a:rPr>
                            </m:ctrlPr>
                          </m:dPr>
                          <m:e>
                            <m:r>
                              <a:rPr lang="en-US" sz="2500" b="0" i="0" smtClean="0">
                                <a:solidFill>
                                  <a:srgbClr val="C00000"/>
                                </a:solidFill>
                                <a:latin typeface="Cambria Math" panose="02040503050406030204" pitchFamily="18" charset="0"/>
                              </a:rPr>
                              <m:t>14</m:t>
                            </m:r>
                          </m:e>
                        </m:d>
                      </m:e>
                    </m:d>
                    <m:r>
                      <a:rPr lang="en-US" sz="2500" i="1">
                        <a:solidFill>
                          <a:srgbClr val="C00000"/>
                        </a:solidFill>
                        <a:latin typeface="Cambria Math" panose="02040503050406030204" pitchFamily="18" charset="0"/>
                      </a:rPr>
                      <m:t>=</m:t>
                    </m:r>
                    <m:r>
                      <a:rPr lang="en-US" sz="2500" b="0" i="1" smtClean="0">
                        <a:solidFill>
                          <a:srgbClr val="C00000"/>
                        </a:solidFill>
                        <a:latin typeface="Cambria Math" panose="02040503050406030204" pitchFamily="18" charset="0"/>
                      </a:rPr>
                      <m:t>6</m:t>
                    </m:r>
                  </m:oMath>
                </a14:m>
                <a:r>
                  <a:rPr lang="en-US" sz="2500" dirty="0">
                    <a:solidFill>
                      <a:srgbClr val="C00000"/>
                    </a:solidFill>
                  </a:rPr>
                  <a:t> CSA delays</a:t>
                </a:r>
              </a:p>
            </p:txBody>
          </p:sp>
        </mc:Choice>
        <mc:Fallback xmlns="">
          <p:sp>
            <p:nvSpPr>
              <p:cNvPr id="105" name="Rectangle 104">
                <a:extLst>
                  <a:ext uri="{FF2B5EF4-FFF2-40B4-BE49-F238E27FC236}">
                    <a16:creationId xmlns:a16="http://schemas.microsoft.com/office/drawing/2014/main" id="{85689283-7D70-E94F-8640-ADF17B47FD50}"/>
                  </a:ext>
                </a:extLst>
              </p:cNvPr>
              <p:cNvSpPr>
                <a:spLocks noRot="1" noChangeAspect="1" noMove="1" noResize="1" noEditPoints="1" noAdjustHandles="1" noChangeArrowheads="1" noChangeShapeType="1" noTextEdit="1"/>
              </p:cNvSpPr>
              <p:nvPr/>
            </p:nvSpPr>
            <p:spPr>
              <a:xfrm>
                <a:off x="3326537" y="5510484"/>
                <a:ext cx="9664262" cy="829196"/>
              </a:xfrm>
              <a:prstGeom prst="rect">
                <a:avLst/>
              </a:prstGeom>
              <a:blipFill>
                <a:blip r:embed="rId1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A009BA3B-A8CF-1D42-83A9-098335F8ECEC}"/>
                  </a:ext>
                </a:extLst>
              </p:cNvPr>
              <p:cNvSpPr txBox="1"/>
              <p:nvPr/>
            </p:nvSpPr>
            <p:spPr>
              <a:xfrm>
                <a:off x="7235498" y="5083162"/>
                <a:ext cx="3913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𝑎</m:t>
                      </m:r>
                    </m:oMath>
                  </m:oMathPara>
                </a14:m>
                <a:endParaRPr lang="en-US" sz="2000"/>
              </a:p>
            </p:txBody>
          </p:sp>
        </mc:Choice>
        <mc:Fallback xmlns="">
          <p:sp>
            <p:nvSpPr>
              <p:cNvPr id="107" name="TextBox 106">
                <a:extLst>
                  <a:ext uri="{FF2B5EF4-FFF2-40B4-BE49-F238E27FC236}">
                    <a16:creationId xmlns:a16="http://schemas.microsoft.com/office/drawing/2014/main" id="{A009BA3B-A8CF-1D42-83A9-098335F8ECEC}"/>
                  </a:ext>
                </a:extLst>
              </p:cNvPr>
              <p:cNvSpPr txBox="1">
                <a:spLocks noRot="1" noChangeAspect="1" noMove="1" noResize="1" noEditPoints="1" noAdjustHandles="1" noChangeArrowheads="1" noChangeShapeType="1" noTextEdit="1"/>
              </p:cNvSpPr>
              <p:nvPr/>
            </p:nvSpPr>
            <p:spPr>
              <a:xfrm>
                <a:off x="7235498" y="5083162"/>
                <a:ext cx="391326" cy="40011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57D8C375-5F65-7B42-9197-6769C85663A1}"/>
                  </a:ext>
                </a:extLst>
              </p:cNvPr>
              <p:cNvSpPr/>
              <p:nvPr/>
            </p:nvSpPr>
            <p:spPr>
              <a:xfrm>
                <a:off x="205850" y="4424933"/>
                <a:ext cx="4127923" cy="1631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Require 6-bit normal adds to get MSBs of </a:t>
                </a:r>
                <a14:m>
                  <m:oMath xmlns:m="http://schemas.openxmlformats.org/officeDocument/2006/math">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𝑏</m:t>
                    </m:r>
                  </m:oMath>
                </a14:m>
                <a:endParaRPr lang="en-US" sz="2500" dirty="0">
                  <a:solidFill>
                    <a:schemeClr val="tx1"/>
                  </a:solidFill>
                </a:endParaRPr>
              </a:p>
              <a:p>
                <a:pPr algn="ctr"/>
                <a:endParaRPr lang="en-US" sz="2500" dirty="0">
                  <a:solidFill>
                    <a:schemeClr val="tx1"/>
                  </a:solidFill>
                </a:endParaRPr>
              </a:p>
              <a:p>
                <a:pPr algn="ctr"/>
                <a14:m>
                  <m:oMath xmlns:m="http://schemas.openxmlformats.org/officeDocument/2006/math">
                    <m:d>
                      <m:dPr>
                        <m:begChr m:val="⌊"/>
                        <m:endChr m:val="⌋"/>
                        <m:ctrlPr>
                          <a:rPr lang="en-US" sz="2500" i="1" smtClean="0">
                            <a:solidFill>
                              <a:srgbClr val="C00000"/>
                            </a:solidFill>
                            <a:latin typeface="Cambria Math" panose="02040503050406030204" pitchFamily="18" charset="0"/>
                          </a:rPr>
                        </m:ctrlPr>
                      </m:dPr>
                      <m:e>
                        <m:sSub>
                          <m:sSubPr>
                            <m:ctrlPr>
                              <a:rPr lang="en-US" sz="2500" i="1">
                                <a:solidFill>
                                  <a:srgbClr val="C00000"/>
                                </a:solidFill>
                                <a:latin typeface="Cambria Math" panose="02040503050406030204" pitchFamily="18" charset="0"/>
                              </a:rPr>
                            </m:ctrlPr>
                          </m:sSubPr>
                          <m:e>
                            <m:r>
                              <m:rPr>
                                <m:sty m:val="p"/>
                              </m:rPr>
                              <a:rPr lang="en-US" sz="2500">
                                <a:solidFill>
                                  <a:srgbClr val="C00000"/>
                                </a:solidFill>
                                <a:latin typeface="Cambria Math" panose="02040503050406030204" pitchFamily="18" charset="0"/>
                              </a:rPr>
                              <m:t>log</m:t>
                            </m:r>
                          </m:e>
                          <m:sub>
                            <m:r>
                              <a:rPr lang="en-US" sz="2500">
                                <a:solidFill>
                                  <a:srgbClr val="C00000"/>
                                </a:solidFill>
                                <a:latin typeface="Cambria Math" panose="02040503050406030204" pitchFamily="18" charset="0"/>
                              </a:rPr>
                              <m:t>2</m:t>
                            </m:r>
                          </m:sub>
                        </m:sSub>
                        <m:d>
                          <m:dPr>
                            <m:ctrlPr>
                              <a:rPr lang="en-US" sz="2500" i="1">
                                <a:solidFill>
                                  <a:srgbClr val="C00000"/>
                                </a:solidFill>
                                <a:latin typeface="Cambria Math" panose="02040503050406030204" pitchFamily="18" charset="0"/>
                              </a:rPr>
                            </m:ctrlPr>
                          </m:dPr>
                          <m:e>
                            <m:r>
                              <a:rPr lang="en-US" sz="2500" b="0" i="0" smtClean="0">
                                <a:solidFill>
                                  <a:srgbClr val="C00000"/>
                                </a:solidFill>
                                <a:latin typeface="Cambria Math" panose="02040503050406030204" pitchFamily="18" charset="0"/>
                              </a:rPr>
                              <m:t>6</m:t>
                            </m:r>
                          </m:e>
                        </m:d>
                      </m:e>
                    </m:d>
                    <m:r>
                      <a:rPr lang="en-US" sz="2500" i="1">
                        <a:solidFill>
                          <a:srgbClr val="C00000"/>
                        </a:solidFill>
                        <a:latin typeface="Cambria Math" panose="02040503050406030204" pitchFamily="18" charset="0"/>
                      </a:rPr>
                      <m:t>+1=3</m:t>
                    </m:r>
                  </m:oMath>
                </a14:m>
                <a:r>
                  <a:rPr lang="en-US" sz="2500" dirty="0">
                    <a:solidFill>
                      <a:srgbClr val="C00000"/>
                    </a:solidFill>
                  </a:rPr>
                  <a:t> CSA delays</a:t>
                </a:r>
              </a:p>
            </p:txBody>
          </p:sp>
        </mc:Choice>
        <mc:Fallback xmlns="">
          <p:sp>
            <p:nvSpPr>
              <p:cNvPr id="49" name="Rectangle 48">
                <a:extLst>
                  <a:ext uri="{FF2B5EF4-FFF2-40B4-BE49-F238E27FC236}">
                    <a16:creationId xmlns:a16="http://schemas.microsoft.com/office/drawing/2014/main" id="{57D8C375-5F65-7B42-9197-6769C85663A1}"/>
                  </a:ext>
                </a:extLst>
              </p:cNvPr>
              <p:cNvSpPr>
                <a:spLocks noRot="1" noChangeAspect="1" noMove="1" noResize="1" noEditPoints="1" noAdjustHandles="1" noChangeArrowheads="1" noChangeShapeType="1" noTextEdit="1"/>
              </p:cNvSpPr>
              <p:nvPr/>
            </p:nvSpPr>
            <p:spPr>
              <a:xfrm>
                <a:off x="205850" y="4424933"/>
                <a:ext cx="4127923" cy="1631215"/>
              </a:xfrm>
              <a:prstGeom prst="rect">
                <a:avLst/>
              </a:prstGeom>
              <a:blipFill>
                <a:blip r:embed="rId19"/>
                <a:stretch>
                  <a:fillRect t="-2247" r="-1034" b="-861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7613476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0D49-90FC-3049-847D-F097665BC85C}"/>
              </a:ext>
            </a:extLst>
          </p:cNvPr>
          <p:cNvSpPr>
            <a:spLocks noGrp="1"/>
          </p:cNvSpPr>
          <p:nvPr>
            <p:ph type="title"/>
          </p:nvPr>
        </p:nvSpPr>
        <p:spPr/>
        <p:txBody>
          <a:bodyPr/>
          <a:lstStyle/>
          <a:p>
            <a:r>
              <a:rPr lang="en-US"/>
              <a:t>Two-bit PM is a faster starting point</a:t>
            </a:r>
          </a:p>
        </p:txBody>
      </p:sp>
      <p:sp>
        <p:nvSpPr>
          <p:cNvPr id="3" name="Content Placeholder 2">
            <a:extLst>
              <a:ext uri="{FF2B5EF4-FFF2-40B4-BE49-F238E27FC236}">
                <a16:creationId xmlns:a16="http://schemas.microsoft.com/office/drawing/2014/main" id="{1DD6BE6D-2D87-ED48-A825-97A43B81AD82}"/>
              </a:ext>
            </a:extLst>
          </p:cNvPr>
          <p:cNvSpPr>
            <a:spLocks noGrp="1"/>
          </p:cNvSpPr>
          <p:nvPr>
            <p:ph idx="1"/>
          </p:nvPr>
        </p:nvSpPr>
        <p:spPr/>
        <p:txBody>
          <a:bodyPr>
            <a:normAutofit/>
          </a:bodyPr>
          <a:lstStyle/>
          <a:p>
            <a:endParaRPr lang="en-US" dirty="0"/>
          </a:p>
          <a:p>
            <a:r>
              <a:rPr lang="en-US" dirty="0"/>
              <a:t>Two-bit PM critical path is at least 3X shorter than Euclid’s</a:t>
            </a:r>
          </a:p>
          <a:p>
            <a:r>
              <a:rPr lang="en-US" dirty="0"/>
              <a:t>Two-bit PM iteration counts are at most 2X higher than Euclid’s</a:t>
            </a:r>
          </a:p>
          <a:p>
            <a:pPr marL="0" indent="0">
              <a:buNone/>
            </a:pPr>
            <a:endParaRPr lang="en-US" dirty="0"/>
          </a:p>
          <a:p>
            <a:pPr marL="0" indent="0" algn="ctr">
              <a:buNone/>
            </a:pPr>
            <a:r>
              <a:rPr lang="en-US" b="1" dirty="0"/>
              <a:t>Two-bit PM with carry-save adders is the more promising starting point for hardware in the average and the worst-case.</a:t>
            </a:r>
          </a:p>
        </p:txBody>
      </p:sp>
    </p:spTree>
    <p:extLst>
      <p:ext uri="{BB962C8B-B14F-4D97-AF65-F5344CB8AC3E}">
        <p14:creationId xmlns:p14="http://schemas.microsoft.com/office/powerpoint/2010/main" val="15940176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Our unified design with constant-time config</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Approach</a:t>
            </a:r>
          </a:p>
          <a:p>
            <a:pPr algn="ctr"/>
            <a:endParaRPr lang="en-US" sz="2500" dirty="0">
              <a:solidFill>
                <a:schemeClr val="tx1"/>
              </a:solidFill>
            </a:endParaRPr>
          </a:p>
          <a:p>
            <a:pPr algn="ctr"/>
            <a:r>
              <a:rPr lang="en-US" sz="2500" dirty="0">
                <a:solidFill>
                  <a:schemeClr val="tx1"/>
                </a:solidFill>
              </a:rPr>
              <a:t>Termination Condition</a:t>
            </a:r>
          </a:p>
          <a:p>
            <a:pPr algn="ctr"/>
            <a:endParaRPr lang="en-US" sz="2500" dirty="0">
              <a:solidFill>
                <a:schemeClr val="tx1"/>
              </a:solidFill>
            </a:endParaRPr>
          </a:p>
          <a:p>
            <a:pPr algn="ctr"/>
            <a:endParaRPr lang="en-US" sz="2500" dirty="0">
              <a:solidFill>
                <a:schemeClr val="tx1"/>
              </a:solidFill>
            </a:endParaRPr>
          </a:p>
          <a:p>
            <a:pPr algn="ctr"/>
            <a:endParaRPr lang="en-US" sz="2500" dirty="0">
              <a:solidFill>
                <a:schemeClr val="tx1"/>
              </a:solidFill>
            </a:endParaRPr>
          </a:p>
          <a:p>
            <a:pPr algn="ctr"/>
            <a:endParaRPr lang="en-US" sz="2500" dirty="0">
              <a:solidFill>
                <a:schemeClr val="tx1"/>
              </a:solidFill>
            </a:endParaRPr>
          </a:p>
        </p:txBody>
      </p:sp>
      <p:sp>
        <p:nvSpPr>
          <p:cNvPr id="16" name="Rectangle 15">
            <a:extLst>
              <a:ext uri="{FF2B5EF4-FFF2-40B4-BE49-F238E27FC236}">
                <a16:creationId xmlns:a16="http://schemas.microsoft.com/office/drawing/2014/main" id="{D594EB78-36EF-1148-B256-68F95853E827}"/>
              </a:ext>
            </a:extLst>
          </p:cNvPr>
          <p:cNvSpPr/>
          <p:nvPr/>
        </p:nvSpPr>
        <p:spPr>
          <a:xfrm>
            <a:off x="3375197" y="3035360"/>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Pad to worst-case cycle count</a:t>
            </a:r>
            <a:endParaRPr lang="en-US" sz="2400" dirty="0">
              <a:solidFill>
                <a:schemeClr val="tx1"/>
              </a:solidFill>
            </a:endParaRPr>
          </a:p>
          <a:p>
            <a:pPr algn="ctr"/>
            <a:endParaRPr lang="en-US" sz="2400" dirty="0">
              <a:solidFill>
                <a:schemeClr val="tx1"/>
              </a:solidFill>
            </a:endParaRPr>
          </a:p>
          <a:p>
            <a:pPr algn="ctr"/>
            <a:r>
              <a:rPr lang="en-US" sz="2400" dirty="0">
                <a:solidFill>
                  <a:schemeClr val="tx1"/>
                </a:solidFill>
              </a:rPr>
              <a:t>Cycle count equal to worst case</a:t>
            </a:r>
          </a:p>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Reduce inputs until GCD</a:t>
                </a:r>
              </a:p>
              <a:p>
                <a:pPr algn="ctr"/>
                <a:endParaRPr lang="en-US" sz="2500" dirty="0">
                  <a:solidFill>
                    <a:schemeClr val="tx1"/>
                  </a:solidFill>
                </a:endParaRPr>
              </a:p>
              <a:p>
                <a:pPr algn="ctr"/>
                <a14:m>
                  <m:oMath xmlns:m="http://schemas.openxmlformats.org/officeDocument/2006/math">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==0</m:t>
                    </m:r>
                  </m:oMath>
                </a14:m>
                <a:r>
                  <a:rPr lang="en-US" sz="2500" dirty="0">
                    <a:solidFill>
                      <a:schemeClr val="tx1"/>
                    </a:solidFill>
                  </a:rPr>
                  <a:t> or </a:t>
                </a:r>
                <a14:m>
                  <m:oMath xmlns:m="http://schemas.openxmlformats.org/officeDocument/2006/math">
                    <m:r>
                      <a:rPr lang="en-US" sz="2500" b="0" i="1" smtClean="0">
                        <a:solidFill>
                          <a:schemeClr val="tx1"/>
                        </a:solidFill>
                        <a:latin typeface="Cambria Math" panose="02040503050406030204" pitchFamily="18" charset="0"/>
                      </a:rPr>
                      <m:t>𝑏</m:t>
                    </m:r>
                    <m:r>
                      <a:rPr lang="en-US" sz="2500" b="0" i="1" smtClean="0">
                        <a:solidFill>
                          <a:schemeClr val="tx1"/>
                        </a:solidFill>
                        <a:latin typeface="Cambria Math" panose="02040503050406030204" pitchFamily="18" charset="0"/>
                      </a:rPr>
                      <m:t>==0</m:t>
                    </m:r>
                  </m:oMath>
                </a14:m>
                <a:endParaRPr lang="en-US" sz="2500" dirty="0">
                  <a:solidFill>
                    <a:schemeClr val="tx1"/>
                  </a:solidFill>
                </a:endParaRP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3"/>
                <a:stretch>
                  <a:fillRect t="-1515"/>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p:sp>
        <p:nvSpPr>
          <p:cNvPr id="4" name="Rectangle 3">
            <a:extLst>
              <a:ext uri="{FF2B5EF4-FFF2-40B4-BE49-F238E27FC236}">
                <a16:creationId xmlns:a16="http://schemas.microsoft.com/office/drawing/2014/main" id="{F9D94FFA-E5B4-5646-9A46-79D80921A888}"/>
              </a:ext>
            </a:extLst>
          </p:cNvPr>
          <p:cNvSpPr/>
          <p:nvPr/>
        </p:nvSpPr>
        <p:spPr>
          <a:xfrm>
            <a:off x="4279083" y="1925248"/>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CT</a:t>
            </a:r>
          </a:p>
        </p:txBody>
      </p:sp>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NCT</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Application Requirements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29286F5-D331-C54B-9222-B1C7DEBBE74E}"/>
                  </a:ext>
                </a:extLst>
              </p:cNvPr>
              <p:cNvSpPr txBox="1"/>
              <p:nvPr/>
            </p:nvSpPr>
            <p:spPr>
              <a:xfrm>
                <a:off x="4715576" y="4895195"/>
                <a:ext cx="6207918" cy="861774"/>
              </a:xfrm>
              <a:prstGeom prst="rect">
                <a:avLst/>
              </a:prstGeom>
              <a:noFill/>
            </p:spPr>
            <p:txBody>
              <a:bodyPr wrap="square">
                <a:spAutoFit/>
              </a:bodyPr>
              <a:lstStyle/>
              <a:p>
                <a:pPr algn="ctr"/>
                <a:r>
                  <a:rPr lang="en-US" sz="2500" dirty="0">
                    <a:solidFill>
                      <a:schemeClr val="tx1"/>
                    </a:solidFill>
                  </a:rPr>
                  <a:t>Note that since </a:t>
                </a:r>
                <a14:m>
                  <m:oMath xmlns:m="http://schemas.openxmlformats.org/officeDocument/2006/math">
                    <m:r>
                      <a:rPr lang="en-US" sz="2500" b="0" i="1" smtClean="0">
                        <a:solidFill>
                          <a:schemeClr val="tx1"/>
                        </a:solidFill>
                        <a:latin typeface="Cambria Math" panose="02040503050406030204" pitchFamily="18" charset="0"/>
                      </a:rPr>
                      <m:t>𝑎</m:t>
                    </m:r>
                    <m:r>
                      <a:rPr lang="en-US" sz="2500" b="0" i="1" smtClean="0">
                        <a:solidFill>
                          <a:schemeClr val="tx1"/>
                        </a:solidFill>
                        <a:latin typeface="Cambria Math" panose="02040503050406030204" pitchFamily="18" charset="0"/>
                      </a:rPr>
                      <m:t>,</m:t>
                    </m:r>
                    <m:r>
                      <a:rPr lang="en-US" sz="2500" b="0" i="1" smtClean="0">
                        <a:solidFill>
                          <a:schemeClr val="tx1"/>
                        </a:solidFill>
                        <a:latin typeface="Cambria Math" panose="02040503050406030204" pitchFamily="18" charset="0"/>
                      </a:rPr>
                      <m:t>𝑏</m:t>
                    </m:r>
                  </m:oMath>
                </a14:m>
                <a:r>
                  <a:rPr lang="en-US" sz="2500" dirty="0">
                    <a:solidFill>
                      <a:schemeClr val="tx1"/>
                    </a:solidFill>
                  </a:rPr>
                  <a:t> are in CSA form, we do not know when they become </a:t>
                </a:r>
                <a14:m>
                  <m:oMath xmlns:m="http://schemas.openxmlformats.org/officeDocument/2006/math">
                    <m:r>
                      <a:rPr lang="en-US" sz="2500" b="0" i="1" smtClean="0">
                        <a:solidFill>
                          <a:schemeClr val="tx1"/>
                        </a:solidFill>
                        <a:latin typeface="Cambria Math" panose="02040503050406030204" pitchFamily="18" charset="0"/>
                      </a:rPr>
                      <m:t>0</m:t>
                    </m:r>
                  </m:oMath>
                </a14:m>
                <a:endParaRPr lang="en-US" sz="2500" dirty="0">
                  <a:solidFill>
                    <a:schemeClr val="tx1"/>
                  </a:solidFill>
                </a:endParaRPr>
              </a:p>
            </p:txBody>
          </p:sp>
        </mc:Choice>
        <mc:Fallback xmlns="">
          <p:sp>
            <p:nvSpPr>
              <p:cNvPr id="27" name="TextBox 26">
                <a:extLst>
                  <a:ext uri="{FF2B5EF4-FFF2-40B4-BE49-F238E27FC236}">
                    <a16:creationId xmlns:a16="http://schemas.microsoft.com/office/drawing/2014/main" id="{C29286F5-D331-C54B-9222-B1C7DEBBE74E}"/>
                  </a:ext>
                </a:extLst>
              </p:cNvPr>
              <p:cNvSpPr txBox="1">
                <a:spLocks noRot="1" noChangeAspect="1" noMove="1" noResize="1" noEditPoints="1" noAdjustHandles="1" noChangeArrowheads="1" noChangeShapeType="1" noTextEdit="1"/>
              </p:cNvSpPr>
              <p:nvPr/>
            </p:nvSpPr>
            <p:spPr>
              <a:xfrm>
                <a:off x="4715576" y="4895195"/>
                <a:ext cx="6207918" cy="861774"/>
              </a:xfrm>
              <a:prstGeom prst="rect">
                <a:avLst/>
              </a:prstGeom>
              <a:blipFill>
                <a:blip r:embed="rId4"/>
                <a:stretch>
                  <a:fillRect t="-4965" b="-16312"/>
                </a:stretch>
              </a:blipFill>
            </p:spPr>
            <p:txBody>
              <a:bodyPr/>
              <a:lstStyle/>
              <a:p>
                <a:r>
                  <a:rPr lang="en-US">
                    <a:noFill/>
                  </a:rPr>
                  <a:t> </a:t>
                </a:r>
              </a:p>
            </p:txBody>
          </p:sp>
        </mc:Fallback>
      </mc:AlternateContent>
    </p:spTree>
    <p:extLst>
      <p:ext uri="{BB962C8B-B14F-4D97-AF65-F5344CB8AC3E}">
        <p14:creationId xmlns:p14="http://schemas.microsoft.com/office/powerpoint/2010/main" val="40516110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We focus on the optimal design space</a:t>
            </a:r>
          </a:p>
        </p:txBody>
      </p:sp>
      <p:sp>
        <p:nvSpPr>
          <p:cNvPr id="4" name="Rectangle 3">
            <a:extLst>
              <a:ext uri="{FF2B5EF4-FFF2-40B4-BE49-F238E27FC236}">
                <a16:creationId xmlns:a16="http://schemas.microsoft.com/office/drawing/2014/main" id="{F9D94FFA-E5B4-5646-9A46-79D80921A888}"/>
              </a:ext>
            </a:extLst>
          </p:cNvPr>
          <p:cNvSpPr/>
          <p:nvPr/>
        </p:nvSpPr>
        <p:spPr>
          <a:xfrm>
            <a:off x="3741296" y="1674674"/>
            <a:ext cx="1782305"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Software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EC1F34D-4F53-E547-A3F7-DC62D8874BF3}"/>
                  </a:ext>
                </a:extLst>
              </p:cNvPr>
              <p:cNvSpPr/>
              <p:nvPr/>
            </p:nvSpPr>
            <p:spPr>
              <a:xfrm>
                <a:off x="2882749"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6" name="Rectangle 5">
                <a:extLst>
                  <a:ext uri="{FF2B5EF4-FFF2-40B4-BE49-F238E27FC236}">
                    <a16:creationId xmlns:a16="http://schemas.microsoft.com/office/drawing/2014/main" id="{0EC1F34D-4F53-E547-A3F7-DC62D8874BF3}"/>
                  </a:ext>
                </a:extLst>
              </p:cNvPr>
              <p:cNvSpPr>
                <a:spLocks noRot="1" noChangeAspect="1" noMove="1" noResize="1" noEditPoints="1" noAdjustHandles="1" noChangeArrowheads="1" noChangeShapeType="1" noTextEdit="1"/>
              </p:cNvSpPr>
              <p:nvPr/>
            </p:nvSpPr>
            <p:spPr>
              <a:xfrm>
                <a:off x="2882749" y="3129830"/>
                <a:ext cx="1088136" cy="603063"/>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4B5BFB5-D96A-1946-A8C6-A915F4B4DE3D}"/>
              </a:ext>
            </a:extLst>
          </p:cNvPr>
          <p:cNvSpPr/>
          <p:nvPr/>
        </p:nvSpPr>
        <p:spPr>
          <a:xfrm>
            <a:off x="3586542"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15" name="Rectangle 14">
            <a:extLst>
              <a:ext uri="{FF2B5EF4-FFF2-40B4-BE49-F238E27FC236}">
                <a16:creationId xmlns:a16="http://schemas.microsoft.com/office/drawing/2014/main" id="{221DCAA6-1840-BB4C-A5F0-3E29EDB661B4}"/>
              </a:ext>
            </a:extLst>
          </p:cNvPr>
          <p:cNvSpPr/>
          <p:nvPr/>
        </p:nvSpPr>
        <p:spPr>
          <a:xfrm>
            <a:off x="233533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38" name="Straight Arrow Connector 37">
            <a:extLst>
              <a:ext uri="{FF2B5EF4-FFF2-40B4-BE49-F238E27FC236}">
                <a16:creationId xmlns:a16="http://schemas.microsoft.com/office/drawing/2014/main" id="{976F2D78-8604-9249-9813-F3F5DCC6BCDC}"/>
              </a:ext>
            </a:extLst>
          </p:cNvPr>
          <p:cNvCxnSpPr>
            <a:stCxn id="4" idx="2"/>
            <a:endCxn id="6" idx="0"/>
          </p:cNvCxnSpPr>
          <p:nvPr/>
        </p:nvCxnSpPr>
        <p:spPr>
          <a:xfrm flipH="1">
            <a:off x="3426817" y="2277737"/>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EC614E5-95C9-F340-80A3-6BA45AD96FD9}"/>
              </a:ext>
            </a:extLst>
          </p:cNvPr>
          <p:cNvCxnSpPr>
            <a:cxnSpLocks/>
            <a:stCxn id="4" idx="2"/>
          </p:cNvCxnSpPr>
          <p:nvPr/>
        </p:nvCxnSpPr>
        <p:spPr>
          <a:xfrm>
            <a:off x="4632449" y="2277737"/>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DEE94F1-4557-CB45-9BF7-8FA7BAAD273E}"/>
              </a:ext>
            </a:extLst>
          </p:cNvPr>
          <p:cNvCxnSpPr>
            <a:cxnSpLocks/>
            <a:stCxn id="6" idx="2"/>
            <a:endCxn id="15" idx="0"/>
          </p:cNvCxnSpPr>
          <p:nvPr/>
        </p:nvCxnSpPr>
        <p:spPr>
          <a:xfrm flipH="1">
            <a:off x="2800281"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B57FC48-E78F-4345-B752-39F6C9861011}"/>
              </a:ext>
            </a:extLst>
          </p:cNvPr>
          <p:cNvCxnSpPr>
            <a:cxnSpLocks/>
            <a:stCxn id="6" idx="2"/>
            <a:endCxn id="14" idx="0"/>
          </p:cNvCxnSpPr>
          <p:nvPr/>
        </p:nvCxnSpPr>
        <p:spPr>
          <a:xfrm>
            <a:off x="3426817"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FE8B7F5-A1C4-994F-8B06-3C48D01B44CD}"/>
                  </a:ext>
                </a:extLst>
              </p:cNvPr>
              <p:cNvSpPr/>
              <p:nvPr/>
            </p:nvSpPr>
            <p:spPr>
              <a:xfrm>
                <a:off x="5374498"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23" name="Rectangle 22">
                <a:extLst>
                  <a:ext uri="{FF2B5EF4-FFF2-40B4-BE49-F238E27FC236}">
                    <a16:creationId xmlns:a16="http://schemas.microsoft.com/office/drawing/2014/main" id="{CFE8B7F5-A1C4-994F-8B06-3C48D01B44CD}"/>
                  </a:ext>
                </a:extLst>
              </p:cNvPr>
              <p:cNvSpPr>
                <a:spLocks noRot="1" noChangeAspect="1" noMove="1" noResize="1" noEditPoints="1" noAdjustHandles="1" noChangeArrowheads="1" noChangeShapeType="1" noTextEdit="1"/>
              </p:cNvSpPr>
              <p:nvPr/>
            </p:nvSpPr>
            <p:spPr>
              <a:xfrm>
                <a:off x="5374498" y="3129830"/>
                <a:ext cx="1088136" cy="603063"/>
              </a:xfrm>
              <a:prstGeom prst="rect">
                <a:avLst/>
              </a:prstGeom>
              <a:blipFill>
                <a:blip r:embed="rId4"/>
                <a:stretch>
                  <a:fillRect/>
                </a:stretch>
              </a:blipFill>
              <a:ln>
                <a:solidFill>
                  <a:schemeClr val="tx1"/>
                </a:solidFill>
              </a:ln>
            </p:spPr>
            <p:txBody>
              <a:bodyPr/>
              <a:lstStyle/>
              <a:p>
                <a:r>
                  <a:rPr lang="en-US">
                    <a:noFill/>
                  </a:rPr>
                  <a:t> </a:t>
                </a:r>
              </a:p>
            </p:txBody>
          </p:sp>
        </mc:Fallback>
      </mc:AlternateContent>
      <p:sp>
        <p:nvSpPr>
          <p:cNvPr id="24" name="Rectangle 23">
            <a:extLst>
              <a:ext uri="{FF2B5EF4-FFF2-40B4-BE49-F238E27FC236}">
                <a16:creationId xmlns:a16="http://schemas.microsoft.com/office/drawing/2014/main" id="{83C337E2-EFAD-3A4B-9FA9-414B31BFEBE9}"/>
              </a:ext>
            </a:extLst>
          </p:cNvPr>
          <p:cNvSpPr/>
          <p:nvPr/>
        </p:nvSpPr>
        <p:spPr>
          <a:xfrm>
            <a:off x="607829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25" name="Rectangle 24">
            <a:extLst>
              <a:ext uri="{FF2B5EF4-FFF2-40B4-BE49-F238E27FC236}">
                <a16:creationId xmlns:a16="http://schemas.microsoft.com/office/drawing/2014/main" id="{693A8C4D-D933-2A4D-BD4C-3191882DE316}"/>
              </a:ext>
            </a:extLst>
          </p:cNvPr>
          <p:cNvSpPr/>
          <p:nvPr/>
        </p:nvSpPr>
        <p:spPr>
          <a:xfrm>
            <a:off x="4827080"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26" name="Straight Arrow Connector 25">
            <a:extLst>
              <a:ext uri="{FF2B5EF4-FFF2-40B4-BE49-F238E27FC236}">
                <a16:creationId xmlns:a16="http://schemas.microsoft.com/office/drawing/2014/main" id="{C2435249-6962-BD44-9E83-BAC6C092E685}"/>
              </a:ext>
            </a:extLst>
          </p:cNvPr>
          <p:cNvCxnSpPr>
            <a:cxnSpLocks/>
            <a:stCxn id="23" idx="2"/>
            <a:endCxn id="25" idx="0"/>
          </p:cNvCxnSpPr>
          <p:nvPr/>
        </p:nvCxnSpPr>
        <p:spPr>
          <a:xfrm flipH="1">
            <a:off x="5292030"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335ED66-0F3C-F44C-873E-7F5B05FFA35B}"/>
              </a:ext>
            </a:extLst>
          </p:cNvPr>
          <p:cNvCxnSpPr>
            <a:cxnSpLocks/>
            <a:stCxn id="23" idx="2"/>
            <a:endCxn id="24" idx="0"/>
          </p:cNvCxnSpPr>
          <p:nvPr/>
        </p:nvCxnSpPr>
        <p:spPr>
          <a:xfrm>
            <a:off x="5918566"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F426B57B-0C6D-114A-9216-A21B1309DE2F}"/>
              </a:ext>
            </a:extLst>
          </p:cNvPr>
          <p:cNvSpPr/>
          <p:nvPr/>
        </p:nvSpPr>
        <p:spPr>
          <a:xfrm>
            <a:off x="8714513" y="1674673"/>
            <a:ext cx="1782305" cy="60306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Hardware</a:t>
            </a:r>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4CB9FD6C-AF2F-234F-97A1-21F66C75EFCF}"/>
                  </a:ext>
                </a:extLst>
              </p:cNvPr>
              <p:cNvSpPr/>
              <p:nvPr/>
            </p:nvSpPr>
            <p:spPr>
              <a:xfrm>
                <a:off x="7855966" y="3129829"/>
                <a:ext cx="1088136" cy="60306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39" name="Rectangle 38">
                <a:extLst>
                  <a:ext uri="{FF2B5EF4-FFF2-40B4-BE49-F238E27FC236}">
                    <a16:creationId xmlns:a16="http://schemas.microsoft.com/office/drawing/2014/main" id="{4CB9FD6C-AF2F-234F-97A1-21F66C75EFCF}"/>
                  </a:ext>
                </a:extLst>
              </p:cNvPr>
              <p:cNvSpPr>
                <a:spLocks noRot="1" noChangeAspect="1" noMove="1" noResize="1" noEditPoints="1" noAdjustHandles="1" noChangeArrowheads="1" noChangeShapeType="1" noTextEdit="1"/>
              </p:cNvSpPr>
              <p:nvPr/>
            </p:nvSpPr>
            <p:spPr>
              <a:xfrm>
                <a:off x="7855966" y="3129829"/>
                <a:ext cx="1088136"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B16ADC37-E47F-F942-96E7-053C1A7C0ECC}"/>
              </a:ext>
            </a:extLst>
          </p:cNvPr>
          <p:cNvCxnSpPr>
            <a:stCxn id="37" idx="2"/>
            <a:endCxn id="39" idx="0"/>
          </p:cNvCxnSpPr>
          <p:nvPr/>
        </p:nvCxnSpPr>
        <p:spPr>
          <a:xfrm flipH="1">
            <a:off x="8400034" y="2277736"/>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BCC5F3D8-7445-FE4B-9485-A7E6A7F93626}"/>
              </a:ext>
            </a:extLst>
          </p:cNvPr>
          <p:cNvCxnSpPr>
            <a:cxnSpLocks/>
            <a:stCxn id="37" idx="2"/>
          </p:cNvCxnSpPr>
          <p:nvPr/>
        </p:nvCxnSpPr>
        <p:spPr>
          <a:xfrm>
            <a:off x="9605666" y="2277736"/>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814273AC-1B28-3A44-A563-D9496BEEC7AE}"/>
              </a:ext>
            </a:extLst>
          </p:cNvPr>
          <p:cNvCxnSpPr>
            <a:cxnSpLocks/>
            <a:stCxn id="39" idx="2"/>
          </p:cNvCxnSpPr>
          <p:nvPr/>
        </p:nvCxnSpPr>
        <p:spPr>
          <a:xfrm flipH="1">
            <a:off x="7773498"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61E0A55-350D-3241-B83F-D623F178B3B7}"/>
              </a:ext>
            </a:extLst>
          </p:cNvPr>
          <p:cNvCxnSpPr>
            <a:cxnSpLocks/>
            <a:stCxn id="39" idx="2"/>
          </p:cNvCxnSpPr>
          <p:nvPr/>
        </p:nvCxnSpPr>
        <p:spPr>
          <a:xfrm>
            <a:off x="8400034"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F27BB86C-358C-3647-8BEE-9312B9D631E9}"/>
                  </a:ext>
                </a:extLst>
              </p:cNvPr>
              <p:cNvSpPr/>
              <p:nvPr/>
            </p:nvSpPr>
            <p:spPr>
              <a:xfrm>
                <a:off x="10347715" y="3129829"/>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51" name="Rectangle 50">
                <a:extLst>
                  <a:ext uri="{FF2B5EF4-FFF2-40B4-BE49-F238E27FC236}">
                    <a16:creationId xmlns:a16="http://schemas.microsoft.com/office/drawing/2014/main" id="{F27BB86C-358C-3647-8BEE-9312B9D631E9}"/>
                  </a:ext>
                </a:extLst>
              </p:cNvPr>
              <p:cNvSpPr>
                <a:spLocks noRot="1" noChangeAspect="1" noMove="1" noResize="1" noEditPoints="1" noAdjustHandles="1" noChangeArrowheads="1" noChangeShapeType="1" noTextEdit="1"/>
              </p:cNvSpPr>
              <p:nvPr/>
            </p:nvSpPr>
            <p:spPr>
              <a:xfrm>
                <a:off x="10347715" y="3129829"/>
                <a:ext cx="1088136"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52" name="Rectangle 51">
            <a:extLst>
              <a:ext uri="{FF2B5EF4-FFF2-40B4-BE49-F238E27FC236}">
                <a16:creationId xmlns:a16="http://schemas.microsoft.com/office/drawing/2014/main" id="{75337691-9663-3C4D-B52F-46889601A30B}"/>
              </a:ext>
            </a:extLst>
          </p:cNvPr>
          <p:cNvSpPr/>
          <p:nvPr/>
        </p:nvSpPr>
        <p:spPr>
          <a:xfrm>
            <a:off x="11051508"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53" name="Rectangle 52">
            <a:extLst>
              <a:ext uri="{FF2B5EF4-FFF2-40B4-BE49-F238E27FC236}">
                <a16:creationId xmlns:a16="http://schemas.microsoft.com/office/drawing/2014/main" id="{382AE139-E47E-8F45-A57D-DA9624921867}"/>
              </a:ext>
            </a:extLst>
          </p:cNvPr>
          <p:cNvSpPr/>
          <p:nvPr/>
        </p:nvSpPr>
        <p:spPr>
          <a:xfrm>
            <a:off x="9800297"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54" name="Straight Arrow Connector 53">
            <a:extLst>
              <a:ext uri="{FF2B5EF4-FFF2-40B4-BE49-F238E27FC236}">
                <a16:creationId xmlns:a16="http://schemas.microsoft.com/office/drawing/2014/main" id="{FC268F39-8A5E-9547-8A8D-57C4E7BFAA3A}"/>
              </a:ext>
            </a:extLst>
          </p:cNvPr>
          <p:cNvCxnSpPr>
            <a:cxnSpLocks/>
            <a:stCxn id="51" idx="2"/>
            <a:endCxn id="53" idx="0"/>
          </p:cNvCxnSpPr>
          <p:nvPr/>
        </p:nvCxnSpPr>
        <p:spPr>
          <a:xfrm flipH="1">
            <a:off x="10265247"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329DB59-9022-F546-9B4D-D8572C40A3FB}"/>
              </a:ext>
            </a:extLst>
          </p:cNvPr>
          <p:cNvCxnSpPr>
            <a:cxnSpLocks/>
            <a:stCxn id="51" idx="2"/>
            <a:endCxn id="52" idx="0"/>
          </p:cNvCxnSpPr>
          <p:nvPr/>
        </p:nvCxnSpPr>
        <p:spPr>
          <a:xfrm>
            <a:off x="10891783"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42BC3D05-6147-4A41-93D9-F6C616F19329}"/>
              </a:ext>
            </a:extLst>
          </p:cNvPr>
          <p:cNvSpPr/>
          <p:nvPr/>
        </p:nvSpPr>
        <p:spPr>
          <a:xfrm>
            <a:off x="155806" y="167467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Target Platform</a:t>
            </a:r>
          </a:p>
        </p:txBody>
      </p:sp>
      <p:sp>
        <p:nvSpPr>
          <p:cNvPr id="58" name="Rectangle 57">
            <a:extLst>
              <a:ext uri="{FF2B5EF4-FFF2-40B4-BE49-F238E27FC236}">
                <a16:creationId xmlns:a16="http://schemas.microsoft.com/office/drawing/2014/main" id="{B3E2D58A-86D2-084C-8708-A9EFC561B961}"/>
              </a:ext>
            </a:extLst>
          </p:cNvPr>
          <p:cNvSpPr/>
          <p:nvPr/>
        </p:nvSpPr>
        <p:spPr>
          <a:xfrm>
            <a:off x="155806" y="312945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Algorithm</a:t>
            </a:r>
          </a:p>
        </p:txBody>
      </p:sp>
      <p:sp>
        <p:nvSpPr>
          <p:cNvPr id="59" name="Rectangle 58">
            <a:extLst>
              <a:ext uri="{FF2B5EF4-FFF2-40B4-BE49-F238E27FC236}">
                <a16:creationId xmlns:a16="http://schemas.microsoft.com/office/drawing/2014/main" id="{6558FA29-96B7-F347-9734-A8C1E9D51E9D}"/>
              </a:ext>
            </a:extLst>
          </p:cNvPr>
          <p:cNvSpPr/>
          <p:nvPr/>
        </p:nvSpPr>
        <p:spPr>
          <a:xfrm>
            <a:off x="155806" y="4222397"/>
            <a:ext cx="2288822" cy="894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Application Requirements</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816FB76-C5DB-0644-9B2B-7315FAF57A35}"/>
              </a:ext>
            </a:extLst>
          </p:cNvPr>
          <p:cNvCxnSpPr>
            <a:cxnSpLocks/>
          </p:cNvCxnSpPr>
          <p:nvPr/>
        </p:nvCxnSpPr>
        <p:spPr>
          <a:xfrm>
            <a:off x="315310" y="4050515"/>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0CEF6DF-6DF0-D244-8041-BD6E952A74EC}"/>
              </a:ext>
            </a:extLst>
          </p:cNvPr>
          <p:cNvSpPr/>
          <p:nvPr/>
        </p:nvSpPr>
        <p:spPr>
          <a:xfrm>
            <a:off x="10372047"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[AHAJS16]</a:t>
            </a:r>
          </a:p>
          <a:p>
            <a:pPr algn="ctr"/>
            <a:r>
              <a:rPr lang="en-US" sz="2000" dirty="0">
                <a:solidFill>
                  <a:srgbClr val="C00000"/>
                </a:solidFill>
              </a:rPr>
              <a:t>[ZST+20]</a:t>
            </a:r>
          </a:p>
          <a:p>
            <a:pPr algn="ctr"/>
            <a:r>
              <a:rPr lang="en-US" sz="2000" dirty="0">
                <a:solidFill>
                  <a:srgbClr val="C00000"/>
                </a:solidFill>
              </a:rPr>
              <a:t>[ZTW21]</a:t>
            </a:r>
          </a:p>
        </p:txBody>
      </p: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65" name="Rectangle 64">
            <a:extLst>
              <a:ext uri="{FF2B5EF4-FFF2-40B4-BE49-F238E27FC236}">
                <a16:creationId xmlns:a16="http://schemas.microsoft.com/office/drawing/2014/main" id="{3CC284CD-0519-C441-801C-4CA2E344AF03}"/>
              </a:ext>
            </a:extLst>
          </p:cNvPr>
          <p:cNvSpPr/>
          <p:nvPr/>
        </p:nvSpPr>
        <p:spPr>
          <a:xfrm>
            <a:off x="3769798" y="5459982"/>
            <a:ext cx="6387388" cy="75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 = constant-time, NCT = not constant-time</a:t>
            </a:r>
          </a:p>
        </p:txBody>
      </p:sp>
      <p:sp>
        <p:nvSpPr>
          <p:cNvPr id="41" name="Rectangle 40">
            <a:extLst>
              <a:ext uri="{FF2B5EF4-FFF2-40B4-BE49-F238E27FC236}">
                <a16:creationId xmlns:a16="http://schemas.microsoft.com/office/drawing/2014/main" id="{D5151CC8-DA2F-8F43-86A7-83DBB33BA237}"/>
              </a:ext>
            </a:extLst>
          </p:cNvPr>
          <p:cNvSpPr/>
          <p:nvPr/>
        </p:nvSpPr>
        <p:spPr>
          <a:xfrm>
            <a:off x="7323234" y="4361597"/>
            <a:ext cx="2170438" cy="60306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Unified</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Tree>
    <p:extLst>
      <p:ext uri="{BB962C8B-B14F-4D97-AF65-F5344CB8AC3E}">
        <p14:creationId xmlns:p14="http://schemas.microsoft.com/office/powerpoint/2010/main" val="3965935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a:extLst>
              <a:ext uri="{FF2B5EF4-FFF2-40B4-BE49-F238E27FC236}">
                <a16:creationId xmlns:a16="http://schemas.microsoft.com/office/drawing/2014/main" id="{52BC1B3C-99D9-864A-8277-8E511201406A}"/>
              </a:ext>
            </a:extLst>
          </p:cNvPr>
          <p:cNvGraphicFramePr>
            <a:graphicFrameLocks noGrp="1"/>
          </p:cNvGraphicFramePr>
          <p:nvPr>
            <p:ph sz="half" idx="1"/>
          </p:nvPr>
        </p:nvGraphicFramePr>
        <p:xfrm>
          <a:off x="472605" y="1192678"/>
          <a:ext cx="6019800" cy="3997091"/>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a:extLst>
              <a:ext uri="{FF2B5EF4-FFF2-40B4-BE49-F238E27FC236}">
                <a16:creationId xmlns:a16="http://schemas.microsoft.com/office/drawing/2014/main" id="{5308DB79-051E-BC48-AEAD-FC57EB626B07}"/>
              </a:ext>
            </a:extLst>
          </p:cNvPr>
          <p:cNvSpPr txBox="1"/>
          <p:nvPr/>
        </p:nvSpPr>
        <p:spPr>
          <a:xfrm>
            <a:off x="2417606" y="5090842"/>
            <a:ext cx="3112327" cy="477054"/>
          </a:xfrm>
          <a:prstGeom prst="rect">
            <a:avLst/>
          </a:prstGeom>
          <a:noFill/>
        </p:spPr>
        <p:txBody>
          <a:bodyPr wrap="none" rtlCol="0">
            <a:spAutoFit/>
          </a:bodyPr>
          <a:lstStyle/>
          <a:p>
            <a:r>
              <a:rPr lang="en-US" sz="2500" dirty="0"/>
              <a:t>Clock Frequency (GHz)</a:t>
            </a:r>
          </a:p>
        </p:txBody>
      </p:sp>
      <p:sp>
        <p:nvSpPr>
          <p:cNvPr id="24" name="TextBox 23">
            <a:extLst>
              <a:ext uri="{FF2B5EF4-FFF2-40B4-BE49-F238E27FC236}">
                <a16:creationId xmlns:a16="http://schemas.microsoft.com/office/drawing/2014/main" id="{0FE8F091-EC07-354A-A1B9-1EF8A763E2DE}"/>
              </a:ext>
            </a:extLst>
          </p:cNvPr>
          <p:cNvSpPr txBox="1"/>
          <p:nvPr/>
        </p:nvSpPr>
        <p:spPr>
          <a:xfrm>
            <a:off x="2087500" y="715624"/>
            <a:ext cx="3796680" cy="477054"/>
          </a:xfrm>
          <a:prstGeom prst="rect">
            <a:avLst/>
          </a:prstGeom>
          <a:noFill/>
        </p:spPr>
        <p:txBody>
          <a:bodyPr wrap="none" rtlCol="0">
            <a:spAutoFit/>
          </a:bodyPr>
          <a:lstStyle/>
          <a:p>
            <a:r>
              <a:rPr lang="en-US" sz="2500" dirty="0"/>
              <a:t>255-bit constant-time XGCD</a:t>
            </a:r>
          </a:p>
        </p:txBody>
      </p:sp>
      <p:sp>
        <p:nvSpPr>
          <p:cNvPr id="26" name="TextBox 25">
            <a:extLst>
              <a:ext uri="{FF2B5EF4-FFF2-40B4-BE49-F238E27FC236}">
                <a16:creationId xmlns:a16="http://schemas.microsoft.com/office/drawing/2014/main" id="{8AFA6259-2190-AE47-8641-3E8732A7A40A}"/>
              </a:ext>
            </a:extLst>
          </p:cNvPr>
          <p:cNvSpPr txBox="1"/>
          <p:nvPr/>
        </p:nvSpPr>
        <p:spPr>
          <a:xfrm>
            <a:off x="945934" y="4249766"/>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27" name="TextBox 26">
            <a:extLst>
              <a:ext uri="{FF2B5EF4-FFF2-40B4-BE49-F238E27FC236}">
                <a16:creationId xmlns:a16="http://schemas.microsoft.com/office/drawing/2014/main" id="{00E5D6E0-95EA-3943-8A4D-DD3E09F53079}"/>
              </a:ext>
            </a:extLst>
          </p:cNvPr>
          <p:cNvSpPr txBox="1"/>
          <p:nvPr/>
        </p:nvSpPr>
        <p:spPr>
          <a:xfrm>
            <a:off x="945934" y="1203358"/>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28" name="TextBox 27">
            <a:extLst>
              <a:ext uri="{FF2B5EF4-FFF2-40B4-BE49-F238E27FC236}">
                <a16:creationId xmlns:a16="http://schemas.microsoft.com/office/drawing/2014/main" id="{0CD15C58-635F-FA45-B6D9-7F08A88F997B}"/>
              </a:ext>
            </a:extLst>
          </p:cNvPr>
          <p:cNvSpPr txBox="1"/>
          <p:nvPr/>
        </p:nvSpPr>
        <p:spPr>
          <a:xfrm>
            <a:off x="945934" y="2421922"/>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29" name="TextBox 28">
            <a:extLst>
              <a:ext uri="{FF2B5EF4-FFF2-40B4-BE49-F238E27FC236}">
                <a16:creationId xmlns:a16="http://schemas.microsoft.com/office/drawing/2014/main" id="{AC02E6FD-3E71-374F-8F49-30487996327C}"/>
              </a:ext>
            </a:extLst>
          </p:cNvPr>
          <p:cNvSpPr txBox="1"/>
          <p:nvPr/>
        </p:nvSpPr>
        <p:spPr>
          <a:xfrm>
            <a:off x="945934" y="1812640"/>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30" name="TextBox 29">
            <a:extLst>
              <a:ext uri="{FF2B5EF4-FFF2-40B4-BE49-F238E27FC236}">
                <a16:creationId xmlns:a16="http://schemas.microsoft.com/office/drawing/2014/main" id="{7CAA08BD-216B-534E-A81A-63BEFA2B154B}"/>
              </a:ext>
            </a:extLst>
          </p:cNvPr>
          <p:cNvSpPr txBox="1"/>
          <p:nvPr/>
        </p:nvSpPr>
        <p:spPr>
          <a:xfrm>
            <a:off x="945934" y="3031204"/>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31" name="TextBox 30">
            <a:extLst>
              <a:ext uri="{FF2B5EF4-FFF2-40B4-BE49-F238E27FC236}">
                <a16:creationId xmlns:a16="http://schemas.microsoft.com/office/drawing/2014/main" id="{E90600E1-1F8E-9C47-846E-7CA2EF04C213}"/>
              </a:ext>
            </a:extLst>
          </p:cNvPr>
          <p:cNvSpPr txBox="1"/>
          <p:nvPr/>
        </p:nvSpPr>
        <p:spPr>
          <a:xfrm>
            <a:off x="945934" y="3640486"/>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32" name="TextBox 31">
            <a:extLst>
              <a:ext uri="{FF2B5EF4-FFF2-40B4-BE49-F238E27FC236}">
                <a16:creationId xmlns:a16="http://schemas.microsoft.com/office/drawing/2014/main" id="{50F40241-E742-B749-A2F9-77FC885C0409}"/>
              </a:ext>
            </a:extLst>
          </p:cNvPr>
          <p:cNvSpPr txBox="1"/>
          <p:nvPr/>
        </p:nvSpPr>
        <p:spPr>
          <a:xfrm rot="16200000">
            <a:off x="-278778" y="2660448"/>
            <a:ext cx="1721369" cy="477054"/>
          </a:xfrm>
          <a:prstGeom prst="rect">
            <a:avLst/>
          </a:prstGeom>
          <a:noFill/>
        </p:spPr>
        <p:txBody>
          <a:bodyPr wrap="none" rtlCol="0">
            <a:spAutoFit/>
          </a:bodyPr>
          <a:lstStyle/>
          <a:p>
            <a:r>
              <a:rPr lang="en-US" sz="2500" dirty="0"/>
              <a:t>Cycle Count</a:t>
            </a:r>
          </a:p>
        </p:txBody>
      </p:sp>
      <p:sp>
        <p:nvSpPr>
          <p:cNvPr id="18" name="TextBox 17">
            <a:extLst>
              <a:ext uri="{FF2B5EF4-FFF2-40B4-BE49-F238E27FC236}">
                <a16:creationId xmlns:a16="http://schemas.microsoft.com/office/drawing/2014/main" id="{BC122345-99E7-B94A-AB4E-D0180D7637B9}"/>
              </a:ext>
            </a:extLst>
          </p:cNvPr>
          <p:cNvSpPr txBox="1"/>
          <p:nvPr/>
        </p:nvSpPr>
        <p:spPr>
          <a:xfrm>
            <a:off x="4295458" y="1524016"/>
            <a:ext cx="1025345" cy="477054"/>
          </a:xfrm>
          <a:prstGeom prst="rect">
            <a:avLst/>
          </a:prstGeom>
          <a:noFill/>
        </p:spPr>
        <p:txBody>
          <a:bodyPr wrap="none" rtlCol="0">
            <a:spAutoFit/>
          </a:bodyPr>
          <a:lstStyle/>
          <a:p>
            <a:r>
              <a:rPr lang="en-US" sz="2500" dirty="0"/>
              <a:t>[BY19]</a:t>
            </a:r>
          </a:p>
        </p:txBody>
      </p:sp>
      <p:sp>
        <p:nvSpPr>
          <p:cNvPr id="19" name="TextBox 18">
            <a:extLst>
              <a:ext uri="{FF2B5EF4-FFF2-40B4-BE49-F238E27FC236}">
                <a16:creationId xmlns:a16="http://schemas.microsoft.com/office/drawing/2014/main" id="{210FBAF4-182F-484D-814B-4E0047573103}"/>
              </a:ext>
            </a:extLst>
          </p:cNvPr>
          <p:cNvSpPr txBox="1"/>
          <p:nvPr/>
        </p:nvSpPr>
        <p:spPr>
          <a:xfrm>
            <a:off x="4278413" y="2214956"/>
            <a:ext cx="1143262" cy="477054"/>
          </a:xfrm>
          <a:prstGeom prst="rect">
            <a:avLst/>
          </a:prstGeom>
          <a:noFill/>
        </p:spPr>
        <p:txBody>
          <a:bodyPr wrap="none" rtlCol="0">
            <a:spAutoFit/>
          </a:bodyPr>
          <a:lstStyle/>
          <a:p>
            <a:r>
              <a:rPr lang="en-US" sz="2500" dirty="0"/>
              <a:t>[Por20]</a:t>
            </a:r>
          </a:p>
        </p:txBody>
      </p:sp>
      <p:sp>
        <p:nvSpPr>
          <p:cNvPr id="25" name="TextBox 24">
            <a:extLst>
              <a:ext uri="{FF2B5EF4-FFF2-40B4-BE49-F238E27FC236}">
                <a16:creationId xmlns:a16="http://schemas.microsoft.com/office/drawing/2014/main" id="{5C08A741-9724-F947-A739-A17B8C1749F2}"/>
              </a:ext>
            </a:extLst>
          </p:cNvPr>
          <p:cNvSpPr txBox="1"/>
          <p:nvPr/>
        </p:nvSpPr>
        <p:spPr>
          <a:xfrm>
            <a:off x="1873554" y="1524016"/>
            <a:ext cx="1669047" cy="477054"/>
          </a:xfrm>
          <a:prstGeom prst="rect">
            <a:avLst/>
          </a:prstGeom>
          <a:noFill/>
        </p:spPr>
        <p:txBody>
          <a:bodyPr wrap="none" rtlCol="0">
            <a:spAutoFit/>
          </a:bodyPr>
          <a:lstStyle/>
          <a:p>
            <a:r>
              <a:rPr lang="en-US" sz="2500" dirty="0"/>
              <a:t>[DdPM+21]</a:t>
            </a:r>
          </a:p>
        </p:txBody>
      </p:sp>
      <p:sp>
        <p:nvSpPr>
          <p:cNvPr id="36" name="Right Arrow 35">
            <a:extLst>
              <a:ext uri="{FF2B5EF4-FFF2-40B4-BE49-F238E27FC236}">
                <a16:creationId xmlns:a16="http://schemas.microsoft.com/office/drawing/2014/main" id="{B390A06B-A54C-DC4F-A8E1-D1986CAA7751}"/>
              </a:ext>
            </a:extLst>
          </p:cNvPr>
          <p:cNvSpPr/>
          <p:nvPr/>
        </p:nvSpPr>
        <p:spPr>
          <a:xfrm rot="2700000">
            <a:off x="5680963" y="3960828"/>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F84634F-F194-4145-ACAF-B98645550992}"/>
              </a:ext>
            </a:extLst>
          </p:cNvPr>
          <p:cNvSpPr txBox="1"/>
          <p:nvPr/>
        </p:nvSpPr>
        <p:spPr>
          <a:xfrm>
            <a:off x="4699930" y="3484570"/>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40" name="TextBox 39">
            <a:extLst>
              <a:ext uri="{FF2B5EF4-FFF2-40B4-BE49-F238E27FC236}">
                <a16:creationId xmlns:a16="http://schemas.microsoft.com/office/drawing/2014/main" id="{C9F90AF7-B3BA-5E42-A946-13293EEC7F98}"/>
              </a:ext>
            </a:extLst>
          </p:cNvPr>
          <p:cNvSpPr txBox="1"/>
          <p:nvPr/>
        </p:nvSpPr>
        <p:spPr>
          <a:xfrm>
            <a:off x="1999104" y="3429000"/>
            <a:ext cx="2199469" cy="477054"/>
          </a:xfrm>
          <a:prstGeom prst="rect">
            <a:avLst/>
          </a:prstGeom>
          <a:solidFill>
            <a:schemeClr val="bg1"/>
          </a:solidFill>
          <a:ln>
            <a:solidFill>
              <a:schemeClr val="tx1"/>
            </a:solidFill>
          </a:ln>
        </p:spPr>
        <p:txBody>
          <a:bodyPr wrap="square" rtlCol="0">
            <a:spAutoFit/>
          </a:bodyPr>
          <a:lstStyle/>
          <a:p>
            <a:pPr algn="ctr"/>
            <a:r>
              <a:rPr lang="en-US" sz="2500" dirty="0"/>
              <a:t>No ASIC points</a:t>
            </a:r>
          </a:p>
        </p:txBody>
      </p:sp>
      <p:pic>
        <p:nvPicPr>
          <p:cNvPr id="46" name="Picture 45" descr="Icon&#10;&#10;Description automatically generated with low confidence">
            <a:extLst>
              <a:ext uri="{FF2B5EF4-FFF2-40B4-BE49-F238E27FC236}">
                <a16:creationId xmlns:a16="http://schemas.microsoft.com/office/drawing/2014/main" id="{04C60D4F-46F3-254E-A671-D99367874306}"/>
              </a:ext>
            </a:extLst>
          </p:cNvPr>
          <p:cNvPicPr>
            <a:picLocks noChangeAspect="1"/>
          </p:cNvPicPr>
          <p:nvPr/>
        </p:nvPicPr>
        <p:blipFill>
          <a:blip r:embed="rId4"/>
          <a:stretch>
            <a:fillRect/>
          </a:stretch>
        </p:blipFill>
        <p:spPr>
          <a:xfrm>
            <a:off x="3776919" y="5851352"/>
            <a:ext cx="393700" cy="330200"/>
          </a:xfrm>
          <a:prstGeom prst="rect">
            <a:avLst/>
          </a:prstGeom>
        </p:spPr>
      </p:pic>
      <p:pic>
        <p:nvPicPr>
          <p:cNvPr id="47" name="Picture 46" descr="Shape&#10;&#10;Description automatically generated">
            <a:extLst>
              <a:ext uri="{FF2B5EF4-FFF2-40B4-BE49-F238E27FC236}">
                <a16:creationId xmlns:a16="http://schemas.microsoft.com/office/drawing/2014/main" id="{4B93B285-3E31-0548-91A9-424E25EE2B79}"/>
              </a:ext>
            </a:extLst>
          </p:cNvPr>
          <p:cNvPicPr>
            <a:picLocks noChangeAspect="1"/>
          </p:cNvPicPr>
          <p:nvPr/>
        </p:nvPicPr>
        <p:blipFill>
          <a:blip r:embed="rId5"/>
          <a:stretch>
            <a:fillRect/>
          </a:stretch>
        </p:blipFill>
        <p:spPr>
          <a:xfrm>
            <a:off x="7872017" y="5854123"/>
            <a:ext cx="342900" cy="368300"/>
          </a:xfrm>
          <a:prstGeom prst="rect">
            <a:avLst/>
          </a:prstGeom>
        </p:spPr>
      </p:pic>
      <p:sp>
        <p:nvSpPr>
          <p:cNvPr id="48" name="TextBox 47">
            <a:extLst>
              <a:ext uri="{FF2B5EF4-FFF2-40B4-BE49-F238E27FC236}">
                <a16:creationId xmlns:a16="http://schemas.microsoft.com/office/drawing/2014/main" id="{F9D14A82-A0B6-6943-8069-E3FA2D9EC819}"/>
              </a:ext>
            </a:extLst>
          </p:cNvPr>
          <p:cNvSpPr txBox="1"/>
          <p:nvPr/>
        </p:nvSpPr>
        <p:spPr>
          <a:xfrm>
            <a:off x="4127790" y="5822313"/>
            <a:ext cx="1120948" cy="400110"/>
          </a:xfrm>
          <a:prstGeom prst="rect">
            <a:avLst/>
          </a:prstGeom>
          <a:noFill/>
        </p:spPr>
        <p:txBody>
          <a:bodyPr wrap="none" rtlCol="0">
            <a:spAutoFit/>
          </a:bodyPr>
          <a:lstStyle/>
          <a:p>
            <a:r>
              <a:rPr lang="en-US" sz="2000" dirty="0"/>
              <a:t>Software</a:t>
            </a:r>
          </a:p>
        </p:txBody>
      </p:sp>
      <p:pic>
        <p:nvPicPr>
          <p:cNvPr id="50" name="Picture 49" descr="Icon&#10;&#10;Description automatically generated with medium confidence">
            <a:extLst>
              <a:ext uri="{FF2B5EF4-FFF2-40B4-BE49-F238E27FC236}">
                <a16:creationId xmlns:a16="http://schemas.microsoft.com/office/drawing/2014/main" id="{AE938551-575C-3746-9DAF-2C294589252D}"/>
              </a:ext>
            </a:extLst>
          </p:cNvPr>
          <p:cNvPicPr>
            <a:picLocks noChangeAspect="1"/>
          </p:cNvPicPr>
          <p:nvPr/>
        </p:nvPicPr>
        <p:blipFill rotWithShape="1">
          <a:blip r:embed="rId6"/>
          <a:srcRect l="13259" t="3630"/>
          <a:stretch/>
        </p:blipFill>
        <p:spPr>
          <a:xfrm>
            <a:off x="6028684" y="5909596"/>
            <a:ext cx="342901" cy="293533"/>
          </a:xfrm>
          <a:prstGeom prst="rect">
            <a:avLst/>
          </a:prstGeom>
        </p:spPr>
      </p:pic>
      <p:sp>
        <p:nvSpPr>
          <p:cNvPr id="51" name="TextBox 50">
            <a:extLst>
              <a:ext uri="{FF2B5EF4-FFF2-40B4-BE49-F238E27FC236}">
                <a16:creationId xmlns:a16="http://schemas.microsoft.com/office/drawing/2014/main" id="{E928B023-2882-6F48-A20A-E1546E63B088}"/>
              </a:ext>
            </a:extLst>
          </p:cNvPr>
          <p:cNvSpPr txBox="1"/>
          <p:nvPr/>
        </p:nvSpPr>
        <p:spPr>
          <a:xfrm>
            <a:off x="6310120" y="5822313"/>
            <a:ext cx="747320" cy="400110"/>
          </a:xfrm>
          <a:prstGeom prst="rect">
            <a:avLst/>
          </a:prstGeom>
          <a:noFill/>
        </p:spPr>
        <p:txBody>
          <a:bodyPr wrap="none" rtlCol="0">
            <a:spAutoFit/>
          </a:bodyPr>
          <a:lstStyle/>
          <a:p>
            <a:r>
              <a:rPr lang="en-US" sz="2000" dirty="0"/>
              <a:t>FPGA</a:t>
            </a:r>
          </a:p>
        </p:txBody>
      </p:sp>
      <p:sp>
        <p:nvSpPr>
          <p:cNvPr id="52" name="TextBox 51">
            <a:extLst>
              <a:ext uri="{FF2B5EF4-FFF2-40B4-BE49-F238E27FC236}">
                <a16:creationId xmlns:a16="http://schemas.microsoft.com/office/drawing/2014/main" id="{55C8C9B8-D1A4-8248-B5FF-264979E039E6}"/>
              </a:ext>
            </a:extLst>
          </p:cNvPr>
          <p:cNvSpPr txBox="1"/>
          <p:nvPr/>
        </p:nvSpPr>
        <p:spPr>
          <a:xfrm>
            <a:off x="8214917" y="5822313"/>
            <a:ext cx="652743" cy="400110"/>
          </a:xfrm>
          <a:prstGeom prst="rect">
            <a:avLst/>
          </a:prstGeom>
          <a:noFill/>
        </p:spPr>
        <p:txBody>
          <a:bodyPr wrap="none" rtlCol="0">
            <a:spAutoFit/>
          </a:bodyPr>
          <a:lstStyle/>
          <a:p>
            <a:r>
              <a:rPr lang="en-US" sz="2000" dirty="0"/>
              <a:t>ASIC</a:t>
            </a:r>
          </a:p>
        </p:txBody>
      </p:sp>
      <p:cxnSp>
        <p:nvCxnSpPr>
          <p:cNvPr id="42" name="Straight Connector 41">
            <a:extLst>
              <a:ext uri="{FF2B5EF4-FFF2-40B4-BE49-F238E27FC236}">
                <a16:creationId xmlns:a16="http://schemas.microsoft.com/office/drawing/2014/main" id="{0873DE72-B80A-5F4B-B2F6-3331CD0DB261}"/>
              </a:ext>
            </a:extLst>
          </p:cNvPr>
          <p:cNvCxnSpPr/>
          <p:nvPr/>
        </p:nvCxnSpPr>
        <p:spPr>
          <a:xfrm flipV="1">
            <a:off x="1873554" y="1783882"/>
            <a:ext cx="4326580" cy="1218564"/>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851208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1C63-C831-A046-A42A-49757D1AD1E9}"/>
              </a:ext>
            </a:extLst>
          </p:cNvPr>
          <p:cNvSpPr>
            <a:spLocks noGrp="1"/>
          </p:cNvSpPr>
          <p:nvPr>
            <p:ph type="title"/>
          </p:nvPr>
        </p:nvSpPr>
        <p:spPr/>
        <p:txBody>
          <a:bodyPr/>
          <a:lstStyle/>
          <a:p>
            <a:r>
              <a:rPr lang="en-US" dirty="0"/>
              <a:t>Accelerator Execution</a:t>
            </a:r>
          </a:p>
        </p:txBody>
      </p:sp>
      <p:sp>
        <p:nvSpPr>
          <p:cNvPr id="4" name="Rectangle 3">
            <a:extLst>
              <a:ext uri="{FF2B5EF4-FFF2-40B4-BE49-F238E27FC236}">
                <a16:creationId xmlns:a16="http://schemas.microsoft.com/office/drawing/2014/main" id="{7D0C1A24-3055-F64F-BAB4-E26DF0C54108}"/>
              </a:ext>
            </a:extLst>
          </p:cNvPr>
          <p:cNvSpPr/>
          <p:nvPr/>
        </p:nvSpPr>
        <p:spPr>
          <a:xfrm>
            <a:off x="838200" y="1825625"/>
            <a:ext cx="2078404" cy="1002062"/>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Pre-processing</a:t>
            </a:r>
          </a:p>
        </p:txBody>
      </p:sp>
      <p:sp>
        <p:nvSpPr>
          <p:cNvPr id="5" name="Rectangle 4">
            <a:extLst>
              <a:ext uri="{FF2B5EF4-FFF2-40B4-BE49-F238E27FC236}">
                <a16:creationId xmlns:a16="http://schemas.microsoft.com/office/drawing/2014/main" id="{CE83D250-5176-3A4E-990C-92B902813C6B}"/>
              </a:ext>
            </a:extLst>
          </p:cNvPr>
          <p:cNvSpPr/>
          <p:nvPr/>
        </p:nvSpPr>
        <p:spPr>
          <a:xfrm>
            <a:off x="9275395" y="1825624"/>
            <a:ext cx="2078405" cy="100206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Post-processing</a:t>
            </a:r>
          </a:p>
        </p:txBody>
      </p:sp>
      <p:sp>
        <p:nvSpPr>
          <p:cNvPr id="6" name="Rectangle 5">
            <a:extLst>
              <a:ext uri="{FF2B5EF4-FFF2-40B4-BE49-F238E27FC236}">
                <a16:creationId xmlns:a16="http://schemas.microsoft.com/office/drawing/2014/main" id="{142C8BA3-D526-A04D-B765-7AA5EE21FB81}"/>
              </a:ext>
            </a:extLst>
          </p:cNvPr>
          <p:cNvSpPr/>
          <p:nvPr/>
        </p:nvSpPr>
        <p:spPr>
          <a:xfrm>
            <a:off x="2916604" y="1825624"/>
            <a:ext cx="6358791" cy="100206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Iterations Loop </a:t>
            </a:r>
          </a:p>
          <a:p>
            <a:pPr algn="ctr"/>
            <a:r>
              <a:rPr lang="en-US" sz="2800" dirty="0">
                <a:solidFill>
                  <a:schemeClr val="tx1"/>
                </a:solidFill>
              </a:rPr>
              <a:t>(until termination condition is satisfied) </a:t>
            </a:r>
          </a:p>
        </p:txBody>
      </p:sp>
      <p:sp>
        <p:nvSpPr>
          <p:cNvPr id="7" name="Rectangle 6">
            <a:extLst>
              <a:ext uri="{FF2B5EF4-FFF2-40B4-BE49-F238E27FC236}">
                <a16:creationId xmlns:a16="http://schemas.microsoft.com/office/drawing/2014/main" id="{32BD60BD-18C4-C84F-B9C4-DB8F6841C3B5}"/>
              </a:ext>
            </a:extLst>
          </p:cNvPr>
          <p:cNvSpPr/>
          <p:nvPr/>
        </p:nvSpPr>
        <p:spPr>
          <a:xfrm>
            <a:off x="1145525" y="2937858"/>
            <a:ext cx="146375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4 cycles</a:t>
            </a:r>
          </a:p>
        </p:txBody>
      </p:sp>
      <p:sp>
        <p:nvSpPr>
          <p:cNvPr id="8" name="Rectangle 7">
            <a:extLst>
              <a:ext uri="{FF2B5EF4-FFF2-40B4-BE49-F238E27FC236}">
                <a16:creationId xmlns:a16="http://schemas.microsoft.com/office/drawing/2014/main" id="{D70F72DB-5D0C-854A-B9F5-182F40E48447}"/>
              </a:ext>
            </a:extLst>
          </p:cNvPr>
          <p:cNvSpPr/>
          <p:nvPr/>
        </p:nvSpPr>
        <p:spPr>
          <a:xfrm>
            <a:off x="9582720" y="2937858"/>
            <a:ext cx="146375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8 cycles</a:t>
            </a:r>
          </a:p>
        </p:txBody>
      </p:sp>
      <p:sp>
        <p:nvSpPr>
          <p:cNvPr id="9" name="Rectangle 8">
            <a:extLst>
              <a:ext uri="{FF2B5EF4-FFF2-40B4-BE49-F238E27FC236}">
                <a16:creationId xmlns:a16="http://schemas.microsoft.com/office/drawing/2014/main" id="{AF41F128-9BF2-974E-A307-48F423D2ED60}"/>
              </a:ext>
            </a:extLst>
          </p:cNvPr>
          <p:cNvSpPr/>
          <p:nvPr/>
        </p:nvSpPr>
        <p:spPr>
          <a:xfrm>
            <a:off x="3093607" y="2937858"/>
            <a:ext cx="600478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Worst-case 1548 cycles for 1024-bit inputs and 386 cycles for 255-bit inputs  </a:t>
            </a:r>
          </a:p>
        </p:txBody>
      </p:sp>
      <p:cxnSp>
        <p:nvCxnSpPr>
          <p:cNvPr id="11" name="Straight Arrow Connector 10">
            <a:extLst>
              <a:ext uri="{FF2B5EF4-FFF2-40B4-BE49-F238E27FC236}">
                <a16:creationId xmlns:a16="http://schemas.microsoft.com/office/drawing/2014/main" id="{EBEFD7E1-504B-DC4D-81C2-BB05C96E119E}"/>
              </a:ext>
            </a:extLst>
          </p:cNvPr>
          <p:cNvCxnSpPr>
            <a:cxnSpLocks/>
          </p:cNvCxnSpPr>
          <p:nvPr/>
        </p:nvCxnSpPr>
        <p:spPr>
          <a:xfrm>
            <a:off x="9098393" y="1631993"/>
            <a:ext cx="22554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83E84A0B-0DD0-5848-B1F7-FCFF787DC8DC}"/>
              </a:ext>
            </a:extLst>
          </p:cNvPr>
          <p:cNvSpPr/>
          <p:nvPr/>
        </p:nvSpPr>
        <p:spPr>
          <a:xfrm>
            <a:off x="8871902" y="1053318"/>
            <a:ext cx="2918249"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Execution Time</a:t>
            </a:r>
          </a:p>
        </p:txBody>
      </p:sp>
    </p:spTree>
    <p:extLst>
      <p:ext uri="{BB962C8B-B14F-4D97-AF65-F5344CB8AC3E}">
        <p14:creationId xmlns:p14="http://schemas.microsoft.com/office/powerpoint/2010/main" val="23037844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1C63-C831-A046-A42A-49757D1AD1E9}"/>
              </a:ext>
            </a:extLst>
          </p:cNvPr>
          <p:cNvSpPr>
            <a:spLocks noGrp="1"/>
          </p:cNvSpPr>
          <p:nvPr>
            <p:ph type="title"/>
          </p:nvPr>
        </p:nvSpPr>
        <p:spPr/>
        <p:txBody>
          <a:bodyPr/>
          <a:lstStyle/>
          <a:p>
            <a:r>
              <a:rPr lang="en-US" dirty="0"/>
              <a:t>Accelerator Execution</a:t>
            </a:r>
          </a:p>
        </p:txBody>
      </p:sp>
      <p:sp>
        <p:nvSpPr>
          <p:cNvPr id="4" name="Rectangle 3">
            <a:extLst>
              <a:ext uri="{FF2B5EF4-FFF2-40B4-BE49-F238E27FC236}">
                <a16:creationId xmlns:a16="http://schemas.microsoft.com/office/drawing/2014/main" id="{7D0C1A24-3055-F64F-BAB4-E26DF0C54108}"/>
              </a:ext>
            </a:extLst>
          </p:cNvPr>
          <p:cNvSpPr/>
          <p:nvPr/>
        </p:nvSpPr>
        <p:spPr>
          <a:xfrm>
            <a:off x="838200" y="1825625"/>
            <a:ext cx="2078404" cy="1002062"/>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Pre-processing</a:t>
            </a:r>
          </a:p>
        </p:txBody>
      </p:sp>
      <p:sp>
        <p:nvSpPr>
          <p:cNvPr id="5" name="Rectangle 4">
            <a:extLst>
              <a:ext uri="{FF2B5EF4-FFF2-40B4-BE49-F238E27FC236}">
                <a16:creationId xmlns:a16="http://schemas.microsoft.com/office/drawing/2014/main" id="{CE83D250-5176-3A4E-990C-92B902813C6B}"/>
              </a:ext>
            </a:extLst>
          </p:cNvPr>
          <p:cNvSpPr/>
          <p:nvPr/>
        </p:nvSpPr>
        <p:spPr>
          <a:xfrm>
            <a:off x="9275395" y="1825624"/>
            <a:ext cx="2078405" cy="100206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Post-processing</a:t>
            </a:r>
          </a:p>
        </p:txBody>
      </p:sp>
      <p:sp>
        <p:nvSpPr>
          <p:cNvPr id="6" name="Rectangle 5">
            <a:extLst>
              <a:ext uri="{FF2B5EF4-FFF2-40B4-BE49-F238E27FC236}">
                <a16:creationId xmlns:a16="http://schemas.microsoft.com/office/drawing/2014/main" id="{142C8BA3-D526-A04D-B765-7AA5EE21FB81}"/>
              </a:ext>
            </a:extLst>
          </p:cNvPr>
          <p:cNvSpPr/>
          <p:nvPr/>
        </p:nvSpPr>
        <p:spPr>
          <a:xfrm>
            <a:off x="2916604" y="1825624"/>
            <a:ext cx="6358791" cy="100206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Iterations Loop </a:t>
            </a:r>
          </a:p>
          <a:p>
            <a:pPr algn="ctr"/>
            <a:r>
              <a:rPr lang="en-US" sz="2800" dirty="0">
                <a:solidFill>
                  <a:schemeClr val="tx1"/>
                </a:solidFill>
              </a:rPr>
              <a:t>(until termination condition is satisfied) </a:t>
            </a:r>
          </a:p>
        </p:txBody>
      </p:sp>
      <p:sp>
        <p:nvSpPr>
          <p:cNvPr id="7" name="Rectangle 6">
            <a:extLst>
              <a:ext uri="{FF2B5EF4-FFF2-40B4-BE49-F238E27FC236}">
                <a16:creationId xmlns:a16="http://schemas.microsoft.com/office/drawing/2014/main" id="{32BD60BD-18C4-C84F-B9C4-DB8F6841C3B5}"/>
              </a:ext>
            </a:extLst>
          </p:cNvPr>
          <p:cNvSpPr/>
          <p:nvPr/>
        </p:nvSpPr>
        <p:spPr>
          <a:xfrm>
            <a:off x="1145525" y="2937858"/>
            <a:ext cx="146375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4 cycles</a:t>
            </a:r>
          </a:p>
        </p:txBody>
      </p:sp>
      <p:sp>
        <p:nvSpPr>
          <p:cNvPr id="8" name="Rectangle 7">
            <a:extLst>
              <a:ext uri="{FF2B5EF4-FFF2-40B4-BE49-F238E27FC236}">
                <a16:creationId xmlns:a16="http://schemas.microsoft.com/office/drawing/2014/main" id="{D70F72DB-5D0C-854A-B9F5-182F40E48447}"/>
              </a:ext>
            </a:extLst>
          </p:cNvPr>
          <p:cNvSpPr/>
          <p:nvPr/>
        </p:nvSpPr>
        <p:spPr>
          <a:xfrm>
            <a:off x="9582720" y="2937858"/>
            <a:ext cx="146375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8 cycles</a:t>
            </a:r>
          </a:p>
        </p:txBody>
      </p:sp>
      <p:sp>
        <p:nvSpPr>
          <p:cNvPr id="9" name="Rectangle 8">
            <a:extLst>
              <a:ext uri="{FF2B5EF4-FFF2-40B4-BE49-F238E27FC236}">
                <a16:creationId xmlns:a16="http://schemas.microsoft.com/office/drawing/2014/main" id="{AF41F128-9BF2-974E-A307-48F423D2ED60}"/>
              </a:ext>
            </a:extLst>
          </p:cNvPr>
          <p:cNvSpPr/>
          <p:nvPr/>
        </p:nvSpPr>
        <p:spPr>
          <a:xfrm>
            <a:off x="3093607" y="2937858"/>
            <a:ext cx="600478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Worst-case 1548 cycles for 1024-bit inputs and 386 cycles for 255-bit inputs  </a:t>
            </a:r>
          </a:p>
        </p:txBody>
      </p:sp>
      <p:cxnSp>
        <p:nvCxnSpPr>
          <p:cNvPr id="11" name="Straight Arrow Connector 10">
            <a:extLst>
              <a:ext uri="{FF2B5EF4-FFF2-40B4-BE49-F238E27FC236}">
                <a16:creationId xmlns:a16="http://schemas.microsoft.com/office/drawing/2014/main" id="{EBEFD7E1-504B-DC4D-81C2-BB05C96E119E}"/>
              </a:ext>
            </a:extLst>
          </p:cNvPr>
          <p:cNvCxnSpPr>
            <a:cxnSpLocks/>
          </p:cNvCxnSpPr>
          <p:nvPr/>
        </p:nvCxnSpPr>
        <p:spPr>
          <a:xfrm>
            <a:off x="9098393" y="1631993"/>
            <a:ext cx="22554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83E84A0B-0DD0-5848-B1F7-FCFF787DC8DC}"/>
              </a:ext>
            </a:extLst>
          </p:cNvPr>
          <p:cNvSpPr/>
          <p:nvPr/>
        </p:nvSpPr>
        <p:spPr>
          <a:xfrm>
            <a:off x="8871902" y="1053318"/>
            <a:ext cx="2918249"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Execution Time</a:t>
            </a:r>
          </a:p>
        </p:txBody>
      </p:sp>
      <p:sp>
        <p:nvSpPr>
          <p:cNvPr id="13" name="Rectangle 12">
            <a:extLst>
              <a:ext uri="{FF2B5EF4-FFF2-40B4-BE49-F238E27FC236}">
                <a16:creationId xmlns:a16="http://schemas.microsoft.com/office/drawing/2014/main" id="{918177D3-EC7B-9F41-8A7D-4D990658AF12}"/>
              </a:ext>
            </a:extLst>
          </p:cNvPr>
          <p:cNvSpPr/>
          <p:nvPr/>
        </p:nvSpPr>
        <p:spPr>
          <a:xfrm>
            <a:off x="2573309" y="4215122"/>
            <a:ext cx="7045377" cy="2017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Arial" panose="020B0604020202020204" pitchFamily="34" charset="0"/>
              <a:buChar char="•"/>
            </a:pPr>
            <a:r>
              <a:rPr lang="en-US" sz="2800" dirty="0">
                <a:solidFill>
                  <a:schemeClr val="tx1"/>
                </a:solidFill>
              </a:rPr>
              <a:t>Preserve results when shifting in CSA form</a:t>
            </a:r>
          </a:p>
        </p:txBody>
      </p:sp>
    </p:spTree>
    <p:extLst>
      <p:ext uri="{BB962C8B-B14F-4D97-AF65-F5344CB8AC3E}">
        <p14:creationId xmlns:p14="http://schemas.microsoft.com/office/powerpoint/2010/main" val="2473664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1C63-C831-A046-A42A-49757D1AD1E9}"/>
              </a:ext>
            </a:extLst>
          </p:cNvPr>
          <p:cNvSpPr>
            <a:spLocks noGrp="1"/>
          </p:cNvSpPr>
          <p:nvPr>
            <p:ph type="title"/>
          </p:nvPr>
        </p:nvSpPr>
        <p:spPr/>
        <p:txBody>
          <a:bodyPr/>
          <a:lstStyle/>
          <a:p>
            <a:r>
              <a:rPr lang="en-US" dirty="0"/>
              <a:t>Accelerator Execution</a:t>
            </a:r>
          </a:p>
        </p:txBody>
      </p:sp>
      <p:sp>
        <p:nvSpPr>
          <p:cNvPr id="4" name="Rectangle 3">
            <a:extLst>
              <a:ext uri="{FF2B5EF4-FFF2-40B4-BE49-F238E27FC236}">
                <a16:creationId xmlns:a16="http://schemas.microsoft.com/office/drawing/2014/main" id="{7D0C1A24-3055-F64F-BAB4-E26DF0C54108}"/>
              </a:ext>
            </a:extLst>
          </p:cNvPr>
          <p:cNvSpPr/>
          <p:nvPr/>
        </p:nvSpPr>
        <p:spPr>
          <a:xfrm>
            <a:off x="838200" y="1825625"/>
            <a:ext cx="2078404" cy="1002062"/>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Pre-processing</a:t>
            </a:r>
          </a:p>
        </p:txBody>
      </p:sp>
      <p:sp>
        <p:nvSpPr>
          <p:cNvPr id="5" name="Rectangle 4">
            <a:extLst>
              <a:ext uri="{FF2B5EF4-FFF2-40B4-BE49-F238E27FC236}">
                <a16:creationId xmlns:a16="http://schemas.microsoft.com/office/drawing/2014/main" id="{CE83D250-5176-3A4E-990C-92B902813C6B}"/>
              </a:ext>
            </a:extLst>
          </p:cNvPr>
          <p:cNvSpPr/>
          <p:nvPr/>
        </p:nvSpPr>
        <p:spPr>
          <a:xfrm>
            <a:off x="9275395" y="1825624"/>
            <a:ext cx="2078405" cy="100206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Post-processing</a:t>
            </a:r>
          </a:p>
        </p:txBody>
      </p:sp>
      <p:sp>
        <p:nvSpPr>
          <p:cNvPr id="6" name="Rectangle 5">
            <a:extLst>
              <a:ext uri="{FF2B5EF4-FFF2-40B4-BE49-F238E27FC236}">
                <a16:creationId xmlns:a16="http://schemas.microsoft.com/office/drawing/2014/main" id="{142C8BA3-D526-A04D-B765-7AA5EE21FB81}"/>
              </a:ext>
            </a:extLst>
          </p:cNvPr>
          <p:cNvSpPr/>
          <p:nvPr/>
        </p:nvSpPr>
        <p:spPr>
          <a:xfrm>
            <a:off x="2916604" y="1825624"/>
            <a:ext cx="6358791" cy="100206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Iterations Loop </a:t>
            </a:r>
          </a:p>
          <a:p>
            <a:pPr algn="ctr"/>
            <a:r>
              <a:rPr lang="en-US" sz="2800" dirty="0">
                <a:solidFill>
                  <a:schemeClr val="tx1"/>
                </a:solidFill>
              </a:rPr>
              <a:t>(until termination condition is satisfied) </a:t>
            </a:r>
          </a:p>
        </p:txBody>
      </p:sp>
      <p:sp>
        <p:nvSpPr>
          <p:cNvPr id="7" name="Rectangle 6">
            <a:extLst>
              <a:ext uri="{FF2B5EF4-FFF2-40B4-BE49-F238E27FC236}">
                <a16:creationId xmlns:a16="http://schemas.microsoft.com/office/drawing/2014/main" id="{32BD60BD-18C4-C84F-B9C4-DB8F6841C3B5}"/>
              </a:ext>
            </a:extLst>
          </p:cNvPr>
          <p:cNvSpPr/>
          <p:nvPr/>
        </p:nvSpPr>
        <p:spPr>
          <a:xfrm>
            <a:off x="1145525" y="2937858"/>
            <a:ext cx="146375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4 cycles</a:t>
            </a:r>
          </a:p>
        </p:txBody>
      </p:sp>
      <p:sp>
        <p:nvSpPr>
          <p:cNvPr id="8" name="Rectangle 7">
            <a:extLst>
              <a:ext uri="{FF2B5EF4-FFF2-40B4-BE49-F238E27FC236}">
                <a16:creationId xmlns:a16="http://schemas.microsoft.com/office/drawing/2014/main" id="{D70F72DB-5D0C-854A-B9F5-182F40E48447}"/>
              </a:ext>
            </a:extLst>
          </p:cNvPr>
          <p:cNvSpPr/>
          <p:nvPr/>
        </p:nvSpPr>
        <p:spPr>
          <a:xfrm>
            <a:off x="9582720" y="2937858"/>
            <a:ext cx="146375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8 cycles</a:t>
            </a:r>
          </a:p>
        </p:txBody>
      </p:sp>
      <p:sp>
        <p:nvSpPr>
          <p:cNvPr id="9" name="Rectangle 8">
            <a:extLst>
              <a:ext uri="{FF2B5EF4-FFF2-40B4-BE49-F238E27FC236}">
                <a16:creationId xmlns:a16="http://schemas.microsoft.com/office/drawing/2014/main" id="{AF41F128-9BF2-974E-A307-48F423D2ED60}"/>
              </a:ext>
            </a:extLst>
          </p:cNvPr>
          <p:cNvSpPr/>
          <p:nvPr/>
        </p:nvSpPr>
        <p:spPr>
          <a:xfrm>
            <a:off x="3093607" y="2937858"/>
            <a:ext cx="600478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Worst-case 1548 cycles for 1024-bit inputs and 386 cycles for 255-bit inputs  </a:t>
            </a:r>
          </a:p>
        </p:txBody>
      </p:sp>
      <p:cxnSp>
        <p:nvCxnSpPr>
          <p:cNvPr id="11" name="Straight Arrow Connector 10">
            <a:extLst>
              <a:ext uri="{FF2B5EF4-FFF2-40B4-BE49-F238E27FC236}">
                <a16:creationId xmlns:a16="http://schemas.microsoft.com/office/drawing/2014/main" id="{EBEFD7E1-504B-DC4D-81C2-BB05C96E119E}"/>
              </a:ext>
            </a:extLst>
          </p:cNvPr>
          <p:cNvCxnSpPr>
            <a:cxnSpLocks/>
          </p:cNvCxnSpPr>
          <p:nvPr/>
        </p:nvCxnSpPr>
        <p:spPr>
          <a:xfrm>
            <a:off x="9098393" y="1631993"/>
            <a:ext cx="22554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83E84A0B-0DD0-5848-B1F7-FCFF787DC8DC}"/>
              </a:ext>
            </a:extLst>
          </p:cNvPr>
          <p:cNvSpPr/>
          <p:nvPr/>
        </p:nvSpPr>
        <p:spPr>
          <a:xfrm>
            <a:off x="8871902" y="1053318"/>
            <a:ext cx="2918249"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Execution Time</a:t>
            </a:r>
          </a:p>
        </p:txBody>
      </p:sp>
      <p:sp>
        <p:nvSpPr>
          <p:cNvPr id="13" name="Rectangle 12">
            <a:extLst>
              <a:ext uri="{FF2B5EF4-FFF2-40B4-BE49-F238E27FC236}">
                <a16:creationId xmlns:a16="http://schemas.microsoft.com/office/drawing/2014/main" id="{918177D3-EC7B-9F41-8A7D-4D990658AF12}"/>
              </a:ext>
            </a:extLst>
          </p:cNvPr>
          <p:cNvSpPr/>
          <p:nvPr/>
        </p:nvSpPr>
        <p:spPr>
          <a:xfrm>
            <a:off x="2573309" y="4215122"/>
            <a:ext cx="7045377" cy="2017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Arial" panose="020B0604020202020204" pitchFamily="34" charset="0"/>
              <a:buChar char="•"/>
            </a:pPr>
            <a:r>
              <a:rPr lang="en-US" sz="2800" dirty="0">
                <a:solidFill>
                  <a:schemeClr val="tx1"/>
                </a:solidFill>
              </a:rPr>
              <a:t>Preserve results when shifting in CSA form</a:t>
            </a:r>
          </a:p>
          <a:p>
            <a:pPr marL="457200" indent="-457200">
              <a:buFont typeface="Arial" panose="020B0604020202020204" pitchFamily="34" charset="0"/>
              <a:buChar char="•"/>
            </a:pPr>
            <a:r>
              <a:rPr lang="en-US" sz="2800" dirty="0">
                <a:solidFill>
                  <a:schemeClr val="tx1"/>
                </a:solidFill>
              </a:rPr>
              <a:t>Allocate multiple cycles for processing steps</a:t>
            </a:r>
          </a:p>
        </p:txBody>
      </p:sp>
    </p:spTree>
    <p:extLst>
      <p:ext uri="{BB962C8B-B14F-4D97-AF65-F5344CB8AC3E}">
        <p14:creationId xmlns:p14="http://schemas.microsoft.com/office/powerpoint/2010/main" val="41610747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1C63-C831-A046-A42A-49757D1AD1E9}"/>
              </a:ext>
            </a:extLst>
          </p:cNvPr>
          <p:cNvSpPr>
            <a:spLocks noGrp="1"/>
          </p:cNvSpPr>
          <p:nvPr>
            <p:ph type="title"/>
          </p:nvPr>
        </p:nvSpPr>
        <p:spPr/>
        <p:txBody>
          <a:bodyPr/>
          <a:lstStyle/>
          <a:p>
            <a:r>
              <a:rPr lang="en-US" dirty="0"/>
              <a:t>Accelerator Execution</a:t>
            </a:r>
          </a:p>
        </p:txBody>
      </p:sp>
      <p:sp>
        <p:nvSpPr>
          <p:cNvPr id="4" name="Rectangle 3">
            <a:extLst>
              <a:ext uri="{FF2B5EF4-FFF2-40B4-BE49-F238E27FC236}">
                <a16:creationId xmlns:a16="http://schemas.microsoft.com/office/drawing/2014/main" id="{7D0C1A24-3055-F64F-BAB4-E26DF0C54108}"/>
              </a:ext>
            </a:extLst>
          </p:cNvPr>
          <p:cNvSpPr/>
          <p:nvPr/>
        </p:nvSpPr>
        <p:spPr>
          <a:xfrm>
            <a:off x="838200" y="1825625"/>
            <a:ext cx="2078404" cy="1002062"/>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Pre-processing</a:t>
            </a:r>
          </a:p>
        </p:txBody>
      </p:sp>
      <p:sp>
        <p:nvSpPr>
          <p:cNvPr id="5" name="Rectangle 4">
            <a:extLst>
              <a:ext uri="{FF2B5EF4-FFF2-40B4-BE49-F238E27FC236}">
                <a16:creationId xmlns:a16="http://schemas.microsoft.com/office/drawing/2014/main" id="{CE83D250-5176-3A4E-990C-92B902813C6B}"/>
              </a:ext>
            </a:extLst>
          </p:cNvPr>
          <p:cNvSpPr/>
          <p:nvPr/>
        </p:nvSpPr>
        <p:spPr>
          <a:xfrm>
            <a:off x="9275395" y="1825624"/>
            <a:ext cx="2078405" cy="100206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Post-processing</a:t>
            </a:r>
          </a:p>
        </p:txBody>
      </p:sp>
      <p:sp>
        <p:nvSpPr>
          <p:cNvPr id="6" name="Rectangle 5">
            <a:extLst>
              <a:ext uri="{FF2B5EF4-FFF2-40B4-BE49-F238E27FC236}">
                <a16:creationId xmlns:a16="http://schemas.microsoft.com/office/drawing/2014/main" id="{142C8BA3-D526-A04D-B765-7AA5EE21FB81}"/>
              </a:ext>
            </a:extLst>
          </p:cNvPr>
          <p:cNvSpPr/>
          <p:nvPr/>
        </p:nvSpPr>
        <p:spPr>
          <a:xfrm>
            <a:off x="2916604" y="1825624"/>
            <a:ext cx="6358791" cy="100206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Iterations Loop </a:t>
            </a:r>
          </a:p>
          <a:p>
            <a:pPr algn="ctr"/>
            <a:r>
              <a:rPr lang="en-US" sz="2800" dirty="0">
                <a:solidFill>
                  <a:schemeClr val="tx1"/>
                </a:solidFill>
              </a:rPr>
              <a:t>(until termination condition is satisfied) </a:t>
            </a:r>
          </a:p>
        </p:txBody>
      </p:sp>
      <p:sp>
        <p:nvSpPr>
          <p:cNvPr id="7" name="Rectangle 6">
            <a:extLst>
              <a:ext uri="{FF2B5EF4-FFF2-40B4-BE49-F238E27FC236}">
                <a16:creationId xmlns:a16="http://schemas.microsoft.com/office/drawing/2014/main" id="{32BD60BD-18C4-C84F-B9C4-DB8F6841C3B5}"/>
              </a:ext>
            </a:extLst>
          </p:cNvPr>
          <p:cNvSpPr/>
          <p:nvPr/>
        </p:nvSpPr>
        <p:spPr>
          <a:xfrm>
            <a:off x="1145525" y="2937858"/>
            <a:ext cx="146375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4 cycles</a:t>
            </a:r>
          </a:p>
        </p:txBody>
      </p:sp>
      <p:sp>
        <p:nvSpPr>
          <p:cNvPr id="8" name="Rectangle 7">
            <a:extLst>
              <a:ext uri="{FF2B5EF4-FFF2-40B4-BE49-F238E27FC236}">
                <a16:creationId xmlns:a16="http://schemas.microsoft.com/office/drawing/2014/main" id="{D70F72DB-5D0C-854A-B9F5-182F40E48447}"/>
              </a:ext>
            </a:extLst>
          </p:cNvPr>
          <p:cNvSpPr/>
          <p:nvPr/>
        </p:nvSpPr>
        <p:spPr>
          <a:xfrm>
            <a:off x="9582720" y="2937858"/>
            <a:ext cx="146375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8 cycles</a:t>
            </a:r>
          </a:p>
        </p:txBody>
      </p:sp>
      <p:sp>
        <p:nvSpPr>
          <p:cNvPr id="9" name="Rectangle 8">
            <a:extLst>
              <a:ext uri="{FF2B5EF4-FFF2-40B4-BE49-F238E27FC236}">
                <a16:creationId xmlns:a16="http://schemas.microsoft.com/office/drawing/2014/main" id="{AF41F128-9BF2-974E-A307-48F423D2ED60}"/>
              </a:ext>
            </a:extLst>
          </p:cNvPr>
          <p:cNvSpPr/>
          <p:nvPr/>
        </p:nvSpPr>
        <p:spPr>
          <a:xfrm>
            <a:off x="3093607" y="2937858"/>
            <a:ext cx="600478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Worst-case 1548 cycles for 1024-bit inputs and 386 cycles for 255-bit inputs  </a:t>
            </a:r>
          </a:p>
        </p:txBody>
      </p:sp>
      <p:cxnSp>
        <p:nvCxnSpPr>
          <p:cNvPr id="11" name="Straight Arrow Connector 10">
            <a:extLst>
              <a:ext uri="{FF2B5EF4-FFF2-40B4-BE49-F238E27FC236}">
                <a16:creationId xmlns:a16="http://schemas.microsoft.com/office/drawing/2014/main" id="{EBEFD7E1-504B-DC4D-81C2-BB05C96E119E}"/>
              </a:ext>
            </a:extLst>
          </p:cNvPr>
          <p:cNvCxnSpPr>
            <a:cxnSpLocks/>
          </p:cNvCxnSpPr>
          <p:nvPr/>
        </p:nvCxnSpPr>
        <p:spPr>
          <a:xfrm>
            <a:off x="9098393" y="1631993"/>
            <a:ext cx="22554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83E84A0B-0DD0-5848-B1F7-FCFF787DC8DC}"/>
              </a:ext>
            </a:extLst>
          </p:cNvPr>
          <p:cNvSpPr/>
          <p:nvPr/>
        </p:nvSpPr>
        <p:spPr>
          <a:xfrm>
            <a:off x="8871902" y="1053318"/>
            <a:ext cx="2918249"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Execution Time</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18177D3-EC7B-9F41-8A7D-4D990658AF12}"/>
                  </a:ext>
                </a:extLst>
              </p:cNvPr>
              <p:cNvSpPr/>
              <p:nvPr/>
            </p:nvSpPr>
            <p:spPr>
              <a:xfrm>
                <a:off x="2573309" y="4215122"/>
                <a:ext cx="7045377" cy="2017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Arial" panose="020B0604020202020204" pitchFamily="34" charset="0"/>
                  <a:buChar char="•"/>
                </a:pPr>
                <a:r>
                  <a:rPr lang="en-US" sz="2800" dirty="0">
                    <a:solidFill>
                      <a:schemeClr val="tx1"/>
                    </a:solidFill>
                  </a:rPr>
                  <a:t>Preserve results when shifting in CSA form</a:t>
                </a:r>
              </a:p>
              <a:p>
                <a:pPr marL="457200" indent="-457200">
                  <a:buFont typeface="Arial" panose="020B0604020202020204" pitchFamily="34" charset="0"/>
                  <a:buChar char="•"/>
                </a:pPr>
                <a:r>
                  <a:rPr lang="en-US" sz="2800" dirty="0">
                    <a:solidFill>
                      <a:schemeClr val="tx1"/>
                    </a:solidFill>
                  </a:rPr>
                  <a:t>Allocate multiple cycles for processing steps</a:t>
                </a:r>
              </a:p>
              <a:p>
                <a:pPr marL="457200" indent="-457200">
                  <a:buFont typeface="Arial" panose="020B0604020202020204" pitchFamily="34" charset="0"/>
                  <a:buChar char="•"/>
                </a:pPr>
                <a:r>
                  <a:rPr lang="en-US" sz="2800" dirty="0">
                    <a:solidFill>
                      <a:schemeClr val="tx1"/>
                    </a:solidFill>
                  </a:rPr>
                  <a:t>Subsample </a:t>
                </a:r>
                <a14:m>
                  <m:oMath xmlns:m="http://schemas.openxmlformats.org/officeDocument/2006/math">
                    <m:r>
                      <a:rPr lang="en-US" sz="2800" b="0" i="1" smtClean="0">
                        <a:solidFill>
                          <a:schemeClr val="tx1"/>
                        </a:solidFill>
                        <a:latin typeface="Cambria Math" panose="02040503050406030204" pitchFamily="18" charset="0"/>
                      </a:rPr>
                      <m:t>𝑎</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𝑏</m:t>
                    </m:r>
                  </m:oMath>
                </a14:m>
                <a:r>
                  <a:rPr lang="en-US" sz="2800" dirty="0">
                    <a:solidFill>
                      <a:schemeClr val="tx1"/>
                    </a:solidFill>
                  </a:rPr>
                  <a:t> for termination condition</a:t>
                </a:r>
              </a:p>
            </p:txBody>
          </p:sp>
        </mc:Choice>
        <mc:Fallback xmlns="">
          <p:sp>
            <p:nvSpPr>
              <p:cNvPr id="13" name="Rectangle 12">
                <a:extLst>
                  <a:ext uri="{FF2B5EF4-FFF2-40B4-BE49-F238E27FC236}">
                    <a16:creationId xmlns:a16="http://schemas.microsoft.com/office/drawing/2014/main" id="{918177D3-EC7B-9F41-8A7D-4D990658AF12}"/>
                  </a:ext>
                </a:extLst>
              </p:cNvPr>
              <p:cNvSpPr>
                <a:spLocks noRot="1" noChangeAspect="1" noMove="1" noResize="1" noEditPoints="1" noAdjustHandles="1" noChangeArrowheads="1" noChangeShapeType="1" noTextEdit="1"/>
              </p:cNvSpPr>
              <p:nvPr/>
            </p:nvSpPr>
            <p:spPr>
              <a:xfrm>
                <a:off x="2573309" y="4215122"/>
                <a:ext cx="7045377" cy="2017299"/>
              </a:xfrm>
              <a:prstGeom prst="rect">
                <a:avLst/>
              </a:prstGeom>
              <a:blipFill>
                <a:blip r:embed="rId2"/>
                <a:stretch>
                  <a:fillRect l="-1557" t="-2719" r="-43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683398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1C63-C831-A046-A42A-49757D1AD1E9}"/>
              </a:ext>
            </a:extLst>
          </p:cNvPr>
          <p:cNvSpPr>
            <a:spLocks noGrp="1"/>
          </p:cNvSpPr>
          <p:nvPr>
            <p:ph type="title"/>
          </p:nvPr>
        </p:nvSpPr>
        <p:spPr/>
        <p:txBody>
          <a:bodyPr/>
          <a:lstStyle/>
          <a:p>
            <a:r>
              <a:rPr lang="en-US" dirty="0"/>
              <a:t>Accelerator Execution</a:t>
            </a:r>
          </a:p>
        </p:txBody>
      </p:sp>
      <p:sp>
        <p:nvSpPr>
          <p:cNvPr id="4" name="Rectangle 3">
            <a:extLst>
              <a:ext uri="{FF2B5EF4-FFF2-40B4-BE49-F238E27FC236}">
                <a16:creationId xmlns:a16="http://schemas.microsoft.com/office/drawing/2014/main" id="{7D0C1A24-3055-F64F-BAB4-E26DF0C54108}"/>
              </a:ext>
            </a:extLst>
          </p:cNvPr>
          <p:cNvSpPr/>
          <p:nvPr/>
        </p:nvSpPr>
        <p:spPr>
          <a:xfrm>
            <a:off x="838200" y="1825625"/>
            <a:ext cx="2078404" cy="1002062"/>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Pre-processing</a:t>
            </a:r>
          </a:p>
        </p:txBody>
      </p:sp>
      <p:sp>
        <p:nvSpPr>
          <p:cNvPr id="5" name="Rectangle 4">
            <a:extLst>
              <a:ext uri="{FF2B5EF4-FFF2-40B4-BE49-F238E27FC236}">
                <a16:creationId xmlns:a16="http://schemas.microsoft.com/office/drawing/2014/main" id="{CE83D250-5176-3A4E-990C-92B902813C6B}"/>
              </a:ext>
            </a:extLst>
          </p:cNvPr>
          <p:cNvSpPr/>
          <p:nvPr/>
        </p:nvSpPr>
        <p:spPr>
          <a:xfrm>
            <a:off x="9275395" y="1825624"/>
            <a:ext cx="2078405" cy="100206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Post-processing</a:t>
            </a:r>
          </a:p>
        </p:txBody>
      </p:sp>
      <p:sp>
        <p:nvSpPr>
          <p:cNvPr id="6" name="Rectangle 5">
            <a:extLst>
              <a:ext uri="{FF2B5EF4-FFF2-40B4-BE49-F238E27FC236}">
                <a16:creationId xmlns:a16="http://schemas.microsoft.com/office/drawing/2014/main" id="{142C8BA3-D526-A04D-B765-7AA5EE21FB81}"/>
              </a:ext>
            </a:extLst>
          </p:cNvPr>
          <p:cNvSpPr/>
          <p:nvPr/>
        </p:nvSpPr>
        <p:spPr>
          <a:xfrm>
            <a:off x="2916604" y="1825624"/>
            <a:ext cx="6358791" cy="100206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Iterations Loop </a:t>
            </a:r>
          </a:p>
          <a:p>
            <a:pPr algn="ctr"/>
            <a:r>
              <a:rPr lang="en-US" sz="2800" dirty="0">
                <a:solidFill>
                  <a:schemeClr val="tx1"/>
                </a:solidFill>
              </a:rPr>
              <a:t>(until termination condition is satisfied) </a:t>
            </a:r>
          </a:p>
        </p:txBody>
      </p:sp>
      <p:sp>
        <p:nvSpPr>
          <p:cNvPr id="7" name="Rectangle 6">
            <a:extLst>
              <a:ext uri="{FF2B5EF4-FFF2-40B4-BE49-F238E27FC236}">
                <a16:creationId xmlns:a16="http://schemas.microsoft.com/office/drawing/2014/main" id="{32BD60BD-18C4-C84F-B9C4-DB8F6841C3B5}"/>
              </a:ext>
            </a:extLst>
          </p:cNvPr>
          <p:cNvSpPr/>
          <p:nvPr/>
        </p:nvSpPr>
        <p:spPr>
          <a:xfrm>
            <a:off x="1145525" y="2937858"/>
            <a:ext cx="146375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4 cycles</a:t>
            </a:r>
          </a:p>
        </p:txBody>
      </p:sp>
      <p:sp>
        <p:nvSpPr>
          <p:cNvPr id="8" name="Rectangle 7">
            <a:extLst>
              <a:ext uri="{FF2B5EF4-FFF2-40B4-BE49-F238E27FC236}">
                <a16:creationId xmlns:a16="http://schemas.microsoft.com/office/drawing/2014/main" id="{D70F72DB-5D0C-854A-B9F5-182F40E48447}"/>
              </a:ext>
            </a:extLst>
          </p:cNvPr>
          <p:cNvSpPr/>
          <p:nvPr/>
        </p:nvSpPr>
        <p:spPr>
          <a:xfrm>
            <a:off x="9582720" y="2937858"/>
            <a:ext cx="146375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8 cycles</a:t>
            </a:r>
          </a:p>
        </p:txBody>
      </p:sp>
      <p:sp>
        <p:nvSpPr>
          <p:cNvPr id="9" name="Rectangle 8">
            <a:extLst>
              <a:ext uri="{FF2B5EF4-FFF2-40B4-BE49-F238E27FC236}">
                <a16:creationId xmlns:a16="http://schemas.microsoft.com/office/drawing/2014/main" id="{AF41F128-9BF2-974E-A307-48F423D2ED60}"/>
              </a:ext>
            </a:extLst>
          </p:cNvPr>
          <p:cNvSpPr/>
          <p:nvPr/>
        </p:nvSpPr>
        <p:spPr>
          <a:xfrm>
            <a:off x="3093607" y="2937858"/>
            <a:ext cx="6004783"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rgbClr val="C00000"/>
                </a:solidFill>
              </a:rPr>
              <a:t>Worst-case 1548 cycles for 1024-bit inputs and 386 cycles for 255-bit inputs  </a:t>
            </a:r>
          </a:p>
        </p:txBody>
      </p:sp>
      <p:cxnSp>
        <p:nvCxnSpPr>
          <p:cNvPr id="11" name="Straight Arrow Connector 10">
            <a:extLst>
              <a:ext uri="{FF2B5EF4-FFF2-40B4-BE49-F238E27FC236}">
                <a16:creationId xmlns:a16="http://schemas.microsoft.com/office/drawing/2014/main" id="{EBEFD7E1-504B-DC4D-81C2-BB05C96E119E}"/>
              </a:ext>
            </a:extLst>
          </p:cNvPr>
          <p:cNvCxnSpPr>
            <a:cxnSpLocks/>
          </p:cNvCxnSpPr>
          <p:nvPr/>
        </p:nvCxnSpPr>
        <p:spPr>
          <a:xfrm>
            <a:off x="9098393" y="1631993"/>
            <a:ext cx="22554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83E84A0B-0DD0-5848-B1F7-FCFF787DC8DC}"/>
              </a:ext>
            </a:extLst>
          </p:cNvPr>
          <p:cNvSpPr/>
          <p:nvPr/>
        </p:nvSpPr>
        <p:spPr>
          <a:xfrm>
            <a:off x="8871902" y="1053318"/>
            <a:ext cx="2918249" cy="50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Execution Time</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18177D3-EC7B-9F41-8A7D-4D990658AF12}"/>
                  </a:ext>
                </a:extLst>
              </p:cNvPr>
              <p:cNvSpPr/>
              <p:nvPr/>
            </p:nvSpPr>
            <p:spPr>
              <a:xfrm>
                <a:off x="2573309" y="4215122"/>
                <a:ext cx="7045377" cy="2017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Arial" panose="020B0604020202020204" pitchFamily="34" charset="0"/>
                  <a:buChar char="•"/>
                </a:pPr>
                <a:r>
                  <a:rPr lang="en-US" sz="2800" dirty="0">
                    <a:solidFill>
                      <a:schemeClr val="tx1"/>
                    </a:solidFill>
                  </a:rPr>
                  <a:t>Preserve results when shifting in CSA form</a:t>
                </a:r>
              </a:p>
              <a:p>
                <a:pPr marL="457200" indent="-457200">
                  <a:buFont typeface="Arial" panose="020B0604020202020204" pitchFamily="34" charset="0"/>
                  <a:buChar char="•"/>
                </a:pPr>
                <a:r>
                  <a:rPr lang="en-US" sz="2800" dirty="0">
                    <a:solidFill>
                      <a:schemeClr val="tx1"/>
                    </a:solidFill>
                  </a:rPr>
                  <a:t>Allocate multiple cycles for processing steps</a:t>
                </a:r>
              </a:p>
              <a:p>
                <a:pPr marL="457200" indent="-457200">
                  <a:buFont typeface="Arial" panose="020B0604020202020204" pitchFamily="34" charset="0"/>
                  <a:buChar char="•"/>
                </a:pPr>
                <a:r>
                  <a:rPr lang="en-US" sz="2800" dirty="0">
                    <a:solidFill>
                      <a:schemeClr val="tx1"/>
                    </a:solidFill>
                  </a:rPr>
                  <a:t>Subsample </a:t>
                </a:r>
                <a14:m>
                  <m:oMath xmlns:m="http://schemas.openxmlformats.org/officeDocument/2006/math">
                    <m:r>
                      <a:rPr lang="en-US" sz="2800" b="0" i="1" smtClean="0">
                        <a:solidFill>
                          <a:schemeClr val="tx1"/>
                        </a:solidFill>
                        <a:latin typeface="Cambria Math" panose="02040503050406030204" pitchFamily="18" charset="0"/>
                      </a:rPr>
                      <m:t>𝑎</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𝑏</m:t>
                    </m:r>
                  </m:oMath>
                </a14:m>
                <a:r>
                  <a:rPr lang="en-US" sz="2800" dirty="0">
                    <a:solidFill>
                      <a:schemeClr val="tx1"/>
                    </a:solidFill>
                  </a:rPr>
                  <a:t> for termination condition</a:t>
                </a:r>
              </a:p>
              <a:p>
                <a:pPr marL="457200" indent="-457200">
                  <a:buFont typeface="Arial" panose="020B0604020202020204" pitchFamily="34" charset="0"/>
                  <a:buChar char="•"/>
                </a:pPr>
                <a:r>
                  <a:rPr lang="en-US" sz="2800" dirty="0">
                    <a:solidFill>
                      <a:schemeClr val="tx1"/>
                    </a:solidFill>
                  </a:rPr>
                  <a:t>Minimize control overhead</a:t>
                </a:r>
              </a:p>
            </p:txBody>
          </p:sp>
        </mc:Choice>
        <mc:Fallback xmlns="">
          <p:sp>
            <p:nvSpPr>
              <p:cNvPr id="13" name="Rectangle 12">
                <a:extLst>
                  <a:ext uri="{FF2B5EF4-FFF2-40B4-BE49-F238E27FC236}">
                    <a16:creationId xmlns:a16="http://schemas.microsoft.com/office/drawing/2014/main" id="{918177D3-EC7B-9F41-8A7D-4D990658AF12}"/>
                  </a:ext>
                </a:extLst>
              </p:cNvPr>
              <p:cNvSpPr>
                <a:spLocks noRot="1" noChangeAspect="1" noMove="1" noResize="1" noEditPoints="1" noAdjustHandles="1" noChangeArrowheads="1" noChangeShapeType="1" noTextEdit="1"/>
              </p:cNvSpPr>
              <p:nvPr/>
            </p:nvSpPr>
            <p:spPr>
              <a:xfrm>
                <a:off x="2573309" y="4215122"/>
                <a:ext cx="7045377" cy="2017299"/>
              </a:xfrm>
              <a:prstGeom prst="rect">
                <a:avLst/>
              </a:prstGeom>
              <a:blipFill>
                <a:blip r:embed="rId2"/>
                <a:stretch>
                  <a:fillRect l="-1557" t="-2719" r="-43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831778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DFD5-7827-0947-ACC5-941D3BECF049}"/>
              </a:ext>
            </a:extLst>
          </p:cNvPr>
          <p:cNvSpPr>
            <a:spLocks noGrp="1"/>
          </p:cNvSpPr>
          <p:nvPr>
            <p:ph type="title"/>
          </p:nvPr>
        </p:nvSpPr>
        <p:spPr/>
        <p:txBody>
          <a:bodyPr/>
          <a:lstStyle/>
          <a:p>
            <a:r>
              <a:rPr lang="en-US" dirty="0"/>
              <a:t>Critical Path for ASIC in 16nm</a:t>
            </a:r>
          </a:p>
        </p:txBody>
      </p:sp>
      <p:graphicFrame>
        <p:nvGraphicFramePr>
          <p:cNvPr id="3" name="Table 2">
            <a:extLst>
              <a:ext uri="{FF2B5EF4-FFF2-40B4-BE49-F238E27FC236}">
                <a16:creationId xmlns:a16="http://schemas.microsoft.com/office/drawing/2014/main" id="{202B336A-9FD8-7B46-8E01-1058BF4E52CB}"/>
              </a:ext>
            </a:extLst>
          </p:cNvPr>
          <p:cNvGraphicFramePr>
            <a:graphicFrameLocks noGrp="1"/>
          </p:cNvGraphicFramePr>
          <p:nvPr/>
        </p:nvGraphicFramePr>
        <p:xfrm>
          <a:off x="941439" y="1424291"/>
          <a:ext cx="5976258" cy="4810662"/>
        </p:xfrm>
        <a:graphic>
          <a:graphicData uri="http://schemas.openxmlformats.org/drawingml/2006/table">
            <a:tbl>
              <a:tblPr firstRow="1" bandRow="1">
                <a:tableStyleId>{5940675A-B579-460E-94D1-54222C63F5DA}</a:tableStyleId>
              </a:tblPr>
              <a:tblGrid>
                <a:gridCol w="2332703">
                  <a:extLst>
                    <a:ext uri="{9D8B030D-6E8A-4147-A177-3AD203B41FA5}">
                      <a16:colId xmlns:a16="http://schemas.microsoft.com/office/drawing/2014/main" val="2656063408"/>
                    </a:ext>
                  </a:extLst>
                </a:gridCol>
                <a:gridCol w="1858297">
                  <a:extLst>
                    <a:ext uri="{9D8B030D-6E8A-4147-A177-3AD203B41FA5}">
                      <a16:colId xmlns:a16="http://schemas.microsoft.com/office/drawing/2014/main" val="783371711"/>
                    </a:ext>
                  </a:extLst>
                </a:gridCol>
                <a:gridCol w="1785258">
                  <a:extLst>
                    <a:ext uri="{9D8B030D-6E8A-4147-A177-3AD203B41FA5}">
                      <a16:colId xmlns:a16="http://schemas.microsoft.com/office/drawing/2014/main" val="1040348958"/>
                    </a:ext>
                  </a:extLst>
                </a:gridCol>
              </a:tblGrid>
              <a:tr h="421542">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255-bit XGCD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1024-bit XGCD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1858067"/>
                  </a:ext>
                </a:extLst>
              </a:tr>
              <a:tr h="340252">
                <a:tc>
                  <a:txBody>
                    <a:bodyPr/>
                    <a:lstStyle/>
                    <a:p>
                      <a:pPr algn="l"/>
                      <a:r>
                        <a:rPr lang="en-US" dirty="0"/>
                        <a:t>DFF </a:t>
                      </a:r>
                      <a:r>
                        <a:rPr lang="en-US" dirty="0" err="1"/>
                        <a:t>clk</a:t>
                      </a:r>
                      <a:r>
                        <a:rPr lang="en-US" dirty="0"/>
                        <a:t> to Q</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6402056"/>
                  </a:ext>
                </a:extLst>
              </a:tr>
              <a:tr h="340252">
                <a:tc>
                  <a:txBody>
                    <a:bodyPr/>
                    <a:lstStyle/>
                    <a:p>
                      <a:pPr algn="l"/>
                      <a:r>
                        <a:rPr lang="en-US" dirty="0"/>
                        <a:t>Inverter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0510786"/>
                  </a:ext>
                </a:extLst>
              </a:tr>
              <a:tr h="340252">
                <a:tc>
                  <a:txBody>
                    <a:bodyPr/>
                    <a:lstStyle/>
                    <a:p>
                      <a:pPr algn="l"/>
                      <a:r>
                        <a:rPr lang="en-US" dirty="0"/>
                        <a:t>CSA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extLst>
                  <a:ext uri="{0D108BD9-81ED-4DB2-BD59-A6C34878D82A}">
                    <a16:rowId xmlns:a16="http://schemas.microsoft.com/office/drawing/2014/main" val="1025590130"/>
                  </a:ext>
                </a:extLst>
              </a:tr>
              <a:tr h="340252">
                <a:tc>
                  <a:txBody>
                    <a:bodyPr/>
                    <a:lstStyle/>
                    <a:p>
                      <a:pPr algn="l"/>
                      <a:r>
                        <a:rPr lang="en-US" dirty="0"/>
                        <a:t>CSA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extLst>
                  <a:ext uri="{0D108BD9-81ED-4DB2-BD59-A6C34878D82A}">
                    <a16:rowId xmlns:a16="http://schemas.microsoft.com/office/drawing/2014/main" val="652434710"/>
                  </a:ext>
                </a:extLst>
              </a:tr>
              <a:tr h="340252">
                <a:tc>
                  <a:txBody>
                    <a:bodyPr/>
                    <a:lstStyle/>
                    <a:p>
                      <a:pPr algn="l"/>
                      <a:r>
                        <a:rPr lang="en-US" dirty="0"/>
                        <a:t>Buffer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125806"/>
                  </a:ext>
                </a:extLst>
              </a:tr>
              <a:tr h="340252">
                <a:tc>
                  <a:txBody>
                    <a:bodyPr/>
                    <a:lstStyle/>
                    <a:p>
                      <a:pPr algn="l"/>
                      <a:r>
                        <a:rPr lang="en-US" dirty="0"/>
                        <a:t>CSA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extLst>
                  <a:ext uri="{0D108BD9-81ED-4DB2-BD59-A6C34878D82A}">
                    <a16:rowId xmlns:a16="http://schemas.microsoft.com/office/drawing/2014/main" val="1929736105"/>
                  </a:ext>
                </a:extLst>
              </a:tr>
              <a:tr h="340252">
                <a:tc>
                  <a:txBody>
                    <a:bodyPr/>
                    <a:lstStyle/>
                    <a:p>
                      <a:pPr algn="l"/>
                      <a:r>
                        <a:rPr lang="en-US" dirty="0"/>
                        <a:t>Shift in CSA form</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FD8"/>
                    </a:solidFill>
                  </a:tcPr>
                </a:tc>
                <a:tc>
                  <a:txBody>
                    <a:bodyPr/>
                    <a:lstStyle/>
                    <a:p>
                      <a:pPr algn="ct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FD8"/>
                    </a:solidFill>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FD8"/>
                    </a:solidFill>
                  </a:tcPr>
                </a:tc>
                <a:extLst>
                  <a:ext uri="{0D108BD9-81ED-4DB2-BD59-A6C34878D82A}">
                    <a16:rowId xmlns:a16="http://schemas.microsoft.com/office/drawing/2014/main" val="1242829763"/>
                  </a:ext>
                </a:extLst>
              </a:tr>
              <a:tr h="340252">
                <a:tc>
                  <a:txBody>
                    <a:bodyPr/>
                    <a:lstStyle/>
                    <a:p>
                      <a:pPr algn="l"/>
                      <a:r>
                        <a:rPr lang="en-US" dirty="0"/>
                        <a:t>Late select </a:t>
                      </a:r>
                      <a:r>
                        <a:rPr lang="en-US" dirty="0" err="1"/>
                        <a:t>muxes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4248579"/>
                  </a:ext>
                </a:extLst>
              </a:tr>
              <a:tr h="340252">
                <a:tc>
                  <a:txBody>
                    <a:bodyPr/>
                    <a:lstStyle/>
                    <a:p>
                      <a:pPr algn="l"/>
                      <a:r>
                        <a:rPr lang="en-US" dirty="0"/>
                        <a:t>Precomputing control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1295188"/>
                  </a:ext>
                </a:extLst>
              </a:tr>
              <a:tr h="340252">
                <a:tc>
                  <a:txBody>
                    <a:bodyPr/>
                    <a:lstStyle/>
                    <a:p>
                      <a:pPr algn="l"/>
                      <a:r>
                        <a:rPr lang="en-US" dirty="0"/>
                        <a:t>Setup Time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777643"/>
                  </a:ext>
                </a:extLst>
              </a:tr>
              <a:tr h="340252">
                <a:tc>
                  <a:txBody>
                    <a:bodyPr/>
                    <a:lstStyle/>
                    <a:p>
                      <a:pPr algn="l"/>
                      <a:r>
                        <a:rPr lang="en-US" dirty="0"/>
                        <a:t>Total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a:t>204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a:t>215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90664722"/>
                  </a:ext>
                </a:extLst>
              </a:tr>
              <a:tr h="340252">
                <a:tc>
                  <a:txBody>
                    <a:bodyPr/>
                    <a:lstStyle/>
                    <a:p>
                      <a:pPr algn="l"/>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5670793"/>
                  </a:ext>
                </a:extLst>
              </a:tr>
            </a:tbl>
          </a:graphicData>
        </a:graphic>
      </p:graphicFrame>
      <p:pic>
        <p:nvPicPr>
          <p:cNvPr id="6" name="Content Placeholder 4">
            <a:extLst>
              <a:ext uri="{FF2B5EF4-FFF2-40B4-BE49-F238E27FC236}">
                <a16:creationId xmlns:a16="http://schemas.microsoft.com/office/drawing/2014/main" id="{4B252E9F-90E1-8D4E-AAEE-4B8BB1B940AF}"/>
              </a:ext>
            </a:extLst>
          </p:cNvPr>
          <p:cNvPicPr>
            <a:picLocks noChangeAspect="1"/>
          </p:cNvPicPr>
          <p:nvPr/>
        </p:nvPicPr>
        <p:blipFill rotWithShape="1">
          <a:blip r:embed="rId3"/>
          <a:srcRect l="39618" t="51794" r="31079" b="35948"/>
          <a:stretch/>
        </p:blipFill>
        <p:spPr>
          <a:xfrm>
            <a:off x="7128704" y="2245179"/>
            <a:ext cx="4521200" cy="1573836"/>
          </a:xfrm>
          <a:prstGeom prst="rect">
            <a:avLst/>
          </a:prstGeom>
        </p:spPr>
      </p:pic>
      <p:cxnSp>
        <p:nvCxnSpPr>
          <p:cNvPr id="8" name="Straight Connector 7">
            <a:extLst>
              <a:ext uri="{FF2B5EF4-FFF2-40B4-BE49-F238E27FC236}">
                <a16:creationId xmlns:a16="http://schemas.microsoft.com/office/drawing/2014/main" id="{140B51CF-7FD6-F34B-9B9B-D48C95A6373A}"/>
              </a:ext>
            </a:extLst>
          </p:cNvPr>
          <p:cNvCxnSpPr>
            <a:cxnSpLocks/>
          </p:cNvCxnSpPr>
          <p:nvPr/>
        </p:nvCxnSpPr>
        <p:spPr>
          <a:xfrm>
            <a:off x="941439" y="5495103"/>
            <a:ext cx="5976258"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53793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DFD5-7827-0947-ACC5-941D3BECF049}"/>
              </a:ext>
            </a:extLst>
          </p:cNvPr>
          <p:cNvSpPr>
            <a:spLocks noGrp="1"/>
          </p:cNvSpPr>
          <p:nvPr>
            <p:ph type="title"/>
          </p:nvPr>
        </p:nvSpPr>
        <p:spPr/>
        <p:txBody>
          <a:bodyPr/>
          <a:lstStyle/>
          <a:p>
            <a:r>
              <a:rPr lang="en-US" dirty="0"/>
              <a:t>Critical Path for ASIC in 16nm</a:t>
            </a:r>
          </a:p>
        </p:txBody>
      </p:sp>
      <p:graphicFrame>
        <p:nvGraphicFramePr>
          <p:cNvPr id="3" name="Table 2">
            <a:extLst>
              <a:ext uri="{FF2B5EF4-FFF2-40B4-BE49-F238E27FC236}">
                <a16:creationId xmlns:a16="http://schemas.microsoft.com/office/drawing/2014/main" id="{202B336A-9FD8-7B46-8E01-1058BF4E52CB}"/>
              </a:ext>
            </a:extLst>
          </p:cNvPr>
          <p:cNvGraphicFramePr>
            <a:graphicFrameLocks noGrp="1"/>
          </p:cNvGraphicFramePr>
          <p:nvPr/>
        </p:nvGraphicFramePr>
        <p:xfrm>
          <a:off x="941439" y="1424291"/>
          <a:ext cx="5976258" cy="4810662"/>
        </p:xfrm>
        <a:graphic>
          <a:graphicData uri="http://schemas.openxmlformats.org/drawingml/2006/table">
            <a:tbl>
              <a:tblPr firstRow="1" bandRow="1">
                <a:tableStyleId>{5940675A-B579-460E-94D1-54222C63F5DA}</a:tableStyleId>
              </a:tblPr>
              <a:tblGrid>
                <a:gridCol w="2332703">
                  <a:extLst>
                    <a:ext uri="{9D8B030D-6E8A-4147-A177-3AD203B41FA5}">
                      <a16:colId xmlns:a16="http://schemas.microsoft.com/office/drawing/2014/main" val="2656063408"/>
                    </a:ext>
                  </a:extLst>
                </a:gridCol>
                <a:gridCol w="1858297">
                  <a:extLst>
                    <a:ext uri="{9D8B030D-6E8A-4147-A177-3AD203B41FA5}">
                      <a16:colId xmlns:a16="http://schemas.microsoft.com/office/drawing/2014/main" val="783371711"/>
                    </a:ext>
                  </a:extLst>
                </a:gridCol>
                <a:gridCol w="1785258">
                  <a:extLst>
                    <a:ext uri="{9D8B030D-6E8A-4147-A177-3AD203B41FA5}">
                      <a16:colId xmlns:a16="http://schemas.microsoft.com/office/drawing/2014/main" val="1040348958"/>
                    </a:ext>
                  </a:extLst>
                </a:gridCol>
              </a:tblGrid>
              <a:tr h="421542">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255-bit XGCD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1024-bit XGCD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1858067"/>
                  </a:ext>
                </a:extLst>
              </a:tr>
              <a:tr h="340252">
                <a:tc>
                  <a:txBody>
                    <a:bodyPr/>
                    <a:lstStyle/>
                    <a:p>
                      <a:pPr algn="l"/>
                      <a:r>
                        <a:rPr lang="en-US" dirty="0"/>
                        <a:t>DFF </a:t>
                      </a:r>
                      <a:r>
                        <a:rPr lang="en-US" dirty="0" err="1"/>
                        <a:t>clk</a:t>
                      </a:r>
                      <a:r>
                        <a:rPr lang="en-US" dirty="0"/>
                        <a:t> to Q</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6402056"/>
                  </a:ext>
                </a:extLst>
              </a:tr>
              <a:tr h="340252">
                <a:tc>
                  <a:txBody>
                    <a:bodyPr/>
                    <a:lstStyle/>
                    <a:p>
                      <a:pPr algn="l"/>
                      <a:r>
                        <a:rPr lang="en-US" dirty="0"/>
                        <a:t>Inverter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0510786"/>
                  </a:ext>
                </a:extLst>
              </a:tr>
              <a:tr h="340252">
                <a:tc>
                  <a:txBody>
                    <a:bodyPr/>
                    <a:lstStyle/>
                    <a:p>
                      <a:pPr algn="l"/>
                      <a:r>
                        <a:rPr lang="en-US" dirty="0"/>
                        <a:t>CSA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extLst>
                  <a:ext uri="{0D108BD9-81ED-4DB2-BD59-A6C34878D82A}">
                    <a16:rowId xmlns:a16="http://schemas.microsoft.com/office/drawing/2014/main" val="1025590130"/>
                  </a:ext>
                </a:extLst>
              </a:tr>
              <a:tr h="340252">
                <a:tc>
                  <a:txBody>
                    <a:bodyPr/>
                    <a:lstStyle/>
                    <a:p>
                      <a:pPr algn="l"/>
                      <a:r>
                        <a:rPr lang="en-US" dirty="0"/>
                        <a:t>CSA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extLst>
                  <a:ext uri="{0D108BD9-81ED-4DB2-BD59-A6C34878D82A}">
                    <a16:rowId xmlns:a16="http://schemas.microsoft.com/office/drawing/2014/main" val="652434710"/>
                  </a:ext>
                </a:extLst>
              </a:tr>
              <a:tr h="340252">
                <a:tc>
                  <a:txBody>
                    <a:bodyPr/>
                    <a:lstStyle/>
                    <a:p>
                      <a:pPr algn="l"/>
                      <a:r>
                        <a:rPr lang="en-US" dirty="0"/>
                        <a:t>Buffer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125806"/>
                  </a:ext>
                </a:extLst>
              </a:tr>
              <a:tr h="340252">
                <a:tc>
                  <a:txBody>
                    <a:bodyPr/>
                    <a:lstStyle/>
                    <a:p>
                      <a:pPr algn="l"/>
                      <a:r>
                        <a:rPr lang="en-US" dirty="0"/>
                        <a:t>CSA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tc>
                  <a:txBody>
                    <a:bodyPr/>
                    <a:lstStyle/>
                    <a:p>
                      <a:pPr algn="ctr"/>
                      <a:r>
                        <a:rPr lang="en-US" dirty="0"/>
                        <a:t>34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7FF"/>
                    </a:solidFill>
                  </a:tcPr>
                </a:tc>
                <a:extLst>
                  <a:ext uri="{0D108BD9-81ED-4DB2-BD59-A6C34878D82A}">
                    <a16:rowId xmlns:a16="http://schemas.microsoft.com/office/drawing/2014/main" val="1929736105"/>
                  </a:ext>
                </a:extLst>
              </a:tr>
              <a:tr h="340252">
                <a:tc>
                  <a:txBody>
                    <a:bodyPr/>
                    <a:lstStyle/>
                    <a:p>
                      <a:pPr algn="l"/>
                      <a:r>
                        <a:rPr lang="en-US" dirty="0"/>
                        <a:t>Shift in CSA form</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FD8"/>
                    </a:solidFill>
                  </a:tcPr>
                </a:tc>
                <a:tc>
                  <a:txBody>
                    <a:bodyPr/>
                    <a:lstStyle/>
                    <a:p>
                      <a:pPr algn="ct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FD8"/>
                    </a:solidFill>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FD8"/>
                    </a:solidFill>
                  </a:tcPr>
                </a:tc>
                <a:extLst>
                  <a:ext uri="{0D108BD9-81ED-4DB2-BD59-A6C34878D82A}">
                    <a16:rowId xmlns:a16="http://schemas.microsoft.com/office/drawing/2014/main" val="1242829763"/>
                  </a:ext>
                </a:extLst>
              </a:tr>
              <a:tr h="340252">
                <a:tc>
                  <a:txBody>
                    <a:bodyPr/>
                    <a:lstStyle/>
                    <a:p>
                      <a:pPr algn="l"/>
                      <a:r>
                        <a:rPr lang="en-US" dirty="0"/>
                        <a:t>Late select </a:t>
                      </a:r>
                      <a:r>
                        <a:rPr lang="en-US" dirty="0" err="1"/>
                        <a:t>muxes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4248579"/>
                  </a:ext>
                </a:extLst>
              </a:tr>
              <a:tr h="340252">
                <a:tc>
                  <a:txBody>
                    <a:bodyPr/>
                    <a:lstStyle/>
                    <a:p>
                      <a:pPr algn="l"/>
                      <a:r>
                        <a:rPr lang="en-US" dirty="0"/>
                        <a:t>Precomputing control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1295188"/>
                  </a:ext>
                </a:extLst>
              </a:tr>
              <a:tr h="340252">
                <a:tc>
                  <a:txBody>
                    <a:bodyPr/>
                    <a:lstStyle/>
                    <a:p>
                      <a:pPr algn="l"/>
                      <a:r>
                        <a:rPr lang="en-US" dirty="0"/>
                        <a:t>Setup Time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777643"/>
                  </a:ext>
                </a:extLst>
              </a:tr>
              <a:tr h="340252">
                <a:tc>
                  <a:txBody>
                    <a:bodyPr/>
                    <a:lstStyle/>
                    <a:p>
                      <a:pPr algn="l"/>
                      <a:r>
                        <a:rPr lang="en-US" dirty="0"/>
                        <a:t>Clock Skew</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alpha val="20000"/>
                      </a:srgbClr>
                    </a:solidFill>
                  </a:tcPr>
                </a:tc>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alpha val="20000"/>
                      </a:srgbClr>
                    </a:solidFill>
                  </a:tcPr>
                </a:tc>
                <a:tc>
                  <a:txBody>
                    <a:bodyPr/>
                    <a:lstStyle/>
                    <a:p>
                      <a:pPr algn="ctr"/>
                      <a:r>
                        <a:rPr lang="en-US" dirty="0"/>
                        <a:t>41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alpha val="20000"/>
                      </a:srgbClr>
                    </a:solidFill>
                  </a:tcPr>
                </a:tc>
                <a:extLst>
                  <a:ext uri="{0D108BD9-81ED-4DB2-BD59-A6C34878D82A}">
                    <a16:rowId xmlns:a16="http://schemas.microsoft.com/office/drawing/2014/main" val="390664722"/>
                  </a:ext>
                </a:extLst>
              </a:tr>
              <a:tr h="340252">
                <a:tc>
                  <a:txBody>
                    <a:bodyPr/>
                    <a:lstStyle/>
                    <a:p>
                      <a:pPr algn="l"/>
                      <a:r>
                        <a:rPr lang="en-US" dirty="0"/>
                        <a:t>Total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220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257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015670793"/>
                  </a:ext>
                </a:extLst>
              </a:tr>
            </a:tbl>
          </a:graphicData>
        </a:graphic>
      </p:graphicFrame>
      <p:pic>
        <p:nvPicPr>
          <p:cNvPr id="6" name="Content Placeholder 4">
            <a:extLst>
              <a:ext uri="{FF2B5EF4-FFF2-40B4-BE49-F238E27FC236}">
                <a16:creationId xmlns:a16="http://schemas.microsoft.com/office/drawing/2014/main" id="{4B252E9F-90E1-8D4E-AAEE-4B8BB1B940AF}"/>
              </a:ext>
            </a:extLst>
          </p:cNvPr>
          <p:cNvPicPr>
            <a:picLocks noChangeAspect="1"/>
          </p:cNvPicPr>
          <p:nvPr/>
        </p:nvPicPr>
        <p:blipFill rotWithShape="1">
          <a:blip r:embed="rId3"/>
          <a:srcRect l="39618" t="51794" r="31079" b="35948"/>
          <a:stretch/>
        </p:blipFill>
        <p:spPr>
          <a:xfrm>
            <a:off x="7128704" y="2245179"/>
            <a:ext cx="4521200" cy="1573836"/>
          </a:xfrm>
          <a:prstGeom prst="rect">
            <a:avLst/>
          </a:prstGeom>
        </p:spPr>
      </p:pic>
      <p:cxnSp>
        <p:nvCxnSpPr>
          <p:cNvPr id="8" name="Straight Connector 7">
            <a:extLst>
              <a:ext uri="{FF2B5EF4-FFF2-40B4-BE49-F238E27FC236}">
                <a16:creationId xmlns:a16="http://schemas.microsoft.com/office/drawing/2014/main" id="{140B51CF-7FD6-F34B-9B9B-D48C95A6373A}"/>
              </a:ext>
            </a:extLst>
          </p:cNvPr>
          <p:cNvCxnSpPr>
            <a:cxnSpLocks/>
          </p:cNvCxnSpPr>
          <p:nvPr/>
        </p:nvCxnSpPr>
        <p:spPr>
          <a:xfrm>
            <a:off x="941439" y="5869853"/>
            <a:ext cx="5976258"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BEAA3832-E81F-4840-84A8-C11DB98B6B45}"/>
              </a:ext>
            </a:extLst>
          </p:cNvPr>
          <p:cNvSpPr txBox="1"/>
          <p:nvPr/>
        </p:nvSpPr>
        <p:spPr>
          <a:xfrm>
            <a:off x="7128704" y="4296016"/>
            <a:ext cx="4521200" cy="1384995"/>
          </a:xfrm>
          <a:prstGeom prst="rect">
            <a:avLst/>
          </a:prstGeom>
          <a:noFill/>
        </p:spPr>
        <p:txBody>
          <a:bodyPr wrap="square" rtlCol="0">
            <a:spAutoFit/>
          </a:bodyPr>
          <a:lstStyle/>
          <a:p>
            <a:pPr algn="ctr"/>
            <a:r>
              <a:rPr lang="en-US" sz="2800" dirty="0">
                <a:solidFill>
                  <a:srgbClr val="009193"/>
                </a:solidFill>
              </a:rPr>
              <a:t>We are taping out the 255-bit and 1279-bit versions of this design in GF12 this month</a:t>
            </a:r>
          </a:p>
        </p:txBody>
      </p:sp>
    </p:spTree>
    <p:extLst>
      <p:ext uri="{BB962C8B-B14F-4D97-AF65-F5344CB8AC3E}">
        <p14:creationId xmlns:p14="http://schemas.microsoft.com/office/powerpoint/2010/main" val="1184757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631D-D704-DA49-A2FD-DC8017724722}"/>
              </a:ext>
            </a:extLst>
          </p:cNvPr>
          <p:cNvSpPr>
            <a:spLocks noGrp="1"/>
          </p:cNvSpPr>
          <p:nvPr>
            <p:ph type="title"/>
          </p:nvPr>
        </p:nvSpPr>
        <p:spPr/>
        <p:txBody>
          <a:bodyPr/>
          <a:lstStyle/>
          <a:p>
            <a:r>
              <a:rPr lang="en-US" dirty="0"/>
              <a:t>255-bit Constant-time XGCD Comparison</a:t>
            </a:r>
          </a:p>
        </p:txBody>
      </p:sp>
      <p:graphicFrame>
        <p:nvGraphicFramePr>
          <p:cNvPr id="4" name="Content Placeholder 13">
            <a:extLst>
              <a:ext uri="{FF2B5EF4-FFF2-40B4-BE49-F238E27FC236}">
                <a16:creationId xmlns:a16="http://schemas.microsoft.com/office/drawing/2014/main" id="{5E60EB43-AD9F-8C42-8FAA-625BE5E8BFDC}"/>
              </a:ext>
            </a:extLst>
          </p:cNvPr>
          <p:cNvGraphicFramePr>
            <a:graphicFrameLocks/>
          </p:cNvGraphicFramePr>
          <p:nvPr/>
        </p:nvGraphicFramePr>
        <p:xfrm>
          <a:off x="473269" y="1626964"/>
          <a:ext cx="6019800" cy="399709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93FF774-6A87-A84E-B462-EB9F361782FA}"/>
              </a:ext>
            </a:extLst>
          </p:cNvPr>
          <p:cNvSpPr txBox="1"/>
          <p:nvPr/>
        </p:nvSpPr>
        <p:spPr>
          <a:xfrm>
            <a:off x="2418270" y="5525128"/>
            <a:ext cx="3112327" cy="477054"/>
          </a:xfrm>
          <a:prstGeom prst="rect">
            <a:avLst/>
          </a:prstGeom>
          <a:noFill/>
        </p:spPr>
        <p:txBody>
          <a:bodyPr wrap="none" rtlCol="0">
            <a:spAutoFit/>
          </a:bodyPr>
          <a:lstStyle/>
          <a:p>
            <a:r>
              <a:rPr lang="en-US" sz="2500" dirty="0"/>
              <a:t>Clock Frequency (GHz)</a:t>
            </a:r>
          </a:p>
        </p:txBody>
      </p:sp>
      <p:sp>
        <p:nvSpPr>
          <p:cNvPr id="6" name="TextBox 5">
            <a:extLst>
              <a:ext uri="{FF2B5EF4-FFF2-40B4-BE49-F238E27FC236}">
                <a16:creationId xmlns:a16="http://schemas.microsoft.com/office/drawing/2014/main" id="{24F09B8D-A4CC-5346-8D17-5AA215F3E056}"/>
              </a:ext>
            </a:extLst>
          </p:cNvPr>
          <p:cNvSpPr txBox="1"/>
          <p:nvPr/>
        </p:nvSpPr>
        <p:spPr>
          <a:xfrm>
            <a:off x="946598" y="4684052"/>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7" name="TextBox 6">
            <a:extLst>
              <a:ext uri="{FF2B5EF4-FFF2-40B4-BE49-F238E27FC236}">
                <a16:creationId xmlns:a16="http://schemas.microsoft.com/office/drawing/2014/main" id="{9EBCCBED-5A62-184B-B1D6-EB0D42A218C6}"/>
              </a:ext>
            </a:extLst>
          </p:cNvPr>
          <p:cNvSpPr txBox="1"/>
          <p:nvPr/>
        </p:nvSpPr>
        <p:spPr>
          <a:xfrm>
            <a:off x="946598" y="1637644"/>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8" name="TextBox 7">
            <a:extLst>
              <a:ext uri="{FF2B5EF4-FFF2-40B4-BE49-F238E27FC236}">
                <a16:creationId xmlns:a16="http://schemas.microsoft.com/office/drawing/2014/main" id="{9F340539-A2C4-C249-841A-451D4FCA5EAA}"/>
              </a:ext>
            </a:extLst>
          </p:cNvPr>
          <p:cNvSpPr txBox="1"/>
          <p:nvPr/>
        </p:nvSpPr>
        <p:spPr>
          <a:xfrm>
            <a:off x="946598" y="2856208"/>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9" name="TextBox 8">
            <a:extLst>
              <a:ext uri="{FF2B5EF4-FFF2-40B4-BE49-F238E27FC236}">
                <a16:creationId xmlns:a16="http://schemas.microsoft.com/office/drawing/2014/main" id="{F437B054-E2DA-0444-8F93-EC6C643C0FD8}"/>
              </a:ext>
            </a:extLst>
          </p:cNvPr>
          <p:cNvSpPr txBox="1"/>
          <p:nvPr/>
        </p:nvSpPr>
        <p:spPr>
          <a:xfrm>
            <a:off x="946598" y="2246926"/>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10" name="TextBox 9">
            <a:extLst>
              <a:ext uri="{FF2B5EF4-FFF2-40B4-BE49-F238E27FC236}">
                <a16:creationId xmlns:a16="http://schemas.microsoft.com/office/drawing/2014/main" id="{89DB8C2A-C6E3-8648-948A-232D5C9E95F4}"/>
              </a:ext>
            </a:extLst>
          </p:cNvPr>
          <p:cNvSpPr txBox="1"/>
          <p:nvPr/>
        </p:nvSpPr>
        <p:spPr>
          <a:xfrm>
            <a:off x="946598" y="3465490"/>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11" name="TextBox 10">
            <a:extLst>
              <a:ext uri="{FF2B5EF4-FFF2-40B4-BE49-F238E27FC236}">
                <a16:creationId xmlns:a16="http://schemas.microsoft.com/office/drawing/2014/main" id="{C311C24F-1DDF-E446-93AF-D2A52995DBF2}"/>
              </a:ext>
            </a:extLst>
          </p:cNvPr>
          <p:cNvSpPr txBox="1"/>
          <p:nvPr/>
        </p:nvSpPr>
        <p:spPr>
          <a:xfrm>
            <a:off x="946598" y="4074772"/>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12" name="TextBox 11">
            <a:extLst>
              <a:ext uri="{FF2B5EF4-FFF2-40B4-BE49-F238E27FC236}">
                <a16:creationId xmlns:a16="http://schemas.microsoft.com/office/drawing/2014/main" id="{966BDE8F-BC69-AE42-B457-DE4AB4AB678B}"/>
              </a:ext>
            </a:extLst>
          </p:cNvPr>
          <p:cNvSpPr txBox="1"/>
          <p:nvPr/>
        </p:nvSpPr>
        <p:spPr>
          <a:xfrm rot="16200000">
            <a:off x="-278114" y="3094734"/>
            <a:ext cx="1721369" cy="477054"/>
          </a:xfrm>
          <a:prstGeom prst="rect">
            <a:avLst/>
          </a:prstGeom>
          <a:noFill/>
        </p:spPr>
        <p:txBody>
          <a:bodyPr wrap="none" rtlCol="0">
            <a:spAutoFit/>
          </a:bodyPr>
          <a:lstStyle/>
          <a:p>
            <a:r>
              <a:rPr lang="en-US" sz="2500" dirty="0"/>
              <a:t>Cycle Count</a:t>
            </a:r>
          </a:p>
        </p:txBody>
      </p:sp>
      <p:sp>
        <p:nvSpPr>
          <p:cNvPr id="13" name="TextBox 12">
            <a:extLst>
              <a:ext uri="{FF2B5EF4-FFF2-40B4-BE49-F238E27FC236}">
                <a16:creationId xmlns:a16="http://schemas.microsoft.com/office/drawing/2014/main" id="{4FE40196-EFB0-0749-915D-1DC88F9A2CB9}"/>
              </a:ext>
            </a:extLst>
          </p:cNvPr>
          <p:cNvSpPr txBox="1"/>
          <p:nvPr/>
        </p:nvSpPr>
        <p:spPr>
          <a:xfrm>
            <a:off x="4296122" y="1958302"/>
            <a:ext cx="1476494" cy="446276"/>
          </a:xfrm>
          <a:prstGeom prst="rect">
            <a:avLst/>
          </a:prstGeom>
          <a:noFill/>
        </p:spPr>
        <p:txBody>
          <a:bodyPr wrap="none" rtlCol="0">
            <a:spAutoFit/>
          </a:bodyPr>
          <a:lstStyle/>
          <a:p>
            <a:r>
              <a:rPr lang="en-US" sz="2300" dirty="0"/>
              <a:t>[BY19]: 3.7</a:t>
            </a:r>
          </a:p>
        </p:txBody>
      </p:sp>
      <p:sp>
        <p:nvSpPr>
          <p:cNvPr id="14" name="TextBox 13">
            <a:extLst>
              <a:ext uri="{FF2B5EF4-FFF2-40B4-BE49-F238E27FC236}">
                <a16:creationId xmlns:a16="http://schemas.microsoft.com/office/drawing/2014/main" id="{62FCEA12-DA23-2949-907A-300127275339}"/>
              </a:ext>
            </a:extLst>
          </p:cNvPr>
          <p:cNvSpPr txBox="1"/>
          <p:nvPr/>
        </p:nvSpPr>
        <p:spPr>
          <a:xfrm>
            <a:off x="4279077" y="2649242"/>
            <a:ext cx="1584601" cy="446276"/>
          </a:xfrm>
          <a:prstGeom prst="rect">
            <a:avLst/>
          </a:prstGeom>
          <a:noFill/>
        </p:spPr>
        <p:txBody>
          <a:bodyPr wrap="none" rtlCol="0">
            <a:spAutoFit/>
          </a:bodyPr>
          <a:lstStyle/>
          <a:p>
            <a:r>
              <a:rPr lang="en-US" sz="2300" dirty="0"/>
              <a:t>[Por20]: 2.7</a:t>
            </a:r>
          </a:p>
        </p:txBody>
      </p:sp>
      <p:sp>
        <p:nvSpPr>
          <p:cNvPr id="15" name="TextBox 14">
            <a:extLst>
              <a:ext uri="{FF2B5EF4-FFF2-40B4-BE49-F238E27FC236}">
                <a16:creationId xmlns:a16="http://schemas.microsoft.com/office/drawing/2014/main" id="{BEB72EFE-609E-BA43-9C27-1F118A075E9B}"/>
              </a:ext>
            </a:extLst>
          </p:cNvPr>
          <p:cNvSpPr txBox="1"/>
          <p:nvPr/>
        </p:nvSpPr>
        <p:spPr>
          <a:xfrm>
            <a:off x="1874218" y="1958302"/>
            <a:ext cx="1994457" cy="446276"/>
          </a:xfrm>
          <a:prstGeom prst="rect">
            <a:avLst/>
          </a:prstGeom>
          <a:noFill/>
        </p:spPr>
        <p:txBody>
          <a:bodyPr wrap="none" rtlCol="0">
            <a:spAutoFit/>
          </a:bodyPr>
          <a:lstStyle/>
          <a:p>
            <a:r>
              <a:rPr lang="en-US" sz="2300" dirty="0"/>
              <a:t>[DdPM+21]: 41</a:t>
            </a:r>
          </a:p>
        </p:txBody>
      </p:sp>
      <p:sp>
        <p:nvSpPr>
          <p:cNvPr id="16" name="Right Arrow 15">
            <a:extLst>
              <a:ext uri="{FF2B5EF4-FFF2-40B4-BE49-F238E27FC236}">
                <a16:creationId xmlns:a16="http://schemas.microsoft.com/office/drawing/2014/main" id="{DBF85826-D8C6-DC4F-B6EB-77CB18959104}"/>
              </a:ext>
            </a:extLst>
          </p:cNvPr>
          <p:cNvSpPr/>
          <p:nvPr/>
        </p:nvSpPr>
        <p:spPr>
          <a:xfrm rot="2700000">
            <a:off x="5681627" y="4395114"/>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6F25487-087A-0E47-BDFB-EA01D876B4F9}"/>
              </a:ext>
            </a:extLst>
          </p:cNvPr>
          <p:cNvSpPr txBox="1"/>
          <p:nvPr/>
        </p:nvSpPr>
        <p:spPr>
          <a:xfrm>
            <a:off x="4700594" y="3918856"/>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18" name="TextBox 17">
            <a:extLst>
              <a:ext uri="{FF2B5EF4-FFF2-40B4-BE49-F238E27FC236}">
                <a16:creationId xmlns:a16="http://schemas.microsoft.com/office/drawing/2014/main" id="{FF1C2859-C3CC-104F-BB0A-095487649E84}"/>
              </a:ext>
            </a:extLst>
          </p:cNvPr>
          <p:cNvSpPr txBox="1"/>
          <p:nvPr/>
        </p:nvSpPr>
        <p:spPr>
          <a:xfrm>
            <a:off x="4578012" y="3522142"/>
            <a:ext cx="1564595" cy="446276"/>
          </a:xfrm>
          <a:prstGeom prst="rect">
            <a:avLst/>
          </a:prstGeom>
          <a:noFill/>
        </p:spPr>
        <p:txBody>
          <a:bodyPr wrap="none" rtlCol="0">
            <a:spAutoFit/>
          </a:bodyPr>
          <a:lstStyle/>
          <a:p>
            <a:r>
              <a:rPr lang="en-US" sz="2300" dirty="0"/>
              <a:t>Ours: 0.085</a:t>
            </a:r>
          </a:p>
        </p:txBody>
      </p:sp>
      <p:sp>
        <p:nvSpPr>
          <p:cNvPr id="20" name="TextBox 19">
            <a:extLst>
              <a:ext uri="{FF2B5EF4-FFF2-40B4-BE49-F238E27FC236}">
                <a16:creationId xmlns:a16="http://schemas.microsoft.com/office/drawing/2014/main" id="{5B894C00-0F2B-B443-B371-CBC39625A3BE}"/>
              </a:ext>
            </a:extLst>
          </p:cNvPr>
          <p:cNvSpPr txBox="1"/>
          <p:nvPr/>
        </p:nvSpPr>
        <p:spPr>
          <a:xfrm>
            <a:off x="2037404" y="4499386"/>
            <a:ext cx="1755802" cy="369332"/>
          </a:xfrm>
          <a:prstGeom prst="rect">
            <a:avLst/>
          </a:prstGeom>
          <a:noFill/>
        </p:spPr>
        <p:txBody>
          <a:bodyPr wrap="none" rtlCol="0">
            <a:spAutoFit/>
          </a:bodyPr>
          <a:lstStyle/>
          <a:p>
            <a:r>
              <a:rPr lang="en-US" dirty="0"/>
              <a:t>* Times are in us</a:t>
            </a:r>
          </a:p>
        </p:txBody>
      </p:sp>
      <p:sp>
        <p:nvSpPr>
          <p:cNvPr id="21" name="Content Placeholder 3">
            <a:extLst>
              <a:ext uri="{FF2B5EF4-FFF2-40B4-BE49-F238E27FC236}">
                <a16:creationId xmlns:a16="http://schemas.microsoft.com/office/drawing/2014/main" id="{5F8F2611-972E-EC4A-A7EC-A93CAB35AD8C}"/>
              </a:ext>
            </a:extLst>
          </p:cNvPr>
          <p:cNvSpPr txBox="1">
            <a:spLocks/>
          </p:cNvSpPr>
          <p:nvPr/>
        </p:nvSpPr>
        <p:spPr>
          <a:xfrm>
            <a:off x="6556450" y="1301924"/>
            <a:ext cx="541619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500" dirty="0"/>
          </a:p>
          <a:p>
            <a:pPr marL="0" indent="0">
              <a:buNone/>
            </a:pPr>
            <a:endParaRPr lang="en-US" sz="2500" dirty="0"/>
          </a:p>
          <a:p>
            <a:pPr marL="0" indent="0" algn="ctr">
              <a:buNone/>
            </a:pPr>
            <a:r>
              <a:rPr lang="en-US" sz="2500" u="sng" dirty="0"/>
              <a:t>Our ASIC</a:t>
            </a:r>
          </a:p>
          <a:p>
            <a:r>
              <a:rPr lang="en-US" sz="2500" dirty="0"/>
              <a:t>32X faster than [Por20]</a:t>
            </a:r>
          </a:p>
          <a:p>
            <a:r>
              <a:rPr lang="en-US" sz="2500" dirty="0"/>
              <a:t>First for constant-time 255-bit XGCD</a:t>
            </a:r>
          </a:p>
          <a:p>
            <a:pPr marL="0" indent="0">
              <a:buNone/>
            </a:pPr>
            <a:endParaRPr lang="en-US" sz="2500" dirty="0"/>
          </a:p>
          <a:p>
            <a:endParaRPr lang="en-US" sz="2500" dirty="0"/>
          </a:p>
          <a:p>
            <a:endParaRPr lang="en-US" sz="2500" dirty="0"/>
          </a:p>
          <a:p>
            <a:endParaRPr lang="en-US" sz="2500" dirty="0"/>
          </a:p>
          <a:p>
            <a:endParaRPr lang="en-US" sz="2500" dirty="0"/>
          </a:p>
        </p:txBody>
      </p:sp>
      <p:cxnSp>
        <p:nvCxnSpPr>
          <p:cNvPr id="28" name="Straight Connector 27">
            <a:extLst>
              <a:ext uri="{FF2B5EF4-FFF2-40B4-BE49-F238E27FC236}">
                <a16:creationId xmlns:a16="http://schemas.microsoft.com/office/drawing/2014/main" id="{39972B25-9F83-5D48-8C8A-02868A00387E}"/>
              </a:ext>
            </a:extLst>
          </p:cNvPr>
          <p:cNvCxnSpPr>
            <a:cxnSpLocks/>
          </p:cNvCxnSpPr>
          <p:nvPr/>
        </p:nvCxnSpPr>
        <p:spPr>
          <a:xfrm flipV="1">
            <a:off x="1874219" y="2221920"/>
            <a:ext cx="4326580" cy="1218564"/>
          </a:xfrm>
          <a:prstGeom prst="line">
            <a:avLst/>
          </a:prstGeom>
          <a:ln w="12700"/>
        </p:spPr>
        <p:style>
          <a:lnRef idx="1">
            <a:schemeClr val="dk1"/>
          </a:lnRef>
          <a:fillRef idx="0">
            <a:schemeClr val="dk1"/>
          </a:fillRef>
          <a:effectRef idx="0">
            <a:schemeClr val="dk1"/>
          </a:effectRef>
          <a:fontRef idx="minor">
            <a:schemeClr val="tx1"/>
          </a:fontRef>
        </p:style>
      </p:cxnSp>
      <p:pic>
        <p:nvPicPr>
          <p:cNvPr id="30" name="Picture 29" descr="Icon&#10;&#10;Description automatically generated with low confidence">
            <a:extLst>
              <a:ext uri="{FF2B5EF4-FFF2-40B4-BE49-F238E27FC236}">
                <a16:creationId xmlns:a16="http://schemas.microsoft.com/office/drawing/2014/main" id="{1ABC152B-65A2-9743-BFD7-9BC23109E942}"/>
              </a:ext>
            </a:extLst>
          </p:cNvPr>
          <p:cNvPicPr>
            <a:picLocks noChangeAspect="1"/>
          </p:cNvPicPr>
          <p:nvPr/>
        </p:nvPicPr>
        <p:blipFill>
          <a:blip r:embed="rId3"/>
          <a:stretch>
            <a:fillRect/>
          </a:stretch>
        </p:blipFill>
        <p:spPr>
          <a:xfrm>
            <a:off x="6869830" y="5682301"/>
            <a:ext cx="393700" cy="330200"/>
          </a:xfrm>
          <a:prstGeom prst="rect">
            <a:avLst/>
          </a:prstGeom>
        </p:spPr>
      </p:pic>
      <p:pic>
        <p:nvPicPr>
          <p:cNvPr id="31" name="Picture 30" descr="Shape&#10;&#10;Description automatically generated">
            <a:extLst>
              <a:ext uri="{FF2B5EF4-FFF2-40B4-BE49-F238E27FC236}">
                <a16:creationId xmlns:a16="http://schemas.microsoft.com/office/drawing/2014/main" id="{73C060CF-7BF4-B44C-ABCC-B30A626D5D2A}"/>
              </a:ext>
            </a:extLst>
          </p:cNvPr>
          <p:cNvPicPr>
            <a:picLocks noChangeAspect="1"/>
          </p:cNvPicPr>
          <p:nvPr/>
        </p:nvPicPr>
        <p:blipFill>
          <a:blip r:embed="rId4"/>
          <a:stretch>
            <a:fillRect/>
          </a:stretch>
        </p:blipFill>
        <p:spPr>
          <a:xfrm>
            <a:off x="10964928" y="5685072"/>
            <a:ext cx="342900" cy="368300"/>
          </a:xfrm>
          <a:prstGeom prst="rect">
            <a:avLst/>
          </a:prstGeom>
        </p:spPr>
      </p:pic>
      <p:sp>
        <p:nvSpPr>
          <p:cNvPr id="32" name="TextBox 31">
            <a:extLst>
              <a:ext uri="{FF2B5EF4-FFF2-40B4-BE49-F238E27FC236}">
                <a16:creationId xmlns:a16="http://schemas.microsoft.com/office/drawing/2014/main" id="{FBE2C13C-986F-F546-8327-69FA635C119D}"/>
              </a:ext>
            </a:extLst>
          </p:cNvPr>
          <p:cNvSpPr txBox="1"/>
          <p:nvPr/>
        </p:nvSpPr>
        <p:spPr>
          <a:xfrm>
            <a:off x="7220701" y="5653262"/>
            <a:ext cx="1120948" cy="400110"/>
          </a:xfrm>
          <a:prstGeom prst="rect">
            <a:avLst/>
          </a:prstGeom>
          <a:noFill/>
        </p:spPr>
        <p:txBody>
          <a:bodyPr wrap="none" rtlCol="0">
            <a:spAutoFit/>
          </a:bodyPr>
          <a:lstStyle/>
          <a:p>
            <a:r>
              <a:rPr lang="en-US" sz="2000" dirty="0"/>
              <a:t>Software</a:t>
            </a:r>
          </a:p>
        </p:txBody>
      </p:sp>
      <p:pic>
        <p:nvPicPr>
          <p:cNvPr id="33" name="Picture 32" descr="Icon&#10;&#10;Description automatically generated with medium confidence">
            <a:extLst>
              <a:ext uri="{FF2B5EF4-FFF2-40B4-BE49-F238E27FC236}">
                <a16:creationId xmlns:a16="http://schemas.microsoft.com/office/drawing/2014/main" id="{736E8588-1C95-5F4B-A914-B8DD726DE1AC}"/>
              </a:ext>
            </a:extLst>
          </p:cNvPr>
          <p:cNvPicPr>
            <a:picLocks noChangeAspect="1"/>
          </p:cNvPicPr>
          <p:nvPr/>
        </p:nvPicPr>
        <p:blipFill rotWithShape="1">
          <a:blip r:embed="rId5"/>
          <a:srcRect l="13259" t="3630"/>
          <a:stretch/>
        </p:blipFill>
        <p:spPr>
          <a:xfrm>
            <a:off x="9121595" y="5740545"/>
            <a:ext cx="342901" cy="293533"/>
          </a:xfrm>
          <a:prstGeom prst="rect">
            <a:avLst/>
          </a:prstGeom>
        </p:spPr>
      </p:pic>
      <p:sp>
        <p:nvSpPr>
          <p:cNvPr id="34" name="TextBox 33">
            <a:extLst>
              <a:ext uri="{FF2B5EF4-FFF2-40B4-BE49-F238E27FC236}">
                <a16:creationId xmlns:a16="http://schemas.microsoft.com/office/drawing/2014/main" id="{201E1D91-1E8A-F641-96F1-838BFDA94E36}"/>
              </a:ext>
            </a:extLst>
          </p:cNvPr>
          <p:cNvSpPr txBox="1"/>
          <p:nvPr/>
        </p:nvSpPr>
        <p:spPr>
          <a:xfrm>
            <a:off x="9403031" y="5653262"/>
            <a:ext cx="747320" cy="400110"/>
          </a:xfrm>
          <a:prstGeom prst="rect">
            <a:avLst/>
          </a:prstGeom>
          <a:noFill/>
        </p:spPr>
        <p:txBody>
          <a:bodyPr wrap="none" rtlCol="0">
            <a:spAutoFit/>
          </a:bodyPr>
          <a:lstStyle/>
          <a:p>
            <a:r>
              <a:rPr lang="en-US" sz="2000" dirty="0"/>
              <a:t>FPGA</a:t>
            </a:r>
          </a:p>
        </p:txBody>
      </p:sp>
      <p:sp>
        <p:nvSpPr>
          <p:cNvPr id="35" name="TextBox 34">
            <a:extLst>
              <a:ext uri="{FF2B5EF4-FFF2-40B4-BE49-F238E27FC236}">
                <a16:creationId xmlns:a16="http://schemas.microsoft.com/office/drawing/2014/main" id="{30254086-0189-664C-8AC3-BFE127DF0C79}"/>
              </a:ext>
            </a:extLst>
          </p:cNvPr>
          <p:cNvSpPr txBox="1"/>
          <p:nvPr/>
        </p:nvSpPr>
        <p:spPr>
          <a:xfrm>
            <a:off x="11307828" y="5653262"/>
            <a:ext cx="652743" cy="400110"/>
          </a:xfrm>
          <a:prstGeom prst="rect">
            <a:avLst/>
          </a:prstGeom>
          <a:noFill/>
        </p:spPr>
        <p:txBody>
          <a:bodyPr wrap="none" rtlCol="0">
            <a:spAutoFit/>
          </a:bodyPr>
          <a:lstStyle/>
          <a:p>
            <a:r>
              <a:rPr lang="en-US" sz="2000" dirty="0"/>
              <a:t>ASIC</a:t>
            </a:r>
          </a:p>
        </p:txBody>
      </p:sp>
    </p:spTree>
    <p:extLst>
      <p:ext uri="{BB962C8B-B14F-4D97-AF65-F5344CB8AC3E}">
        <p14:creationId xmlns:p14="http://schemas.microsoft.com/office/powerpoint/2010/main" val="35290626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631D-D704-DA49-A2FD-DC8017724722}"/>
              </a:ext>
            </a:extLst>
          </p:cNvPr>
          <p:cNvSpPr>
            <a:spLocks noGrp="1"/>
          </p:cNvSpPr>
          <p:nvPr>
            <p:ph type="title"/>
          </p:nvPr>
        </p:nvSpPr>
        <p:spPr/>
        <p:txBody>
          <a:bodyPr/>
          <a:lstStyle/>
          <a:p>
            <a:r>
              <a:rPr lang="en-US" dirty="0"/>
              <a:t>255-bit Constant-time XGCD Comparison</a:t>
            </a:r>
          </a:p>
        </p:txBody>
      </p:sp>
      <p:graphicFrame>
        <p:nvGraphicFramePr>
          <p:cNvPr id="4" name="Content Placeholder 13">
            <a:extLst>
              <a:ext uri="{FF2B5EF4-FFF2-40B4-BE49-F238E27FC236}">
                <a16:creationId xmlns:a16="http://schemas.microsoft.com/office/drawing/2014/main" id="{5E60EB43-AD9F-8C42-8FAA-625BE5E8BFDC}"/>
              </a:ext>
            </a:extLst>
          </p:cNvPr>
          <p:cNvGraphicFramePr>
            <a:graphicFrameLocks/>
          </p:cNvGraphicFramePr>
          <p:nvPr/>
        </p:nvGraphicFramePr>
        <p:xfrm>
          <a:off x="473269" y="1626964"/>
          <a:ext cx="6019800" cy="399709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93FF774-6A87-A84E-B462-EB9F361782FA}"/>
              </a:ext>
            </a:extLst>
          </p:cNvPr>
          <p:cNvSpPr txBox="1"/>
          <p:nvPr/>
        </p:nvSpPr>
        <p:spPr>
          <a:xfrm>
            <a:off x="2418270" y="5525128"/>
            <a:ext cx="3112327" cy="477054"/>
          </a:xfrm>
          <a:prstGeom prst="rect">
            <a:avLst/>
          </a:prstGeom>
          <a:noFill/>
        </p:spPr>
        <p:txBody>
          <a:bodyPr wrap="none" rtlCol="0">
            <a:spAutoFit/>
          </a:bodyPr>
          <a:lstStyle/>
          <a:p>
            <a:r>
              <a:rPr lang="en-US" sz="2500" dirty="0"/>
              <a:t>Clock Frequency (GHz)</a:t>
            </a:r>
          </a:p>
        </p:txBody>
      </p:sp>
      <p:sp>
        <p:nvSpPr>
          <p:cNvPr id="6" name="TextBox 5">
            <a:extLst>
              <a:ext uri="{FF2B5EF4-FFF2-40B4-BE49-F238E27FC236}">
                <a16:creationId xmlns:a16="http://schemas.microsoft.com/office/drawing/2014/main" id="{24F09B8D-A4CC-5346-8D17-5AA215F3E056}"/>
              </a:ext>
            </a:extLst>
          </p:cNvPr>
          <p:cNvSpPr txBox="1"/>
          <p:nvPr/>
        </p:nvSpPr>
        <p:spPr>
          <a:xfrm>
            <a:off x="946598" y="4684052"/>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7" name="TextBox 6">
            <a:extLst>
              <a:ext uri="{FF2B5EF4-FFF2-40B4-BE49-F238E27FC236}">
                <a16:creationId xmlns:a16="http://schemas.microsoft.com/office/drawing/2014/main" id="{9EBCCBED-5A62-184B-B1D6-EB0D42A218C6}"/>
              </a:ext>
            </a:extLst>
          </p:cNvPr>
          <p:cNvSpPr txBox="1"/>
          <p:nvPr/>
        </p:nvSpPr>
        <p:spPr>
          <a:xfrm>
            <a:off x="946598" y="1637644"/>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8" name="TextBox 7">
            <a:extLst>
              <a:ext uri="{FF2B5EF4-FFF2-40B4-BE49-F238E27FC236}">
                <a16:creationId xmlns:a16="http://schemas.microsoft.com/office/drawing/2014/main" id="{9F340539-A2C4-C249-841A-451D4FCA5EAA}"/>
              </a:ext>
            </a:extLst>
          </p:cNvPr>
          <p:cNvSpPr txBox="1"/>
          <p:nvPr/>
        </p:nvSpPr>
        <p:spPr>
          <a:xfrm>
            <a:off x="946598" y="2856208"/>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9" name="TextBox 8">
            <a:extLst>
              <a:ext uri="{FF2B5EF4-FFF2-40B4-BE49-F238E27FC236}">
                <a16:creationId xmlns:a16="http://schemas.microsoft.com/office/drawing/2014/main" id="{F437B054-E2DA-0444-8F93-EC6C643C0FD8}"/>
              </a:ext>
            </a:extLst>
          </p:cNvPr>
          <p:cNvSpPr txBox="1"/>
          <p:nvPr/>
        </p:nvSpPr>
        <p:spPr>
          <a:xfrm>
            <a:off x="946598" y="2246926"/>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10" name="TextBox 9">
            <a:extLst>
              <a:ext uri="{FF2B5EF4-FFF2-40B4-BE49-F238E27FC236}">
                <a16:creationId xmlns:a16="http://schemas.microsoft.com/office/drawing/2014/main" id="{89DB8C2A-C6E3-8648-948A-232D5C9E95F4}"/>
              </a:ext>
            </a:extLst>
          </p:cNvPr>
          <p:cNvSpPr txBox="1"/>
          <p:nvPr/>
        </p:nvSpPr>
        <p:spPr>
          <a:xfrm>
            <a:off x="946598" y="3465490"/>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11" name="TextBox 10">
            <a:extLst>
              <a:ext uri="{FF2B5EF4-FFF2-40B4-BE49-F238E27FC236}">
                <a16:creationId xmlns:a16="http://schemas.microsoft.com/office/drawing/2014/main" id="{C311C24F-1DDF-E446-93AF-D2A52995DBF2}"/>
              </a:ext>
            </a:extLst>
          </p:cNvPr>
          <p:cNvSpPr txBox="1"/>
          <p:nvPr/>
        </p:nvSpPr>
        <p:spPr>
          <a:xfrm>
            <a:off x="946598" y="4074772"/>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12" name="TextBox 11">
            <a:extLst>
              <a:ext uri="{FF2B5EF4-FFF2-40B4-BE49-F238E27FC236}">
                <a16:creationId xmlns:a16="http://schemas.microsoft.com/office/drawing/2014/main" id="{966BDE8F-BC69-AE42-B457-DE4AB4AB678B}"/>
              </a:ext>
            </a:extLst>
          </p:cNvPr>
          <p:cNvSpPr txBox="1"/>
          <p:nvPr/>
        </p:nvSpPr>
        <p:spPr>
          <a:xfrm rot="16200000">
            <a:off x="-278114" y="3094734"/>
            <a:ext cx="1721369" cy="477054"/>
          </a:xfrm>
          <a:prstGeom prst="rect">
            <a:avLst/>
          </a:prstGeom>
          <a:noFill/>
        </p:spPr>
        <p:txBody>
          <a:bodyPr wrap="none" rtlCol="0">
            <a:spAutoFit/>
          </a:bodyPr>
          <a:lstStyle/>
          <a:p>
            <a:r>
              <a:rPr lang="en-US" sz="2500" dirty="0"/>
              <a:t>Cycle Count</a:t>
            </a:r>
          </a:p>
        </p:txBody>
      </p:sp>
      <p:sp>
        <p:nvSpPr>
          <p:cNvPr id="13" name="TextBox 12">
            <a:extLst>
              <a:ext uri="{FF2B5EF4-FFF2-40B4-BE49-F238E27FC236}">
                <a16:creationId xmlns:a16="http://schemas.microsoft.com/office/drawing/2014/main" id="{4FE40196-EFB0-0749-915D-1DC88F9A2CB9}"/>
              </a:ext>
            </a:extLst>
          </p:cNvPr>
          <p:cNvSpPr txBox="1"/>
          <p:nvPr/>
        </p:nvSpPr>
        <p:spPr>
          <a:xfrm>
            <a:off x="4296122" y="1958302"/>
            <a:ext cx="1476494" cy="446276"/>
          </a:xfrm>
          <a:prstGeom prst="rect">
            <a:avLst/>
          </a:prstGeom>
          <a:noFill/>
        </p:spPr>
        <p:txBody>
          <a:bodyPr wrap="none" rtlCol="0">
            <a:spAutoFit/>
          </a:bodyPr>
          <a:lstStyle/>
          <a:p>
            <a:r>
              <a:rPr lang="en-US" sz="2300" dirty="0"/>
              <a:t>[BY19]: 3.7</a:t>
            </a:r>
          </a:p>
        </p:txBody>
      </p:sp>
      <p:sp>
        <p:nvSpPr>
          <p:cNvPr id="14" name="TextBox 13">
            <a:extLst>
              <a:ext uri="{FF2B5EF4-FFF2-40B4-BE49-F238E27FC236}">
                <a16:creationId xmlns:a16="http://schemas.microsoft.com/office/drawing/2014/main" id="{62FCEA12-DA23-2949-907A-300127275339}"/>
              </a:ext>
            </a:extLst>
          </p:cNvPr>
          <p:cNvSpPr txBox="1"/>
          <p:nvPr/>
        </p:nvSpPr>
        <p:spPr>
          <a:xfrm>
            <a:off x="4279077" y="2649242"/>
            <a:ext cx="1584601" cy="446276"/>
          </a:xfrm>
          <a:prstGeom prst="rect">
            <a:avLst/>
          </a:prstGeom>
          <a:noFill/>
        </p:spPr>
        <p:txBody>
          <a:bodyPr wrap="none" rtlCol="0">
            <a:spAutoFit/>
          </a:bodyPr>
          <a:lstStyle/>
          <a:p>
            <a:r>
              <a:rPr lang="en-US" sz="2300" dirty="0"/>
              <a:t>[Por20]: 2.7</a:t>
            </a:r>
          </a:p>
        </p:txBody>
      </p:sp>
      <p:sp>
        <p:nvSpPr>
          <p:cNvPr id="15" name="TextBox 14">
            <a:extLst>
              <a:ext uri="{FF2B5EF4-FFF2-40B4-BE49-F238E27FC236}">
                <a16:creationId xmlns:a16="http://schemas.microsoft.com/office/drawing/2014/main" id="{BEB72EFE-609E-BA43-9C27-1F118A075E9B}"/>
              </a:ext>
            </a:extLst>
          </p:cNvPr>
          <p:cNvSpPr txBox="1"/>
          <p:nvPr/>
        </p:nvSpPr>
        <p:spPr>
          <a:xfrm>
            <a:off x="1874218" y="1958302"/>
            <a:ext cx="1994457" cy="446276"/>
          </a:xfrm>
          <a:prstGeom prst="rect">
            <a:avLst/>
          </a:prstGeom>
          <a:noFill/>
        </p:spPr>
        <p:txBody>
          <a:bodyPr wrap="none" rtlCol="0">
            <a:spAutoFit/>
          </a:bodyPr>
          <a:lstStyle/>
          <a:p>
            <a:r>
              <a:rPr lang="en-US" sz="2300" dirty="0"/>
              <a:t>[DdPM+21]: 41</a:t>
            </a:r>
          </a:p>
        </p:txBody>
      </p:sp>
      <p:sp>
        <p:nvSpPr>
          <p:cNvPr id="16" name="Right Arrow 15">
            <a:extLst>
              <a:ext uri="{FF2B5EF4-FFF2-40B4-BE49-F238E27FC236}">
                <a16:creationId xmlns:a16="http://schemas.microsoft.com/office/drawing/2014/main" id="{DBF85826-D8C6-DC4F-B6EB-77CB18959104}"/>
              </a:ext>
            </a:extLst>
          </p:cNvPr>
          <p:cNvSpPr/>
          <p:nvPr/>
        </p:nvSpPr>
        <p:spPr>
          <a:xfrm rot="2700000">
            <a:off x="5681627" y="4395114"/>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6F25487-087A-0E47-BDFB-EA01D876B4F9}"/>
              </a:ext>
            </a:extLst>
          </p:cNvPr>
          <p:cNvSpPr txBox="1"/>
          <p:nvPr/>
        </p:nvSpPr>
        <p:spPr>
          <a:xfrm>
            <a:off x="4700594" y="3918856"/>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18" name="TextBox 17">
            <a:extLst>
              <a:ext uri="{FF2B5EF4-FFF2-40B4-BE49-F238E27FC236}">
                <a16:creationId xmlns:a16="http://schemas.microsoft.com/office/drawing/2014/main" id="{FF1C2859-C3CC-104F-BB0A-095487649E84}"/>
              </a:ext>
            </a:extLst>
          </p:cNvPr>
          <p:cNvSpPr txBox="1"/>
          <p:nvPr/>
        </p:nvSpPr>
        <p:spPr>
          <a:xfrm>
            <a:off x="4578012" y="3522142"/>
            <a:ext cx="1564595" cy="446276"/>
          </a:xfrm>
          <a:prstGeom prst="rect">
            <a:avLst/>
          </a:prstGeom>
          <a:noFill/>
        </p:spPr>
        <p:txBody>
          <a:bodyPr wrap="none" rtlCol="0">
            <a:spAutoFit/>
          </a:bodyPr>
          <a:lstStyle/>
          <a:p>
            <a:r>
              <a:rPr lang="en-US" sz="2300" dirty="0"/>
              <a:t>Ours: 0.085</a:t>
            </a:r>
          </a:p>
        </p:txBody>
      </p:sp>
      <p:sp>
        <p:nvSpPr>
          <p:cNvPr id="19" name="TextBox 18">
            <a:extLst>
              <a:ext uri="{FF2B5EF4-FFF2-40B4-BE49-F238E27FC236}">
                <a16:creationId xmlns:a16="http://schemas.microsoft.com/office/drawing/2014/main" id="{5B883C3E-6306-604E-8803-B12809A3ABE7}"/>
              </a:ext>
            </a:extLst>
          </p:cNvPr>
          <p:cNvSpPr txBox="1"/>
          <p:nvPr/>
        </p:nvSpPr>
        <p:spPr>
          <a:xfrm>
            <a:off x="2318879" y="3522142"/>
            <a:ext cx="1926889" cy="446276"/>
          </a:xfrm>
          <a:prstGeom prst="rect">
            <a:avLst/>
          </a:prstGeom>
          <a:noFill/>
        </p:spPr>
        <p:txBody>
          <a:bodyPr wrap="square" rtlCol="0">
            <a:spAutoFit/>
          </a:bodyPr>
          <a:lstStyle/>
          <a:p>
            <a:pPr algn="ctr"/>
            <a:r>
              <a:rPr lang="en-US" sz="2300" dirty="0"/>
              <a:t>Ours: 0.863</a:t>
            </a:r>
          </a:p>
        </p:txBody>
      </p:sp>
      <p:sp>
        <p:nvSpPr>
          <p:cNvPr id="20" name="TextBox 19">
            <a:extLst>
              <a:ext uri="{FF2B5EF4-FFF2-40B4-BE49-F238E27FC236}">
                <a16:creationId xmlns:a16="http://schemas.microsoft.com/office/drawing/2014/main" id="{5B894C00-0F2B-B443-B371-CBC39625A3BE}"/>
              </a:ext>
            </a:extLst>
          </p:cNvPr>
          <p:cNvSpPr txBox="1"/>
          <p:nvPr/>
        </p:nvSpPr>
        <p:spPr>
          <a:xfrm>
            <a:off x="2037404" y="4499386"/>
            <a:ext cx="1755802" cy="369332"/>
          </a:xfrm>
          <a:prstGeom prst="rect">
            <a:avLst/>
          </a:prstGeom>
          <a:noFill/>
        </p:spPr>
        <p:txBody>
          <a:bodyPr wrap="none" rtlCol="0">
            <a:spAutoFit/>
          </a:bodyPr>
          <a:lstStyle/>
          <a:p>
            <a:r>
              <a:rPr lang="en-US" dirty="0"/>
              <a:t>* Times are in us</a:t>
            </a:r>
          </a:p>
        </p:txBody>
      </p:sp>
      <p:sp>
        <p:nvSpPr>
          <p:cNvPr id="21" name="Content Placeholder 3">
            <a:extLst>
              <a:ext uri="{FF2B5EF4-FFF2-40B4-BE49-F238E27FC236}">
                <a16:creationId xmlns:a16="http://schemas.microsoft.com/office/drawing/2014/main" id="{5F8F2611-972E-EC4A-A7EC-A93CAB35AD8C}"/>
              </a:ext>
            </a:extLst>
          </p:cNvPr>
          <p:cNvSpPr txBox="1">
            <a:spLocks/>
          </p:cNvSpPr>
          <p:nvPr/>
        </p:nvSpPr>
        <p:spPr>
          <a:xfrm>
            <a:off x="6556450" y="1301924"/>
            <a:ext cx="541619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500" dirty="0"/>
          </a:p>
          <a:p>
            <a:pPr marL="0" indent="0">
              <a:buNone/>
            </a:pPr>
            <a:endParaRPr lang="en-US" sz="2500" dirty="0"/>
          </a:p>
          <a:p>
            <a:pPr marL="0" indent="0" algn="ctr">
              <a:buNone/>
            </a:pPr>
            <a:r>
              <a:rPr lang="en-US" sz="2500" u="sng" dirty="0"/>
              <a:t>Our ASIC</a:t>
            </a:r>
          </a:p>
          <a:p>
            <a:r>
              <a:rPr lang="en-US" sz="2500" dirty="0"/>
              <a:t>32X faster than [Por20]</a:t>
            </a:r>
          </a:p>
          <a:p>
            <a:r>
              <a:rPr lang="en-US" sz="2500" dirty="0"/>
              <a:t>First for constant-time 255-bit XGCD</a:t>
            </a:r>
          </a:p>
          <a:p>
            <a:pPr marL="0" indent="0">
              <a:buNone/>
            </a:pPr>
            <a:endParaRPr lang="en-US" sz="2500" dirty="0"/>
          </a:p>
          <a:p>
            <a:pPr marL="0" indent="0" algn="ctr">
              <a:buNone/>
            </a:pPr>
            <a:r>
              <a:rPr lang="en-US" sz="2500" u="sng" dirty="0"/>
              <a:t>Direct FPGA Comparison</a:t>
            </a:r>
          </a:p>
          <a:p>
            <a:pPr marL="0" indent="0" algn="ctr">
              <a:buNone/>
            </a:pPr>
            <a:r>
              <a:rPr lang="en-US" sz="2500" dirty="0"/>
              <a:t>Our design is 48X faster</a:t>
            </a:r>
          </a:p>
          <a:p>
            <a:endParaRPr lang="en-US" sz="2500" dirty="0"/>
          </a:p>
          <a:p>
            <a:endParaRPr lang="en-US" sz="2500" dirty="0"/>
          </a:p>
          <a:p>
            <a:endParaRPr lang="en-US" sz="2500" dirty="0"/>
          </a:p>
          <a:p>
            <a:endParaRPr lang="en-US" sz="2500" dirty="0"/>
          </a:p>
        </p:txBody>
      </p:sp>
      <p:pic>
        <p:nvPicPr>
          <p:cNvPr id="22" name="Picture 21" descr="Icon&#10;&#10;Description automatically generated with low confidence">
            <a:extLst>
              <a:ext uri="{FF2B5EF4-FFF2-40B4-BE49-F238E27FC236}">
                <a16:creationId xmlns:a16="http://schemas.microsoft.com/office/drawing/2014/main" id="{E73BDC72-050A-A64B-9970-3F3C58A442DE}"/>
              </a:ext>
            </a:extLst>
          </p:cNvPr>
          <p:cNvPicPr>
            <a:picLocks noChangeAspect="1"/>
          </p:cNvPicPr>
          <p:nvPr/>
        </p:nvPicPr>
        <p:blipFill>
          <a:blip r:embed="rId3"/>
          <a:stretch>
            <a:fillRect/>
          </a:stretch>
        </p:blipFill>
        <p:spPr>
          <a:xfrm>
            <a:off x="6869830" y="5682301"/>
            <a:ext cx="393700" cy="330200"/>
          </a:xfrm>
          <a:prstGeom prst="rect">
            <a:avLst/>
          </a:prstGeom>
        </p:spPr>
      </p:pic>
      <p:pic>
        <p:nvPicPr>
          <p:cNvPr id="23" name="Picture 22" descr="Shape&#10;&#10;Description automatically generated">
            <a:extLst>
              <a:ext uri="{FF2B5EF4-FFF2-40B4-BE49-F238E27FC236}">
                <a16:creationId xmlns:a16="http://schemas.microsoft.com/office/drawing/2014/main" id="{3E3A37F9-7A7F-684C-A0FB-AEE118628F40}"/>
              </a:ext>
            </a:extLst>
          </p:cNvPr>
          <p:cNvPicPr>
            <a:picLocks noChangeAspect="1"/>
          </p:cNvPicPr>
          <p:nvPr/>
        </p:nvPicPr>
        <p:blipFill>
          <a:blip r:embed="rId4"/>
          <a:stretch>
            <a:fillRect/>
          </a:stretch>
        </p:blipFill>
        <p:spPr>
          <a:xfrm>
            <a:off x="10964928" y="5685072"/>
            <a:ext cx="342900" cy="368300"/>
          </a:xfrm>
          <a:prstGeom prst="rect">
            <a:avLst/>
          </a:prstGeom>
        </p:spPr>
      </p:pic>
      <p:sp>
        <p:nvSpPr>
          <p:cNvPr id="24" name="TextBox 23">
            <a:extLst>
              <a:ext uri="{FF2B5EF4-FFF2-40B4-BE49-F238E27FC236}">
                <a16:creationId xmlns:a16="http://schemas.microsoft.com/office/drawing/2014/main" id="{40D77B04-BAF8-0B45-AD5A-EB77C16BD80B}"/>
              </a:ext>
            </a:extLst>
          </p:cNvPr>
          <p:cNvSpPr txBox="1"/>
          <p:nvPr/>
        </p:nvSpPr>
        <p:spPr>
          <a:xfrm>
            <a:off x="7220701" y="5653262"/>
            <a:ext cx="1120948" cy="400110"/>
          </a:xfrm>
          <a:prstGeom prst="rect">
            <a:avLst/>
          </a:prstGeom>
          <a:noFill/>
        </p:spPr>
        <p:txBody>
          <a:bodyPr wrap="none" rtlCol="0">
            <a:spAutoFit/>
          </a:bodyPr>
          <a:lstStyle/>
          <a:p>
            <a:r>
              <a:rPr lang="en-US" sz="2000" dirty="0"/>
              <a:t>Software</a:t>
            </a:r>
          </a:p>
        </p:txBody>
      </p:sp>
      <p:pic>
        <p:nvPicPr>
          <p:cNvPr id="25" name="Picture 24" descr="Icon&#10;&#10;Description automatically generated with medium confidence">
            <a:extLst>
              <a:ext uri="{FF2B5EF4-FFF2-40B4-BE49-F238E27FC236}">
                <a16:creationId xmlns:a16="http://schemas.microsoft.com/office/drawing/2014/main" id="{079DEBDC-D849-4B47-93E2-72ADC2991147}"/>
              </a:ext>
            </a:extLst>
          </p:cNvPr>
          <p:cNvPicPr>
            <a:picLocks noChangeAspect="1"/>
          </p:cNvPicPr>
          <p:nvPr/>
        </p:nvPicPr>
        <p:blipFill rotWithShape="1">
          <a:blip r:embed="rId5"/>
          <a:srcRect l="13259" t="3630"/>
          <a:stretch/>
        </p:blipFill>
        <p:spPr>
          <a:xfrm>
            <a:off x="9121595" y="5740545"/>
            <a:ext cx="342901" cy="293533"/>
          </a:xfrm>
          <a:prstGeom prst="rect">
            <a:avLst/>
          </a:prstGeom>
        </p:spPr>
      </p:pic>
      <p:sp>
        <p:nvSpPr>
          <p:cNvPr id="26" name="TextBox 25">
            <a:extLst>
              <a:ext uri="{FF2B5EF4-FFF2-40B4-BE49-F238E27FC236}">
                <a16:creationId xmlns:a16="http://schemas.microsoft.com/office/drawing/2014/main" id="{E4AB5043-E561-8347-8CC5-43A07F27AC86}"/>
              </a:ext>
            </a:extLst>
          </p:cNvPr>
          <p:cNvSpPr txBox="1"/>
          <p:nvPr/>
        </p:nvSpPr>
        <p:spPr>
          <a:xfrm>
            <a:off x="9403031" y="5653262"/>
            <a:ext cx="747320" cy="400110"/>
          </a:xfrm>
          <a:prstGeom prst="rect">
            <a:avLst/>
          </a:prstGeom>
          <a:noFill/>
        </p:spPr>
        <p:txBody>
          <a:bodyPr wrap="none" rtlCol="0">
            <a:spAutoFit/>
          </a:bodyPr>
          <a:lstStyle/>
          <a:p>
            <a:r>
              <a:rPr lang="en-US" sz="2000" dirty="0"/>
              <a:t>FPGA</a:t>
            </a:r>
          </a:p>
        </p:txBody>
      </p:sp>
      <p:sp>
        <p:nvSpPr>
          <p:cNvPr id="27" name="TextBox 26">
            <a:extLst>
              <a:ext uri="{FF2B5EF4-FFF2-40B4-BE49-F238E27FC236}">
                <a16:creationId xmlns:a16="http://schemas.microsoft.com/office/drawing/2014/main" id="{2B197614-17BE-9047-92F3-9B93CFFB579C}"/>
              </a:ext>
            </a:extLst>
          </p:cNvPr>
          <p:cNvSpPr txBox="1"/>
          <p:nvPr/>
        </p:nvSpPr>
        <p:spPr>
          <a:xfrm>
            <a:off x="11307828" y="5653262"/>
            <a:ext cx="652743" cy="400110"/>
          </a:xfrm>
          <a:prstGeom prst="rect">
            <a:avLst/>
          </a:prstGeom>
          <a:noFill/>
        </p:spPr>
        <p:txBody>
          <a:bodyPr wrap="none" rtlCol="0">
            <a:spAutoFit/>
          </a:bodyPr>
          <a:lstStyle/>
          <a:p>
            <a:r>
              <a:rPr lang="en-US" sz="2000" dirty="0"/>
              <a:t>ASIC</a:t>
            </a:r>
          </a:p>
        </p:txBody>
      </p:sp>
      <p:cxnSp>
        <p:nvCxnSpPr>
          <p:cNvPr id="30" name="Straight Connector 29">
            <a:extLst>
              <a:ext uri="{FF2B5EF4-FFF2-40B4-BE49-F238E27FC236}">
                <a16:creationId xmlns:a16="http://schemas.microsoft.com/office/drawing/2014/main" id="{A48B6209-3C49-D64A-936F-47787A02DE1C}"/>
              </a:ext>
            </a:extLst>
          </p:cNvPr>
          <p:cNvCxnSpPr>
            <a:cxnSpLocks/>
          </p:cNvCxnSpPr>
          <p:nvPr/>
        </p:nvCxnSpPr>
        <p:spPr>
          <a:xfrm flipV="1">
            <a:off x="1874219" y="2221920"/>
            <a:ext cx="4326580" cy="1218564"/>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919128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631D-D704-DA49-A2FD-DC8017724722}"/>
              </a:ext>
            </a:extLst>
          </p:cNvPr>
          <p:cNvSpPr>
            <a:spLocks noGrp="1"/>
          </p:cNvSpPr>
          <p:nvPr>
            <p:ph type="title"/>
          </p:nvPr>
        </p:nvSpPr>
        <p:spPr/>
        <p:txBody>
          <a:bodyPr/>
          <a:lstStyle/>
          <a:p>
            <a:r>
              <a:rPr lang="en-US" dirty="0"/>
              <a:t>1024-bit XGCD Comparison</a:t>
            </a:r>
          </a:p>
        </p:txBody>
      </p:sp>
      <p:sp>
        <p:nvSpPr>
          <p:cNvPr id="21" name="Content Placeholder 3">
            <a:extLst>
              <a:ext uri="{FF2B5EF4-FFF2-40B4-BE49-F238E27FC236}">
                <a16:creationId xmlns:a16="http://schemas.microsoft.com/office/drawing/2014/main" id="{5F8F2611-972E-EC4A-A7EC-A93CAB35AD8C}"/>
              </a:ext>
            </a:extLst>
          </p:cNvPr>
          <p:cNvSpPr txBox="1">
            <a:spLocks/>
          </p:cNvSpPr>
          <p:nvPr/>
        </p:nvSpPr>
        <p:spPr>
          <a:xfrm>
            <a:off x="6556450" y="1301924"/>
            <a:ext cx="541619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500" dirty="0"/>
          </a:p>
          <a:p>
            <a:pPr marL="0" indent="0">
              <a:buNone/>
            </a:pPr>
            <a:endParaRPr lang="en-US" sz="2500" dirty="0"/>
          </a:p>
          <a:p>
            <a:pPr marL="0" indent="0" algn="ctr">
              <a:buNone/>
            </a:pPr>
            <a:r>
              <a:rPr lang="en-US" sz="2500" u="sng" dirty="0"/>
              <a:t>Our ASIC</a:t>
            </a:r>
          </a:p>
          <a:p>
            <a:r>
              <a:rPr lang="en-US" sz="2500" dirty="0"/>
              <a:t>36X faster than software</a:t>
            </a:r>
          </a:p>
          <a:p>
            <a:r>
              <a:rPr lang="en-US" sz="2500" dirty="0"/>
              <a:t>8X faster than state-of-the-art ASIC</a:t>
            </a:r>
            <a:endParaRPr lang="en-US" sz="2500" u="sng" dirty="0"/>
          </a:p>
          <a:p>
            <a:pPr marL="0" indent="0" algn="ctr">
              <a:buNone/>
            </a:pPr>
            <a:endParaRPr lang="en-US" sz="2500" u="sng" dirty="0"/>
          </a:p>
          <a:p>
            <a:endParaRPr lang="en-US" sz="2500" dirty="0"/>
          </a:p>
          <a:p>
            <a:endParaRPr lang="en-US" sz="2500" dirty="0"/>
          </a:p>
          <a:p>
            <a:endParaRPr lang="en-US" sz="2500" dirty="0"/>
          </a:p>
          <a:p>
            <a:endParaRPr lang="en-US" sz="2500" dirty="0"/>
          </a:p>
        </p:txBody>
      </p:sp>
      <p:sp>
        <p:nvSpPr>
          <p:cNvPr id="28" name="TextBox 27">
            <a:extLst>
              <a:ext uri="{FF2B5EF4-FFF2-40B4-BE49-F238E27FC236}">
                <a16:creationId xmlns:a16="http://schemas.microsoft.com/office/drawing/2014/main" id="{177CC7A7-5678-E14D-A968-301A5A9BD510}"/>
              </a:ext>
            </a:extLst>
          </p:cNvPr>
          <p:cNvSpPr txBox="1"/>
          <p:nvPr/>
        </p:nvSpPr>
        <p:spPr>
          <a:xfrm>
            <a:off x="2482090" y="5598234"/>
            <a:ext cx="3112327" cy="477054"/>
          </a:xfrm>
          <a:prstGeom prst="rect">
            <a:avLst/>
          </a:prstGeom>
          <a:noFill/>
        </p:spPr>
        <p:txBody>
          <a:bodyPr wrap="none" rtlCol="0">
            <a:spAutoFit/>
          </a:bodyPr>
          <a:lstStyle/>
          <a:p>
            <a:r>
              <a:rPr lang="en-US" sz="2500" dirty="0"/>
              <a:t>Clock Frequency (GHz)</a:t>
            </a:r>
          </a:p>
        </p:txBody>
      </p:sp>
      <p:sp>
        <p:nvSpPr>
          <p:cNvPr id="29" name="TextBox 28">
            <a:extLst>
              <a:ext uri="{FF2B5EF4-FFF2-40B4-BE49-F238E27FC236}">
                <a16:creationId xmlns:a16="http://schemas.microsoft.com/office/drawing/2014/main" id="{E82CD886-B632-4844-BD45-C90B3C05D533}"/>
              </a:ext>
            </a:extLst>
          </p:cNvPr>
          <p:cNvSpPr txBox="1"/>
          <p:nvPr/>
        </p:nvSpPr>
        <p:spPr>
          <a:xfrm>
            <a:off x="1010418" y="4757158"/>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30" name="TextBox 29">
            <a:extLst>
              <a:ext uri="{FF2B5EF4-FFF2-40B4-BE49-F238E27FC236}">
                <a16:creationId xmlns:a16="http://schemas.microsoft.com/office/drawing/2014/main" id="{561AEC75-D658-DF49-91E0-3915070535A1}"/>
              </a:ext>
            </a:extLst>
          </p:cNvPr>
          <p:cNvSpPr txBox="1"/>
          <p:nvPr/>
        </p:nvSpPr>
        <p:spPr>
          <a:xfrm>
            <a:off x="1010418" y="1710750"/>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31" name="TextBox 30">
            <a:extLst>
              <a:ext uri="{FF2B5EF4-FFF2-40B4-BE49-F238E27FC236}">
                <a16:creationId xmlns:a16="http://schemas.microsoft.com/office/drawing/2014/main" id="{07A4739B-5634-3F4A-9F9B-5F8BBF29D438}"/>
              </a:ext>
            </a:extLst>
          </p:cNvPr>
          <p:cNvSpPr txBox="1"/>
          <p:nvPr/>
        </p:nvSpPr>
        <p:spPr>
          <a:xfrm>
            <a:off x="1010418" y="2929314"/>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32" name="TextBox 31">
            <a:extLst>
              <a:ext uri="{FF2B5EF4-FFF2-40B4-BE49-F238E27FC236}">
                <a16:creationId xmlns:a16="http://schemas.microsoft.com/office/drawing/2014/main" id="{F938A3E2-76B9-3D4B-898C-044B125EF07F}"/>
              </a:ext>
            </a:extLst>
          </p:cNvPr>
          <p:cNvSpPr txBox="1"/>
          <p:nvPr/>
        </p:nvSpPr>
        <p:spPr>
          <a:xfrm>
            <a:off x="1010418" y="2320032"/>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33" name="TextBox 32">
            <a:extLst>
              <a:ext uri="{FF2B5EF4-FFF2-40B4-BE49-F238E27FC236}">
                <a16:creationId xmlns:a16="http://schemas.microsoft.com/office/drawing/2014/main" id="{B84F844C-73CC-CD43-9380-8E494634C81E}"/>
              </a:ext>
            </a:extLst>
          </p:cNvPr>
          <p:cNvSpPr txBox="1"/>
          <p:nvPr/>
        </p:nvSpPr>
        <p:spPr>
          <a:xfrm>
            <a:off x="1010418" y="3538596"/>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34" name="TextBox 33">
            <a:extLst>
              <a:ext uri="{FF2B5EF4-FFF2-40B4-BE49-F238E27FC236}">
                <a16:creationId xmlns:a16="http://schemas.microsoft.com/office/drawing/2014/main" id="{E131EC39-C77D-264A-B383-74545592B731}"/>
              </a:ext>
            </a:extLst>
          </p:cNvPr>
          <p:cNvSpPr txBox="1"/>
          <p:nvPr/>
        </p:nvSpPr>
        <p:spPr>
          <a:xfrm>
            <a:off x="1010418" y="4147878"/>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35" name="TextBox 34">
            <a:extLst>
              <a:ext uri="{FF2B5EF4-FFF2-40B4-BE49-F238E27FC236}">
                <a16:creationId xmlns:a16="http://schemas.microsoft.com/office/drawing/2014/main" id="{BA536D34-ADDF-0F4F-AD88-3B76DFFA744A}"/>
              </a:ext>
            </a:extLst>
          </p:cNvPr>
          <p:cNvSpPr txBox="1"/>
          <p:nvPr/>
        </p:nvSpPr>
        <p:spPr>
          <a:xfrm rot="16200000">
            <a:off x="-214294" y="3167840"/>
            <a:ext cx="1721369" cy="477054"/>
          </a:xfrm>
          <a:prstGeom prst="rect">
            <a:avLst/>
          </a:prstGeom>
          <a:noFill/>
        </p:spPr>
        <p:txBody>
          <a:bodyPr wrap="none" rtlCol="0">
            <a:spAutoFit/>
          </a:bodyPr>
          <a:lstStyle/>
          <a:p>
            <a:r>
              <a:rPr lang="en-US" sz="2500" dirty="0"/>
              <a:t>Cycle Count</a:t>
            </a:r>
          </a:p>
        </p:txBody>
      </p:sp>
      <p:sp>
        <p:nvSpPr>
          <p:cNvPr id="36" name="Right Arrow 35">
            <a:extLst>
              <a:ext uri="{FF2B5EF4-FFF2-40B4-BE49-F238E27FC236}">
                <a16:creationId xmlns:a16="http://schemas.microsoft.com/office/drawing/2014/main" id="{FF7D0C32-E123-6144-9492-B72A82205977}"/>
              </a:ext>
            </a:extLst>
          </p:cNvPr>
          <p:cNvSpPr/>
          <p:nvPr/>
        </p:nvSpPr>
        <p:spPr>
          <a:xfrm rot="2700000">
            <a:off x="5745447" y="4468220"/>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3728F1-D8AA-4C48-84D1-11FFDF822AED}"/>
              </a:ext>
            </a:extLst>
          </p:cNvPr>
          <p:cNvSpPr txBox="1"/>
          <p:nvPr/>
        </p:nvSpPr>
        <p:spPr>
          <a:xfrm>
            <a:off x="4764414" y="3991962"/>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graphicFrame>
        <p:nvGraphicFramePr>
          <p:cNvPr id="38" name="Content Placeholder 19">
            <a:extLst>
              <a:ext uri="{FF2B5EF4-FFF2-40B4-BE49-F238E27FC236}">
                <a16:creationId xmlns:a16="http://schemas.microsoft.com/office/drawing/2014/main" id="{7DC63495-259A-D243-8997-6AF3EF1568B5}"/>
              </a:ext>
            </a:extLst>
          </p:cNvPr>
          <p:cNvGraphicFramePr>
            <a:graphicFrameLocks/>
          </p:cNvGraphicFramePr>
          <p:nvPr/>
        </p:nvGraphicFramePr>
        <p:xfrm>
          <a:off x="541566" y="1676308"/>
          <a:ext cx="6016752" cy="3995928"/>
        </p:xfrm>
        <a:graphic>
          <a:graphicData uri="http://schemas.openxmlformats.org/drawingml/2006/chart">
            <c:chart xmlns:c="http://schemas.openxmlformats.org/drawingml/2006/chart" xmlns:r="http://schemas.openxmlformats.org/officeDocument/2006/relationships" r:id="rId2"/>
          </a:graphicData>
        </a:graphic>
      </p:graphicFrame>
      <p:sp>
        <p:nvSpPr>
          <p:cNvPr id="39" name="TextBox 38">
            <a:extLst>
              <a:ext uri="{FF2B5EF4-FFF2-40B4-BE49-F238E27FC236}">
                <a16:creationId xmlns:a16="http://schemas.microsoft.com/office/drawing/2014/main" id="{BEEC7231-41A4-6641-8358-4E5D6A51654B}"/>
              </a:ext>
            </a:extLst>
          </p:cNvPr>
          <p:cNvSpPr txBox="1"/>
          <p:nvPr/>
        </p:nvSpPr>
        <p:spPr>
          <a:xfrm>
            <a:off x="2740485" y="2173418"/>
            <a:ext cx="1725152" cy="446276"/>
          </a:xfrm>
          <a:prstGeom prst="rect">
            <a:avLst/>
          </a:prstGeom>
          <a:noFill/>
        </p:spPr>
        <p:txBody>
          <a:bodyPr wrap="none" rtlCol="0">
            <a:spAutoFit/>
          </a:bodyPr>
          <a:lstStyle/>
          <a:p>
            <a:r>
              <a:rPr lang="en-US" sz="2300" dirty="0"/>
              <a:t>[ZTW21]: 6.5</a:t>
            </a:r>
          </a:p>
        </p:txBody>
      </p:sp>
      <p:sp>
        <p:nvSpPr>
          <p:cNvPr id="40" name="TextBox 39">
            <a:extLst>
              <a:ext uri="{FF2B5EF4-FFF2-40B4-BE49-F238E27FC236}">
                <a16:creationId xmlns:a16="http://schemas.microsoft.com/office/drawing/2014/main" id="{DF539EAB-BA68-8147-AFCE-CB98D9BF3C01}"/>
              </a:ext>
            </a:extLst>
          </p:cNvPr>
          <p:cNvSpPr txBox="1"/>
          <p:nvPr/>
        </p:nvSpPr>
        <p:spPr>
          <a:xfrm>
            <a:off x="1630047" y="2650640"/>
            <a:ext cx="1864741" cy="446276"/>
          </a:xfrm>
          <a:prstGeom prst="rect">
            <a:avLst/>
          </a:prstGeom>
          <a:noFill/>
        </p:spPr>
        <p:txBody>
          <a:bodyPr wrap="none" rtlCol="0">
            <a:spAutoFit/>
          </a:bodyPr>
          <a:lstStyle/>
          <a:p>
            <a:pPr algn="ctr"/>
            <a:r>
              <a:rPr lang="en-US" sz="2300" dirty="0"/>
              <a:t>[AHAJS16]: 15</a:t>
            </a:r>
          </a:p>
        </p:txBody>
      </p:sp>
      <p:sp>
        <p:nvSpPr>
          <p:cNvPr id="41" name="TextBox 40">
            <a:extLst>
              <a:ext uri="{FF2B5EF4-FFF2-40B4-BE49-F238E27FC236}">
                <a16:creationId xmlns:a16="http://schemas.microsoft.com/office/drawing/2014/main" id="{F551FF3E-F122-A34D-8A56-E178D34186C9}"/>
              </a:ext>
            </a:extLst>
          </p:cNvPr>
          <p:cNvSpPr txBox="1"/>
          <p:nvPr/>
        </p:nvSpPr>
        <p:spPr>
          <a:xfrm>
            <a:off x="4528991" y="2528678"/>
            <a:ext cx="1521186" cy="446276"/>
          </a:xfrm>
          <a:prstGeom prst="rect">
            <a:avLst/>
          </a:prstGeom>
          <a:noFill/>
        </p:spPr>
        <p:txBody>
          <a:bodyPr wrap="none" rtlCol="0">
            <a:spAutoFit/>
          </a:bodyPr>
          <a:lstStyle/>
          <a:p>
            <a:r>
              <a:rPr lang="en-US" sz="2300" dirty="0"/>
              <a:t>[ZST+20]: 6</a:t>
            </a:r>
          </a:p>
        </p:txBody>
      </p:sp>
      <p:cxnSp>
        <p:nvCxnSpPr>
          <p:cNvPr id="42" name="Straight Connector 41">
            <a:extLst>
              <a:ext uri="{FF2B5EF4-FFF2-40B4-BE49-F238E27FC236}">
                <a16:creationId xmlns:a16="http://schemas.microsoft.com/office/drawing/2014/main" id="{C35E89FF-5119-3740-B030-C0B43DFD70E0}"/>
              </a:ext>
            </a:extLst>
          </p:cNvPr>
          <p:cNvCxnSpPr>
            <a:cxnSpLocks/>
          </p:cNvCxnSpPr>
          <p:nvPr/>
        </p:nvCxnSpPr>
        <p:spPr>
          <a:xfrm flipV="1">
            <a:off x="1876000" y="1936602"/>
            <a:ext cx="4332619" cy="16841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8A3149A3-6E87-4243-81E2-C9722C55C994}"/>
              </a:ext>
            </a:extLst>
          </p:cNvPr>
          <p:cNvSpPr txBox="1"/>
          <p:nvPr/>
        </p:nvSpPr>
        <p:spPr>
          <a:xfrm>
            <a:off x="4634457" y="3259922"/>
            <a:ext cx="1564595" cy="446276"/>
          </a:xfrm>
          <a:prstGeom prst="rect">
            <a:avLst/>
          </a:prstGeom>
          <a:noFill/>
        </p:spPr>
        <p:txBody>
          <a:bodyPr wrap="none" rtlCol="0">
            <a:spAutoFit/>
          </a:bodyPr>
          <a:lstStyle/>
          <a:p>
            <a:r>
              <a:rPr lang="en-US" sz="2300" dirty="0"/>
              <a:t>Ours: 0.294</a:t>
            </a:r>
          </a:p>
        </p:txBody>
      </p:sp>
      <p:sp>
        <p:nvSpPr>
          <p:cNvPr id="45" name="TextBox 44">
            <a:extLst>
              <a:ext uri="{FF2B5EF4-FFF2-40B4-BE49-F238E27FC236}">
                <a16:creationId xmlns:a16="http://schemas.microsoft.com/office/drawing/2014/main" id="{8E4463CC-A705-B848-AB70-CB3F237B7341}"/>
              </a:ext>
            </a:extLst>
          </p:cNvPr>
          <p:cNvSpPr txBox="1"/>
          <p:nvPr/>
        </p:nvSpPr>
        <p:spPr>
          <a:xfrm>
            <a:off x="2101224" y="4572492"/>
            <a:ext cx="1755802" cy="369332"/>
          </a:xfrm>
          <a:prstGeom prst="rect">
            <a:avLst/>
          </a:prstGeom>
          <a:noFill/>
        </p:spPr>
        <p:txBody>
          <a:bodyPr wrap="none" rtlCol="0">
            <a:spAutoFit/>
          </a:bodyPr>
          <a:lstStyle/>
          <a:p>
            <a:r>
              <a:rPr lang="en-US" dirty="0"/>
              <a:t>* Times are in us</a:t>
            </a:r>
          </a:p>
        </p:txBody>
      </p:sp>
      <p:sp>
        <p:nvSpPr>
          <p:cNvPr id="46" name="TextBox 45">
            <a:extLst>
              <a:ext uri="{FF2B5EF4-FFF2-40B4-BE49-F238E27FC236}">
                <a16:creationId xmlns:a16="http://schemas.microsoft.com/office/drawing/2014/main" id="{AA73B001-95FD-1041-A967-431EC15854A6}"/>
              </a:ext>
            </a:extLst>
          </p:cNvPr>
          <p:cNvSpPr txBox="1"/>
          <p:nvPr/>
        </p:nvSpPr>
        <p:spPr>
          <a:xfrm>
            <a:off x="2084449" y="1498344"/>
            <a:ext cx="3548344" cy="446276"/>
          </a:xfrm>
          <a:prstGeom prst="rect">
            <a:avLst/>
          </a:prstGeom>
          <a:noFill/>
        </p:spPr>
        <p:txBody>
          <a:bodyPr wrap="none" rtlCol="0">
            <a:spAutoFit/>
          </a:bodyPr>
          <a:lstStyle/>
          <a:p>
            <a:r>
              <a:rPr lang="en-US" sz="2300" dirty="0"/>
              <a:t>GNU C++ on Apple M1: 10.7</a:t>
            </a:r>
          </a:p>
        </p:txBody>
      </p:sp>
      <p:cxnSp>
        <p:nvCxnSpPr>
          <p:cNvPr id="47" name="Straight Arrow Connector 46">
            <a:extLst>
              <a:ext uri="{FF2B5EF4-FFF2-40B4-BE49-F238E27FC236}">
                <a16:creationId xmlns:a16="http://schemas.microsoft.com/office/drawing/2014/main" id="{E326164F-CF69-A044-9886-24575BF6BA57}"/>
              </a:ext>
            </a:extLst>
          </p:cNvPr>
          <p:cNvCxnSpPr/>
          <p:nvPr/>
        </p:nvCxnSpPr>
        <p:spPr>
          <a:xfrm>
            <a:off x="4728567" y="1991788"/>
            <a:ext cx="306703" cy="328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9" name="Picture 48" descr="Shape&#10;&#10;Description automatically generated">
            <a:extLst>
              <a:ext uri="{FF2B5EF4-FFF2-40B4-BE49-F238E27FC236}">
                <a16:creationId xmlns:a16="http://schemas.microsoft.com/office/drawing/2014/main" id="{8454E2DF-2402-1341-B8D0-33826ADC318E}"/>
              </a:ext>
            </a:extLst>
          </p:cNvPr>
          <p:cNvPicPr>
            <a:picLocks noChangeAspect="1"/>
          </p:cNvPicPr>
          <p:nvPr/>
        </p:nvPicPr>
        <p:blipFill>
          <a:blip r:embed="rId3"/>
          <a:stretch>
            <a:fillRect/>
          </a:stretch>
        </p:blipFill>
        <p:spPr>
          <a:xfrm>
            <a:off x="10964928" y="5685072"/>
            <a:ext cx="342900" cy="368300"/>
          </a:xfrm>
          <a:prstGeom prst="rect">
            <a:avLst/>
          </a:prstGeom>
        </p:spPr>
      </p:pic>
      <p:sp>
        <p:nvSpPr>
          <p:cNvPr id="50" name="TextBox 49">
            <a:extLst>
              <a:ext uri="{FF2B5EF4-FFF2-40B4-BE49-F238E27FC236}">
                <a16:creationId xmlns:a16="http://schemas.microsoft.com/office/drawing/2014/main" id="{624EB5C2-FE55-5446-834F-4D4B6239EBF0}"/>
              </a:ext>
            </a:extLst>
          </p:cNvPr>
          <p:cNvSpPr txBox="1"/>
          <p:nvPr/>
        </p:nvSpPr>
        <p:spPr>
          <a:xfrm>
            <a:off x="7220701" y="5653262"/>
            <a:ext cx="1120948" cy="400110"/>
          </a:xfrm>
          <a:prstGeom prst="rect">
            <a:avLst/>
          </a:prstGeom>
          <a:noFill/>
        </p:spPr>
        <p:txBody>
          <a:bodyPr wrap="none" rtlCol="0">
            <a:spAutoFit/>
          </a:bodyPr>
          <a:lstStyle/>
          <a:p>
            <a:r>
              <a:rPr lang="en-US" sz="2000" dirty="0"/>
              <a:t>Software</a:t>
            </a:r>
          </a:p>
        </p:txBody>
      </p:sp>
      <p:pic>
        <p:nvPicPr>
          <p:cNvPr id="51" name="Picture 50" descr="Icon&#10;&#10;Description automatically generated with medium confidence">
            <a:extLst>
              <a:ext uri="{FF2B5EF4-FFF2-40B4-BE49-F238E27FC236}">
                <a16:creationId xmlns:a16="http://schemas.microsoft.com/office/drawing/2014/main" id="{1A90BD4C-6E78-2D4C-AA11-8C3181138D37}"/>
              </a:ext>
            </a:extLst>
          </p:cNvPr>
          <p:cNvPicPr>
            <a:picLocks noChangeAspect="1"/>
          </p:cNvPicPr>
          <p:nvPr/>
        </p:nvPicPr>
        <p:blipFill rotWithShape="1">
          <a:blip r:embed="rId4"/>
          <a:srcRect l="13259" t="3630"/>
          <a:stretch/>
        </p:blipFill>
        <p:spPr>
          <a:xfrm>
            <a:off x="9121595" y="5740545"/>
            <a:ext cx="342901" cy="293533"/>
          </a:xfrm>
          <a:prstGeom prst="rect">
            <a:avLst/>
          </a:prstGeom>
        </p:spPr>
      </p:pic>
      <p:sp>
        <p:nvSpPr>
          <p:cNvPr id="52" name="TextBox 51">
            <a:extLst>
              <a:ext uri="{FF2B5EF4-FFF2-40B4-BE49-F238E27FC236}">
                <a16:creationId xmlns:a16="http://schemas.microsoft.com/office/drawing/2014/main" id="{D7547CF4-901A-2846-BA90-EBA2193827D7}"/>
              </a:ext>
            </a:extLst>
          </p:cNvPr>
          <p:cNvSpPr txBox="1"/>
          <p:nvPr/>
        </p:nvSpPr>
        <p:spPr>
          <a:xfrm>
            <a:off x="9403031" y="5653262"/>
            <a:ext cx="747320" cy="400110"/>
          </a:xfrm>
          <a:prstGeom prst="rect">
            <a:avLst/>
          </a:prstGeom>
          <a:noFill/>
        </p:spPr>
        <p:txBody>
          <a:bodyPr wrap="none" rtlCol="0">
            <a:spAutoFit/>
          </a:bodyPr>
          <a:lstStyle/>
          <a:p>
            <a:r>
              <a:rPr lang="en-US" sz="2000" dirty="0"/>
              <a:t>FPGA</a:t>
            </a:r>
          </a:p>
        </p:txBody>
      </p:sp>
      <p:sp>
        <p:nvSpPr>
          <p:cNvPr id="53" name="TextBox 52">
            <a:extLst>
              <a:ext uri="{FF2B5EF4-FFF2-40B4-BE49-F238E27FC236}">
                <a16:creationId xmlns:a16="http://schemas.microsoft.com/office/drawing/2014/main" id="{EE562B9F-6227-3347-9030-E10A9EC0ECC7}"/>
              </a:ext>
            </a:extLst>
          </p:cNvPr>
          <p:cNvSpPr txBox="1"/>
          <p:nvPr/>
        </p:nvSpPr>
        <p:spPr>
          <a:xfrm>
            <a:off x="11307828" y="5653262"/>
            <a:ext cx="652743" cy="400110"/>
          </a:xfrm>
          <a:prstGeom prst="rect">
            <a:avLst/>
          </a:prstGeom>
          <a:noFill/>
        </p:spPr>
        <p:txBody>
          <a:bodyPr wrap="none" rtlCol="0">
            <a:spAutoFit/>
          </a:bodyPr>
          <a:lstStyle/>
          <a:p>
            <a:r>
              <a:rPr lang="en-US" sz="2000" dirty="0"/>
              <a:t>ASIC</a:t>
            </a:r>
          </a:p>
        </p:txBody>
      </p:sp>
      <p:cxnSp>
        <p:nvCxnSpPr>
          <p:cNvPr id="54" name="Straight Connector 53">
            <a:extLst>
              <a:ext uri="{FF2B5EF4-FFF2-40B4-BE49-F238E27FC236}">
                <a16:creationId xmlns:a16="http://schemas.microsoft.com/office/drawing/2014/main" id="{0B736205-DDD1-DB40-81E4-770A62624839}"/>
              </a:ext>
            </a:extLst>
          </p:cNvPr>
          <p:cNvCxnSpPr>
            <a:cxnSpLocks/>
            <a:stCxn id="50" idx="1"/>
          </p:cNvCxnSpPr>
          <p:nvPr/>
        </p:nvCxnSpPr>
        <p:spPr>
          <a:xfrm flipH="1">
            <a:off x="6944906" y="5853317"/>
            <a:ext cx="275795"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986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a:extLst>
              <a:ext uri="{FF2B5EF4-FFF2-40B4-BE49-F238E27FC236}">
                <a16:creationId xmlns:a16="http://schemas.microsoft.com/office/drawing/2014/main" id="{52BC1B3C-99D9-864A-8277-8E511201406A}"/>
              </a:ext>
            </a:extLst>
          </p:cNvPr>
          <p:cNvGraphicFramePr>
            <a:graphicFrameLocks noGrp="1"/>
          </p:cNvGraphicFramePr>
          <p:nvPr>
            <p:ph sz="half" idx="1"/>
            <p:extLst>
              <p:ext uri="{D42A27DB-BD31-4B8C-83A1-F6EECF244321}">
                <p14:modId xmlns:p14="http://schemas.microsoft.com/office/powerpoint/2010/main" val="4208725309"/>
              </p:ext>
            </p:extLst>
          </p:nvPr>
        </p:nvGraphicFramePr>
        <p:xfrm>
          <a:off x="472605" y="1192678"/>
          <a:ext cx="6019800" cy="39970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ontent Placeholder 19">
            <a:extLst>
              <a:ext uri="{FF2B5EF4-FFF2-40B4-BE49-F238E27FC236}">
                <a16:creationId xmlns:a16="http://schemas.microsoft.com/office/drawing/2014/main" id="{30797156-8A98-6E4F-9520-21A3152779CD}"/>
              </a:ext>
            </a:extLst>
          </p:cNvPr>
          <p:cNvGraphicFramePr>
            <a:graphicFrameLocks noGrp="1"/>
          </p:cNvGraphicFramePr>
          <p:nvPr>
            <p:ph sz="half" idx="2"/>
            <p:extLst>
              <p:ext uri="{D42A27DB-BD31-4B8C-83A1-F6EECF244321}">
                <p14:modId xmlns:p14="http://schemas.microsoft.com/office/powerpoint/2010/main" val="1135223452"/>
              </p:ext>
            </p:extLst>
          </p:nvPr>
        </p:nvGraphicFramePr>
        <p:xfrm>
          <a:off x="5702643" y="1192678"/>
          <a:ext cx="6016752" cy="3995928"/>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a:extLst>
              <a:ext uri="{FF2B5EF4-FFF2-40B4-BE49-F238E27FC236}">
                <a16:creationId xmlns:a16="http://schemas.microsoft.com/office/drawing/2014/main" id="{5308DB79-051E-BC48-AEAD-FC57EB626B07}"/>
              </a:ext>
            </a:extLst>
          </p:cNvPr>
          <p:cNvSpPr txBox="1"/>
          <p:nvPr/>
        </p:nvSpPr>
        <p:spPr>
          <a:xfrm>
            <a:off x="2417606" y="5090842"/>
            <a:ext cx="3112327" cy="477054"/>
          </a:xfrm>
          <a:prstGeom prst="rect">
            <a:avLst/>
          </a:prstGeom>
          <a:noFill/>
        </p:spPr>
        <p:txBody>
          <a:bodyPr wrap="none" rtlCol="0">
            <a:spAutoFit/>
          </a:bodyPr>
          <a:lstStyle/>
          <a:p>
            <a:r>
              <a:rPr lang="en-US" sz="2500" dirty="0"/>
              <a:t>Clock Frequency (GHz)</a:t>
            </a:r>
          </a:p>
        </p:txBody>
      </p:sp>
      <p:sp>
        <p:nvSpPr>
          <p:cNvPr id="22" name="TextBox 21">
            <a:extLst>
              <a:ext uri="{FF2B5EF4-FFF2-40B4-BE49-F238E27FC236}">
                <a16:creationId xmlns:a16="http://schemas.microsoft.com/office/drawing/2014/main" id="{3839EC95-F680-1042-963D-49CF40E9E9F7}"/>
              </a:ext>
            </a:extLst>
          </p:cNvPr>
          <p:cNvSpPr txBox="1"/>
          <p:nvPr/>
        </p:nvSpPr>
        <p:spPr>
          <a:xfrm>
            <a:off x="7671048" y="5090842"/>
            <a:ext cx="3112327" cy="477054"/>
          </a:xfrm>
          <a:prstGeom prst="rect">
            <a:avLst/>
          </a:prstGeom>
          <a:noFill/>
        </p:spPr>
        <p:txBody>
          <a:bodyPr wrap="none" rtlCol="0">
            <a:spAutoFit/>
          </a:bodyPr>
          <a:lstStyle/>
          <a:p>
            <a:r>
              <a:rPr lang="en-US" sz="2500" dirty="0"/>
              <a:t>Clock Frequency (GHz)</a:t>
            </a:r>
          </a:p>
        </p:txBody>
      </p:sp>
      <p:sp>
        <p:nvSpPr>
          <p:cNvPr id="23" name="TextBox 22">
            <a:extLst>
              <a:ext uri="{FF2B5EF4-FFF2-40B4-BE49-F238E27FC236}">
                <a16:creationId xmlns:a16="http://schemas.microsoft.com/office/drawing/2014/main" id="{A5243927-9BD5-3849-A535-4E080AE21CF8}"/>
              </a:ext>
            </a:extLst>
          </p:cNvPr>
          <p:cNvSpPr txBox="1"/>
          <p:nvPr/>
        </p:nvSpPr>
        <p:spPr>
          <a:xfrm>
            <a:off x="8187793" y="715624"/>
            <a:ext cx="2078839" cy="477054"/>
          </a:xfrm>
          <a:prstGeom prst="rect">
            <a:avLst/>
          </a:prstGeom>
          <a:noFill/>
        </p:spPr>
        <p:txBody>
          <a:bodyPr wrap="none" rtlCol="0">
            <a:spAutoFit/>
          </a:bodyPr>
          <a:lstStyle/>
          <a:p>
            <a:r>
              <a:rPr lang="en-US" sz="2500" dirty="0"/>
              <a:t>1024-bit XGCD</a:t>
            </a:r>
          </a:p>
        </p:txBody>
      </p:sp>
      <p:sp>
        <p:nvSpPr>
          <p:cNvPr id="24" name="TextBox 23">
            <a:extLst>
              <a:ext uri="{FF2B5EF4-FFF2-40B4-BE49-F238E27FC236}">
                <a16:creationId xmlns:a16="http://schemas.microsoft.com/office/drawing/2014/main" id="{0FE8F091-EC07-354A-A1B9-1EF8A763E2DE}"/>
              </a:ext>
            </a:extLst>
          </p:cNvPr>
          <p:cNvSpPr txBox="1"/>
          <p:nvPr/>
        </p:nvSpPr>
        <p:spPr>
          <a:xfrm>
            <a:off x="2087500" y="715624"/>
            <a:ext cx="3796680" cy="477054"/>
          </a:xfrm>
          <a:prstGeom prst="rect">
            <a:avLst/>
          </a:prstGeom>
          <a:noFill/>
        </p:spPr>
        <p:txBody>
          <a:bodyPr wrap="none" rtlCol="0">
            <a:spAutoFit/>
          </a:bodyPr>
          <a:lstStyle/>
          <a:p>
            <a:r>
              <a:rPr lang="en-US" sz="2500" dirty="0"/>
              <a:t>255-bit constant-time XGCD</a:t>
            </a:r>
          </a:p>
        </p:txBody>
      </p:sp>
      <p:sp>
        <p:nvSpPr>
          <p:cNvPr id="26" name="TextBox 25">
            <a:extLst>
              <a:ext uri="{FF2B5EF4-FFF2-40B4-BE49-F238E27FC236}">
                <a16:creationId xmlns:a16="http://schemas.microsoft.com/office/drawing/2014/main" id="{8AFA6259-2190-AE47-8641-3E8732A7A40A}"/>
              </a:ext>
            </a:extLst>
          </p:cNvPr>
          <p:cNvSpPr txBox="1"/>
          <p:nvPr/>
        </p:nvSpPr>
        <p:spPr>
          <a:xfrm>
            <a:off x="945934" y="4249766"/>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27" name="TextBox 26">
            <a:extLst>
              <a:ext uri="{FF2B5EF4-FFF2-40B4-BE49-F238E27FC236}">
                <a16:creationId xmlns:a16="http://schemas.microsoft.com/office/drawing/2014/main" id="{00E5D6E0-95EA-3943-8A4D-DD3E09F53079}"/>
              </a:ext>
            </a:extLst>
          </p:cNvPr>
          <p:cNvSpPr txBox="1"/>
          <p:nvPr/>
        </p:nvSpPr>
        <p:spPr>
          <a:xfrm>
            <a:off x="945934" y="1203358"/>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28" name="TextBox 27">
            <a:extLst>
              <a:ext uri="{FF2B5EF4-FFF2-40B4-BE49-F238E27FC236}">
                <a16:creationId xmlns:a16="http://schemas.microsoft.com/office/drawing/2014/main" id="{0CD15C58-635F-FA45-B6D9-7F08A88F997B}"/>
              </a:ext>
            </a:extLst>
          </p:cNvPr>
          <p:cNvSpPr txBox="1"/>
          <p:nvPr/>
        </p:nvSpPr>
        <p:spPr>
          <a:xfrm>
            <a:off x="945934" y="2421922"/>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29" name="TextBox 28">
            <a:extLst>
              <a:ext uri="{FF2B5EF4-FFF2-40B4-BE49-F238E27FC236}">
                <a16:creationId xmlns:a16="http://schemas.microsoft.com/office/drawing/2014/main" id="{AC02E6FD-3E71-374F-8F49-30487996327C}"/>
              </a:ext>
            </a:extLst>
          </p:cNvPr>
          <p:cNvSpPr txBox="1"/>
          <p:nvPr/>
        </p:nvSpPr>
        <p:spPr>
          <a:xfrm>
            <a:off x="945934" y="1812640"/>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30" name="TextBox 29">
            <a:extLst>
              <a:ext uri="{FF2B5EF4-FFF2-40B4-BE49-F238E27FC236}">
                <a16:creationId xmlns:a16="http://schemas.microsoft.com/office/drawing/2014/main" id="{7CAA08BD-216B-534E-A81A-63BEFA2B154B}"/>
              </a:ext>
            </a:extLst>
          </p:cNvPr>
          <p:cNvSpPr txBox="1"/>
          <p:nvPr/>
        </p:nvSpPr>
        <p:spPr>
          <a:xfrm>
            <a:off x="945934" y="3031204"/>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31" name="TextBox 30">
            <a:extLst>
              <a:ext uri="{FF2B5EF4-FFF2-40B4-BE49-F238E27FC236}">
                <a16:creationId xmlns:a16="http://schemas.microsoft.com/office/drawing/2014/main" id="{E90600E1-1F8E-9C47-846E-7CA2EF04C213}"/>
              </a:ext>
            </a:extLst>
          </p:cNvPr>
          <p:cNvSpPr txBox="1"/>
          <p:nvPr/>
        </p:nvSpPr>
        <p:spPr>
          <a:xfrm>
            <a:off x="945934" y="3640486"/>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32" name="TextBox 31">
            <a:extLst>
              <a:ext uri="{FF2B5EF4-FFF2-40B4-BE49-F238E27FC236}">
                <a16:creationId xmlns:a16="http://schemas.microsoft.com/office/drawing/2014/main" id="{50F40241-E742-B749-A2F9-77FC885C0409}"/>
              </a:ext>
            </a:extLst>
          </p:cNvPr>
          <p:cNvSpPr txBox="1"/>
          <p:nvPr/>
        </p:nvSpPr>
        <p:spPr>
          <a:xfrm rot="16200000">
            <a:off x="-278778" y="2660448"/>
            <a:ext cx="1721369" cy="477054"/>
          </a:xfrm>
          <a:prstGeom prst="rect">
            <a:avLst/>
          </a:prstGeom>
          <a:noFill/>
        </p:spPr>
        <p:txBody>
          <a:bodyPr wrap="none" rtlCol="0">
            <a:spAutoFit/>
          </a:bodyPr>
          <a:lstStyle/>
          <a:p>
            <a:r>
              <a:rPr lang="en-US" sz="2500" dirty="0"/>
              <a:t>Cycle Count</a:t>
            </a:r>
          </a:p>
        </p:txBody>
      </p:sp>
      <p:sp>
        <p:nvSpPr>
          <p:cNvPr id="18" name="TextBox 17">
            <a:extLst>
              <a:ext uri="{FF2B5EF4-FFF2-40B4-BE49-F238E27FC236}">
                <a16:creationId xmlns:a16="http://schemas.microsoft.com/office/drawing/2014/main" id="{BC122345-99E7-B94A-AB4E-D0180D7637B9}"/>
              </a:ext>
            </a:extLst>
          </p:cNvPr>
          <p:cNvSpPr txBox="1"/>
          <p:nvPr/>
        </p:nvSpPr>
        <p:spPr>
          <a:xfrm>
            <a:off x="4295458" y="1524016"/>
            <a:ext cx="1025345" cy="477054"/>
          </a:xfrm>
          <a:prstGeom prst="rect">
            <a:avLst/>
          </a:prstGeom>
          <a:noFill/>
        </p:spPr>
        <p:txBody>
          <a:bodyPr wrap="none" rtlCol="0">
            <a:spAutoFit/>
          </a:bodyPr>
          <a:lstStyle/>
          <a:p>
            <a:r>
              <a:rPr lang="en-US" sz="2500" dirty="0"/>
              <a:t>[BY19]</a:t>
            </a:r>
          </a:p>
        </p:txBody>
      </p:sp>
      <p:sp>
        <p:nvSpPr>
          <p:cNvPr id="19" name="TextBox 18">
            <a:extLst>
              <a:ext uri="{FF2B5EF4-FFF2-40B4-BE49-F238E27FC236}">
                <a16:creationId xmlns:a16="http://schemas.microsoft.com/office/drawing/2014/main" id="{210FBAF4-182F-484D-814B-4E0047573103}"/>
              </a:ext>
            </a:extLst>
          </p:cNvPr>
          <p:cNvSpPr txBox="1"/>
          <p:nvPr/>
        </p:nvSpPr>
        <p:spPr>
          <a:xfrm>
            <a:off x="4278413" y="2214956"/>
            <a:ext cx="1143262" cy="477054"/>
          </a:xfrm>
          <a:prstGeom prst="rect">
            <a:avLst/>
          </a:prstGeom>
          <a:noFill/>
        </p:spPr>
        <p:txBody>
          <a:bodyPr wrap="none" rtlCol="0">
            <a:spAutoFit/>
          </a:bodyPr>
          <a:lstStyle/>
          <a:p>
            <a:r>
              <a:rPr lang="en-US" sz="2500" dirty="0"/>
              <a:t>[Por20]</a:t>
            </a:r>
          </a:p>
        </p:txBody>
      </p:sp>
      <p:sp>
        <p:nvSpPr>
          <p:cNvPr id="25" name="TextBox 24">
            <a:extLst>
              <a:ext uri="{FF2B5EF4-FFF2-40B4-BE49-F238E27FC236}">
                <a16:creationId xmlns:a16="http://schemas.microsoft.com/office/drawing/2014/main" id="{5C08A741-9724-F947-A739-A17B8C1749F2}"/>
              </a:ext>
            </a:extLst>
          </p:cNvPr>
          <p:cNvSpPr txBox="1"/>
          <p:nvPr/>
        </p:nvSpPr>
        <p:spPr>
          <a:xfrm>
            <a:off x="1873554" y="1524016"/>
            <a:ext cx="1669047" cy="477054"/>
          </a:xfrm>
          <a:prstGeom prst="rect">
            <a:avLst/>
          </a:prstGeom>
          <a:noFill/>
        </p:spPr>
        <p:txBody>
          <a:bodyPr wrap="none" rtlCol="0">
            <a:spAutoFit/>
          </a:bodyPr>
          <a:lstStyle/>
          <a:p>
            <a:r>
              <a:rPr lang="en-US" sz="2500" dirty="0"/>
              <a:t>[DdPM+21]</a:t>
            </a:r>
          </a:p>
        </p:txBody>
      </p:sp>
      <p:sp>
        <p:nvSpPr>
          <p:cNvPr id="34" name="TextBox 33">
            <a:extLst>
              <a:ext uri="{FF2B5EF4-FFF2-40B4-BE49-F238E27FC236}">
                <a16:creationId xmlns:a16="http://schemas.microsoft.com/office/drawing/2014/main" id="{8BBF2219-3206-EE46-BF9B-24C767BDF4EF}"/>
              </a:ext>
            </a:extLst>
          </p:cNvPr>
          <p:cNvSpPr txBox="1"/>
          <p:nvPr/>
        </p:nvSpPr>
        <p:spPr>
          <a:xfrm>
            <a:off x="8500936" y="2660070"/>
            <a:ext cx="1295547" cy="477054"/>
          </a:xfrm>
          <a:prstGeom prst="rect">
            <a:avLst/>
          </a:prstGeom>
          <a:noFill/>
        </p:spPr>
        <p:txBody>
          <a:bodyPr wrap="none" rtlCol="0">
            <a:spAutoFit/>
          </a:bodyPr>
          <a:lstStyle/>
          <a:p>
            <a:r>
              <a:rPr lang="en-US" sz="2500" dirty="0"/>
              <a:t>[ZTW21]</a:t>
            </a:r>
          </a:p>
        </p:txBody>
      </p:sp>
      <p:sp>
        <p:nvSpPr>
          <p:cNvPr id="35" name="TextBox 34">
            <a:extLst>
              <a:ext uri="{FF2B5EF4-FFF2-40B4-BE49-F238E27FC236}">
                <a16:creationId xmlns:a16="http://schemas.microsoft.com/office/drawing/2014/main" id="{3F7C320D-CFFC-B642-9621-DC04B44D9AAC}"/>
              </a:ext>
            </a:extLst>
          </p:cNvPr>
          <p:cNvSpPr txBox="1"/>
          <p:nvPr/>
        </p:nvSpPr>
        <p:spPr>
          <a:xfrm>
            <a:off x="7181048" y="2237689"/>
            <a:ext cx="1529971" cy="477054"/>
          </a:xfrm>
          <a:prstGeom prst="rect">
            <a:avLst/>
          </a:prstGeom>
          <a:noFill/>
        </p:spPr>
        <p:txBody>
          <a:bodyPr wrap="none" rtlCol="0">
            <a:spAutoFit/>
          </a:bodyPr>
          <a:lstStyle/>
          <a:p>
            <a:r>
              <a:rPr lang="en-US" sz="2500" dirty="0"/>
              <a:t>[AHAJS16]</a:t>
            </a:r>
          </a:p>
        </p:txBody>
      </p:sp>
      <p:sp>
        <p:nvSpPr>
          <p:cNvPr id="33" name="TextBox 32">
            <a:extLst>
              <a:ext uri="{FF2B5EF4-FFF2-40B4-BE49-F238E27FC236}">
                <a16:creationId xmlns:a16="http://schemas.microsoft.com/office/drawing/2014/main" id="{013588F2-47CF-054C-BE2D-042452F788A5}"/>
              </a:ext>
            </a:extLst>
          </p:cNvPr>
          <p:cNvSpPr txBox="1"/>
          <p:nvPr/>
        </p:nvSpPr>
        <p:spPr>
          <a:xfrm>
            <a:off x="9645979" y="2109995"/>
            <a:ext cx="1315809" cy="477054"/>
          </a:xfrm>
          <a:prstGeom prst="rect">
            <a:avLst/>
          </a:prstGeom>
          <a:noFill/>
        </p:spPr>
        <p:txBody>
          <a:bodyPr wrap="none" rtlCol="0">
            <a:spAutoFit/>
          </a:bodyPr>
          <a:lstStyle/>
          <a:p>
            <a:r>
              <a:rPr lang="en-US" sz="2500" dirty="0"/>
              <a:t>[ZST+20]</a:t>
            </a:r>
          </a:p>
        </p:txBody>
      </p:sp>
      <p:sp>
        <p:nvSpPr>
          <p:cNvPr id="36" name="Right Arrow 35">
            <a:extLst>
              <a:ext uri="{FF2B5EF4-FFF2-40B4-BE49-F238E27FC236}">
                <a16:creationId xmlns:a16="http://schemas.microsoft.com/office/drawing/2014/main" id="{B390A06B-A54C-DC4F-A8E1-D1986CAA7751}"/>
              </a:ext>
            </a:extLst>
          </p:cNvPr>
          <p:cNvSpPr/>
          <p:nvPr/>
        </p:nvSpPr>
        <p:spPr>
          <a:xfrm rot="2700000">
            <a:off x="5680963" y="3960828"/>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F84634F-F194-4145-ACAF-B98645550992}"/>
              </a:ext>
            </a:extLst>
          </p:cNvPr>
          <p:cNvSpPr txBox="1"/>
          <p:nvPr/>
        </p:nvSpPr>
        <p:spPr>
          <a:xfrm>
            <a:off x="4699930" y="3484570"/>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38" name="Right Arrow 37">
            <a:extLst>
              <a:ext uri="{FF2B5EF4-FFF2-40B4-BE49-F238E27FC236}">
                <a16:creationId xmlns:a16="http://schemas.microsoft.com/office/drawing/2014/main" id="{3B038778-52F4-5142-9859-05090DD82B02}"/>
              </a:ext>
            </a:extLst>
          </p:cNvPr>
          <p:cNvSpPr/>
          <p:nvPr/>
        </p:nvSpPr>
        <p:spPr>
          <a:xfrm rot="2700000">
            <a:off x="10910153" y="3960828"/>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BBA2CE0-F3C1-A84E-B508-0C70356E9C00}"/>
              </a:ext>
            </a:extLst>
          </p:cNvPr>
          <p:cNvSpPr txBox="1"/>
          <p:nvPr/>
        </p:nvSpPr>
        <p:spPr>
          <a:xfrm>
            <a:off x="9929120" y="3484570"/>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40" name="TextBox 39">
            <a:extLst>
              <a:ext uri="{FF2B5EF4-FFF2-40B4-BE49-F238E27FC236}">
                <a16:creationId xmlns:a16="http://schemas.microsoft.com/office/drawing/2014/main" id="{C9F90AF7-B3BA-5E42-A946-13293EEC7F98}"/>
              </a:ext>
            </a:extLst>
          </p:cNvPr>
          <p:cNvSpPr txBox="1"/>
          <p:nvPr/>
        </p:nvSpPr>
        <p:spPr>
          <a:xfrm>
            <a:off x="1999104" y="3429000"/>
            <a:ext cx="2199469" cy="477054"/>
          </a:xfrm>
          <a:prstGeom prst="rect">
            <a:avLst/>
          </a:prstGeom>
          <a:solidFill>
            <a:schemeClr val="bg1"/>
          </a:solidFill>
          <a:ln>
            <a:solidFill>
              <a:schemeClr val="tx1"/>
            </a:solidFill>
          </a:ln>
        </p:spPr>
        <p:txBody>
          <a:bodyPr wrap="square" rtlCol="0">
            <a:spAutoFit/>
          </a:bodyPr>
          <a:lstStyle/>
          <a:p>
            <a:pPr algn="ctr"/>
            <a:r>
              <a:rPr lang="en-US" sz="2500" dirty="0"/>
              <a:t>No ASIC points</a:t>
            </a:r>
          </a:p>
        </p:txBody>
      </p:sp>
      <p:sp>
        <p:nvSpPr>
          <p:cNvPr id="41" name="TextBox 40">
            <a:extLst>
              <a:ext uri="{FF2B5EF4-FFF2-40B4-BE49-F238E27FC236}">
                <a16:creationId xmlns:a16="http://schemas.microsoft.com/office/drawing/2014/main" id="{9289DE8B-39C8-1B4E-B049-7364066D3B1A}"/>
              </a:ext>
            </a:extLst>
          </p:cNvPr>
          <p:cNvSpPr txBox="1"/>
          <p:nvPr/>
        </p:nvSpPr>
        <p:spPr>
          <a:xfrm>
            <a:off x="7274015" y="3429000"/>
            <a:ext cx="2437062" cy="861774"/>
          </a:xfrm>
          <a:prstGeom prst="rect">
            <a:avLst/>
          </a:prstGeom>
          <a:solidFill>
            <a:schemeClr val="bg1"/>
          </a:solidFill>
          <a:ln>
            <a:solidFill>
              <a:schemeClr val="tx1"/>
            </a:solidFill>
          </a:ln>
        </p:spPr>
        <p:txBody>
          <a:bodyPr wrap="square" rtlCol="0">
            <a:spAutoFit/>
          </a:bodyPr>
          <a:lstStyle/>
          <a:p>
            <a:pPr algn="ctr"/>
            <a:r>
              <a:rPr lang="en-US" sz="2500" dirty="0"/>
              <a:t>[ZST+20] is 2X faster than C++</a:t>
            </a:r>
          </a:p>
        </p:txBody>
      </p:sp>
      <p:pic>
        <p:nvPicPr>
          <p:cNvPr id="53" name="Picture 52" descr="Icon&#10;&#10;Description automatically generated with low confidence">
            <a:extLst>
              <a:ext uri="{FF2B5EF4-FFF2-40B4-BE49-F238E27FC236}">
                <a16:creationId xmlns:a16="http://schemas.microsoft.com/office/drawing/2014/main" id="{6A2B6126-228B-7C47-8BAA-4FBA8991CF65}"/>
              </a:ext>
            </a:extLst>
          </p:cNvPr>
          <p:cNvPicPr>
            <a:picLocks noChangeAspect="1"/>
          </p:cNvPicPr>
          <p:nvPr/>
        </p:nvPicPr>
        <p:blipFill>
          <a:blip r:embed="rId5"/>
          <a:stretch>
            <a:fillRect/>
          </a:stretch>
        </p:blipFill>
        <p:spPr>
          <a:xfrm>
            <a:off x="3776919" y="5851352"/>
            <a:ext cx="393700" cy="330200"/>
          </a:xfrm>
          <a:prstGeom prst="rect">
            <a:avLst/>
          </a:prstGeom>
        </p:spPr>
      </p:pic>
      <p:pic>
        <p:nvPicPr>
          <p:cNvPr id="54" name="Picture 53" descr="Shape&#10;&#10;Description automatically generated">
            <a:extLst>
              <a:ext uri="{FF2B5EF4-FFF2-40B4-BE49-F238E27FC236}">
                <a16:creationId xmlns:a16="http://schemas.microsoft.com/office/drawing/2014/main" id="{35D15D9A-CFBD-0642-9A4D-C9C53E0FE8BB}"/>
              </a:ext>
            </a:extLst>
          </p:cNvPr>
          <p:cNvPicPr>
            <a:picLocks noChangeAspect="1"/>
          </p:cNvPicPr>
          <p:nvPr/>
        </p:nvPicPr>
        <p:blipFill>
          <a:blip r:embed="rId6"/>
          <a:stretch>
            <a:fillRect/>
          </a:stretch>
        </p:blipFill>
        <p:spPr>
          <a:xfrm>
            <a:off x="7872017" y="5854123"/>
            <a:ext cx="342900" cy="368300"/>
          </a:xfrm>
          <a:prstGeom prst="rect">
            <a:avLst/>
          </a:prstGeom>
        </p:spPr>
      </p:pic>
      <p:sp>
        <p:nvSpPr>
          <p:cNvPr id="55" name="TextBox 54">
            <a:extLst>
              <a:ext uri="{FF2B5EF4-FFF2-40B4-BE49-F238E27FC236}">
                <a16:creationId xmlns:a16="http://schemas.microsoft.com/office/drawing/2014/main" id="{8F0CD1AF-EEA9-FC49-ACAF-3236EF4CCA42}"/>
              </a:ext>
            </a:extLst>
          </p:cNvPr>
          <p:cNvSpPr txBox="1"/>
          <p:nvPr/>
        </p:nvSpPr>
        <p:spPr>
          <a:xfrm>
            <a:off x="4127790" y="5822313"/>
            <a:ext cx="1120948" cy="400110"/>
          </a:xfrm>
          <a:prstGeom prst="rect">
            <a:avLst/>
          </a:prstGeom>
          <a:noFill/>
        </p:spPr>
        <p:txBody>
          <a:bodyPr wrap="none" rtlCol="0">
            <a:spAutoFit/>
          </a:bodyPr>
          <a:lstStyle/>
          <a:p>
            <a:r>
              <a:rPr lang="en-US" sz="2000" dirty="0"/>
              <a:t>Software</a:t>
            </a:r>
          </a:p>
        </p:txBody>
      </p:sp>
      <p:pic>
        <p:nvPicPr>
          <p:cNvPr id="56" name="Picture 55" descr="Icon&#10;&#10;Description automatically generated with medium confidence">
            <a:extLst>
              <a:ext uri="{FF2B5EF4-FFF2-40B4-BE49-F238E27FC236}">
                <a16:creationId xmlns:a16="http://schemas.microsoft.com/office/drawing/2014/main" id="{CD55973B-AA61-2447-9C2D-FD5272954743}"/>
              </a:ext>
            </a:extLst>
          </p:cNvPr>
          <p:cNvPicPr>
            <a:picLocks noChangeAspect="1"/>
          </p:cNvPicPr>
          <p:nvPr/>
        </p:nvPicPr>
        <p:blipFill rotWithShape="1">
          <a:blip r:embed="rId7"/>
          <a:srcRect l="13259" t="3630"/>
          <a:stretch/>
        </p:blipFill>
        <p:spPr>
          <a:xfrm>
            <a:off x="6028684" y="5909596"/>
            <a:ext cx="342901" cy="293533"/>
          </a:xfrm>
          <a:prstGeom prst="rect">
            <a:avLst/>
          </a:prstGeom>
        </p:spPr>
      </p:pic>
      <p:sp>
        <p:nvSpPr>
          <p:cNvPr id="57" name="TextBox 56">
            <a:extLst>
              <a:ext uri="{FF2B5EF4-FFF2-40B4-BE49-F238E27FC236}">
                <a16:creationId xmlns:a16="http://schemas.microsoft.com/office/drawing/2014/main" id="{5A5A7AAE-3E5B-A646-9506-7B8B6A3659F8}"/>
              </a:ext>
            </a:extLst>
          </p:cNvPr>
          <p:cNvSpPr txBox="1"/>
          <p:nvPr/>
        </p:nvSpPr>
        <p:spPr>
          <a:xfrm>
            <a:off x="6310120" y="5822313"/>
            <a:ext cx="747320" cy="400110"/>
          </a:xfrm>
          <a:prstGeom prst="rect">
            <a:avLst/>
          </a:prstGeom>
          <a:noFill/>
        </p:spPr>
        <p:txBody>
          <a:bodyPr wrap="none" rtlCol="0">
            <a:spAutoFit/>
          </a:bodyPr>
          <a:lstStyle/>
          <a:p>
            <a:r>
              <a:rPr lang="en-US" sz="2000" dirty="0"/>
              <a:t>FPGA</a:t>
            </a:r>
          </a:p>
        </p:txBody>
      </p:sp>
      <p:sp>
        <p:nvSpPr>
          <p:cNvPr id="58" name="TextBox 57">
            <a:extLst>
              <a:ext uri="{FF2B5EF4-FFF2-40B4-BE49-F238E27FC236}">
                <a16:creationId xmlns:a16="http://schemas.microsoft.com/office/drawing/2014/main" id="{19E7D6B8-504C-AF4E-9C36-26D10340933A}"/>
              </a:ext>
            </a:extLst>
          </p:cNvPr>
          <p:cNvSpPr txBox="1"/>
          <p:nvPr/>
        </p:nvSpPr>
        <p:spPr>
          <a:xfrm>
            <a:off x="8214917" y="5822313"/>
            <a:ext cx="652743" cy="400110"/>
          </a:xfrm>
          <a:prstGeom prst="rect">
            <a:avLst/>
          </a:prstGeom>
          <a:noFill/>
        </p:spPr>
        <p:txBody>
          <a:bodyPr wrap="none" rtlCol="0">
            <a:spAutoFit/>
          </a:bodyPr>
          <a:lstStyle/>
          <a:p>
            <a:r>
              <a:rPr lang="en-US" sz="2000" dirty="0"/>
              <a:t>ASIC</a:t>
            </a:r>
          </a:p>
        </p:txBody>
      </p:sp>
      <p:cxnSp>
        <p:nvCxnSpPr>
          <p:cNvPr id="59" name="Straight Connector 58">
            <a:extLst>
              <a:ext uri="{FF2B5EF4-FFF2-40B4-BE49-F238E27FC236}">
                <a16:creationId xmlns:a16="http://schemas.microsoft.com/office/drawing/2014/main" id="{9DC738E9-53C8-FF48-91C6-4BA64BA601E2}"/>
              </a:ext>
            </a:extLst>
          </p:cNvPr>
          <p:cNvCxnSpPr>
            <a:cxnSpLocks/>
          </p:cNvCxnSpPr>
          <p:nvPr/>
        </p:nvCxnSpPr>
        <p:spPr>
          <a:xfrm flipV="1">
            <a:off x="7057440" y="1462244"/>
            <a:ext cx="4332619" cy="16841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85B41B26-F6BF-1E4D-AF2E-E2CDB25E0878}"/>
              </a:ext>
            </a:extLst>
          </p:cNvPr>
          <p:cNvSpPr txBox="1"/>
          <p:nvPr/>
        </p:nvSpPr>
        <p:spPr>
          <a:xfrm>
            <a:off x="7121274" y="1446256"/>
            <a:ext cx="2881494" cy="446276"/>
          </a:xfrm>
          <a:prstGeom prst="rect">
            <a:avLst/>
          </a:prstGeom>
          <a:noFill/>
        </p:spPr>
        <p:txBody>
          <a:bodyPr wrap="none" rtlCol="0">
            <a:spAutoFit/>
          </a:bodyPr>
          <a:lstStyle/>
          <a:p>
            <a:r>
              <a:rPr lang="en-US" sz="2300" dirty="0"/>
              <a:t>GNU C++ on Apple M1</a:t>
            </a:r>
          </a:p>
        </p:txBody>
      </p:sp>
      <p:cxnSp>
        <p:nvCxnSpPr>
          <p:cNvPr id="61" name="Straight Arrow Connector 60">
            <a:extLst>
              <a:ext uri="{FF2B5EF4-FFF2-40B4-BE49-F238E27FC236}">
                <a16:creationId xmlns:a16="http://schemas.microsoft.com/office/drawing/2014/main" id="{A632402E-56AC-E24A-9B85-BE02381A49B1}"/>
              </a:ext>
            </a:extLst>
          </p:cNvPr>
          <p:cNvCxnSpPr>
            <a:cxnSpLocks/>
            <a:stCxn id="60" idx="3"/>
          </p:cNvCxnSpPr>
          <p:nvPr/>
        </p:nvCxnSpPr>
        <p:spPr>
          <a:xfrm>
            <a:off x="10002768" y="1669394"/>
            <a:ext cx="213942" cy="176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B582BEC6-1F72-0D47-B281-AD2967EEEA99}"/>
              </a:ext>
            </a:extLst>
          </p:cNvPr>
          <p:cNvCxnSpPr/>
          <p:nvPr/>
        </p:nvCxnSpPr>
        <p:spPr>
          <a:xfrm flipV="1">
            <a:off x="1873554" y="1783882"/>
            <a:ext cx="4326580" cy="1218564"/>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88369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631D-D704-DA49-A2FD-DC8017724722}"/>
              </a:ext>
            </a:extLst>
          </p:cNvPr>
          <p:cNvSpPr>
            <a:spLocks noGrp="1"/>
          </p:cNvSpPr>
          <p:nvPr>
            <p:ph type="title"/>
          </p:nvPr>
        </p:nvSpPr>
        <p:spPr/>
        <p:txBody>
          <a:bodyPr/>
          <a:lstStyle/>
          <a:p>
            <a:r>
              <a:rPr lang="en-US" dirty="0"/>
              <a:t>1024-bit XGCD Comparison</a:t>
            </a:r>
          </a:p>
        </p:txBody>
      </p:sp>
      <p:sp>
        <p:nvSpPr>
          <p:cNvPr id="21" name="Content Placeholder 3">
            <a:extLst>
              <a:ext uri="{FF2B5EF4-FFF2-40B4-BE49-F238E27FC236}">
                <a16:creationId xmlns:a16="http://schemas.microsoft.com/office/drawing/2014/main" id="{5F8F2611-972E-EC4A-A7EC-A93CAB35AD8C}"/>
              </a:ext>
            </a:extLst>
          </p:cNvPr>
          <p:cNvSpPr txBox="1">
            <a:spLocks/>
          </p:cNvSpPr>
          <p:nvPr/>
        </p:nvSpPr>
        <p:spPr>
          <a:xfrm>
            <a:off x="6556450" y="1301924"/>
            <a:ext cx="541619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500" dirty="0"/>
          </a:p>
          <a:p>
            <a:pPr marL="0" indent="0">
              <a:buNone/>
            </a:pPr>
            <a:endParaRPr lang="en-US" sz="2500" dirty="0"/>
          </a:p>
          <a:p>
            <a:pPr marL="0" indent="0" algn="ctr">
              <a:buNone/>
            </a:pPr>
            <a:r>
              <a:rPr lang="en-US" sz="2500" u="sng" dirty="0"/>
              <a:t>Our ASIC</a:t>
            </a:r>
          </a:p>
          <a:p>
            <a:r>
              <a:rPr lang="en-US" sz="2500" dirty="0"/>
              <a:t>36X faster than software</a:t>
            </a:r>
          </a:p>
          <a:p>
            <a:r>
              <a:rPr lang="en-US" sz="2500" dirty="0"/>
              <a:t>8X faster than state-of-the-art ASIC</a:t>
            </a:r>
            <a:endParaRPr lang="en-US" sz="2500" u="sng" dirty="0"/>
          </a:p>
          <a:p>
            <a:pPr marL="0" indent="0" algn="ctr">
              <a:buNone/>
            </a:pPr>
            <a:endParaRPr lang="en-US" sz="2500" u="sng" dirty="0"/>
          </a:p>
          <a:p>
            <a:pPr marL="0" indent="0" algn="ctr">
              <a:buNone/>
            </a:pPr>
            <a:r>
              <a:rPr lang="en-US" sz="2500" u="sng" dirty="0"/>
              <a:t>Direct FPGA Comparison</a:t>
            </a:r>
          </a:p>
          <a:p>
            <a:pPr marL="0" indent="0" algn="ctr">
              <a:buNone/>
            </a:pPr>
            <a:r>
              <a:rPr lang="en-US" sz="2500" dirty="0"/>
              <a:t>Our design is 3X faster</a:t>
            </a:r>
          </a:p>
          <a:p>
            <a:endParaRPr lang="en-US" sz="2500" dirty="0"/>
          </a:p>
          <a:p>
            <a:endParaRPr lang="en-US" sz="2500" dirty="0"/>
          </a:p>
          <a:p>
            <a:endParaRPr lang="en-US" sz="2500" dirty="0"/>
          </a:p>
          <a:p>
            <a:endParaRPr lang="en-US" sz="2500" dirty="0"/>
          </a:p>
        </p:txBody>
      </p:sp>
      <p:sp>
        <p:nvSpPr>
          <p:cNvPr id="28" name="TextBox 27">
            <a:extLst>
              <a:ext uri="{FF2B5EF4-FFF2-40B4-BE49-F238E27FC236}">
                <a16:creationId xmlns:a16="http://schemas.microsoft.com/office/drawing/2014/main" id="{177CC7A7-5678-E14D-A968-301A5A9BD510}"/>
              </a:ext>
            </a:extLst>
          </p:cNvPr>
          <p:cNvSpPr txBox="1"/>
          <p:nvPr/>
        </p:nvSpPr>
        <p:spPr>
          <a:xfrm>
            <a:off x="2482090" y="5598234"/>
            <a:ext cx="3112327" cy="477054"/>
          </a:xfrm>
          <a:prstGeom prst="rect">
            <a:avLst/>
          </a:prstGeom>
          <a:noFill/>
        </p:spPr>
        <p:txBody>
          <a:bodyPr wrap="none" rtlCol="0">
            <a:spAutoFit/>
          </a:bodyPr>
          <a:lstStyle/>
          <a:p>
            <a:r>
              <a:rPr lang="en-US" sz="2500" dirty="0"/>
              <a:t>Clock Frequency (GHz)</a:t>
            </a:r>
          </a:p>
        </p:txBody>
      </p:sp>
      <p:sp>
        <p:nvSpPr>
          <p:cNvPr id="29" name="TextBox 28">
            <a:extLst>
              <a:ext uri="{FF2B5EF4-FFF2-40B4-BE49-F238E27FC236}">
                <a16:creationId xmlns:a16="http://schemas.microsoft.com/office/drawing/2014/main" id="{E82CD886-B632-4844-BD45-C90B3C05D533}"/>
              </a:ext>
            </a:extLst>
          </p:cNvPr>
          <p:cNvSpPr txBox="1"/>
          <p:nvPr/>
        </p:nvSpPr>
        <p:spPr>
          <a:xfrm>
            <a:off x="1010418" y="4757158"/>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30" name="TextBox 29">
            <a:extLst>
              <a:ext uri="{FF2B5EF4-FFF2-40B4-BE49-F238E27FC236}">
                <a16:creationId xmlns:a16="http://schemas.microsoft.com/office/drawing/2014/main" id="{561AEC75-D658-DF49-91E0-3915070535A1}"/>
              </a:ext>
            </a:extLst>
          </p:cNvPr>
          <p:cNvSpPr txBox="1"/>
          <p:nvPr/>
        </p:nvSpPr>
        <p:spPr>
          <a:xfrm>
            <a:off x="1010418" y="1710750"/>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31" name="TextBox 30">
            <a:extLst>
              <a:ext uri="{FF2B5EF4-FFF2-40B4-BE49-F238E27FC236}">
                <a16:creationId xmlns:a16="http://schemas.microsoft.com/office/drawing/2014/main" id="{07A4739B-5634-3F4A-9F9B-5F8BBF29D438}"/>
              </a:ext>
            </a:extLst>
          </p:cNvPr>
          <p:cNvSpPr txBox="1"/>
          <p:nvPr/>
        </p:nvSpPr>
        <p:spPr>
          <a:xfrm>
            <a:off x="1010418" y="2929314"/>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32" name="TextBox 31">
            <a:extLst>
              <a:ext uri="{FF2B5EF4-FFF2-40B4-BE49-F238E27FC236}">
                <a16:creationId xmlns:a16="http://schemas.microsoft.com/office/drawing/2014/main" id="{F938A3E2-76B9-3D4B-898C-044B125EF07F}"/>
              </a:ext>
            </a:extLst>
          </p:cNvPr>
          <p:cNvSpPr txBox="1"/>
          <p:nvPr/>
        </p:nvSpPr>
        <p:spPr>
          <a:xfrm>
            <a:off x="1010418" y="2320032"/>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33" name="TextBox 32">
            <a:extLst>
              <a:ext uri="{FF2B5EF4-FFF2-40B4-BE49-F238E27FC236}">
                <a16:creationId xmlns:a16="http://schemas.microsoft.com/office/drawing/2014/main" id="{B84F844C-73CC-CD43-9380-8E494634C81E}"/>
              </a:ext>
            </a:extLst>
          </p:cNvPr>
          <p:cNvSpPr txBox="1"/>
          <p:nvPr/>
        </p:nvSpPr>
        <p:spPr>
          <a:xfrm>
            <a:off x="1010418" y="3538596"/>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34" name="TextBox 33">
            <a:extLst>
              <a:ext uri="{FF2B5EF4-FFF2-40B4-BE49-F238E27FC236}">
                <a16:creationId xmlns:a16="http://schemas.microsoft.com/office/drawing/2014/main" id="{E131EC39-C77D-264A-B383-74545592B731}"/>
              </a:ext>
            </a:extLst>
          </p:cNvPr>
          <p:cNvSpPr txBox="1"/>
          <p:nvPr/>
        </p:nvSpPr>
        <p:spPr>
          <a:xfrm>
            <a:off x="1010418" y="4147878"/>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35" name="TextBox 34">
            <a:extLst>
              <a:ext uri="{FF2B5EF4-FFF2-40B4-BE49-F238E27FC236}">
                <a16:creationId xmlns:a16="http://schemas.microsoft.com/office/drawing/2014/main" id="{BA536D34-ADDF-0F4F-AD88-3B76DFFA744A}"/>
              </a:ext>
            </a:extLst>
          </p:cNvPr>
          <p:cNvSpPr txBox="1"/>
          <p:nvPr/>
        </p:nvSpPr>
        <p:spPr>
          <a:xfrm rot="16200000">
            <a:off x="-214294" y="3167840"/>
            <a:ext cx="1721369" cy="477054"/>
          </a:xfrm>
          <a:prstGeom prst="rect">
            <a:avLst/>
          </a:prstGeom>
          <a:noFill/>
        </p:spPr>
        <p:txBody>
          <a:bodyPr wrap="none" rtlCol="0">
            <a:spAutoFit/>
          </a:bodyPr>
          <a:lstStyle/>
          <a:p>
            <a:r>
              <a:rPr lang="en-US" sz="2500" dirty="0"/>
              <a:t>Cycle Count</a:t>
            </a:r>
          </a:p>
        </p:txBody>
      </p:sp>
      <p:sp>
        <p:nvSpPr>
          <p:cNvPr id="36" name="Right Arrow 35">
            <a:extLst>
              <a:ext uri="{FF2B5EF4-FFF2-40B4-BE49-F238E27FC236}">
                <a16:creationId xmlns:a16="http://schemas.microsoft.com/office/drawing/2014/main" id="{FF7D0C32-E123-6144-9492-B72A82205977}"/>
              </a:ext>
            </a:extLst>
          </p:cNvPr>
          <p:cNvSpPr/>
          <p:nvPr/>
        </p:nvSpPr>
        <p:spPr>
          <a:xfrm rot="2700000">
            <a:off x="5745447" y="4468220"/>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3728F1-D8AA-4C48-84D1-11FFDF822AED}"/>
              </a:ext>
            </a:extLst>
          </p:cNvPr>
          <p:cNvSpPr txBox="1"/>
          <p:nvPr/>
        </p:nvSpPr>
        <p:spPr>
          <a:xfrm>
            <a:off x="4764414" y="3991962"/>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graphicFrame>
        <p:nvGraphicFramePr>
          <p:cNvPr id="38" name="Content Placeholder 19">
            <a:extLst>
              <a:ext uri="{FF2B5EF4-FFF2-40B4-BE49-F238E27FC236}">
                <a16:creationId xmlns:a16="http://schemas.microsoft.com/office/drawing/2014/main" id="{7DC63495-259A-D243-8997-6AF3EF1568B5}"/>
              </a:ext>
            </a:extLst>
          </p:cNvPr>
          <p:cNvGraphicFramePr>
            <a:graphicFrameLocks/>
          </p:cNvGraphicFramePr>
          <p:nvPr/>
        </p:nvGraphicFramePr>
        <p:xfrm>
          <a:off x="541566" y="1676308"/>
          <a:ext cx="6016752" cy="3995928"/>
        </p:xfrm>
        <a:graphic>
          <a:graphicData uri="http://schemas.openxmlformats.org/drawingml/2006/chart">
            <c:chart xmlns:c="http://schemas.openxmlformats.org/drawingml/2006/chart" xmlns:r="http://schemas.openxmlformats.org/officeDocument/2006/relationships" r:id="rId2"/>
          </a:graphicData>
        </a:graphic>
      </p:graphicFrame>
      <p:sp>
        <p:nvSpPr>
          <p:cNvPr id="39" name="TextBox 38">
            <a:extLst>
              <a:ext uri="{FF2B5EF4-FFF2-40B4-BE49-F238E27FC236}">
                <a16:creationId xmlns:a16="http://schemas.microsoft.com/office/drawing/2014/main" id="{BEEC7231-41A4-6641-8358-4E5D6A51654B}"/>
              </a:ext>
            </a:extLst>
          </p:cNvPr>
          <p:cNvSpPr txBox="1"/>
          <p:nvPr/>
        </p:nvSpPr>
        <p:spPr>
          <a:xfrm>
            <a:off x="2740485" y="2173418"/>
            <a:ext cx="1725152" cy="446276"/>
          </a:xfrm>
          <a:prstGeom prst="rect">
            <a:avLst/>
          </a:prstGeom>
          <a:noFill/>
        </p:spPr>
        <p:txBody>
          <a:bodyPr wrap="none" rtlCol="0">
            <a:spAutoFit/>
          </a:bodyPr>
          <a:lstStyle/>
          <a:p>
            <a:r>
              <a:rPr lang="en-US" sz="2300" dirty="0"/>
              <a:t>[ZTW21]: 6.5</a:t>
            </a:r>
          </a:p>
        </p:txBody>
      </p:sp>
      <p:sp>
        <p:nvSpPr>
          <p:cNvPr id="40" name="TextBox 39">
            <a:extLst>
              <a:ext uri="{FF2B5EF4-FFF2-40B4-BE49-F238E27FC236}">
                <a16:creationId xmlns:a16="http://schemas.microsoft.com/office/drawing/2014/main" id="{DF539EAB-BA68-8147-AFCE-CB98D9BF3C01}"/>
              </a:ext>
            </a:extLst>
          </p:cNvPr>
          <p:cNvSpPr txBox="1"/>
          <p:nvPr/>
        </p:nvSpPr>
        <p:spPr>
          <a:xfrm>
            <a:off x="1630047" y="2650640"/>
            <a:ext cx="1864741" cy="446276"/>
          </a:xfrm>
          <a:prstGeom prst="rect">
            <a:avLst/>
          </a:prstGeom>
          <a:noFill/>
        </p:spPr>
        <p:txBody>
          <a:bodyPr wrap="none" rtlCol="0">
            <a:spAutoFit/>
          </a:bodyPr>
          <a:lstStyle/>
          <a:p>
            <a:pPr algn="ctr"/>
            <a:r>
              <a:rPr lang="en-US" sz="2300" dirty="0"/>
              <a:t>[AHAJS16]: 15</a:t>
            </a:r>
          </a:p>
        </p:txBody>
      </p:sp>
      <p:sp>
        <p:nvSpPr>
          <p:cNvPr id="41" name="TextBox 40">
            <a:extLst>
              <a:ext uri="{FF2B5EF4-FFF2-40B4-BE49-F238E27FC236}">
                <a16:creationId xmlns:a16="http://schemas.microsoft.com/office/drawing/2014/main" id="{F551FF3E-F122-A34D-8A56-E178D34186C9}"/>
              </a:ext>
            </a:extLst>
          </p:cNvPr>
          <p:cNvSpPr txBox="1"/>
          <p:nvPr/>
        </p:nvSpPr>
        <p:spPr>
          <a:xfrm>
            <a:off x="4528991" y="2528678"/>
            <a:ext cx="1521186" cy="446276"/>
          </a:xfrm>
          <a:prstGeom prst="rect">
            <a:avLst/>
          </a:prstGeom>
          <a:noFill/>
        </p:spPr>
        <p:txBody>
          <a:bodyPr wrap="none" rtlCol="0">
            <a:spAutoFit/>
          </a:bodyPr>
          <a:lstStyle/>
          <a:p>
            <a:r>
              <a:rPr lang="en-US" sz="2300" dirty="0"/>
              <a:t>[ZST+20]: 6</a:t>
            </a:r>
          </a:p>
        </p:txBody>
      </p:sp>
      <p:cxnSp>
        <p:nvCxnSpPr>
          <p:cNvPr id="42" name="Straight Connector 41">
            <a:extLst>
              <a:ext uri="{FF2B5EF4-FFF2-40B4-BE49-F238E27FC236}">
                <a16:creationId xmlns:a16="http://schemas.microsoft.com/office/drawing/2014/main" id="{C35E89FF-5119-3740-B030-C0B43DFD70E0}"/>
              </a:ext>
            </a:extLst>
          </p:cNvPr>
          <p:cNvCxnSpPr>
            <a:cxnSpLocks/>
          </p:cNvCxnSpPr>
          <p:nvPr/>
        </p:nvCxnSpPr>
        <p:spPr>
          <a:xfrm flipV="1">
            <a:off x="1876000" y="1936602"/>
            <a:ext cx="4332619" cy="16841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43385575-6532-E24E-806E-7D5988952CAB}"/>
              </a:ext>
            </a:extLst>
          </p:cNvPr>
          <p:cNvSpPr txBox="1"/>
          <p:nvPr/>
        </p:nvSpPr>
        <p:spPr>
          <a:xfrm>
            <a:off x="3216732" y="3259922"/>
            <a:ext cx="1266437" cy="446276"/>
          </a:xfrm>
          <a:prstGeom prst="rect">
            <a:avLst/>
          </a:prstGeom>
          <a:noFill/>
        </p:spPr>
        <p:txBody>
          <a:bodyPr wrap="none" rtlCol="0">
            <a:spAutoFit/>
          </a:bodyPr>
          <a:lstStyle/>
          <a:p>
            <a:r>
              <a:rPr lang="en-US" sz="2300" dirty="0"/>
              <a:t>Ours: 4.6</a:t>
            </a:r>
          </a:p>
        </p:txBody>
      </p:sp>
      <p:sp>
        <p:nvSpPr>
          <p:cNvPr id="44" name="TextBox 43">
            <a:extLst>
              <a:ext uri="{FF2B5EF4-FFF2-40B4-BE49-F238E27FC236}">
                <a16:creationId xmlns:a16="http://schemas.microsoft.com/office/drawing/2014/main" id="{8A3149A3-6E87-4243-81E2-C9722C55C994}"/>
              </a:ext>
            </a:extLst>
          </p:cNvPr>
          <p:cNvSpPr txBox="1"/>
          <p:nvPr/>
        </p:nvSpPr>
        <p:spPr>
          <a:xfrm>
            <a:off x="4634457" y="3259922"/>
            <a:ext cx="1564595" cy="446276"/>
          </a:xfrm>
          <a:prstGeom prst="rect">
            <a:avLst/>
          </a:prstGeom>
          <a:noFill/>
        </p:spPr>
        <p:txBody>
          <a:bodyPr wrap="none" rtlCol="0">
            <a:spAutoFit/>
          </a:bodyPr>
          <a:lstStyle/>
          <a:p>
            <a:r>
              <a:rPr lang="en-US" sz="2300" dirty="0"/>
              <a:t>Ours: 0.294</a:t>
            </a:r>
          </a:p>
        </p:txBody>
      </p:sp>
      <p:sp>
        <p:nvSpPr>
          <p:cNvPr id="45" name="TextBox 44">
            <a:extLst>
              <a:ext uri="{FF2B5EF4-FFF2-40B4-BE49-F238E27FC236}">
                <a16:creationId xmlns:a16="http://schemas.microsoft.com/office/drawing/2014/main" id="{8E4463CC-A705-B848-AB70-CB3F237B7341}"/>
              </a:ext>
            </a:extLst>
          </p:cNvPr>
          <p:cNvSpPr txBox="1"/>
          <p:nvPr/>
        </p:nvSpPr>
        <p:spPr>
          <a:xfrm>
            <a:off x="2101224" y="4572492"/>
            <a:ext cx="1755802" cy="369332"/>
          </a:xfrm>
          <a:prstGeom prst="rect">
            <a:avLst/>
          </a:prstGeom>
          <a:noFill/>
        </p:spPr>
        <p:txBody>
          <a:bodyPr wrap="none" rtlCol="0">
            <a:spAutoFit/>
          </a:bodyPr>
          <a:lstStyle/>
          <a:p>
            <a:r>
              <a:rPr lang="en-US" dirty="0"/>
              <a:t>* Times are in us</a:t>
            </a:r>
          </a:p>
        </p:txBody>
      </p:sp>
      <p:sp>
        <p:nvSpPr>
          <p:cNvPr id="46" name="TextBox 45">
            <a:extLst>
              <a:ext uri="{FF2B5EF4-FFF2-40B4-BE49-F238E27FC236}">
                <a16:creationId xmlns:a16="http://schemas.microsoft.com/office/drawing/2014/main" id="{AA73B001-95FD-1041-A967-431EC15854A6}"/>
              </a:ext>
            </a:extLst>
          </p:cNvPr>
          <p:cNvSpPr txBox="1"/>
          <p:nvPr/>
        </p:nvSpPr>
        <p:spPr>
          <a:xfrm>
            <a:off x="2084449" y="1498344"/>
            <a:ext cx="3548344" cy="446276"/>
          </a:xfrm>
          <a:prstGeom prst="rect">
            <a:avLst/>
          </a:prstGeom>
          <a:noFill/>
        </p:spPr>
        <p:txBody>
          <a:bodyPr wrap="none" rtlCol="0">
            <a:spAutoFit/>
          </a:bodyPr>
          <a:lstStyle/>
          <a:p>
            <a:r>
              <a:rPr lang="en-US" sz="2300" dirty="0"/>
              <a:t>GNU C++ on Apple M1: 10.7</a:t>
            </a:r>
          </a:p>
        </p:txBody>
      </p:sp>
      <p:cxnSp>
        <p:nvCxnSpPr>
          <p:cNvPr id="47" name="Straight Arrow Connector 46">
            <a:extLst>
              <a:ext uri="{FF2B5EF4-FFF2-40B4-BE49-F238E27FC236}">
                <a16:creationId xmlns:a16="http://schemas.microsoft.com/office/drawing/2014/main" id="{E326164F-CF69-A044-9886-24575BF6BA57}"/>
              </a:ext>
            </a:extLst>
          </p:cNvPr>
          <p:cNvCxnSpPr/>
          <p:nvPr/>
        </p:nvCxnSpPr>
        <p:spPr>
          <a:xfrm>
            <a:off x="4728567" y="1991788"/>
            <a:ext cx="306703" cy="328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9" name="Picture 48" descr="Shape&#10;&#10;Description automatically generated">
            <a:extLst>
              <a:ext uri="{FF2B5EF4-FFF2-40B4-BE49-F238E27FC236}">
                <a16:creationId xmlns:a16="http://schemas.microsoft.com/office/drawing/2014/main" id="{8454E2DF-2402-1341-B8D0-33826ADC318E}"/>
              </a:ext>
            </a:extLst>
          </p:cNvPr>
          <p:cNvPicPr>
            <a:picLocks noChangeAspect="1"/>
          </p:cNvPicPr>
          <p:nvPr/>
        </p:nvPicPr>
        <p:blipFill>
          <a:blip r:embed="rId3"/>
          <a:stretch>
            <a:fillRect/>
          </a:stretch>
        </p:blipFill>
        <p:spPr>
          <a:xfrm>
            <a:off x="10964928" y="5685072"/>
            <a:ext cx="342900" cy="368300"/>
          </a:xfrm>
          <a:prstGeom prst="rect">
            <a:avLst/>
          </a:prstGeom>
        </p:spPr>
      </p:pic>
      <p:sp>
        <p:nvSpPr>
          <p:cNvPr id="50" name="TextBox 49">
            <a:extLst>
              <a:ext uri="{FF2B5EF4-FFF2-40B4-BE49-F238E27FC236}">
                <a16:creationId xmlns:a16="http://schemas.microsoft.com/office/drawing/2014/main" id="{624EB5C2-FE55-5446-834F-4D4B6239EBF0}"/>
              </a:ext>
            </a:extLst>
          </p:cNvPr>
          <p:cNvSpPr txBox="1"/>
          <p:nvPr/>
        </p:nvSpPr>
        <p:spPr>
          <a:xfrm>
            <a:off x="7220701" y="5653262"/>
            <a:ext cx="1120948" cy="400110"/>
          </a:xfrm>
          <a:prstGeom prst="rect">
            <a:avLst/>
          </a:prstGeom>
          <a:noFill/>
        </p:spPr>
        <p:txBody>
          <a:bodyPr wrap="none" rtlCol="0">
            <a:spAutoFit/>
          </a:bodyPr>
          <a:lstStyle/>
          <a:p>
            <a:r>
              <a:rPr lang="en-US" sz="2000" dirty="0"/>
              <a:t>Software</a:t>
            </a:r>
          </a:p>
        </p:txBody>
      </p:sp>
      <p:pic>
        <p:nvPicPr>
          <p:cNvPr id="51" name="Picture 50" descr="Icon&#10;&#10;Description automatically generated with medium confidence">
            <a:extLst>
              <a:ext uri="{FF2B5EF4-FFF2-40B4-BE49-F238E27FC236}">
                <a16:creationId xmlns:a16="http://schemas.microsoft.com/office/drawing/2014/main" id="{1A90BD4C-6E78-2D4C-AA11-8C3181138D37}"/>
              </a:ext>
            </a:extLst>
          </p:cNvPr>
          <p:cNvPicPr>
            <a:picLocks noChangeAspect="1"/>
          </p:cNvPicPr>
          <p:nvPr/>
        </p:nvPicPr>
        <p:blipFill rotWithShape="1">
          <a:blip r:embed="rId4"/>
          <a:srcRect l="13259" t="3630"/>
          <a:stretch/>
        </p:blipFill>
        <p:spPr>
          <a:xfrm>
            <a:off x="9121595" y="5740545"/>
            <a:ext cx="342901" cy="293533"/>
          </a:xfrm>
          <a:prstGeom prst="rect">
            <a:avLst/>
          </a:prstGeom>
        </p:spPr>
      </p:pic>
      <p:sp>
        <p:nvSpPr>
          <p:cNvPr id="52" name="TextBox 51">
            <a:extLst>
              <a:ext uri="{FF2B5EF4-FFF2-40B4-BE49-F238E27FC236}">
                <a16:creationId xmlns:a16="http://schemas.microsoft.com/office/drawing/2014/main" id="{D7547CF4-901A-2846-BA90-EBA2193827D7}"/>
              </a:ext>
            </a:extLst>
          </p:cNvPr>
          <p:cNvSpPr txBox="1"/>
          <p:nvPr/>
        </p:nvSpPr>
        <p:spPr>
          <a:xfrm>
            <a:off x="9403031" y="5653262"/>
            <a:ext cx="747320" cy="400110"/>
          </a:xfrm>
          <a:prstGeom prst="rect">
            <a:avLst/>
          </a:prstGeom>
          <a:noFill/>
        </p:spPr>
        <p:txBody>
          <a:bodyPr wrap="none" rtlCol="0">
            <a:spAutoFit/>
          </a:bodyPr>
          <a:lstStyle/>
          <a:p>
            <a:r>
              <a:rPr lang="en-US" sz="2000" dirty="0"/>
              <a:t>FPGA</a:t>
            </a:r>
          </a:p>
        </p:txBody>
      </p:sp>
      <p:sp>
        <p:nvSpPr>
          <p:cNvPr id="53" name="TextBox 52">
            <a:extLst>
              <a:ext uri="{FF2B5EF4-FFF2-40B4-BE49-F238E27FC236}">
                <a16:creationId xmlns:a16="http://schemas.microsoft.com/office/drawing/2014/main" id="{EE562B9F-6227-3347-9030-E10A9EC0ECC7}"/>
              </a:ext>
            </a:extLst>
          </p:cNvPr>
          <p:cNvSpPr txBox="1"/>
          <p:nvPr/>
        </p:nvSpPr>
        <p:spPr>
          <a:xfrm>
            <a:off x="11307828" y="5653262"/>
            <a:ext cx="652743" cy="400110"/>
          </a:xfrm>
          <a:prstGeom prst="rect">
            <a:avLst/>
          </a:prstGeom>
          <a:noFill/>
        </p:spPr>
        <p:txBody>
          <a:bodyPr wrap="none" rtlCol="0">
            <a:spAutoFit/>
          </a:bodyPr>
          <a:lstStyle/>
          <a:p>
            <a:r>
              <a:rPr lang="en-US" sz="2000" dirty="0"/>
              <a:t>ASIC</a:t>
            </a:r>
          </a:p>
        </p:txBody>
      </p:sp>
      <p:cxnSp>
        <p:nvCxnSpPr>
          <p:cNvPr id="54" name="Straight Connector 53">
            <a:extLst>
              <a:ext uri="{FF2B5EF4-FFF2-40B4-BE49-F238E27FC236}">
                <a16:creationId xmlns:a16="http://schemas.microsoft.com/office/drawing/2014/main" id="{0B736205-DDD1-DB40-81E4-770A62624839}"/>
              </a:ext>
            </a:extLst>
          </p:cNvPr>
          <p:cNvCxnSpPr>
            <a:cxnSpLocks/>
            <a:stCxn id="50" idx="1"/>
          </p:cNvCxnSpPr>
          <p:nvPr/>
        </p:nvCxnSpPr>
        <p:spPr>
          <a:xfrm flipH="1">
            <a:off x="6944906" y="5853317"/>
            <a:ext cx="275795"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55768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Our design impacts application approaches</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Autofit/>
          </a:bodyPr>
          <a:lstStyle/>
          <a:p>
            <a:pPr marL="514350" indent="-514350">
              <a:buFont typeface="+mj-lt"/>
              <a:buAutoNum type="arabicPeriod"/>
            </a:pPr>
            <a:r>
              <a:rPr lang="en-US" dirty="0"/>
              <a:t>Supports progression in state of the art for Curve25519</a:t>
            </a:r>
          </a:p>
          <a:p>
            <a:pPr lvl="1"/>
            <a:r>
              <a:rPr lang="en-US" sz="2800" dirty="0"/>
              <a:t>To point multiplication algorithms that use more inversions</a:t>
            </a:r>
          </a:p>
          <a:p>
            <a:pPr lvl="1"/>
            <a:endParaRPr lang="en-US" sz="2800" dirty="0"/>
          </a:p>
          <a:p>
            <a:pPr marL="0" indent="0">
              <a:buNone/>
            </a:pPr>
            <a:endParaRPr lang="en-US" dirty="0"/>
          </a:p>
        </p:txBody>
      </p:sp>
    </p:spTree>
    <p:extLst>
      <p:ext uri="{BB962C8B-B14F-4D97-AF65-F5344CB8AC3E}">
        <p14:creationId xmlns:p14="http://schemas.microsoft.com/office/powerpoint/2010/main" val="20535391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Our design impacts application approaches</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Autofit/>
          </a:bodyPr>
          <a:lstStyle/>
          <a:p>
            <a:pPr marL="514350" indent="-514350">
              <a:buFont typeface="+mj-lt"/>
              <a:buAutoNum type="arabicPeriod"/>
            </a:pPr>
            <a:r>
              <a:rPr lang="en-US" dirty="0"/>
              <a:t>Supports progression in state of the art for Curve25519</a:t>
            </a:r>
          </a:p>
          <a:p>
            <a:pPr lvl="1"/>
            <a:r>
              <a:rPr lang="en-US" sz="2800" dirty="0"/>
              <a:t>To point multiplication algorithms that use more inversions</a:t>
            </a:r>
          </a:p>
          <a:p>
            <a:pPr lvl="1"/>
            <a:endParaRPr lang="en-US" sz="2800" dirty="0"/>
          </a:p>
          <a:p>
            <a:pPr marL="514350" indent="-514350">
              <a:buFont typeface="+mj-lt"/>
              <a:buAutoNum type="arabicPeriod"/>
            </a:pPr>
            <a:r>
              <a:rPr lang="en-US" dirty="0"/>
              <a:t>Informs reasonable security levels for this type of VDF</a:t>
            </a:r>
          </a:p>
          <a:p>
            <a:pPr lvl="1"/>
            <a:r>
              <a:rPr lang="en-US" sz="2800" dirty="0"/>
              <a:t>Since our XGCD hardware is 36X faster than software</a:t>
            </a:r>
          </a:p>
          <a:p>
            <a:pPr lvl="1"/>
            <a:endParaRPr lang="en-US" sz="2800" dirty="0"/>
          </a:p>
          <a:p>
            <a:pPr marL="0" indent="0">
              <a:buNone/>
            </a:pPr>
            <a:endParaRPr lang="en-US" dirty="0"/>
          </a:p>
        </p:txBody>
      </p:sp>
    </p:spTree>
    <p:extLst>
      <p:ext uri="{BB962C8B-B14F-4D97-AF65-F5344CB8AC3E}">
        <p14:creationId xmlns:p14="http://schemas.microsoft.com/office/powerpoint/2010/main" val="36007122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Our design impacts application approaches</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Autofit/>
          </a:bodyPr>
          <a:lstStyle/>
          <a:p>
            <a:pPr marL="514350" indent="-514350">
              <a:buFont typeface="+mj-lt"/>
              <a:buAutoNum type="arabicPeriod"/>
            </a:pPr>
            <a:r>
              <a:rPr lang="en-US" dirty="0"/>
              <a:t>Supports progression in state of the art for Curve25519</a:t>
            </a:r>
          </a:p>
          <a:p>
            <a:pPr lvl="1"/>
            <a:r>
              <a:rPr lang="en-US" sz="2800" dirty="0"/>
              <a:t>To point multiplication algorithms that use more inversions</a:t>
            </a:r>
          </a:p>
          <a:p>
            <a:pPr lvl="1"/>
            <a:endParaRPr lang="en-US" sz="2800" dirty="0"/>
          </a:p>
          <a:p>
            <a:pPr marL="514350" indent="-514350">
              <a:buFont typeface="+mj-lt"/>
              <a:buAutoNum type="arabicPeriod"/>
            </a:pPr>
            <a:r>
              <a:rPr lang="en-US" dirty="0"/>
              <a:t>Informs reasonable security levels for this type of VDF</a:t>
            </a:r>
          </a:p>
          <a:p>
            <a:pPr lvl="1"/>
            <a:r>
              <a:rPr lang="en-US" sz="2800" dirty="0"/>
              <a:t>Since our hardware is 30 to 40X faster than software</a:t>
            </a:r>
          </a:p>
          <a:p>
            <a:pPr lvl="1"/>
            <a:endParaRPr lang="en-US" sz="2800" dirty="0"/>
          </a:p>
          <a:p>
            <a:pPr marL="514350" indent="-514350">
              <a:buFont typeface="+mj-lt"/>
              <a:buAutoNum type="arabicPeriod"/>
            </a:pPr>
            <a:r>
              <a:rPr lang="en-US" dirty="0"/>
              <a:t>May be useful for other applications?</a:t>
            </a:r>
          </a:p>
          <a:p>
            <a:pPr marL="514350" indent="-514350">
              <a:buFont typeface="+mj-lt"/>
              <a:buAutoNum type="arabicPeriod"/>
            </a:pPr>
            <a:endParaRPr lang="en-US" dirty="0"/>
          </a:p>
          <a:p>
            <a:pPr lvl="1"/>
            <a:endParaRPr lang="en-US" sz="2800" dirty="0"/>
          </a:p>
          <a:p>
            <a:pPr marL="0" indent="0">
              <a:buNone/>
            </a:pPr>
            <a:endParaRPr lang="en-US" dirty="0"/>
          </a:p>
        </p:txBody>
      </p:sp>
    </p:spTree>
    <p:extLst>
      <p:ext uri="{BB962C8B-B14F-4D97-AF65-F5344CB8AC3E}">
        <p14:creationId xmlns:p14="http://schemas.microsoft.com/office/powerpoint/2010/main" val="16517021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2BC-CEFF-7A44-BA94-082FF3AEE208}"/>
              </a:ext>
            </a:extLst>
          </p:cNvPr>
          <p:cNvSpPr>
            <a:spLocks noGrp="1"/>
          </p:cNvSpPr>
          <p:nvPr>
            <p:ph type="title"/>
          </p:nvPr>
        </p:nvSpPr>
        <p:spPr/>
        <p:txBody>
          <a:bodyPr/>
          <a:lstStyle/>
          <a:p>
            <a:r>
              <a:rPr lang="en-US" dirty="0"/>
              <a:t>Our design impacts application approaches</a:t>
            </a:r>
          </a:p>
        </p:txBody>
      </p:sp>
      <p:sp>
        <p:nvSpPr>
          <p:cNvPr id="3" name="Content Placeholder 2">
            <a:extLst>
              <a:ext uri="{FF2B5EF4-FFF2-40B4-BE49-F238E27FC236}">
                <a16:creationId xmlns:a16="http://schemas.microsoft.com/office/drawing/2014/main" id="{DF704D5A-F924-0E41-AAF5-80C24EC414BF}"/>
              </a:ext>
            </a:extLst>
          </p:cNvPr>
          <p:cNvSpPr>
            <a:spLocks noGrp="1"/>
          </p:cNvSpPr>
          <p:nvPr>
            <p:ph idx="1"/>
          </p:nvPr>
        </p:nvSpPr>
        <p:spPr/>
        <p:txBody>
          <a:bodyPr>
            <a:noAutofit/>
          </a:bodyPr>
          <a:lstStyle/>
          <a:p>
            <a:pPr marL="514350" indent="-514350">
              <a:buFont typeface="+mj-lt"/>
              <a:buAutoNum type="arabicPeriod"/>
            </a:pPr>
            <a:r>
              <a:rPr lang="en-US" dirty="0"/>
              <a:t>Supports progression in state of the art for Curve25519</a:t>
            </a:r>
          </a:p>
          <a:p>
            <a:pPr lvl="1"/>
            <a:r>
              <a:rPr lang="en-US" sz="2800" dirty="0"/>
              <a:t>To point multiplication algorithms that use more inversions</a:t>
            </a:r>
          </a:p>
          <a:p>
            <a:pPr lvl="1"/>
            <a:endParaRPr lang="en-US" sz="2800" dirty="0"/>
          </a:p>
          <a:p>
            <a:pPr marL="514350" indent="-514350">
              <a:buFont typeface="+mj-lt"/>
              <a:buAutoNum type="arabicPeriod"/>
            </a:pPr>
            <a:r>
              <a:rPr lang="en-US" dirty="0"/>
              <a:t>Informs reasonable security levels for this type of VDF</a:t>
            </a:r>
          </a:p>
          <a:p>
            <a:pPr lvl="1"/>
            <a:r>
              <a:rPr lang="en-US" sz="2800" dirty="0"/>
              <a:t>Since our hardware is 30 to 40X faster than software</a:t>
            </a:r>
          </a:p>
          <a:p>
            <a:pPr lvl="1"/>
            <a:endParaRPr lang="en-US" sz="2800" dirty="0"/>
          </a:p>
          <a:p>
            <a:pPr marL="514350" indent="-514350">
              <a:buFont typeface="+mj-lt"/>
              <a:buAutoNum type="arabicPeriod"/>
            </a:pPr>
            <a:r>
              <a:rPr lang="en-US" dirty="0"/>
              <a:t>May be useful for other applications?</a:t>
            </a:r>
          </a:p>
          <a:p>
            <a:pPr marL="514350" indent="-514350">
              <a:buFont typeface="+mj-lt"/>
              <a:buAutoNum type="arabicPeriod"/>
            </a:pPr>
            <a:endParaRPr lang="en-US" dirty="0"/>
          </a:p>
          <a:p>
            <a:pPr marL="0" indent="0" algn="ctr">
              <a:buNone/>
            </a:pPr>
            <a:r>
              <a:rPr lang="en-US" dirty="0">
                <a:ea typeface="Open Sans Condensed" panose="020B0306030504020204" pitchFamily="34" charset="0"/>
                <a:cs typeface="Open Sans Condensed" panose="020B0306030504020204" pitchFamily="34" charset="0"/>
                <a:hlinkClick r:id="rId3"/>
              </a:rPr>
              <a:t>https://github.com/kavyasreedhar/sreedhar-xgcd-hardware-ches2022</a:t>
            </a:r>
            <a:endParaRPr lang="en-US" dirty="0"/>
          </a:p>
        </p:txBody>
      </p:sp>
      <p:pic>
        <p:nvPicPr>
          <p:cNvPr id="4" name="Picture 3" descr="Qr code&#10;&#10;Description automatically generated">
            <a:extLst>
              <a:ext uri="{FF2B5EF4-FFF2-40B4-BE49-F238E27FC236}">
                <a16:creationId xmlns:a16="http://schemas.microsoft.com/office/drawing/2014/main" id="{F2CCF3A6-B94F-4C46-9F91-BBFA83DA39E6}"/>
              </a:ext>
            </a:extLst>
          </p:cNvPr>
          <p:cNvPicPr>
            <a:picLocks noChangeAspect="1"/>
          </p:cNvPicPr>
          <p:nvPr/>
        </p:nvPicPr>
        <p:blipFill>
          <a:blip r:embed="rId4"/>
          <a:stretch>
            <a:fillRect/>
          </a:stretch>
        </p:blipFill>
        <p:spPr>
          <a:xfrm>
            <a:off x="9707470" y="4173794"/>
            <a:ext cx="1504172" cy="1504172"/>
          </a:xfrm>
          <a:prstGeom prst="rect">
            <a:avLst/>
          </a:prstGeom>
        </p:spPr>
      </p:pic>
    </p:spTree>
    <p:extLst>
      <p:ext uri="{BB962C8B-B14F-4D97-AF65-F5344CB8AC3E}">
        <p14:creationId xmlns:p14="http://schemas.microsoft.com/office/powerpoint/2010/main" val="22356713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C4DA-F3E3-164C-BC18-1ECBAEBF0A29}"/>
              </a:ext>
            </a:extLst>
          </p:cNvPr>
          <p:cNvSpPr>
            <a:spLocks noGrp="1"/>
          </p:cNvSpPr>
          <p:nvPr>
            <p:ph type="ctrTitle"/>
          </p:nvPr>
        </p:nvSpPr>
        <p:spPr>
          <a:xfrm>
            <a:off x="495300" y="1122363"/>
            <a:ext cx="11214100" cy="2387600"/>
          </a:xfrm>
        </p:spPr>
        <p:txBody>
          <a:bodyPr>
            <a:noAutofit/>
          </a:bodyPr>
          <a:lstStyle/>
          <a:p>
            <a:r>
              <a:rPr lang="en-US" sz="4700" dirty="0"/>
              <a:t>A Fast Large-Integer Extended GCD Algorithm and Hardware Design for Verifiable Delay Functions and Modular Inversion</a:t>
            </a:r>
          </a:p>
        </p:txBody>
      </p:sp>
      <p:sp>
        <p:nvSpPr>
          <p:cNvPr id="3" name="Subtitle 2">
            <a:extLst>
              <a:ext uri="{FF2B5EF4-FFF2-40B4-BE49-F238E27FC236}">
                <a16:creationId xmlns:a16="http://schemas.microsoft.com/office/drawing/2014/main" id="{CC130B47-3839-A342-988C-059643F340C5}"/>
              </a:ext>
            </a:extLst>
          </p:cNvPr>
          <p:cNvSpPr>
            <a:spLocks noGrp="1"/>
          </p:cNvSpPr>
          <p:nvPr>
            <p:ph type="subTitle" idx="1"/>
          </p:nvPr>
        </p:nvSpPr>
        <p:spPr>
          <a:xfrm>
            <a:off x="1530350" y="3911574"/>
            <a:ext cx="9144000" cy="2036762"/>
          </a:xfrm>
        </p:spPr>
        <p:txBody>
          <a:bodyPr>
            <a:normAutofit fontScale="92500" lnSpcReduction="10000"/>
          </a:bodyPr>
          <a:lstStyle/>
          <a:p>
            <a:r>
              <a:rPr lang="en-US" sz="2800" b="1" dirty="0"/>
              <a:t>Kavya Sreedhar</a:t>
            </a:r>
            <a:r>
              <a:rPr lang="en-US" sz="2800" dirty="0"/>
              <a:t>, Mark Horowitz, Christopher </a:t>
            </a:r>
            <a:r>
              <a:rPr lang="en-US" sz="2800" dirty="0" err="1"/>
              <a:t>Torng</a:t>
            </a:r>
            <a:endParaRPr lang="en-US" sz="2800" dirty="0"/>
          </a:p>
          <a:p>
            <a:r>
              <a:rPr lang="en-US" sz="2800" dirty="0"/>
              <a:t>Stanford University</a:t>
            </a:r>
          </a:p>
          <a:p>
            <a:r>
              <a:rPr lang="en-US" sz="2800" dirty="0">
                <a:hlinkClick r:id="rId3"/>
              </a:rPr>
              <a:t>skavya@stanford.edu</a:t>
            </a:r>
            <a:r>
              <a:rPr lang="en-US" sz="2800" dirty="0"/>
              <a:t> </a:t>
            </a:r>
          </a:p>
          <a:p>
            <a:endParaRPr lang="en-US" sz="1400" dirty="0"/>
          </a:p>
          <a:p>
            <a:r>
              <a:rPr lang="en-US" sz="2800" dirty="0"/>
              <a:t>September 19, 2022</a:t>
            </a:r>
          </a:p>
          <a:p>
            <a:endParaRPr lang="en-US" sz="2800" dirty="0"/>
          </a:p>
        </p:txBody>
      </p:sp>
    </p:spTree>
    <p:extLst>
      <p:ext uri="{BB962C8B-B14F-4D97-AF65-F5344CB8AC3E}">
        <p14:creationId xmlns:p14="http://schemas.microsoft.com/office/powerpoint/2010/main" val="6516127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9CC6-BEA9-9540-BDD9-CBE5E952558E}"/>
              </a:ext>
            </a:extLst>
          </p:cNvPr>
          <p:cNvSpPr>
            <a:spLocks noGrp="1"/>
          </p:cNvSpPr>
          <p:nvPr>
            <p:ph type="title"/>
          </p:nvPr>
        </p:nvSpPr>
        <p:spPr/>
        <p:txBody>
          <a:bodyPr/>
          <a:lstStyle/>
          <a:p>
            <a:r>
              <a:rPr lang="en-US" dirty="0"/>
              <a:t>Extended GCD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8A71FE-B5D6-2840-8AEE-72E68BDF122A}"/>
                  </a:ext>
                </a:extLst>
              </p:cNvPr>
              <p:cNvSpPr>
                <a:spLocks noGrp="1"/>
              </p:cNvSpPr>
              <p:nvPr>
                <p:ph idx="1"/>
              </p:nvPr>
            </p:nvSpPr>
            <p:spPr/>
            <p:txBody>
              <a:bodyPr/>
              <a:lstStyle/>
              <a:p>
                <a:pPr marL="0" indent="0" algn="ctr">
                  <a:buNone/>
                </a:pPr>
                <a:r>
                  <a:rPr lang="en-US" dirty="0"/>
                  <a:t>Computes </a:t>
                </a:r>
                <a:r>
                  <a:rPr lang="en-US" dirty="0" err="1"/>
                  <a:t>Bézout</a:t>
                </a:r>
                <a:r>
                  <a:rPr lang="en-US" dirty="0"/>
                  <a:t> coefficients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oMath>
                </a14:m>
                <a:r>
                  <a:rPr lang="en-US" dirty="0">
                    <a:solidFill>
                      <a:srgbClr val="C00000"/>
                    </a:solidFill>
                  </a:rPr>
                  <a:t> </a:t>
                </a:r>
                <a:r>
                  <a:rPr lang="en-US" dirty="0"/>
                  <a:t>satisfying </a:t>
                </a:r>
                <a:r>
                  <a:rPr lang="en-US" dirty="0" err="1"/>
                  <a:t>Bézout’s</a:t>
                </a:r>
                <a:r>
                  <a:rPr lang="en-US" dirty="0"/>
                  <a:t> Identity</a:t>
                </a:r>
              </a:p>
              <a:p>
                <a:pPr marL="0" indent="0" algn="ctr">
                  <a:buNone/>
                </a:pPr>
                <a:endParaRPr lang="en-US" b="1" i="1" dirty="0">
                  <a:solidFill>
                    <a:srgbClr val="C00000"/>
                  </a:solidFill>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r>
                            <a:rPr lang="en-US" b="1" i="1" smtClean="0">
                              <a:solidFill>
                                <a:srgbClr val="C00000"/>
                              </a:solidFill>
                              <a:latin typeface="Cambria Math" panose="02040503050406030204" pitchFamily="18" charset="0"/>
                            </a:rPr>
                            <m:t>   </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gcd</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e>
                      </m:func>
                    </m:oMath>
                  </m:oMathPara>
                </a14:m>
                <a:endParaRPr lang="en-US" dirty="0"/>
              </a:p>
              <a:p>
                <a:pPr marL="0" indent="0" algn="ctr">
                  <a:buNone/>
                </a:pPr>
                <a:r>
                  <a:rPr lang="en-US" dirty="0"/>
                  <a:t> </a:t>
                </a: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588A71FE-B5D6-2840-8AEE-72E68BDF122A}"/>
                  </a:ext>
                </a:extLst>
              </p:cNvPr>
              <p:cNvSpPr>
                <a:spLocks noGrp="1" noRot="1" noChangeAspect="1" noMove="1" noResize="1" noEditPoints="1" noAdjustHandles="1" noChangeArrowheads="1" noChangeShapeType="1" noTextEdit="1"/>
              </p:cNvSpPr>
              <p:nvPr>
                <p:ph idx="1"/>
              </p:nvPr>
            </p:nvSpPr>
            <p:spPr>
              <a:blipFill>
                <a:blip r:embed="rId3"/>
                <a:stretch>
                  <a:fillRect t="-2241"/>
                </a:stretch>
              </a:blipFill>
            </p:spPr>
            <p:txBody>
              <a:bodyPr/>
              <a:lstStyle/>
              <a:p>
                <a:r>
                  <a:rPr lang="en-US">
                    <a:noFill/>
                  </a:rPr>
                  <a:t> </a:t>
                </a:r>
              </a:p>
            </p:txBody>
          </p:sp>
        </mc:Fallback>
      </mc:AlternateContent>
    </p:spTree>
    <p:extLst>
      <p:ext uri="{BB962C8B-B14F-4D97-AF65-F5344CB8AC3E}">
        <p14:creationId xmlns:p14="http://schemas.microsoft.com/office/powerpoint/2010/main" val="8955159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9CC6-BEA9-9540-BDD9-CBE5E952558E}"/>
              </a:ext>
            </a:extLst>
          </p:cNvPr>
          <p:cNvSpPr>
            <a:spLocks noGrp="1"/>
          </p:cNvSpPr>
          <p:nvPr>
            <p:ph type="title"/>
          </p:nvPr>
        </p:nvSpPr>
        <p:spPr/>
        <p:txBody>
          <a:bodyPr/>
          <a:lstStyle/>
          <a:p>
            <a:r>
              <a:rPr lang="en-US" dirty="0"/>
              <a:t>Extended GCD is widely used in cryptography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8A71FE-B5D6-2840-8AEE-72E68BDF122A}"/>
                  </a:ext>
                </a:extLst>
              </p:cNvPr>
              <p:cNvSpPr>
                <a:spLocks noGrp="1"/>
              </p:cNvSpPr>
              <p:nvPr>
                <p:ph idx="1"/>
              </p:nvPr>
            </p:nvSpPr>
            <p:spPr/>
            <p:txBody>
              <a:bodyPr/>
              <a:lstStyle/>
              <a:p>
                <a:pPr marL="0" indent="0" algn="ctr">
                  <a:buNone/>
                </a:pPr>
                <a:r>
                  <a:rPr lang="en-US" dirty="0"/>
                  <a:t>Computes </a:t>
                </a:r>
                <a:r>
                  <a:rPr lang="en-US" dirty="0" err="1"/>
                  <a:t>Bézout</a:t>
                </a:r>
                <a:r>
                  <a:rPr lang="en-US" dirty="0"/>
                  <a:t> coefficients </a:t>
                </a:r>
                <a14:m>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oMath>
                </a14:m>
                <a:r>
                  <a:rPr lang="en-US" dirty="0">
                    <a:solidFill>
                      <a:srgbClr val="C00000"/>
                    </a:solidFill>
                  </a:rPr>
                  <a:t> </a:t>
                </a:r>
                <a:r>
                  <a:rPr lang="en-US" dirty="0"/>
                  <a:t>satisfying </a:t>
                </a:r>
                <a:r>
                  <a:rPr lang="en-US" dirty="0" err="1"/>
                  <a:t>Bézout’s</a:t>
                </a:r>
                <a:r>
                  <a:rPr lang="en-US" dirty="0"/>
                  <a:t> Identity</a:t>
                </a:r>
              </a:p>
              <a:p>
                <a:pPr marL="0" indent="0" algn="ctr">
                  <a:buNone/>
                </a:pPr>
                <a:endParaRPr lang="en-US" b="1" i="1" dirty="0">
                  <a:solidFill>
                    <a:srgbClr val="C00000"/>
                  </a:solidFill>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r>
                            <a:rPr lang="en-US" b="1" i="1" smtClean="0">
                              <a:solidFill>
                                <a:srgbClr val="C00000"/>
                              </a:solidFill>
                              <a:latin typeface="Cambria Math" panose="02040503050406030204" pitchFamily="18" charset="0"/>
                            </a:rPr>
                            <m:t>   </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gcd</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e>
                      </m:func>
                    </m:oMath>
                  </m:oMathPara>
                </a14:m>
                <a:endParaRPr lang="en-US" dirty="0"/>
              </a:p>
              <a:p>
                <a:pPr marL="0" indent="0" algn="ctr">
                  <a:buNone/>
                </a:pPr>
                <a:r>
                  <a:rPr lang="en-US" dirty="0"/>
                  <a:t> </a:t>
                </a:r>
              </a:p>
              <a:p>
                <a:pPr marL="0" indent="0" algn="ctr">
                  <a:buNone/>
                </a:pPr>
                <a:r>
                  <a:rPr lang="en-US" dirty="0"/>
                  <a:t>Modular Multiplicative Inverse</a:t>
                </a:r>
              </a:p>
              <a:p>
                <a:pPr marL="0" indent="0" algn="ctr">
                  <a:buNone/>
                </a:pPr>
                <a:r>
                  <a:rPr lang="en-US" dirty="0"/>
                  <a:t>RSA</a:t>
                </a:r>
              </a:p>
              <a:p>
                <a:pPr marL="0" indent="0" algn="ctr">
                  <a:buNone/>
                </a:pPr>
                <a:r>
                  <a:rPr lang="en-US" dirty="0"/>
                  <a:t>Elliptic Curve Cryptography</a:t>
                </a:r>
              </a:p>
              <a:p>
                <a:pPr marL="0" indent="0" algn="ctr">
                  <a:buNone/>
                </a:pPr>
                <a:r>
                  <a:rPr lang="en-US" dirty="0" err="1"/>
                  <a:t>ElGamal</a:t>
                </a:r>
                <a:r>
                  <a:rPr lang="en-US" dirty="0"/>
                  <a:t> Encryption</a:t>
                </a:r>
              </a:p>
            </p:txBody>
          </p:sp>
        </mc:Choice>
        <mc:Fallback xmlns="">
          <p:sp>
            <p:nvSpPr>
              <p:cNvPr id="3" name="Content Placeholder 2">
                <a:extLst>
                  <a:ext uri="{FF2B5EF4-FFF2-40B4-BE49-F238E27FC236}">
                    <a16:creationId xmlns:a16="http://schemas.microsoft.com/office/drawing/2014/main" id="{588A71FE-B5D6-2840-8AEE-72E68BDF122A}"/>
                  </a:ext>
                </a:extLst>
              </p:cNvPr>
              <p:cNvSpPr>
                <a:spLocks noGrp="1" noRot="1" noChangeAspect="1" noMove="1" noResize="1" noEditPoints="1" noAdjustHandles="1" noChangeArrowheads="1" noChangeShapeType="1" noTextEdit="1"/>
              </p:cNvSpPr>
              <p:nvPr>
                <p:ph idx="1"/>
              </p:nvPr>
            </p:nvSpPr>
            <p:spPr>
              <a:blipFill>
                <a:blip r:embed="rId3"/>
                <a:stretch>
                  <a:fillRect t="-2241"/>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AE215693-C09E-6C4A-8B34-5CBE4BBFDC0B}"/>
              </a:ext>
            </a:extLst>
          </p:cNvPr>
          <p:cNvSpPr txBox="1"/>
          <p:nvPr/>
        </p:nvSpPr>
        <p:spPr>
          <a:xfrm>
            <a:off x="5973221" y="5752873"/>
            <a:ext cx="276038" cy="424090"/>
          </a:xfrm>
          <a:prstGeom prst="rect">
            <a:avLst/>
          </a:prstGeom>
          <a:noFill/>
        </p:spPr>
        <p:txBody>
          <a:bodyPr wrap="none" rtlCol="0">
            <a:spAutoFit/>
          </a:bodyPr>
          <a:lstStyle/>
          <a:p>
            <a:pPr>
              <a:lnSpc>
                <a:spcPct val="20000"/>
              </a:lnSpc>
            </a:pPr>
            <a:r>
              <a:rPr lang="en-US" sz="2800" dirty="0"/>
              <a:t>.</a:t>
            </a:r>
          </a:p>
          <a:p>
            <a:pPr>
              <a:lnSpc>
                <a:spcPct val="20000"/>
              </a:lnSpc>
            </a:pPr>
            <a:r>
              <a:rPr lang="en-US" sz="2800" dirty="0"/>
              <a:t>.</a:t>
            </a:r>
          </a:p>
          <a:p>
            <a:pPr>
              <a:lnSpc>
                <a:spcPct val="20000"/>
              </a:lnSpc>
            </a:pPr>
            <a:r>
              <a:rPr lang="en-US" sz="2800" dirty="0"/>
              <a:t>.</a:t>
            </a:r>
          </a:p>
        </p:txBody>
      </p:sp>
    </p:spTree>
    <p:extLst>
      <p:ext uri="{BB962C8B-B14F-4D97-AF65-F5344CB8AC3E}">
        <p14:creationId xmlns:p14="http://schemas.microsoft.com/office/powerpoint/2010/main" val="14349504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A506-2673-CF43-B703-299FF1F2AF07}"/>
              </a:ext>
            </a:extLst>
          </p:cNvPr>
          <p:cNvSpPr>
            <a:spLocks noGrp="1"/>
          </p:cNvSpPr>
          <p:nvPr>
            <p:ph type="title"/>
          </p:nvPr>
        </p:nvSpPr>
        <p:spPr/>
        <p:txBody>
          <a:bodyPr/>
          <a:lstStyle/>
          <a:p>
            <a:r>
              <a:rPr lang="en-US"/>
              <a:t>There is an increasing need for faster XGCD</a:t>
            </a:r>
            <a:endParaRPr lang="en-US" dirty="0"/>
          </a:p>
        </p:txBody>
      </p:sp>
      <p:sp>
        <p:nvSpPr>
          <p:cNvPr id="3" name="Content Placeholder 2">
            <a:extLst>
              <a:ext uri="{FF2B5EF4-FFF2-40B4-BE49-F238E27FC236}">
                <a16:creationId xmlns:a16="http://schemas.microsoft.com/office/drawing/2014/main" id="{C82E0E02-444B-B540-A17C-E4037DB0EB6B}"/>
              </a:ext>
            </a:extLst>
          </p:cNvPr>
          <p:cNvSpPr>
            <a:spLocks noGrp="1"/>
          </p:cNvSpPr>
          <p:nvPr>
            <p:ph idx="1"/>
          </p:nvPr>
        </p:nvSpPr>
        <p:spPr/>
        <p:txBody>
          <a:bodyPr>
            <a:normAutofit/>
          </a:bodyPr>
          <a:lstStyle/>
          <a:p>
            <a:pPr marL="514350" indent="-514350">
              <a:buFont typeface="+mj-lt"/>
              <a:buAutoNum type="arabicPeriod"/>
            </a:pPr>
            <a:endParaRPr lang="en-US" dirty="0"/>
          </a:p>
          <a:p>
            <a:pPr marL="514350" indent="-514350">
              <a:buFont typeface="+mj-lt"/>
              <a:buAutoNum type="arabicPeriod"/>
            </a:pPr>
            <a:r>
              <a:rPr lang="en-US" dirty="0"/>
              <a:t>Modular Inversion for Curve25519 [Ber06]</a:t>
            </a:r>
          </a:p>
          <a:p>
            <a:pPr lvl="1"/>
            <a:r>
              <a:rPr lang="en-US" sz="2800" dirty="0"/>
              <a:t>Constant-time XGCD faster than Fermat’s Little Theorem [BY19]</a:t>
            </a:r>
          </a:p>
          <a:p>
            <a:pPr marL="457200" lvl="1" indent="0">
              <a:buNone/>
            </a:pPr>
            <a:endParaRPr lang="en-US" sz="2800" dirty="0"/>
          </a:p>
          <a:p>
            <a:pPr lvl="1"/>
            <a:endParaRPr lang="en-US" sz="2800" dirty="0"/>
          </a:p>
        </p:txBody>
      </p:sp>
    </p:spTree>
    <p:extLst>
      <p:ext uri="{BB962C8B-B14F-4D97-AF65-F5344CB8AC3E}">
        <p14:creationId xmlns:p14="http://schemas.microsoft.com/office/powerpoint/2010/main" val="11342385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A506-2673-CF43-B703-299FF1F2AF07}"/>
              </a:ext>
            </a:extLst>
          </p:cNvPr>
          <p:cNvSpPr>
            <a:spLocks noGrp="1"/>
          </p:cNvSpPr>
          <p:nvPr>
            <p:ph type="title"/>
          </p:nvPr>
        </p:nvSpPr>
        <p:spPr/>
        <p:txBody>
          <a:bodyPr/>
          <a:lstStyle/>
          <a:p>
            <a:r>
              <a:rPr lang="en-US"/>
              <a:t>There is an increasing need for faster XGCD</a:t>
            </a:r>
            <a:endParaRPr lang="en-US" dirty="0"/>
          </a:p>
        </p:txBody>
      </p:sp>
      <p:sp>
        <p:nvSpPr>
          <p:cNvPr id="3" name="Content Placeholder 2">
            <a:extLst>
              <a:ext uri="{FF2B5EF4-FFF2-40B4-BE49-F238E27FC236}">
                <a16:creationId xmlns:a16="http://schemas.microsoft.com/office/drawing/2014/main" id="{C82E0E02-444B-B540-A17C-E4037DB0EB6B}"/>
              </a:ext>
            </a:extLst>
          </p:cNvPr>
          <p:cNvSpPr>
            <a:spLocks noGrp="1"/>
          </p:cNvSpPr>
          <p:nvPr>
            <p:ph idx="1"/>
          </p:nvPr>
        </p:nvSpPr>
        <p:spPr/>
        <p:txBody>
          <a:bodyPr>
            <a:normAutofit/>
          </a:bodyPr>
          <a:lstStyle/>
          <a:p>
            <a:pPr marL="514350" indent="-514350">
              <a:buFont typeface="+mj-lt"/>
              <a:buAutoNum type="arabicPeriod"/>
            </a:pPr>
            <a:endParaRPr lang="en-US" dirty="0"/>
          </a:p>
          <a:p>
            <a:pPr marL="514350" indent="-514350">
              <a:buFont typeface="+mj-lt"/>
              <a:buAutoNum type="arabicPeriod"/>
            </a:pPr>
            <a:r>
              <a:rPr lang="en-US" dirty="0"/>
              <a:t>Modular Inversion for Curve25519 [Ber06]</a:t>
            </a:r>
          </a:p>
          <a:p>
            <a:pPr lvl="1"/>
            <a:r>
              <a:rPr lang="en-US" sz="2800" dirty="0"/>
              <a:t>Constant-time XGCD faster than Fermat’s Little Theorem [BY19]</a:t>
            </a:r>
          </a:p>
          <a:p>
            <a:pPr marL="514350" indent="-514350">
              <a:buFont typeface="+mj-lt"/>
              <a:buAutoNum type="arabicPeriod"/>
            </a:pPr>
            <a:endParaRPr lang="en-US" dirty="0"/>
          </a:p>
          <a:p>
            <a:pPr marL="514350" indent="-514350">
              <a:buFont typeface="+mj-lt"/>
              <a:buAutoNum type="arabicPeriod"/>
            </a:pPr>
            <a:r>
              <a:rPr lang="en-US" dirty="0"/>
              <a:t>Squaring binary quadratic forms over class groups [Wes19]</a:t>
            </a:r>
          </a:p>
          <a:p>
            <a:pPr lvl="1"/>
            <a:r>
              <a:rPr lang="en-US" sz="2800" dirty="0"/>
              <a:t>As a VDF [BBBF18]</a:t>
            </a:r>
          </a:p>
          <a:p>
            <a:pPr lvl="1"/>
            <a:r>
              <a:rPr lang="en-US" sz="2800" dirty="0"/>
              <a:t>XGCD is the bottleneck</a:t>
            </a:r>
          </a:p>
          <a:p>
            <a:pPr marL="457200" lvl="1" indent="0">
              <a:buNone/>
            </a:pPr>
            <a:endParaRPr lang="en-US" sz="2800" dirty="0"/>
          </a:p>
          <a:p>
            <a:pPr marL="457200" lvl="1" indent="0">
              <a:buNone/>
            </a:pPr>
            <a:endParaRPr lang="en-US" sz="2800" dirty="0"/>
          </a:p>
          <a:p>
            <a:pPr lvl="1"/>
            <a:endParaRPr lang="en-US" sz="2800" dirty="0"/>
          </a:p>
        </p:txBody>
      </p:sp>
    </p:spTree>
    <p:extLst>
      <p:ext uri="{BB962C8B-B14F-4D97-AF65-F5344CB8AC3E}">
        <p14:creationId xmlns:p14="http://schemas.microsoft.com/office/powerpoint/2010/main" val="3385653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Current view of XGCD design space</a:t>
            </a:r>
          </a:p>
        </p:txBody>
      </p:sp>
      <p:sp>
        <p:nvSpPr>
          <p:cNvPr id="37" name="Rectangle 36">
            <a:extLst>
              <a:ext uri="{FF2B5EF4-FFF2-40B4-BE49-F238E27FC236}">
                <a16:creationId xmlns:a16="http://schemas.microsoft.com/office/drawing/2014/main" id="{F426B57B-0C6D-114A-9216-A21B1309DE2F}"/>
              </a:ext>
            </a:extLst>
          </p:cNvPr>
          <p:cNvSpPr/>
          <p:nvPr/>
        </p:nvSpPr>
        <p:spPr>
          <a:xfrm>
            <a:off x="8714513" y="1674673"/>
            <a:ext cx="17823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Hardware</a:t>
            </a:r>
          </a:p>
        </p:txBody>
      </p:sp>
      <p:cxnSp>
        <p:nvCxnSpPr>
          <p:cNvPr id="46" name="Straight Arrow Connector 45">
            <a:extLst>
              <a:ext uri="{FF2B5EF4-FFF2-40B4-BE49-F238E27FC236}">
                <a16:creationId xmlns:a16="http://schemas.microsoft.com/office/drawing/2014/main" id="{BCC5F3D8-7445-FE4B-9485-A7E6A7F93626}"/>
              </a:ext>
            </a:extLst>
          </p:cNvPr>
          <p:cNvCxnSpPr>
            <a:cxnSpLocks/>
            <a:stCxn id="37" idx="2"/>
          </p:cNvCxnSpPr>
          <p:nvPr/>
        </p:nvCxnSpPr>
        <p:spPr>
          <a:xfrm>
            <a:off x="9605666" y="2277736"/>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75337691-9663-3C4D-B52F-46889601A30B}"/>
              </a:ext>
            </a:extLst>
          </p:cNvPr>
          <p:cNvSpPr/>
          <p:nvPr/>
        </p:nvSpPr>
        <p:spPr>
          <a:xfrm>
            <a:off x="11051508"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53" name="Rectangle 52">
            <a:extLst>
              <a:ext uri="{FF2B5EF4-FFF2-40B4-BE49-F238E27FC236}">
                <a16:creationId xmlns:a16="http://schemas.microsoft.com/office/drawing/2014/main" id="{382AE139-E47E-8F45-A57D-DA9624921867}"/>
              </a:ext>
            </a:extLst>
          </p:cNvPr>
          <p:cNvSpPr/>
          <p:nvPr/>
        </p:nvSpPr>
        <p:spPr>
          <a:xfrm>
            <a:off x="9800297"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54" name="Straight Arrow Connector 53">
            <a:extLst>
              <a:ext uri="{FF2B5EF4-FFF2-40B4-BE49-F238E27FC236}">
                <a16:creationId xmlns:a16="http://schemas.microsoft.com/office/drawing/2014/main" id="{FC268F39-8A5E-9547-8A8D-57C4E7BFAA3A}"/>
              </a:ext>
            </a:extLst>
          </p:cNvPr>
          <p:cNvCxnSpPr>
            <a:cxnSpLocks/>
            <a:endCxn id="53" idx="0"/>
          </p:cNvCxnSpPr>
          <p:nvPr/>
        </p:nvCxnSpPr>
        <p:spPr>
          <a:xfrm flipH="1">
            <a:off x="10265247"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329DB59-9022-F546-9B4D-D8572C40A3FB}"/>
              </a:ext>
            </a:extLst>
          </p:cNvPr>
          <p:cNvCxnSpPr>
            <a:cxnSpLocks/>
            <a:endCxn id="52" idx="0"/>
          </p:cNvCxnSpPr>
          <p:nvPr/>
        </p:nvCxnSpPr>
        <p:spPr>
          <a:xfrm>
            <a:off x="10891783"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42BC3D05-6147-4A41-93D9-F6C616F19329}"/>
              </a:ext>
            </a:extLst>
          </p:cNvPr>
          <p:cNvSpPr/>
          <p:nvPr/>
        </p:nvSpPr>
        <p:spPr>
          <a:xfrm>
            <a:off x="155806" y="167467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Target Platform</a:t>
            </a:r>
          </a:p>
        </p:txBody>
      </p:sp>
      <p:sp>
        <p:nvSpPr>
          <p:cNvPr id="58" name="Rectangle 57">
            <a:extLst>
              <a:ext uri="{FF2B5EF4-FFF2-40B4-BE49-F238E27FC236}">
                <a16:creationId xmlns:a16="http://schemas.microsoft.com/office/drawing/2014/main" id="{B3E2D58A-86D2-084C-8708-A9EFC561B961}"/>
              </a:ext>
            </a:extLst>
          </p:cNvPr>
          <p:cNvSpPr/>
          <p:nvPr/>
        </p:nvSpPr>
        <p:spPr>
          <a:xfrm>
            <a:off x="155806" y="312945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Algorithm</a:t>
            </a:r>
          </a:p>
        </p:txBody>
      </p:sp>
      <p:sp>
        <p:nvSpPr>
          <p:cNvPr id="59" name="Rectangle 58">
            <a:extLst>
              <a:ext uri="{FF2B5EF4-FFF2-40B4-BE49-F238E27FC236}">
                <a16:creationId xmlns:a16="http://schemas.microsoft.com/office/drawing/2014/main" id="{6558FA29-96B7-F347-9734-A8C1E9D51E9D}"/>
              </a:ext>
            </a:extLst>
          </p:cNvPr>
          <p:cNvSpPr/>
          <p:nvPr/>
        </p:nvSpPr>
        <p:spPr>
          <a:xfrm>
            <a:off x="155806" y="4222397"/>
            <a:ext cx="2288822" cy="894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Application Requirements</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816FB76-C5DB-0644-9B2B-7315FAF57A35}"/>
              </a:ext>
            </a:extLst>
          </p:cNvPr>
          <p:cNvCxnSpPr>
            <a:cxnSpLocks/>
          </p:cNvCxnSpPr>
          <p:nvPr/>
        </p:nvCxnSpPr>
        <p:spPr>
          <a:xfrm>
            <a:off x="315310" y="4050515"/>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0CEF6DF-6DF0-D244-8041-BD6E952A74EC}"/>
              </a:ext>
            </a:extLst>
          </p:cNvPr>
          <p:cNvSpPr/>
          <p:nvPr/>
        </p:nvSpPr>
        <p:spPr>
          <a:xfrm>
            <a:off x="10372047"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[AHAJS16]</a:t>
            </a:r>
          </a:p>
          <a:p>
            <a:pPr algn="ctr"/>
            <a:r>
              <a:rPr lang="en-US" sz="2000" dirty="0">
                <a:solidFill>
                  <a:srgbClr val="C00000"/>
                </a:solidFill>
              </a:rPr>
              <a:t>[ZST+20]</a:t>
            </a:r>
          </a:p>
          <a:p>
            <a:pPr algn="ctr"/>
            <a:r>
              <a:rPr lang="en-US" sz="2000" dirty="0">
                <a:solidFill>
                  <a:srgbClr val="C00000"/>
                </a:solidFill>
              </a:rPr>
              <a:t>[ZTW21]</a:t>
            </a:r>
          </a:p>
        </p:txBody>
      </p: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44" name="Rectangle 43">
            <a:extLst>
              <a:ext uri="{FF2B5EF4-FFF2-40B4-BE49-F238E27FC236}">
                <a16:creationId xmlns:a16="http://schemas.microsoft.com/office/drawing/2014/main" id="{34B8E4A0-4D20-1B44-B5F9-67E8875F03CB}"/>
              </a:ext>
            </a:extLst>
          </p:cNvPr>
          <p:cNvSpPr/>
          <p:nvPr/>
        </p:nvSpPr>
        <p:spPr>
          <a:xfrm>
            <a:off x="3769798" y="5459982"/>
            <a:ext cx="6387388" cy="75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 = constant-time, NCT = not constant-time</a:t>
            </a:r>
          </a:p>
        </p:txBody>
      </p:sp>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id="{849B748E-F0AA-754B-B742-64ADC14D7531}"/>
                  </a:ext>
                </a:extLst>
              </p:cNvPr>
              <p:cNvSpPr/>
              <p:nvPr/>
            </p:nvSpPr>
            <p:spPr>
              <a:xfrm>
                <a:off x="10347715" y="3129829"/>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68" name="Rectangle 67">
                <a:extLst>
                  <a:ext uri="{FF2B5EF4-FFF2-40B4-BE49-F238E27FC236}">
                    <a16:creationId xmlns:a16="http://schemas.microsoft.com/office/drawing/2014/main" id="{849B748E-F0AA-754B-B742-64ADC14D7531}"/>
                  </a:ext>
                </a:extLst>
              </p:cNvPr>
              <p:cNvSpPr>
                <a:spLocks noRot="1" noChangeAspect="1" noMove="1" noResize="1" noEditPoints="1" noAdjustHandles="1" noChangeArrowheads="1" noChangeShapeType="1" noTextEdit="1"/>
              </p:cNvSpPr>
              <p:nvPr/>
            </p:nvSpPr>
            <p:spPr>
              <a:xfrm>
                <a:off x="10347715" y="3129829"/>
                <a:ext cx="1088136" cy="603063"/>
              </a:xfrm>
              <a:prstGeom prst="rect">
                <a:avLst/>
              </a:prstGeom>
              <a:blipFill>
                <a:blip r:embed="rId3"/>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958265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a:extLst>
              <a:ext uri="{FF2B5EF4-FFF2-40B4-BE49-F238E27FC236}">
                <a16:creationId xmlns:a16="http://schemas.microsoft.com/office/drawing/2014/main" id="{52BC1B3C-99D9-864A-8277-8E511201406A}"/>
              </a:ext>
            </a:extLst>
          </p:cNvPr>
          <p:cNvGraphicFramePr>
            <a:graphicFrameLocks noGrp="1"/>
          </p:cNvGraphicFramePr>
          <p:nvPr>
            <p:ph sz="half" idx="1"/>
          </p:nvPr>
        </p:nvGraphicFramePr>
        <p:xfrm>
          <a:off x="472605" y="1192678"/>
          <a:ext cx="6019800" cy="3997091"/>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a:extLst>
              <a:ext uri="{FF2B5EF4-FFF2-40B4-BE49-F238E27FC236}">
                <a16:creationId xmlns:a16="http://schemas.microsoft.com/office/drawing/2014/main" id="{5308DB79-051E-BC48-AEAD-FC57EB626B07}"/>
              </a:ext>
            </a:extLst>
          </p:cNvPr>
          <p:cNvSpPr txBox="1"/>
          <p:nvPr/>
        </p:nvSpPr>
        <p:spPr>
          <a:xfrm>
            <a:off x="2417606" y="5090842"/>
            <a:ext cx="3112327" cy="477054"/>
          </a:xfrm>
          <a:prstGeom prst="rect">
            <a:avLst/>
          </a:prstGeom>
          <a:noFill/>
        </p:spPr>
        <p:txBody>
          <a:bodyPr wrap="none" rtlCol="0">
            <a:spAutoFit/>
          </a:bodyPr>
          <a:lstStyle/>
          <a:p>
            <a:r>
              <a:rPr lang="en-US" sz="2500" dirty="0"/>
              <a:t>Clock Frequency (GHz)</a:t>
            </a:r>
          </a:p>
        </p:txBody>
      </p:sp>
      <p:sp>
        <p:nvSpPr>
          <p:cNvPr id="24" name="TextBox 23">
            <a:extLst>
              <a:ext uri="{FF2B5EF4-FFF2-40B4-BE49-F238E27FC236}">
                <a16:creationId xmlns:a16="http://schemas.microsoft.com/office/drawing/2014/main" id="{0FE8F091-EC07-354A-A1B9-1EF8A763E2DE}"/>
              </a:ext>
            </a:extLst>
          </p:cNvPr>
          <p:cNvSpPr txBox="1"/>
          <p:nvPr/>
        </p:nvSpPr>
        <p:spPr>
          <a:xfrm>
            <a:off x="2087500" y="715624"/>
            <a:ext cx="3796680" cy="477054"/>
          </a:xfrm>
          <a:prstGeom prst="rect">
            <a:avLst/>
          </a:prstGeom>
          <a:noFill/>
        </p:spPr>
        <p:txBody>
          <a:bodyPr wrap="none" rtlCol="0">
            <a:spAutoFit/>
          </a:bodyPr>
          <a:lstStyle/>
          <a:p>
            <a:r>
              <a:rPr lang="en-US" sz="2500" dirty="0"/>
              <a:t>255-bit constant-time XGCD</a:t>
            </a:r>
          </a:p>
        </p:txBody>
      </p:sp>
      <p:sp>
        <p:nvSpPr>
          <p:cNvPr id="26" name="TextBox 25">
            <a:extLst>
              <a:ext uri="{FF2B5EF4-FFF2-40B4-BE49-F238E27FC236}">
                <a16:creationId xmlns:a16="http://schemas.microsoft.com/office/drawing/2014/main" id="{8AFA6259-2190-AE47-8641-3E8732A7A40A}"/>
              </a:ext>
            </a:extLst>
          </p:cNvPr>
          <p:cNvSpPr txBox="1"/>
          <p:nvPr/>
        </p:nvSpPr>
        <p:spPr>
          <a:xfrm>
            <a:off x="945934" y="4249766"/>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27" name="TextBox 26">
            <a:extLst>
              <a:ext uri="{FF2B5EF4-FFF2-40B4-BE49-F238E27FC236}">
                <a16:creationId xmlns:a16="http://schemas.microsoft.com/office/drawing/2014/main" id="{00E5D6E0-95EA-3943-8A4D-DD3E09F53079}"/>
              </a:ext>
            </a:extLst>
          </p:cNvPr>
          <p:cNvSpPr txBox="1"/>
          <p:nvPr/>
        </p:nvSpPr>
        <p:spPr>
          <a:xfrm>
            <a:off x="945934" y="1203358"/>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28" name="TextBox 27">
            <a:extLst>
              <a:ext uri="{FF2B5EF4-FFF2-40B4-BE49-F238E27FC236}">
                <a16:creationId xmlns:a16="http://schemas.microsoft.com/office/drawing/2014/main" id="{0CD15C58-635F-FA45-B6D9-7F08A88F997B}"/>
              </a:ext>
            </a:extLst>
          </p:cNvPr>
          <p:cNvSpPr txBox="1"/>
          <p:nvPr/>
        </p:nvSpPr>
        <p:spPr>
          <a:xfrm>
            <a:off x="945934" y="2421922"/>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29" name="TextBox 28">
            <a:extLst>
              <a:ext uri="{FF2B5EF4-FFF2-40B4-BE49-F238E27FC236}">
                <a16:creationId xmlns:a16="http://schemas.microsoft.com/office/drawing/2014/main" id="{AC02E6FD-3E71-374F-8F49-30487996327C}"/>
              </a:ext>
            </a:extLst>
          </p:cNvPr>
          <p:cNvSpPr txBox="1"/>
          <p:nvPr/>
        </p:nvSpPr>
        <p:spPr>
          <a:xfrm>
            <a:off x="945934" y="1812640"/>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30" name="TextBox 29">
            <a:extLst>
              <a:ext uri="{FF2B5EF4-FFF2-40B4-BE49-F238E27FC236}">
                <a16:creationId xmlns:a16="http://schemas.microsoft.com/office/drawing/2014/main" id="{7CAA08BD-216B-534E-A81A-63BEFA2B154B}"/>
              </a:ext>
            </a:extLst>
          </p:cNvPr>
          <p:cNvSpPr txBox="1"/>
          <p:nvPr/>
        </p:nvSpPr>
        <p:spPr>
          <a:xfrm>
            <a:off x="945934" y="3031204"/>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31" name="TextBox 30">
            <a:extLst>
              <a:ext uri="{FF2B5EF4-FFF2-40B4-BE49-F238E27FC236}">
                <a16:creationId xmlns:a16="http://schemas.microsoft.com/office/drawing/2014/main" id="{E90600E1-1F8E-9C47-846E-7CA2EF04C213}"/>
              </a:ext>
            </a:extLst>
          </p:cNvPr>
          <p:cNvSpPr txBox="1"/>
          <p:nvPr/>
        </p:nvSpPr>
        <p:spPr>
          <a:xfrm>
            <a:off x="945934" y="3640486"/>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32" name="TextBox 31">
            <a:extLst>
              <a:ext uri="{FF2B5EF4-FFF2-40B4-BE49-F238E27FC236}">
                <a16:creationId xmlns:a16="http://schemas.microsoft.com/office/drawing/2014/main" id="{50F40241-E742-B749-A2F9-77FC885C0409}"/>
              </a:ext>
            </a:extLst>
          </p:cNvPr>
          <p:cNvSpPr txBox="1"/>
          <p:nvPr/>
        </p:nvSpPr>
        <p:spPr>
          <a:xfrm rot="16200000">
            <a:off x="-278778" y="2660448"/>
            <a:ext cx="1721369" cy="477054"/>
          </a:xfrm>
          <a:prstGeom prst="rect">
            <a:avLst/>
          </a:prstGeom>
          <a:noFill/>
        </p:spPr>
        <p:txBody>
          <a:bodyPr wrap="none" rtlCol="0">
            <a:spAutoFit/>
          </a:bodyPr>
          <a:lstStyle/>
          <a:p>
            <a:r>
              <a:rPr lang="en-US" sz="2500" dirty="0"/>
              <a:t>Cycle Count</a:t>
            </a:r>
          </a:p>
        </p:txBody>
      </p:sp>
      <p:sp>
        <p:nvSpPr>
          <p:cNvPr id="18" name="TextBox 17">
            <a:extLst>
              <a:ext uri="{FF2B5EF4-FFF2-40B4-BE49-F238E27FC236}">
                <a16:creationId xmlns:a16="http://schemas.microsoft.com/office/drawing/2014/main" id="{BC122345-99E7-B94A-AB4E-D0180D7637B9}"/>
              </a:ext>
            </a:extLst>
          </p:cNvPr>
          <p:cNvSpPr txBox="1"/>
          <p:nvPr/>
        </p:nvSpPr>
        <p:spPr>
          <a:xfrm>
            <a:off x="4295458" y="1524016"/>
            <a:ext cx="1025345" cy="477054"/>
          </a:xfrm>
          <a:prstGeom prst="rect">
            <a:avLst/>
          </a:prstGeom>
          <a:noFill/>
        </p:spPr>
        <p:txBody>
          <a:bodyPr wrap="none" rtlCol="0">
            <a:spAutoFit/>
          </a:bodyPr>
          <a:lstStyle/>
          <a:p>
            <a:r>
              <a:rPr lang="en-US" sz="2500" dirty="0"/>
              <a:t>[BY19]</a:t>
            </a:r>
          </a:p>
        </p:txBody>
      </p:sp>
      <p:sp>
        <p:nvSpPr>
          <p:cNvPr id="19" name="TextBox 18">
            <a:extLst>
              <a:ext uri="{FF2B5EF4-FFF2-40B4-BE49-F238E27FC236}">
                <a16:creationId xmlns:a16="http://schemas.microsoft.com/office/drawing/2014/main" id="{210FBAF4-182F-484D-814B-4E0047573103}"/>
              </a:ext>
            </a:extLst>
          </p:cNvPr>
          <p:cNvSpPr txBox="1"/>
          <p:nvPr/>
        </p:nvSpPr>
        <p:spPr>
          <a:xfrm>
            <a:off x="4278413" y="2214956"/>
            <a:ext cx="1143262" cy="477054"/>
          </a:xfrm>
          <a:prstGeom prst="rect">
            <a:avLst/>
          </a:prstGeom>
          <a:noFill/>
        </p:spPr>
        <p:txBody>
          <a:bodyPr wrap="none" rtlCol="0">
            <a:spAutoFit/>
          </a:bodyPr>
          <a:lstStyle/>
          <a:p>
            <a:r>
              <a:rPr lang="en-US" sz="2500" dirty="0"/>
              <a:t>[Por20]</a:t>
            </a:r>
          </a:p>
        </p:txBody>
      </p:sp>
      <p:sp>
        <p:nvSpPr>
          <p:cNvPr id="25" name="TextBox 24">
            <a:extLst>
              <a:ext uri="{FF2B5EF4-FFF2-40B4-BE49-F238E27FC236}">
                <a16:creationId xmlns:a16="http://schemas.microsoft.com/office/drawing/2014/main" id="{5C08A741-9724-F947-A739-A17B8C1749F2}"/>
              </a:ext>
            </a:extLst>
          </p:cNvPr>
          <p:cNvSpPr txBox="1"/>
          <p:nvPr/>
        </p:nvSpPr>
        <p:spPr>
          <a:xfrm>
            <a:off x="1873554" y="1524016"/>
            <a:ext cx="1669047" cy="477054"/>
          </a:xfrm>
          <a:prstGeom prst="rect">
            <a:avLst/>
          </a:prstGeom>
          <a:noFill/>
        </p:spPr>
        <p:txBody>
          <a:bodyPr wrap="none" rtlCol="0">
            <a:spAutoFit/>
          </a:bodyPr>
          <a:lstStyle/>
          <a:p>
            <a:r>
              <a:rPr lang="en-US" sz="2500" dirty="0"/>
              <a:t>[DdPM+21]</a:t>
            </a:r>
          </a:p>
        </p:txBody>
      </p:sp>
      <p:sp>
        <p:nvSpPr>
          <p:cNvPr id="36" name="Right Arrow 35">
            <a:extLst>
              <a:ext uri="{FF2B5EF4-FFF2-40B4-BE49-F238E27FC236}">
                <a16:creationId xmlns:a16="http://schemas.microsoft.com/office/drawing/2014/main" id="{B390A06B-A54C-DC4F-A8E1-D1986CAA7751}"/>
              </a:ext>
            </a:extLst>
          </p:cNvPr>
          <p:cNvSpPr/>
          <p:nvPr/>
        </p:nvSpPr>
        <p:spPr>
          <a:xfrm rot="2700000">
            <a:off x="5680963" y="3960828"/>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F84634F-F194-4145-ACAF-B98645550992}"/>
              </a:ext>
            </a:extLst>
          </p:cNvPr>
          <p:cNvSpPr txBox="1"/>
          <p:nvPr/>
        </p:nvSpPr>
        <p:spPr>
          <a:xfrm>
            <a:off x="4699930" y="3484570"/>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40" name="TextBox 39">
            <a:extLst>
              <a:ext uri="{FF2B5EF4-FFF2-40B4-BE49-F238E27FC236}">
                <a16:creationId xmlns:a16="http://schemas.microsoft.com/office/drawing/2014/main" id="{C9F90AF7-B3BA-5E42-A946-13293EEC7F98}"/>
              </a:ext>
            </a:extLst>
          </p:cNvPr>
          <p:cNvSpPr txBox="1"/>
          <p:nvPr/>
        </p:nvSpPr>
        <p:spPr>
          <a:xfrm>
            <a:off x="1999104" y="3429000"/>
            <a:ext cx="2199469" cy="477054"/>
          </a:xfrm>
          <a:prstGeom prst="rect">
            <a:avLst/>
          </a:prstGeom>
          <a:solidFill>
            <a:schemeClr val="bg1"/>
          </a:solidFill>
          <a:ln>
            <a:solidFill>
              <a:schemeClr val="tx1"/>
            </a:solidFill>
          </a:ln>
        </p:spPr>
        <p:txBody>
          <a:bodyPr wrap="square" rtlCol="0">
            <a:spAutoFit/>
          </a:bodyPr>
          <a:lstStyle/>
          <a:p>
            <a:pPr algn="ctr"/>
            <a:r>
              <a:rPr lang="en-US" sz="2500" dirty="0"/>
              <a:t>No ASIC points</a:t>
            </a:r>
          </a:p>
        </p:txBody>
      </p:sp>
      <p:pic>
        <p:nvPicPr>
          <p:cNvPr id="46" name="Picture 45" descr="Icon&#10;&#10;Description automatically generated with low confidence">
            <a:extLst>
              <a:ext uri="{FF2B5EF4-FFF2-40B4-BE49-F238E27FC236}">
                <a16:creationId xmlns:a16="http://schemas.microsoft.com/office/drawing/2014/main" id="{04C60D4F-46F3-254E-A671-D99367874306}"/>
              </a:ext>
            </a:extLst>
          </p:cNvPr>
          <p:cNvPicPr>
            <a:picLocks noChangeAspect="1"/>
          </p:cNvPicPr>
          <p:nvPr/>
        </p:nvPicPr>
        <p:blipFill>
          <a:blip r:embed="rId4"/>
          <a:stretch>
            <a:fillRect/>
          </a:stretch>
        </p:blipFill>
        <p:spPr>
          <a:xfrm>
            <a:off x="3776919" y="5851352"/>
            <a:ext cx="393700" cy="330200"/>
          </a:xfrm>
          <a:prstGeom prst="rect">
            <a:avLst/>
          </a:prstGeom>
        </p:spPr>
      </p:pic>
      <p:pic>
        <p:nvPicPr>
          <p:cNvPr id="47" name="Picture 46" descr="Shape&#10;&#10;Description automatically generated">
            <a:extLst>
              <a:ext uri="{FF2B5EF4-FFF2-40B4-BE49-F238E27FC236}">
                <a16:creationId xmlns:a16="http://schemas.microsoft.com/office/drawing/2014/main" id="{4B93B285-3E31-0548-91A9-424E25EE2B79}"/>
              </a:ext>
            </a:extLst>
          </p:cNvPr>
          <p:cNvPicPr>
            <a:picLocks noChangeAspect="1"/>
          </p:cNvPicPr>
          <p:nvPr/>
        </p:nvPicPr>
        <p:blipFill>
          <a:blip r:embed="rId5"/>
          <a:stretch>
            <a:fillRect/>
          </a:stretch>
        </p:blipFill>
        <p:spPr>
          <a:xfrm>
            <a:off x="7872017" y="5854123"/>
            <a:ext cx="342900" cy="368300"/>
          </a:xfrm>
          <a:prstGeom prst="rect">
            <a:avLst/>
          </a:prstGeom>
        </p:spPr>
      </p:pic>
      <p:sp>
        <p:nvSpPr>
          <p:cNvPr id="48" name="TextBox 47">
            <a:extLst>
              <a:ext uri="{FF2B5EF4-FFF2-40B4-BE49-F238E27FC236}">
                <a16:creationId xmlns:a16="http://schemas.microsoft.com/office/drawing/2014/main" id="{F9D14A82-A0B6-6943-8069-E3FA2D9EC819}"/>
              </a:ext>
            </a:extLst>
          </p:cNvPr>
          <p:cNvSpPr txBox="1"/>
          <p:nvPr/>
        </p:nvSpPr>
        <p:spPr>
          <a:xfrm>
            <a:off x="4127790" y="5822313"/>
            <a:ext cx="1120948" cy="400110"/>
          </a:xfrm>
          <a:prstGeom prst="rect">
            <a:avLst/>
          </a:prstGeom>
          <a:noFill/>
        </p:spPr>
        <p:txBody>
          <a:bodyPr wrap="none" rtlCol="0">
            <a:spAutoFit/>
          </a:bodyPr>
          <a:lstStyle/>
          <a:p>
            <a:r>
              <a:rPr lang="en-US" sz="2000" dirty="0"/>
              <a:t>Software</a:t>
            </a:r>
          </a:p>
        </p:txBody>
      </p:sp>
      <p:pic>
        <p:nvPicPr>
          <p:cNvPr id="50" name="Picture 49" descr="Icon&#10;&#10;Description automatically generated with medium confidence">
            <a:extLst>
              <a:ext uri="{FF2B5EF4-FFF2-40B4-BE49-F238E27FC236}">
                <a16:creationId xmlns:a16="http://schemas.microsoft.com/office/drawing/2014/main" id="{AE938551-575C-3746-9DAF-2C294589252D}"/>
              </a:ext>
            </a:extLst>
          </p:cNvPr>
          <p:cNvPicPr>
            <a:picLocks noChangeAspect="1"/>
          </p:cNvPicPr>
          <p:nvPr/>
        </p:nvPicPr>
        <p:blipFill rotWithShape="1">
          <a:blip r:embed="rId6"/>
          <a:srcRect l="13259" t="3630"/>
          <a:stretch/>
        </p:blipFill>
        <p:spPr>
          <a:xfrm>
            <a:off x="6028684" y="5909596"/>
            <a:ext cx="342901" cy="293533"/>
          </a:xfrm>
          <a:prstGeom prst="rect">
            <a:avLst/>
          </a:prstGeom>
        </p:spPr>
      </p:pic>
      <p:sp>
        <p:nvSpPr>
          <p:cNvPr id="51" name="TextBox 50">
            <a:extLst>
              <a:ext uri="{FF2B5EF4-FFF2-40B4-BE49-F238E27FC236}">
                <a16:creationId xmlns:a16="http://schemas.microsoft.com/office/drawing/2014/main" id="{E928B023-2882-6F48-A20A-E1546E63B088}"/>
              </a:ext>
            </a:extLst>
          </p:cNvPr>
          <p:cNvSpPr txBox="1"/>
          <p:nvPr/>
        </p:nvSpPr>
        <p:spPr>
          <a:xfrm>
            <a:off x="6310120" y="5822313"/>
            <a:ext cx="747320" cy="400110"/>
          </a:xfrm>
          <a:prstGeom prst="rect">
            <a:avLst/>
          </a:prstGeom>
          <a:noFill/>
        </p:spPr>
        <p:txBody>
          <a:bodyPr wrap="none" rtlCol="0">
            <a:spAutoFit/>
          </a:bodyPr>
          <a:lstStyle/>
          <a:p>
            <a:r>
              <a:rPr lang="en-US" sz="2000" dirty="0"/>
              <a:t>FPGA</a:t>
            </a:r>
          </a:p>
        </p:txBody>
      </p:sp>
      <p:sp>
        <p:nvSpPr>
          <p:cNvPr id="52" name="TextBox 51">
            <a:extLst>
              <a:ext uri="{FF2B5EF4-FFF2-40B4-BE49-F238E27FC236}">
                <a16:creationId xmlns:a16="http://schemas.microsoft.com/office/drawing/2014/main" id="{55C8C9B8-D1A4-8248-B5FF-264979E039E6}"/>
              </a:ext>
            </a:extLst>
          </p:cNvPr>
          <p:cNvSpPr txBox="1"/>
          <p:nvPr/>
        </p:nvSpPr>
        <p:spPr>
          <a:xfrm>
            <a:off x="8214917" y="5822313"/>
            <a:ext cx="652743" cy="400110"/>
          </a:xfrm>
          <a:prstGeom prst="rect">
            <a:avLst/>
          </a:prstGeom>
          <a:noFill/>
        </p:spPr>
        <p:txBody>
          <a:bodyPr wrap="none" rtlCol="0">
            <a:spAutoFit/>
          </a:bodyPr>
          <a:lstStyle/>
          <a:p>
            <a:r>
              <a:rPr lang="en-US" sz="2000" dirty="0"/>
              <a:t>ASIC</a:t>
            </a:r>
          </a:p>
        </p:txBody>
      </p:sp>
      <p:cxnSp>
        <p:nvCxnSpPr>
          <p:cNvPr id="42" name="Straight Connector 41">
            <a:extLst>
              <a:ext uri="{FF2B5EF4-FFF2-40B4-BE49-F238E27FC236}">
                <a16:creationId xmlns:a16="http://schemas.microsoft.com/office/drawing/2014/main" id="{0873DE72-B80A-5F4B-B2F6-3331CD0DB261}"/>
              </a:ext>
            </a:extLst>
          </p:cNvPr>
          <p:cNvCxnSpPr/>
          <p:nvPr/>
        </p:nvCxnSpPr>
        <p:spPr>
          <a:xfrm flipV="1">
            <a:off x="1873554" y="1783882"/>
            <a:ext cx="4326580" cy="1218564"/>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29087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a:extLst>
              <a:ext uri="{FF2B5EF4-FFF2-40B4-BE49-F238E27FC236}">
                <a16:creationId xmlns:a16="http://schemas.microsoft.com/office/drawing/2014/main" id="{52BC1B3C-99D9-864A-8277-8E511201406A}"/>
              </a:ext>
            </a:extLst>
          </p:cNvPr>
          <p:cNvGraphicFramePr>
            <a:graphicFrameLocks noGrp="1"/>
          </p:cNvGraphicFramePr>
          <p:nvPr>
            <p:ph sz="half" idx="1"/>
          </p:nvPr>
        </p:nvGraphicFramePr>
        <p:xfrm>
          <a:off x="472605" y="1192678"/>
          <a:ext cx="6019800" cy="39970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ontent Placeholder 19">
            <a:extLst>
              <a:ext uri="{FF2B5EF4-FFF2-40B4-BE49-F238E27FC236}">
                <a16:creationId xmlns:a16="http://schemas.microsoft.com/office/drawing/2014/main" id="{30797156-8A98-6E4F-9520-21A3152779CD}"/>
              </a:ext>
            </a:extLst>
          </p:cNvPr>
          <p:cNvGraphicFramePr>
            <a:graphicFrameLocks noGrp="1"/>
          </p:cNvGraphicFramePr>
          <p:nvPr>
            <p:ph sz="half" idx="2"/>
          </p:nvPr>
        </p:nvGraphicFramePr>
        <p:xfrm>
          <a:off x="5702643" y="1192678"/>
          <a:ext cx="6016752" cy="3995928"/>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a:extLst>
              <a:ext uri="{FF2B5EF4-FFF2-40B4-BE49-F238E27FC236}">
                <a16:creationId xmlns:a16="http://schemas.microsoft.com/office/drawing/2014/main" id="{5308DB79-051E-BC48-AEAD-FC57EB626B07}"/>
              </a:ext>
            </a:extLst>
          </p:cNvPr>
          <p:cNvSpPr txBox="1"/>
          <p:nvPr/>
        </p:nvSpPr>
        <p:spPr>
          <a:xfrm>
            <a:off x="2417606" y="5090842"/>
            <a:ext cx="3112327" cy="477054"/>
          </a:xfrm>
          <a:prstGeom prst="rect">
            <a:avLst/>
          </a:prstGeom>
          <a:noFill/>
        </p:spPr>
        <p:txBody>
          <a:bodyPr wrap="none" rtlCol="0">
            <a:spAutoFit/>
          </a:bodyPr>
          <a:lstStyle/>
          <a:p>
            <a:r>
              <a:rPr lang="en-US" sz="2500" dirty="0"/>
              <a:t>Clock Frequency (GHz)</a:t>
            </a:r>
          </a:p>
        </p:txBody>
      </p:sp>
      <p:sp>
        <p:nvSpPr>
          <p:cNvPr id="22" name="TextBox 21">
            <a:extLst>
              <a:ext uri="{FF2B5EF4-FFF2-40B4-BE49-F238E27FC236}">
                <a16:creationId xmlns:a16="http://schemas.microsoft.com/office/drawing/2014/main" id="{3839EC95-F680-1042-963D-49CF40E9E9F7}"/>
              </a:ext>
            </a:extLst>
          </p:cNvPr>
          <p:cNvSpPr txBox="1"/>
          <p:nvPr/>
        </p:nvSpPr>
        <p:spPr>
          <a:xfrm>
            <a:off x="7671048" y="5090842"/>
            <a:ext cx="3112327" cy="477054"/>
          </a:xfrm>
          <a:prstGeom prst="rect">
            <a:avLst/>
          </a:prstGeom>
          <a:noFill/>
        </p:spPr>
        <p:txBody>
          <a:bodyPr wrap="none" rtlCol="0">
            <a:spAutoFit/>
          </a:bodyPr>
          <a:lstStyle/>
          <a:p>
            <a:r>
              <a:rPr lang="en-US" sz="2500" dirty="0"/>
              <a:t>Clock Frequency (GHz)</a:t>
            </a:r>
          </a:p>
        </p:txBody>
      </p:sp>
      <p:sp>
        <p:nvSpPr>
          <p:cNvPr id="23" name="TextBox 22">
            <a:extLst>
              <a:ext uri="{FF2B5EF4-FFF2-40B4-BE49-F238E27FC236}">
                <a16:creationId xmlns:a16="http://schemas.microsoft.com/office/drawing/2014/main" id="{A5243927-9BD5-3849-A535-4E080AE21CF8}"/>
              </a:ext>
            </a:extLst>
          </p:cNvPr>
          <p:cNvSpPr txBox="1"/>
          <p:nvPr/>
        </p:nvSpPr>
        <p:spPr>
          <a:xfrm>
            <a:off x="8187793" y="715624"/>
            <a:ext cx="2078839" cy="477054"/>
          </a:xfrm>
          <a:prstGeom prst="rect">
            <a:avLst/>
          </a:prstGeom>
          <a:noFill/>
        </p:spPr>
        <p:txBody>
          <a:bodyPr wrap="none" rtlCol="0">
            <a:spAutoFit/>
          </a:bodyPr>
          <a:lstStyle/>
          <a:p>
            <a:r>
              <a:rPr lang="en-US" sz="2500" dirty="0"/>
              <a:t>1024-bit XGCD</a:t>
            </a:r>
          </a:p>
        </p:txBody>
      </p:sp>
      <p:sp>
        <p:nvSpPr>
          <p:cNvPr id="24" name="TextBox 23">
            <a:extLst>
              <a:ext uri="{FF2B5EF4-FFF2-40B4-BE49-F238E27FC236}">
                <a16:creationId xmlns:a16="http://schemas.microsoft.com/office/drawing/2014/main" id="{0FE8F091-EC07-354A-A1B9-1EF8A763E2DE}"/>
              </a:ext>
            </a:extLst>
          </p:cNvPr>
          <p:cNvSpPr txBox="1"/>
          <p:nvPr/>
        </p:nvSpPr>
        <p:spPr>
          <a:xfrm>
            <a:off x="2087500" y="715624"/>
            <a:ext cx="3796680" cy="477054"/>
          </a:xfrm>
          <a:prstGeom prst="rect">
            <a:avLst/>
          </a:prstGeom>
          <a:noFill/>
        </p:spPr>
        <p:txBody>
          <a:bodyPr wrap="none" rtlCol="0">
            <a:spAutoFit/>
          </a:bodyPr>
          <a:lstStyle/>
          <a:p>
            <a:r>
              <a:rPr lang="en-US" sz="2500" dirty="0"/>
              <a:t>255-bit constant-time XGCD</a:t>
            </a:r>
          </a:p>
        </p:txBody>
      </p:sp>
      <p:sp>
        <p:nvSpPr>
          <p:cNvPr id="26" name="TextBox 25">
            <a:extLst>
              <a:ext uri="{FF2B5EF4-FFF2-40B4-BE49-F238E27FC236}">
                <a16:creationId xmlns:a16="http://schemas.microsoft.com/office/drawing/2014/main" id="{8AFA6259-2190-AE47-8641-3E8732A7A40A}"/>
              </a:ext>
            </a:extLst>
          </p:cNvPr>
          <p:cNvSpPr txBox="1"/>
          <p:nvPr/>
        </p:nvSpPr>
        <p:spPr>
          <a:xfrm>
            <a:off x="945934" y="4249766"/>
            <a:ext cx="617477" cy="477054"/>
          </a:xfrm>
          <a:prstGeom prst="rect">
            <a:avLst/>
          </a:prstGeom>
          <a:noFill/>
        </p:spPr>
        <p:txBody>
          <a:bodyPr wrap="none" rtlCol="0">
            <a:spAutoFit/>
          </a:bodyPr>
          <a:lstStyle/>
          <a:p>
            <a:r>
              <a:rPr lang="en-US" sz="2500" dirty="0"/>
              <a:t>10</a:t>
            </a:r>
            <a:r>
              <a:rPr lang="en-US" sz="2500" baseline="30000" dirty="0"/>
              <a:t>0</a:t>
            </a:r>
            <a:endParaRPr lang="en-US" sz="2500" dirty="0"/>
          </a:p>
        </p:txBody>
      </p:sp>
      <p:sp>
        <p:nvSpPr>
          <p:cNvPr id="27" name="TextBox 26">
            <a:extLst>
              <a:ext uri="{FF2B5EF4-FFF2-40B4-BE49-F238E27FC236}">
                <a16:creationId xmlns:a16="http://schemas.microsoft.com/office/drawing/2014/main" id="{00E5D6E0-95EA-3943-8A4D-DD3E09F53079}"/>
              </a:ext>
            </a:extLst>
          </p:cNvPr>
          <p:cNvSpPr txBox="1"/>
          <p:nvPr/>
        </p:nvSpPr>
        <p:spPr>
          <a:xfrm>
            <a:off x="945934" y="1203358"/>
            <a:ext cx="617477" cy="477054"/>
          </a:xfrm>
          <a:prstGeom prst="rect">
            <a:avLst/>
          </a:prstGeom>
          <a:noFill/>
        </p:spPr>
        <p:txBody>
          <a:bodyPr wrap="none" rtlCol="0">
            <a:spAutoFit/>
          </a:bodyPr>
          <a:lstStyle/>
          <a:p>
            <a:r>
              <a:rPr lang="en-US" sz="2500" dirty="0"/>
              <a:t>10</a:t>
            </a:r>
            <a:r>
              <a:rPr lang="en-US" sz="2500" baseline="30000" dirty="0"/>
              <a:t>5</a:t>
            </a:r>
            <a:endParaRPr lang="en-US" sz="2500" dirty="0"/>
          </a:p>
        </p:txBody>
      </p:sp>
      <p:sp>
        <p:nvSpPr>
          <p:cNvPr id="28" name="TextBox 27">
            <a:extLst>
              <a:ext uri="{FF2B5EF4-FFF2-40B4-BE49-F238E27FC236}">
                <a16:creationId xmlns:a16="http://schemas.microsoft.com/office/drawing/2014/main" id="{0CD15C58-635F-FA45-B6D9-7F08A88F997B}"/>
              </a:ext>
            </a:extLst>
          </p:cNvPr>
          <p:cNvSpPr txBox="1"/>
          <p:nvPr/>
        </p:nvSpPr>
        <p:spPr>
          <a:xfrm>
            <a:off x="945934" y="2421922"/>
            <a:ext cx="617477" cy="477054"/>
          </a:xfrm>
          <a:prstGeom prst="rect">
            <a:avLst/>
          </a:prstGeom>
          <a:noFill/>
        </p:spPr>
        <p:txBody>
          <a:bodyPr wrap="none" rtlCol="0">
            <a:spAutoFit/>
          </a:bodyPr>
          <a:lstStyle/>
          <a:p>
            <a:r>
              <a:rPr lang="en-US" sz="2500" dirty="0"/>
              <a:t>10</a:t>
            </a:r>
            <a:r>
              <a:rPr lang="en-US" sz="2500" baseline="30000" dirty="0"/>
              <a:t>3</a:t>
            </a:r>
            <a:endParaRPr lang="en-US" sz="2500" dirty="0"/>
          </a:p>
        </p:txBody>
      </p:sp>
      <p:sp>
        <p:nvSpPr>
          <p:cNvPr id="29" name="TextBox 28">
            <a:extLst>
              <a:ext uri="{FF2B5EF4-FFF2-40B4-BE49-F238E27FC236}">
                <a16:creationId xmlns:a16="http://schemas.microsoft.com/office/drawing/2014/main" id="{AC02E6FD-3E71-374F-8F49-30487996327C}"/>
              </a:ext>
            </a:extLst>
          </p:cNvPr>
          <p:cNvSpPr txBox="1"/>
          <p:nvPr/>
        </p:nvSpPr>
        <p:spPr>
          <a:xfrm>
            <a:off x="945934" y="1812640"/>
            <a:ext cx="617477" cy="477054"/>
          </a:xfrm>
          <a:prstGeom prst="rect">
            <a:avLst/>
          </a:prstGeom>
          <a:noFill/>
        </p:spPr>
        <p:txBody>
          <a:bodyPr wrap="none" rtlCol="0">
            <a:spAutoFit/>
          </a:bodyPr>
          <a:lstStyle/>
          <a:p>
            <a:r>
              <a:rPr lang="en-US" sz="2500" dirty="0"/>
              <a:t>10</a:t>
            </a:r>
            <a:r>
              <a:rPr lang="en-US" sz="2500" baseline="30000" dirty="0"/>
              <a:t>4</a:t>
            </a:r>
            <a:endParaRPr lang="en-US" sz="2500" dirty="0"/>
          </a:p>
        </p:txBody>
      </p:sp>
      <p:sp>
        <p:nvSpPr>
          <p:cNvPr id="30" name="TextBox 29">
            <a:extLst>
              <a:ext uri="{FF2B5EF4-FFF2-40B4-BE49-F238E27FC236}">
                <a16:creationId xmlns:a16="http://schemas.microsoft.com/office/drawing/2014/main" id="{7CAA08BD-216B-534E-A81A-63BEFA2B154B}"/>
              </a:ext>
            </a:extLst>
          </p:cNvPr>
          <p:cNvSpPr txBox="1"/>
          <p:nvPr/>
        </p:nvSpPr>
        <p:spPr>
          <a:xfrm>
            <a:off x="945934" y="3031204"/>
            <a:ext cx="617477" cy="477054"/>
          </a:xfrm>
          <a:prstGeom prst="rect">
            <a:avLst/>
          </a:prstGeom>
          <a:noFill/>
        </p:spPr>
        <p:txBody>
          <a:bodyPr wrap="none" rtlCol="0">
            <a:spAutoFit/>
          </a:bodyPr>
          <a:lstStyle/>
          <a:p>
            <a:r>
              <a:rPr lang="en-US" sz="2500" dirty="0"/>
              <a:t>10</a:t>
            </a:r>
            <a:r>
              <a:rPr lang="en-US" sz="2500" baseline="30000" dirty="0"/>
              <a:t>2</a:t>
            </a:r>
            <a:endParaRPr lang="en-US" sz="2500" dirty="0"/>
          </a:p>
        </p:txBody>
      </p:sp>
      <p:sp>
        <p:nvSpPr>
          <p:cNvPr id="31" name="TextBox 30">
            <a:extLst>
              <a:ext uri="{FF2B5EF4-FFF2-40B4-BE49-F238E27FC236}">
                <a16:creationId xmlns:a16="http://schemas.microsoft.com/office/drawing/2014/main" id="{E90600E1-1F8E-9C47-846E-7CA2EF04C213}"/>
              </a:ext>
            </a:extLst>
          </p:cNvPr>
          <p:cNvSpPr txBox="1"/>
          <p:nvPr/>
        </p:nvSpPr>
        <p:spPr>
          <a:xfrm>
            <a:off x="945934" y="3640486"/>
            <a:ext cx="617477" cy="477054"/>
          </a:xfrm>
          <a:prstGeom prst="rect">
            <a:avLst/>
          </a:prstGeom>
          <a:noFill/>
        </p:spPr>
        <p:txBody>
          <a:bodyPr wrap="none" rtlCol="0">
            <a:spAutoFit/>
          </a:bodyPr>
          <a:lstStyle/>
          <a:p>
            <a:r>
              <a:rPr lang="en-US" sz="2500" dirty="0"/>
              <a:t>10</a:t>
            </a:r>
            <a:r>
              <a:rPr lang="en-US" sz="2500" baseline="30000" dirty="0"/>
              <a:t>1</a:t>
            </a:r>
            <a:endParaRPr lang="en-US" sz="2500" dirty="0"/>
          </a:p>
        </p:txBody>
      </p:sp>
      <p:sp>
        <p:nvSpPr>
          <p:cNvPr id="32" name="TextBox 31">
            <a:extLst>
              <a:ext uri="{FF2B5EF4-FFF2-40B4-BE49-F238E27FC236}">
                <a16:creationId xmlns:a16="http://schemas.microsoft.com/office/drawing/2014/main" id="{50F40241-E742-B749-A2F9-77FC885C0409}"/>
              </a:ext>
            </a:extLst>
          </p:cNvPr>
          <p:cNvSpPr txBox="1"/>
          <p:nvPr/>
        </p:nvSpPr>
        <p:spPr>
          <a:xfrm rot="16200000">
            <a:off x="-278778" y="2660448"/>
            <a:ext cx="1721369" cy="477054"/>
          </a:xfrm>
          <a:prstGeom prst="rect">
            <a:avLst/>
          </a:prstGeom>
          <a:noFill/>
        </p:spPr>
        <p:txBody>
          <a:bodyPr wrap="none" rtlCol="0">
            <a:spAutoFit/>
          </a:bodyPr>
          <a:lstStyle/>
          <a:p>
            <a:r>
              <a:rPr lang="en-US" sz="2500" dirty="0"/>
              <a:t>Cycle Count</a:t>
            </a:r>
          </a:p>
        </p:txBody>
      </p:sp>
      <p:sp>
        <p:nvSpPr>
          <p:cNvPr id="18" name="TextBox 17">
            <a:extLst>
              <a:ext uri="{FF2B5EF4-FFF2-40B4-BE49-F238E27FC236}">
                <a16:creationId xmlns:a16="http://schemas.microsoft.com/office/drawing/2014/main" id="{BC122345-99E7-B94A-AB4E-D0180D7637B9}"/>
              </a:ext>
            </a:extLst>
          </p:cNvPr>
          <p:cNvSpPr txBox="1"/>
          <p:nvPr/>
        </p:nvSpPr>
        <p:spPr>
          <a:xfrm>
            <a:off x="4295458" y="1524016"/>
            <a:ext cx="1025345" cy="477054"/>
          </a:xfrm>
          <a:prstGeom prst="rect">
            <a:avLst/>
          </a:prstGeom>
          <a:noFill/>
        </p:spPr>
        <p:txBody>
          <a:bodyPr wrap="none" rtlCol="0">
            <a:spAutoFit/>
          </a:bodyPr>
          <a:lstStyle/>
          <a:p>
            <a:r>
              <a:rPr lang="en-US" sz="2500" dirty="0"/>
              <a:t>[BY19]</a:t>
            </a:r>
          </a:p>
        </p:txBody>
      </p:sp>
      <p:sp>
        <p:nvSpPr>
          <p:cNvPr id="19" name="TextBox 18">
            <a:extLst>
              <a:ext uri="{FF2B5EF4-FFF2-40B4-BE49-F238E27FC236}">
                <a16:creationId xmlns:a16="http://schemas.microsoft.com/office/drawing/2014/main" id="{210FBAF4-182F-484D-814B-4E0047573103}"/>
              </a:ext>
            </a:extLst>
          </p:cNvPr>
          <p:cNvSpPr txBox="1"/>
          <p:nvPr/>
        </p:nvSpPr>
        <p:spPr>
          <a:xfrm>
            <a:off x="4278413" y="2214956"/>
            <a:ext cx="1143262" cy="477054"/>
          </a:xfrm>
          <a:prstGeom prst="rect">
            <a:avLst/>
          </a:prstGeom>
          <a:noFill/>
        </p:spPr>
        <p:txBody>
          <a:bodyPr wrap="none" rtlCol="0">
            <a:spAutoFit/>
          </a:bodyPr>
          <a:lstStyle/>
          <a:p>
            <a:r>
              <a:rPr lang="en-US" sz="2500" dirty="0"/>
              <a:t>[Por20]</a:t>
            </a:r>
          </a:p>
        </p:txBody>
      </p:sp>
      <p:sp>
        <p:nvSpPr>
          <p:cNvPr id="25" name="TextBox 24">
            <a:extLst>
              <a:ext uri="{FF2B5EF4-FFF2-40B4-BE49-F238E27FC236}">
                <a16:creationId xmlns:a16="http://schemas.microsoft.com/office/drawing/2014/main" id="{5C08A741-9724-F947-A739-A17B8C1749F2}"/>
              </a:ext>
            </a:extLst>
          </p:cNvPr>
          <p:cNvSpPr txBox="1"/>
          <p:nvPr/>
        </p:nvSpPr>
        <p:spPr>
          <a:xfrm>
            <a:off x="1873554" y="1524016"/>
            <a:ext cx="1669047" cy="477054"/>
          </a:xfrm>
          <a:prstGeom prst="rect">
            <a:avLst/>
          </a:prstGeom>
          <a:noFill/>
        </p:spPr>
        <p:txBody>
          <a:bodyPr wrap="none" rtlCol="0">
            <a:spAutoFit/>
          </a:bodyPr>
          <a:lstStyle/>
          <a:p>
            <a:r>
              <a:rPr lang="en-US" sz="2500" dirty="0"/>
              <a:t>[DdPM+21]</a:t>
            </a:r>
          </a:p>
        </p:txBody>
      </p:sp>
      <p:sp>
        <p:nvSpPr>
          <p:cNvPr id="34" name="TextBox 33">
            <a:extLst>
              <a:ext uri="{FF2B5EF4-FFF2-40B4-BE49-F238E27FC236}">
                <a16:creationId xmlns:a16="http://schemas.microsoft.com/office/drawing/2014/main" id="{8BBF2219-3206-EE46-BF9B-24C767BDF4EF}"/>
              </a:ext>
            </a:extLst>
          </p:cNvPr>
          <p:cNvSpPr txBox="1"/>
          <p:nvPr/>
        </p:nvSpPr>
        <p:spPr>
          <a:xfrm>
            <a:off x="8500936" y="2660070"/>
            <a:ext cx="1295547" cy="477054"/>
          </a:xfrm>
          <a:prstGeom prst="rect">
            <a:avLst/>
          </a:prstGeom>
          <a:noFill/>
        </p:spPr>
        <p:txBody>
          <a:bodyPr wrap="none" rtlCol="0">
            <a:spAutoFit/>
          </a:bodyPr>
          <a:lstStyle/>
          <a:p>
            <a:r>
              <a:rPr lang="en-US" sz="2500" dirty="0"/>
              <a:t>[ZTW21]</a:t>
            </a:r>
          </a:p>
        </p:txBody>
      </p:sp>
      <p:sp>
        <p:nvSpPr>
          <p:cNvPr id="35" name="TextBox 34">
            <a:extLst>
              <a:ext uri="{FF2B5EF4-FFF2-40B4-BE49-F238E27FC236}">
                <a16:creationId xmlns:a16="http://schemas.microsoft.com/office/drawing/2014/main" id="{3F7C320D-CFFC-B642-9621-DC04B44D9AAC}"/>
              </a:ext>
            </a:extLst>
          </p:cNvPr>
          <p:cNvSpPr txBox="1"/>
          <p:nvPr/>
        </p:nvSpPr>
        <p:spPr>
          <a:xfrm>
            <a:off x="7181048" y="2237689"/>
            <a:ext cx="1529971" cy="477054"/>
          </a:xfrm>
          <a:prstGeom prst="rect">
            <a:avLst/>
          </a:prstGeom>
          <a:noFill/>
        </p:spPr>
        <p:txBody>
          <a:bodyPr wrap="none" rtlCol="0">
            <a:spAutoFit/>
          </a:bodyPr>
          <a:lstStyle/>
          <a:p>
            <a:r>
              <a:rPr lang="en-US" sz="2500" dirty="0"/>
              <a:t>[AHAJS16]</a:t>
            </a:r>
          </a:p>
        </p:txBody>
      </p:sp>
      <p:sp>
        <p:nvSpPr>
          <p:cNvPr id="33" name="TextBox 32">
            <a:extLst>
              <a:ext uri="{FF2B5EF4-FFF2-40B4-BE49-F238E27FC236}">
                <a16:creationId xmlns:a16="http://schemas.microsoft.com/office/drawing/2014/main" id="{013588F2-47CF-054C-BE2D-042452F788A5}"/>
              </a:ext>
            </a:extLst>
          </p:cNvPr>
          <p:cNvSpPr txBox="1"/>
          <p:nvPr/>
        </p:nvSpPr>
        <p:spPr>
          <a:xfrm>
            <a:off x="9645979" y="2109995"/>
            <a:ext cx="1315809" cy="477054"/>
          </a:xfrm>
          <a:prstGeom prst="rect">
            <a:avLst/>
          </a:prstGeom>
          <a:noFill/>
        </p:spPr>
        <p:txBody>
          <a:bodyPr wrap="none" rtlCol="0">
            <a:spAutoFit/>
          </a:bodyPr>
          <a:lstStyle/>
          <a:p>
            <a:r>
              <a:rPr lang="en-US" sz="2500" dirty="0"/>
              <a:t>[ZST+20]</a:t>
            </a:r>
          </a:p>
        </p:txBody>
      </p:sp>
      <p:sp>
        <p:nvSpPr>
          <p:cNvPr id="36" name="Right Arrow 35">
            <a:extLst>
              <a:ext uri="{FF2B5EF4-FFF2-40B4-BE49-F238E27FC236}">
                <a16:creationId xmlns:a16="http://schemas.microsoft.com/office/drawing/2014/main" id="{B390A06B-A54C-DC4F-A8E1-D1986CAA7751}"/>
              </a:ext>
            </a:extLst>
          </p:cNvPr>
          <p:cNvSpPr/>
          <p:nvPr/>
        </p:nvSpPr>
        <p:spPr>
          <a:xfrm rot="2700000">
            <a:off x="5680963" y="3960828"/>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F84634F-F194-4145-ACAF-B98645550992}"/>
              </a:ext>
            </a:extLst>
          </p:cNvPr>
          <p:cNvSpPr txBox="1"/>
          <p:nvPr/>
        </p:nvSpPr>
        <p:spPr>
          <a:xfrm>
            <a:off x="4699930" y="3484570"/>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38" name="Right Arrow 37">
            <a:extLst>
              <a:ext uri="{FF2B5EF4-FFF2-40B4-BE49-F238E27FC236}">
                <a16:creationId xmlns:a16="http://schemas.microsoft.com/office/drawing/2014/main" id="{3B038778-52F4-5142-9859-05090DD82B02}"/>
              </a:ext>
            </a:extLst>
          </p:cNvPr>
          <p:cNvSpPr/>
          <p:nvPr/>
        </p:nvSpPr>
        <p:spPr>
          <a:xfrm rot="2700000">
            <a:off x="10910153" y="3960828"/>
            <a:ext cx="429768" cy="430887"/>
          </a:xfrm>
          <a:prstGeom prst="rightArrow">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BBA2CE0-F3C1-A84E-B508-0C70356E9C00}"/>
              </a:ext>
            </a:extLst>
          </p:cNvPr>
          <p:cNvSpPr txBox="1"/>
          <p:nvPr/>
        </p:nvSpPr>
        <p:spPr>
          <a:xfrm>
            <a:off x="9929120" y="3484570"/>
            <a:ext cx="1274241" cy="477054"/>
          </a:xfrm>
          <a:prstGeom prst="rect">
            <a:avLst/>
          </a:prstGeom>
          <a:noFill/>
          <a:ln>
            <a:noFill/>
          </a:ln>
        </p:spPr>
        <p:txBody>
          <a:bodyPr wrap="square" rtlCol="0">
            <a:spAutoFit/>
          </a:bodyPr>
          <a:lstStyle/>
          <a:p>
            <a:pPr algn="ctr"/>
            <a:r>
              <a:rPr lang="en-US" sz="2500" dirty="0">
                <a:solidFill>
                  <a:srgbClr val="C00000"/>
                </a:solidFill>
              </a:rPr>
              <a:t>Better</a:t>
            </a:r>
          </a:p>
        </p:txBody>
      </p:sp>
      <p:sp>
        <p:nvSpPr>
          <p:cNvPr id="40" name="TextBox 39">
            <a:extLst>
              <a:ext uri="{FF2B5EF4-FFF2-40B4-BE49-F238E27FC236}">
                <a16:creationId xmlns:a16="http://schemas.microsoft.com/office/drawing/2014/main" id="{C9F90AF7-B3BA-5E42-A946-13293EEC7F98}"/>
              </a:ext>
            </a:extLst>
          </p:cNvPr>
          <p:cNvSpPr txBox="1"/>
          <p:nvPr/>
        </p:nvSpPr>
        <p:spPr>
          <a:xfrm>
            <a:off x="1999104" y="3429000"/>
            <a:ext cx="2199469" cy="477054"/>
          </a:xfrm>
          <a:prstGeom prst="rect">
            <a:avLst/>
          </a:prstGeom>
          <a:solidFill>
            <a:schemeClr val="bg1"/>
          </a:solidFill>
          <a:ln>
            <a:solidFill>
              <a:schemeClr val="tx1"/>
            </a:solidFill>
          </a:ln>
        </p:spPr>
        <p:txBody>
          <a:bodyPr wrap="square" rtlCol="0">
            <a:spAutoFit/>
          </a:bodyPr>
          <a:lstStyle/>
          <a:p>
            <a:pPr algn="ctr"/>
            <a:r>
              <a:rPr lang="en-US" sz="2500" dirty="0"/>
              <a:t>No ASIC points</a:t>
            </a:r>
          </a:p>
        </p:txBody>
      </p:sp>
      <p:sp>
        <p:nvSpPr>
          <p:cNvPr id="41" name="TextBox 40">
            <a:extLst>
              <a:ext uri="{FF2B5EF4-FFF2-40B4-BE49-F238E27FC236}">
                <a16:creationId xmlns:a16="http://schemas.microsoft.com/office/drawing/2014/main" id="{9289DE8B-39C8-1B4E-B049-7364066D3B1A}"/>
              </a:ext>
            </a:extLst>
          </p:cNvPr>
          <p:cNvSpPr txBox="1"/>
          <p:nvPr/>
        </p:nvSpPr>
        <p:spPr>
          <a:xfrm>
            <a:off x="7274015" y="3429000"/>
            <a:ext cx="2437062" cy="861774"/>
          </a:xfrm>
          <a:prstGeom prst="rect">
            <a:avLst/>
          </a:prstGeom>
          <a:solidFill>
            <a:schemeClr val="bg1"/>
          </a:solidFill>
          <a:ln>
            <a:solidFill>
              <a:schemeClr val="tx1"/>
            </a:solidFill>
          </a:ln>
        </p:spPr>
        <p:txBody>
          <a:bodyPr wrap="square" rtlCol="0">
            <a:spAutoFit/>
          </a:bodyPr>
          <a:lstStyle/>
          <a:p>
            <a:pPr algn="ctr"/>
            <a:r>
              <a:rPr lang="en-US" sz="2500" dirty="0"/>
              <a:t>[ZST+20] is 2X faster than C++</a:t>
            </a:r>
          </a:p>
        </p:txBody>
      </p:sp>
      <p:pic>
        <p:nvPicPr>
          <p:cNvPr id="53" name="Picture 52" descr="Icon&#10;&#10;Description automatically generated with low confidence">
            <a:extLst>
              <a:ext uri="{FF2B5EF4-FFF2-40B4-BE49-F238E27FC236}">
                <a16:creationId xmlns:a16="http://schemas.microsoft.com/office/drawing/2014/main" id="{6A2B6126-228B-7C47-8BAA-4FBA8991CF65}"/>
              </a:ext>
            </a:extLst>
          </p:cNvPr>
          <p:cNvPicPr>
            <a:picLocks noChangeAspect="1"/>
          </p:cNvPicPr>
          <p:nvPr/>
        </p:nvPicPr>
        <p:blipFill>
          <a:blip r:embed="rId5"/>
          <a:stretch>
            <a:fillRect/>
          </a:stretch>
        </p:blipFill>
        <p:spPr>
          <a:xfrm>
            <a:off x="3776919" y="5851352"/>
            <a:ext cx="393700" cy="330200"/>
          </a:xfrm>
          <a:prstGeom prst="rect">
            <a:avLst/>
          </a:prstGeom>
        </p:spPr>
      </p:pic>
      <p:pic>
        <p:nvPicPr>
          <p:cNvPr id="54" name="Picture 53" descr="Shape&#10;&#10;Description automatically generated">
            <a:extLst>
              <a:ext uri="{FF2B5EF4-FFF2-40B4-BE49-F238E27FC236}">
                <a16:creationId xmlns:a16="http://schemas.microsoft.com/office/drawing/2014/main" id="{35D15D9A-CFBD-0642-9A4D-C9C53E0FE8BB}"/>
              </a:ext>
            </a:extLst>
          </p:cNvPr>
          <p:cNvPicPr>
            <a:picLocks noChangeAspect="1"/>
          </p:cNvPicPr>
          <p:nvPr/>
        </p:nvPicPr>
        <p:blipFill>
          <a:blip r:embed="rId6"/>
          <a:stretch>
            <a:fillRect/>
          </a:stretch>
        </p:blipFill>
        <p:spPr>
          <a:xfrm>
            <a:off x="7872017" y="5854123"/>
            <a:ext cx="342900" cy="368300"/>
          </a:xfrm>
          <a:prstGeom prst="rect">
            <a:avLst/>
          </a:prstGeom>
        </p:spPr>
      </p:pic>
      <p:sp>
        <p:nvSpPr>
          <p:cNvPr id="55" name="TextBox 54">
            <a:extLst>
              <a:ext uri="{FF2B5EF4-FFF2-40B4-BE49-F238E27FC236}">
                <a16:creationId xmlns:a16="http://schemas.microsoft.com/office/drawing/2014/main" id="{8F0CD1AF-EEA9-FC49-ACAF-3236EF4CCA42}"/>
              </a:ext>
            </a:extLst>
          </p:cNvPr>
          <p:cNvSpPr txBox="1"/>
          <p:nvPr/>
        </p:nvSpPr>
        <p:spPr>
          <a:xfrm>
            <a:off x="4127790" y="5822313"/>
            <a:ext cx="1120948" cy="400110"/>
          </a:xfrm>
          <a:prstGeom prst="rect">
            <a:avLst/>
          </a:prstGeom>
          <a:noFill/>
        </p:spPr>
        <p:txBody>
          <a:bodyPr wrap="none" rtlCol="0">
            <a:spAutoFit/>
          </a:bodyPr>
          <a:lstStyle/>
          <a:p>
            <a:r>
              <a:rPr lang="en-US" sz="2000" dirty="0"/>
              <a:t>Software</a:t>
            </a:r>
          </a:p>
        </p:txBody>
      </p:sp>
      <p:pic>
        <p:nvPicPr>
          <p:cNvPr id="56" name="Picture 55" descr="Icon&#10;&#10;Description automatically generated with medium confidence">
            <a:extLst>
              <a:ext uri="{FF2B5EF4-FFF2-40B4-BE49-F238E27FC236}">
                <a16:creationId xmlns:a16="http://schemas.microsoft.com/office/drawing/2014/main" id="{CD55973B-AA61-2447-9C2D-FD5272954743}"/>
              </a:ext>
            </a:extLst>
          </p:cNvPr>
          <p:cNvPicPr>
            <a:picLocks noChangeAspect="1"/>
          </p:cNvPicPr>
          <p:nvPr/>
        </p:nvPicPr>
        <p:blipFill rotWithShape="1">
          <a:blip r:embed="rId7"/>
          <a:srcRect l="13259" t="3630"/>
          <a:stretch/>
        </p:blipFill>
        <p:spPr>
          <a:xfrm>
            <a:off x="6028684" y="5909596"/>
            <a:ext cx="342901" cy="293533"/>
          </a:xfrm>
          <a:prstGeom prst="rect">
            <a:avLst/>
          </a:prstGeom>
        </p:spPr>
      </p:pic>
      <p:sp>
        <p:nvSpPr>
          <p:cNvPr id="57" name="TextBox 56">
            <a:extLst>
              <a:ext uri="{FF2B5EF4-FFF2-40B4-BE49-F238E27FC236}">
                <a16:creationId xmlns:a16="http://schemas.microsoft.com/office/drawing/2014/main" id="{5A5A7AAE-3E5B-A646-9506-7B8B6A3659F8}"/>
              </a:ext>
            </a:extLst>
          </p:cNvPr>
          <p:cNvSpPr txBox="1"/>
          <p:nvPr/>
        </p:nvSpPr>
        <p:spPr>
          <a:xfrm>
            <a:off x="6310120" y="5822313"/>
            <a:ext cx="747320" cy="400110"/>
          </a:xfrm>
          <a:prstGeom prst="rect">
            <a:avLst/>
          </a:prstGeom>
          <a:noFill/>
        </p:spPr>
        <p:txBody>
          <a:bodyPr wrap="none" rtlCol="0">
            <a:spAutoFit/>
          </a:bodyPr>
          <a:lstStyle/>
          <a:p>
            <a:r>
              <a:rPr lang="en-US" sz="2000" dirty="0"/>
              <a:t>FPGA</a:t>
            </a:r>
          </a:p>
        </p:txBody>
      </p:sp>
      <p:sp>
        <p:nvSpPr>
          <p:cNvPr id="58" name="TextBox 57">
            <a:extLst>
              <a:ext uri="{FF2B5EF4-FFF2-40B4-BE49-F238E27FC236}">
                <a16:creationId xmlns:a16="http://schemas.microsoft.com/office/drawing/2014/main" id="{19E7D6B8-504C-AF4E-9C36-26D10340933A}"/>
              </a:ext>
            </a:extLst>
          </p:cNvPr>
          <p:cNvSpPr txBox="1"/>
          <p:nvPr/>
        </p:nvSpPr>
        <p:spPr>
          <a:xfrm>
            <a:off x="8214917" y="5822313"/>
            <a:ext cx="652743" cy="400110"/>
          </a:xfrm>
          <a:prstGeom prst="rect">
            <a:avLst/>
          </a:prstGeom>
          <a:noFill/>
        </p:spPr>
        <p:txBody>
          <a:bodyPr wrap="none" rtlCol="0">
            <a:spAutoFit/>
          </a:bodyPr>
          <a:lstStyle/>
          <a:p>
            <a:r>
              <a:rPr lang="en-US" sz="2000" dirty="0"/>
              <a:t>ASIC</a:t>
            </a:r>
          </a:p>
        </p:txBody>
      </p:sp>
      <p:cxnSp>
        <p:nvCxnSpPr>
          <p:cNvPr id="59" name="Straight Connector 58">
            <a:extLst>
              <a:ext uri="{FF2B5EF4-FFF2-40B4-BE49-F238E27FC236}">
                <a16:creationId xmlns:a16="http://schemas.microsoft.com/office/drawing/2014/main" id="{9DC738E9-53C8-FF48-91C6-4BA64BA601E2}"/>
              </a:ext>
            </a:extLst>
          </p:cNvPr>
          <p:cNvCxnSpPr>
            <a:cxnSpLocks/>
          </p:cNvCxnSpPr>
          <p:nvPr/>
        </p:nvCxnSpPr>
        <p:spPr>
          <a:xfrm flipV="1">
            <a:off x="7057440" y="1462244"/>
            <a:ext cx="4332619" cy="16841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85B41B26-F6BF-1E4D-AF2E-E2CDB25E0878}"/>
              </a:ext>
            </a:extLst>
          </p:cNvPr>
          <p:cNvSpPr txBox="1"/>
          <p:nvPr/>
        </p:nvSpPr>
        <p:spPr>
          <a:xfrm>
            <a:off x="7121274" y="1446256"/>
            <a:ext cx="2881494" cy="446276"/>
          </a:xfrm>
          <a:prstGeom prst="rect">
            <a:avLst/>
          </a:prstGeom>
          <a:noFill/>
        </p:spPr>
        <p:txBody>
          <a:bodyPr wrap="none" rtlCol="0">
            <a:spAutoFit/>
          </a:bodyPr>
          <a:lstStyle/>
          <a:p>
            <a:r>
              <a:rPr lang="en-US" sz="2300" dirty="0"/>
              <a:t>GNU C++ on Apple M1</a:t>
            </a:r>
          </a:p>
        </p:txBody>
      </p:sp>
      <p:cxnSp>
        <p:nvCxnSpPr>
          <p:cNvPr id="61" name="Straight Arrow Connector 60">
            <a:extLst>
              <a:ext uri="{FF2B5EF4-FFF2-40B4-BE49-F238E27FC236}">
                <a16:creationId xmlns:a16="http://schemas.microsoft.com/office/drawing/2014/main" id="{A632402E-56AC-E24A-9B85-BE02381A49B1}"/>
              </a:ext>
            </a:extLst>
          </p:cNvPr>
          <p:cNvCxnSpPr>
            <a:cxnSpLocks/>
            <a:stCxn id="60" idx="3"/>
          </p:cNvCxnSpPr>
          <p:nvPr/>
        </p:nvCxnSpPr>
        <p:spPr>
          <a:xfrm>
            <a:off x="10002768" y="1669394"/>
            <a:ext cx="213942" cy="176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B582BEC6-1F72-0D47-B281-AD2967EEEA99}"/>
              </a:ext>
            </a:extLst>
          </p:cNvPr>
          <p:cNvCxnSpPr/>
          <p:nvPr/>
        </p:nvCxnSpPr>
        <p:spPr>
          <a:xfrm flipV="1">
            <a:off x="1873554" y="1783882"/>
            <a:ext cx="4326580" cy="1218564"/>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01166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Current view of XGCD design space</a:t>
            </a:r>
          </a:p>
        </p:txBody>
      </p:sp>
      <p:sp>
        <p:nvSpPr>
          <p:cNvPr id="37" name="Rectangle 36">
            <a:extLst>
              <a:ext uri="{FF2B5EF4-FFF2-40B4-BE49-F238E27FC236}">
                <a16:creationId xmlns:a16="http://schemas.microsoft.com/office/drawing/2014/main" id="{F426B57B-0C6D-114A-9216-A21B1309DE2F}"/>
              </a:ext>
            </a:extLst>
          </p:cNvPr>
          <p:cNvSpPr/>
          <p:nvPr/>
        </p:nvSpPr>
        <p:spPr>
          <a:xfrm>
            <a:off x="8714513" y="1674673"/>
            <a:ext cx="17823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Hardware</a:t>
            </a:r>
          </a:p>
        </p:txBody>
      </p:sp>
      <p:cxnSp>
        <p:nvCxnSpPr>
          <p:cNvPr id="46" name="Straight Arrow Connector 45">
            <a:extLst>
              <a:ext uri="{FF2B5EF4-FFF2-40B4-BE49-F238E27FC236}">
                <a16:creationId xmlns:a16="http://schemas.microsoft.com/office/drawing/2014/main" id="{BCC5F3D8-7445-FE4B-9485-A7E6A7F93626}"/>
              </a:ext>
            </a:extLst>
          </p:cNvPr>
          <p:cNvCxnSpPr>
            <a:cxnSpLocks/>
            <a:stCxn id="37" idx="2"/>
          </p:cNvCxnSpPr>
          <p:nvPr/>
        </p:nvCxnSpPr>
        <p:spPr>
          <a:xfrm>
            <a:off x="9605666" y="2277736"/>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75337691-9663-3C4D-B52F-46889601A30B}"/>
              </a:ext>
            </a:extLst>
          </p:cNvPr>
          <p:cNvSpPr/>
          <p:nvPr/>
        </p:nvSpPr>
        <p:spPr>
          <a:xfrm>
            <a:off x="11051508"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53" name="Rectangle 52">
            <a:extLst>
              <a:ext uri="{FF2B5EF4-FFF2-40B4-BE49-F238E27FC236}">
                <a16:creationId xmlns:a16="http://schemas.microsoft.com/office/drawing/2014/main" id="{382AE139-E47E-8F45-A57D-DA9624921867}"/>
              </a:ext>
            </a:extLst>
          </p:cNvPr>
          <p:cNvSpPr/>
          <p:nvPr/>
        </p:nvSpPr>
        <p:spPr>
          <a:xfrm>
            <a:off x="9800297"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54" name="Straight Arrow Connector 53">
            <a:extLst>
              <a:ext uri="{FF2B5EF4-FFF2-40B4-BE49-F238E27FC236}">
                <a16:creationId xmlns:a16="http://schemas.microsoft.com/office/drawing/2014/main" id="{FC268F39-8A5E-9547-8A8D-57C4E7BFAA3A}"/>
              </a:ext>
            </a:extLst>
          </p:cNvPr>
          <p:cNvCxnSpPr>
            <a:cxnSpLocks/>
            <a:endCxn id="53" idx="0"/>
          </p:cNvCxnSpPr>
          <p:nvPr/>
        </p:nvCxnSpPr>
        <p:spPr>
          <a:xfrm flipH="1">
            <a:off x="10265247"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329DB59-9022-F546-9B4D-D8572C40A3FB}"/>
              </a:ext>
            </a:extLst>
          </p:cNvPr>
          <p:cNvCxnSpPr>
            <a:cxnSpLocks/>
            <a:endCxn id="52" idx="0"/>
          </p:cNvCxnSpPr>
          <p:nvPr/>
        </p:nvCxnSpPr>
        <p:spPr>
          <a:xfrm>
            <a:off x="10891783"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42BC3D05-6147-4A41-93D9-F6C616F19329}"/>
              </a:ext>
            </a:extLst>
          </p:cNvPr>
          <p:cNvSpPr/>
          <p:nvPr/>
        </p:nvSpPr>
        <p:spPr>
          <a:xfrm>
            <a:off x="155806" y="167467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Target Platform</a:t>
            </a:r>
          </a:p>
        </p:txBody>
      </p:sp>
      <p:sp>
        <p:nvSpPr>
          <p:cNvPr id="58" name="Rectangle 57">
            <a:extLst>
              <a:ext uri="{FF2B5EF4-FFF2-40B4-BE49-F238E27FC236}">
                <a16:creationId xmlns:a16="http://schemas.microsoft.com/office/drawing/2014/main" id="{B3E2D58A-86D2-084C-8708-A9EFC561B961}"/>
              </a:ext>
            </a:extLst>
          </p:cNvPr>
          <p:cNvSpPr/>
          <p:nvPr/>
        </p:nvSpPr>
        <p:spPr>
          <a:xfrm>
            <a:off x="155806" y="312945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Algorithm</a:t>
            </a:r>
          </a:p>
        </p:txBody>
      </p:sp>
      <p:sp>
        <p:nvSpPr>
          <p:cNvPr id="59" name="Rectangle 58">
            <a:extLst>
              <a:ext uri="{FF2B5EF4-FFF2-40B4-BE49-F238E27FC236}">
                <a16:creationId xmlns:a16="http://schemas.microsoft.com/office/drawing/2014/main" id="{6558FA29-96B7-F347-9734-A8C1E9D51E9D}"/>
              </a:ext>
            </a:extLst>
          </p:cNvPr>
          <p:cNvSpPr/>
          <p:nvPr/>
        </p:nvSpPr>
        <p:spPr>
          <a:xfrm>
            <a:off x="155806" y="4222397"/>
            <a:ext cx="2288822" cy="894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Application Requirements</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816FB76-C5DB-0644-9B2B-7315FAF57A35}"/>
              </a:ext>
            </a:extLst>
          </p:cNvPr>
          <p:cNvCxnSpPr>
            <a:cxnSpLocks/>
          </p:cNvCxnSpPr>
          <p:nvPr/>
        </p:nvCxnSpPr>
        <p:spPr>
          <a:xfrm>
            <a:off x="315310" y="4050515"/>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0CEF6DF-6DF0-D244-8041-BD6E952A74EC}"/>
              </a:ext>
            </a:extLst>
          </p:cNvPr>
          <p:cNvSpPr/>
          <p:nvPr/>
        </p:nvSpPr>
        <p:spPr>
          <a:xfrm>
            <a:off x="10372047"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[AHAJS16]</a:t>
            </a:r>
          </a:p>
          <a:p>
            <a:pPr algn="ctr"/>
            <a:r>
              <a:rPr lang="en-US" sz="2000" dirty="0">
                <a:solidFill>
                  <a:srgbClr val="C00000"/>
                </a:solidFill>
              </a:rPr>
              <a:t>[ZST+20]</a:t>
            </a:r>
          </a:p>
          <a:p>
            <a:pPr algn="ctr"/>
            <a:r>
              <a:rPr lang="en-US" sz="2000" dirty="0">
                <a:solidFill>
                  <a:srgbClr val="C00000"/>
                </a:solidFill>
              </a:rPr>
              <a:t>[ZTW21]</a:t>
            </a:r>
          </a:p>
        </p:txBody>
      </p: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44" name="Rectangle 43">
            <a:extLst>
              <a:ext uri="{FF2B5EF4-FFF2-40B4-BE49-F238E27FC236}">
                <a16:creationId xmlns:a16="http://schemas.microsoft.com/office/drawing/2014/main" id="{34B8E4A0-4D20-1B44-B5F9-67E8875F03CB}"/>
              </a:ext>
            </a:extLst>
          </p:cNvPr>
          <p:cNvSpPr/>
          <p:nvPr/>
        </p:nvSpPr>
        <p:spPr>
          <a:xfrm>
            <a:off x="3769798" y="5459982"/>
            <a:ext cx="6387388" cy="75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 = constant-time, NCT = not constant-time</a:t>
            </a:r>
          </a:p>
        </p:txBody>
      </p:sp>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id="{849B748E-F0AA-754B-B742-64ADC14D7531}"/>
                  </a:ext>
                </a:extLst>
              </p:cNvPr>
              <p:cNvSpPr/>
              <p:nvPr/>
            </p:nvSpPr>
            <p:spPr>
              <a:xfrm>
                <a:off x="10347715" y="3129829"/>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68" name="Rectangle 67">
                <a:extLst>
                  <a:ext uri="{FF2B5EF4-FFF2-40B4-BE49-F238E27FC236}">
                    <a16:creationId xmlns:a16="http://schemas.microsoft.com/office/drawing/2014/main" id="{849B748E-F0AA-754B-B742-64ADC14D7531}"/>
                  </a:ext>
                </a:extLst>
              </p:cNvPr>
              <p:cNvSpPr>
                <a:spLocks noRot="1" noChangeAspect="1" noMove="1" noResize="1" noEditPoints="1" noAdjustHandles="1" noChangeArrowheads="1" noChangeShapeType="1" noTextEdit="1"/>
              </p:cNvSpPr>
              <p:nvPr/>
            </p:nvSpPr>
            <p:spPr>
              <a:xfrm>
                <a:off x="10347715" y="3129829"/>
                <a:ext cx="1088136" cy="603063"/>
              </a:xfrm>
              <a:prstGeom prst="rect">
                <a:avLst/>
              </a:prstGeom>
              <a:blipFill>
                <a:blip r:embed="rId3"/>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7773914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We explore the broader design space</a:t>
            </a:r>
          </a:p>
        </p:txBody>
      </p:sp>
      <p:sp>
        <p:nvSpPr>
          <p:cNvPr id="4" name="Rectangle 3">
            <a:extLst>
              <a:ext uri="{FF2B5EF4-FFF2-40B4-BE49-F238E27FC236}">
                <a16:creationId xmlns:a16="http://schemas.microsoft.com/office/drawing/2014/main" id="{F9D94FFA-E5B4-5646-9A46-79D80921A888}"/>
              </a:ext>
            </a:extLst>
          </p:cNvPr>
          <p:cNvSpPr/>
          <p:nvPr/>
        </p:nvSpPr>
        <p:spPr>
          <a:xfrm>
            <a:off x="3741296" y="1674674"/>
            <a:ext cx="1782305"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Software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EC1F34D-4F53-E547-A3F7-DC62D8874BF3}"/>
                  </a:ext>
                </a:extLst>
              </p:cNvPr>
              <p:cNvSpPr/>
              <p:nvPr/>
            </p:nvSpPr>
            <p:spPr>
              <a:xfrm>
                <a:off x="2882749"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6" name="Rectangle 5">
                <a:extLst>
                  <a:ext uri="{FF2B5EF4-FFF2-40B4-BE49-F238E27FC236}">
                    <a16:creationId xmlns:a16="http://schemas.microsoft.com/office/drawing/2014/main" id="{0EC1F34D-4F53-E547-A3F7-DC62D8874BF3}"/>
                  </a:ext>
                </a:extLst>
              </p:cNvPr>
              <p:cNvSpPr>
                <a:spLocks noRot="1" noChangeAspect="1" noMove="1" noResize="1" noEditPoints="1" noAdjustHandles="1" noChangeArrowheads="1" noChangeShapeType="1" noTextEdit="1"/>
              </p:cNvSpPr>
              <p:nvPr/>
            </p:nvSpPr>
            <p:spPr>
              <a:xfrm>
                <a:off x="2882749" y="3129830"/>
                <a:ext cx="1088136" cy="603063"/>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4B5BFB5-D96A-1946-A8C6-A915F4B4DE3D}"/>
              </a:ext>
            </a:extLst>
          </p:cNvPr>
          <p:cNvSpPr/>
          <p:nvPr/>
        </p:nvSpPr>
        <p:spPr>
          <a:xfrm>
            <a:off x="3586542"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15" name="Rectangle 14">
            <a:extLst>
              <a:ext uri="{FF2B5EF4-FFF2-40B4-BE49-F238E27FC236}">
                <a16:creationId xmlns:a16="http://schemas.microsoft.com/office/drawing/2014/main" id="{221DCAA6-1840-BB4C-A5F0-3E29EDB661B4}"/>
              </a:ext>
            </a:extLst>
          </p:cNvPr>
          <p:cNvSpPr/>
          <p:nvPr/>
        </p:nvSpPr>
        <p:spPr>
          <a:xfrm>
            <a:off x="233533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38" name="Straight Arrow Connector 37">
            <a:extLst>
              <a:ext uri="{FF2B5EF4-FFF2-40B4-BE49-F238E27FC236}">
                <a16:creationId xmlns:a16="http://schemas.microsoft.com/office/drawing/2014/main" id="{976F2D78-8604-9249-9813-F3F5DCC6BCDC}"/>
              </a:ext>
            </a:extLst>
          </p:cNvPr>
          <p:cNvCxnSpPr>
            <a:stCxn id="4" idx="2"/>
            <a:endCxn id="6" idx="0"/>
          </p:cNvCxnSpPr>
          <p:nvPr/>
        </p:nvCxnSpPr>
        <p:spPr>
          <a:xfrm flipH="1">
            <a:off x="3426817" y="2277737"/>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EC614E5-95C9-F340-80A3-6BA45AD96FD9}"/>
              </a:ext>
            </a:extLst>
          </p:cNvPr>
          <p:cNvCxnSpPr>
            <a:cxnSpLocks/>
            <a:stCxn id="4" idx="2"/>
          </p:cNvCxnSpPr>
          <p:nvPr/>
        </p:nvCxnSpPr>
        <p:spPr>
          <a:xfrm>
            <a:off x="4632449" y="2277737"/>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DEE94F1-4557-CB45-9BF7-8FA7BAAD273E}"/>
              </a:ext>
            </a:extLst>
          </p:cNvPr>
          <p:cNvCxnSpPr>
            <a:cxnSpLocks/>
            <a:stCxn id="6" idx="2"/>
            <a:endCxn id="15" idx="0"/>
          </p:cNvCxnSpPr>
          <p:nvPr/>
        </p:nvCxnSpPr>
        <p:spPr>
          <a:xfrm flipH="1">
            <a:off x="2800281"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B57FC48-E78F-4345-B752-39F6C9861011}"/>
              </a:ext>
            </a:extLst>
          </p:cNvPr>
          <p:cNvCxnSpPr>
            <a:cxnSpLocks/>
            <a:stCxn id="6" idx="2"/>
            <a:endCxn id="14" idx="0"/>
          </p:cNvCxnSpPr>
          <p:nvPr/>
        </p:nvCxnSpPr>
        <p:spPr>
          <a:xfrm>
            <a:off x="3426817"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FE8B7F5-A1C4-994F-8B06-3C48D01B44CD}"/>
                  </a:ext>
                </a:extLst>
              </p:cNvPr>
              <p:cNvSpPr/>
              <p:nvPr/>
            </p:nvSpPr>
            <p:spPr>
              <a:xfrm>
                <a:off x="5374498"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23" name="Rectangle 22">
                <a:extLst>
                  <a:ext uri="{FF2B5EF4-FFF2-40B4-BE49-F238E27FC236}">
                    <a16:creationId xmlns:a16="http://schemas.microsoft.com/office/drawing/2014/main" id="{CFE8B7F5-A1C4-994F-8B06-3C48D01B44CD}"/>
                  </a:ext>
                </a:extLst>
              </p:cNvPr>
              <p:cNvSpPr>
                <a:spLocks noRot="1" noChangeAspect="1" noMove="1" noResize="1" noEditPoints="1" noAdjustHandles="1" noChangeArrowheads="1" noChangeShapeType="1" noTextEdit="1"/>
              </p:cNvSpPr>
              <p:nvPr/>
            </p:nvSpPr>
            <p:spPr>
              <a:xfrm>
                <a:off x="5374498" y="3129830"/>
                <a:ext cx="1088136" cy="603063"/>
              </a:xfrm>
              <a:prstGeom prst="rect">
                <a:avLst/>
              </a:prstGeom>
              <a:blipFill>
                <a:blip r:embed="rId4"/>
                <a:stretch>
                  <a:fillRect/>
                </a:stretch>
              </a:blipFill>
              <a:ln>
                <a:solidFill>
                  <a:schemeClr val="tx1"/>
                </a:solidFill>
              </a:ln>
            </p:spPr>
            <p:txBody>
              <a:bodyPr/>
              <a:lstStyle/>
              <a:p>
                <a:r>
                  <a:rPr lang="en-US">
                    <a:noFill/>
                  </a:rPr>
                  <a:t> </a:t>
                </a:r>
              </a:p>
            </p:txBody>
          </p:sp>
        </mc:Fallback>
      </mc:AlternateContent>
      <p:sp>
        <p:nvSpPr>
          <p:cNvPr id="24" name="Rectangle 23">
            <a:extLst>
              <a:ext uri="{FF2B5EF4-FFF2-40B4-BE49-F238E27FC236}">
                <a16:creationId xmlns:a16="http://schemas.microsoft.com/office/drawing/2014/main" id="{83C337E2-EFAD-3A4B-9FA9-414B31BFEBE9}"/>
              </a:ext>
            </a:extLst>
          </p:cNvPr>
          <p:cNvSpPr/>
          <p:nvPr/>
        </p:nvSpPr>
        <p:spPr>
          <a:xfrm>
            <a:off x="607829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25" name="Rectangle 24">
            <a:extLst>
              <a:ext uri="{FF2B5EF4-FFF2-40B4-BE49-F238E27FC236}">
                <a16:creationId xmlns:a16="http://schemas.microsoft.com/office/drawing/2014/main" id="{693A8C4D-D933-2A4D-BD4C-3191882DE316}"/>
              </a:ext>
            </a:extLst>
          </p:cNvPr>
          <p:cNvSpPr/>
          <p:nvPr/>
        </p:nvSpPr>
        <p:spPr>
          <a:xfrm>
            <a:off x="4827080"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26" name="Straight Arrow Connector 25">
            <a:extLst>
              <a:ext uri="{FF2B5EF4-FFF2-40B4-BE49-F238E27FC236}">
                <a16:creationId xmlns:a16="http://schemas.microsoft.com/office/drawing/2014/main" id="{C2435249-6962-BD44-9E83-BAC6C092E685}"/>
              </a:ext>
            </a:extLst>
          </p:cNvPr>
          <p:cNvCxnSpPr>
            <a:cxnSpLocks/>
            <a:stCxn id="23" idx="2"/>
            <a:endCxn id="25" idx="0"/>
          </p:cNvCxnSpPr>
          <p:nvPr/>
        </p:nvCxnSpPr>
        <p:spPr>
          <a:xfrm flipH="1">
            <a:off x="5292030"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335ED66-0F3C-F44C-873E-7F5B05FFA35B}"/>
              </a:ext>
            </a:extLst>
          </p:cNvPr>
          <p:cNvCxnSpPr>
            <a:cxnSpLocks/>
            <a:stCxn id="23" idx="2"/>
            <a:endCxn id="24" idx="0"/>
          </p:cNvCxnSpPr>
          <p:nvPr/>
        </p:nvCxnSpPr>
        <p:spPr>
          <a:xfrm>
            <a:off x="5918566"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F426B57B-0C6D-114A-9216-A21B1309DE2F}"/>
              </a:ext>
            </a:extLst>
          </p:cNvPr>
          <p:cNvSpPr/>
          <p:nvPr/>
        </p:nvSpPr>
        <p:spPr>
          <a:xfrm>
            <a:off x="8714513" y="1674673"/>
            <a:ext cx="1782305"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Hardware</a:t>
            </a:r>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4CB9FD6C-AF2F-234F-97A1-21F66C75EFCF}"/>
                  </a:ext>
                </a:extLst>
              </p:cNvPr>
              <p:cNvSpPr/>
              <p:nvPr/>
            </p:nvSpPr>
            <p:spPr>
              <a:xfrm>
                <a:off x="7855966" y="3129829"/>
                <a:ext cx="1088136"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39" name="Rectangle 38">
                <a:extLst>
                  <a:ext uri="{FF2B5EF4-FFF2-40B4-BE49-F238E27FC236}">
                    <a16:creationId xmlns:a16="http://schemas.microsoft.com/office/drawing/2014/main" id="{4CB9FD6C-AF2F-234F-97A1-21F66C75EFCF}"/>
                  </a:ext>
                </a:extLst>
              </p:cNvPr>
              <p:cNvSpPr>
                <a:spLocks noRot="1" noChangeAspect="1" noMove="1" noResize="1" noEditPoints="1" noAdjustHandles="1" noChangeArrowheads="1" noChangeShapeType="1" noTextEdit="1"/>
              </p:cNvSpPr>
              <p:nvPr/>
            </p:nvSpPr>
            <p:spPr>
              <a:xfrm>
                <a:off x="7855966" y="3129829"/>
                <a:ext cx="1088136"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p:sp>
        <p:nvSpPr>
          <p:cNvPr id="42" name="Rectangle 41">
            <a:extLst>
              <a:ext uri="{FF2B5EF4-FFF2-40B4-BE49-F238E27FC236}">
                <a16:creationId xmlns:a16="http://schemas.microsoft.com/office/drawing/2014/main" id="{19CCBF76-6126-9043-A11D-A709C26FD80F}"/>
              </a:ext>
            </a:extLst>
          </p:cNvPr>
          <p:cNvSpPr/>
          <p:nvPr/>
        </p:nvSpPr>
        <p:spPr>
          <a:xfrm>
            <a:off x="8559759" y="4368138"/>
            <a:ext cx="929899"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43" name="Rectangle 42">
            <a:extLst>
              <a:ext uri="{FF2B5EF4-FFF2-40B4-BE49-F238E27FC236}">
                <a16:creationId xmlns:a16="http://schemas.microsoft.com/office/drawing/2014/main" id="{1C8F5196-838E-5442-A9C1-673597DD8A3E}"/>
              </a:ext>
            </a:extLst>
          </p:cNvPr>
          <p:cNvSpPr/>
          <p:nvPr/>
        </p:nvSpPr>
        <p:spPr>
          <a:xfrm>
            <a:off x="7308548" y="4368138"/>
            <a:ext cx="929899"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45" name="Straight Arrow Connector 44">
            <a:extLst>
              <a:ext uri="{FF2B5EF4-FFF2-40B4-BE49-F238E27FC236}">
                <a16:creationId xmlns:a16="http://schemas.microsoft.com/office/drawing/2014/main" id="{B16ADC37-E47F-F942-96E7-053C1A7C0ECC}"/>
              </a:ext>
            </a:extLst>
          </p:cNvPr>
          <p:cNvCxnSpPr>
            <a:stCxn id="37" idx="2"/>
            <a:endCxn id="39" idx="0"/>
          </p:cNvCxnSpPr>
          <p:nvPr/>
        </p:nvCxnSpPr>
        <p:spPr>
          <a:xfrm flipH="1">
            <a:off x="8400034" y="2277736"/>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BCC5F3D8-7445-FE4B-9485-A7E6A7F93626}"/>
              </a:ext>
            </a:extLst>
          </p:cNvPr>
          <p:cNvCxnSpPr>
            <a:cxnSpLocks/>
            <a:stCxn id="37" idx="2"/>
          </p:cNvCxnSpPr>
          <p:nvPr/>
        </p:nvCxnSpPr>
        <p:spPr>
          <a:xfrm>
            <a:off x="9605666" y="2277736"/>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814273AC-1B28-3A44-A563-D9496BEEC7AE}"/>
              </a:ext>
            </a:extLst>
          </p:cNvPr>
          <p:cNvCxnSpPr>
            <a:cxnSpLocks/>
            <a:stCxn id="39" idx="2"/>
            <a:endCxn id="43" idx="0"/>
          </p:cNvCxnSpPr>
          <p:nvPr/>
        </p:nvCxnSpPr>
        <p:spPr>
          <a:xfrm flipH="1">
            <a:off x="7773498"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61E0A55-350D-3241-B83F-D623F178B3B7}"/>
              </a:ext>
            </a:extLst>
          </p:cNvPr>
          <p:cNvCxnSpPr>
            <a:cxnSpLocks/>
            <a:stCxn id="39" idx="2"/>
            <a:endCxn id="42" idx="0"/>
          </p:cNvCxnSpPr>
          <p:nvPr/>
        </p:nvCxnSpPr>
        <p:spPr>
          <a:xfrm>
            <a:off x="8400034"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F27BB86C-358C-3647-8BEE-9312B9D631E9}"/>
                  </a:ext>
                </a:extLst>
              </p:cNvPr>
              <p:cNvSpPr/>
              <p:nvPr/>
            </p:nvSpPr>
            <p:spPr>
              <a:xfrm>
                <a:off x="10347715" y="3129829"/>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51" name="Rectangle 50">
                <a:extLst>
                  <a:ext uri="{FF2B5EF4-FFF2-40B4-BE49-F238E27FC236}">
                    <a16:creationId xmlns:a16="http://schemas.microsoft.com/office/drawing/2014/main" id="{F27BB86C-358C-3647-8BEE-9312B9D631E9}"/>
                  </a:ext>
                </a:extLst>
              </p:cNvPr>
              <p:cNvSpPr>
                <a:spLocks noRot="1" noChangeAspect="1" noMove="1" noResize="1" noEditPoints="1" noAdjustHandles="1" noChangeArrowheads="1" noChangeShapeType="1" noTextEdit="1"/>
              </p:cNvSpPr>
              <p:nvPr/>
            </p:nvSpPr>
            <p:spPr>
              <a:xfrm>
                <a:off x="10347715" y="3129829"/>
                <a:ext cx="1088136"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52" name="Rectangle 51">
            <a:extLst>
              <a:ext uri="{FF2B5EF4-FFF2-40B4-BE49-F238E27FC236}">
                <a16:creationId xmlns:a16="http://schemas.microsoft.com/office/drawing/2014/main" id="{75337691-9663-3C4D-B52F-46889601A30B}"/>
              </a:ext>
            </a:extLst>
          </p:cNvPr>
          <p:cNvSpPr/>
          <p:nvPr/>
        </p:nvSpPr>
        <p:spPr>
          <a:xfrm>
            <a:off x="11051508"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53" name="Rectangle 52">
            <a:extLst>
              <a:ext uri="{FF2B5EF4-FFF2-40B4-BE49-F238E27FC236}">
                <a16:creationId xmlns:a16="http://schemas.microsoft.com/office/drawing/2014/main" id="{382AE139-E47E-8F45-A57D-DA9624921867}"/>
              </a:ext>
            </a:extLst>
          </p:cNvPr>
          <p:cNvSpPr/>
          <p:nvPr/>
        </p:nvSpPr>
        <p:spPr>
          <a:xfrm>
            <a:off x="9800297"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54" name="Straight Arrow Connector 53">
            <a:extLst>
              <a:ext uri="{FF2B5EF4-FFF2-40B4-BE49-F238E27FC236}">
                <a16:creationId xmlns:a16="http://schemas.microsoft.com/office/drawing/2014/main" id="{FC268F39-8A5E-9547-8A8D-57C4E7BFAA3A}"/>
              </a:ext>
            </a:extLst>
          </p:cNvPr>
          <p:cNvCxnSpPr>
            <a:cxnSpLocks/>
            <a:stCxn id="51" idx="2"/>
            <a:endCxn id="53" idx="0"/>
          </p:cNvCxnSpPr>
          <p:nvPr/>
        </p:nvCxnSpPr>
        <p:spPr>
          <a:xfrm flipH="1">
            <a:off x="10265247"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329DB59-9022-F546-9B4D-D8572C40A3FB}"/>
              </a:ext>
            </a:extLst>
          </p:cNvPr>
          <p:cNvCxnSpPr>
            <a:cxnSpLocks/>
            <a:stCxn id="51" idx="2"/>
            <a:endCxn id="52" idx="0"/>
          </p:cNvCxnSpPr>
          <p:nvPr/>
        </p:nvCxnSpPr>
        <p:spPr>
          <a:xfrm>
            <a:off x="10891783"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42BC3D05-6147-4A41-93D9-F6C616F19329}"/>
              </a:ext>
            </a:extLst>
          </p:cNvPr>
          <p:cNvSpPr/>
          <p:nvPr/>
        </p:nvSpPr>
        <p:spPr>
          <a:xfrm>
            <a:off x="155806" y="167467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Target Platform</a:t>
            </a:r>
          </a:p>
        </p:txBody>
      </p:sp>
      <p:sp>
        <p:nvSpPr>
          <p:cNvPr id="58" name="Rectangle 57">
            <a:extLst>
              <a:ext uri="{FF2B5EF4-FFF2-40B4-BE49-F238E27FC236}">
                <a16:creationId xmlns:a16="http://schemas.microsoft.com/office/drawing/2014/main" id="{B3E2D58A-86D2-084C-8708-A9EFC561B961}"/>
              </a:ext>
            </a:extLst>
          </p:cNvPr>
          <p:cNvSpPr/>
          <p:nvPr/>
        </p:nvSpPr>
        <p:spPr>
          <a:xfrm>
            <a:off x="155806" y="312945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Algorithm</a:t>
            </a:r>
          </a:p>
        </p:txBody>
      </p:sp>
      <p:sp>
        <p:nvSpPr>
          <p:cNvPr id="59" name="Rectangle 58">
            <a:extLst>
              <a:ext uri="{FF2B5EF4-FFF2-40B4-BE49-F238E27FC236}">
                <a16:creationId xmlns:a16="http://schemas.microsoft.com/office/drawing/2014/main" id="{6558FA29-96B7-F347-9734-A8C1E9D51E9D}"/>
              </a:ext>
            </a:extLst>
          </p:cNvPr>
          <p:cNvSpPr/>
          <p:nvPr/>
        </p:nvSpPr>
        <p:spPr>
          <a:xfrm>
            <a:off x="155806" y="4222397"/>
            <a:ext cx="2288822" cy="894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Application Requirements</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816FB76-C5DB-0644-9B2B-7315FAF57A35}"/>
              </a:ext>
            </a:extLst>
          </p:cNvPr>
          <p:cNvCxnSpPr>
            <a:cxnSpLocks/>
          </p:cNvCxnSpPr>
          <p:nvPr/>
        </p:nvCxnSpPr>
        <p:spPr>
          <a:xfrm>
            <a:off x="315310" y="4050515"/>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0CEF6DF-6DF0-D244-8041-BD6E952A74EC}"/>
              </a:ext>
            </a:extLst>
          </p:cNvPr>
          <p:cNvSpPr/>
          <p:nvPr/>
        </p:nvSpPr>
        <p:spPr>
          <a:xfrm>
            <a:off x="10372047"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[AHAJS16]</a:t>
            </a:r>
          </a:p>
          <a:p>
            <a:pPr algn="ctr"/>
            <a:r>
              <a:rPr lang="en-US" sz="2000" dirty="0">
                <a:solidFill>
                  <a:srgbClr val="C00000"/>
                </a:solidFill>
              </a:rPr>
              <a:t>[ZST+20]</a:t>
            </a:r>
          </a:p>
          <a:p>
            <a:pPr algn="ctr"/>
            <a:r>
              <a:rPr lang="en-US" sz="2000" dirty="0">
                <a:solidFill>
                  <a:srgbClr val="C00000"/>
                </a:solidFill>
              </a:rPr>
              <a:t>[ZTW21]</a:t>
            </a:r>
          </a:p>
        </p:txBody>
      </p: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65" name="Rectangle 64">
            <a:extLst>
              <a:ext uri="{FF2B5EF4-FFF2-40B4-BE49-F238E27FC236}">
                <a16:creationId xmlns:a16="http://schemas.microsoft.com/office/drawing/2014/main" id="{3CC284CD-0519-C441-801C-4CA2E344AF03}"/>
              </a:ext>
            </a:extLst>
          </p:cNvPr>
          <p:cNvSpPr/>
          <p:nvPr/>
        </p:nvSpPr>
        <p:spPr>
          <a:xfrm>
            <a:off x="3769798" y="5459982"/>
            <a:ext cx="6387388" cy="75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 = constant-time, NCT = not constant-time</a:t>
            </a:r>
          </a:p>
        </p:txBody>
      </p:sp>
    </p:spTree>
    <p:extLst>
      <p:ext uri="{BB962C8B-B14F-4D97-AF65-F5344CB8AC3E}">
        <p14:creationId xmlns:p14="http://schemas.microsoft.com/office/powerpoint/2010/main" val="38259555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We explore the broader design space</a:t>
            </a:r>
          </a:p>
        </p:txBody>
      </p:sp>
      <p:sp>
        <p:nvSpPr>
          <p:cNvPr id="4" name="Rectangle 3">
            <a:extLst>
              <a:ext uri="{FF2B5EF4-FFF2-40B4-BE49-F238E27FC236}">
                <a16:creationId xmlns:a16="http://schemas.microsoft.com/office/drawing/2014/main" id="{F9D94FFA-E5B4-5646-9A46-79D80921A888}"/>
              </a:ext>
            </a:extLst>
          </p:cNvPr>
          <p:cNvSpPr/>
          <p:nvPr/>
        </p:nvSpPr>
        <p:spPr>
          <a:xfrm>
            <a:off x="3741296" y="1674674"/>
            <a:ext cx="1782305"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Software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EC1F34D-4F53-E547-A3F7-DC62D8874BF3}"/>
                  </a:ext>
                </a:extLst>
              </p:cNvPr>
              <p:cNvSpPr/>
              <p:nvPr/>
            </p:nvSpPr>
            <p:spPr>
              <a:xfrm>
                <a:off x="2882749"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6" name="Rectangle 5">
                <a:extLst>
                  <a:ext uri="{FF2B5EF4-FFF2-40B4-BE49-F238E27FC236}">
                    <a16:creationId xmlns:a16="http://schemas.microsoft.com/office/drawing/2014/main" id="{0EC1F34D-4F53-E547-A3F7-DC62D8874BF3}"/>
                  </a:ext>
                </a:extLst>
              </p:cNvPr>
              <p:cNvSpPr>
                <a:spLocks noRot="1" noChangeAspect="1" noMove="1" noResize="1" noEditPoints="1" noAdjustHandles="1" noChangeArrowheads="1" noChangeShapeType="1" noTextEdit="1"/>
              </p:cNvSpPr>
              <p:nvPr/>
            </p:nvSpPr>
            <p:spPr>
              <a:xfrm>
                <a:off x="2882749" y="3129830"/>
                <a:ext cx="1088136" cy="603063"/>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4B5BFB5-D96A-1946-A8C6-A915F4B4DE3D}"/>
              </a:ext>
            </a:extLst>
          </p:cNvPr>
          <p:cNvSpPr/>
          <p:nvPr/>
        </p:nvSpPr>
        <p:spPr>
          <a:xfrm>
            <a:off x="3586542"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15" name="Rectangle 14">
            <a:extLst>
              <a:ext uri="{FF2B5EF4-FFF2-40B4-BE49-F238E27FC236}">
                <a16:creationId xmlns:a16="http://schemas.microsoft.com/office/drawing/2014/main" id="{221DCAA6-1840-BB4C-A5F0-3E29EDB661B4}"/>
              </a:ext>
            </a:extLst>
          </p:cNvPr>
          <p:cNvSpPr/>
          <p:nvPr/>
        </p:nvSpPr>
        <p:spPr>
          <a:xfrm>
            <a:off x="233533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38" name="Straight Arrow Connector 37">
            <a:extLst>
              <a:ext uri="{FF2B5EF4-FFF2-40B4-BE49-F238E27FC236}">
                <a16:creationId xmlns:a16="http://schemas.microsoft.com/office/drawing/2014/main" id="{976F2D78-8604-9249-9813-F3F5DCC6BCDC}"/>
              </a:ext>
            </a:extLst>
          </p:cNvPr>
          <p:cNvCxnSpPr>
            <a:stCxn id="4" idx="2"/>
            <a:endCxn id="6" idx="0"/>
          </p:cNvCxnSpPr>
          <p:nvPr/>
        </p:nvCxnSpPr>
        <p:spPr>
          <a:xfrm flipH="1">
            <a:off x="3426817" y="2277737"/>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EC614E5-95C9-F340-80A3-6BA45AD96FD9}"/>
              </a:ext>
            </a:extLst>
          </p:cNvPr>
          <p:cNvCxnSpPr>
            <a:cxnSpLocks/>
            <a:stCxn id="4" idx="2"/>
          </p:cNvCxnSpPr>
          <p:nvPr/>
        </p:nvCxnSpPr>
        <p:spPr>
          <a:xfrm>
            <a:off x="4632449" y="2277737"/>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DEE94F1-4557-CB45-9BF7-8FA7BAAD273E}"/>
              </a:ext>
            </a:extLst>
          </p:cNvPr>
          <p:cNvCxnSpPr>
            <a:cxnSpLocks/>
            <a:stCxn id="6" idx="2"/>
            <a:endCxn id="15" idx="0"/>
          </p:cNvCxnSpPr>
          <p:nvPr/>
        </p:nvCxnSpPr>
        <p:spPr>
          <a:xfrm flipH="1">
            <a:off x="2800281"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B57FC48-E78F-4345-B752-39F6C9861011}"/>
              </a:ext>
            </a:extLst>
          </p:cNvPr>
          <p:cNvCxnSpPr>
            <a:cxnSpLocks/>
            <a:stCxn id="6" idx="2"/>
            <a:endCxn id="14" idx="0"/>
          </p:cNvCxnSpPr>
          <p:nvPr/>
        </p:nvCxnSpPr>
        <p:spPr>
          <a:xfrm>
            <a:off x="3426817"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FE8B7F5-A1C4-994F-8B06-3C48D01B44CD}"/>
                  </a:ext>
                </a:extLst>
              </p:cNvPr>
              <p:cNvSpPr/>
              <p:nvPr/>
            </p:nvSpPr>
            <p:spPr>
              <a:xfrm>
                <a:off x="5374498" y="3129830"/>
                <a:ext cx="1088136"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23" name="Rectangle 22">
                <a:extLst>
                  <a:ext uri="{FF2B5EF4-FFF2-40B4-BE49-F238E27FC236}">
                    <a16:creationId xmlns:a16="http://schemas.microsoft.com/office/drawing/2014/main" id="{CFE8B7F5-A1C4-994F-8B06-3C48D01B44CD}"/>
                  </a:ext>
                </a:extLst>
              </p:cNvPr>
              <p:cNvSpPr>
                <a:spLocks noRot="1" noChangeAspect="1" noMove="1" noResize="1" noEditPoints="1" noAdjustHandles="1" noChangeArrowheads="1" noChangeShapeType="1" noTextEdit="1"/>
              </p:cNvSpPr>
              <p:nvPr/>
            </p:nvSpPr>
            <p:spPr>
              <a:xfrm>
                <a:off x="5374498" y="3129830"/>
                <a:ext cx="1088136" cy="603063"/>
              </a:xfrm>
              <a:prstGeom prst="rect">
                <a:avLst/>
              </a:prstGeom>
              <a:blipFill>
                <a:blip r:embed="rId4"/>
                <a:stretch>
                  <a:fillRect/>
                </a:stretch>
              </a:blipFill>
              <a:ln>
                <a:solidFill>
                  <a:schemeClr val="tx1"/>
                </a:solidFill>
              </a:ln>
            </p:spPr>
            <p:txBody>
              <a:bodyPr/>
              <a:lstStyle/>
              <a:p>
                <a:r>
                  <a:rPr lang="en-US">
                    <a:noFill/>
                  </a:rPr>
                  <a:t> </a:t>
                </a:r>
              </a:p>
            </p:txBody>
          </p:sp>
        </mc:Fallback>
      </mc:AlternateContent>
      <p:sp>
        <p:nvSpPr>
          <p:cNvPr id="24" name="Rectangle 23">
            <a:extLst>
              <a:ext uri="{FF2B5EF4-FFF2-40B4-BE49-F238E27FC236}">
                <a16:creationId xmlns:a16="http://schemas.microsoft.com/office/drawing/2014/main" id="{83C337E2-EFAD-3A4B-9FA9-414B31BFEBE9}"/>
              </a:ext>
            </a:extLst>
          </p:cNvPr>
          <p:cNvSpPr/>
          <p:nvPr/>
        </p:nvSpPr>
        <p:spPr>
          <a:xfrm>
            <a:off x="6078291"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25" name="Rectangle 24">
            <a:extLst>
              <a:ext uri="{FF2B5EF4-FFF2-40B4-BE49-F238E27FC236}">
                <a16:creationId xmlns:a16="http://schemas.microsoft.com/office/drawing/2014/main" id="{693A8C4D-D933-2A4D-BD4C-3191882DE316}"/>
              </a:ext>
            </a:extLst>
          </p:cNvPr>
          <p:cNvSpPr/>
          <p:nvPr/>
        </p:nvSpPr>
        <p:spPr>
          <a:xfrm>
            <a:off x="4827080" y="4368139"/>
            <a:ext cx="929899" cy="603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26" name="Straight Arrow Connector 25">
            <a:extLst>
              <a:ext uri="{FF2B5EF4-FFF2-40B4-BE49-F238E27FC236}">
                <a16:creationId xmlns:a16="http://schemas.microsoft.com/office/drawing/2014/main" id="{C2435249-6962-BD44-9E83-BAC6C092E685}"/>
              </a:ext>
            </a:extLst>
          </p:cNvPr>
          <p:cNvCxnSpPr>
            <a:cxnSpLocks/>
            <a:stCxn id="23" idx="2"/>
            <a:endCxn id="25" idx="0"/>
          </p:cNvCxnSpPr>
          <p:nvPr/>
        </p:nvCxnSpPr>
        <p:spPr>
          <a:xfrm flipH="1">
            <a:off x="5292030" y="3732893"/>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335ED66-0F3C-F44C-873E-7F5B05FFA35B}"/>
              </a:ext>
            </a:extLst>
          </p:cNvPr>
          <p:cNvCxnSpPr>
            <a:cxnSpLocks/>
            <a:stCxn id="23" idx="2"/>
            <a:endCxn id="24" idx="0"/>
          </p:cNvCxnSpPr>
          <p:nvPr/>
        </p:nvCxnSpPr>
        <p:spPr>
          <a:xfrm>
            <a:off x="5918566" y="3732893"/>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F426B57B-0C6D-114A-9216-A21B1309DE2F}"/>
              </a:ext>
            </a:extLst>
          </p:cNvPr>
          <p:cNvSpPr/>
          <p:nvPr/>
        </p:nvSpPr>
        <p:spPr>
          <a:xfrm>
            <a:off x="8714513" y="1674673"/>
            <a:ext cx="1782305" cy="60306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Hardware</a:t>
            </a:r>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4CB9FD6C-AF2F-234F-97A1-21F66C75EFCF}"/>
                  </a:ext>
                </a:extLst>
              </p:cNvPr>
              <p:cNvSpPr/>
              <p:nvPr/>
            </p:nvSpPr>
            <p:spPr>
              <a:xfrm>
                <a:off x="7855966" y="3129829"/>
                <a:ext cx="1088136" cy="60306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39" name="Rectangle 38">
                <a:extLst>
                  <a:ext uri="{FF2B5EF4-FFF2-40B4-BE49-F238E27FC236}">
                    <a16:creationId xmlns:a16="http://schemas.microsoft.com/office/drawing/2014/main" id="{4CB9FD6C-AF2F-234F-97A1-21F66C75EFCF}"/>
                  </a:ext>
                </a:extLst>
              </p:cNvPr>
              <p:cNvSpPr>
                <a:spLocks noRot="1" noChangeAspect="1" noMove="1" noResize="1" noEditPoints="1" noAdjustHandles="1" noChangeArrowheads="1" noChangeShapeType="1" noTextEdit="1"/>
              </p:cNvSpPr>
              <p:nvPr/>
            </p:nvSpPr>
            <p:spPr>
              <a:xfrm>
                <a:off x="7855966" y="3129829"/>
                <a:ext cx="1088136"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B16ADC37-E47F-F942-96E7-053C1A7C0ECC}"/>
              </a:ext>
            </a:extLst>
          </p:cNvPr>
          <p:cNvCxnSpPr>
            <a:stCxn id="37" idx="2"/>
            <a:endCxn id="39" idx="0"/>
          </p:cNvCxnSpPr>
          <p:nvPr/>
        </p:nvCxnSpPr>
        <p:spPr>
          <a:xfrm flipH="1">
            <a:off x="8400034" y="2277736"/>
            <a:ext cx="1205632"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BCC5F3D8-7445-FE4B-9485-A7E6A7F93626}"/>
              </a:ext>
            </a:extLst>
          </p:cNvPr>
          <p:cNvCxnSpPr>
            <a:cxnSpLocks/>
            <a:stCxn id="37" idx="2"/>
          </p:cNvCxnSpPr>
          <p:nvPr/>
        </p:nvCxnSpPr>
        <p:spPr>
          <a:xfrm>
            <a:off x="9605666" y="2277736"/>
            <a:ext cx="1286117" cy="85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814273AC-1B28-3A44-A563-D9496BEEC7AE}"/>
              </a:ext>
            </a:extLst>
          </p:cNvPr>
          <p:cNvCxnSpPr>
            <a:cxnSpLocks/>
            <a:stCxn id="39" idx="2"/>
          </p:cNvCxnSpPr>
          <p:nvPr/>
        </p:nvCxnSpPr>
        <p:spPr>
          <a:xfrm flipH="1">
            <a:off x="7773498"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61E0A55-350D-3241-B83F-D623F178B3B7}"/>
              </a:ext>
            </a:extLst>
          </p:cNvPr>
          <p:cNvCxnSpPr>
            <a:cxnSpLocks/>
            <a:stCxn id="39" idx="2"/>
          </p:cNvCxnSpPr>
          <p:nvPr/>
        </p:nvCxnSpPr>
        <p:spPr>
          <a:xfrm>
            <a:off x="8400034"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F27BB86C-358C-3647-8BEE-9312B9D631E9}"/>
                  </a:ext>
                </a:extLst>
              </p:cNvPr>
              <p:cNvSpPr/>
              <p:nvPr/>
            </p:nvSpPr>
            <p:spPr>
              <a:xfrm>
                <a:off x="10347715" y="3129829"/>
                <a:ext cx="1088136"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dirty="0"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51" name="Rectangle 50">
                <a:extLst>
                  <a:ext uri="{FF2B5EF4-FFF2-40B4-BE49-F238E27FC236}">
                    <a16:creationId xmlns:a16="http://schemas.microsoft.com/office/drawing/2014/main" id="{F27BB86C-358C-3647-8BEE-9312B9D631E9}"/>
                  </a:ext>
                </a:extLst>
              </p:cNvPr>
              <p:cNvSpPr>
                <a:spLocks noRot="1" noChangeAspect="1" noMove="1" noResize="1" noEditPoints="1" noAdjustHandles="1" noChangeArrowheads="1" noChangeShapeType="1" noTextEdit="1"/>
              </p:cNvSpPr>
              <p:nvPr/>
            </p:nvSpPr>
            <p:spPr>
              <a:xfrm>
                <a:off x="10347715" y="3129829"/>
                <a:ext cx="1088136"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52" name="Rectangle 51">
            <a:extLst>
              <a:ext uri="{FF2B5EF4-FFF2-40B4-BE49-F238E27FC236}">
                <a16:creationId xmlns:a16="http://schemas.microsoft.com/office/drawing/2014/main" id="{75337691-9663-3C4D-B52F-46889601A30B}"/>
              </a:ext>
            </a:extLst>
          </p:cNvPr>
          <p:cNvSpPr/>
          <p:nvPr/>
        </p:nvSpPr>
        <p:spPr>
          <a:xfrm>
            <a:off x="11051508"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NCT</a:t>
            </a:r>
          </a:p>
        </p:txBody>
      </p:sp>
      <p:sp>
        <p:nvSpPr>
          <p:cNvPr id="53" name="Rectangle 52">
            <a:extLst>
              <a:ext uri="{FF2B5EF4-FFF2-40B4-BE49-F238E27FC236}">
                <a16:creationId xmlns:a16="http://schemas.microsoft.com/office/drawing/2014/main" id="{382AE139-E47E-8F45-A57D-DA9624921867}"/>
              </a:ext>
            </a:extLst>
          </p:cNvPr>
          <p:cNvSpPr/>
          <p:nvPr/>
        </p:nvSpPr>
        <p:spPr>
          <a:xfrm>
            <a:off x="9800297" y="4368138"/>
            <a:ext cx="929899" cy="6030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a:t>
            </a:r>
          </a:p>
        </p:txBody>
      </p:sp>
      <p:cxnSp>
        <p:nvCxnSpPr>
          <p:cNvPr id="54" name="Straight Arrow Connector 53">
            <a:extLst>
              <a:ext uri="{FF2B5EF4-FFF2-40B4-BE49-F238E27FC236}">
                <a16:creationId xmlns:a16="http://schemas.microsoft.com/office/drawing/2014/main" id="{FC268F39-8A5E-9547-8A8D-57C4E7BFAA3A}"/>
              </a:ext>
            </a:extLst>
          </p:cNvPr>
          <p:cNvCxnSpPr>
            <a:cxnSpLocks/>
            <a:stCxn id="51" idx="2"/>
            <a:endCxn id="53" idx="0"/>
          </p:cNvCxnSpPr>
          <p:nvPr/>
        </p:nvCxnSpPr>
        <p:spPr>
          <a:xfrm flipH="1">
            <a:off x="10265247" y="3732892"/>
            <a:ext cx="626536"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329DB59-9022-F546-9B4D-D8572C40A3FB}"/>
              </a:ext>
            </a:extLst>
          </p:cNvPr>
          <p:cNvCxnSpPr>
            <a:cxnSpLocks/>
            <a:stCxn id="51" idx="2"/>
            <a:endCxn id="52" idx="0"/>
          </p:cNvCxnSpPr>
          <p:nvPr/>
        </p:nvCxnSpPr>
        <p:spPr>
          <a:xfrm>
            <a:off x="10891783" y="3732892"/>
            <a:ext cx="624675" cy="63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42BC3D05-6147-4A41-93D9-F6C616F19329}"/>
              </a:ext>
            </a:extLst>
          </p:cNvPr>
          <p:cNvSpPr/>
          <p:nvPr/>
        </p:nvSpPr>
        <p:spPr>
          <a:xfrm>
            <a:off x="155806" y="167467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Target Platform</a:t>
            </a:r>
          </a:p>
        </p:txBody>
      </p:sp>
      <p:sp>
        <p:nvSpPr>
          <p:cNvPr id="58" name="Rectangle 57">
            <a:extLst>
              <a:ext uri="{FF2B5EF4-FFF2-40B4-BE49-F238E27FC236}">
                <a16:creationId xmlns:a16="http://schemas.microsoft.com/office/drawing/2014/main" id="{B3E2D58A-86D2-084C-8708-A9EFC561B961}"/>
              </a:ext>
            </a:extLst>
          </p:cNvPr>
          <p:cNvSpPr/>
          <p:nvPr/>
        </p:nvSpPr>
        <p:spPr>
          <a:xfrm>
            <a:off x="155806" y="312945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Algorithm</a:t>
            </a:r>
          </a:p>
        </p:txBody>
      </p:sp>
      <p:sp>
        <p:nvSpPr>
          <p:cNvPr id="59" name="Rectangle 58">
            <a:extLst>
              <a:ext uri="{FF2B5EF4-FFF2-40B4-BE49-F238E27FC236}">
                <a16:creationId xmlns:a16="http://schemas.microsoft.com/office/drawing/2014/main" id="{6558FA29-96B7-F347-9734-A8C1E9D51E9D}"/>
              </a:ext>
            </a:extLst>
          </p:cNvPr>
          <p:cNvSpPr/>
          <p:nvPr/>
        </p:nvSpPr>
        <p:spPr>
          <a:xfrm>
            <a:off x="155806" y="4222397"/>
            <a:ext cx="2288822" cy="894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Application Requirements</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816FB76-C5DB-0644-9B2B-7315FAF57A35}"/>
              </a:ext>
            </a:extLst>
          </p:cNvPr>
          <p:cNvCxnSpPr>
            <a:cxnSpLocks/>
          </p:cNvCxnSpPr>
          <p:nvPr/>
        </p:nvCxnSpPr>
        <p:spPr>
          <a:xfrm>
            <a:off x="315310" y="4050515"/>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0CEF6DF-6DF0-D244-8041-BD6E952A74EC}"/>
              </a:ext>
            </a:extLst>
          </p:cNvPr>
          <p:cNvSpPr/>
          <p:nvPr/>
        </p:nvSpPr>
        <p:spPr>
          <a:xfrm>
            <a:off x="10372047"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[AHAJS16]</a:t>
            </a:r>
          </a:p>
          <a:p>
            <a:pPr algn="ctr"/>
            <a:r>
              <a:rPr lang="en-US" sz="2000" dirty="0">
                <a:solidFill>
                  <a:srgbClr val="C00000"/>
                </a:solidFill>
              </a:rPr>
              <a:t>[ZST+20]</a:t>
            </a:r>
          </a:p>
          <a:p>
            <a:pPr algn="ctr"/>
            <a:r>
              <a:rPr lang="en-US" sz="2000" dirty="0">
                <a:solidFill>
                  <a:srgbClr val="C00000"/>
                </a:solidFill>
              </a:rPr>
              <a:t>[ZTW21]</a:t>
            </a:r>
          </a:p>
        </p:txBody>
      </p: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65" name="Rectangle 64">
            <a:extLst>
              <a:ext uri="{FF2B5EF4-FFF2-40B4-BE49-F238E27FC236}">
                <a16:creationId xmlns:a16="http://schemas.microsoft.com/office/drawing/2014/main" id="{3CC284CD-0519-C441-801C-4CA2E344AF03}"/>
              </a:ext>
            </a:extLst>
          </p:cNvPr>
          <p:cNvSpPr/>
          <p:nvPr/>
        </p:nvSpPr>
        <p:spPr>
          <a:xfrm>
            <a:off x="3769798" y="5459982"/>
            <a:ext cx="6387388" cy="75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CT = constant-time, NCT = not constant-time</a:t>
            </a:r>
          </a:p>
        </p:txBody>
      </p:sp>
      <p:sp>
        <p:nvSpPr>
          <p:cNvPr id="41" name="Rectangle 40">
            <a:extLst>
              <a:ext uri="{FF2B5EF4-FFF2-40B4-BE49-F238E27FC236}">
                <a16:creationId xmlns:a16="http://schemas.microsoft.com/office/drawing/2014/main" id="{D5151CC8-DA2F-8F43-86A7-83DBB33BA237}"/>
              </a:ext>
            </a:extLst>
          </p:cNvPr>
          <p:cNvSpPr/>
          <p:nvPr/>
        </p:nvSpPr>
        <p:spPr>
          <a:xfrm>
            <a:off x="7323234" y="4361597"/>
            <a:ext cx="2170438" cy="60306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Unified</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Tree>
    <p:extLst>
      <p:ext uri="{BB962C8B-B14F-4D97-AF65-F5344CB8AC3E}">
        <p14:creationId xmlns:p14="http://schemas.microsoft.com/office/powerpoint/2010/main" val="30517039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Hardware allows for short iteration times</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Target Platform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1"/>
            <a:ext cx="4153115" cy="1407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Number of Iterations</a:t>
            </a:r>
          </a:p>
          <a:p>
            <a:pPr algn="ctr"/>
            <a:endParaRPr lang="en-US" sz="2500" dirty="0">
              <a:solidFill>
                <a:schemeClr val="tx1"/>
              </a:solidFill>
            </a:endParaRPr>
          </a:p>
          <a:p>
            <a:pPr algn="ctr"/>
            <a:r>
              <a:rPr lang="en-US" sz="2500" dirty="0">
                <a:solidFill>
                  <a:schemeClr val="tx1"/>
                </a:solidFill>
              </a:rPr>
              <a:t>Constrained to ISA</a:t>
            </a:r>
          </a:p>
        </p:txBody>
      </p:sp>
      <p:sp>
        <p:nvSpPr>
          <p:cNvPr id="16" name="Rectangle 15">
            <a:extLst>
              <a:ext uri="{FF2B5EF4-FFF2-40B4-BE49-F238E27FC236}">
                <a16:creationId xmlns:a16="http://schemas.microsoft.com/office/drawing/2014/main" id="{D594EB78-36EF-1148-B256-68F95853E827}"/>
              </a:ext>
            </a:extLst>
          </p:cNvPr>
          <p:cNvSpPr/>
          <p:nvPr/>
        </p:nvSpPr>
        <p:spPr>
          <a:xfrm>
            <a:off x="2908042" y="3052145"/>
            <a:ext cx="4153115" cy="1407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From algorithm</a:t>
            </a:r>
          </a:p>
          <a:p>
            <a:pPr algn="ctr"/>
            <a:endParaRPr lang="en-US" sz="2500" dirty="0">
              <a:solidFill>
                <a:schemeClr val="tx1"/>
              </a:solidFill>
            </a:endParaRPr>
          </a:p>
          <a:p>
            <a:pPr algn="ctr"/>
            <a:r>
              <a:rPr lang="en-US" sz="2500" dirty="0">
                <a:solidFill>
                  <a:schemeClr val="tx1"/>
                </a:solidFill>
              </a:rPr>
              <a:t>Yes</a:t>
            </a:r>
          </a:p>
        </p:txBody>
      </p:sp>
      <p:sp>
        <p:nvSpPr>
          <p:cNvPr id="17" name="Rectangle 16">
            <a:extLst>
              <a:ext uri="{FF2B5EF4-FFF2-40B4-BE49-F238E27FC236}">
                <a16:creationId xmlns:a16="http://schemas.microsoft.com/office/drawing/2014/main" id="{AB170D1D-B813-A44C-B293-D48DA71ACA12}"/>
              </a:ext>
            </a:extLst>
          </p:cNvPr>
          <p:cNvSpPr/>
          <p:nvPr/>
        </p:nvSpPr>
        <p:spPr>
          <a:xfrm>
            <a:off x="7529105" y="3052145"/>
            <a:ext cx="4153115" cy="1407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From algorithm</a:t>
            </a:r>
          </a:p>
          <a:p>
            <a:pPr algn="ctr"/>
            <a:endParaRPr lang="en-US" sz="2500" dirty="0">
              <a:solidFill>
                <a:schemeClr val="tx1"/>
              </a:solidFill>
            </a:endParaRPr>
          </a:p>
          <a:p>
            <a:pPr algn="ctr"/>
            <a:r>
              <a:rPr lang="en-US" sz="2500" dirty="0">
                <a:solidFill>
                  <a:schemeClr val="tx1"/>
                </a:solidFill>
              </a:rPr>
              <a:t>No</a:t>
            </a:r>
          </a:p>
        </p:txBody>
      </p:sp>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2988499"/>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647999"/>
            <a:ext cx="1077310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7928806E-50EE-4A4E-A247-073E972B7D09}"/>
                  </a:ext>
                </a:extLst>
              </p:cNvPr>
              <p:cNvSpPr>
                <a:spLocks noGrp="1"/>
              </p:cNvSpPr>
              <p:nvPr>
                <p:ph idx="1"/>
              </p:nvPr>
            </p:nvSpPr>
            <p:spPr>
              <a:xfrm>
                <a:off x="1247037" y="4905929"/>
                <a:ext cx="9697927" cy="1275218"/>
              </a:xfrm>
            </p:spPr>
            <p:txBody>
              <a:bodyPr>
                <a:noAutofit/>
              </a:bodyPr>
              <a:lstStyle/>
              <a:p>
                <a:pPr marL="0" indent="0" algn="ctr">
                  <a:buNone/>
                </a:pPr>
                <a:r>
                  <a:rPr lang="en-US" sz="2500" dirty="0"/>
                  <a:t>Execution time = number of iterations </a:t>
                </a:r>
                <a14:m>
                  <m:oMath xmlns:m="http://schemas.openxmlformats.org/officeDocument/2006/math">
                    <m:r>
                      <a:rPr lang="en-US" sz="2500" i="1" dirty="0" smtClean="0">
                        <a:latin typeface="Cambria Math" panose="02040503050406030204" pitchFamily="18" charset="0"/>
                      </a:rPr>
                      <m:t>∗</m:t>
                    </m:r>
                  </m:oMath>
                </a14:m>
                <a:r>
                  <a:rPr lang="en-US" sz="2500" dirty="0"/>
                  <a:t> iteration time</a:t>
                </a:r>
              </a:p>
              <a:p>
                <a:pPr marL="0" indent="0" algn="ctr">
                  <a:buNone/>
                </a:pPr>
                <a:r>
                  <a:rPr lang="en-US" sz="2500" dirty="0"/>
                  <a:t>The control over iteration time in hardware opens the opportunity to accelerate simpler algorithms that require more iterations.</a:t>
                </a:r>
              </a:p>
              <a:p>
                <a:pPr marL="0" indent="0" algn="ctr">
                  <a:buNone/>
                </a:pPr>
                <a:endParaRPr lang="en-US" sz="2500" dirty="0"/>
              </a:p>
            </p:txBody>
          </p:sp>
        </mc:Choice>
        <mc:Fallback xmlns="">
          <p:sp>
            <p:nvSpPr>
              <p:cNvPr id="25" name="Content Placeholder 2">
                <a:extLst>
                  <a:ext uri="{FF2B5EF4-FFF2-40B4-BE49-F238E27FC236}">
                    <a16:creationId xmlns:a16="http://schemas.microsoft.com/office/drawing/2014/main" id="{7928806E-50EE-4A4E-A247-073E972B7D09}"/>
                  </a:ext>
                </a:extLst>
              </p:cNvPr>
              <p:cNvSpPr>
                <a:spLocks noGrp="1" noRot="1" noChangeAspect="1" noMove="1" noResize="1" noEditPoints="1" noAdjustHandles="1" noChangeArrowheads="1" noChangeShapeType="1" noTextEdit="1"/>
              </p:cNvSpPr>
              <p:nvPr>
                <p:ph idx="1"/>
              </p:nvPr>
            </p:nvSpPr>
            <p:spPr>
              <a:xfrm>
                <a:off x="1247037" y="4905929"/>
                <a:ext cx="9697927" cy="1275218"/>
              </a:xfrm>
              <a:blipFill>
                <a:blip r:embed="rId3"/>
                <a:stretch>
                  <a:fillRect t="-6699" b="-9569"/>
                </a:stretch>
              </a:blipFill>
            </p:spPr>
            <p:txBody>
              <a:bodyPr/>
              <a:lstStyle/>
              <a:p>
                <a:r>
                  <a:rPr lang="en-US">
                    <a:noFill/>
                  </a:rPr>
                  <a:t> </a:t>
                </a:r>
              </a:p>
            </p:txBody>
          </p:sp>
        </mc:Fallback>
      </mc:AlternateContent>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Software</a:t>
            </a:r>
          </a:p>
        </p:txBody>
      </p:sp>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Hardware</a:t>
            </a:r>
          </a:p>
        </p:txBody>
      </p:sp>
    </p:spTree>
    <p:extLst>
      <p:ext uri="{BB962C8B-B14F-4D97-AF65-F5344CB8AC3E}">
        <p14:creationId xmlns:p14="http://schemas.microsoft.com/office/powerpoint/2010/main" val="36350569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GCD Algorithms Comparison</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GCD-preserving Transformation</a:t>
            </a:r>
          </a:p>
          <a:p>
            <a:pPr algn="ctr"/>
            <a:endParaRPr lang="en-US" sz="2400" dirty="0">
              <a:solidFill>
                <a:schemeClr val="tx1"/>
              </a:solidFill>
            </a:endParaRPr>
          </a:p>
          <a:p>
            <a:pPr algn="ctr"/>
            <a:r>
              <a:rPr lang="en-US" sz="1050" dirty="0">
                <a:solidFill>
                  <a:schemeClr val="bg1"/>
                </a:solidFill>
              </a:rPr>
              <a:t>a</a:t>
            </a:r>
            <a:endParaRPr lang="en-US" sz="2500" dirty="0">
              <a:solidFill>
                <a:schemeClr val="bg1"/>
              </a:solidFill>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233623" y="3047361"/>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233623" y="3047361"/>
                <a:ext cx="4153115" cy="3360076"/>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func>
                        <m:funcPr>
                          <m:ctrlPr>
                            <a:rPr lang="en-US" sz="2500" i="1" dirty="0" smtClean="0">
                              <a:solidFill>
                                <a:schemeClr val="tx1"/>
                              </a:solidFill>
                              <a:latin typeface="Cambria Math" panose="02040503050406030204" pitchFamily="18" charset="0"/>
                            </a:rPr>
                          </m:ctrlPr>
                        </m:funcPr>
                        <m:fName>
                          <m:r>
                            <m:rPr>
                              <m:sty m:val="p"/>
                            </m:rPr>
                            <a:rPr lang="en-US" sz="2500" i="0" dirty="0" err="1" smtClean="0">
                              <a:solidFill>
                                <a:schemeClr val="tx1"/>
                              </a:solidFill>
                              <a:latin typeface="Cambria Math" panose="02040503050406030204" pitchFamily="18" charset="0"/>
                            </a:rPr>
                            <m:t>gcd</m:t>
                          </m:r>
                        </m:fName>
                        <m:e>
                          <m:d>
                            <m:dPr>
                              <m:ctrlPr>
                                <a:rPr lang="en-US" sz="2500" i="1" dirty="0" smtClean="0">
                                  <a:solidFill>
                                    <a:schemeClr val="tx1"/>
                                  </a:solidFill>
                                  <a:latin typeface="Cambria Math" panose="02040503050406030204" pitchFamily="18" charset="0"/>
                                </a:rPr>
                              </m:ctrlPr>
                            </m:dPr>
                            <m:e>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e>
                          </m:d>
                        </m:e>
                      </m:func>
                    </m:oMath>
                  </m:oMathPara>
                </a14:m>
                <a:endParaRPr lang="en-US" sz="2500" dirty="0">
                  <a:solidFill>
                    <a:schemeClr val="tx1"/>
                  </a:solidFill>
                </a:endParaRPr>
              </a:p>
              <a:p>
                <a:pPr algn="ctr"/>
                <a:endParaRPr lang="en-US" sz="2500" dirty="0">
                  <a:solidFill>
                    <a:schemeClr val="tx1"/>
                  </a:solidFill>
                </a:endParaRP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4"/>
                <a:stretch>
                  <a:fillRect/>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990908"/>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dirty="0" smtClean="0">
                          <a:solidFill>
                            <a:schemeClr val="tx1"/>
                          </a:solidFill>
                          <a:latin typeface="Cambria Math" panose="02040503050406030204" pitchFamily="18" charset="0"/>
                        </a:rPr>
                        <m:t>−</m:t>
                      </m:r>
                    </m:oMath>
                  </m:oMathPara>
                </a14:m>
                <a:endParaRPr lang="en-US" sz="2500" b="1"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4093448" y="1909551"/>
                <a:ext cx="1782305"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smtClean="0">
                          <a:solidFill>
                            <a:schemeClr val="tx1"/>
                          </a:solidFill>
                          <a:latin typeface="Cambria Math" panose="02040503050406030204" pitchFamily="18" charset="0"/>
                          <a:ea typeface="Cambria Math" panose="02040503050406030204" pitchFamily="18" charset="0"/>
                        </a:rPr>
                        <m:t>÷</m:t>
                      </m:r>
                    </m:oMath>
                  </m:oMathPara>
                </a14:m>
                <a:endParaRPr lang="en-US" sz="2500" b="1"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1" y="1912314"/>
                <a:ext cx="1782305"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1E40EB25-83B4-C949-ACB7-20F3EF892A80}"/>
              </a:ext>
            </a:extLst>
          </p:cNvPr>
          <p:cNvCxnSpPr>
            <a:cxnSpLocks/>
          </p:cNvCxnSpPr>
          <p:nvPr/>
        </p:nvCxnSpPr>
        <p:spPr>
          <a:xfrm>
            <a:off x="467710" y="5168690"/>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6CD774EE-A2C2-F44A-9DAA-6A84F95D9BE0}"/>
              </a:ext>
            </a:extLst>
          </p:cNvPr>
          <p:cNvSpPr txBox="1"/>
          <p:nvPr/>
        </p:nvSpPr>
        <p:spPr>
          <a:xfrm>
            <a:off x="9202137" y="691652"/>
            <a:ext cx="3913141" cy="477054"/>
          </a:xfrm>
          <a:prstGeom prst="rect">
            <a:avLst/>
          </a:prstGeom>
          <a:noFill/>
        </p:spPr>
        <p:txBody>
          <a:bodyPr wrap="square">
            <a:spAutoFit/>
          </a:bodyPr>
          <a:lstStyle/>
          <a:p>
            <a:r>
              <a:rPr lang="en-US" sz="2500" dirty="0">
                <a:solidFill>
                  <a:srgbClr val="C00000"/>
                </a:solidFill>
              </a:rPr>
              <a:t>* Two-bit PM [YZ86]</a:t>
            </a:r>
          </a:p>
        </p:txBody>
      </p:sp>
      <p:sp>
        <p:nvSpPr>
          <p:cNvPr id="27" name="Rectangle 26">
            <a:extLst>
              <a:ext uri="{FF2B5EF4-FFF2-40B4-BE49-F238E27FC236}">
                <a16:creationId xmlns:a16="http://schemas.microsoft.com/office/drawing/2014/main" id="{5A833A4D-7004-CD41-A8F1-1915A768B65F}"/>
              </a:ext>
            </a:extLst>
          </p:cNvPr>
          <p:cNvSpPr/>
          <p:nvPr/>
        </p:nvSpPr>
        <p:spPr>
          <a:xfrm>
            <a:off x="3838945"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Stein</a:t>
            </a:r>
          </a:p>
        </p:txBody>
      </p:sp>
      <p:sp>
        <p:nvSpPr>
          <p:cNvPr id="34" name="Rectangle 33">
            <a:extLst>
              <a:ext uri="{FF2B5EF4-FFF2-40B4-BE49-F238E27FC236}">
                <a16:creationId xmlns:a16="http://schemas.microsoft.com/office/drawing/2014/main" id="{CD7CAEAF-24F9-754D-880B-A91C9C89F7E4}"/>
              </a:ext>
            </a:extLst>
          </p:cNvPr>
          <p:cNvSpPr/>
          <p:nvPr/>
        </p:nvSpPr>
        <p:spPr>
          <a:xfrm>
            <a:off x="8461252"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Euclid</a:t>
            </a:r>
          </a:p>
        </p:txBody>
      </p:sp>
    </p:spTree>
    <p:extLst>
      <p:ext uri="{BB962C8B-B14F-4D97-AF65-F5344CB8AC3E}">
        <p14:creationId xmlns:p14="http://schemas.microsoft.com/office/powerpoint/2010/main" val="6341013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GCD Algorithms Comparison</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GCD-preserving Transformation</a:t>
            </a:r>
          </a:p>
          <a:p>
            <a:pPr algn="ctr"/>
            <a:endParaRPr lang="en-US" sz="2400" dirty="0">
              <a:solidFill>
                <a:schemeClr val="tx1"/>
              </a:solidFill>
            </a:endParaRPr>
          </a:p>
          <a:p>
            <a:pPr algn="ctr"/>
            <a:r>
              <a:rPr lang="en-US" sz="1050" dirty="0">
                <a:solidFill>
                  <a:schemeClr val="bg1"/>
                </a:solidFill>
              </a:rPr>
              <a:t>a</a:t>
            </a:r>
            <a:endParaRPr lang="en-US" sz="2500" dirty="0">
              <a:solidFill>
                <a:schemeClr val="bg1"/>
              </a:solidFill>
            </a:endParaRPr>
          </a:p>
          <a:p>
            <a:pPr algn="ctr"/>
            <a:r>
              <a:rPr lang="en-US" sz="2500" dirty="0">
                <a:solidFill>
                  <a:schemeClr val="tx1"/>
                </a:solidFill>
              </a:rPr>
              <a:t>Worst-Case Iterations</a:t>
            </a:r>
          </a:p>
          <a:p>
            <a:pPr algn="ctr"/>
            <a:endParaRPr lang="en-US" sz="2500" dirty="0">
              <a:solidFill>
                <a:schemeClr val="tx1"/>
              </a:solidFill>
            </a:endParaRPr>
          </a:p>
          <a:p>
            <a:pPr algn="ctr"/>
            <a:endParaRPr lang="en-US" sz="2500" dirty="0">
              <a:solidFill>
                <a:schemeClr val="tx1"/>
              </a:solidFill>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233623" y="3047361"/>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387 </a:t>
                </a:r>
                <a:r>
                  <a:rPr lang="en-US" sz="2500" dirty="0">
                    <a:solidFill>
                      <a:srgbClr val="C00000"/>
                    </a:solidFill>
                  </a:rPr>
                  <a:t>*</a:t>
                </a:r>
              </a:p>
              <a:p>
                <a:pPr algn="ctr"/>
                <a:r>
                  <a:rPr lang="en-US" sz="2500" dirty="0">
                    <a:solidFill>
                      <a:schemeClr val="tx1"/>
                    </a:solidFill>
                  </a:rPr>
                  <a:t>1548 </a:t>
                </a:r>
                <a:r>
                  <a:rPr lang="en-US" sz="2500" dirty="0">
                    <a:solidFill>
                      <a:srgbClr val="C00000"/>
                    </a:solidFill>
                  </a:rPr>
                  <a:t>*</a:t>
                </a:r>
              </a:p>
              <a:p>
                <a:pPr algn="ctr"/>
                <a:endParaRPr lang="en-US" sz="2500" dirty="0">
                  <a:solidFill>
                    <a:schemeClr val="tx1"/>
                  </a:solidFill>
                </a:endParaRP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233623" y="3047361"/>
                <a:ext cx="4153115" cy="3360076"/>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func>
                        <m:funcPr>
                          <m:ctrlPr>
                            <a:rPr lang="en-US" sz="2500" i="1" dirty="0" smtClean="0">
                              <a:solidFill>
                                <a:schemeClr val="tx1"/>
                              </a:solidFill>
                              <a:latin typeface="Cambria Math" panose="02040503050406030204" pitchFamily="18" charset="0"/>
                            </a:rPr>
                          </m:ctrlPr>
                        </m:funcPr>
                        <m:fName>
                          <m:r>
                            <m:rPr>
                              <m:sty m:val="p"/>
                            </m:rPr>
                            <a:rPr lang="en-US" sz="2500" i="0" dirty="0" err="1" smtClean="0">
                              <a:solidFill>
                                <a:schemeClr val="tx1"/>
                              </a:solidFill>
                              <a:latin typeface="Cambria Math" panose="02040503050406030204" pitchFamily="18" charset="0"/>
                            </a:rPr>
                            <m:t>gcd</m:t>
                          </m:r>
                        </m:fName>
                        <m:e>
                          <m:d>
                            <m:dPr>
                              <m:ctrlPr>
                                <a:rPr lang="en-US" sz="2500" i="1" dirty="0" smtClean="0">
                                  <a:solidFill>
                                    <a:schemeClr val="tx1"/>
                                  </a:solidFill>
                                  <a:latin typeface="Cambria Math" panose="02040503050406030204" pitchFamily="18" charset="0"/>
                                </a:rPr>
                              </m:ctrlPr>
                            </m:dPr>
                            <m:e>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e>
                          </m:d>
                        </m:e>
                      </m:func>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384</a:t>
                </a:r>
              </a:p>
              <a:p>
                <a:pPr algn="ctr"/>
                <a:r>
                  <a:rPr lang="en-US" sz="2500" dirty="0">
                    <a:solidFill>
                      <a:schemeClr val="tx1"/>
                    </a:solidFill>
                  </a:rPr>
                  <a:t>1542</a:t>
                </a:r>
              </a:p>
              <a:p>
                <a:pPr algn="ctr"/>
                <a:endParaRPr lang="en-US" sz="2500" dirty="0">
                  <a:solidFill>
                    <a:schemeClr val="tx1"/>
                  </a:solidFill>
                </a:endParaRP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4"/>
                <a:stretch>
                  <a:fillRect/>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990908"/>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dirty="0" smtClean="0">
                          <a:solidFill>
                            <a:schemeClr val="tx1"/>
                          </a:solidFill>
                          <a:latin typeface="Cambria Math" panose="02040503050406030204" pitchFamily="18" charset="0"/>
                        </a:rPr>
                        <m:t>−</m:t>
                      </m:r>
                    </m:oMath>
                  </m:oMathPara>
                </a14:m>
                <a:endParaRPr lang="en-US" sz="2500" b="1"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4093448" y="1909551"/>
                <a:ext cx="1782305"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smtClean="0">
                          <a:solidFill>
                            <a:schemeClr val="tx1"/>
                          </a:solidFill>
                          <a:latin typeface="Cambria Math" panose="02040503050406030204" pitchFamily="18" charset="0"/>
                          <a:ea typeface="Cambria Math" panose="02040503050406030204" pitchFamily="18" charset="0"/>
                        </a:rPr>
                        <m:t>÷</m:t>
                      </m:r>
                    </m:oMath>
                  </m:oMathPara>
                </a14:m>
                <a:endParaRPr lang="en-US" sz="2500" b="1"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1" y="1912314"/>
                <a:ext cx="1782305"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1E40EB25-83B4-C949-ACB7-20F3EF892A80}"/>
              </a:ext>
            </a:extLst>
          </p:cNvPr>
          <p:cNvCxnSpPr>
            <a:cxnSpLocks/>
          </p:cNvCxnSpPr>
          <p:nvPr/>
        </p:nvCxnSpPr>
        <p:spPr>
          <a:xfrm>
            <a:off x="467710" y="5168690"/>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6CD774EE-A2C2-F44A-9DAA-6A84F95D9BE0}"/>
              </a:ext>
            </a:extLst>
          </p:cNvPr>
          <p:cNvSpPr txBox="1"/>
          <p:nvPr/>
        </p:nvSpPr>
        <p:spPr>
          <a:xfrm>
            <a:off x="9202137" y="691652"/>
            <a:ext cx="3913141" cy="477054"/>
          </a:xfrm>
          <a:prstGeom prst="rect">
            <a:avLst/>
          </a:prstGeom>
          <a:noFill/>
        </p:spPr>
        <p:txBody>
          <a:bodyPr wrap="square">
            <a:spAutoFit/>
          </a:bodyPr>
          <a:lstStyle/>
          <a:p>
            <a:r>
              <a:rPr lang="en-US" sz="2500" dirty="0">
                <a:solidFill>
                  <a:srgbClr val="C00000"/>
                </a:solidFill>
              </a:rPr>
              <a:t>* Two-bit PM [YZ86]</a:t>
            </a:r>
          </a:p>
        </p:txBody>
      </p:sp>
      <p:sp>
        <p:nvSpPr>
          <p:cNvPr id="27" name="Rectangle 26">
            <a:extLst>
              <a:ext uri="{FF2B5EF4-FFF2-40B4-BE49-F238E27FC236}">
                <a16:creationId xmlns:a16="http://schemas.microsoft.com/office/drawing/2014/main" id="{5A833A4D-7004-CD41-A8F1-1915A768B65F}"/>
              </a:ext>
            </a:extLst>
          </p:cNvPr>
          <p:cNvSpPr/>
          <p:nvPr/>
        </p:nvSpPr>
        <p:spPr>
          <a:xfrm>
            <a:off x="3838945"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Stein</a:t>
            </a:r>
          </a:p>
        </p:txBody>
      </p:sp>
      <p:sp>
        <p:nvSpPr>
          <p:cNvPr id="34" name="Rectangle 33">
            <a:extLst>
              <a:ext uri="{FF2B5EF4-FFF2-40B4-BE49-F238E27FC236}">
                <a16:creationId xmlns:a16="http://schemas.microsoft.com/office/drawing/2014/main" id="{CD7CAEAF-24F9-754D-880B-A91C9C89F7E4}"/>
              </a:ext>
            </a:extLst>
          </p:cNvPr>
          <p:cNvSpPr/>
          <p:nvPr/>
        </p:nvSpPr>
        <p:spPr>
          <a:xfrm>
            <a:off x="8461252"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Euclid</a:t>
            </a:r>
          </a:p>
        </p:txBody>
      </p:sp>
      <p:sp>
        <p:nvSpPr>
          <p:cNvPr id="35" name="TextBox 34">
            <a:extLst>
              <a:ext uri="{FF2B5EF4-FFF2-40B4-BE49-F238E27FC236}">
                <a16:creationId xmlns:a16="http://schemas.microsoft.com/office/drawing/2014/main" id="{17F33394-6A05-D841-9C71-E080C09D6D7E}"/>
              </a:ext>
            </a:extLst>
          </p:cNvPr>
          <p:cNvSpPr txBox="1"/>
          <p:nvPr/>
        </p:nvSpPr>
        <p:spPr>
          <a:xfrm>
            <a:off x="6090210" y="4291935"/>
            <a:ext cx="2963632" cy="707886"/>
          </a:xfrm>
          <a:prstGeom prst="rect">
            <a:avLst/>
          </a:prstGeom>
          <a:noFill/>
        </p:spPr>
        <p:txBody>
          <a:bodyPr wrap="square">
            <a:spAutoFit/>
          </a:bodyPr>
          <a:lstStyle/>
          <a:p>
            <a:pPr algn="ctr"/>
            <a:r>
              <a:rPr lang="en-US" sz="2000" dirty="0">
                <a:solidFill>
                  <a:schemeClr val="accent1"/>
                </a:solidFill>
              </a:rPr>
              <a:t>1X difference for 255 bits</a:t>
            </a:r>
          </a:p>
          <a:p>
            <a:pPr algn="ctr"/>
            <a:r>
              <a:rPr lang="en-US" sz="2000" dirty="0">
                <a:solidFill>
                  <a:schemeClr val="accent1"/>
                </a:solidFill>
              </a:rPr>
              <a:t>1X difference for 1024 bits</a:t>
            </a:r>
          </a:p>
        </p:txBody>
      </p:sp>
    </p:spTree>
    <p:extLst>
      <p:ext uri="{BB962C8B-B14F-4D97-AF65-F5344CB8AC3E}">
        <p14:creationId xmlns:p14="http://schemas.microsoft.com/office/powerpoint/2010/main" val="38031823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CDB4-0F52-4548-8DAF-76D892E07545}"/>
              </a:ext>
            </a:extLst>
          </p:cNvPr>
          <p:cNvSpPr>
            <a:spLocks noGrp="1"/>
          </p:cNvSpPr>
          <p:nvPr>
            <p:ph type="title"/>
          </p:nvPr>
        </p:nvSpPr>
        <p:spPr/>
        <p:txBody>
          <a:bodyPr/>
          <a:lstStyle/>
          <a:p>
            <a:r>
              <a:rPr lang="en-US" dirty="0"/>
              <a:t>GCD Algorithms Comparison</a:t>
            </a:r>
          </a:p>
        </p:txBody>
      </p:sp>
      <p:sp>
        <p:nvSpPr>
          <p:cNvPr id="57" name="Rectangle 56">
            <a:extLst>
              <a:ext uri="{FF2B5EF4-FFF2-40B4-BE49-F238E27FC236}">
                <a16:creationId xmlns:a16="http://schemas.microsoft.com/office/drawing/2014/main" id="{42BC3D05-6147-4A41-93D9-F6C616F19329}"/>
              </a:ext>
            </a:extLst>
          </p:cNvPr>
          <p:cNvSpPr/>
          <p:nvPr/>
        </p:nvSpPr>
        <p:spPr>
          <a:xfrm>
            <a:off x="723722" y="1909551"/>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Algorithm</a:t>
            </a:r>
          </a:p>
        </p:txBody>
      </p:sp>
      <p:cxnSp>
        <p:nvCxnSpPr>
          <p:cNvPr id="7" name="Straight Connector 6">
            <a:extLst>
              <a:ext uri="{FF2B5EF4-FFF2-40B4-BE49-F238E27FC236}">
                <a16:creationId xmlns:a16="http://schemas.microsoft.com/office/drawing/2014/main" id="{2151D3DA-20E9-FB45-8DED-49789AF822A7}"/>
              </a:ext>
            </a:extLst>
          </p:cNvPr>
          <p:cNvCxnSpPr>
            <a:cxnSpLocks/>
          </p:cNvCxnSpPr>
          <p:nvPr/>
        </p:nvCxnSpPr>
        <p:spPr>
          <a:xfrm>
            <a:off x="315310" y="27037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6C6FE8C-1B88-A846-8BC8-448058C6E23B}"/>
              </a:ext>
            </a:extLst>
          </p:cNvPr>
          <p:cNvSpPr/>
          <p:nvPr/>
        </p:nvSpPr>
        <p:spPr>
          <a:xfrm>
            <a:off x="910431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[DdPM+21]</a:t>
            </a:r>
          </a:p>
        </p:txBody>
      </p:sp>
      <p:sp>
        <p:nvSpPr>
          <p:cNvPr id="63" name="Rectangle 62">
            <a:extLst>
              <a:ext uri="{FF2B5EF4-FFF2-40B4-BE49-F238E27FC236}">
                <a16:creationId xmlns:a16="http://schemas.microsoft.com/office/drawing/2014/main" id="{43483730-F1F6-724B-9C8C-6FE0445F7FDA}"/>
              </a:ext>
            </a:extLst>
          </p:cNvPr>
          <p:cNvSpPr/>
          <p:nvPr/>
        </p:nvSpPr>
        <p:spPr>
          <a:xfrm>
            <a:off x="4131096"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[BY19]</a:t>
            </a:r>
          </a:p>
        </p:txBody>
      </p:sp>
      <p:sp>
        <p:nvSpPr>
          <p:cNvPr id="64" name="Rectangle 63">
            <a:extLst>
              <a:ext uri="{FF2B5EF4-FFF2-40B4-BE49-F238E27FC236}">
                <a16:creationId xmlns:a16="http://schemas.microsoft.com/office/drawing/2014/main" id="{C8E53994-5E82-6943-ABBF-A251DCCB79AC}"/>
              </a:ext>
            </a:extLst>
          </p:cNvPr>
          <p:cNvSpPr/>
          <p:nvPr/>
        </p:nvSpPr>
        <p:spPr>
          <a:xfrm>
            <a:off x="1655869"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rgbClr val="C00000"/>
                </a:solidFill>
              </a:rPr>
              <a:t>[Por20]</a:t>
            </a:r>
          </a:p>
        </p:txBody>
      </p:sp>
      <p:sp>
        <p:nvSpPr>
          <p:cNvPr id="44" name="Rectangle 43">
            <a:extLst>
              <a:ext uri="{FF2B5EF4-FFF2-40B4-BE49-F238E27FC236}">
                <a16:creationId xmlns:a16="http://schemas.microsoft.com/office/drawing/2014/main" id="{2B5FC634-46C3-1F43-B5E1-20B1DB07865E}"/>
              </a:ext>
            </a:extLst>
          </p:cNvPr>
          <p:cNvSpPr/>
          <p:nvPr/>
        </p:nvSpPr>
        <p:spPr>
          <a:xfrm>
            <a:off x="7255623" y="5086373"/>
            <a:ext cx="2288822" cy="140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C00000"/>
                </a:solidFill>
              </a:rPr>
              <a:t>Our work</a:t>
            </a:r>
          </a:p>
        </p:txBody>
      </p:sp>
      <p:sp>
        <p:nvSpPr>
          <p:cNvPr id="3" name="Rectangle 2">
            <a:extLst>
              <a:ext uri="{FF2B5EF4-FFF2-40B4-BE49-F238E27FC236}">
                <a16:creationId xmlns:a16="http://schemas.microsoft.com/office/drawing/2014/main" id="{0058717B-3192-E647-BFC1-620E81564E2D}"/>
              </a:ext>
            </a:extLst>
          </p:cNvPr>
          <p:cNvSpPr/>
          <p:nvPr/>
        </p:nvSpPr>
        <p:spPr>
          <a:xfrm>
            <a:off x="43291" y="2516310"/>
            <a:ext cx="12036194" cy="370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3CE02D92-4667-BE4E-AEB0-609272A718D9}"/>
              </a:ext>
            </a:extLst>
          </p:cNvPr>
          <p:cNvCxnSpPr>
            <a:cxnSpLocks/>
          </p:cNvCxnSpPr>
          <p:nvPr/>
        </p:nvCxnSpPr>
        <p:spPr>
          <a:xfrm>
            <a:off x="467710" y="2856182"/>
            <a:ext cx="11666097" cy="0"/>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04EB5EF-C716-224B-A9FB-6D81BECDD375}"/>
              </a:ext>
            </a:extLst>
          </p:cNvPr>
          <p:cNvSpPr/>
          <p:nvPr/>
        </p:nvSpPr>
        <p:spPr>
          <a:xfrm>
            <a:off x="-208424" y="3035360"/>
            <a:ext cx="4153115" cy="3184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dirty="0">
                <a:solidFill>
                  <a:schemeClr val="tx1"/>
                </a:solidFill>
              </a:rPr>
              <a:t>GCD-preserving Transformation</a:t>
            </a:r>
          </a:p>
          <a:p>
            <a:pPr algn="ctr"/>
            <a:endParaRPr lang="en-US" sz="2400" dirty="0">
              <a:solidFill>
                <a:schemeClr val="tx1"/>
              </a:solidFill>
            </a:endParaRPr>
          </a:p>
          <a:p>
            <a:pPr algn="ctr"/>
            <a:r>
              <a:rPr lang="en-US" sz="1050" dirty="0">
                <a:solidFill>
                  <a:schemeClr val="bg1"/>
                </a:solidFill>
              </a:rPr>
              <a:t>a</a:t>
            </a:r>
            <a:endParaRPr lang="en-US" sz="2500" dirty="0">
              <a:solidFill>
                <a:schemeClr val="bg1"/>
              </a:solidFill>
            </a:endParaRPr>
          </a:p>
          <a:p>
            <a:pPr algn="ctr"/>
            <a:r>
              <a:rPr lang="en-US" sz="2500" dirty="0">
                <a:solidFill>
                  <a:schemeClr val="tx1"/>
                </a:solidFill>
              </a:rPr>
              <a:t>Worst-Case Iterations</a:t>
            </a:r>
          </a:p>
          <a:p>
            <a:pPr algn="ctr"/>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Average Iterations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594EB78-36EF-1148-B256-68F95853E827}"/>
                  </a:ext>
                </a:extLst>
              </p:cNvPr>
              <p:cNvSpPr/>
              <p:nvPr/>
            </p:nvSpPr>
            <p:spPr>
              <a:xfrm>
                <a:off x="3233623" y="3047361"/>
                <a:ext cx="4153115" cy="336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r>
                        <m:rPr>
                          <m:sty m:val="p"/>
                        </m:rPr>
                        <a:rPr lang="en-US" sz="2500" i="1" dirty="0" err="1"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smtClean="0">
                          <a:solidFill>
                            <a:schemeClr val="tx1"/>
                          </a:solidFill>
                          <a:latin typeface="Cambria Math" panose="02040503050406030204" pitchFamily="18" charset="0"/>
                        </a:rPr>
                        <m:t>𝑎</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a:solidFill>
                            <a:schemeClr val="tx1"/>
                          </a:solidFill>
                          <a:latin typeface="Cambria Math" panose="02040503050406030204" pitchFamily="18" charset="0"/>
                        </a:rPr>
                        <m:t>)</m:t>
                      </m:r>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387 </a:t>
                </a:r>
                <a:r>
                  <a:rPr lang="en-US" sz="2500" dirty="0">
                    <a:solidFill>
                      <a:srgbClr val="C00000"/>
                    </a:solidFill>
                  </a:rPr>
                  <a:t>*</a:t>
                </a:r>
              </a:p>
              <a:p>
                <a:pPr algn="ctr"/>
                <a:r>
                  <a:rPr lang="en-US" sz="2500" dirty="0">
                    <a:solidFill>
                      <a:schemeClr val="tx1"/>
                    </a:solidFill>
                  </a:rPr>
                  <a:t>1548 </a:t>
                </a:r>
                <a:r>
                  <a:rPr lang="en-US" sz="2500" dirty="0">
                    <a:solidFill>
                      <a:srgbClr val="C00000"/>
                    </a:solidFill>
                  </a:rPr>
                  <a:t>*</a:t>
                </a:r>
              </a:p>
              <a:p>
                <a:pPr algn="ctr"/>
                <a:endParaRPr lang="en-US" sz="2500" dirty="0">
                  <a:solidFill>
                    <a:schemeClr val="tx1"/>
                  </a:solidFill>
                </a:endParaRPr>
              </a:p>
              <a:p>
                <a:pPr algn="ctr"/>
                <a:r>
                  <a:rPr lang="en-US" sz="2500" dirty="0">
                    <a:solidFill>
                      <a:schemeClr val="tx1"/>
                    </a:solidFill>
                  </a:rPr>
                  <a:t>300 </a:t>
                </a:r>
                <a:r>
                  <a:rPr lang="en-US" sz="2500" dirty="0">
                    <a:solidFill>
                      <a:srgbClr val="C00000"/>
                    </a:solidFill>
                  </a:rPr>
                  <a:t>*</a:t>
                </a:r>
              </a:p>
              <a:p>
                <a:pPr algn="ctr"/>
                <a:r>
                  <a:rPr lang="en-US" sz="2500" dirty="0">
                    <a:solidFill>
                      <a:schemeClr val="tx1"/>
                    </a:solidFill>
                  </a:rPr>
                  <a:t>1195 </a:t>
                </a:r>
                <a:r>
                  <a:rPr lang="en-US" sz="2500" dirty="0">
                    <a:solidFill>
                      <a:srgbClr val="C00000"/>
                    </a:solidFill>
                  </a:rPr>
                  <a:t>*</a:t>
                </a:r>
              </a:p>
              <a:p>
                <a:pPr algn="ctr"/>
                <a:endParaRPr lang="en-US" sz="2500" dirty="0">
                  <a:solidFill>
                    <a:schemeClr val="tx1"/>
                  </a:solidFill>
                </a:endParaRPr>
              </a:p>
            </p:txBody>
          </p:sp>
        </mc:Choice>
        <mc:Fallback xmlns="">
          <p:sp>
            <p:nvSpPr>
              <p:cNvPr id="16" name="Rectangle 15">
                <a:extLst>
                  <a:ext uri="{FF2B5EF4-FFF2-40B4-BE49-F238E27FC236}">
                    <a16:creationId xmlns:a16="http://schemas.microsoft.com/office/drawing/2014/main" id="{D594EB78-36EF-1148-B256-68F95853E827}"/>
                  </a:ext>
                </a:extLst>
              </p:cNvPr>
              <p:cNvSpPr>
                <a:spLocks noRot="1" noChangeAspect="1" noMove="1" noResize="1" noEditPoints="1" noAdjustHandles="1" noChangeArrowheads="1" noChangeShapeType="1" noTextEdit="1"/>
              </p:cNvSpPr>
              <p:nvPr/>
            </p:nvSpPr>
            <p:spPr>
              <a:xfrm>
                <a:off x="3233623" y="3047361"/>
                <a:ext cx="4153115" cy="3360076"/>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B170D1D-B813-A44C-B293-D48DA71ACA12}"/>
                  </a:ext>
                </a:extLst>
              </p:cNvPr>
              <p:cNvSpPr/>
              <p:nvPr/>
            </p:nvSpPr>
            <p:spPr>
              <a:xfrm>
                <a:off x="7554923" y="3047361"/>
                <a:ext cx="4153115" cy="3216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14:m>
                  <m:oMathPara xmlns:m="http://schemas.openxmlformats.org/officeDocument/2006/math">
                    <m:oMathParaPr>
                      <m:jc m:val="centerGroup"/>
                    </m:oMathParaPr>
                    <m:oMath xmlns:m="http://schemas.openxmlformats.org/officeDocument/2006/math">
                      <m:r>
                        <m:rPr>
                          <m:sty m:val="p"/>
                        </m:rPr>
                        <a:rPr lang="en-US" sz="2500" i="1" dirty="0" smtClean="0">
                          <a:solidFill>
                            <a:schemeClr val="tx1"/>
                          </a:solidFill>
                          <a:latin typeface="Cambria Math" panose="02040503050406030204" pitchFamily="18" charset="0"/>
                        </a:rPr>
                        <m:t>gcd</m:t>
                      </m:r>
                      <m:r>
                        <a:rPr lang="en-US" sz="2500" i="1" dirty="0"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𝑎</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r>
                        <a:rPr lang="en-US" sz="2500" i="1" dirty="0" smtClean="0">
                          <a:solidFill>
                            <a:schemeClr val="tx1"/>
                          </a:solidFill>
                          <a:latin typeface="Cambria Math" panose="02040503050406030204" pitchFamily="18" charset="0"/>
                        </a:rPr>
                        <m:t>)</m:t>
                      </m:r>
                    </m:oMath>
                  </m:oMathPara>
                </a14:m>
                <a:endParaRPr lang="en-US" sz="25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500" i="1" dirty="0" smtClean="0">
                          <a:solidFill>
                            <a:schemeClr val="tx1"/>
                          </a:solidFill>
                          <a:latin typeface="Cambria Math" panose="02040503050406030204" pitchFamily="18" charset="0"/>
                        </a:rPr>
                        <m:t>=</m:t>
                      </m:r>
                      <m:func>
                        <m:funcPr>
                          <m:ctrlPr>
                            <a:rPr lang="en-US" sz="2500" i="1" dirty="0" smtClean="0">
                              <a:solidFill>
                                <a:schemeClr val="tx1"/>
                              </a:solidFill>
                              <a:latin typeface="Cambria Math" panose="02040503050406030204" pitchFamily="18" charset="0"/>
                            </a:rPr>
                          </m:ctrlPr>
                        </m:funcPr>
                        <m:fName>
                          <m:r>
                            <m:rPr>
                              <m:sty m:val="p"/>
                            </m:rPr>
                            <a:rPr lang="en-US" sz="2500" i="0" dirty="0" err="1" smtClean="0">
                              <a:solidFill>
                                <a:schemeClr val="tx1"/>
                              </a:solidFill>
                              <a:latin typeface="Cambria Math" panose="02040503050406030204" pitchFamily="18" charset="0"/>
                            </a:rPr>
                            <m:t>gcd</m:t>
                          </m:r>
                        </m:fName>
                        <m:e>
                          <m:d>
                            <m:dPr>
                              <m:ctrlPr>
                                <a:rPr lang="en-US" sz="2500" i="1" dirty="0" smtClean="0">
                                  <a:solidFill>
                                    <a:schemeClr val="tx1"/>
                                  </a:solidFill>
                                  <a:latin typeface="Cambria Math" panose="02040503050406030204" pitchFamily="18" charset="0"/>
                                </a:rPr>
                              </m:ctrlPr>
                            </m:dPr>
                            <m:e>
                              <m:r>
                                <a:rPr lang="en-US" sz="2500" i="1" dirty="0" smtClean="0">
                                  <a:solidFill>
                                    <a:schemeClr val="tx1"/>
                                  </a:solidFill>
                                  <a:latin typeface="Cambria Math" panose="02040503050406030204" pitchFamily="18" charset="0"/>
                                </a:rPr>
                                <m:t>𝑎</m:t>
                              </m:r>
                              <m:r>
                                <a:rPr lang="en-US" sz="2500" b="0" i="1" dirty="0" smtClean="0">
                                  <a:solidFill>
                                    <a:schemeClr val="tx1"/>
                                  </a:solidFill>
                                  <a:latin typeface="Cambria Math" panose="02040503050406030204" pitchFamily="18" charset="0"/>
                                </a:rPr>
                                <m:t> </m:t>
                              </m:r>
                              <m:r>
                                <a:rPr lang="en-US" sz="2500" b="0" i="1" dirty="0" smtClean="0">
                                  <a:solidFill>
                                    <a:schemeClr val="tx1"/>
                                  </a:solidFill>
                                  <a:latin typeface="Cambria Math" panose="02040503050406030204" pitchFamily="18" charset="0"/>
                                </a:rPr>
                                <m:t>𝑚𝑜𝑑</m:t>
                              </m:r>
                              <m:r>
                                <a:rPr lang="en-US" sz="2500" b="0" i="1" dirty="0" smtClean="0">
                                  <a:solidFill>
                                    <a:schemeClr val="tx1"/>
                                  </a:solidFill>
                                  <a:latin typeface="Cambria Math" panose="02040503050406030204" pitchFamily="18" charset="0"/>
                                </a:rPr>
                                <m:t> </m:t>
                              </m:r>
                              <m:r>
                                <a:rPr lang="en-US" sz="2500" i="1" dirty="0" err="1" smtClean="0">
                                  <a:solidFill>
                                    <a:schemeClr val="tx1"/>
                                  </a:solidFill>
                                  <a:latin typeface="Cambria Math" panose="02040503050406030204" pitchFamily="18" charset="0"/>
                                </a:rPr>
                                <m:t>𝑏</m:t>
                              </m:r>
                              <m:r>
                                <a:rPr lang="en-US" sz="2500" i="1" dirty="0" err="1" smtClean="0">
                                  <a:solidFill>
                                    <a:schemeClr val="tx1"/>
                                  </a:solidFill>
                                  <a:latin typeface="Cambria Math" panose="02040503050406030204" pitchFamily="18" charset="0"/>
                                </a:rPr>
                                <m:t>,</m:t>
                              </m:r>
                              <m:r>
                                <a:rPr lang="en-US" sz="2500" i="1" dirty="0" err="1" smtClean="0">
                                  <a:solidFill>
                                    <a:schemeClr val="tx1"/>
                                  </a:solidFill>
                                  <a:latin typeface="Cambria Math" panose="02040503050406030204" pitchFamily="18" charset="0"/>
                                </a:rPr>
                                <m:t>𝑏</m:t>
                              </m:r>
                            </m:e>
                          </m:d>
                        </m:e>
                      </m:func>
                    </m:oMath>
                  </m:oMathPara>
                </a14:m>
                <a:endParaRPr lang="en-US" sz="2500" dirty="0">
                  <a:solidFill>
                    <a:schemeClr val="tx1"/>
                  </a:solidFill>
                </a:endParaRPr>
              </a:p>
              <a:p>
                <a:pPr algn="ctr"/>
                <a:endParaRPr lang="en-US" sz="2500" dirty="0">
                  <a:solidFill>
                    <a:schemeClr val="tx1"/>
                  </a:solidFill>
                </a:endParaRPr>
              </a:p>
              <a:p>
                <a:pPr algn="ctr"/>
                <a:r>
                  <a:rPr lang="en-US" sz="2500" dirty="0">
                    <a:solidFill>
                      <a:schemeClr val="tx1"/>
                    </a:solidFill>
                  </a:rPr>
                  <a:t>384</a:t>
                </a:r>
              </a:p>
              <a:p>
                <a:pPr algn="ctr"/>
                <a:r>
                  <a:rPr lang="en-US" sz="2500" dirty="0">
                    <a:solidFill>
                      <a:schemeClr val="tx1"/>
                    </a:solidFill>
                  </a:rPr>
                  <a:t>1542</a:t>
                </a:r>
              </a:p>
              <a:p>
                <a:pPr algn="ctr"/>
                <a:endParaRPr lang="en-US" sz="2500" dirty="0">
                  <a:solidFill>
                    <a:schemeClr val="tx1"/>
                  </a:solidFill>
                </a:endParaRPr>
              </a:p>
              <a:p>
                <a:pPr algn="ctr"/>
                <a:r>
                  <a:rPr lang="en-US" sz="2500" dirty="0">
                    <a:solidFill>
                      <a:schemeClr val="tx1"/>
                    </a:solidFill>
                  </a:rPr>
                  <a:t>189</a:t>
                </a:r>
              </a:p>
              <a:p>
                <a:pPr algn="ctr"/>
                <a:r>
                  <a:rPr lang="en-US" sz="2500" dirty="0">
                    <a:solidFill>
                      <a:schemeClr val="tx1"/>
                    </a:solidFill>
                  </a:rPr>
                  <a:t>598</a:t>
                </a:r>
              </a:p>
            </p:txBody>
          </p:sp>
        </mc:Choice>
        <mc:Fallback xmlns="">
          <p:sp>
            <p:nvSpPr>
              <p:cNvPr id="17" name="Rectangle 16">
                <a:extLst>
                  <a:ext uri="{FF2B5EF4-FFF2-40B4-BE49-F238E27FC236}">
                    <a16:creationId xmlns:a16="http://schemas.microsoft.com/office/drawing/2014/main" id="{AB170D1D-B813-A44C-B293-D48DA71ACA12}"/>
                  </a:ext>
                </a:extLst>
              </p:cNvPr>
              <p:cNvSpPr>
                <a:spLocks noRot="1" noChangeAspect="1" noMove="1" noResize="1" noEditPoints="1" noAdjustHandles="1" noChangeArrowheads="1" noChangeShapeType="1" noTextEdit="1"/>
              </p:cNvSpPr>
              <p:nvPr/>
            </p:nvSpPr>
            <p:spPr>
              <a:xfrm>
                <a:off x="7554923" y="3047361"/>
                <a:ext cx="4153115" cy="3216297"/>
              </a:xfrm>
              <a:prstGeom prst="rect">
                <a:avLst/>
              </a:prstGeom>
              <a:blipFill>
                <a:blip r:embed="rId4"/>
                <a:stretch>
                  <a:fillRect b="-2083"/>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3D6CDA7-8B74-B64B-BC9B-BCEBA90417D2}"/>
              </a:ext>
            </a:extLst>
          </p:cNvPr>
          <p:cNvCxnSpPr>
            <a:cxnSpLocks/>
          </p:cNvCxnSpPr>
          <p:nvPr/>
        </p:nvCxnSpPr>
        <p:spPr>
          <a:xfrm>
            <a:off x="3436883" y="1674672"/>
            <a:ext cx="0" cy="4545293"/>
          </a:xfrm>
          <a:prstGeom prst="line">
            <a:avLst/>
          </a:prstGeom>
          <a:ln w="952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823C0D3-5847-9449-BF4F-294B89DD43DC}"/>
              </a:ext>
            </a:extLst>
          </p:cNvPr>
          <p:cNvCxnSpPr>
            <a:cxnSpLocks/>
          </p:cNvCxnSpPr>
          <p:nvPr/>
        </p:nvCxnSpPr>
        <p:spPr>
          <a:xfrm>
            <a:off x="467710" y="3990908"/>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E12AB000-C655-C54E-B333-AA13051C53BE}"/>
              </a:ext>
            </a:extLst>
          </p:cNvPr>
          <p:cNvSpPr/>
          <p:nvPr/>
        </p:nvSpPr>
        <p:spPr>
          <a:xfrm>
            <a:off x="6507866" y="1864765"/>
            <a:ext cx="1782305"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vs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D94FFA-E5B4-5646-9A46-79D80921A888}"/>
                  </a:ext>
                </a:extLst>
              </p:cNvPr>
              <p:cNvSpPr/>
              <p:nvPr/>
            </p:nvSpPr>
            <p:spPr>
              <a:xfrm>
                <a:off x="4093448" y="1909551"/>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dirty="0" smtClean="0">
                          <a:solidFill>
                            <a:schemeClr val="tx1"/>
                          </a:solidFill>
                          <a:latin typeface="Cambria Math" panose="02040503050406030204" pitchFamily="18" charset="0"/>
                        </a:rPr>
                        <m:t>−</m:t>
                      </m:r>
                    </m:oMath>
                  </m:oMathPara>
                </a14:m>
                <a:endParaRPr lang="en-US" sz="2500" b="1" dirty="0">
                  <a:solidFill>
                    <a:schemeClr val="tx1"/>
                  </a:solidFill>
                </a:endParaRPr>
              </a:p>
            </p:txBody>
          </p:sp>
        </mc:Choice>
        <mc:Fallback xmlns="">
          <p:sp>
            <p:nvSpPr>
              <p:cNvPr id="4" name="Rectangle 3">
                <a:extLst>
                  <a:ext uri="{FF2B5EF4-FFF2-40B4-BE49-F238E27FC236}">
                    <a16:creationId xmlns:a16="http://schemas.microsoft.com/office/drawing/2014/main" id="{F9D94FFA-E5B4-5646-9A46-79D80921A888}"/>
                  </a:ext>
                </a:extLst>
              </p:cNvPr>
              <p:cNvSpPr>
                <a:spLocks noRot="1" noChangeAspect="1" noMove="1" noResize="1" noEditPoints="1" noAdjustHandles="1" noChangeArrowheads="1" noChangeShapeType="1" noTextEdit="1"/>
              </p:cNvSpPr>
              <p:nvPr/>
            </p:nvSpPr>
            <p:spPr>
              <a:xfrm>
                <a:off x="4093448" y="1909551"/>
                <a:ext cx="1782305" cy="603063"/>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426B57B-0C6D-114A-9216-A21B1309DE2F}"/>
                  </a:ext>
                </a:extLst>
              </p:cNvPr>
              <p:cNvSpPr/>
              <p:nvPr/>
            </p:nvSpPr>
            <p:spPr>
              <a:xfrm>
                <a:off x="8714511" y="1912314"/>
                <a:ext cx="1782305" cy="603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1" i="1" smtClean="0">
                          <a:solidFill>
                            <a:schemeClr val="tx1"/>
                          </a:solidFill>
                          <a:latin typeface="Cambria Math" panose="02040503050406030204" pitchFamily="18" charset="0"/>
                          <a:ea typeface="Cambria Math" panose="02040503050406030204" pitchFamily="18" charset="0"/>
                        </a:rPr>
                        <m:t>÷</m:t>
                      </m:r>
                    </m:oMath>
                  </m:oMathPara>
                </a14:m>
                <a:endParaRPr lang="en-US" sz="2500" b="1" dirty="0">
                  <a:solidFill>
                    <a:schemeClr val="tx1"/>
                  </a:solidFill>
                </a:endParaRPr>
              </a:p>
            </p:txBody>
          </p:sp>
        </mc:Choice>
        <mc:Fallback xmlns="">
          <p:sp>
            <p:nvSpPr>
              <p:cNvPr id="37" name="Rectangle 36">
                <a:extLst>
                  <a:ext uri="{FF2B5EF4-FFF2-40B4-BE49-F238E27FC236}">
                    <a16:creationId xmlns:a16="http://schemas.microsoft.com/office/drawing/2014/main" id="{F426B57B-0C6D-114A-9216-A21B1309DE2F}"/>
                  </a:ext>
                </a:extLst>
              </p:cNvPr>
              <p:cNvSpPr>
                <a:spLocks noRot="1" noChangeAspect="1" noMove="1" noResize="1" noEditPoints="1" noAdjustHandles="1" noChangeArrowheads="1" noChangeShapeType="1" noTextEdit="1"/>
              </p:cNvSpPr>
              <p:nvPr/>
            </p:nvSpPr>
            <p:spPr>
              <a:xfrm>
                <a:off x="8714511" y="1912314"/>
                <a:ext cx="1782305" cy="603063"/>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1E40EB25-83B4-C949-ACB7-20F3EF892A80}"/>
              </a:ext>
            </a:extLst>
          </p:cNvPr>
          <p:cNvCxnSpPr>
            <a:cxnSpLocks/>
          </p:cNvCxnSpPr>
          <p:nvPr/>
        </p:nvCxnSpPr>
        <p:spPr>
          <a:xfrm>
            <a:off x="467710" y="5168690"/>
            <a:ext cx="10773104"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6CD774EE-A2C2-F44A-9DAA-6A84F95D9BE0}"/>
              </a:ext>
            </a:extLst>
          </p:cNvPr>
          <p:cNvSpPr txBox="1"/>
          <p:nvPr/>
        </p:nvSpPr>
        <p:spPr>
          <a:xfrm>
            <a:off x="9202137" y="691652"/>
            <a:ext cx="3913141" cy="477054"/>
          </a:xfrm>
          <a:prstGeom prst="rect">
            <a:avLst/>
          </a:prstGeom>
          <a:noFill/>
        </p:spPr>
        <p:txBody>
          <a:bodyPr wrap="square">
            <a:spAutoFit/>
          </a:bodyPr>
          <a:lstStyle/>
          <a:p>
            <a:r>
              <a:rPr lang="en-US" sz="2500" dirty="0">
                <a:solidFill>
                  <a:srgbClr val="C00000"/>
                </a:solidFill>
              </a:rPr>
              <a:t>* Two-bit PM [YZ86]</a:t>
            </a:r>
          </a:p>
        </p:txBody>
      </p:sp>
      <p:sp>
        <p:nvSpPr>
          <p:cNvPr id="27" name="Rectangle 26">
            <a:extLst>
              <a:ext uri="{FF2B5EF4-FFF2-40B4-BE49-F238E27FC236}">
                <a16:creationId xmlns:a16="http://schemas.microsoft.com/office/drawing/2014/main" id="{5A833A4D-7004-CD41-A8F1-1915A768B65F}"/>
              </a:ext>
            </a:extLst>
          </p:cNvPr>
          <p:cNvSpPr/>
          <p:nvPr/>
        </p:nvSpPr>
        <p:spPr>
          <a:xfrm>
            <a:off x="3838945"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Stein</a:t>
            </a:r>
          </a:p>
        </p:txBody>
      </p:sp>
      <p:sp>
        <p:nvSpPr>
          <p:cNvPr id="34" name="Rectangle 33">
            <a:extLst>
              <a:ext uri="{FF2B5EF4-FFF2-40B4-BE49-F238E27FC236}">
                <a16:creationId xmlns:a16="http://schemas.microsoft.com/office/drawing/2014/main" id="{CD7CAEAF-24F9-754D-880B-A91C9C89F7E4}"/>
              </a:ext>
            </a:extLst>
          </p:cNvPr>
          <p:cNvSpPr/>
          <p:nvPr/>
        </p:nvSpPr>
        <p:spPr>
          <a:xfrm>
            <a:off x="8461252" y="1338642"/>
            <a:ext cx="2288822" cy="603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Euclid</a:t>
            </a:r>
          </a:p>
        </p:txBody>
      </p:sp>
      <p:sp>
        <p:nvSpPr>
          <p:cNvPr id="35" name="TextBox 34">
            <a:extLst>
              <a:ext uri="{FF2B5EF4-FFF2-40B4-BE49-F238E27FC236}">
                <a16:creationId xmlns:a16="http://schemas.microsoft.com/office/drawing/2014/main" id="{17F33394-6A05-D841-9C71-E080C09D6D7E}"/>
              </a:ext>
            </a:extLst>
          </p:cNvPr>
          <p:cNvSpPr txBox="1"/>
          <p:nvPr/>
        </p:nvSpPr>
        <p:spPr>
          <a:xfrm>
            <a:off x="6090210" y="4291935"/>
            <a:ext cx="2963632" cy="707886"/>
          </a:xfrm>
          <a:prstGeom prst="rect">
            <a:avLst/>
          </a:prstGeom>
          <a:noFill/>
        </p:spPr>
        <p:txBody>
          <a:bodyPr wrap="square">
            <a:spAutoFit/>
          </a:bodyPr>
          <a:lstStyle/>
          <a:p>
            <a:pPr algn="ctr"/>
            <a:r>
              <a:rPr lang="en-US" sz="2000" dirty="0">
                <a:solidFill>
                  <a:schemeClr val="accent1"/>
                </a:solidFill>
              </a:rPr>
              <a:t>1X difference for 255 bits</a:t>
            </a:r>
          </a:p>
          <a:p>
            <a:pPr algn="ctr"/>
            <a:r>
              <a:rPr lang="en-US" sz="2000" dirty="0">
                <a:solidFill>
                  <a:schemeClr val="accent1"/>
                </a:solidFill>
              </a:rPr>
              <a:t>1X difference for 1024 bits</a:t>
            </a:r>
          </a:p>
        </p:txBody>
      </p:sp>
      <p:sp>
        <p:nvSpPr>
          <p:cNvPr id="36" name="TextBox 35">
            <a:extLst>
              <a:ext uri="{FF2B5EF4-FFF2-40B4-BE49-F238E27FC236}">
                <a16:creationId xmlns:a16="http://schemas.microsoft.com/office/drawing/2014/main" id="{08482175-02E1-5B44-81A3-C3945FF32D15}"/>
              </a:ext>
            </a:extLst>
          </p:cNvPr>
          <p:cNvSpPr txBox="1"/>
          <p:nvPr/>
        </p:nvSpPr>
        <p:spPr>
          <a:xfrm>
            <a:off x="6025088" y="5421689"/>
            <a:ext cx="3094747" cy="707886"/>
          </a:xfrm>
          <a:prstGeom prst="rect">
            <a:avLst/>
          </a:prstGeom>
          <a:noFill/>
        </p:spPr>
        <p:txBody>
          <a:bodyPr wrap="square">
            <a:spAutoFit/>
          </a:bodyPr>
          <a:lstStyle/>
          <a:p>
            <a:pPr algn="ctr"/>
            <a:r>
              <a:rPr lang="en-US" sz="2000" dirty="0">
                <a:solidFill>
                  <a:schemeClr val="accent1"/>
                </a:solidFill>
              </a:rPr>
              <a:t>1.6X difference for 255 bits</a:t>
            </a:r>
          </a:p>
          <a:p>
            <a:pPr algn="ctr"/>
            <a:r>
              <a:rPr lang="en-US" sz="2000" dirty="0">
                <a:solidFill>
                  <a:schemeClr val="accent1"/>
                </a:solidFill>
              </a:rPr>
              <a:t>2X difference for 1024 bits</a:t>
            </a:r>
          </a:p>
        </p:txBody>
      </p:sp>
    </p:spTree>
    <p:extLst>
      <p:ext uri="{BB962C8B-B14F-4D97-AF65-F5344CB8AC3E}">
        <p14:creationId xmlns:p14="http://schemas.microsoft.com/office/powerpoint/2010/main" val="9085432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0143-881F-114B-A594-BD4041B9715C}"/>
              </a:ext>
            </a:extLst>
          </p:cNvPr>
          <p:cNvSpPr>
            <a:spLocks noGrp="1"/>
          </p:cNvSpPr>
          <p:nvPr>
            <p:ph type="title"/>
          </p:nvPr>
        </p:nvSpPr>
        <p:spPr/>
        <p:txBody>
          <a:bodyPr/>
          <a:lstStyle/>
          <a:p>
            <a:r>
              <a:rPr lang="en-US" dirty="0"/>
              <a:t>GCD to XGCD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074B75-5B85-D641-AF28-CB46DF8DF155}"/>
                  </a:ext>
                </a:extLst>
              </p:cNvPr>
              <p:cNvSpPr>
                <a:spLocks noGrp="1"/>
              </p:cNvSpPr>
              <p:nvPr>
                <p:ph idx="1"/>
              </p:nvPr>
            </p:nvSpPr>
            <p:spPr/>
            <p:txBody>
              <a:bodyPr>
                <a:normAutofit/>
              </a:bodyPr>
              <a:lstStyle/>
              <a:p>
                <a:endParaRPr lang="en-US" dirty="0"/>
              </a:p>
              <a:p>
                <a:r>
                  <a:rPr lang="en-US" dirty="0"/>
                  <a:t>Compute </a:t>
                </a:r>
                <a:r>
                  <a:rPr lang="en-US" dirty="0" err="1"/>
                  <a:t>Bézout</a:t>
                </a:r>
                <a:r>
                  <a:rPr lang="en-US" dirty="0"/>
                  <a:t> coefficients satisfying </a:t>
                </a:r>
                <a:r>
                  <a:rPr lang="en-US" dirty="0" err="1"/>
                  <a:t>Bézout</a:t>
                </a:r>
                <a:r>
                  <a:rPr lang="en-US" dirty="0"/>
                  <a:t> Identity</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b="1" i="1">
                          <a:solidFill>
                            <a:srgbClr val="C00000"/>
                          </a:solidFill>
                          <a:latin typeface="Cambria Math" panose="02040503050406030204" pitchFamily="18" charset="0"/>
                        </a:rPr>
                        <m:t>, </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r>
                            <a:rPr lang="en-US" b="1" i="1" smtClean="0">
                              <a:solidFill>
                                <a:srgbClr val="C00000"/>
                              </a:solidFill>
                              <a:latin typeface="Cambria Math" panose="02040503050406030204" pitchFamily="18" charset="0"/>
                            </a:rPr>
                            <m:t>   </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𝒂</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𝒃</m:t>
                          </m:r>
                        </m:e>
                        <m:sub>
                          <m:r>
                            <a:rPr lang="en-US" b="1" i="1">
                              <a:solidFill>
                                <a:srgbClr val="C00000"/>
                              </a:solidFill>
                              <a:latin typeface="Cambria Math" panose="02040503050406030204" pitchFamily="18" charset="0"/>
                            </a:rPr>
                            <m:t>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gcd</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e>
                      </m:func>
                    </m:oMath>
                  </m:oMathPara>
                </a14:m>
                <a:endParaRPr lang="en-US" dirty="0"/>
              </a:p>
              <a:p>
                <a:endParaRPr lang="en-US" dirty="0"/>
              </a:p>
              <a:p>
                <a:r>
                  <a:rPr lang="en-US" dirty="0"/>
                  <a:t>Maintain these relations each cycle, where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gcd</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gcd</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𝑎</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2C074B75-5B85-D641-AF28-CB46DF8DF155}"/>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3856668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29224</TotalTime>
  <Words>20047</Words>
  <Application>Microsoft Office PowerPoint</Application>
  <PresentationFormat>Widescreen</PresentationFormat>
  <Paragraphs>5070</Paragraphs>
  <Slides>260</Slides>
  <Notes>186</Notes>
  <HiddenSlides>0</HiddenSlides>
  <MMClips>0</MMClips>
  <ScaleCrop>false</ScaleCrop>
  <HeadingPairs>
    <vt:vector size="4" baseType="variant">
      <vt:variant>
        <vt:lpstr>Theme</vt:lpstr>
      </vt:variant>
      <vt:variant>
        <vt:i4>1</vt:i4>
      </vt:variant>
      <vt:variant>
        <vt:lpstr>Slide Titles</vt:lpstr>
      </vt:variant>
      <vt:variant>
        <vt:i4>260</vt:i4>
      </vt:variant>
    </vt:vector>
  </HeadingPairs>
  <TitlesOfParts>
    <vt:vector size="261" baseType="lpstr">
      <vt:lpstr>Office Theme</vt:lpstr>
      <vt:lpstr>A Fast Large-Integer Extended GCD Algorithm and Hardware Design for Verifiable Delay Functions and Modular Inversion</vt:lpstr>
      <vt:lpstr>Extended GCD</vt:lpstr>
      <vt:lpstr>Extended GCD is widely used in cryptography</vt:lpstr>
      <vt:lpstr>There is an increasing need for faster XGCD</vt:lpstr>
      <vt:lpstr>There is an increasing need for faster XGCD</vt:lpstr>
      <vt:lpstr>There is an increasing need for faster XGCD</vt:lpstr>
      <vt:lpstr>PowerPoint Presentation</vt:lpstr>
      <vt:lpstr>PowerPoint Presentation</vt:lpstr>
      <vt:lpstr>Current view of XGCD design space</vt:lpstr>
      <vt:lpstr>We explore the broader design space</vt:lpstr>
      <vt:lpstr>We explore the broader design space</vt:lpstr>
      <vt:lpstr>Hardware allows for short iteration times</vt:lpstr>
      <vt:lpstr>GCD Algorithms Comparison</vt:lpstr>
      <vt:lpstr>GCD Algorithms Comparison</vt:lpstr>
      <vt:lpstr>GCD Algorithms Comparison</vt:lpstr>
      <vt:lpstr>From GCD to Extended GCD (XGCD)</vt:lpstr>
      <vt:lpstr>Two-bit PM Critical Path</vt:lpstr>
      <vt:lpstr>Euclid critical path</vt:lpstr>
      <vt:lpstr>Euclid critical path</vt:lpstr>
      <vt:lpstr>Euclid critical path</vt:lpstr>
      <vt:lpstr>Critical paths primarily require additions</vt:lpstr>
      <vt:lpstr>Two-bit PM critical path: 3 CSA delays</vt:lpstr>
      <vt:lpstr>Euclid critical path</vt:lpstr>
      <vt:lpstr>Euclid critical path: at least 9 CSA delays</vt:lpstr>
      <vt:lpstr>Two-bit PM is a faster starting point</vt:lpstr>
      <vt:lpstr>Our unified design with constant-time config</vt:lpstr>
      <vt:lpstr>We focus on the optimal design space</vt:lpstr>
      <vt:lpstr>Accelerator Execution</vt:lpstr>
      <vt:lpstr>Accelerator Execution</vt:lpstr>
      <vt:lpstr>Accelerator Execution</vt:lpstr>
      <vt:lpstr>Accelerator Execution</vt:lpstr>
      <vt:lpstr>Accelerator Execution</vt:lpstr>
      <vt:lpstr>Critical Path for ASIC in 16nm</vt:lpstr>
      <vt:lpstr>Critical Path for ASIC in 16nm</vt:lpstr>
      <vt:lpstr>255-bit Constant-time XGCD Comparison</vt:lpstr>
      <vt:lpstr>255-bit Constant-time XGCD Comparison</vt:lpstr>
      <vt:lpstr>1024-bit XGCD Comparison</vt:lpstr>
      <vt:lpstr>1024-bit XGCD Comparison</vt:lpstr>
      <vt:lpstr>Our design impacts application approaches</vt:lpstr>
      <vt:lpstr>Our design impacts application approaches</vt:lpstr>
      <vt:lpstr>Our design impacts application approaches</vt:lpstr>
      <vt:lpstr>Our design impacts application approaches</vt:lpstr>
      <vt:lpstr>A Fast Large-Integer Extended GCD Algorithm and Hardware Design for Verifiable Delay Functions and Modular Inversion</vt:lpstr>
      <vt:lpstr>Extended GCD</vt:lpstr>
      <vt:lpstr>Extended GCD is widely used in cryptography</vt:lpstr>
      <vt:lpstr>There is an increasing need for faster XGCD</vt:lpstr>
      <vt:lpstr>There is an increasing need for faster XGCD</vt:lpstr>
      <vt:lpstr>There is an increasing need for faster XGCD</vt:lpstr>
      <vt:lpstr>PowerPoint Presentation</vt:lpstr>
      <vt:lpstr>PowerPoint Presentation</vt:lpstr>
      <vt:lpstr>Current view of XGCD design space</vt:lpstr>
      <vt:lpstr>We explore the broader design space</vt:lpstr>
      <vt:lpstr>We explore the broader design space</vt:lpstr>
      <vt:lpstr>Hardware allows for short iteration times</vt:lpstr>
      <vt:lpstr>GCD Algorithms Comparison</vt:lpstr>
      <vt:lpstr>GCD Algorithms Comparison</vt:lpstr>
      <vt:lpstr>GCD Algorithms Comparison</vt:lpstr>
      <vt:lpstr>GCD to XGCD</vt:lpstr>
      <vt:lpstr>Two-bit PM Critical Path</vt:lpstr>
      <vt:lpstr>Euclid critical path</vt:lpstr>
      <vt:lpstr>Euclid critical path</vt:lpstr>
      <vt:lpstr>Euclid critical path</vt:lpstr>
      <vt:lpstr>Critical paths primarily require additions</vt:lpstr>
      <vt:lpstr>Two-bit PM critical path: 3 CSA delays</vt:lpstr>
      <vt:lpstr>Euclid critical path</vt:lpstr>
      <vt:lpstr>Euclid critical path: 9 CSA delays</vt:lpstr>
      <vt:lpstr>Two-bit PM is a faster starting point</vt:lpstr>
      <vt:lpstr>Our unified design with constant-time config</vt:lpstr>
      <vt:lpstr>We focus on the optimal design space</vt:lpstr>
      <vt:lpstr>Accelerator Execution</vt:lpstr>
      <vt:lpstr>Accelerator Execution</vt:lpstr>
      <vt:lpstr>Accelerator Execution</vt:lpstr>
      <vt:lpstr>Accelerator Execution</vt:lpstr>
      <vt:lpstr>Accelerator Execution</vt:lpstr>
      <vt:lpstr>Critical Path for ASIC in 16nm</vt:lpstr>
      <vt:lpstr>Critical Path for ASIC in 16nm</vt:lpstr>
      <vt:lpstr>255-bit Constant-time XGCD Comparison</vt:lpstr>
      <vt:lpstr>255-bit Constant-time XGCD Comparison</vt:lpstr>
      <vt:lpstr>1024-bit XGCD Comparison</vt:lpstr>
      <vt:lpstr>1024-bit XGCD Comparison</vt:lpstr>
      <vt:lpstr>Our design impacts application approaches</vt:lpstr>
      <vt:lpstr>Our design impacts application approaches</vt:lpstr>
      <vt:lpstr>Our design impacts application approaches</vt:lpstr>
      <vt:lpstr>Our design impacts application approaches</vt:lpstr>
      <vt:lpstr>A Fast Large-Integer Extended GCD Algorithm and Hardware Design for Verifiable Delay Functions and Modular Inversion</vt:lpstr>
      <vt:lpstr>Extended GCD</vt:lpstr>
      <vt:lpstr>Extended GCD is widely used in cryptography</vt:lpstr>
      <vt:lpstr>There is an increasing need for faster XGCD</vt:lpstr>
      <vt:lpstr>There is an increasing need for faster XGCD</vt:lpstr>
      <vt:lpstr>PowerPoint Presentation</vt:lpstr>
      <vt:lpstr>PowerPoint Presentation</vt:lpstr>
      <vt:lpstr>Current view of XGCD design space</vt:lpstr>
      <vt:lpstr>We explore the broader design space</vt:lpstr>
      <vt:lpstr>We explore the broader design space</vt:lpstr>
      <vt:lpstr>Hardware allows for short iteration times</vt:lpstr>
      <vt:lpstr>GCD Algorithms Comparison</vt:lpstr>
      <vt:lpstr>GCD Algorithms Comparison</vt:lpstr>
      <vt:lpstr>GCD Algorithms Comparison</vt:lpstr>
      <vt:lpstr>GCD to XGCD</vt:lpstr>
      <vt:lpstr>Two-bit PM Critical Path</vt:lpstr>
      <vt:lpstr>Euclid critical path</vt:lpstr>
      <vt:lpstr>Euclid critical path</vt:lpstr>
      <vt:lpstr>Euclid critical path</vt:lpstr>
      <vt:lpstr>Critical paths primarily require additions</vt:lpstr>
      <vt:lpstr>Two-bit PM with 3:2 CSAs: 3 CSA Delays</vt:lpstr>
      <vt:lpstr>Euclid with CSAs</vt:lpstr>
      <vt:lpstr>Euclid with CSAs: 9 CSA delays</vt:lpstr>
      <vt:lpstr>Two-bit PM is a faster starting point</vt:lpstr>
      <vt:lpstr>Our unified design with constant-time config</vt:lpstr>
      <vt:lpstr>We focus on the optimal design space</vt:lpstr>
      <vt:lpstr>Accelerator Execution</vt:lpstr>
      <vt:lpstr>Accelerator Execution</vt:lpstr>
      <vt:lpstr>Accelerator Execution</vt:lpstr>
      <vt:lpstr>Accelerator Execution</vt:lpstr>
      <vt:lpstr>Accelerator Execution</vt:lpstr>
      <vt:lpstr>Accelerator Execution</vt:lpstr>
      <vt:lpstr>Critical Path in 16nm</vt:lpstr>
      <vt:lpstr>255-bit Constant-time XGCD Comparison</vt:lpstr>
      <vt:lpstr>255-bit Constant-time XGCD Comparison</vt:lpstr>
      <vt:lpstr>1024-bit XGCD Comparison</vt:lpstr>
      <vt:lpstr>1024-bit XGCD Comparison</vt:lpstr>
      <vt:lpstr>Our design impacts application approaches</vt:lpstr>
      <vt:lpstr>Our design impacts application approaches</vt:lpstr>
      <vt:lpstr>Our design impacts application approaches</vt:lpstr>
      <vt:lpstr>Our design impacts application approaches</vt:lpstr>
      <vt:lpstr>A Fast Large-Integer Extended GCD Algorithm and Hardware Design for Verifiable Delay Functions and Modular Inversion</vt:lpstr>
      <vt:lpstr>Extended GCD</vt:lpstr>
      <vt:lpstr>Extended GCD is widely used in cryptography</vt:lpstr>
      <vt:lpstr>There is an increasing need for faster XGCD</vt:lpstr>
      <vt:lpstr>There is an increasing need for faster XGCD</vt:lpstr>
      <vt:lpstr>PowerPoint Presentation</vt:lpstr>
      <vt:lpstr>PowerPoint Presentation</vt:lpstr>
      <vt:lpstr>Current view of XGCD design space</vt:lpstr>
      <vt:lpstr>We explore the broader design space</vt:lpstr>
      <vt:lpstr>We explore the broader design space</vt:lpstr>
      <vt:lpstr>Hardware allows for short iteration times</vt:lpstr>
      <vt:lpstr>GCD Algorithms Comparison</vt:lpstr>
      <vt:lpstr>GCD Algorithms Comparison</vt:lpstr>
      <vt:lpstr>GCD Algorithms Comparison</vt:lpstr>
      <vt:lpstr>GCD to XGCD</vt:lpstr>
      <vt:lpstr>Two-bit PM Critical Path</vt:lpstr>
      <vt:lpstr>Euclid critical path</vt:lpstr>
      <vt:lpstr>Euclid critical path</vt:lpstr>
      <vt:lpstr>Euclid critical path</vt:lpstr>
      <vt:lpstr>Critical paths primarily require additions</vt:lpstr>
      <vt:lpstr>Two-bit PM with 3:2 CSAs: 3 CSA Delays</vt:lpstr>
      <vt:lpstr>Euclid with CSAs</vt:lpstr>
      <vt:lpstr>Euclid with CSAs: 9 CSA delays</vt:lpstr>
      <vt:lpstr>Two-bit PM is a faster starting point</vt:lpstr>
      <vt:lpstr>Our unified design with constant-time config</vt:lpstr>
      <vt:lpstr>We focus on the optimal design space</vt:lpstr>
      <vt:lpstr>Is three-bit PM faster in hardware?</vt:lpstr>
      <vt:lpstr>Is three-bit PM faster in hardware?</vt:lpstr>
      <vt:lpstr>Accelerator Execution Flow</vt:lpstr>
      <vt:lpstr>Processing steps do not limit clock frequency</vt:lpstr>
      <vt:lpstr>Shifting in CSA form for variable updates</vt:lpstr>
      <vt:lpstr>Minimizing control overhead</vt:lpstr>
      <vt:lpstr>Termination condition subsamples a,b</vt:lpstr>
      <vt:lpstr>Critical Path in 16nm</vt:lpstr>
      <vt:lpstr>255-bit Constant-time XGCD Comparison</vt:lpstr>
      <vt:lpstr>1024-bit XGCD Comparison</vt:lpstr>
      <vt:lpstr>Our design impacts application approaches</vt:lpstr>
      <vt:lpstr>Our design impacts application approaches</vt:lpstr>
      <vt:lpstr>Our design impacts application approaches</vt:lpstr>
      <vt:lpstr>Our design impacts application approaches</vt:lpstr>
      <vt:lpstr>A Fast Large-Integer Extended GCD Algorithm and Hardware Design for Verifiable Delay Functions and Modular Inversion</vt:lpstr>
      <vt:lpstr>Extended GCD</vt:lpstr>
      <vt:lpstr>Extended GCD is widely used in cryptography</vt:lpstr>
      <vt:lpstr>There is an increasing need for faster XGCD</vt:lpstr>
      <vt:lpstr>There is an increasing need for faster XGCD</vt:lpstr>
      <vt:lpstr>How fast can one do XGCD?</vt:lpstr>
      <vt:lpstr>How fast can one do XGCD?</vt:lpstr>
      <vt:lpstr>Current view of XGCD design space</vt:lpstr>
      <vt:lpstr>We explore the broader design space</vt:lpstr>
      <vt:lpstr>We explore the broader design space</vt:lpstr>
      <vt:lpstr>Hardware allows for short iteration times</vt:lpstr>
      <vt:lpstr>GCD Algorithms Comparison</vt:lpstr>
      <vt:lpstr>GCD Algorithms Comparison</vt:lpstr>
      <vt:lpstr>GCD Algorithms Comparison</vt:lpstr>
      <vt:lpstr>GCD to XGCD</vt:lpstr>
      <vt:lpstr>Two-bit PM Critical Path</vt:lpstr>
      <vt:lpstr>Euclid critical path</vt:lpstr>
      <vt:lpstr>Euclid critical path</vt:lpstr>
      <vt:lpstr>Euclid critical path</vt:lpstr>
      <vt:lpstr>Critical paths primarily require additions</vt:lpstr>
      <vt:lpstr>Two-bit PM with 3:2 CSAs: 3 CSA Delays</vt:lpstr>
      <vt:lpstr>Euclid with CSAs</vt:lpstr>
      <vt:lpstr>Euclid with CSAs: 9 CSA delays</vt:lpstr>
      <vt:lpstr>Two-bit PM is a faster starting point</vt:lpstr>
      <vt:lpstr>Our unified design with constant-time config</vt:lpstr>
      <vt:lpstr>We focus on the optimal design space</vt:lpstr>
      <vt:lpstr>Is three-bit PM faster in hardware?</vt:lpstr>
      <vt:lpstr>Is three-bit PM faster in hardware?</vt:lpstr>
      <vt:lpstr>PowerPoint Presentation</vt:lpstr>
      <vt:lpstr>PowerPoint Presentation</vt:lpstr>
      <vt:lpstr>PowerPoint Presentation</vt:lpstr>
      <vt:lpstr>PowerPoint Presentation</vt:lpstr>
      <vt:lpstr>Critical Path in 16nm</vt:lpstr>
      <vt:lpstr>255-bit Constant-time XGCD Comparison</vt:lpstr>
      <vt:lpstr>1024-bit XGCD Comparison</vt:lpstr>
      <vt:lpstr>Our design impacts application approaches</vt:lpstr>
      <vt:lpstr>Our design impacts application approaches</vt:lpstr>
      <vt:lpstr>DRAFT</vt:lpstr>
      <vt:lpstr>Our design impacts application approaches</vt:lpstr>
      <vt:lpstr>Our design impacts application approaches</vt:lpstr>
      <vt:lpstr>Our design impacts application approaches</vt:lpstr>
      <vt:lpstr>Our design impacts application approaches</vt:lpstr>
      <vt:lpstr>Two-bit PM critical path: 3 CSA delays</vt:lpstr>
      <vt:lpstr>255-bit Constant-time XGCD Comparison</vt:lpstr>
      <vt:lpstr>PowerPoint Presentation</vt:lpstr>
      <vt:lpstr>PowerPoint Presentation</vt:lpstr>
      <vt:lpstr>Critical Path in 16nm</vt:lpstr>
      <vt:lpstr>Is three-bit PM faster in hardware?</vt:lpstr>
      <vt:lpstr>Is three-bit PM faster in hardware?</vt:lpstr>
      <vt:lpstr>GCD Algorithms Comparison</vt:lpstr>
      <vt:lpstr>GCD Algorithms Comparison</vt:lpstr>
      <vt:lpstr>GCD Algorithms Comparison</vt:lpstr>
      <vt:lpstr>State of the world post our work</vt:lpstr>
      <vt:lpstr>XGCD algorithms iteratively transform inputs</vt:lpstr>
      <vt:lpstr>Subtraction is faster for constant-time XGCD</vt:lpstr>
      <vt:lpstr>Is subtraction twice as fast as division?</vt:lpstr>
      <vt:lpstr>Hardware allows for short iteration times</vt:lpstr>
      <vt:lpstr>Hardware allows for short iteration times</vt:lpstr>
      <vt:lpstr>Algorithms use GCD-preserving transformations</vt:lpstr>
      <vt:lpstr>Current view of XGCD design space is narrow</vt:lpstr>
      <vt:lpstr>Current view of XGCD design space is narrow</vt:lpstr>
      <vt:lpstr>There is an increasing need for faster XGCD</vt:lpstr>
      <vt:lpstr>Extended GCD is widely used in cryptography</vt:lpstr>
      <vt:lpstr>There is an increasing need for faster XGCD</vt:lpstr>
      <vt:lpstr>There is an increasing need for faster XGCD</vt:lpstr>
      <vt:lpstr>There is an increasing need for faster XGCD</vt:lpstr>
      <vt:lpstr>How fast can one do XGCD?</vt:lpstr>
      <vt:lpstr>Current view of XGCD design space is narrow</vt:lpstr>
      <vt:lpstr>We explore the broader design space</vt:lpstr>
      <vt:lpstr>Hardware vs software framing</vt:lpstr>
      <vt:lpstr>XGCD accelerator design space</vt:lpstr>
      <vt:lpstr>Algorithm branching</vt:lpstr>
      <vt:lpstr>Critical Paths</vt:lpstr>
      <vt:lpstr>CSAs</vt:lpstr>
      <vt:lpstr>Cycles</vt:lpstr>
      <vt:lpstr>XGCD accelerator design space</vt:lpstr>
      <vt:lpstr>XGCD accelerator design space</vt:lpstr>
      <vt:lpstr>Constant-time</vt:lpstr>
      <vt:lpstr>XGCD accelerator design space</vt:lpstr>
      <vt:lpstr>We extend two-bit PM for XGCD</vt:lpstr>
      <vt:lpstr>Is three-bit PM faster in hardware?</vt:lpstr>
      <vt:lpstr>Is three-bit PM faster in hardware?</vt:lpstr>
      <vt:lpstr>PowerPoint Presentation</vt:lpstr>
      <vt:lpstr>PowerPoint Presentation</vt:lpstr>
      <vt:lpstr>PowerPoint Presentation</vt:lpstr>
      <vt:lpstr>PowerPoint Presentation</vt:lpstr>
      <vt:lpstr>PowerPoint Presentation</vt:lpstr>
      <vt:lpstr>PowerPoint Presentation</vt:lpstr>
      <vt:lpstr>Results</vt:lpstr>
      <vt:lpstr>Critical Path in 16nm</vt:lpstr>
      <vt:lpstr>Our work is open source!</vt:lpstr>
      <vt:lpstr>State of the world post our work</vt:lpstr>
      <vt:lpstr>How fast can one do XGCD?</vt:lpstr>
      <vt:lpstr>How fast can one do XGCD?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Fast Large-Integer Extended GCD Algorithm and Hardware Design for Verifiable Delay Functions and Modular Inversion</dc:title>
  <dc:creator>Kavya Sreedhar</dc:creator>
  <cp:lastModifiedBy>Kavya Sreedhar</cp:lastModifiedBy>
  <cp:revision>2</cp:revision>
  <dcterms:created xsi:type="dcterms:W3CDTF">2022-08-27T16:12:36Z</dcterms:created>
  <dcterms:modified xsi:type="dcterms:W3CDTF">2022-09-30T12:19:06Z</dcterms:modified>
</cp:coreProperties>
</file>