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9" r:id="rId2"/>
    <p:sldId id="256"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4"/>
    <p:restoredTop sz="77563"/>
  </p:normalViewPr>
  <p:slideViewPr>
    <p:cSldViewPr snapToGrid="0" snapToObjects="1">
      <p:cViewPr varScale="1">
        <p:scale>
          <a:sx n="100" d="100"/>
          <a:sy n="100" d="100"/>
        </p:scale>
        <p:origin x="291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F2624-0387-2D4D-84C5-3FC43B99D4EB}" type="datetimeFigureOut">
              <a:rPr lang="en-US" smtClean="0"/>
              <a:t>10/1/18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DBCCA-4233-6647-A78E-5E61DCE8F588}" type="slidenum">
              <a:rPr lang="en-US" smtClean="0"/>
              <a:t>‹#›</a:t>
            </a:fld>
            <a:endParaRPr lang="en-US"/>
          </a:p>
        </p:txBody>
      </p:sp>
    </p:spTree>
    <p:extLst>
      <p:ext uri="{BB962C8B-B14F-4D97-AF65-F5344CB8AC3E}">
        <p14:creationId xmlns:p14="http://schemas.microsoft.com/office/powerpoint/2010/main" val="199316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DBCCA-4233-6647-A78E-5E61DCE8F588}" type="slidenum">
              <a:rPr lang="en-US" smtClean="0"/>
              <a:t>1</a:t>
            </a:fld>
            <a:endParaRPr lang="en-US"/>
          </a:p>
        </p:txBody>
      </p:sp>
    </p:spTree>
    <p:extLst>
      <p:ext uri="{BB962C8B-B14F-4D97-AF65-F5344CB8AC3E}">
        <p14:creationId xmlns:p14="http://schemas.microsoft.com/office/powerpoint/2010/main" val="49978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Current meta-analyses suggest that subjective value and the default mode network share a common cortical substrate. Well, this raises some interesting 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First, considering the recent emphasis in single-subject fMRI research, is the intrinsic functional organization of mPFC idiosyncratic or similar across subjects?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If idiosyncratic, how stable are these 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If stable, can we individualize topographic targets for studies of valuation?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Answers to these questions should provide a stepping stone in addressing whether these phenomena are indeed </a:t>
            </a:r>
            <a:r>
              <a:rPr lang="en-US" sz="1200" dirty="0" err="1">
                <a:latin typeface="Helvetica Neue Light" charset="0"/>
                <a:ea typeface="Helvetica Neue Light" charset="0"/>
                <a:cs typeface="Helvetica Neue Light" charset="0"/>
              </a:rPr>
              <a:t>subserved</a:t>
            </a:r>
            <a:r>
              <a:rPr lang="en-US" sz="1200" dirty="0">
                <a:latin typeface="Helvetica Neue Light" charset="0"/>
                <a:ea typeface="Helvetica Neue Light" charset="0"/>
                <a:cs typeface="Helvetica Neue Light" charset="0"/>
              </a:rPr>
              <a:t> by the same brain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charset="0"/>
                <a:ea typeface="Helvetica Neue Light" charset="0"/>
                <a:cs typeface="Helvetica Neue Light" charset="0"/>
              </a:rPr>
              <a:t>With this in mind, we wanted to identify each subject’s DMN and non-DMN distribution.</a:t>
            </a:r>
            <a:endParaRPr lang="en-US" sz="1200" baseline="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Helvetica Neue Light" charset="0"/>
                <a:ea typeface="Helvetica Neue Light" charset="0"/>
                <a:cs typeface="Helvetica Neue Light" charset="0"/>
              </a:rPr>
              <a:t>We did this by applying graph-theoretic tools to fMRI data focused on overlapping areas from a meta-analysis.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charset="0"/>
              <a:ea typeface="Helvetica Neue Light" charset="0"/>
              <a:cs typeface="Helvetica Neue Light" charset="0"/>
            </a:endParaRPr>
          </a:p>
          <a:p>
            <a:endParaRPr lang="en-US" dirty="0"/>
          </a:p>
        </p:txBody>
      </p:sp>
      <p:sp>
        <p:nvSpPr>
          <p:cNvPr id="4" name="Slide Number Placeholder 3"/>
          <p:cNvSpPr>
            <a:spLocks noGrp="1"/>
          </p:cNvSpPr>
          <p:nvPr>
            <p:ph type="sldNum" sz="quarter" idx="10"/>
          </p:nvPr>
        </p:nvSpPr>
        <p:spPr/>
        <p:txBody>
          <a:bodyPr/>
          <a:lstStyle/>
          <a:p>
            <a:fld id="{BC9DBCCA-4233-6647-A78E-5E61DCE8F588}" type="slidenum">
              <a:rPr lang="en-US" smtClean="0"/>
              <a:t>2</a:t>
            </a:fld>
            <a:endParaRPr lang="en-US"/>
          </a:p>
        </p:txBody>
      </p:sp>
    </p:spTree>
    <p:extLst>
      <p:ext uri="{BB962C8B-B14F-4D97-AF65-F5344CB8AC3E}">
        <p14:creationId xmlns:p14="http://schemas.microsoft.com/office/powerpoint/2010/main" val="111752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we find?</a:t>
            </a:r>
          </a:p>
          <a:p>
            <a:endParaRPr lang="en-US" dirty="0"/>
          </a:p>
          <a:p>
            <a:r>
              <a:rPr lang="en-US" dirty="0"/>
              <a:t>This stereotypical subject shows that </a:t>
            </a:r>
            <a:r>
              <a:rPr lang="en-US" sz="1200" dirty="0">
                <a:latin typeface="Helvetica Neue Light" charset="0"/>
                <a:ea typeface="Helvetica Neue Light" charset="0"/>
                <a:cs typeface="Helvetica Neue Light" charset="0"/>
              </a:rPr>
              <a:t>DMN covers dorsal and ventral mPFC, with non-DMN areas in pregenual anterior cingulate and orbitofrontal</a:t>
            </a:r>
            <a:r>
              <a:rPr lang="en-US" sz="1200" baseline="0" dirty="0">
                <a:latin typeface="Helvetica Neue Light" charset="0"/>
                <a:ea typeface="Helvetica Neue Light" charset="0"/>
                <a:cs typeface="Helvetica Neue Light" charset="0"/>
              </a:rPr>
              <a:t> cortex</a:t>
            </a:r>
            <a:r>
              <a:rPr lang="en-US" sz="1200" dirty="0">
                <a:latin typeface="Helvetica Neue Light" charset="0"/>
                <a:ea typeface="Helvetica Neue Light" charset="0"/>
                <a:cs typeface="Helvetica Neue Light" charset="0"/>
              </a:rPr>
              <a:t>. This pattern shifts topographically across subjects,</a:t>
            </a:r>
            <a:r>
              <a:rPr lang="en-US" sz="1200" baseline="0" dirty="0">
                <a:latin typeface="Helvetica Neue Light" charset="0"/>
                <a:ea typeface="Helvetica Neue Light" charset="0"/>
                <a:cs typeface="Helvetica Neue Light" charset="0"/>
              </a:rPr>
              <a:t> and s</a:t>
            </a:r>
            <a:r>
              <a:rPr lang="en-US" sz="1200" dirty="0">
                <a:latin typeface="Helvetica Neue Light" charset="0"/>
                <a:ea typeface="Helvetica Neue Light" charset="0"/>
                <a:cs typeface="Helvetica Neue Light" charset="0"/>
              </a:rPr>
              <a:t>patially averaging everyone’s binarized maps reveals both this </a:t>
            </a:r>
            <a:r>
              <a:rPr lang="en-US" sz="1200" u="none" dirty="0">
                <a:latin typeface="Helvetica Neue Light" charset="0"/>
                <a:ea typeface="Helvetica Neue Light" charset="0"/>
                <a:cs typeface="Helvetica Neue Light" charset="0"/>
              </a:rPr>
              <a:t>common topographic structure and individual heterogeneity.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Helvetica Neue Light" charset="0"/>
                <a:ea typeface="Helvetica Neue Light" charset="0"/>
                <a:cs typeface="Helvetica Neue Light" charset="0"/>
              </a:rPr>
              <a:t>When we evaluated the reliability and specificity of each subject’s functional organization, we found that these patterns are stable across days and fMRI sessions per subject, and that the level of agreement between these maps is higher within subjects than between subjects.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none" dirty="0">
              <a:latin typeface="Helvetica Neue Light" charset="0"/>
              <a:ea typeface="Helvetica Neue Light" charset="0"/>
              <a:cs typeface="Helvetica Neue Light"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Helvetica Neue Light" charset="0"/>
                <a:ea typeface="Helvetica Neue Light" charset="0"/>
                <a:cs typeface="Helvetica Neue Light" charset="0"/>
              </a:rPr>
              <a:t>This indicates that the organization of mPFC is idiosyncratic across individuals.</a:t>
            </a:r>
          </a:p>
          <a:p>
            <a:endParaRPr lang="en-US" dirty="0"/>
          </a:p>
        </p:txBody>
      </p:sp>
      <p:sp>
        <p:nvSpPr>
          <p:cNvPr id="4" name="Slide Number Placeholder 3"/>
          <p:cNvSpPr>
            <a:spLocks noGrp="1"/>
          </p:cNvSpPr>
          <p:nvPr>
            <p:ph type="sldNum" sz="quarter" idx="10"/>
          </p:nvPr>
        </p:nvSpPr>
        <p:spPr/>
        <p:txBody>
          <a:bodyPr/>
          <a:lstStyle/>
          <a:p>
            <a:fld id="{BC9DBCCA-4233-6647-A78E-5E61DCE8F588}" type="slidenum">
              <a:rPr lang="en-US" smtClean="0"/>
              <a:t>3</a:t>
            </a:fld>
            <a:endParaRPr lang="en-US"/>
          </a:p>
        </p:txBody>
      </p:sp>
    </p:spTree>
    <p:extLst>
      <p:ext uri="{BB962C8B-B14F-4D97-AF65-F5344CB8AC3E}">
        <p14:creationId xmlns:p14="http://schemas.microsoft.com/office/powerpoint/2010/main" val="41047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D6224-31B5-AE43-90BF-1CAC95B1D53A}"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91783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D6224-31B5-AE43-90BF-1CAC95B1D53A}"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40416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D6224-31B5-AE43-90BF-1CAC95B1D53A}"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30641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D6224-31B5-AE43-90BF-1CAC95B1D53A}"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66211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D6224-31B5-AE43-90BF-1CAC95B1D53A}" type="datetimeFigureOut">
              <a:rPr lang="en-US" smtClean="0"/>
              <a:t>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198446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D6224-31B5-AE43-90BF-1CAC95B1D53A}"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34683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DD6224-31B5-AE43-90BF-1CAC95B1D53A}" type="datetimeFigureOut">
              <a:rPr lang="en-US" smtClean="0"/>
              <a:t>10/1/18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97653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DD6224-31B5-AE43-90BF-1CAC95B1D53A}" type="datetimeFigureOut">
              <a:rPr lang="en-US" smtClean="0"/>
              <a:t>10/1/18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160116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D6224-31B5-AE43-90BF-1CAC95B1D53A}" type="datetimeFigureOut">
              <a:rPr lang="en-US" smtClean="0"/>
              <a:t>10/1/18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5917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6224-31B5-AE43-90BF-1CAC95B1D53A}"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823670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6224-31B5-AE43-90BF-1CAC95B1D53A}" type="datetimeFigureOut">
              <a:rPr lang="en-US" smtClean="0"/>
              <a:t>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AE6D6-9323-D444-88F2-95D80A93B7EE}" type="slidenum">
              <a:rPr lang="en-US" smtClean="0"/>
              <a:t>‹#›</a:t>
            </a:fld>
            <a:endParaRPr lang="en-US"/>
          </a:p>
        </p:txBody>
      </p:sp>
    </p:spTree>
    <p:extLst>
      <p:ext uri="{BB962C8B-B14F-4D97-AF65-F5344CB8AC3E}">
        <p14:creationId xmlns:p14="http://schemas.microsoft.com/office/powerpoint/2010/main" val="74558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D6224-31B5-AE43-90BF-1CAC95B1D53A}" type="datetimeFigureOut">
              <a:rPr lang="en-US" smtClean="0"/>
              <a:t>10/1/18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AE6D6-9323-D444-88F2-95D80A93B7EE}" type="slidenum">
              <a:rPr lang="en-US" smtClean="0"/>
              <a:t>‹#›</a:t>
            </a:fld>
            <a:endParaRPr lang="en-US"/>
          </a:p>
        </p:txBody>
      </p:sp>
    </p:spTree>
    <p:extLst>
      <p:ext uri="{BB962C8B-B14F-4D97-AF65-F5344CB8AC3E}">
        <p14:creationId xmlns:p14="http://schemas.microsoft.com/office/powerpoint/2010/main" val="602632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576" y="1715570"/>
            <a:ext cx="8042846" cy="1154162"/>
          </a:xfrm>
          <a:prstGeom prst="rect">
            <a:avLst/>
          </a:prstGeom>
          <a:noFill/>
        </p:spPr>
        <p:txBody>
          <a:bodyPr wrap="square" rtlCol="0">
            <a:spAutoFit/>
          </a:bodyPr>
          <a:lstStyle/>
          <a:p>
            <a:pPr algn="ctr"/>
            <a:r>
              <a:rPr lang="en-US" sz="3450" b="1" dirty="0">
                <a:latin typeface="Helvetica Neue Light" charset="0"/>
                <a:ea typeface="Helvetica Neue Light" charset="0"/>
                <a:cs typeface="Helvetica Neue Light" charset="0"/>
              </a:rPr>
              <a:t>Parsing mPFC: A Joint Meta-Analytic and Graph Theoretic Approach</a:t>
            </a:r>
          </a:p>
        </p:txBody>
      </p:sp>
      <p:sp>
        <p:nvSpPr>
          <p:cNvPr id="3" name="TextBox 2"/>
          <p:cNvSpPr txBox="1"/>
          <p:nvPr/>
        </p:nvSpPr>
        <p:spPr>
          <a:xfrm>
            <a:off x="759757" y="3238509"/>
            <a:ext cx="7624483" cy="461665"/>
          </a:xfrm>
          <a:prstGeom prst="rect">
            <a:avLst/>
          </a:prstGeom>
          <a:noFill/>
        </p:spPr>
        <p:txBody>
          <a:bodyPr wrap="square" rtlCol="0">
            <a:spAutoFit/>
          </a:bodyPr>
          <a:lstStyle/>
          <a:p>
            <a:pPr algn="ctr"/>
            <a:r>
              <a:rPr lang="en-US" sz="2400" dirty="0">
                <a:latin typeface="Helvetica Neue Light" charset="0"/>
                <a:ea typeface="Helvetica Neue Light" charset="0"/>
                <a:cs typeface="Helvetica Neue Light" charset="0"/>
              </a:rPr>
              <a:t>Claudio Toro-Serey &amp;</a:t>
            </a:r>
            <a:r>
              <a:rPr lang="en-US" sz="2400" baseline="30000" dirty="0">
                <a:latin typeface="Helvetica Neue Light" charset="0"/>
                <a:ea typeface="Helvetica Neue Light" charset="0"/>
                <a:cs typeface="Helvetica Neue Light" charset="0"/>
              </a:rPr>
              <a:t> </a:t>
            </a:r>
            <a:r>
              <a:rPr lang="en-US" sz="2400" dirty="0">
                <a:latin typeface="Helvetica Neue Light" charset="0"/>
                <a:ea typeface="Helvetica Neue Light" charset="0"/>
                <a:cs typeface="Helvetica Neue Light" charset="0"/>
              </a:rPr>
              <a:t>Joseph T. McGuire    </a:t>
            </a:r>
            <a:endParaRPr lang="en-US" sz="2400" baseline="30000" dirty="0">
              <a:latin typeface="Helvetica Neue Light" charset="0"/>
              <a:ea typeface="Helvetica Neue Light" charset="0"/>
              <a:cs typeface="Helvetica Neue Light" charset="0"/>
            </a:endParaRPr>
          </a:p>
        </p:txBody>
      </p:sp>
      <p:pic>
        <p:nvPicPr>
          <p:cNvPr id="12" name="Picture 11"/>
          <p:cNvPicPr>
            <a:picLocks noChangeAspect="1"/>
          </p:cNvPicPr>
          <p:nvPr/>
        </p:nvPicPr>
        <p:blipFill>
          <a:blip r:embed="rId3"/>
          <a:stretch>
            <a:fillRect/>
          </a:stretch>
        </p:blipFill>
        <p:spPr>
          <a:xfrm>
            <a:off x="3526929" y="4644761"/>
            <a:ext cx="2090143" cy="973188"/>
          </a:xfrm>
          <a:prstGeom prst="rect">
            <a:avLst/>
          </a:prstGeom>
        </p:spPr>
      </p:pic>
    </p:spTree>
    <p:extLst>
      <p:ext uri="{BB962C8B-B14F-4D97-AF65-F5344CB8AC3E}">
        <p14:creationId xmlns:p14="http://schemas.microsoft.com/office/powerpoint/2010/main" val="646081529"/>
      </p:ext>
    </p:extLst>
  </p:cSld>
  <p:clrMapOvr>
    <a:masterClrMapping/>
  </p:clrMapOvr>
  <mc:AlternateContent xmlns:mc="http://schemas.openxmlformats.org/markup-compatibility/2006" xmlns:p14="http://schemas.microsoft.com/office/powerpoint/2010/main">
    <mc:Choice Requires="p14">
      <p:transition spd="slow" p14:dur="2000" advTm="9844"/>
    </mc:Choice>
    <mc:Fallback xmlns="">
      <p:transition spd="slow" advTm="98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19" y="1348824"/>
            <a:ext cx="4223746" cy="2246769"/>
          </a:xfrm>
          <a:prstGeom prst="rect">
            <a:avLst/>
          </a:prstGeom>
          <a:noFill/>
        </p:spPr>
        <p:txBody>
          <a:bodyPr wrap="square" rtlCol="0">
            <a:spAutoFit/>
          </a:bodyPr>
          <a:lstStyle/>
          <a:p>
            <a:pPr marL="171450" indent="-171450">
              <a:buFont typeface="Arial" charset="0"/>
              <a:buChar char="•"/>
            </a:pPr>
            <a:r>
              <a:rPr lang="en-US" sz="1400" dirty="0">
                <a:latin typeface="Helvetica Neue Light" charset="0"/>
                <a:ea typeface="Helvetica Neue Light" charset="0"/>
                <a:cs typeface="Helvetica Neue Light" charset="0"/>
              </a:rPr>
              <a:t>This raises some interesting questions!</a:t>
            </a:r>
          </a:p>
          <a:p>
            <a:pPr marL="171450" indent="-171450">
              <a:buFont typeface="Arial" charset="0"/>
              <a:buChar char="•"/>
            </a:pPr>
            <a:endParaRPr lang="en-US" sz="1400" dirty="0">
              <a:latin typeface="Helvetica Neue Light" charset="0"/>
              <a:ea typeface="Helvetica Neue Light" charset="0"/>
              <a:cs typeface="Helvetica Neue Light" charset="0"/>
            </a:endParaRPr>
          </a:p>
          <a:p>
            <a:pPr marL="628650" lvl="1" indent="-171450">
              <a:buFont typeface="Arial" charset="0"/>
              <a:buChar char="•"/>
            </a:pPr>
            <a:r>
              <a:rPr lang="en-US" sz="1400" dirty="0">
                <a:latin typeface="Helvetica Neue Light" charset="0"/>
                <a:ea typeface="Helvetica Neue Light" charset="0"/>
                <a:cs typeface="Helvetica Neue Light" charset="0"/>
              </a:rPr>
              <a:t>Is </a:t>
            </a:r>
            <a:r>
              <a:rPr lang="en-US" sz="1400" dirty="0" err="1">
                <a:latin typeface="Helvetica Neue Light" charset="0"/>
                <a:ea typeface="Helvetica Neue Light" charset="0"/>
                <a:cs typeface="Helvetica Neue Light" charset="0"/>
              </a:rPr>
              <a:t>mPFC’s</a:t>
            </a:r>
            <a:r>
              <a:rPr lang="en-US" sz="1400" dirty="0">
                <a:latin typeface="Helvetica Neue Light" charset="0"/>
                <a:ea typeface="Helvetica Neue Light" charset="0"/>
                <a:cs typeface="Helvetica Neue Light" charset="0"/>
              </a:rPr>
              <a:t> intrinsic functional organization idiosyncratic or similar across subjects?</a:t>
            </a:r>
          </a:p>
          <a:p>
            <a:pPr marL="628650" lvl="1" indent="-171450">
              <a:buFont typeface="Arial" charset="0"/>
              <a:buChar char="•"/>
            </a:pPr>
            <a:endParaRPr lang="en-US" sz="1400" dirty="0">
              <a:latin typeface="Helvetica Neue Light" charset="0"/>
              <a:ea typeface="Helvetica Neue Light" charset="0"/>
              <a:cs typeface="Helvetica Neue Light" charset="0"/>
            </a:endParaRPr>
          </a:p>
          <a:p>
            <a:pPr marL="628650" lvl="1" indent="-171450">
              <a:buFont typeface="Arial" charset="0"/>
              <a:buChar char="•"/>
            </a:pPr>
            <a:r>
              <a:rPr lang="en-US" sz="1400" dirty="0">
                <a:latin typeface="Helvetica Neue Light" charset="0"/>
                <a:ea typeface="Helvetica Neue Light" charset="0"/>
                <a:cs typeface="Helvetica Neue Light" charset="0"/>
              </a:rPr>
              <a:t>If idiosyncratic, how stable are these patterns?</a:t>
            </a:r>
          </a:p>
          <a:p>
            <a:pPr marL="628650" lvl="1" indent="-171450">
              <a:buFont typeface="Arial" charset="0"/>
              <a:buChar char="•"/>
            </a:pPr>
            <a:endParaRPr lang="en-US" sz="1400" dirty="0">
              <a:latin typeface="Helvetica Neue Light" charset="0"/>
              <a:ea typeface="Helvetica Neue Light" charset="0"/>
              <a:cs typeface="Helvetica Neue Light" charset="0"/>
            </a:endParaRPr>
          </a:p>
          <a:p>
            <a:pPr marL="628650" lvl="1" indent="-171450">
              <a:buFont typeface="Arial" charset="0"/>
              <a:buChar char="•"/>
            </a:pPr>
            <a:r>
              <a:rPr lang="en-US" sz="1400" dirty="0">
                <a:latin typeface="Helvetica Neue Light" charset="0"/>
                <a:ea typeface="Helvetica Neue Light" charset="0"/>
                <a:cs typeface="Helvetica Neue Light" charset="0"/>
              </a:rPr>
              <a:t>If stable, can we individualize topographic targets for studies of valuation?</a:t>
            </a:r>
          </a:p>
        </p:txBody>
      </p:sp>
      <p:grpSp>
        <p:nvGrpSpPr>
          <p:cNvPr id="8" name="Group 7">
            <a:extLst>
              <a:ext uri="{FF2B5EF4-FFF2-40B4-BE49-F238E27FC236}">
                <a16:creationId xmlns:a16="http://schemas.microsoft.com/office/drawing/2014/main" id="{D968907C-834F-C449-A8F4-DEB734777FC2}"/>
              </a:ext>
            </a:extLst>
          </p:cNvPr>
          <p:cNvGrpSpPr/>
          <p:nvPr/>
        </p:nvGrpSpPr>
        <p:grpSpPr>
          <a:xfrm>
            <a:off x="4640040" y="1395745"/>
            <a:ext cx="4252556" cy="1961665"/>
            <a:chOff x="795597" y="512207"/>
            <a:chExt cx="3352470" cy="1459682"/>
          </a:xfrm>
        </p:grpSpPr>
        <p:grpSp>
          <p:nvGrpSpPr>
            <p:cNvPr id="11" name="Group 10"/>
            <p:cNvGrpSpPr/>
            <p:nvPr/>
          </p:nvGrpSpPr>
          <p:grpSpPr>
            <a:xfrm>
              <a:off x="795597" y="512207"/>
              <a:ext cx="3352470" cy="1459682"/>
              <a:chOff x="273703" y="539141"/>
              <a:chExt cx="3289268" cy="1368798"/>
            </a:xfrm>
          </p:grpSpPr>
          <p:grpSp>
            <p:nvGrpSpPr>
              <p:cNvPr id="4" name="Group 3"/>
              <p:cNvGrpSpPr/>
              <p:nvPr/>
            </p:nvGrpSpPr>
            <p:grpSpPr>
              <a:xfrm>
                <a:off x="540771" y="539141"/>
                <a:ext cx="3022200" cy="1368798"/>
                <a:chOff x="586218" y="681893"/>
                <a:chExt cx="3022200" cy="1368798"/>
              </a:xfrm>
            </p:grpSpPr>
            <p:pic>
              <p:nvPicPr>
                <p:cNvPr id="5" name="Picture 4"/>
                <p:cNvPicPr>
                  <a:picLocks noChangeAspect="1"/>
                </p:cNvPicPr>
                <p:nvPr/>
              </p:nvPicPr>
              <p:blipFill rotWithShape="1">
                <a:blip r:embed="rId3"/>
                <a:srcRect l="4940" t="12555" b="8769"/>
                <a:stretch/>
              </p:blipFill>
              <p:spPr>
                <a:xfrm>
                  <a:off x="2368593" y="871127"/>
                  <a:ext cx="1239825" cy="1113853"/>
                </a:xfrm>
                <a:prstGeom prst="rect">
                  <a:avLst/>
                </a:prstGeom>
              </p:spPr>
            </p:pic>
            <p:pic>
              <p:nvPicPr>
                <p:cNvPr id="6" name="Picture 5"/>
                <p:cNvPicPr>
                  <a:picLocks noChangeAspect="1"/>
                </p:cNvPicPr>
                <p:nvPr/>
              </p:nvPicPr>
              <p:blipFill rotWithShape="1">
                <a:blip r:embed="rId4"/>
                <a:srcRect t="12454" b="7798"/>
                <a:stretch/>
              </p:blipFill>
              <p:spPr>
                <a:xfrm>
                  <a:off x="586218" y="865893"/>
                  <a:ext cx="1363684" cy="1184798"/>
                </a:xfrm>
                <a:prstGeom prst="rect">
                  <a:avLst/>
                </a:prstGeom>
              </p:spPr>
            </p:pic>
            <p:sp>
              <p:nvSpPr>
                <p:cNvPr id="3" name="TextBox 2"/>
                <p:cNvSpPr txBox="1"/>
                <p:nvPr/>
              </p:nvSpPr>
              <p:spPr>
                <a:xfrm>
                  <a:off x="1073754" y="681893"/>
                  <a:ext cx="342458" cy="236234"/>
                </a:xfrm>
                <a:prstGeom prst="rect">
                  <a:avLst/>
                </a:prstGeom>
                <a:noFill/>
              </p:spPr>
              <p:txBody>
                <a:bodyPr wrap="none" rtlCol="0">
                  <a:spAutoFit/>
                </a:bodyPr>
                <a:lstStyle/>
                <a:p>
                  <a:r>
                    <a:rPr lang="en-US" sz="1600" dirty="0">
                      <a:latin typeface="Helvetica Neue" charset="0"/>
                      <a:ea typeface="Helvetica Neue" charset="0"/>
                      <a:cs typeface="Helvetica Neue" charset="0"/>
                    </a:rPr>
                    <a:t>SV</a:t>
                  </a:r>
                </a:p>
              </p:txBody>
            </p:sp>
            <p:sp>
              <p:nvSpPr>
                <p:cNvPr id="90" name="TextBox 89"/>
                <p:cNvSpPr txBox="1"/>
                <p:nvPr/>
              </p:nvSpPr>
              <p:spPr>
                <a:xfrm>
                  <a:off x="2772588" y="686634"/>
                  <a:ext cx="506124" cy="236234"/>
                </a:xfrm>
                <a:prstGeom prst="rect">
                  <a:avLst/>
                </a:prstGeom>
                <a:noFill/>
              </p:spPr>
              <p:txBody>
                <a:bodyPr wrap="none" rtlCol="0">
                  <a:spAutoFit/>
                </a:bodyPr>
                <a:lstStyle/>
                <a:p>
                  <a:r>
                    <a:rPr lang="en-US" sz="1600" dirty="0">
                      <a:latin typeface="Helvetica Neue" charset="0"/>
                      <a:ea typeface="Helvetica Neue" charset="0"/>
                      <a:cs typeface="Helvetica Neue" charset="0"/>
                    </a:rPr>
                    <a:t>DMN</a:t>
                  </a:r>
                </a:p>
              </p:txBody>
            </p:sp>
          </p:grpSp>
          <p:sp>
            <p:nvSpPr>
              <p:cNvPr id="10" name="TextBox 9"/>
              <p:cNvSpPr txBox="1"/>
              <p:nvPr/>
            </p:nvSpPr>
            <p:spPr>
              <a:xfrm>
                <a:off x="273703" y="1590515"/>
                <a:ext cx="1002197" cy="215444"/>
              </a:xfrm>
              <a:prstGeom prst="rect">
                <a:avLst/>
              </a:prstGeom>
              <a:noFill/>
            </p:spPr>
            <p:txBody>
              <a:bodyPr wrap="none" rtlCol="0">
                <a:spAutoFit/>
              </a:bodyPr>
              <a:lstStyle/>
              <a:p>
                <a:r>
                  <a:rPr lang="en-US" sz="800" dirty="0">
                    <a:latin typeface="Helvetica Neue" charset="0"/>
                    <a:ea typeface="Helvetica Neue" charset="0"/>
                    <a:cs typeface="Helvetica Neue" charset="0"/>
                  </a:rPr>
                  <a:t>Bartra et al., 2013</a:t>
                </a:r>
              </a:p>
            </p:txBody>
          </p:sp>
          <p:sp>
            <p:nvSpPr>
              <p:cNvPr id="91" name="TextBox 90"/>
              <p:cNvSpPr txBox="1"/>
              <p:nvPr/>
            </p:nvSpPr>
            <p:spPr>
              <a:xfrm>
                <a:off x="2031829" y="1571431"/>
                <a:ext cx="952505" cy="215444"/>
              </a:xfrm>
              <a:prstGeom prst="rect">
                <a:avLst/>
              </a:prstGeom>
              <a:noFill/>
            </p:spPr>
            <p:txBody>
              <a:bodyPr wrap="none" rtlCol="0">
                <a:spAutoFit/>
              </a:bodyPr>
              <a:lstStyle/>
              <a:p>
                <a:r>
                  <a:rPr lang="en-US" sz="800" dirty="0">
                    <a:latin typeface="Helvetica Neue" charset="0"/>
                    <a:ea typeface="Helvetica Neue" charset="0"/>
                    <a:cs typeface="Helvetica Neue" charset="0"/>
                  </a:rPr>
                  <a:t>Laird et al., 2009</a:t>
                </a:r>
              </a:p>
            </p:txBody>
          </p:sp>
        </p:grpSp>
        <p:grpSp>
          <p:nvGrpSpPr>
            <p:cNvPr id="13" name="Group 12"/>
            <p:cNvGrpSpPr/>
            <p:nvPr/>
          </p:nvGrpSpPr>
          <p:grpSpPr>
            <a:xfrm>
              <a:off x="2390230" y="838887"/>
              <a:ext cx="535094" cy="669215"/>
              <a:chOff x="2451588" y="863384"/>
              <a:chExt cx="535094" cy="669215"/>
            </a:xfrm>
          </p:grpSpPr>
          <p:sp>
            <p:nvSpPr>
              <p:cNvPr id="12" name="TextBox 11"/>
              <p:cNvSpPr txBox="1"/>
              <p:nvPr/>
            </p:nvSpPr>
            <p:spPr>
              <a:xfrm>
                <a:off x="2451588" y="1040156"/>
                <a:ext cx="535094" cy="492443"/>
              </a:xfrm>
              <a:prstGeom prst="rect">
                <a:avLst/>
              </a:prstGeom>
              <a:noFill/>
            </p:spPr>
            <p:txBody>
              <a:bodyPr wrap="square" rtlCol="0">
                <a:spAutoFit/>
              </a:bodyPr>
              <a:lstStyle/>
              <a:p>
                <a:pPr algn="ctr"/>
                <a:r>
                  <a:rPr lang="en-US" sz="2600" b="1" dirty="0">
                    <a:latin typeface="Helvetica Neue" charset="0"/>
                    <a:ea typeface="Helvetica Neue" charset="0"/>
                    <a:cs typeface="Helvetica Neue" charset="0"/>
                  </a:rPr>
                  <a:t>=</a:t>
                </a:r>
              </a:p>
            </p:txBody>
          </p:sp>
          <p:sp>
            <p:nvSpPr>
              <p:cNvPr id="92" name="TextBox 91"/>
              <p:cNvSpPr txBox="1"/>
              <p:nvPr/>
            </p:nvSpPr>
            <p:spPr>
              <a:xfrm>
                <a:off x="2451588" y="863384"/>
                <a:ext cx="535094" cy="400110"/>
              </a:xfrm>
              <a:prstGeom prst="rect">
                <a:avLst/>
              </a:prstGeom>
              <a:noFill/>
            </p:spPr>
            <p:txBody>
              <a:bodyPr wrap="square" rtlCol="0">
                <a:spAutoFit/>
              </a:bodyPr>
              <a:lstStyle/>
              <a:p>
                <a:pPr algn="ctr"/>
                <a:r>
                  <a:rPr lang="en-US" sz="2000" b="1" dirty="0">
                    <a:latin typeface="Helvetica Neue" charset="0"/>
                    <a:ea typeface="Helvetica Neue" charset="0"/>
                    <a:cs typeface="Helvetica Neue" charset="0"/>
                  </a:rPr>
                  <a:t>?</a:t>
                </a:r>
              </a:p>
            </p:txBody>
          </p:sp>
        </p:grpSp>
      </p:grpSp>
      <p:grpSp>
        <p:nvGrpSpPr>
          <p:cNvPr id="16" name="Group 15">
            <a:extLst>
              <a:ext uri="{FF2B5EF4-FFF2-40B4-BE49-F238E27FC236}">
                <a16:creationId xmlns:a16="http://schemas.microsoft.com/office/drawing/2014/main" id="{3BEFA370-D915-184A-8370-BEACA2DD2A3B}"/>
              </a:ext>
            </a:extLst>
          </p:cNvPr>
          <p:cNvGrpSpPr/>
          <p:nvPr/>
        </p:nvGrpSpPr>
        <p:grpSpPr>
          <a:xfrm>
            <a:off x="263119" y="3851607"/>
            <a:ext cx="8487882" cy="2301904"/>
            <a:chOff x="263119" y="3725085"/>
            <a:chExt cx="8487882" cy="2301904"/>
          </a:xfrm>
        </p:grpSpPr>
        <p:grpSp>
          <p:nvGrpSpPr>
            <p:cNvPr id="7" name="Group 6">
              <a:extLst>
                <a:ext uri="{FF2B5EF4-FFF2-40B4-BE49-F238E27FC236}">
                  <a16:creationId xmlns:a16="http://schemas.microsoft.com/office/drawing/2014/main" id="{15486E81-9BFE-4545-BFB4-A65F26D2D1EE}"/>
                </a:ext>
              </a:extLst>
            </p:cNvPr>
            <p:cNvGrpSpPr/>
            <p:nvPr/>
          </p:nvGrpSpPr>
          <p:grpSpPr>
            <a:xfrm>
              <a:off x="5276373" y="3725085"/>
              <a:ext cx="3474628" cy="2301904"/>
              <a:chOff x="5261775" y="296616"/>
              <a:chExt cx="3325339" cy="2137052"/>
            </a:xfrm>
          </p:grpSpPr>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b="17606"/>
              <a:stretch/>
            </p:blipFill>
            <p:spPr>
              <a:xfrm>
                <a:off x="5261775" y="296616"/>
                <a:ext cx="3325339" cy="1779809"/>
              </a:xfrm>
              <a:prstGeom prst="rect">
                <a:avLst/>
              </a:prstGeom>
            </p:spPr>
          </p:pic>
          <p:grpSp>
            <p:nvGrpSpPr>
              <p:cNvPr id="25" name="Group 24"/>
              <p:cNvGrpSpPr/>
              <p:nvPr/>
            </p:nvGrpSpPr>
            <p:grpSpPr>
              <a:xfrm>
                <a:off x="5366305" y="1935798"/>
                <a:ext cx="1265076" cy="497870"/>
                <a:chOff x="31633815" y="10997489"/>
                <a:chExt cx="1831447" cy="938282"/>
              </a:xfrm>
            </p:grpSpPr>
            <p:sp>
              <p:nvSpPr>
                <p:cNvPr id="26" name="Rectangle 25"/>
                <p:cNvSpPr/>
                <p:nvPr/>
              </p:nvSpPr>
              <p:spPr>
                <a:xfrm>
                  <a:off x="31633815" y="11144259"/>
                  <a:ext cx="237260" cy="274419"/>
                </a:xfrm>
                <a:prstGeom prst="rect">
                  <a:avLst/>
                </a:prstGeom>
                <a:solidFill>
                  <a:srgbClr val="043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latin typeface="Helvetica Neue" charset="0"/>
                    <a:ea typeface="Helvetica Neue" charset="0"/>
                    <a:cs typeface="Helvetica Neue" charset="0"/>
                  </a:endParaRPr>
                </a:p>
              </p:txBody>
            </p:sp>
            <p:sp>
              <p:nvSpPr>
                <p:cNvPr id="27" name="Rectangle 26"/>
                <p:cNvSpPr/>
                <p:nvPr/>
              </p:nvSpPr>
              <p:spPr>
                <a:xfrm>
                  <a:off x="31633816" y="11517275"/>
                  <a:ext cx="237260" cy="28409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latin typeface="Helvetica Neue" charset="0"/>
                    <a:ea typeface="Helvetica Neue" charset="0"/>
                    <a:cs typeface="Helvetica Neue" charset="0"/>
                  </a:endParaRPr>
                </a:p>
              </p:txBody>
            </p:sp>
            <p:sp>
              <p:nvSpPr>
                <p:cNvPr id="28" name="TextBox 27"/>
                <p:cNvSpPr txBox="1"/>
                <p:nvPr/>
              </p:nvSpPr>
              <p:spPr>
                <a:xfrm>
                  <a:off x="31789548" y="10997489"/>
                  <a:ext cx="1675714" cy="522030"/>
                </a:xfrm>
                <a:prstGeom prst="rect">
                  <a:avLst/>
                </a:prstGeom>
                <a:noFill/>
              </p:spPr>
              <p:txBody>
                <a:bodyPr wrap="square" rtlCol="0">
                  <a:spAutoFit/>
                </a:bodyPr>
                <a:lstStyle/>
                <a:p>
                  <a:r>
                    <a:rPr lang="en-US" sz="1200" dirty="0">
                      <a:latin typeface="Helvetica Neue" charset="0"/>
                      <a:ea typeface="Helvetica Neue" charset="0"/>
                      <a:cs typeface="Helvetica Neue" charset="0"/>
                    </a:rPr>
                    <a:t>SV &amp; DMN</a:t>
                  </a:r>
                </a:p>
              </p:txBody>
            </p:sp>
            <p:sp>
              <p:nvSpPr>
                <p:cNvPr id="29" name="TextBox 28"/>
                <p:cNvSpPr txBox="1"/>
                <p:nvPr/>
              </p:nvSpPr>
              <p:spPr>
                <a:xfrm>
                  <a:off x="31789548" y="11413741"/>
                  <a:ext cx="1675714" cy="522030"/>
                </a:xfrm>
                <a:prstGeom prst="rect">
                  <a:avLst/>
                </a:prstGeom>
                <a:noFill/>
              </p:spPr>
              <p:txBody>
                <a:bodyPr wrap="square" rtlCol="0">
                  <a:spAutoFit/>
                </a:bodyPr>
                <a:lstStyle/>
                <a:p>
                  <a:r>
                    <a:rPr lang="en-US" sz="1200" dirty="0">
                      <a:latin typeface="Helvetica Neue" charset="0"/>
                      <a:ea typeface="Helvetica Neue" charset="0"/>
                      <a:cs typeface="Helvetica Neue" charset="0"/>
                    </a:rPr>
                    <a:t>DMN &gt; SV</a:t>
                  </a:r>
                </a:p>
              </p:txBody>
            </p:sp>
          </p:grpSp>
        </p:grpSp>
        <p:sp>
          <p:nvSpPr>
            <p:cNvPr id="93" name="TextBox 92">
              <a:extLst>
                <a:ext uri="{FF2B5EF4-FFF2-40B4-BE49-F238E27FC236}">
                  <a16:creationId xmlns:a16="http://schemas.microsoft.com/office/drawing/2014/main" id="{173962E7-DC28-5E49-9FB4-BEE1534C247D}"/>
                </a:ext>
              </a:extLst>
            </p:cNvPr>
            <p:cNvSpPr txBox="1"/>
            <p:nvPr/>
          </p:nvSpPr>
          <p:spPr>
            <a:xfrm>
              <a:off x="263119" y="4402802"/>
              <a:ext cx="4149821" cy="1384995"/>
            </a:xfrm>
            <a:prstGeom prst="rect">
              <a:avLst/>
            </a:prstGeom>
            <a:noFill/>
          </p:spPr>
          <p:txBody>
            <a:bodyPr wrap="square" rtlCol="0">
              <a:spAutoFit/>
            </a:bodyPr>
            <a:lstStyle/>
            <a:p>
              <a:pPr marL="171450" indent="-171450">
                <a:buFont typeface="Arial" charset="0"/>
                <a:buChar char="•"/>
              </a:pPr>
              <a:r>
                <a:rPr lang="en-US" sz="1400" b="1" u="sng" dirty="0">
                  <a:latin typeface="Helvetica Neue Light" charset="0"/>
                  <a:ea typeface="Helvetica Neue Light" charset="0"/>
                  <a:cs typeface="Helvetica Neue Light" charset="0"/>
                </a:rPr>
                <a:t>Goal</a:t>
              </a:r>
              <a:r>
                <a:rPr lang="en-US" sz="1400" dirty="0">
                  <a:latin typeface="Helvetica Neue Light" charset="0"/>
                  <a:ea typeface="Helvetica Neue Light" charset="0"/>
                  <a:cs typeface="Helvetica Neue Light" charset="0"/>
                </a:rPr>
                <a:t>: Identify each individual’s DMN/non-DMN distribution.</a:t>
              </a:r>
              <a:endParaRPr lang="en-US" sz="1400" b="1" u="sng" dirty="0">
                <a:latin typeface="Helvetica Neue Light" charset="0"/>
                <a:ea typeface="Helvetica Neue Light" charset="0"/>
                <a:cs typeface="Helvetica Neue Light" charset="0"/>
              </a:endParaRPr>
            </a:p>
            <a:p>
              <a:pPr marL="628650" lvl="1" indent="-171450">
                <a:buFont typeface="Arial" charset="0"/>
                <a:buChar char="•"/>
              </a:pPr>
              <a:endParaRPr lang="en-US" sz="1400" dirty="0">
                <a:latin typeface="Helvetica Neue Light" charset="0"/>
                <a:ea typeface="Helvetica Neue Light" charset="0"/>
                <a:cs typeface="Helvetica Neue Light" charset="0"/>
              </a:endParaRPr>
            </a:p>
            <a:p>
              <a:pPr marL="628650" lvl="1" indent="-171450">
                <a:buFont typeface="Arial" charset="0"/>
                <a:buChar char="•"/>
              </a:pPr>
              <a:r>
                <a:rPr lang="en-US" sz="1400" dirty="0">
                  <a:latin typeface="Helvetica Neue Light" charset="0"/>
                  <a:ea typeface="Helvetica Neue Light" charset="0"/>
                  <a:cs typeface="Helvetica Neue Light" charset="0"/>
                </a:rPr>
                <a:t>Applying graph-theoretic tools to fMRI data focused on overlapping areas from a meta-analysis.</a:t>
              </a:r>
            </a:p>
          </p:txBody>
        </p:sp>
      </p:grpSp>
      <p:sp>
        <p:nvSpPr>
          <p:cNvPr id="94" name="TextBox 93">
            <a:extLst>
              <a:ext uri="{FF2B5EF4-FFF2-40B4-BE49-F238E27FC236}">
                <a16:creationId xmlns:a16="http://schemas.microsoft.com/office/drawing/2014/main" id="{9B9C9936-5801-9040-B8B5-F6CC82DC8884}"/>
              </a:ext>
            </a:extLst>
          </p:cNvPr>
          <p:cNvSpPr txBox="1"/>
          <p:nvPr/>
        </p:nvSpPr>
        <p:spPr>
          <a:xfrm>
            <a:off x="335915" y="337561"/>
            <a:ext cx="6139648" cy="646331"/>
          </a:xfrm>
          <a:prstGeom prst="rect">
            <a:avLst/>
          </a:prstGeom>
          <a:noFill/>
        </p:spPr>
        <p:txBody>
          <a:bodyPr wrap="square" rtlCol="0">
            <a:spAutoFit/>
          </a:bodyPr>
          <a:lstStyle/>
          <a:p>
            <a:r>
              <a:rPr lang="en-US" b="1" dirty="0">
                <a:latin typeface="Helvetica Neue Light" charset="0"/>
                <a:ea typeface="Helvetica Neue Light" charset="0"/>
                <a:cs typeface="Helvetica Neue Light" charset="0"/>
              </a:rPr>
              <a:t>Meta-analyses suggest overlapping cortical substrates for subjective value and default mode network. </a:t>
            </a:r>
          </a:p>
        </p:txBody>
      </p:sp>
      <p:cxnSp>
        <p:nvCxnSpPr>
          <p:cNvPr id="15" name="Straight Connector 14">
            <a:extLst>
              <a:ext uri="{FF2B5EF4-FFF2-40B4-BE49-F238E27FC236}">
                <a16:creationId xmlns:a16="http://schemas.microsoft.com/office/drawing/2014/main" id="{1DB59D0A-B0BD-B842-87DC-D1C6F78482AB}"/>
              </a:ext>
            </a:extLst>
          </p:cNvPr>
          <p:cNvCxnSpPr/>
          <p:nvPr/>
        </p:nvCxnSpPr>
        <p:spPr>
          <a:xfrm>
            <a:off x="1736297" y="3996906"/>
            <a:ext cx="55011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56767"/>
      </p:ext>
    </p:extLst>
  </p:cSld>
  <p:clrMapOvr>
    <a:masterClrMapping/>
  </p:clrMapOvr>
  <mc:AlternateContent xmlns:mc="http://schemas.openxmlformats.org/markup-compatibility/2006" xmlns:p14="http://schemas.microsoft.com/office/powerpoint/2010/main">
    <mc:Choice Requires="p14">
      <p:transition spd="slow" p14:dur="2000" advTm="44992"/>
    </mc:Choice>
    <mc:Fallback xmlns="">
      <p:transition spd="slow" advTm="449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215423" y="400145"/>
            <a:ext cx="3021981" cy="492443"/>
          </a:xfrm>
          <a:prstGeom prst="rect">
            <a:avLst/>
          </a:prstGeom>
          <a:noFill/>
        </p:spPr>
        <p:txBody>
          <a:bodyPr wrap="none" rtlCol="0">
            <a:spAutoFit/>
          </a:bodyPr>
          <a:lstStyle/>
          <a:p>
            <a:r>
              <a:rPr lang="en-US" sz="2600" b="1" dirty="0">
                <a:latin typeface="Helvetica Neue" charset="0"/>
                <a:ea typeface="Helvetica Neue" charset="0"/>
                <a:cs typeface="Helvetica Neue" charset="0"/>
              </a:rPr>
              <a:t>What did we find?</a:t>
            </a:r>
          </a:p>
        </p:txBody>
      </p:sp>
      <p:grpSp>
        <p:nvGrpSpPr>
          <p:cNvPr id="2" name="Group 1">
            <a:extLst>
              <a:ext uri="{FF2B5EF4-FFF2-40B4-BE49-F238E27FC236}">
                <a16:creationId xmlns:a16="http://schemas.microsoft.com/office/drawing/2014/main" id="{1F8B3874-6822-4341-85F3-72834A1C6F69}"/>
              </a:ext>
            </a:extLst>
          </p:cNvPr>
          <p:cNvGrpSpPr/>
          <p:nvPr/>
        </p:nvGrpSpPr>
        <p:grpSpPr>
          <a:xfrm>
            <a:off x="350434" y="1425914"/>
            <a:ext cx="3981408" cy="2488733"/>
            <a:chOff x="167861" y="736408"/>
            <a:chExt cx="3981408" cy="2488733"/>
          </a:xfrm>
        </p:grpSpPr>
        <p:grpSp>
          <p:nvGrpSpPr>
            <p:cNvPr id="4" name="Group 3"/>
            <p:cNvGrpSpPr/>
            <p:nvPr/>
          </p:nvGrpSpPr>
          <p:grpSpPr>
            <a:xfrm>
              <a:off x="209572" y="2112338"/>
              <a:ext cx="3939697" cy="1107546"/>
              <a:chOff x="209572" y="1951465"/>
              <a:chExt cx="3939697" cy="1107546"/>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0129" b="20297"/>
              <a:stretch/>
            </p:blipFill>
            <p:spPr>
              <a:xfrm>
                <a:off x="1175372" y="1951465"/>
                <a:ext cx="2973897" cy="1107546"/>
              </a:xfrm>
              <a:prstGeom prst="rect">
                <a:avLst/>
              </a:prstGeom>
            </p:spPr>
          </p:pic>
          <p:sp>
            <p:nvSpPr>
              <p:cNvPr id="108" name="TextBox 107"/>
              <p:cNvSpPr txBox="1"/>
              <p:nvPr/>
            </p:nvSpPr>
            <p:spPr>
              <a:xfrm>
                <a:off x="209572" y="2182072"/>
                <a:ext cx="934358" cy="584775"/>
              </a:xfrm>
              <a:prstGeom prst="rect">
                <a:avLst/>
              </a:prstGeom>
              <a:noFill/>
            </p:spPr>
            <p:txBody>
              <a:bodyPr wrap="none" rtlCol="0">
                <a:spAutoFit/>
              </a:bodyPr>
              <a:lstStyle/>
              <a:p>
                <a:r>
                  <a:rPr lang="en-US" sz="1600" dirty="0">
                    <a:latin typeface="Helvetica Neue" charset="0"/>
                    <a:ea typeface="Helvetica Neue" charset="0"/>
                    <a:cs typeface="Helvetica Neue" charset="0"/>
                  </a:rPr>
                  <a:t>Group</a:t>
                </a:r>
              </a:p>
              <a:p>
                <a:r>
                  <a:rPr lang="en-US" sz="1600" dirty="0">
                    <a:latin typeface="Helvetica Neue" charset="0"/>
                    <a:ea typeface="Helvetica Neue" charset="0"/>
                    <a:cs typeface="Helvetica Neue" charset="0"/>
                  </a:rPr>
                  <a:t>Average</a:t>
                </a:r>
              </a:p>
            </p:txBody>
          </p:sp>
        </p:grpSp>
        <p:grpSp>
          <p:nvGrpSpPr>
            <p:cNvPr id="6" name="Group 5"/>
            <p:cNvGrpSpPr/>
            <p:nvPr/>
          </p:nvGrpSpPr>
          <p:grpSpPr>
            <a:xfrm>
              <a:off x="167861" y="736408"/>
              <a:ext cx="3981408" cy="1424802"/>
              <a:chOff x="167861" y="575535"/>
              <a:chExt cx="3981408" cy="1424802"/>
            </a:xfrm>
          </p:grpSpPr>
          <p:sp>
            <p:nvSpPr>
              <p:cNvPr id="107" name="TextBox 106"/>
              <p:cNvSpPr txBox="1"/>
              <p:nvPr/>
            </p:nvSpPr>
            <p:spPr>
              <a:xfrm>
                <a:off x="167861" y="870290"/>
                <a:ext cx="978153" cy="584775"/>
              </a:xfrm>
              <a:prstGeom prst="rect">
                <a:avLst/>
              </a:prstGeom>
              <a:noFill/>
            </p:spPr>
            <p:txBody>
              <a:bodyPr wrap="none" rtlCol="0">
                <a:spAutoFit/>
              </a:bodyPr>
              <a:lstStyle/>
              <a:p>
                <a:r>
                  <a:rPr lang="en-US" sz="1600" dirty="0">
                    <a:latin typeface="Helvetica Neue" charset="0"/>
                    <a:ea typeface="Helvetica Neue" charset="0"/>
                    <a:cs typeface="Helvetica Neue" charset="0"/>
                  </a:rPr>
                  <a:t>Example</a:t>
                </a:r>
              </a:p>
              <a:p>
                <a:r>
                  <a:rPr lang="en-US" sz="1600" dirty="0">
                    <a:latin typeface="Helvetica Neue" charset="0"/>
                    <a:ea typeface="Helvetica Neue" charset="0"/>
                    <a:cs typeface="Helvetica Neue" charset="0"/>
                  </a:rPr>
                  <a:t>Subject</a:t>
                </a:r>
              </a:p>
            </p:txBody>
          </p:sp>
          <p:grpSp>
            <p:nvGrpSpPr>
              <p:cNvPr id="3" name="Group 2"/>
              <p:cNvGrpSpPr/>
              <p:nvPr/>
            </p:nvGrpSpPr>
            <p:grpSpPr>
              <a:xfrm>
                <a:off x="1165750" y="575535"/>
                <a:ext cx="2983519" cy="1424802"/>
                <a:chOff x="1170561" y="459523"/>
                <a:chExt cx="2983519" cy="1424802"/>
              </a:xfrm>
            </p:grpSpPr>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18428" b="16457"/>
                <a:stretch/>
              </p:blipFill>
              <p:spPr>
                <a:xfrm>
                  <a:off x="1170562" y="459523"/>
                  <a:ext cx="2983518" cy="1235842"/>
                </a:xfrm>
                <a:prstGeom prst="rect">
                  <a:avLst/>
                </a:prstGeom>
              </p:spPr>
            </p:pic>
            <p:sp>
              <p:nvSpPr>
                <p:cNvPr id="85" name="Rectangle 84"/>
                <p:cNvSpPr/>
                <p:nvPr/>
              </p:nvSpPr>
              <p:spPr>
                <a:xfrm>
                  <a:off x="1170561" y="1510790"/>
                  <a:ext cx="157088" cy="135633"/>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endParaRPr lang="en-US" sz="1200"/>
                </a:p>
              </p:txBody>
            </p:sp>
            <p:sp>
              <p:nvSpPr>
                <p:cNvPr id="87" name="Rectangle 86"/>
                <p:cNvSpPr/>
                <p:nvPr/>
              </p:nvSpPr>
              <p:spPr>
                <a:xfrm>
                  <a:off x="1170561" y="1695365"/>
                  <a:ext cx="157088" cy="13619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0010" tIns="40005" rIns="80010" bIns="40005" numCol="1" spcCol="0" rtlCol="0" fromWordArt="0" anchor="ctr" anchorCtr="0" forceAA="0" compatLnSpc="1">
                  <a:prstTxWarp prst="textNoShape">
                    <a:avLst/>
                  </a:prstTxWarp>
                  <a:noAutofit/>
                </a:bodyPr>
                <a:lstStyle/>
                <a:p>
                  <a:pPr algn="ctr"/>
                  <a:endParaRPr lang="en-US" sz="1200"/>
                </a:p>
              </p:txBody>
            </p:sp>
            <p:sp>
              <p:nvSpPr>
                <p:cNvPr id="88" name="TextBox 87"/>
                <p:cNvSpPr txBox="1"/>
                <p:nvPr/>
              </p:nvSpPr>
              <p:spPr>
                <a:xfrm>
                  <a:off x="1249105" y="1447853"/>
                  <a:ext cx="565589" cy="246221"/>
                </a:xfrm>
                <a:prstGeom prst="rect">
                  <a:avLst/>
                </a:prstGeom>
                <a:noFill/>
              </p:spPr>
              <p:txBody>
                <a:bodyPr wrap="square" rtlCol="0">
                  <a:spAutoFit/>
                </a:bodyPr>
                <a:lstStyle/>
                <a:p>
                  <a:r>
                    <a:rPr lang="en-US" sz="1000" dirty="0">
                      <a:latin typeface="Helvetica Neue" charset="0"/>
                      <a:ea typeface="Helvetica Neue" charset="0"/>
                      <a:cs typeface="Helvetica Neue" charset="0"/>
                    </a:rPr>
                    <a:t>DMN</a:t>
                  </a:r>
                </a:p>
              </p:txBody>
            </p:sp>
            <p:sp>
              <p:nvSpPr>
                <p:cNvPr id="98" name="TextBox 97"/>
                <p:cNvSpPr txBox="1"/>
                <p:nvPr/>
              </p:nvSpPr>
              <p:spPr>
                <a:xfrm>
                  <a:off x="1254654" y="1638104"/>
                  <a:ext cx="884129" cy="246221"/>
                </a:xfrm>
                <a:prstGeom prst="rect">
                  <a:avLst/>
                </a:prstGeom>
                <a:noFill/>
              </p:spPr>
              <p:txBody>
                <a:bodyPr wrap="square" rtlCol="0">
                  <a:spAutoFit/>
                </a:bodyPr>
                <a:lstStyle/>
                <a:p>
                  <a:r>
                    <a:rPr lang="en-US" sz="1000" dirty="0">
                      <a:latin typeface="Helvetica Neue" charset="0"/>
                      <a:ea typeface="Helvetica Neue" charset="0"/>
                      <a:cs typeface="Helvetica Neue" charset="0"/>
                    </a:rPr>
                    <a:t>Non-DMN</a:t>
                  </a:r>
                </a:p>
              </p:txBody>
            </p:sp>
          </p:grpSp>
        </p:grpSp>
        <p:pic>
          <p:nvPicPr>
            <p:cNvPr id="99" name="Picture 98"/>
            <p:cNvPicPr>
              <a:picLocks noChangeAspect="1"/>
            </p:cNvPicPr>
            <p:nvPr/>
          </p:nvPicPr>
          <p:blipFill rotWithShape="1">
            <a:blip r:embed="rId5">
              <a:extLst>
                <a:ext uri="{28A0092B-C50C-407E-A947-70E740481C1C}">
                  <a14:useLocalDpi xmlns:a14="http://schemas.microsoft.com/office/drawing/2010/main" val="0"/>
                </a:ext>
              </a:extLst>
            </a:blip>
            <a:srcRect l="1591" t="96220" r="73267"/>
            <a:stretch/>
          </p:blipFill>
          <p:spPr>
            <a:xfrm>
              <a:off x="2252048" y="3153412"/>
              <a:ext cx="802783" cy="71729"/>
            </a:xfrm>
            <a:prstGeom prst="rect">
              <a:avLst/>
            </a:prstGeom>
          </p:spPr>
        </p:pic>
        <p:sp>
          <p:nvSpPr>
            <p:cNvPr id="8" name="TextBox 7"/>
            <p:cNvSpPr txBox="1"/>
            <p:nvPr/>
          </p:nvSpPr>
          <p:spPr>
            <a:xfrm>
              <a:off x="2179343" y="2988517"/>
              <a:ext cx="242374" cy="215444"/>
            </a:xfrm>
            <a:prstGeom prst="rect">
              <a:avLst/>
            </a:prstGeom>
            <a:noFill/>
          </p:spPr>
          <p:txBody>
            <a:bodyPr wrap="none" rtlCol="0">
              <a:spAutoFit/>
            </a:bodyPr>
            <a:lstStyle/>
            <a:p>
              <a:r>
                <a:rPr lang="en-US" sz="800" dirty="0">
                  <a:latin typeface="Helvetica Neue" charset="0"/>
                  <a:ea typeface="Helvetica Neue" charset="0"/>
                  <a:cs typeface="Helvetica Neue" charset="0"/>
                </a:rPr>
                <a:t>0</a:t>
              </a:r>
            </a:p>
          </p:txBody>
        </p:sp>
        <p:sp>
          <p:nvSpPr>
            <p:cNvPr id="109" name="TextBox 108"/>
            <p:cNvSpPr txBox="1"/>
            <p:nvPr/>
          </p:nvSpPr>
          <p:spPr>
            <a:xfrm>
              <a:off x="2885162" y="2988517"/>
              <a:ext cx="242374" cy="215444"/>
            </a:xfrm>
            <a:prstGeom prst="rect">
              <a:avLst/>
            </a:prstGeom>
            <a:noFill/>
          </p:spPr>
          <p:txBody>
            <a:bodyPr wrap="none" rtlCol="0">
              <a:spAutoFit/>
            </a:bodyPr>
            <a:lstStyle/>
            <a:p>
              <a:r>
                <a:rPr lang="en-US" sz="800" dirty="0">
                  <a:latin typeface="Helvetica Neue" charset="0"/>
                  <a:ea typeface="Helvetica Neue" charset="0"/>
                  <a:cs typeface="Helvetica Neue" charset="0"/>
                </a:rPr>
                <a:t>1</a:t>
              </a:r>
            </a:p>
          </p:txBody>
        </p:sp>
        <p:sp>
          <p:nvSpPr>
            <p:cNvPr id="110" name="Right Arrow 109"/>
            <p:cNvSpPr/>
            <p:nvPr/>
          </p:nvSpPr>
          <p:spPr>
            <a:xfrm>
              <a:off x="1165750" y="1063782"/>
              <a:ext cx="275430" cy="208402"/>
            </a:xfrm>
            <a:prstGeom prst="rightArrow">
              <a:avLst>
                <a:gd name="adj1" fmla="val 64338"/>
                <a:gd name="adj2" fmla="val 42831"/>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dirty="0">
                <a:latin typeface="Helvetica Neue" charset="0"/>
                <a:ea typeface="Helvetica Neue" charset="0"/>
                <a:cs typeface="Helvetica Neue" charset="0"/>
              </a:endParaRPr>
            </a:p>
          </p:txBody>
        </p:sp>
        <p:sp>
          <p:nvSpPr>
            <p:cNvPr id="9" name="TextBox 8"/>
            <p:cNvSpPr txBox="1"/>
            <p:nvPr/>
          </p:nvSpPr>
          <p:spPr>
            <a:xfrm>
              <a:off x="1131680" y="1067044"/>
              <a:ext cx="311304" cy="200055"/>
            </a:xfrm>
            <a:prstGeom prst="rect">
              <a:avLst/>
            </a:prstGeom>
            <a:noFill/>
          </p:spPr>
          <p:txBody>
            <a:bodyPr wrap="none" rtlCol="0">
              <a:spAutoFit/>
            </a:bodyPr>
            <a:lstStyle/>
            <a:p>
              <a:r>
                <a:rPr lang="en-US" sz="700" dirty="0">
                  <a:solidFill>
                    <a:schemeClr val="bg1"/>
                  </a:solidFill>
                  <a:latin typeface="Helvetica Neue" charset="0"/>
                  <a:ea typeface="Helvetica Neue" charset="0"/>
                  <a:cs typeface="Helvetica Neue" charset="0"/>
                </a:rPr>
                <a:t>7m</a:t>
              </a:r>
            </a:p>
          </p:txBody>
        </p:sp>
      </p:grpSp>
      <p:sp>
        <p:nvSpPr>
          <p:cNvPr id="135" name="TextBox 134">
            <a:extLst>
              <a:ext uri="{FF2B5EF4-FFF2-40B4-BE49-F238E27FC236}">
                <a16:creationId xmlns:a16="http://schemas.microsoft.com/office/drawing/2014/main" id="{FEDC59A7-BE98-474B-B534-B8F2749EAB92}"/>
              </a:ext>
            </a:extLst>
          </p:cNvPr>
          <p:cNvSpPr txBox="1"/>
          <p:nvPr/>
        </p:nvSpPr>
        <p:spPr>
          <a:xfrm>
            <a:off x="416875" y="4428247"/>
            <a:ext cx="4149821" cy="1384995"/>
          </a:xfrm>
          <a:prstGeom prst="rect">
            <a:avLst/>
          </a:prstGeom>
          <a:noFill/>
        </p:spPr>
        <p:txBody>
          <a:bodyPr wrap="square" rtlCol="0">
            <a:spAutoFit/>
          </a:bodyPr>
          <a:lstStyle/>
          <a:p>
            <a:pPr marL="171450" indent="-171450">
              <a:buFont typeface="Arial" charset="0"/>
              <a:buChar char="•"/>
            </a:pPr>
            <a:r>
              <a:rPr lang="en-US" sz="1400" dirty="0">
                <a:latin typeface="Helvetica Neue Light" charset="0"/>
                <a:ea typeface="Helvetica Neue Light" charset="0"/>
                <a:cs typeface="Helvetica Neue Light" charset="0"/>
              </a:rPr>
              <a:t>DMN shows dorsal and ventral mPFC coverage, with non-DMN areas in pregenual ACC and OFC.</a:t>
            </a:r>
          </a:p>
          <a:p>
            <a:pPr marL="171450" indent="-171450">
              <a:buFont typeface="Arial" charset="0"/>
              <a:buChar char="•"/>
            </a:pPr>
            <a:endParaRPr lang="en-US" sz="1400" dirty="0">
              <a:latin typeface="Helvetica Neue Light" charset="0"/>
              <a:ea typeface="Helvetica Neue Light" charset="0"/>
              <a:cs typeface="Helvetica Neue Light" charset="0"/>
            </a:endParaRPr>
          </a:p>
          <a:p>
            <a:pPr marL="171450" indent="-171450">
              <a:buFont typeface="Arial" charset="0"/>
              <a:buChar char="•"/>
            </a:pPr>
            <a:r>
              <a:rPr lang="en-US" sz="1400" dirty="0">
                <a:latin typeface="Helvetica Neue Light" charset="0"/>
                <a:ea typeface="Helvetica Neue Light" charset="0"/>
                <a:cs typeface="Helvetica Neue Light" charset="0"/>
              </a:rPr>
              <a:t>Spatially averaging the maps reveals both a common topographic structure and individual heterogeneity.</a:t>
            </a:r>
          </a:p>
        </p:txBody>
      </p:sp>
      <p:cxnSp>
        <p:nvCxnSpPr>
          <p:cNvPr id="136" name="Straight Connector 135">
            <a:extLst>
              <a:ext uri="{FF2B5EF4-FFF2-40B4-BE49-F238E27FC236}">
                <a16:creationId xmlns:a16="http://schemas.microsoft.com/office/drawing/2014/main" id="{0B25EBE5-1266-414C-9397-FF2161807473}"/>
              </a:ext>
            </a:extLst>
          </p:cNvPr>
          <p:cNvCxnSpPr>
            <a:cxnSpLocks/>
          </p:cNvCxnSpPr>
          <p:nvPr/>
        </p:nvCxnSpPr>
        <p:spPr>
          <a:xfrm>
            <a:off x="4801550" y="1425914"/>
            <a:ext cx="0" cy="45596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18F88FA1-AE52-104E-AD7E-4623259D367D}"/>
              </a:ext>
            </a:extLst>
          </p:cNvPr>
          <p:cNvSpPr txBox="1"/>
          <p:nvPr/>
        </p:nvSpPr>
        <p:spPr>
          <a:xfrm>
            <a:off x="5036404" y="4428247"/>
            <a:ext cx="3822292" cy="523220"/>
          </a:xfrm>
          <a:prstGeom prst="rect">
            <a:avLst/>
          </a:prstGeom>
          <a:noFill/>
        </p:spPr>
        <p:txBody>
          <a:bodyPr wrap="square" rtlCol="0">
            <a:spAutoFit/>
          </a:bodyPr>
          <a:lstStyle/>
          <a:p>
            <a:pPr marL="171450" indent="-171450">
              <a:buFont typeface="Arial" charset="0"/>
              <a:buChar char="•"/>
            </a:pPr>
            <a:r>
              <a:rPr lang="en-US" sz="1400" dirty="0">
                <a:latin typeface="Helvetica Neue Light" charset="0"/>
                <a:ea typeface="Helvetica Neue Light" charset="0"/>
                <a:cs typeface="Helvetica Neue Light" charset="0"/>
              </a:rPr>
              <a:t>Organization of mPFC is idiosyncratic across individuals.</a:t>
            </a:r>
          </a:p>
        </p:txBody>
      </p:sp>
      <p:grpSp>
        <p:nvGrpSpPr>
          <p:cNvPr id="19" name="Group 18">
            <a:extLst>
              <a:ext uri="{FF2B5EF4-FFF2-40B4-BE49-F238E27FC236}">
                <a16:creationId xmlns:a16="http://schemas.microsoft.com/office/drawing/2014/main" id="{2E83C510-E19A-4044-BB2D-2E93A8491C35}"/>
              </a:ext>
            </a:extLst>
          </p:cNvPr>
          <p:cNvGrpSpPr/>
          <p:nvPr/>
        </p:nvGrpSpPr>
        <p:grpSpPr>
          <a:xfrm>
            <a:off x="5210654" y="1312862"/>
            <a:ext cx="3513359" cy="2932692"/>
            <a:chOff x="5202066" y="1215245"/>
            <a:chExt cx="3513359" cy="2932692"/>
          </a:xfrm>
        </p:grpSpPr>
        <p:grpSp>
          <p:nvGrpSpPr>
            <p:cNvPr id="111" name="Group 110">
              <a:extLst>
                <a:ext uri="{FF2B5EF4-FFF2-40B4-BE49-F238E27FC236}">
                  <a16:creationId xmlns:a16="http://schemas.microsoft.com/office/drawing/2014/main" id="{58501E15-EEC0-DF40-80C3-98D5A1B5C8CC}"/>
                </a:ext>
              </a:extLst>
            </p:cNvPr>
            <p:cNvGrpSpPr/>
            <p:nvPr/>
          </p:nvGrpSpPr>
          <p:grpSpPr>
            <a:xfrm>
              <a:off x="5202066" y="1215245"/>
              <a:ext cx="3121165" cy="2621838"/>
              <a:chOff x="2889790" y="25890371"/>
              <a:chExt cx="11157668" cy="8850924"/>
            </a:xfrm>
          </p:grpSpPr>
          <p:pic>
            <p:nvPicPr>
              <p:cNvPr id="112" name="Picture 111">
                <a:extLst>
                  <a:ext uri="{FF2B5EF4-FFF2-40B4-BE49-F238E27FC236}">
                    <a16:creationId xmlns:a16="http://schemas.microsoft.com/office/drawing/2014/main" id="{1BA03D5B-8048-DE4E-A341-E13FB95F7318}"/>
                  </a:ext>
                </a:extLst>
              </p:cNvPr>
              <p:cNvPicPr>
                <a:picLocks noChangeAspect="1"/>
              </p:cNvPicPr>
              <p:nvPr/>
            </p:nvPicPr>
            <p:blipFill rotWithShape="1">
              <a:blip r:embed="rId6">
                <a:extLst>
                  <a:ext uri="{28A0092B-C50C-407E-A947-70E740481C1C}">
                    <a14:useLocalDpi xmlns:a14="http://schemas.microsoft.com/office/drawing/2010/main" val="0"/>
                  </a:ext>
                </a:extLst>
              </a:blip>
              <a:srcRect l="32891" t="20745" r="33315" b="20938"/>
              <a:stretch/>
            </p:blipFill>
            <p:spPr>
              <a:xfrm>
                <a:off x="10432403" y="26486860"/>
                <a:ext cx="3495219" cy="3156522"/>
              </a:xfrm>
              <a:prstGeom prst="rect">
                <a:avLst/>
              </a:prstGeom>
            </p:spPr>
          </p:pic>
          <p:pic>
            <p:nvPicPr>
              <p:cNvPr id="113" name="Picture 112">
                <a:extLst>
                  <a:ext uri="{FF2B5EF4-FFF2-40B4-BE49-F238E27FC236}">
                    <a16:creationId xmlns:a16="http://schemas.microsoft.com/office/drawing/2014/main" id="{8DCFD2B3-136A-5D43-80CF-EE35F9126F5F}"/>
                  </a:ext>
                </a:extLst>
              </p:cNvPr>
              <p:cNvPicPr>
                <a:picLocks noChangeAspect="1"/>
              </p:cNvPicPr>
              <p:nvPr/>
            </p:nvPicPr>
            <p:blipFill rotWithShape="1">
              <a:blip r:embed="rId7">
                <a:extLst>
                  <a:ext uri="{28A0092B-C50C-407E-A947-70E740481C1C}">
                    <a14:useLocalDpi xmlns:a14="http://schemas.microsoft.com/office/drawing/2010/main" val="0"/>
                  </a:ext>
                </a:extLst>
              </a:blip>
              <a:srcRect l="33568" t="17153" r="33975" b="16779"/>
              <a:stretch/>
            </p:blipFill>
            <p:spPr>
              <a:xfrm>
                <a:off x="3948168" y="26277775"/>
                <a:ext cx="3356885" cy="3576078"/>
              </a:xfrm>
              <a:prstGeom prst="rect">
                <a:avLst/>
              </a:prstGeom>
            </p:spPr>
          </p:pic>
          <p:pic>
            <p:nvPicPr>
              <p:cNvPr id="116" name="Picture 115">
                <a:extLst>
                  <a:ext uri="{FF2B5EF4-FFF2-40B4-BE49-F238E27FC236}">
                    <a16:creationId xmlns:a16="http://schemas.microsoft.com/office/drawing/2014/main" id="{D877D371-DE7D-D941-B2FF-6C9B9BF360D8}"/>
                  </a:ext>
                </a:extLst>
              </p:cNvPr>
              <p:cNvPicPr>
                <a:picLocks noChangeAspect="1"/>
              </p:cNvPicPr>
              <p:nvPr/>
            </p:nvPicPr>
            <p:blipFill rotWithShape="1">
              <a:blip r:embed="rId8">
                <a:extLst>
                  <a:ext uri="{28A0092B-C50C-407E-A947-70E740481C1C}">
                    <a14:useLocalDpi xmlns:a14="http://schemas.microsoft.com/office/drawing/2010/main" val="0"/>
                  </a:ext>
                </a:extLst>
              </a:blip>
              <a:srcRect l="32931" t="19239" r="33315" b="19363"/>
              <a:stretch/>
            </p:blipFill>
            <p:spPr>
              <a:xfrm>
                <a:off x="10432403" y="31191381"/>
                <a:ext cx="3491160" cy="3323316"/>
              </a:xfrm>
              <a:prstGeom prst="rect">
                <a:avLst/>
              </a:prstGeom>
            </p:spPr>
          </p:pic>
          <p:pic>
            <p:nvPicPr>
              <p:cNvPr id="117" name="Picture 116">
                <a:extLst>
                  <a:ext uri="{FF2B5EF4-FFF2-40B4-BE49-F238E27FC236}">
                    <a16:creationId xmlns:a16="http://schemas.microsoft.com/office/drawing/2014/main" id="{ACAF79C8-46D2-784C-9890-AE41DEA881F6}"/>
                  </a:ext>
                </a:extLst>
              </p:cNvPr>
              <p:cNvPicPr>
                <a:picLocks noChangeAspect="1"/>
              </p:cNvPicPr>
              <p:nvPr/>
            </p:nvPicPr>
            <p:blipFill rotWithShape="1">
              <a:blip r:embed="rId9">
                <a:extLst>
                  <a:ext uri="{28A0092B-C50C-407E-A947-70E740481C1C}">
                    <a14:useLocalDpi xmlns:a14="http://schemas.microsoft.com/office/drawing/2010/main" val="0"/>
                  </a:ext>
                </a:extLst>
              </a:blip>
              <a:srcRect l="33885" t="19611" r="33658" b="15865"/>
              <a:stretch/>
            </p:blipFill>
            <p:spPr>
              <a:xfrm>
                <a:off x="3969253" y="31248843"/>
                <a:ext cx="3356885" cy="3492452"/>
              </a:xfrm>
              <a:prstGeom prst="rect">
                <a:avLst/>
              </a:prstGeom>
            </p:spPr>
          </p:pic>
          <p:cxnSp>
            <p:nvCxnSpPr>
              <p:cNvPr id="118" name="Straight Arrow Connector 117">
                <a:extLst>
                  <a:ext uri="{FF2B5EF4-FFF2-40B4-BE49-F238E27FC236}">
                    <a16:creationId xmlns:a16="http://schemas.microsoft.com/office/drawing/2014/main" id="{1A67B5B4-99D6-EE4D-BA3A-A64D6EF99B66}"/>
                  </a:ext>
                </a:extLst>
              </p:cNvPr>
              <p:cNvCxnSpPr/>
              <p:nvPr/>
            </p:nvCxnSpPr>
            <p:spPr>
              <a:xfrm>
                <a:off x="7592101" y="28012300"/>
                <a:ext cx="2743201" cy="0"/>
              </a:xfrm>
              <a:prstGeom prst="straightConnector1">
                <a:avLst/>
              </a:prstGeom>
              <a:ln w="63500" cap="rnd">
                <a:solidFill>
                  <a:schemeClr val="tx1"/>
                </a:solidFill>
                <a:prstDash val="sysDot"/>
                <a:miter lim="800000"/>
                <a:headEnd type="none" w="med" len="lg"/>
                <a:tailEnd type="none" w="med" len="lg"/>
              </a:ln>
              <a:effectLst>
                <a:outerShdw blurRad="50800" dist="762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64CD21-253F-6646-8D9C-33A7472F1D0A}"/>
                  </a:ext>
                </a:extLst>
              </p:cNvPr>
              <p:cNvCxnSpPr/>
              <p:nvPr/>
            </p:nvCxnSpPr>
            <p:spPr>
              <a:xfrm flipH="1" flipV="1">
                <a:off x="12192000" y="29174956"/>
                <a:ext cx="0" cy="2841804"/>
              </a:xfrm>
              <a:prstGeom prst="straightConnector1">
                <a:avLst/>
              </a:prstGeom>
              <a:ln w="63500" cap="rnd">
                <a:solidFill>
                  <a:schemeClr val="tx1"/>
                </a:solidFill>
                <a:prstDash val="sysDot"/>
                <a:miter lim="800000"/>
                <a:headEnd type="none" w="med" len="lg"/>
                <a:tailEnd type="none" w="med" len="lg"/>
              </a:ln>
              <a:effectLst>
                <a:outerShdw blurRad="50800" dist="762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D7FBA67-328A-F446-945F-E213DB2083FC}"/>
                  </a:ext>
                </a:extLst>
              </p:cNvPr>
              <p:cNvCxnSpPr/>
              <p:nvPr/>
            </p:nvCxnSpPr>
            <p:spPr>
              <a:xfrm flipH="1" flipV="1">
                <a:off x="5558876" y="29155815"/>
                <a:ext cx="0" cy="2832831"/>
              </a:xfrm>
              <a:prstGeom prst="straightConnector1">
                <a:avLst/>
              </a:prstGeom>
              <a:ln w="63500" cap="rnd">
                <a:solidFill>
                  <a:schemeClr val="tx1"/>
                </a:solidFill>
                <a:prstDash val="sysDot"/>
                <a:miter lim="800000"/>
                <a:headEnd type="none" w="med" len="lg"/>
                <a:tailEnd type="none" w="med" len="lg"/>
              </a:ln>
              <a:effectLst>
                <a:outerShdw blurRad="38100" dist="76200" dir="5400000" algn="t" rotWithShape="0">
                  <a:prstClr val="black">
                    <a:alpha val="34000"/>
                  </a:prstClr>
                </a:outerShdw>
              </a:effectLst>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4CA49E6-E8FA-BF4C-8712-917E9B4ECB42}"/>
                  </a:ext>
                </a:extLst>
              </p:cNvPr>
              <p:cNvCxnSpPr/>
              <p:nvPr/>
            </p:nvCxnSpPr>
            <p:spPr>
              <a:xfrm flipV="1">
                <a:off x="7660014" y="29408555"/>
                <a:ext cx="2362053" cy="2371136"/>
              </a:xfrm>
              <a:prstGeom prst="straightConnector1">
                <a:avLst/>
              </a:prstGeom>
              <a:ln w="63500" cap="rnd">
                <a:solidFill>
                  <a:schemeClr val="tx1"/>
                </a:solidFill>
                <a:prstDash val="sysDot"/>
                <a:miter lim="800000"/>
                <a:headEnd type="none" w="med" len="lg"/>
                <a:tailEnd type="none" w="med" len="lg"/>
              </a:ln>
              <a:effectLst>
                <a:outerShdw blurRad="50800" dist="762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4FE8C83-5572-1942-B654-50607234CCA1}"/>
                  </a:ext>
                </a:extLst>
              </p:cNvPr>
              <p:cNvCxnSpPr/>
              <p:nvPr/>
            </p:nvCxnSpPr>
            <p:spPr>
              <a:xfrm flipH="1" flipV="1">
                <a:off x="7639804" y="29380524"/>
                <a:ext cx="2464161" cy="2347162"/>
              </a:xfrm>
              <a:prstGeom prst="straightConnector1">
                <a:avLst/>
              </a:prstGeom>
              <a:ln w="63500" cap="rnd">
                <a:solidFill>
                  <a:schemeClr val="tx1"/>
                </a:solidFill>
                <a:prstDash val="sysDot"/>
                <a:miter lim="800000"/>
                <a:headEnd type="none" w="med" len="lg"/>
                <a:tailEnd type="none" w="med" len="lg"/>
              </a:ln>
              <a:effectLst>
                <a:outerShdw blurRad="50800" dist="762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8F3AD3F-ADA9-7B47-A011-BB1159C6CB85}"/>
                  </a:ext>
                </a:extLst>
              </p:cNvPr>
              <p:cNvCxnSpPr/>
              <p:nvPr/>
            </p:nvCxnSpPr>
            <p:spPr>
              <a:xfrm>
                <a:off x="7609024" y="32995068"/>
                <a:ext cx="2743201" cy="0"/>
              </a:xfrm>
              <a:prstGeom prst="straightConnector1">
                <a:avLst/>
              </a:prstGeom>
              <a:ln w="63500" cap="rnd">
                <a:solidFill>
                  <a:schemeClr val="tx1"/>
                </a:solidFill>
                <a:prstDash val="sysDot"/>
                <a:miter lim="800000"/>
                <a:headEnd type="none" w="med" len="lg"/>
                <a:tailEnd type="none" w="med" len="lg"/>
              </a:ln>
              <a:effectLst>
                <a:outerShdw blurRad="50800" dist="762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2728E957-BCEF-9841-AF49-6E8700BB644D}"/>
                  </a:ext>
                </a:extLst>
              </p:cNvPr>
              <p:cNvSpPr/>
              <p:nvPr/>
            </p:nvSpPr>
            <p:spPr>
              <a:xfrm>
                <a:off x="3846567" y="26551513"/>
                <a:ext cx="10120712" cy="7895450"/>
              </a:xfrm>
              <a:prstGeom prst="rect">
                <a:avLst/>
              </a:prstGeom>
              <a:no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latin typeface="Helvetica Neue" charset="0"/>
                  <a:ea typeface="Helvetica Neue" charset="0"/>
                  <a:cs typeface="Helvetica Neue" charset="0"/>
                </a:endParaRPr>
              </a:p>
            </p:txBody>
          </p:sp>
          <p:sp>
            <p:nvSpPr>
              <p:cNvPr id="125" name="TextBox 124">
                <a:extLst>
                  <a:ext uri="{FF2B5EF4-FFF2-40B4-BE49-F238E27FC236}">
                    <a16:creationId xmlns:a16="http://schemas.microsoft.com/office/drawing/2014/main" id="{4534543E-4CA1-E341-8EF2-F97C639C5635}"/>
                  </a:ext>
                </a:extLst>
              </p:cNvPr>
              <p:cNvSpPr txBox="1"/>
              <p:nvPr/>
            </p:nvSpPr>
            <p:spPr>
              <a:xfrm>
                <a:off x="7897155" y="26952524"/>
                <a:ext cx="1908490" cy="93510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0.02</a:t>
                </a:r>
              </a:p>
            </p:txBody>
          </p:sp>
          <p:sp>
            <p:nvSpPr>
              <p:cNvPr id="126" name="TextBox 125">
                <a:extLst>
                  <a:ext uri="{FF2B5EF4-FFF2-40B4-BE49-F238E27FC236}">
                    <a16:creationId xmlns:a16="http://schemas.microsoft.com/office/drawing/2014/main" id="{050F9A5B-192B-DD4D-BB5A-1F3748B62655}"/>
                  </a:ext>
                </a:extLst>
              </p:cNvPr>
              <p:cNvSpPr txBox="1"/>
              <p:nvPr/>
            </p:nvSpPr>
            <p:spPr>
              <a:xfrm>
                <a:off x="8003055" y="33347414"/>
                <a:ext cx="1731157"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0.02</a:t>
                </a:r>
              </a:p>
            </p:txBody>
          </p:sp>
          <p:sp>
            <p:nvSpPr>
              <p:cNvPr id="127" name="TextBox 126">
                <a:extLst>
                  <a:ext uri="{FF2B5EF4-FFF2-40B4-BE49-F238E27FC236}">
                    <a16:creationId xmlns:a16="http://schemas.microsoft.com/office/drawing/2014/main" id="{91F691B7-4E3A-EF4D-BC25-709BF2E4A34A}"/>
                  </a:ext>
                </a:extLst>
              </p:cNvPr>
              <p:cNvSpPr txBox="1"/>
              <p:nvPr/>
            </p:nvSpPr>
            <p:spPr>
              <a:xfrm>
                <a:off x="3552388" y="30090325"/>
                <a:ext cx="1789809"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0.13</a:t>
                </a:r>
              </a:p>
            </p:txBody>
          </p:sp>
          <p:sp>
            <p:nvSpPr>
              <p:cNvPr id="128" name="TextBox 127">
                <a:extLst>
                  <a:ext uri="{FF2B5EF4-FFF2-40B4-BE49-F238E27FC236}">
                    <a16:creationId xmlns:a16="http://schemas.microsoft.com/office/drawing/2014/main" id="{A256F0AE-C346-CA44-9FFD-F59EC9603B72}"/>
                  </a:ext>
                </a:extLst>
              </p:cNvPr>
              <p:cNvSpPr txBox="1"/>
              <p:nvPr/>
            </p:nvSpPr>
            <p:spPr>
              <a:xfrm>
                <a:off x="12267719" y="30176762"/>
                <a:ext cx="1779739"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0.22</a:t>
                </a:r>
              </a:p>
            </p:txBody>
          </p:sp>
          <p:sp>
            <p:nvSpPr>
              <p:cNvPr id="129" name="TextBox 128">
                <a:extLst>
                  <a:ext uri="{FF2B5EF4-FFF2-40B4-BE49-F238E27FC236}">
                    <a16:creationId xmlns:a16="http://schemas.microsoft.com/office/drawing/2014/main" id="{B9BEDE9A-F4B6-6E47-A8F8-73C82C57703E}"/>
                  </a:ext>
                </a:extLst>
              </p:cNvPr>
              <p:cNvSpPr txBox="1"/>
              <p:nvPr/>
            </p:nvSpPr>
            <p:spPr>
              <a:xfrm>
                <a:off x="9746304" y="29496894"/>
                <a:ext cx="1718791"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0.02</a:t>
                </a:r>
              </a:p>
            </p:txBody>
          </p:sp>
          <p:sp>
            <p:nvSpPr>
              <p:cNvPr id="130" name="TextBox 129">
                <a:extLst>
                  <a:ext uri="{FF2B5EF4-FFF2-40B4-BE49-F238E27FC236}">
                    <a16:creationId xmlns:a16="http://schemas.microsoft.com/office/drawing/2014/main" id="{5218105B-F49C-5240-B211-A4E4A4498699}"/>
                  </a:ext>
                </a:extLst>
              </p:cNvPr>
              <p:cNvSpPr txBox="1"/>
              <p:nvPr/>
            </p:nvSpPr>
            <p:spPr>
              <a:xfrm>
                <a:off x="6104448" y="29532353"/>
                <a:ext cx="1911131" cy="93510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0.03</a:t>
                </a:r>
              </a:p>
            </p:txBody>
          </p:sp>
          <p:sp>
            <p:nvSpPr>
              <p:cNvPr id="131" name="TextBox 130">
                <a:extLst>
                  <a:ext uri="{FF2B5EF4-FFF2-40B4-BE49-F238E27FC236}">
                    <a16:creationId xmlns:a16="http://schemas.microsoft.com/office/drawing/2014/main" id="{F468DB64-7A43-9A4B-AD4A-6C20004CC7EC}"/>
                  </a:ext>
                </a:extLst>
              </p:cNvPr>
              <p:cNvSpPr txBox="1"/>
              <p:nvPr/>
            </p:nvSpPr>
            <p:spPr>
              <a:xfrm>
                <a:off x="3699273" y="25894368"/>
                <a:ext cx="3719200"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101006</a:t>
                </a:r>
              </a:p>
            </p:txBody>
          </p:sp>
          <p:sp>
            <p:nvSpPr>
              <p:cNvPr id="132" name="TextBox 131">
                <a:extLst>
                  <a:ext uri="{FF2B5EF4-FFF2-40B4-BE49-F238E27FC236}">
                    <a16:creationId xmlns:a16="http://schemas.microsoft.com/office/drawing/2014/main" id="{C403F465-7D43-6D4E-809B-C3569F2281F9}"/>
                  </a:ext>
                </a:extLst>
              </p:cNvPr>
              <p:cNvSpPr txBox="1"/>
              <p:nvPr/>
            </p:nvSpPr>
            <p:spPr>
              <a:xfrm>
                <a:off x="10193304" y="25890371"/>
                <a:ext cx="3665774" cy="892986"/>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100307</a:t>
                </a:r>
              </a:p>
            </p:txBody>
          </p:sp>
          <p:sp>
            <p:nvSpPr>
              <p:cNvPr id="133" name="TextBox 132">
                <a:extLst>
                  <a:ext uri="{FF2B5EF4-FFF2-40B4-BE49-F238E27FC236}">
                    <a16:creationId xmlns:a16="http://schemas.microsoft.com/office/drawing/2014/main" id="{64F75391-7FAA-2B47-B52F-97BA1658F227}"/>
                  </a:ext>
                </a:extLst>
              </p:cNvPr>
              <p:cNvSpPr txBox="1"/>
              <p:nvPr/>
            </p:nvSpPr>
            <p:spPr>
              <a:xfrm rot="16200000">
                <a:off x="1855904" y="27708630"/>
                <a:ext cx="3197342" cy="983201"/>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Session 1</a:t>
                </a:r>
              </a:p>
            </p:txBody>
          </p:sp>
          <p:sp>
            <p:nvSpPr>
              <p:cNvPr id="134" name="TextBox 133">
                <a:extLst>
                  <a:ext uri="{FF2B5EF4-FFF2-40B4-BE49-F238E27FC236}">
                    <a16:creationId xmlns:a16="http://schemas.microsoft.com/office/drawing/2014/main" id="{A50E15AD-9282-E643-B0D4-E29DF762360E}"/>
                  </a:ext>
                </a:extLst>
              </p:cNvPr>
              <p:cNvSpPr txBox="1"/>
              <p:nvPr/>
            </p:nvSpPr>
            <p:spPr>
              <a:xfrm rot="16200000">
                <a:off x="1902008" y="32348800"/>
                <a:ext cx="2958765" cy="983201"/>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Session 4</a:t>
                </a:r>
              </a:p>
            </p:txBody>
          </p:sp>
        </p:grpSp>
        <p:cxnSp>
          <p:nvCxnSpPr>
            <p:cNvPr id="140" name="Straight Arrow Connector 139">
              <a:extLst>
                <a:ext uri="{FF2B5EF4-FFF2-40B4-BE49-F238E27FC236}">
                  <a16:creationId xmlns:a16="http://schemas.microsoft.com/office/drawing/2014/main" id="{EC046E3D-C7C7-4B4C-A0C8-2E553262E7CE}"/>
                </a:ext>
              </a:extLst>
            </p:cNvPr>
            <p:cNvCxnSpPr>
              <a:cxnSpLocks/>
            </p:cNvCxnSpPr>
            <p:nvPr/>
          </p:nvCxnSpPr>
          <p:spPr>
            <a:xfrm>
              <a:off x="5910169" y="3859168"/>
              <a:ext cx="1931105" cy="0"/>
            </a:xfrm>
            <a:prstGeom prst="straightConnector1">
              <a:avLst/>
            </a:prstGeom>
            <a:ln w="635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F76A5A2C-3BF3-594B-924F-46B6ACD4B432}"/>
                </a:ext>
              </a:extLst>
            </p:cNvPr>
            <p:cNvSpPr txBox="1"/>
            <p:nvPr/>
          </p:nvSpPr>
          <p:spPr>
            <a:xfrm>
              <a:off x="6033394" y="3870938"/>
              <a:ext cx="1735486" cy="276999"/>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Between subjects</a:t>
              </a:r>
            </a:p>
          </p:txBody>
        </p:sp>
        <p:cxnSp>
          <p:nvCxnSpPr>
            <p:cNvPr id="142" name="Straight Arrow Connector 141">
              <a:extLst>
                <a:ext uri="{FF2B5EF4-FFF2-40B4-BE49-F238E27FC236}">
                  <a16:creationId xmlns:a16="http://schemas.microsoft.com/office/drawing/2014/main" id="{F228E606-4BA5-C84B-BA3D-03104CECE343}"/>
                </a:ext>
              </a:extLst>
            </p:cNvPr>
            <p:cNvCxnSpPr>
              <a:cxnSpLocks/>
            </p:cNvCxnSpPr>
            <p:nvPr/>
          </p:nvCxnSpPr>
          <p:spPr>
            <a:xfrm flipV="1">
              <a:off x="8428162" y="1580094"/>
              <a:ext cx="0" cy="1924735"/>
            </a:xfrm>
            <a:prstGeom prst="straightConnector1">
              <a:avLst/>
            </a:prstGeom>
            <a:ln w="635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58577E52-89E5-F144-9423-E76DC75548C8}"/>
                </a:ext>
              </a:extLst>
            </p:cNvPr>
            <p:cNvSpPr txBox="1"/>
            <p:nvPr/>
          </p:nvSpPr>
          <p:spPr>
            <a:xfrm rot="16200000">
              <a:off x="7709183" y="2432579"/>
              <a:ext cx="1735486" cy="276999"/>
            </a:xfrm>
            <a:prstGeom prst="rect">
              <a:avLst/>
            </a:prstGeom>
            <a:noFill/>
          </p:spPr>
          <p:txBody>
            <a:bodyPr wrap="square" rtlCol="0">
              <a:spAutoFit/>
            </a:bodyPr>
            <a:lstStyle/>
            <a:p>
              <a:pPr algn="ctr"/>
              <a:r>
                <a:rPr lang="en-US" sz="1200" dirty="0">
                  <a:latin typeface="Helvetica Neue" charset="0"/>
                  <a:ea typeface="Helvetica Neue" charset="0"/>
                  <a:cs typeface="Helvetica Neue" charset="0"/>
                </a:rPr>
                <a:t>Within subjects</a:t>
              </a:r>
            </a:p>
          </p:txBody>
        </p:sp>
      </p:grpSp>
    </p:spTree>
    <p:extLst>
      <p:ext uri="{BB962C8B-B14F-4D97-AF65-F5344CB8AC3E}">
        <p14:creationId xmlns:p14="http://schemas.microsoft.com/office/powerpoint/2010/main" val="1078180990"/>
      </p:ext>
    </p:extLst>
  </p:cSld>
  <p:clrMapOvr>
    <a:masterClrMapping/>
  </p:clrMapOvr>
  <mc:AlternateContent xmlns:mc="http://schemas.openxmlformats.org/markup-compatibility/2006" xmlns:p14="http://schemas.microsoft.com/office/powerpoint/2010/main">
    <mc:Choice Requires="p14">
      <p:transition spd="slow" p14:dur="2000" advTm="57430"/>
    </mc:Choice>
    <mc:Fallback xmlns="">
      <p:transition spd="slow" advTm="574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32" y="384246"/>
            <a:ext cx="2153154" cy="492443"/>
          </a:xfrm>
          <a:prstGeom prst="rect">
            <a:avLst/>
          </a:prstGeom>
          <a:noFill/>
        </p:spPr>
        <p:txBody>
          <a:bodyPr wrap="none" rtlCol="0">
            <a:spAutoFit/>
          </a:bodyPr>
          <a:lstStyle/>
          <a:p>
            <a:r>
              <a:rPr lang="en-US" sz="2600" b="1" dirty="0">
                <a:latin typeface="Helvetica Neue" charset="0"/>
                <a:ea typeface="Helvetica Neue" charset="0"/>
                <a:cs typeface="Helvetica Neue" charset="0"/>
              </a:rPr>
              <a:t>Conclusions</a:t>
            </a:r>
          </a:p>
        </p:txBody>
      </p:sp>
      <p:sp>
        <p:nvSpPr>
          <p:cNvPr id="4" name="TextBox 3"/>
          <p:cNvSpPr txBox="1"/>
          <p:nvPr/>
        </p:nvSpPr>
        <p:spPr>
          <a:xfrm>
            <a:off x="306083" y="1720025"/>
            <a:ext cx="8328667" cy="2462213"/>
          </a:xfrm>
          <a:prstGeom prst="rect">
            <a:avLst/>
          </a:prstGeom>
          <a:noFill/>
        </p:spPr>
        <p:txBody>
          <a:bodyPr wrap="square" rtlCol="0">
            <a:spAutoFit/>
          </a:bodyPr>
          <a:lstStyle/>
          <a:p>
            <a:pPr marL="666744" indent="-666744">
              <a:buFont typeface="Arial" charset="0"/>
              <a:buChar char="•"/>
            </a:pPr>
            <a:r>
              <a:rPr lang="en-US" sz="2200" dirty="0">
                <a:latin typeface="Helvetica Neue Light" charset="0"/>
                <a:ea typeface="Helvetica Neue Light" charset="0"/>
                <a:cs typeface="Helvetica Neue Light" charset="0"/>
              </a:rPr>
              <a:t>Functional topography of mPFC has substantial variability across individuals.</a:t>
            </a:r>
          </a:p>
          <a:p>
            <a:pPr marL="666744" indent="-666744">
              <a:buFont typeface="Arial" charset="0"/>
              <a:buChar char="•"/>
            </a:pPr>
            <a:endParaRPr lang="en-US" sz="2200" dirty="0">
              <a:latin typeface="Helvetica Neue Light" charset="0"/>
              <a:ea typeface="Helvetica Neue Light" charset="0"/>
              <a:cs typeface="Helvetica Neue Light" charset="0"/>
            </a:endParaRPr>
          </a:p>
          <a:p>
            <a:pPr marL="666744" indent="-666744">
              <a:buFont typeface="Arial" charset="0"/>
              <a:buChar char="•"/>
            </a:pPr>
            <a:r>
              <a:rPr lang="en-US" sz="2200" dirty="0">
                <a:latin typeface="Helvetica Neue Light" charset="0"/>
                <a:ea typeface="Helvetica Neue Light" charset="0"/>
                <a:cs typeface="Helvetica Neue Light" charset="0"/>
              </a:rPr>
              <a:t>Meta-analytic overlap does not necessarily signify that SV and DMN functions share a common cortical substrate.</a:t>
            </a:r>
          </a:p>
          <a:p>
            <a:pPr marL="666744" indent="-666744">
              <a:buFont typeface="Arial" charset="0"/>
              <a:buChar char="•"/>
            </a:pPr>
            <a:endParaRPr lang="en-US" sz="2200" dirty="0">
              <a:latin typeface="Helvetica Neue Light" charset="0"/>
              <a:ea typeface="Helvetica Neue Light" charset="0"/>
              <a:cs typeface="Helvetica Neue Light" charset="0"/>
            </a:endParaRPr>
          </a:p>
          <a:p>
            <a:pPr marL="666744" indent="-666744">
              <a:buFont typeface="Arial" charset="0"/>
              <a:buChar char="•"/>
            </a:pPr>
            <a:r>
              <a:rPr lang="en-US" sz="2200" dirty="0">
                <a:latin typeface="Helvetica Neue Light" charset="0"/>
                <a:ea typeface="Helvetica Neue Light" charset="0"/>
                <a:cs typeface="Helvetica Neue Light" charset="0"/>
              </a:rPr>
              <a:t>This work promotes fun discussions, so come talk to me later!</a:t>
            </a:r>
          </a:p>
        </p:txBody>
      </p:sp>
    </p:spTree>
    <p:extLst>
      <p:ext uri="{BB962C8B-B14F-4D97-AF65-F5344CB8AC3E}">
        <p14:creationId xmlns:p14="http://schemas.microsoft.com/office/powerpoint/2010/main" val="1379992836"/>
      </p:ext>
    </p:extLst>
  </p:cSld>
  <p:clrMapOvr>
    <a:masterClrMapping/>
  </p:clrMapOvr>
  <mc:AlternateContent xmlns:mc="http://schemas.openxmlformats.org/markup-compatibility/2006" xmlns:p14="http://schemas.microsoft.com/office/powerpoint/2010/main">
    <mc:Choice Requires="p14">
      <p:transition spd="slow" p14:dur="2000" advTm="25212"/>
    </mc:Choice>
    <mc:Fallback xmlns="">
      <p:transition spd="slow" advTm="25212"/>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464</Words>
  <Application>Microsoft Macintosh PowerPoint</Application>
  <PresentationFormat>On-screen Show (4:3)</PresentationFormat>
  <Paragraphs>76</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Helvetica Neue</vt:lpstr>
      <vt:lpstr>Helvetica Neue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61</cp:revision>
  <cp:lastPrinted>2018-10-01T17:53:40Z</cp:lastPrinted>
  <dcterms:created xsi:type="dcterms:W3CDTF">2018-09-24T14:18:05Z</dcterms:created>
  <dcterms:modified xsi:type="dcterms:W3CDTF">2018-10-01T18:11:40Z</dcterms:modified>
</cp:coreProperties>
</file>