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7" r:id="rId20"/>
    <p:sldId id="306" r:id="rId21"/>
    <p:sldId id="277" r:id="rId22"/>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985A"/>
    <a:srgbClr val="E6DA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609600"/>
            <a:ext cx="87630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1600200"/>
            <a:ext cx="87630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logo.png"/>
          <p:cNvPicPr>
            <a:picLocks noChangeAspect="1"/>
          </p:cNvPicPr>
          <p:nvPr userDrawn="1"/>
        </p:nvPicPr>
        <p:blipFill>
          <a:blip r:embed="rId13" cstate="print"/>
          <a:stretch>
            <a:fillRect/>
          </a:stretch>
        </p:blipFill>
        <p:spPr>
          <a:xfrm>
            <a:off x="76200" y="76200"/>
            <a:ext cx="715559" cy="691025"/>
          </a:xfrm>
          <a:prstGeom prst="rect">
            <a:avLst/>
          </a:prstGeom>
        </p:spPr>
      </p:pic>
      <p:sp>
        <p:nvSpPr>
          <p:cNvPr id="8" name="Rectangle 7"/>
          <p:cNvSpPr/>
          <p:nvPr userDrawn="1"/>
        </p:nvSpPr>
        <p:spPr>
          <a:xfrm>
            <a:off x="914400" y="304800"/>
            <a:ext cx="8001000" cy="228600"/>
          </a:xfrm>
          <a:prstGeom prst="rect">
            <a:avLst/>
          </a:prstGeom>
          <a:solidFill>
            <a:srgbClr val="E6DAC2"/>
          </a:solidFill>
          <a:ln>
            <a:solidFill>
              <a:srgbClr val="B69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2400" y="6324600"/>
            <a:ext cx="8763000" cy="228600"/>
          </a:xfrm>
          <a:prstGeom prst="rect">
            <a:avLst/>
          </a:prstGeom>
          <a:solidFill>
            <a:srgbClr val="E6DAC2"/>
          </a:solidFill>
          <a:ln>
            <a:solidFill>
              <a:srgbClr val="B69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0" y="6596390"/>
            <a:ext cx="9144000" cy="261610"/>
          </a:xfrm>
          <a:prstGeom prst="rect">
            <a:avLst/>
          </a:prstGeom>
          <a:noFill/>
        </p:spPr>
        <p:txBody>
          <a:bodyPr wrap="square" rtlCol="0">
            <a:spAutoFit/>
          </a:bodyPr>
          <a:lstStyle/>
          <a:p>
            <a:pPr algn="ctr"/>
            <a:r>
              <a:rPr lang="en-US" sz="1100" dirty="0" smtClean="0">
                <a:solidFill>
                  <a:srgbClr val="B6985A"/>
                </a:solidFill>
              </a:rPr>
              <a:t>http://cs.mst.edu</a:t>
            </a:r>
            <a:endParaRPr lang="en-US" sz="1100" dirty="0">
              <a:solidFill>
                <a:srgbClr val="B6985A"/>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990600"/>
            <a:ext cx="7924800" cy="4335011"/>
          </a:xfrm>
          <a:prstGeom prst="rect">
            <a:avLst/>
          </a:prstGeom>
          <a:solidFill>
            <a:schemeClr val="tx2">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Assignment 3</a:t>
            </a:r>
            <a:br>
              <a:rPr lang="en-US" b="1" dirty="0" smtClean="0"/>
            </a:br>
            <a:r>
              <a:rPr lang="en-US" b="1" dirty="0" smtClean="0"/>
              <a:t/>
            </a:r>
            <a:br>
              <a:rPr lang="en-US" b="1" dirty="0" smtClean="0"/>
            </a:br>
            <a:r>
              <a:rPr lang="en-US" sz="3600" b="1" dirty="0" smtClean="0"/>
              <a:t>A Client/Server Application:</a:t>
            </a:r>
            <a:br>
              <a:rPr lang="en-US" sz="3600" b="1" dirty="0" smtClean="0"/>
            </a:br>
            <a:r>
              <a:rPr lang="en-US" sz="3600" b="1" dirty="0" smtClean="0"/>
              <a:t>Chatroom</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1162"/>
            <a:ext cx="8763000" cy="808038"/>
          </a:xfrm>
        </p:spPr>
        <p:txBody>
          <a:bodyPr/>
          <a:lstStyle/>
          <a:p>
            <a:r>
              <a:rPr lang="en-US" dirty="0"/>
              <a:t>Accept a new connection</a:t>
            </a:r>
          </a:p>
        </p:txBody>
      </p:sp>
      <p:sp>
        <p:nvSpPr>
          <p:cNvPr id="4" name="Subtitle 2"/>
          <p:cNvSpPr txBox="1">
            <a:spLocks/>
          </p:cNvSpPr>
          <p:nvPr/>
        </p:nvSpPr>
        <p:spPr>
          <a:xfrm>
            <a:off x="914400" y="1295400"/>
            <a:ext cx="8153400" cy="3581401"/>
          </a:xfrm>
          <a:prstGeom prst="rect">
            <a:avLst/>
          </a:prstGeom>
          <a:solidFill>
            <a:schemeClr val="tx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sz="2000" dirty="0" smtClean="0"/>
              <a:t> </a:t>
            </a:r>
            <a:r>
              <a:rPr lang="en-US" sz="1600" dirty="0" smtClean="0"/>
              <a:t>accept() - accepts a new connection on a socket</a:t>
            </a:r>
          </a:p>
          <a:p>
            <a:pPr>
              <a:buFont typeface="Arial" pitchFamily="34" charset="0"/>
              <a:buChar char="•"/>
            </a:pPr>
            <a:endParaRPr lang="en-US" sz="1600" dirty="0" smtClean="0"/>
          </a:p>
          <a:p>
            <a:r>
              <a:rPr lang="en-US" sz="1600" b="1" dirty="0" err="1" smtClean="0"/>
              <a:t>int</a:t>
            </a:r>
            <a:r>
              <a:rPr lang="en-US" sz="1600" b="1" dirty="0" smtClean="0"/>
              <a:t> accept(</a:t>
            </a:r>
            <a:r>
              <a:rPr lang="en-US" sz="1600" b="1" dirty="0" err="1" smtClean="0"/>
              <a:t>int</a:t>
            </a:r>
            <a:r>
              <a:rPr lang="en-US" sz="1600" b="1" dirty="0" smtClean="0"/>
              <a:t> </a:t>
            </a:r>
            <a:r>
              <a:rPr lang="en-US" sz="1600" b="1" i="1" dirty="0" smtClean="0"/>
              <a:t>socket</a:t>
            </a:r>
            <a:r>
              <a:rPr lang="en-US" sz="1600" b="1" dirty="0" smtClean="0"/>
              <a:t>, </a:t>
            </a:r>
            <a:r>
              <a:rPr lang="en-US" sz="1600" b="1" dirty="0" err="1" smtClean="0"/>
              <a:t>struct</a:t>
            </a:r>
            <a:r>
              <a:rPr lang="en-US" sz="1600" b="1" dirty="0" smtClean="0"/>
              <a:t> </a:t>
            </a:r>
            <a:r>
              <a:rPr lang="en-US" sz="1600" b="1" dirty="0" err="1" smtClean="0"/>
              <a:t>sockaddr</a:t>
            </a:r>
            <a:r>
              <a:rPr lang="en-US" sz="1600" b="1" dirty="0" smtClean="0"/>
              <a:t> *restrict </a:t>
            </a:r>
            <a:r>
              <a:rPr lang="en-US" sz="1600" b="1" i="1" dirty="0" smtClean="0"/>
              <a:t>address</a:t>
            </a:r>
            <a:r>
              <a:rPr lang="en-US" sz="1600" b="1" dirty="0" smtClean="0"/>
              <a:t>, </a:t>
            </a:r>
            <a:r>
              <a:rPr lang="en-US" sz="1600" b="1" dirty="0" err="1" smtClean="0"/>
              <a:t>socklen_t</a:t>
            </a:r>
            <a:r>
              <a:rPr lang="en-US" sz="1600" b="1" dirty="0" smtClean="0"/>
              <a:t> *restrict </a:t>
            </a:r>
            <a:r>
              <a:rPr lang="en-US" sz="1600" b="1" i="1" dirty="0" err="1" smtClean="0"/>
              <a:t>address_len</a:t>
            </a:r>
            <a:r>
              <a:rPr lang="en-US" sz="1600" b="1" dirty="0" smtClean="0"/>
              <a:t>);</a:t>
            </a:r>
          </a:p>
          <a:p>
            <a:r>
              <a:rPr lang="en-US" sz="1600" b="1" i="1" dirty="0" smtClean="0"/>
              <a:t/>
            </a:r>
            <a:br>
              <a:rPr lang="en-US" sz="1600" b="1" i="1" dirty="0" smtClean="0"/>
            </a:br>
            <a:r>
              <a:rPr lang="en-US" sz="1600" b="1" i="1" dirty="0" smtClean="0"/>
              <a:t>Address</a:t>
            </a:r>
            <a:r>
              <a:rPr lang="en-US" sz="1600" i="1" dirty="0" smtClean="0"/>
              <a:t> </a:t>
            </a:r>
            <a:r>
              <a:rPr lang="en-US" sz="1600" dirty="0" smtClean="0">
                <a:sym typeface="Wingdings" panose="05000000000000000000" pitchFamily="2" charset="2"/>
              </a:rPr>
              <a:t></a:t>
            </a:r>
            <a:r>
              <a:rPr lang="en-US" sz="1600" dirty="0" smtClean="0"/>
              <a:t> Either a null pointer, or a pointer to a </a:t>
            </a:r>
            <a:r>
              <a:rPr lang="en-US" sz="1600" b="1" dirty="0" err="1" smtClean="0"/>
              <a:t>sockaddr</a:t>
            </a:r>
            <a:r>
              <a:rPr lang="en-US" sz="1600" dirty="0" smtClean="0"/>
              <a:t> structure where the address of the connecting socket shall be returned</a:t>
            </a:r>
          </a:p>
          <a:p>
            <a:r>
              <a:rPr lang="en-US" sz="1600" b="1" dirty="0" smtClean="0"/>
              <a:t> </a:t>
            </a:r>
            <a:r>
              <a:rPr lang="en-US" sz="1600" b="1" i="1" dirty="0" err="1" smtClean="0"/>
              <a:t>address_len</a:t>
            </a:r>
            <a:r>
              <a:rPr lang="en-US" sz="1600" b="1" dirty="0" smtClean="0"/>
              <a:t> </a:t>
            </a:r>
            <a:r>
              <a:rPr lang="en-US" sz="1600" dirty="0" smtClean="0">
                <a:sym typeface="Wingdings" panose="05000000000000000000" pitchFamily="2" charset="2"/>
              </a:rPr>
              <a:t></a:t>
            </a:r>
            <a:r>
              <a:rPr lang="en-US" sz="1600" dirty="0" smtClean="0"/>
              <a:t> Points to a </a:t>
            </a:r>
            <a:r>
              <a:rPr lang="en-US" sz="1600" b="1" dirty="0" err="1" smtClean="0"/>
              <a:t>socklen_t</a:t>
            </a:r>
            <a:r>
              <a:rPr lang="en-US" sz="1600" dirty="0" smtClean="0"/>
              <a:t> structure which on input specifies the length of the supplied </a:t>
            </a:r>
            <a:r>
              <a:rPr lang="en-US" sz="1600" b="1" dirty="0" err="1" smtClean="0"/>
              <a:t>sockaddr</a:t>
            </a:r>
            <a:r>
              <a:rPr lang="en-US" sz="1600" dirty="0" smtClean="0"/>
              <a:t> structure, and on output specifies the length of the stored address.</a:t>
            </a:r>
          </a:p>
          <a:p>
            <a:endParaRPr lang="en-US" sz="1600" dirty="0" smtClean="0"/>
          </a:p>
          <a:p>
            <a:r>
              <a:rPr lang="en-US" sz="1600" u="sng" dirty="0" smtClean="0"/>
              <a:t>Example</a:t>
            </a:r>
            <a:r>
              <a:rPr lang="en-US" sz="1600" dirty="0" smtClean="0"/>
              <a:t>:</a:t>
            </a:r>
          </a:p>
          <a:p>
            <a:r>
              <a:rPr lang="sv-SE" sz="1600" dirty="0" smtClean="0"/>
              <a:t>netSock = accept(soc, (sockaddr*)&amp;peer, (socklen_t*)&amp;peerlen);</a:t>
            </a:r>
            <a:endParaRPr lang="en-US" sz="1600" dirty="0"/>
          </a:p>
        </p:txBody>
      </p:sp>
      <p:sp>
        <p:nvSpPr>
          <p:cNvPr id="5" name="Title 1"/>
          <p:cNvSpPr txBox="1">
            <a:spLocks/>
          </p:cNvSpPr>
          <p:nvPr/>
        </p:nvSpPr>
        <p:spPr>
          <a:xfrm>
            <a:off x="609600" y="4876801"/>
            <a:ext cx="77724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create a separate thread for each client connection</a:t>
            </a:r>
            <a:endParaRPr lang="en-US" sz="2800" dirty="0"/>
          </a:p>
        </p:txBody>
      </p:sp>
      <p:sp>
        <p:nvSpPr>
          <p:cNvPr id="6" name="Subtitle 2"/>
          <p:cNvSpPr txBox="1">
            <a:spLocks/>
          </p:cNvSpPr>
          <p:nvPr/>
        </p:nvSpPr>
        <p:spPr>
          <a:xfrm>
            <a:off x="914400" y="5486400"/>
            <a:ext cx="8229600" cy="990599"/>
          </a:xfrm>
          <a:prstGeom prst="rect">
            <a:avLst/>
          </a:prstGeom>
          <a:solidFill>
            <a:schemeClr val="tx2">
              <a:lumMod val="20000"/>
              <a:lumOff val="80000"/>
            </a:schemeClr>
          </a:solid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Font typeface="Arial" pitchFamily="34" charset="0"/>
              <a:buChar char="•"/>
            </a:pPr>
            <a:r>
              <a:rPr lang="sv-SE" sz="2000" dirty="0" smtClean="0">
                <a:solidFill>
                  <a:schemeClr val="tx1"/>
                </a:solidFill>
              </a:rPr>
              <a:t> Each client is handled using a seperate thread.</a:t>
            </a:r>
          </a:p>
          <a:p>
            <a:pPr algn="l"/>
            <a:r>
              <a:rPr lang="en-US" sz="2000" dirty="0" err="1" smtClean="0">
                <a:solidFill>
                  <a:schemeClr val="tx1"/>
                </a:solidFill>
              </a:rPr>
              <a:t>pthread_create</a:t>
            </a:r>
            <a:r>
              <a:rPr lang="en-US" sz="2000" dirty="0" smtClean="0">
                <a:solidFill>
                  <a:schemeClr val="tx1"/>
                </a:solidFill>
              </a:rPr>
              <a:t>(&amp;</a:t>
            </a:r>
            <a:r>
              <a:rPr lang="en-US" sz="2000" dirty="0" err="1" smtClean="0">
                <a:solidFill>
                  <a:schemeClr val="tx1"/>
                </a:solidFill>
              </a:rPr>
              <a:t>myThread</a:t>
            </a:r>
            <a:r>
              <a:rPr lang="en-US" sz="2000" dirty="0" smtClean="0">
                <a:solidFill>
                  <a:schemeClr val="tx1"/>
                </a:solidFill>
              </a:rPr>
              <a:t>, NULL, </a:t>
            </a:r>
            <a:r>
              <a:rPr lang="en-US" sz="2000" dirty="0" err="1" smtClean="0">
                <a:solidFill>
                  <a:schemeClr val="tx1"/>
                </a:solidFill>
              </a:rPr>
              <a:t>ClientHandler</a:t>
            </a:r>
            <a:r>
              <a:rPr lang="en-US" sz="2000" dirty="0" smtClean="0">
                <a:solidFill>
                  <a:schemeClr val="tx1"/>
                </a:solidFill>
              </a:rPr>
              <a:t>, &amp;</a:t>
            </a:r>
            <a:r>
              <a:rPr lang="en-US" sz="2000" dirty="0" err="1" smtClean="0">
                <a:solidFill>
                  <a:schemeClr val="tx1"/>
                </a:solidFill>
              </a:rPr>
              <a:t>var</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1661202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Server so far …</a:t>
            </a:r>
          </a:p>
        </p:txBody>
      </p:sp>
      <p:sp>
        <p:nvSpPr>
          <p:cNvPr id="4" name="Subtitle 2"/>
          <p:cNvSpPr txBox="1">
            <a:spLocks/>
          </p:cNvSpPr>
          <p:nvPr/>
        </p:nvSpPr>
        <p:spPr>
          <a:xfrm>
            <a:off x="914400" y="1447800"/>
            <a:ext cx="8001000" cy="4648200"/>
          </a:xfrm>
          <a:prstGeom prst="rect">
            <a:avLst/>
          </a:prstGeom>
          <a:solidFill>
            <a:schemeClr val="tx2">
              <a:lumMod val="20000"/>
              <a:lumOff val="80000"/>
            </a:schemeClr>
          </a:solidFill>
        </p:spPr>
        <p:txBody>
          <a:bodyPr vert="horz" lIns="91440" tIns="45720" rIns="91440" bIns="45720" rtlCol="0">
            <a:normAutofit lnSpcReduction="10000"/>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000" dirty="0" smtClean="0"/>
              <a:t>socket()</a:t>
            </a:r>
          </a:p>
          <a:p>
            <a:pPr marL="0" indent="0">
              <a:buNone/>
            </a:pPr>
            <a:r>
              <a:rPr lang="en-US" sz="2000" dirty="0" smtClean="0"/>
              <a:t> </a:t>
            </a:r>
          </a:p>
          <a:p>
            <a:pPr>
              <a:buFont typeface="Arial" panose="020B0604020202020204" pitchFamily="34" charset="0"/>
              <a:buChar char="•"/>
            </a:pPr>
            <a:r>
              <a:rPr lang="en-US" sz="2000" dirty="0" smtClean="0"/>
              <a:t>bind()</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listen()</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accept()</a:t>
            </a:r>
          </a:p>
          <a:p>
            <a:endParaRPr lang="en-US" sz="2000" dirty="0" smtClean="0"/>
          </a:p>
          <a:p>
            <a:pPr lvl="1"/>
            <a:r>
              <a:rPr lang="en-US" sz="1900" dirty="0" smtClean="0"/>
              <a:t>Assign an unique ID (1 to n) to each client using a shared array. Use </a:t>
            </a:r>
            <a:r>
              <a:rPr lang="en-US" sz="1900" dirty="0" err="1" smtClean="0"/>
              <a:t>Mutex</a:t>
            </a:r>
            <a:r>
              <a:rPr lang="en-US" sz="1900" dirty="0" smtClean="0"/>
              <a:t> lock/unlock while accessing this array.</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err="1" smtClean="0"/>
              <a:t>pthread_create</a:t>
            </a:r>
            <a:r>
              <a:rPr lang="en-US" sz="2000" dirty="0" smtClean="0"/>
              <a:t>() for each client: </a:t>
            </a:r>
          </a:p>
          <a:p>
            <a:r>
              <a:rPr lang="en-US" sz="2000" dirty="0" smtClean="0"/>
              <a:t>	handle </a:t>
            </a:r>
            <a:r>
              <a:rPr lang="en-US" sz="2000" b="1" dirty="0" smtClean="0"/>
              <a:t>read/write</a:t>
            </a:r>
            <a:r>
              <a:rPr lang="en-US" sz="2000" dirty="0" smtClean="0"/>
              <a:t> operations in thread body</a:t>
            </a:r>
          </a:p>
        </p:txBody>
      </p:sp>
    </p:spTree>
    <p:extLst>
      <p:ext uri="{BB962C8B-B14F-4D97-AF65-F5344CB8AC3E}">
        <p14:creationId xmlns:p14="http://schemas.microsoft.com/office/powerpoint/2010/main" val="2135590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763000" cy="808038"/>
          </a:xfrm>
        </p:spPr>
        <p:txBody>
          <a:bodyPr/>
          <a:lstStyle/>
          <a:p>
            <a:r>
              <a:rPr lang="en-US" dirty="0" err="1"/>
              <a:t>ClientHandler</a:t>
            </a:r>
            <a:endParaRPr lang="en-US" dirty="0"/>
          </a:p>
        </p:txBody>
      </p:sp>
      <p:sp>
        <p:nvSpPr>
          <p:cNvPr id="4" name="Subtitle 2"/>
          <p:cNvSpPr txBox="1">
            <a:spLocks/>
          </p:cNvSpPr>
          <p:nvPr/>
        </p:nvSpPr>
        <p:spPr>
          <a:xfrm>
            <a:off x="914400" y="1295400"/>
            <a:ext cx="8001000" cy="4953000"/>
          </a:xfrm>
          <a:prstGeom prst="rect">
            <a:avLst/>
          </a:prstGeom>
          <a:solidFill>
            <a:schemeClr val="tx2">
              <a:lumMod val="20000"/>
              <a:lumOff val="80000"/>
            </a:schemeClr>
          </a:solid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000" dirty="0" smtClean="0"/>
              <a:t>Declare arrays for </a:t>
            </a:r>
          </a:p>
          <a:p>
            <a:r>
              <a:rPr lang="en-US" sz="2000" dirty="0" smtClean="0"/>
              <a:t>	read buffer, write buffer, </a:t>
            </a:r>
            <a:r>
              <a:rPr lang="en-US" sz="2000" dirty="0" err="1" smtClean="0"/>
              <a:t>userName</a:t>
            </a:r>
            <a:endParaRPr lang="en-US" sz="2000" dirty="0" smtClean="0"/>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Each Client will send a message containing its username(alias) first</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Write to the client using write buffer a welcome message: </a:t>
            </a:r>
          </a:p>
          <a:p>
            <a:r>
              <a:rPr lang="en-US" sz="2000" dirty="0" smtClean="0"/>
              <a:t>	</a:t>
            </a:r>
            <a:r>
              <a:rPr lang="en-US" sz="2000" dirty="0" err="1" smtClean="0"/>
              <a:t>e.g</a:t>
            </a:r>
            <a:r>
              <a:rPr lang="en-US" sz="2000" dirty="0" smtClean="0"/>
              <a:t>:   </a:t>
            </a:r>
            <a:r>
              <a:rPr lang="en-US" sz="2000" dirty="0" err="1" smtClean="0"/>
              <a:t>strncpy</a:t>
            </a:r>
            <a:r>
              <a:rPr lang="en-US" sz="2000" dirty="0" smtClean="0"/>
              <a:t>(</a:t>
            </a:r>
            <a:r>
              <a:rPr lang="en-US" sz="2000" dirty="0" err="1" smtClean="0"/>
              <a:t>writeBuf</a:t>
            </a:r>
            <a:r>
              <a:rPr lang="en-US" sz="2000" dirty="0" smtClean="0"/>
              <a:t>, "Welcome ", 8)</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Print to all clients that a new user (Client) has entered the chat room</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The data that clients send is stored in read buffer</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Print read buffer data on server’s terminal as well as the client terminals (except for </a:t>
            </a:r>
            <a:r>
              <a:rPr lang="en-US" sz="2000" dirty="0" err="1" smtClean="0"/>
              <a:t>thisClient</a:t>
            </a:r>
            <a:r>
              <a:rPr lang="en-US" sz="2000" dirty="0" smtClean="0"/>
              <a:t>)</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If a special message (/exit, /quit or /part) is received from a client</a:t>
            </a:r>
          </a:p>
          <a:p>
            <a:r>
              <a:rPr lang="en-US" sz="2000" dirty="0" smtClean="0"/>
              <a:t>      </a:t>
            </a:r>
            <a:r>
              <a:rPr lang="en-US" sz="1900" dirty="0" smtClean="0"/>
              <a:t>then print a goodbye message and remove this client from the client array</a:t>
            </a:r>
            <a:endParaRPr lang="en-US" sz="1900" dirty="0"/>
          </a:p>
        </p:txBody>
      </p:sp>
    </p:spTree>
    <p:extLst>
      <p:ext uri="{BB962C8B-B14F-4D97-AF65-F5344CB8AC3E}">
        <p14:creationId xmlns:p14="http://schemas.microsoft.com/office/powerpoint/2010/main" val="2578885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smtClean="0"/>
              <a:t>Client Side Implementation</a:t>
            </a:r>
            <a:endParaRPr lang="en-US" sz="4800" b="1" dirty="0"/>
          </a:p>
        </p:txBody>
      </p:sp>
    </p:spTree>
    <p:extLst>
      <p:ext uri="{BB962C8B-B14F-4D97-AF65-F5344CB8AC3E}">
        <p14:creationId xmlns:p14="http://schemas.microsoft.com/office/powerpoint/2010/main" val="4198367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err="1"/>
              <a:t>Stuctures</a:t>
            </a:r>
            <a:r>
              <a:rPr lang="en-US" dirty="0"/>
              <a:t> &amp; functions</a:t>
            </a:r>
          </a:p>
        </p:txBody>
      </p:sp>
      <p:sp>
        <p:nvSpPr>
          <p:cNvPr id="4" name="Subtitle 4"/>
          <p:cNvSpPr txBox="1">
            <a:spLocks/>
          </p:cNvSpPr>
          <p:nvPr/>
        </p:nvSpPr>
        <p:spPr>
          <a:xfrm>
            <a:off x="914400" y="1295400"/>
            <a:ext cx="8305800" cy="4876800"/>
          </a:xfrm>
          <a:prstGeom prst="rect">
            <a:avLst/>
          </a:prstGeom>
          <a:solidFill>
            <a:schemeClr val="tx2">
              <a:lumMod val="20000"/>
              <a:lumOff val="80000"/>
            </a:schemeClr>
          </a:solidFill>
        </p:spPr>
        <p:txBody>
          <a:bodyPr vert="horz" lIns="91440" tIns="45720" rIns="91440" bIns="45720" rtlCol="0">
            <a:no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000" dirty="0" smtClean="0"/>
              <a:t>Client structure: </a:t>
            </a:r>
          </a:p>
          <a:p>
            <a:r>
              <a:rPr lang="en-US" sz="2000" dirty="0" smtClean="0"/>
              <a:t>	members – </a:t>
            </a:r>
            <a:r>
              <a:rPr lang="en-US" sz="2000" dirty="0" err="1" smtClean="0"/>
              <a:t>clientName</a:t>
            </a:r>
            <a:endParaRPr lang="en-US" sz="2000" dirty="0" smtClean="0"/>
          </a:p>
          <a:p>
            <a:r>
              <a:rPr lang="en-US" sz="2000" dirty="0" smtClean="0"/>
              <a:t>		       </a:t>
            </a:r>
            <a:r>
              <a:rPr lang="en-US" sz="2000" dirty="0" err="1" smtClean="0"/>
              <a:t>clientId</a:t>
            </a:r>
            <a:r>
              <a:rPr lang="en-US" sz="2000" dirty="0" smtClean="0"/>
              <a:t> // ‘0’ initially </a:t>
            </a:r>
          </a:p>
          <a:p>
            <a:pPr>
              <a:buFont typeface="Arial" panose="020B0604020202020204" pitchFamily="34" charset="0"/>
              <a:buChar char="•"/>
            </a:pPr>
            <a:r>
              <a:rPr lang="en-US" sz="2000" dirty="0" smtClean="0"/>
              <a:t>Server’s address Info:  </a:t>
            </a:r>
          </a:p>
          <a:p>
            <a:r>
              <a:rPr lang="en-US" sz="2000" dirty="0" smtClean="0"/>
              <a:t>	</a:t>
            </a:r>
            <a:r>
              <a:rPr lang="en-US" sz="2000" dirty="0" err="1" smtClean="0"/>
              <a:t>struct</a:t>
            </a:r>
            <a:r>
              <a:rPr lang="en-US" sz="2000" dirty="0" smtClean="0"/>
              <a:t> </a:t>
            </a:r>
            <a:r>
              <a:rPr lang="en-US" sz="2000" dirty="0" err="1" smtClean="0"/>
              <a:t>sockaddr_in</a:t>
            </a:r>
            <a:r>
              <a:rPr lang="en-US" sz="2000" dirty="0" smtClean="0"/>
              <a:t> host = {AF_INET, </a:t>
            </a:r>
            <a:r>
              <a:rPr lang="en-US" sz="2000" dirty="0" err="1" smtClean="0"/>
              <a:t>htons</a:t>
            </a:r>
            <a:r>
              <a:rPr lang="en-US" sz="2000" dirty="0" smtClean="0"/>
              <a:t>(SERVER_PORT)};</a:t>
            </a:r>
          </a:p>
          <a:p>
            <a:pPr>
              <a:buFont typeface="Arial" pitchFamily="34" charset="0"/>
              <a:buChar char="•"/>
            </a:pPr>
            <a:endParaRPr lang="en-US" sz="2000" dirty="0" smtClean="0"/>
          </a:p>
          <a:p>
            <a:pPr>
              <a:buFont typeface="Arial" pitchFamily="34" charset="0"/>
              <a:buChar char="•"/>
            </a:pPr>
            <a:r>
              <a:rPr lang="en-US" sz="2000" dirty="0" smtClean="0"/>
              <a:t>Buffer – an array used for writing data</a:t>
            </a:r>
          </a:p>
          <a:p>
            <a:pPr>
              <a:buFont typeface="Arial" pitchFamily="34" charset="0"/>
              <a:buChar char="•"/>
            </a:pPr>
            <a:endParaRPr lang="en-US" sz="2000" dirty="0" smtClean="0"/>
          </a:p>
          <a:p>
            <a:pPr>
              <a:buFont typeface="Arial" pitchFamily="34" charset="0"/>
              <a:buChar char="•"/>
            </a:pPr>
            <a:r>
              <a:rPr lang="en-US" sz="2000" dirty="0" smtClean="0"/>
              <a:t>void* </a:t>
            </a:r>
            <a:r>
              <a:rPr lang="en-US" sz="2000" dirty="0" err="1" smtClean="0"/>
              <a:t>EchoHandler</a:t>
            </a:r>
            <a:r>
              <a:rPr lang="en-US" sz="2000" dirty="0" smtClean="0"/>
              <a:t>(void * </a:t>
            </a:r>
            <a:r>
              <a:rPr lang="en-US" sz="2000" dirty="0" err="1" smtClean="0"/>
              <a:t>soc</a:t>
            </a:r>
            <a:r>
              <a:rPr lang="en-US" sz="2000" dirty="0" smtClean="0"/>
              <a:t>) – thread handler function</a:t>
            </a:r>
          </a:p>
          <a:p>
            <a:pPr>
              <a:buFont typeface="Arial" pitchFamily="34" charset="0"/>
              <a:buChar char="•"/>
            </a:pPr>
            <a:endParaRPr lang="en-US" sz="2000" dirty="0" smtClean="0"/>
          </a:p>
          <a:p>
            <a:pPr>
              <a:buFont typeface="Arial" pitchFamily="34" charset="0"/>
              <a:buChar char="•"/>
            </a:pPr>
            <a:r>
              <a:rPr lang="en-US" sz="2000" dirty="0" smtClean="0"/>
              <a:t>void </a:t>
            </a:r>
            <a:r>
              <a:rPr lang="en-US" sz="2000" dirty="0" err="1" smtClean="0"/>
              <a:t>signalhandler</a:t>
            </a:r>
            <a:r>
              <a:rPr lang="en-US" sz="2000" dirty="0" smtClean="0"/>
              <a:t>(</a:t>
            </a:r>
            <a:r>
              <a:rPr lang="en-US" sz="2000" dirty="0" err="1" smtClean="0"/>
              <a:t>int</a:t>
            </a:r>
            <a:r>
              <a:rPr lang="en-US" sz="2000" dirty="0" smtClean="0"/>
              <a:t> sig) – if Ctrl-C is pressed for client, it won’t let it exit, rather print message asking to type “/exit” or “/part” or “/quit” </a:t>
            </a:r>
            <a:endParaRPr lang="en-US" sz="2000" dirty="0"/>
          </a:p>
        </p:txBody>
      </p:sp>
    </p:spTree>
    <p:extLst>
      <p:ext uri="{BB962C8B-B14F-4D97-AF65-F5344CB8AC3E}">
        <p14:creationId xmlns:p14="http://schemas.microsoft.com/office/powerpoint/2010/main" val="2782483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763000" cy="808038"/>
          </a:xfrm>
        </p:spPr>
        <p:txBody>
          <a:bodyPr/>
          <a:lstStyle/>
          <a:p>
            <a:r>
              <a:rPr lang="en-US" dirty="0"/>
              <a:t>Connection to Server</a:t>
            </a:r>
          </a:p>
        </p:txBody>
      </p:sp>
      <p:sp>
        <p:nvSpPr>
          <p:cNvPr id="4" name="Subtitle 4"/>
          <p:cNvSpPr txBox="1">
            <a:spLocks/>
          </p:cNvSpPr>
          <p:nvPr/>
        </p:nvSpPr>
        <p:spPr>
          <a:xfrm>
            <a:off x="914400" y="1295400"/>
            <a:ext cx="8305800" cy="4876800"/>
          </a:xfrm>
          <a:prstGeom prst="rect">
            <a:avLst/>
          </a:prstGeom>
          <a:solidFill>
            <a:schemeClr val="tx2">
              <a:lumMod val="20000"/>
              <a:lumOff val="80000"/>
            </a:schemeClr>
          </a:solid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000" dirty="0" smtClean="0"/>
              <a:t>Prompt to enter the hostname to which user wants to connect.</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Use </a:t>
            </a:r>
            <a:r>
              <a:rPr lang="en-US" sz="2000" dirty="0" err="1" smtClean="0"/>
              <a:t>gethostbyname</a:t>
            </a:r>
            <a:r>
              <a:rPr lang="en-US" sz="2000" dirty="0" smtClean="0"/>
              <a:t>() to save the hostname</a:t>
            </a:r>
          </a:p>
          <a:p>
            <a:pPr>
              <a:buFont typeface="Wingdings" pitchFamily="2" charset="2"/>
              <a:buChar char="Ø"/>
            </a:pPr>
            <a:r>
              <a:rPr lang="en-US" sz="2000" dirty="0" smtClean="0">
                <a:solidFill>
                  <a:schemeClr val="tx2">
                    <a:lumMod val="60000"/>
                    <a:lumOff val="40000"/>
                  </a:schemeClr>
                </a:solidFill>
              </a:rPr>
              <a:t> </a:t>
            </a:r>
            <a:r>
              <a:rPr lang="en-US" sz="1800" b="1" dirty="0" err="1" smtClean="0">
                <a:solidFill>
                  <a:schemeClr val="tx2">
                    <a:lumMod val="60000"/>
                    <a:lumOff val="40000"/>
                  </a:schemeClr>
                </a:solidFill>
              </a:rPr>
              <a:t>gethostbyname</a:t>
            </a:r>
            <a:r>
              <a:rPr lang="en-US" sz="1800" b="1" dirty="0" smtClean="0">
                <a:solidFill>
                  <a:schemeClr val="tx2">
                    <a:lumMod val="60000"/>
                    <a:lumOff val="40000"/>
                  </a:schemeClr>
                </a:solidFill>
              </a:rPr>
              <a:t>()</a:t>
            </a:r>
            <a:r>
              <a:rPr lang="en-US" sz="1800" dirty="0" smtClean="0">
                <a:solidFill>
                  <a:schemeClr val="tx2">
                    <a:lumMod val="60000"/>
                    <a:lumOff val="40000"/>
                  </a:schemeClr>
                </a:solidFill>
              </a:rPr>
              <a:t> is used to get its IP address and store it in a </a:t>
            </a:r>
            <a:r>
              <a:rPr lang="en-US" sz="1800" dirty="0" err="1" smtClean="0">
                <a:solidFill>
                  <a:schemeClr val="tx2">
                    <a:lumMod val="60000"/>
                    <a:lumOff val="40000"/>
                  </a:schemeClr>
                </a:solidFill>
              </a:rPr>
              <a:t>struct</a:t>
            </a:r>
            <a:r>
              <a:rPr lang="en-US" sz="1800" dirty="0" smtClean="0">
                <a:solidFill>
                  <a:schemeClr val="tx2">
                    <a:lumMod val="60000"/>
                    <a:lumOff val="40000"/>
                  </a:schemeClr>
                </a:solidFill>
              </a:rPr>
              <a:t> </a:t>
            </a:r>
            <a:r>
              <a:rPr lang="en-US" sz="1800" dirty="0" err="1" smtClean="0">
                <a:solidFill>
                  <a:schemeClr val="tx2">
                    <a:lumMod val="60000"/>
                    <a:lumOff val="40000"/>
                  </a:schemeClr>
                </a:solidFill>
              </a:rPr>
              <a:t>in_addr</a:t>
            </a:r>
            <a:r>
              <a:rPr lang="en-US" sz="1800" dirty="0" smtClean="0">
                <a:solidFill>
                  <a:schemeClr val="tx2">
                    <a:lumMod val="60000"/>
                    <a:lumOff val="40000"/>
                  </a:schemeClr>
                </a:solidFill>
              </a:rPr>
              <a:t>	</a:t>
            </a:r>
          </a:p>
          <a:p>
            <a:pPr lvl="1"/>
            <a:r>
              <a:rPr lang="en-US" sz="1600" dirty="0" smtClean="0">
                <a:solidFill>
                  <a:schemeClr val="tx2">
                    <a:lumMod val="60000"/>
                    <a:lumOff val="40000"/>
                  </a:schemeClr>
                </a:solidFill>
              </a:rPr>
              <a:t>Takes a string (like </a:t>
            </a:r>
            <a:r>
              <a:rPr lang="en-US" sz="1600" dirty="0" smtClean="0">
                <a:solidFill>
                  <a:schemeClr val="tx2">
                    <a:lumMod val="60000"/>
                    <a:lumOff val="40000"/>
                  </a:schemeClr>
                </a:solidFill>
                <a:hlinkClick r:id="rId2"/>
              </a:rPr>
              <a:t>www.yahoo.com</a:t>
            </a:r>
            <a:r>
              <a:rPr lang="en-US" sz="1600" dirty="0" smtClean="0">
                <a:solidFill>
                  <a:schemeClr val="tx2">
                    <a:lumMod val="60000"/>
                    <a:lumOff val="40000"/>
                  </a:schemeClr>
                </a:solidFill>
              </a:rPr>
              <a:t> or rc01xcs213.managed.mst.edu) as parameter.</a:t>
            </a:r>
          </a:p>
          <a:p>
            <a:r>
              <a:rPr lang="en-US" sz="1600" dirty="0" smtClean="0">
                <a:solidFill>
                  <a:schemeClr val="tx2">
                    <a:lumMod val="60000"/>
                    <a:lumOff val="40000"/>
                  </a:schemeClr>
                </a:solidFill>
              </a:rPr>
              <a:t>           </a:t>
            </a:r>
            <a:r>
              <a:rPr lang="en-US" sz="1600" dirty="0" err="1" smtClean="0">
                <a:solidFill>
                  <a:schemeClr val="tx2">
                    <a:lumMod val="60000"/>
                    <a:lumOff val="40000"/>
                  </a:schemeClr>
                </a:solidFill>
              </a:rPr>
              <a:t>e.g</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hp</a:t>
            </a:r>
            <a:r>
              <a:rPr lang="en-US" sz="1600" dirty="0" smtClean="0">
                <a:solidFill>
                  <a:schemeClr val="tx2">
                    <a:lumMod val="60000"/>
                    <a:lumOff val="40000"/>
                  </a:schemeClr>
                </a:solidFill>
              </a:rPr>
              <a:t> = </a:t>
            </a:r>
            <a:r>
              <a:rPr lang="en-US" sz="1600" dirty="0" err="1" smtClean="0">
                <a:solidFill>
                  <a:schemeClr val="tx2">
                    <a:lumMod val="60000"/>
                    <a:lumOff val="40000"/>
                  </a:schemeClr>
                </a:solidFill>
              </a:rPr>
              <a:t>gethostbyname</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argv</a:t>
            </a:r>
            <a:r>
              <a:rPr lang="en-US" sz="1600" dirty="0" smtClean="0">
                <a:solidFill>
                  <a:schemeClr val="tx2">
                    <a:lumMod val="60000"/>
                    <a:lumOff val="40000"/>
                  </a:schemeClr>
                </a:solidFill>
              </a:rPr>
              <a:t>[1])</a:t>
            </a:r>
          </a:p>
          <a:p>
            <a:endParaRPr lang="en-US" sz="2000" dirty="0" smtClean="0"/>
          </a:p>
          <a:p>
            <a:pPr>
              <a:buFont typeface="Arial" panose="020B0604020202020204" pitchFamily="34" charset="0"/>
              <a:buChar char="•"/>
            </a:pPr>
            <a:r>
              <a:rPr lang="en-US" sz="2000" dirty="0" smtClean="0"/>
              <a:t>Print an error message if return value is NULL (hostname does not exist)</a:t>
            </a:r>
          </a:p>
          <a:p>
            <a:endParaRPr lang="en-US" sz="2000" dirty="0" smtClean="0"/>
          </a:p>
          <a:p>
            <a:r>
              <a:rPr lang="en-US" sz="2000" b="1" i="1" dirty="0" err="1" smtClean="0"/>
              <a:t>bcopy</a:t>
            </a:r>
            <a:r>
              <a:rPr lang="en-US" sz="2000" dirty="0" smtClean="0"/>
              <a:t>(s1</a:t>
            </a:r>
            <a:r>
              <a:rPr lang="en-US" sz="2000" smtClean="0"/>
              <a:t>, </a:t>
            </a:r>
            <a:r>
              <a:rPr lang="en-US" sz="2000" smtClean="0"/>
              <a:t>s2,n) </a:t>
            </a:r>
            <a:r>
              <a:rPr lang="en-US" sz="2000" dirty="0" smtClean="0"/>
              <a:t>copies </a:t>
            </a:r>
            <a:r>
              <a:rPr lang="en-US" sz="2000" i="1" dirty="0" smtClean="0"/>
              <a:t>n</a:t>
            </a:r>
            <a:r>
              <a:rPr lang="en-US" sz="2000" dirty="0" smtClean="0"/>
              <a:t> bytes from the area pointed to by </a:t>
            </a:r>
            <a:r>
              <a:rPr lang="en-US" sz="2000" i="1" dirty="0" smtClean="0"/>
              <a:t>s1</a:t>
            </a:r>
            <a:r>
              <a:rPr lang="en-US" sz="2000" dirty="0" smtClean="0"/>
              <a:t> to the area pointed to by </a:t>
            </a:r>
            <a:r>
              <a:rPr lang="en-US" sz="2000" i="1" dirty="0" smtClean="0"/>
              <a:t>s2.</a:t>
            </a:r>
          </a:p>
          <a:p>
            <a:pPr>
              <a:buFont typeface="Arial" pitchFamily="34" charset="0"/>
              <a:buChar char="•"/>
            </a:pPr>
            <a:endParaRPr lang="en-US" sz="2000" i="1" dirty="0" smtClean="0"/>
          </a:p>
          <a:p>
            <a:r>
              <a:rPr lang="en-US" sz="2000" dirty="0" smtClean="0"/>
              <a:t>Example:   </a:t>
            </a:r>
            <a:r>
              <a:rPr lang="en-US" sz="2000" b="1" dirty="0" err="1" smtClean="0"/>
              <a:t>bcopy</a:t>
            </a:r>
            <a:r>
              <a:rPr lang="en-US" sz="2000" dirty="0" smtClean="0"/>
              <a:t>(</a:t>
            </a:r>
            <a:r>
              <a:rPr lang="en-US" sz="2000" dirty="0" err="1" smtClean="0"/>
              <a:t>hp</a:t>
            </a:r>
            <a:r>
              <a:rPr lang="en-US" sz="2000" dirty="0" smtClean="0"/>
              <a:t>-&gt;</a:t>
            </a:r>
            <a:r>
              <a:rPr lang="en-US" sz="2000" dirty="0" err="1" smtClean="0"/>
              <a:t>h_addr_list</a:t>
            </a:r>
            <a:r>
              <a:rPr lang="en-US" sz="2000" dirty="0" smtClean="0"/>
              <a:t>[0], (char*)&amp;</a:t>
            </a:r>
            <a:r>
              <a:rPr lang="en-US" sz="2000" dirty="0" err="1" smtClean="0"/>
              <a:t>peer.sin_addr</a:t>
            </a:r>
            <a:r>
              <a:rPr lang="en-US" sz="2000" dirty="0" smtClean="0"/>
              <a:t>, </a:t>
            </a:r>
            <a:r>
              <a:rPr lang="en-US" sz="2000" dirty="0" err="1" smtClean="0"/>
              <a:t>hp</a:t>
            </a:r>
            <a:r>
              <a:rPr lang="en-US" sz="2000" dirty="0" smtClean="0"/>
              <a:t>-&gt;</a:t>
            </a:r>
            <a:r>
              <a:rPr lang="en-US" sz="2000" dirty="0" err="1" smtClean="0"/>
              <a:t>h_length</a:t>
            </a:r>
            <a:r>
              <a:rPr lang="en-US" sz="2000" dirty="0" smtClean="0"/>
              <a:t>)</a:t>
            </a:r>
          </a:p>
          <a:p>
            <a:r>
              <a:rPr lang="en-US" sz="2000" dirty="0" smtClean="0"/>
              <a:t>	Where host address is saved by </a:t>
            </a:r>
            <a:r>
              <a:rPr lang="en-US" sz="2000" dirty="0" err="1" smtClean="0"/>
              <a:t>gethostbyname</a:t>
            </a:r>
            <a:r>
              <a:rPr lang="en-US" sz="2000" dirty="0" smtClean="0"/>
              <a:t>() in hp.</a:t>
            </a:r>
          </a:p>
          <a:p>
            <a:endParaRPr lang="en-US" sz="2000" dirty="0" smtClean="0"/>
          </a:p>
          <a:p>
            <a:pPr>
              <a:buFont typeface="Arial" panose="020B0604020202020204" pitchFamily="34" charset="0"/>
              <a:buChar char="•"/>
            </a:pPr>
            <a:r>
              <a:rPr lang="en-US" sz="2000" dirty="0" smtClean="0"/>
              <a:t>Then, enter the client’s username (alias) as required</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2630130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609600" y="304800"/>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create a socket and connect to server</a:t>
            </a:r>
            <a:endParaRPr lang="en-US" sz="3600" dirty="0"/>
          </a:p>
        </p:txBody>
      </p:sp>
      <p:sp>
        <p:nvSpPr>
          <p:cNvPr id="5" name="Subtitle 6"/>
          <p:cNvSpPr txBox="1">
            <a:spLocks/>
          </p:cNvSpPr>
          <p:nvPr/>
        </p:nvSpPr>
        <p:spPr>
          <a:xfrm>
            <a:off x="990600" y="1066801"/>
            <a:ext cx="7848600" cy="3276600"/>
          </a:xfrm>
          <a:prstGeom prst="rect">
            <a:avLst/>
          </a:prstGeom>
          <a:solidFill>
            <a:schemeClr val="tx2">
              <a:lumMod val="20000"/>
              <a:lumOff val="80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socket() - create a client socket</a:t>
            </a:r>
          </a:p>
          <a:p>
            <a:endParaRPr lang="en-US" sz="1600" dirty="0" smtClean="0"/>
          </a:p>
          <a:p>
            <a:r>
              <a:rPr lang="en-US" sz="2400" dirty="0" smtClean="0"/>
              <a:t>Connect() - connect to server, return -1 on error</a:t>
            </a:r>
          </a:p>
          <a:p>
            <a:endParaRPr lang="en-US" sz="1400" dirty="0" smtClean="0"/>
          </a:p>
          <a:p>
            <a:pPr lvl="1"/>
            <a:r>
              <a:rPr lang="en-US" sz="1800" b="1" dirty="0" err="1" smtClean="0"/>
              <a:t>int</a:t>
            </a:r>
            <a:r>
              <a:rPr lang="en-US" sz="1800" b="1" dirty="0" smtClean="0"/>
              <a:t> connect(</a:t>
            </a:r>
            <a:r>
              <a:rPr lang="en-US" sz="1800" b="1" dirty="0" err="1" smtClean="0"/>
              <a:t>int</a:t>
            </a:r>
            <a:r>
              <a:rPr lang="en-US" sz="1800" b="1" dirty="0" smtClean="0"/>
              <a:t> </a:t>
            </a:r>
            <a:r>
              <a:rPr lang="en-US" sz="1800" b="1" i="1" dirty="0" smtClean="0"/>
              <a:t>socket</a:t>
            </a:r>
            <a:r>
              <a:rPr lang="en-US" sz="1800" b="1" dirty="0" smtClean="0"/>
              <a:t>, </a:t>
            </a:r>
            <a:r>
              <a:rPr lang="en-US" sz="1800" b="1" dirty="0" err="1" smtClean="0"/>
              <a:t>const</a:t>
            </a:r>
            <a:r>
              <a:rPr lang="en-US" sz="1800" b="1" dirty="0" smtClean="0"/>
              <a:t> </a:t>
            </a:r>
            <a:r>
              <a:rPr lang="en-US" sz="1800" b="1" dirty="0" err="1" smtClean="0"/>
              <a:t>struct</a:t>
            </a:r>
            <a:r>
              <a:rPr lang="en-US" sz="1800" b="1" dirty="0" smtClean="0"/>
              <a:t> </a:t>
            </a:r>
            <a:r>
              <a:rPr lang="en-US" sz="1800" b="1" dirty="0" err="1" smtClean="0"/>
              <a:t>sockaddr</a:t>
            </a:r>
            <a:r>
              <a:rPr lang="en-US" sz="1800" b="1" dirty="0" smtClean="0"/>
              <a:t> *</a:t>
            </a:r>
            <a:r>
              <a:rPr lang="en-US" sz="1800" b="1" i="1" dirty="0" smtClean="0"/>
              <a:t>address</a:t>
            </a:r>
            <a:r>
              <a:rPr lang="en-US" sz="1800" b="1" dirty="0" smtClean="0"/>
              <a:t>, </a:t>
            </a:r>
            <a:r>
              <a:rPr lang="en-US" sz="1800" b="1" dirty="0" err="1" smtClean="0"/>
              <a:t>socklen_t</a:t>
            </a:r>
            <a:r>
              <a:rPr lang="en-US" sz="1800" b="1" dirty="0" smtClean="0"/>
              <a:t> </a:t>
            </a:r>
            <a:r>
              <a:rPr lang="en-US" sz="1800" b="1" i="1" dirty="0" err="1" smtClean="0"/>
              <a:t>address_len</a:t>
            </a:r>
            <a:r>
              <a:rPr lang="en-US" sz="1800" b="1" dirty="0" smtClean="0"/>
              <a:t>);</a:t>
            </a:r>
          </a:p>
          <a:p>
            <a:pPr lvl="1"/>
            <a:r>
              <a:rPr lang="en-US" sz="1800" b="1" i="1" dirty="0" smtClean="0">
                <a:solidFill>
                  <a:srgbClr val="0070C0"/>
                </a:solidFill>
              </a:rPr>
              <a:t>socket</a:t>
            </a:r>
            <a:r>
              <a:rPr lang="en-US" sz="1800" dirty="0" smtClean="0">
                <a:solidFill>
                  <a:srgbClr val="0070C0"/>
                </a:solidFill>
              </a:rPr>
              <a:t> </a:t>
            </a:r>
            <a:r>
              <a:rPr lang="en-US" sz="1800" dirty="0" smtClean="0">
                <a:solidFill>
                  <a:srgbClr val="0070C0"/>
                </a:solidFill>
                <a:sym typeface="Wingdings" panose="05000000000000000000" pitchFamily="2" charset="2"/>
              </a:rPr>
              <a:t></a:t>
            </a:r>
            <a:r>
              <a:rPr lang="en-US" sz="1800" dirty="0" smtClean="0">
                <a:solidFill>
                  <a:srgbClr val="0070C0"/>
                </a:solidFill>
              </a:rPr>
              <a:t> Specifies the file descriptor associated with the socket. </a:t>
            </a:r>
          </a:p>
          <a:p>
            <a:pPr lvl="1"/>
            <a:r>
              <a:rPr lang="en-US" sz="1800" b="1" i="1" dirty="0" smtClean="0">
                <a:solidFill>
                  <a:srgbClr val="0070C0"/>
                </a:solidFill>
              </a:rPr>
              <a:t>address</a:t>
            </a:r>
            <a:r>
              <a:rPr lang="en-US" sz="1800" b="1" dirty="0" smtClean="0">
                <a:solidFill>
                  <a:srgbClr val="0070C0"/>
                </a:solidFill>
              </a:rPr>
              <a:t> </a:t>
            </a:r>
            <a:r>
              <a:rPr lang="en-US" sz="1800" b="1" dirty="0" smtClean="0">
                <a:solidFill>
                  <a:srgbClr val="0070C0"/>
                </a:solidFill>
                <a:sym typeface="Wingdings" panose="05000000000000000000" pitchFamily="2" charset="2"/>
              </a:rPr>
              <a:t></a:t>
            </a:r>
            <a:r>
              <a:rPr lang="en-US" sz="1800" b="1" dirty="0" smtClean="0">
                <a:solidFill>
                  <a:srgbClr val="0070C0"/>
                </a:solidFill>
              </a:rPr>
              <a:t> </a:t>
            </a:r>
            <a:r>
              <a:rPr lang="en-US" sz="1800" dirty="0" smtClean="0">
                <a:solidFill>
                  <a:srgbClr val="0070C0"/>
                </a:solidFill>
              </a:rPr>
              <a:t>Points to a </a:t>
            </a:r>
            <a:r>
              <a:rPr lang="en-US" sz="1800" b="1" dirty="0" err="1" smtClean="0">
                <a:solidFill>
                  <a:srgbClr val="0070C0"/>
                </a:solidFill>
              </a:rPr>
              <a:t>sockaddr</a:t>
            </a:r>
            <a:r>
              <a:rPr lang="en-US" sz="1800" dirty="0" smtClean="0">
                <a:solidFill>
                  <a:srgbClr val="0070C0"/>
                </a:solidFill>
              </a:rPr>
              <a:t> structure containing the peer address. The length and format of the address depends on the address family of the socket. </a:t>
            </a:r>
          </a:p>
          <a:p>
            <a:pPr lvl="1"/>
            <a:r>
              <a:rPr lang="en-US" sz="1800" b="1" i="1" dirty="0" err="1" smtClean="0">
                <a:solidFill>
                  <a:srgbClr val="0070C0"/>
                </a:solidFill>
              </a:rPr>
              <a:t>address_len</a:t>
            </a:r>
            <a:r>
              <a:rPr lang="en-US" sz="1800" b="1" dirty="0" smtClean="0">
                <a:solidFill>
                  <a:srgbClr val="0070C0"/>
                </a:solidFill>
              </a:rPr>
              <a:t> </a:t>
            </a:r>
            <a:r>
              <a:rPr lang="en-US" sz="1800" b="1" dirty="0" smtClean="0">
                <a:solidFill>
                  <a:srgbClr val="0070C0"/>
                </a:solidFill>
                <a:sym typeface="Wingdings" panose="05000000000000000000" pitchFamily="2" charset="2"/>
              </a:rPr>
              <a:t></a:t>
            </a:r>
            <a:r>
              <a:rPr lang="en-US" sz="1800" b="1" dirty="0" smtClean="0">
                <a:solidFill>
                  <a:srgbClr val="0070C0"/>
                </a:solidFill>
              </a:rPr>
              <a:t> </a:t>
            </a:r>
            <a:r>
              <a:rPr lang="en-US" sz="1800" dirty="0" smtClean="0">
                <a:solidFill>
                  <a:srgbClr val="0070C0"/>
                </a:solidFill>
              </a:rPr>
              <a:t>Specifies the length of the </a:t>
            </a:r>
            <a:r>
              <a:rPr lang="en-US" sz="1800" b="1" dirty="0" err="1" smtClean="0">
                <a:solidFill>
                  <a:srgbClr val="0070C0"/>
                </a:solidFill>
              </a:rPr>
              <a:t>sockaddr</a:t>
            </a:r>
            <a:r>
              <a:rPr lang="en-US" sz="1800" dirty="0" smtClean="0">
                <a:solidFill>
                  <a:srgbClr val="0070C0"/>
                </a:solidFill>
              </a:rPr>
              <a:t> structure pointed to by the </a:t>
            </a:r>
            <a:r>
              <a:rPr lang="en-US" sz="1800" i="1" dirty="0" smtClean="0">
                <a:solidFill>
                  <a:srgbClr val="0070C0"/>
                </a:solidFill>
              </a:rPr>
              <a:t>address</a:t>
            </a:r>
            <a:r>
              <a:rPr lang="en-US" sz="1800" dirty="0" smtClean="0">
                <a:solidFill>
                  <a:srgbClr val="0070C0"/>
                </a:solidFill>
              </a:rPr>
              <a:t> argument. </a:t>
            </a:r>
          </a:p>
        </p:txBody>
      </p:sp>
      <p:sp>
        <p:nvSpPr>
          <p:cNvPr id="6" name="Rectangle 5"/>
          <p:cNvSpPr/>
          <p:nvPr/>
        </p:nvSpPr>
        <p:spPr>
          <a:xfrm>
            <a:off x="990600" y="4343401"/>
            <a:ext cx="7848600" cy="2123658"/>
          </a:xfrm>
          <a:prstGeom prst="rect">
            <a:avLst/>
          </a:prstGeom>
          <a:solidFill>
            <a:schemeClr val="tx2">
              <a:lumMod val="20000"/>
              <a:lumOff val="80000"/>
            </a:schemeClr>
          </a:solidFill>
        </p:spPr>
        <p:txBody>
          <a:bodyPr wrap="square">
            <a:spAutoFit/>
          </a:bodyPr>
          <a:lstStyle/>
          <a:p>
            <a:r>
              <a:rPr lang="en-US" sz="2400" dirty="0"/>
              <a:t>Create separate threads to handle read and write</a:t>
            </a:r>
          </a:p>
          <a:p>
            <a:pPr marL="400050" lvl="1" indent="-171450">
              <a:buFontTx/>
              <a:buChar char="-"/>
            </a:pPr>
            <a:r>
              <a:rPr lang="en-US" dirty="0"/>
              <a:t>A thread to accept user input and check for exit condition and write to the server</a:t>
            </a:r>
          </a:p>
          <a:p>
            <a:pPr marL="400050" lvl="1" indent="-171450">
              <a:buFontTx/>
              <a:buChar char="-"/>
            </a:pPr>
            <a:r>
              <a:rPr lang="en-US" dirty="0"/>
              <a:t>A thread for reading the messages from the server and printing it on user’s terminal</a:t>
            </a:r>
          </a:p>
          <a:p>
            <a:pPr marL="400050" lvl="1" indent="-171450">
              <a:buFontTx/>
              <a:buChar char="-"/>
            </a:pPr>
            <a:r>
              <a:rPr lang="en-US" dirty="0" smtClean="0"/>
              <a:t>The </a:t>
            </a:r>
            <a:r>
              <a:rPr lang="en-US" dirty="0"/>
              <a:t>thread handler will take care of different errors and special messages to be printed.</a:t>
            </a:r>
          </a:p>
        </p:txBody>
      </p:sp>
    </p:spTree>
    <p:extLst>
      <p:ext uri="{BB962C8B-B14F-4D97-AF65-F5344CB8AC3E}">
        <p14:creationId xmlns:p14="http://schemas.microsoft.com/office/powerpoint/2010/main" val="2819923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57200" y="304800"/>
            <a:ext cx="77724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smtClean="0"/>
              <a:t>Ctrl+C sigHandler()</a:t>
            </a:r>
            <a:endParaRPr lang="en-US" sz="3600" dirty="0"/>
          </a:p>
        </p:txBody>
      </p:sp>
      <p:sp>
        <p:nvSpPr>
          <p:cNvPr id="5" name="Subtitle 6"/>
          <p:cNvSpPr txBox="1">
            <a:spLocks/>
          </p:cNvSpPr>
          <p:nvPr/>
        </p:nvSpPr>
        <p:spPr>
          <a:xfrm>
            <a:off x="914400" y="1447800"/>
            <a:ext cx="7924800" cy="4572000"/>
          </a:xfrm>
          <a:prstGeom prst="rect">
            <a:avLst/>
          </a:prstGeom>
          <a:solidFill>
            <a:schemeClr val="tx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signal(SIGINT, </a:t>
            </a:r>
            <a:r>
              <a:rPr lang="en-US" sz="2400" dirty="0" err="1" smtClean="0"/>
              <a:t>signalhandler</a:t>
            </a:r>
            <a:r>
              <a:rPr lang="en-US" sz="2400" dirty="0" smtClean="0"/>
              <a:t>)</a:t>
            </a:r>
          </a:p>
          <a:p>
            <a:pPr lvl="1"/>
            <a:r>
              <a:rPr lang="en-US" sz="2000" dirty="0"/>
              <a:t>Ctrl-C will raise </a:t>
            </a:r>
            <a:r>
              <a:rPr lang="en-US" sz="2000" b="1" dirty="0"/>
              <a:t>SIGINT</a:t>
            </a:r>
          </a:p>
          <a:p>
            <a:pPr lvl="1"/>
            <a:r>
              <a:rPr lang="en-US" sz="2000" dirty="0"/>
              <a:t>By default, SIGINT immediately terminates the process</a:t>
            </a:r>
          </a:p>
          <a:p>
            <a:pPr lvl="1"/>
            <a:r>
              <a:rPr lang="en-US" sz="2000" dirty="0"/>
              <a:t>In this assignment, you define your own </a:t>
            </a:r>
            <a:r>
              <a:rPr lang="en-US" sz="2000" dirty="0" err="1"/>
              <a:t>SigHandler</a:t>
            </a:r>
            <a:r>
              <a:rPr lang="en-US" sz="2000" dirty="0"/>
              <a:t> as below:</a:t>
            </a:r>
          </a:p>
          <a:p>
            <a:endParaRPr lang="en-US" sz="2400" dirty="0" smtClean="0"/>
          </a:p>
          <a:p>
            <a:r>
              <a:rPr lang="en-US" sz="2400" dirty="0" err="1" smtClean="0"/>
              <a:t>Signalhandler</a:t>
            </a:r>
            <a:r>
              <a:rPr lang="en-US" sz="2400" dirty="0" smtClean="0"/>
              <a:t>(</a:t>
            </a:r>
            <a:r>
              <a:rPr lang="en-US" sz="2400" dirty="0" err="1" smtClean="0"/>
              <a:t>int</a:t>
            </a:r>
            <a:r>
              <a:rPr lang="en-US" sz="2400" dirty="0" smtClean="0"/>
              <a:t> sig)</a:t>
            </a:r>
          </a:p>
          <a:p>
            <a:pPr marL="0" indent="0">
              <a:buNone/>
            </a:pPr>
            <a:r>
              <a:rPr lang="en-US" sz="2400" dirty="0" smtClean="0"/>
              <a:t>    {</a:t>
            </a:r>
          </a:p>
          <a:p>
            <a:pPr marL="457200" lvl="1" indent="0">
              <a:buNone/>
            </a:pPr>
            <a:r>
              <a:rPr lang="en-US" sz="2000" dirty="0" smtClean="0"/>
              <a:t>If Ctrl-C is pressed by the client, it should print a nice error message and ask the user to type /exit, /quit or /part instead.</a:t>
            </a:r>
          </a:p>
          <a:p>
            <a:pPr marL="0" indent="0">
              <a:buNone/>
            </a:pPr>
            <a:r>
              <a:rPr lang="en-US" sz="2400" dirty="0" smtClean="0"/>
              <a:t>     }</a:t>
            </a:r>
          </a:p>
        </p:txBody>
      </p:sp>
    </p:spTree>
    <p:extLst>
      <p:ext uri="{BB962C8B-B14F-4D97-AF65-F5344CB8AC3E}">
        <p14:creationId xmlns:p14="http://schemas.microsoft.com/office/powerpoint/2010/main" val="1298148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57200" y="304800"/>
            <a:ext cx="77724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Thread Handling</a:t>
            </a:r>
            <a:endParaRPr lang="en-US" sz="3600" dirty="0"/>
          </a:p>
        </p:txBody>
      </p:sp>
      <p:sp>
        <p:nvSpPr>
          <p:cNvPr id="5" name="Subtitle 6"/>
          <p:cNvSpPr txBox="1">
            <a:spLocks/>
          </p:cNvSpPr>
          <p:nvPr/>
        </p:nvSpPr>
        <p:spPr>
          <a:xfrm>
            <a:off x="990600" y="1447800"/>
            <a:ext cx="7924800" cy="4572000"/>
          </a:xfrm>
          <a:prstGeom prst="rect">
            <a:avLst/>
          </a:prstGeom>
          <a:solidFill>
            <a:schemeClr val="tx2">
              <a:lumMod val="20000"/>
              <a:lumOff val="80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800" dirty="0" smtClean="0"/>
              <a:t>Create Thread</a:t>
            </a:r>
          </a:p>
          <a:p>
            <a:pPr lvl="1"/>
            <a:r>
              <a:rPr lang="en-US" sz="2600" dirty="0" smtClean="0"/>
              <a:t>Method - </a:t>
            </a:r>
            <a:r>
              <a:rPr lang="en-US" sz="2600" dirty="0" err="1" smtClean="0"/>
              <a:t>pthread_create</a:t>
            </a:r>
            <a:endParaRPr lang="en-US" sz="2600" dirty="0" smtClean="0"/>
          </a:p>
          <a:p>
            <a:pPr lvl="2"/>
            <a:r>
              <a:rPr lang="en-US" sz="2200" dirty="0"/>
              <a:t>It accepts a thread variable, a thread attribute, a start routine function, and an optional argument. To use default thread attributes, pass NULL as the second argument.</a:t>
            </a:r>
          </a:p>
          <a:p>
            <a:pPr marL="457200" lvl="1" indent="0">
              <a:buNone/>
            </a:pPr>
            <a:endParaRPr lang="en-US" sz="2600" dirty="0" smtClean="0"/>
          </a:p>
          <a:p>
            <a:pPr lvl="1"/>
            <a:r>
              <a:rPr lang="en-US" sz="2600" dirty="0" smtClean="0"/>
              <a:t>Example</a:t>
            </a:r>
          </a:p>
          <a:p>
            <a:pPr marL="857250" lvl="2" indent="0">
              <a:lnSpc>
                <a:spcPct val="90000"/>
              </a:lnSpc>
              <a:buNone/>
            </a:pPr>
            <a:r>
              <a:rPr lang="en-US" dirty="0"/>
              <a:t> </a:t>
            </a:r>
            <a:r>
              <a:rPr lang="en-US" sz="2200" dirty="0"/>
              <a:t>if ( </a:t>
            </a:r>
            <a:r>
              <a:rPr lang="en-US" sz="2200" dirty="0" err="1"/>
              <a:t>pthread_create</a:t>
            </a:r>
            <a:r>
              <a:rPr lang="en-US" sz="2200" dirty="0"/>
              <a:t>( </a:t>
            </a:r>
            <a:r>
              <a:rPr lang="en-US" sz="2200" dirty="0" smtClean="0"/>
              <a:t>&amp;thread</a:t>
            </a:r>
            <a:r>
              <a:rPr lang="en-US" sz="2200" dirty="0"/>
              <a:t>, NULL, </a:t>
            </a:r>
            <a:r>
              <a:rPr lang="en-US" sz="2200" dirty="0" err="1"/>
              <a:t>fromServer</a:t>
            </a:r>
            <a:r>
              <a:rPr lang="en-US" sz="2200" dirty="0"/>
              <a:t>, &amp;</a:t>
            </a:r>
            <a:r>
              <a:rPr lang="en-US" sz="2200" dirty="0" err="1"/>
              <a:t>client_info</a:t>
            </a:r>
            <a:r>
              <a:rPr lang="en-US" sz="2200" dirty="0"/>
              <a:t>))</a:t>
            </a:r>
          </a:p>
          <a:p>
            <a:pPr marL="857250" lvl="2" indent="0">
              <a:lnSpc>
                <a:spcPct val="90000"/>
              </a:lnSpc>
              <a:buNone/>
            </a:pPr>
            <a:r>
              <a:rPr lang="en-US" sz="2200" dirty="0"/>
              <a:t>   {</a:t>
            </a:r>
          </a:p>
          <a:p>
            <a:pPr marL="857250" lvl="2" indent="0">
              <a:lnSpc>
                <a:spcPct val="90000"/>
              </a:lnSpc>
              <a:buNone/>
            </a:pPr>
            <a:r>
              <a:rPr lang="en-US" sz="2200" dirty="0"/>
              <a:t>        </a:t>
            </a:r>
            <a:r>
              <a:rPr lang="en-US" sz="2200" dirty="0" err="1"/>
              <a:t>perror</a:t>
            </a:r>
            <a:r>
              <a:rPr lang="en-US" sz="2200" dirty="0"/>
              <a:t>( "Show Error");</a:t>
            </a:r>
          </a:p>
          <a:p>
            <a:pPr marL="857250" lvl="2" indent="0">
              <a:lnSpc>
                <a:spcPct val="90000"/>
              </a:lnSpc>
              <a:buNone/>
            </a:pPr>
            <a:r>
              <a:rPr lang="en-US" sz="2200" dirty="0"/>
              <a:t>        exit( 1 );</a:t>
            </a:r>
          </a:p>
          <a:p>
            <a:pPr marL="857250" lvl="2" indent="0">
              <a:lnSpc>
                <a:spcPct val="90000"/>
              </a:lnSpc>
              <a:buNone/>
            </a:pPr>
            <a:r>
              <a:rPr lang="en-US" sz="2200" dirty="0"/>
              <a:t>    }</a:t>
            </a:r>
          </a:p>
          <a:p>
            <a:pPr lvl="1">
              <a:lnSpc>
                <a:spcPct val="90000"/>
              </a:lnSpc>
            </a:pPr>
            <a:endParaRPr lang="en-US" sz="2200" dirty="0" smtClean="0"/>
          </a:p>
        </p:txBody>
      </p:sp>
    </p:spTree>
    <p:extLst>
      <p:ext uri="{BB962C8B-B14F-4D97-AF65-F5344CB8AC3E}">
        <p14:creationId xmlns:p14="http://schemas.microsoft.com/office/powerpoint/2010/main" val="2561816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57200" y="304800"/>
            <a:ext cx="77724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Thread Handling</a:t>
            </a:r>
            <a:endParaRPr lang="en-US" sz="3600" dirty="0"/>
          </a:p>
        </p:txBody>
      </p:sp>
      <p:sp>
        <p:nvSpPr>
          <p:cNvPr id="5" name="Subtitle 6"/>
          <p:cNvSpPr txBox="1">
            <a:spLocks/>
          </p:cNvSpPr>
          <p:nvPr/>
        </p:nvSpPr>
        <p:spPr>
          <a:xfrm>
            <a:off x="990600" y="1371600"/>
            <a:ext cx="7924800" cy="4572000"/>
          </a:xfrm>
          <a:prstGeom prst="rect">
            <a:avLst/>
          </a:prstGeom>
          <a:solidFill>
            <a:schemeClr val="tx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800" dirty="0" smtClean="0"/>
              <a:t>Exit Thread</a:t>
            </a:r>
          </a:p>
          <a:p>
            <a:pPr lvl="1"/>
            <a:r>
              <a:rPr lang="en-US" sz="2400" dirty="0" smtClean="0"/>
              <a:t>Method - </a:t>
            </a:r>
            <a:r>
              <a:rPr lang="en-US" sz="2400" dirty="0" err="1" smtClean="0"/>
              <a:t>pthread_exit</a:t>
            </a:r>
            <a:endParaRPr lang="en-US" sz="2400" dirty="0" smtClean="0"/>
          </a:p>
          <a:p>
            <a:pPr lvl="2"/>
            <a:r>
              <a:rPr lang="en-US" sz="2200" dirty="0"/>
              <a:t>This method is called after a thread has completed its work and is no longer required to exist.</a:t>
            </a:r>
          </a:p>
          <a:p>
            <a:pPr marL="914400" lvl="2" indent="0">
              <a:buNone/>
            </a:pPr>
            <a:endParaRPr lang="en-US" sz="2600" dirty="0" smtClean="0"/>
          </a:p>
          <a:p>
            <a:pPr lvl="1"/>
            <a:r>
              <a:rPr lang="en-US" sz="2600" dirty="0" smtClean="0"/>
              <a:t>Example</a:t>
            </a:r>
          </a:p>
          <a:p>
            <a:pPr marL="857250" lvl="2" indent="0">
              <a:lnSpc>
                <a:spcPct val="90000"/>
              </a:lnSpc>
              <a:buNone/>
            </a:pPr>
            <a:r>
              <a:rPr lang="en-US" dirty="0"/>
              <a:t> </a:t>
            </a:r>
            <a:r>
              <a:rPr lang="en-US" sz="2000" dirty="0"/>
              <a:t> </a:t>
            </a:r>
            <a:r>
              <a:rPr lang="en-US" sz="2000" dirty="0" err="1" smtClean="0"/>
              <a:t>pthread_exit</a:t>
            </a:r>
            <a:r>
              <a:rPr lang="en-US" sz="2000" dirty="0" smtClean="0"/>
              <a:t>(thread);</a:t>
            </a:r>
            <a:endParaRPr lang="en-US" sz="2200" dirty="0" smtClean="0"/>
          </a:p>
        </p:txBody>
      </p:sp>
    </p:spTree>
    <p:extLst>
      <p:ext uri="{BB962C8B-B14F-4D97-AF65-F5344CB8AC3E}">
        <p14:creationId xmlns:p14="http://schemas.microsoft.com/office/powerpoint/2010/main" val="4051187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a:t>
            </a:r>
            <a:endParaRPr lang="en-US" dirty="0"/>
          </a:p>
        </p:txBody>
      </p:sp>
      <p:sp>
        <p:nvSpPr>
          <p:cNvPr id="5" name="Subtitle 2"/>
          <p:cNvSpPr txBox="1">
            <a:spLocks/>
          </p:cNvSpPr>
          <p:nvPr/>
        </p:nvSpPr>
        <p:spPr>
          <a:xfrm>
            <a:off x="914400" y="1447800"/>
            <a:ext cx="8229600" cy="4419600"/>
          </a:xfrm>
          <a:prstGeom prst="rect">
            <a:avLst/>
          </a:prstGeom>
          <a:solidFill>
            <a:schemeClr val="tx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 socket creates an endpoint for communication.</a:t>
            </a:r>
          </a:p>
          <a:p>
            <a:r>
              <a:rPr lang="en-US" dirty="0" smtClean="0">
                <a:latin typeface="Times New Roman" panose="02020603050405020304" pitchFamily="18" charset="0"/>
                <a:cs typeface="Times New Roman" panose="02020603050405020304" pitchFamily="18" charset="0"/>
              </a:rPr>
              <a:t>Two useful headers for socket programming:</a:t>
            </a:r>
          </a:p>
          <a:p>
            <a:r>
              <a:rPr lang="en-US" dirty="0" smtClean="0">
                <a:latin typeface="Times New Roman" panose="02020603050405020304" pitchFamily="18" charset="0"/>
                <a:cs typeface="Times New Roman" panose="02020603050405020304" pitchFamily="18" charset="0"/>
              </a:rPr>
              <a:t>#include &lt;</a:t>
            </a:r>
            <a:r>
              <a:rPr lang="en-US" dirty="0" err="1" smtClean="0">
                <a:latin typeface="Times New Roman" panose="02020603050405020304" pitchFamily="18" charset="0"/>
                <a:cs typeface="Times New Roman" panose="02020603050405020304" pitchFamily="18" charset="0"/>
              </a:rPr>
              <a:t>signal.h</a:t>
            </a:r>
            <a:r>
              <a:rPr lang="en-US" dirty="0" smtClean="0">
                <a:latin typeface="Times New Roman" panose="02020603050405020304" pitchFamily="18" charset="0"/>
                <a:cs typeface="Times New Roman" panose="02020603050405020304" pitchFamily="18" charset="0"/>
              </a:rPr>
              <a:t>&gt;</a:t>
            </a:r>
          </a:p>
          <a:p>
            <a:r>
              <a:rPr lang="en-US" dirty="0" smtClean="0">
                <a:latin typeface="Times New Roman" panose="02020603050405020304" pitchFamily="18" charset="0"/>
                <a:cs typeface="Times New Roman" panose="02020603050405020304" pitchFamily="18" charset="0"/>
              </a:rPr>
              <a:t>#include &lt;sys/</a:t>
            </a:r>
            <a:r>
              <a:rPr lang="en-US" dirty="0" err="1" smtClean="0">
                <a:latin typeface="Times New Roman" panose="02020603050405020304" pitchFamily="18" charset="0"/>
                <a:cs typeface="Times New Roman" panose="02020603050405020304" pitchFamily="18" charset="0"/>
              </a:rPr>
              <a:t>socket.h</a:t>
            </a:r>
            <a:r>
              <a:rPr lang="en-US" dirty="0" smtClean="0">
                <a:latin typeface="Times New Roman" panose="02020603050405020304" pitchFamily="18" charset="0"/>
                <a:cs typeface="Times New Roman" panose="02020603050405020304" pitchFamily="18" charset="0"/>
              </a:rPr>
              <a:t>&gt;</a:t>
            </a:r>
          </a:p>
          <a:p>
            <a:pPr>
              <a:buFont typeface="Arial"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6"/>
          <p:cNvSpPr txBox="1">
            <a:spLocks/>
          </p:cNvSpPr>
          <p:nvPr/>
        </p:nvSpPr>
        <p:spPr>
          <a:xfrm>
            <a:off x="914400" y="1371600"/>
            <a:ext cx="7924800" cy="4572000"/>
          </a:xfrm>
          <a:prstGeom prst="rect">
            <a:avLst/>
          </a:prstGeom>
          <a:solidFill>
            <a:schemeClr val="tx2">
              <a:lumMod val="20000"/>
              <a:lumOff val="80000"/>
            </a:schemeClr>
          </a:solidFill>
        </p:spPr>
        <p:txBody>
          <a:bodyPr vert="horz" lIns="91440" tIns="45720" rIns="91440" bIns="45720" rtlCol="0">
            <a:normAutofit fontScale="55000" lnSpcReduction="20000"/>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800" dirty="0" smtClean="0"/>
              <a:t>			</a:t>
            </a:r>
            <a:r>
              <a:rPr lang="en-US" sz="3800" b="1" dirty="0" smtClean="0"/>
              <a:t>Example</a:t>
            </a:r>
          </a:p>
          <a:p>
            <a:pPr marL="0" indent="0">
              <a:buNone/>
            </a:pPr>
            <a:endParaRPr lang="en-US" sz="4000" dirty="0" smtClean="0"/>
          </a:p>
          <a:p>
            <a:pPr marL="457200" lvl="1" indent="0">
              <a:lnSpc>
                <a:spcPct val="90000"/>
              </a:lnSpc>
              <a:buNone/>
            </a:pPr>
            <a:r>
              <a:rPr lang="en-US" dirty="0" smtClean="0"/>
              <a:t>   if ( </a:t>
            </a:r>
            <a:r>
              <a:rPr lang="en-US" dirty="0" err="1" smtClean="0"/>
              <a:t>pthread_create</a:t>
            </a:r>
            <a:r>
              <a:rPr lang="en-US" dirty="0" smtClean="0"/>
              <a:t>( &amp;</a:t>
            </a:r>
            <a:r>
              <a:rPr lang="en-US" dirty="0" err="1" smtClean="0"/>
              <a:t>read_thrd</a:t>
            </a:r>
            <a:r>
              <a:rPr lang="en-US" dirty="0" smtClean="0"/>
              <a:t>, NULL, </a:t>
            </a:r>
            <a:r>
              <a:rPr lang="en-US" dirty="0" err="1" smtClean="0"/>
              <a:t>fromServer</a:t>
            </a:r>
            <a:r>
              <a:rPr lang="en-US" dirty="0" smtClean="0"/>
              <a:t>, &amp;</a:t>
            </a:r>
            <a:r>
              <a:rPr lang="en-US" dirty="0" err="1" smtClean="0"/>
              <a:t>client_info</a:t>
            </a:r>
            <a:r>
              <a:rPr lang="en-US" dirty="0" smtClean="0"/>
              <a:t>))</a:t>
            </a:r>
          </a:p>
          <a:p>
            <a:pPr marL="457200" lvl="1" indent="0">
              <a:lnSpc>
                <a:spcPct val="90000"/>
              </a:lnSpc>
              <a:buNone/>
            </a:pPr>
            <a:r>
              <a:rPr lang="en-US" dirty="0" smtClean="0"/>
              <a:t>   {</a:t>
            </a:r>
          </a:p>
          <a:p>
            <a:pPr marL="457200" lvl="1" indent="0">
              <a:lnSpc>
                <a:spcPct val="90000"/>
              </a:lnSpc>
              <a:buNone/>
            </a:pPr>
            <a:r>
              <a:rPr lang="en-US" dirty="0" smtClean="0"/>
              <a:t>        </a:t>
            </a:r>
            <a:r>
              <a:rPr lang="en-US" dirty="0" err="1" smtClean="0"/>
              <a:t>perror</a:t>
            </a:r>
            <a:r>
              <a:rPr lang="en-US" dirty="0" smtClean="0"/>
              <a:t>( "Show Error");</a:t>
            </a:r>
          </a:p>
          <a:p>
            <a:pPr marL="457200" lvl="1" indent="0">
              <a:lnSpc>
                <a:spcPct val="90000"/>
              </a:lnSpc>
              <a:buNone/>
            </a:pPr>
            <a:r>
              <a:rPr lang="en-US" dirty="0" smtClean="0"/>
              <a:t>        exit( 1 );</a:t>
            </a:r>
          </a:p>
          <a:p>
            <a:pPr marL="457200" lvl="1" indent="0">
              <a:lnSpc>
                <a:spcPct val="90000"/>
              </a:lnSpc>
              <a:buNone/>
            </a:pPr>
            <a:r>
              <a:rPr lang="en-US" dirty="0" smtClean="0"/>
              <a:t>    }</a:t>
            </a:r>
          </a:p>
          <a:p>
            <a:pPr marL="457200" lvl="1" indent="0">
              <a:lnSpc>
                <a:spcPct val="90000"/>
              </a:lnSpc>
              <a:buNone/>
            </a:pPr>
            <a:r>
              <a:rPr lang="en-US" dirty="0" smtClean="0"/>
              <a:t>    </a:t>
            </a:r>
          </a:p>
          <a:p>
            <a:pPr marL="457200" lvl="1" indent="0">
              <a:lnSpc>
                <a:spcPct val="90000"/>
              </a:lnSpc>
              <a:buNone/>
            </a:pPr>
            <a:r>
              <a:rPr lang="en-US" dirty="0" smtClean="0"/>
              <a:t>    if ( </a:t>
            </a:r>
            <a:r>
              <a:rPr lang="en-US" dirty="0" err="1" smtClean="0"/>
              <a:t>pthread_create</a:t>
            </a:r>
            <a:r>
              <a:rPr lang="en-US" dirty="0" smtClean="0"/>
              <a:t>( &amp;</a:t>
            </a:r>
            <a:r>
              <a:rPr lang="en-US" dirty="0" err="1" smtClean="0"/>
              <a:t>write_thrd</a:t>
            </a:r>
            <a:r>
              <a:rPr lang="en-US" dirty="0" smtClean="0"/>
              <a:t>, NULL, </a:t>
            </a:r>
            <a:r>
              <a:rPr lang="en-US" dirty="0" err="1" smtClean="0"/>
              <a:t>fromUser</a:t>
            </a:r>
            <a:r>
              <a:rPr lang="en-US" dirty="0" smtClean="0"/>
              <a:t>, &amp;</a:t>
            </a:r>
            <a:r>
              <a:rPr lang="en-US" dirty="0" err="1" smtClean="0"/>
              <a:t>client_info</a:t>
            </a:r>
            <a:r>
              <a:rPr lang="en-US" dirty="0" smtClean="0"/>
              <a:t>)</a:t>
            </a:r>
          </a:p>
          <a:p>
            <a:pPr marL="457200" lvl="1" indent="0">
              <a:lnSpc>
                <a:spcPct val="90000"/>
              </a:lnSpc>
              <a:buNone/>
            </a:pPr>
            <a:r>
              <a:rPr lang="en-US" dirty="0" smtClean="0"/>
              <a:t>    {</a:t>
            </a:r>
          </a:p>
          <a:p>
            <a:pPr marL="457200" lvl="1" indent="0">
              <a:lnSpc>
                <a:spcPct val="90000"/>
              </a:lnSpc>
              <a:buNone/>
            </a:pPr>
            <a:r>
              <a:rPr lang="en-US" dirty="0" smtClean="0"/>
              <a:t>        </a:t>
            </a:r>
            <a:r>
              <a:rPr lang="en-US" dirty="0" err="1" smtClean="0"/>
              <a:t>perror</a:t>
            </a:r>
            <a:r>
              <a:rPr lang="en-US" dirty="0" smtClean="0"/>
              <a:t>( "Show Error");</a:t>
            </a:r>
          </a:p>
          <a:p>
            <a:pPr marL="457200" lvl="1" indent="0">
              <a:lnSpc>
                <a:spcPct val="90000"/>
              </a:lnSpc>
              <a:buNone/>
            </a:pPr>
            <a:r>
              <a:rPr lang="en-US" dirty="0" smtClean="0"/>
              <a:t>        exit( 1 );</a:t>
            </a:r>
          </a:p>
          <a:p>
            <a:pPr marL="457200" lvl="1" indent="0">
              <a:lnSpc>
                <a:spcPct val="90000"/>
              </a:lnSpc>
              <a:buNone/>
            </a:pPr>
            <a:r>
              <a:rPr lang="en-US" dirty="0" smtClean="0"/>
              <a:t>    }</a:t>
            </a:r>
          </a:p>
          <a:p>
            <a:pPr marL="457200" lvl="1" indent="0">
              <a:lnSpc>
                <a:spcPct val="90000"/>
              </a:lnSpc>
              <a:buNone/>
            </a:pPr>
            <a:endParaRPr lang="en-US" dirty="0" smtClean="0"/>
          </a:p>
          <a:p>
            <a:pPr marL="457200" lvl="1" indent="0">
              <a:lnSpc>
                <a:spcPct val="90000"/>
              </a:lnSpc>
              <a:buNone/>
            </a:pPr>
            <a:r>
              <a:rPr lang="en-US" dirty="0" smtClean="0"/>
              <a:t>       </a:t>
            </a:r>
          </a:p>
          <a:p>
            <a:pPr marL="457200" lvl="1" indent="0">
              <a:lnSpc>
                <a:spcPct val="90000"/>
              </a:lnSpc>
              <a:buNone/>
            </a:pPr>
            <a:r>
              <a:rPr lang="en-US" dirty="0" smtClean="0"/>
              <a:t>    </a:t>
            </a:r>
            <a:r>
              <a:rPr lang="en-US" dirty="0" err="1" smtClean="0"/>
              <a:t>pthread_join</a:t>
            </a:r>
            <a:r>
              <a:rPr lang="en-US" dirty="0" smtClean="0"/>
              <a:t>(</a:t>
            </a:r>
            <a:r>
              <a:rPr lang="en-US" dirty="0" err="1" smtClean="0"/>
              <a:t>read_thrd</a:t>
            </a:r>
            <a:r>
              <a:rPr lang="en-US" dirty="0" smtClean="0"/>
              <a:t>, NULL);</a:t>
            </a:r>
          </a:p>
          <a:p>
            <a:pPr marL="457200" lvl="1" indent="0">
              <a:lnSpc>
                <a:spcPct val="90000"/>
              </a:lnSpc>
              <a:buNone/>
            </a:pPr>
            <a:r>
              <a:rPr lang="en-US" dirty="0" smtClean="0"/>
              <a:t>    </a:t>
            </a:r>
            <a:r>
              <a:rPr lang="en-US" dirty="0" err="1" smtClean="0"/>
              <a:t>pthread_join</a:t>
            </a:r>
            <a:r>
              <a:rPr lang="en-US" dirty="0" smtClean="0"/>
              <a:t>(</a:t>
            </a:r>
            <a:r>
              <a:rPr lang="en-US" dirty="0" err="1" smtClean="0"/>
              <a:t>write_thrd</a:t>
            </a:r>
            <a:r>
              <a:rPr lang="en-US" dirty="0" smtClean="0"/>
              <a:t>, NULL);</a:t>
            </a:r>
          </a:p>
          <a:p>
            <a:pPr marL="457200" lvl="1" indent="0">
              <a:lnSpc>
                <a:spcPct val="90000"/>
              </a:lnSpc>
              <a:buNone/>
            </a:pPr>
            <a:endParaRPr lang="en-US" dirty="0" smtClean="0"/>
          </a:p>
          <a:p>
            <a:pPr marL="457200" lvl="1" indent="0">
              <a:lnSpc>
                <a:spcPct val="90000"/>
              </a:lnSpc>
              <a:buNone/>
            </a:pPr>
            <a:r>
              <a:rPr lang="en-US" dirty="0" smtClean="0"/>
              <a:t>    </a:t>
            </a:r>
            <a:r>
              <a:rPr lang="en-US" dirty="0" err="1" smtClean="0"/>
              <a:t>pthread_exit</a:t>
            </a:r>
            <a:r>
              <a:rPr lang="en-US" dirty="0" smtClean="0"/>
              <a:t>(</a:t>
            </a:r>
            <a:r>
              <a:rPr lang="en-US" dirty="0" err="1" smtClean="0"/>
              <a:t>read_thrd</a:t>
            </a:r>
            <a:r>
              <a:rPr lang="en-US" dirty="0" smtClean="0"/>
              <a:t>);</a:t>
            </a:r>
          </a:p>
          <a:p>
            <a:pPr marL="457200" lvl="1" indent="0">
              <a:lnSpc>
                <a:spcPct val="90000"/>
              </a:lnSpc>
              <a:buNone/>
            </a:pPr>
            <a:r>
              <a:rPr lang="en-US" dirty="0" smtClean="0"/>
              <a:t>    </a:t>
            </a:r>
            <a:r>
              <a:rPr lang="en-US" dirty="0" err="1" smtClean="0"/>
              <a:t>pthread_exit</a:t>
            </a:r>
            <a:r>
              <a:rPr lang="en-US" dirty="0" smtClean="0"/>
              <a:t>(</a:t>
            </a:r>
            <a:r>
              <a:rPr lang="en-US" dirty="0" err="1" smtClean="0"/>
              <a:t>write_thrd</a:t>
            </a:r>
            <a:r>
              <a:rPr lang="en-US" dirty="0" smtClean="0"/>
              <a:t>);</a:t>
            </a:r>
            <a:r>
              <a:rPr lang="en-US" sz="2400" dirty="0" smtClean="0"/>
              <a:t>.</a:t>
            </a:r>
            <a:endParaRPr lang="en-US" sz="2400" dirty="0"/>
          </a:p>
        </p:txBody>
      </p:sp>
      <p:sp>
        <p:nvSpPr>
          <p:cNvPr id="5" name="Title 5"/>
          <p:cNvSpPr txBox="1">
            <a:spLocks/>
          </p:cNvSpPr>
          <p:nvPr/>
        </p:nvSpPr>
        <p:spPr>
          <a:xfrm>
            <a:off x="609600" y="381000"/>
            <a:ext cx="77724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Thread Handling</a:t>
            </a:r>
            <a:endParaRPr lang="en-US" sz="3600" dirty="0"/>
          </a:p>
        </p:txBody>
      </p:sp>
    </p:spTree>
    <p:extLst>
      <p:ext uri="{BB962C8B-B14F-4D97-AF65-F5344CB8AC3E}">
        <p14:creationId xmlns:p14="http://schemas.microsoft.com/office/powerpoint/2010/main" val="1255683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857999"/>
          </a:xfrm>
        </p:spPr>
        <p:txBody>
          <a:bodyPr>
            <a:normAutofit/>
          </a:bodyPr>
          <a:lstStyle/>
          <a:p>
            <a:r>
              <a:rPr lang="en-US" dirty="0" smtClean="0"/>
              <a:t>End of Session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5" name="内容占位符 2"/>
          <p:cNvSpPr txBox="1">
            <a:spLocks/>
          </p:cNvSpPr>
          <p:nvPr/>
        </p:nvSpPr>
        <p:spPr>
          <a:xfrm>
            <a:off x="914400" y="1417637"/>
            <a:ext cx="8001000" cy="4449763"/>
          </a:xfrm>
          <a:prstGeom prst="rect">
            <a:avLst/>
          </a:prstGeom>
          <a:solidFill>
            <a:schemeClr val="tx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Server: </a:t>
            </a:r>
          </a:p>
          <a:p>
            <a:pPr lvl="1"/>
            <a:r>
              <a:rPr lang="en-US" dirty="0" smtClean="0"/>
              <a:t> supports  at most 10 clients one time</a:t>
            </a:r>
          </a:p>
          <a:p>
            <a:pPr lvl="1"/>
            <a:endParaRPr lang="en-US" dirty="0" smtClean="0"/>
          </a:p>
          <a:p>
            <a:r>
              <a:rPr lang="en-US" dirty="0" smtClean="0"/>
              <a:t>Client: </a:t>
            </a:r>
          </a:p>
          <a:p>
            <a:pPr lvl="1"/>
            <a:r>
              <a:rPr lang="en-US" dirty="0" smtClean="0"/>
              <a:t>will be asked for a hostname for the server</a:t>
            </a:r>
          </a:p>
          <a:p>
            <a:pPr lvl="1">
              <a:buFont typeface="Wingdings" pitchFamily="2" charset="2"/>
              <a:buNone/>
            </a:pPr>
            <a:r>
              <a:rPr lang="en-US" sz="2400" dirty="0" smtClean="0"/>
              <a:t>			e.g. “rc01xcs213.managed.mst.edu”</a:t>
            </a:r>
          </a:p>
          <a:p>
            <a:pPr lvl="1"/>
            <a:r>
              <a:rPr lang="en-US" dirty="0" smtClean="0"/>
              <a:t>Will be asked for a username (alias)</a:t>
            </a:r>
          </a:p>
          <a:p>
            <a:pPr lvl="1"/>
            <a:endParaRPr lang="en-US" dirty="0" smtClean="0"/>
          </a:p>
          <a:p>
            <a:pPr marL="971550" lvl="1" indent="-514350">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Chatroom </a:t>
            </a:r>
            <a:r>
              <a:rPr lang="en-US" dirty="0"/>
              <a:t>Behavior</a:t>
            </a:r>
          </a:p>
        </p:txBody>
      </p:sp>
      <p:sp>
        <p:nvSpPr>
          <p:cNvPr id="5" name="内容占位符 2"/>
          <p:cNvSpPr txBox="1">
            <a:spLocks/>
          </p:cNvSpPr>
          <p:nvPr/>
        </p:nvSpPr>
        <p:spPr>
          <a:xfrm>
            <a:off x="914400" y="1371600"/>
            <a:ext cx="8001000" cy="4419600"/>
          </a:xfrm>
          <a:prstGeom prst="rect">
            <a:avLst/>
          </a:prstGeom>
          <a:solidFill>
            <a:schemeClr val="tx2">
              <a:lumMod val="20000"/>
              <a:lumOff val="80000"/>
            </a:schemeClr>
          </a:solidFill>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Basic: </a:t>
            </a:r>
          </a:p>
          <a:p>
            <a:pPr marL="400050" lvl="1" indent="0">
              <a:buFont typeface="Wingdings" pitchFamily="2" charset="2"/>
              <a:buNone/>
            </a:pPr>
            <a:r>
              <a:rPr lang="en-US" dirty="0" smtClean="0"/>
              <a:t>client types a message and presses enter; server will receive the message and broadcasts to all clients</a:t>
            </a:r>
          </a:p>
          <a:p>
            <a:pPr marL="400050" lvl="1" indent="0">
              <a:buFont typeface="Wingdings" pitchFamily="2" charset="2"/>
              <a:buNone/>
            </a:pPr>
            <a:endParaRPr lang="en-US" dirty="0" smtClean="0"/>
          </a:p>
          <a:p>
            <a:r>
              <a:rPr lang="en-US" dirty="0" smtClean="0"/>
              <a:t>Special Commands: </a:t>
            </a:r>
          </a:p>
          <a:p>
            <a:pPr lvl="1"/>
            <a:r>
              <a:rPr lang="en-US" sz="2200" dirty="0" smtClean="0"/>
              <a:t>If a client types /exit, /quit or /part, client exits; server prints a message that client(alias) has left</a:t>
            </a:r>
          </a:p>
          <a:p>
            <a:pPr marL="457200" lvl="1" indent="0">
              <a:buFont typeface="Wingdings" pitchFamily="2" charset="2"/>
              <a:buNone/>
            </a:pPr>
            <a:endParaRPr lang="en-US" sz="2200" dirty="0" smtClean="0"/>
          </a:p>
          <a:p>
            <a:pPr lvl="1"/>
            <a:r>
              <a:rPr lang="en-US" sz="2200" dirty="0" smtClean="0"/>
              <a:t>If a client presses </a:t>
            </a:r>
            <a:r>
              <a:rPr lang="en-US" sz="2200" dirty="0" err="1" smtClean="0"/>
              <a:t>Ctrl+C</a:t>
            </a:r>
            <a:r>
              <a:rPr lang="en-US" sz="2200" dirty="0" smtClean="0"/>
              <a:t>, a nice error message is printed and the user is asked to type /exit, /quit or /part</a:t>
            </a:r>
          </a:p>
          <a:p>
            <a:pPr marL="457200" lvl="1" indent="0">
              <a:buFont typeface="Wingdings" pitchFamily="2" charset="2"/>
              <a:buNone/>
            </a:pPr>
            <a:endParaRPr lang="en-US" sz="2200" dirty="0" smtClean="0"/>
          </a:p>
          <a:p>
            <a:pPr lvl="1"/>
            <a:r>
              <a:rPr lang="en-US" sz="2200" dirty="0" smtClean="0"/>
              <a:t>If </a:t>
            </a:r>
            <a:r>
              <a:rPr lang="en-US" sz="2200" dirty="0" err="1" smtClean="0"/>
              <a:t>Ctrl+C</a:t>
            </a:r>
            <a:r>
              <a:rPr lang="en-US" sz="2200" dirty="0" smtClean="0"/>
              <a:t> is pressed on the Server side, the server tells the clients that it will shut down in 10 seconds. Then the clients tries to exit (disconnect) gracefully and the server shuts down.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14400" y="1219200"/>
            <a:ext cx="8229600" cy="4525963"/>
          </a:xfrm>
          <a:prstGeom prst="rect">
            <a:avLst/>
          </a:prstGeom>
          <a:solidFill>
            <a:schemeClr val="tx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endParaRPr lang="en-US" sz="4000" b="1" dirty="0" smtClean="0"/>
          </a:p>
          <a:p>
            <a:pPr algn="ctr">
              <a:buFont typeface="Wingdings" pitchFamily="2" charset="2"/>
              <a:buNone/>
            </a:pPr>
            <a:r>
              <a:rPr lang="en-US" sz="4000" b="1" u="sng" dirty="0" smtClean="0"/>
              <a:t>Server Side Implementation</a:t>
            </a:r>
            <a:endParaRPr lang="en-US" sz="4000"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5" name="Subtitle 2"/>
          <p:cNvSpPr txBox="1">
            <a:spLocks/>
          </p:cNvSpPr>
          <p:nvPr/>
        </p:nvSpPr>
        <p:spPr>
          <a:xfrm>
            <a:off x="990600" y="1295400"/>
            <a:ext cx="8077200" cy="4876800"/>
          </a:xfrm>
          <a:prstGeom prst="rect">
            <a:avLst/>
          </a:prstGeom>
          <a:solidFill>
            <a:schemeClr val="tx2">
              <a:lumMod val="20000"/>
              <a:lumOff val="80000"/>
            </a:schemeClr>
          </a:solid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sz="2800" dirty="0" smtClean="0"/>
              <a:t>Server address: </a:t>
            </a:r>
          </a:p>
          <a:p>
            <a:endParaRPr lang="en-US" sz="2800" dirty="0" smtClean="0"/>
          </a:p>
          <a:p>
            <a:r>
              <a:rPr lang="en-US" sz="2800" dirty="0" err="1" smtClean="0"/>
              <a:t>sockaddr_in</a:t>
            </a:r>
            <a:r>
              <a:rPr lang="en-US" sz="2800" dirty="0" smtClean="0"/>
              <a:t> </a:t>
            </a:r>
            <a:r>
              <a:rPr lang="en-US" sz="2800" b="1" dirty="0" smtClean="0"/>
              <a:t>host</a:t>
            </a:r>
            <a:r>
              <a:rPr lang="en-US" sz="2800" dirty="0" smtClean="0"/>
              <a:t>	={AF_INET, </a:t>
            </a:r>
            <a:r>
              <a:rPr lang="en-US" sz="2800" dirty="0" err="1" smtClean="0"/>
              <a:t>htons</a:t>
            </a:r>
            <a:r>
              <a:rPr lang="en-US" sz="2800" dirty="0" smtClean="0"/>
              <a:t>(SERVER_PORT)}</a:t>
            </a:r>
          </a:p>
          <a:p>
            <a:endParaRPr lang="en-US" sz="1900" dirty="0" smtClean="0">
              <a:solidFill>
                <a:srgbClr val="0070C0"/>
              </a:solidFill>
            </a:endParaRPr>
          </a:p>
          <a:p>
            <a:r>
              <a:rPr lang="en-US" sz="1900" dirty="0" smtClean="0">
                <a:solidFill>
                  <a:srgbClr val="0070C0"/>
                </a:solidFill>
              </a:rPr>
              <a:t>In the Internet address family, the </a:t>
            </a:r>
            <a:r>
              <a:rPr lang="en-US" sz="1900" b="1" dirty="0" smtClean="0">
                <a:solidFill>
                  <a:srgbClr val="0070C0"/>
                </a:solidFill>
              </a:rPr>
              <a:t>SOCKADDR_IN</a:t>
            </a:r>
            <a:r>
              <a:rPr lang="en-US" sz="1900" dirty="0" smtClean="0">
                <a:solidFill>
                  <a:srgbClr val="0070C0"/>
                </a:solidFill>
              </a:rPr>
              <a:t> structure is used by Windows Sockets to specify a local or remote endpoint address to which to connect a socket.</a:t>
            </a:r>
          </a:p>
          <a:p>
            <a:endParaRPr lang="en-US" sz="2000" dirty="0" smtClean="0">
              <a:solidFill>
                <a:srgbClr val="0070C0"/>
              </a:solidFill>
            </a:endParaRPr>
          </a:p>
          <a:p>
            <a:r>
              <a:rPr lang="en-US" sz="2000" dirty="0" smtClean="0">
                <a:solidFill>
                  <a:srgbClr val="0070C0"/>
                </a:solidFill>
              </a:rPr>
              <a:t>An important aspect about SERVER_PORT is that all ports bellow 1024 are reserved. You can set a port above 1024 and below 65535.</a:t>
            </a:r>
          </a:p>
          <a:p>
            <a:r>
              <a:rPr lang="en-US" sz="2000" dirty="0" smtClean="0">
                <a:solidFill>
                  <a:srgbClr val="0070C0"/>
                </a:solidFill>
              </a:rPr>
              <a:t>Make sure that the port number is not used by other users.</a:t>
            </a:r>
          </a:p>
          <a:p>
            <a:endParaRPr lang="en-US" sz="2000" dirty="0" smtClean="0">
              <a:solidFill>
                <a:srgbClr val="0070C0"/>
              </a:solidFill>
            </a:endParaRPr>
          </a:p>
          <a:p>
            <a:pPr>
              <a:buFont typeface="Arial" panose="020B0604020202020204" pitchFamily="34" charset="0"/>
              <a:buChar char="•"/>
            </a:pPr>
            <a:r>
              <a:rPr lang="en-US" sz="2000" dirty="0" err="1" smtClean="0">
                <a:solidFill>
                  <a:srgbClr val="0070C0"/>
                </a:solidFill>
              </a:rPr>
              <a:t>htons</a:t>
            </a:r>
            <a:r>
              <a:rPr lang="en-US" sz="2000" dirty="0" smtClean="0">
                <a:solidFill>
                  <a:srgbClr val="0070C0"/>
                </a:solidFill>
              </a:rPr>
              <a:t>(): convert host to network short</a:t>
            </a:r>
          </a:p>
          <a:p>
            <a:endParaRPr lang="en-US" sz="1900" dirty="0" smtClean="0">
              <a:solidFill>
                <a:srgbClr val="0070C0"/>
              </a:solidFill>
            </a:endParaRPr>
          </a:p>
          <a:p>
            <a:pPr>
              <a:buFont typeface="Arial" pitchFamily="34" charset="0"/>
              <a:buChar char="•"/>
            </a:pPr>
            <a:r>
              <a:rPr lang="en-US" dirty="0" smtClean="0"/>
              <a:t>  </a:t>
            </a:r>
            <a:r>
              <a:rPr lang="en-US" sz="2600" dirty="0" smtClean="0"/>
              <a:t>Client address: </a:t>
            </a:r>
            <a:r>
              <a:rPr lang="en-US" sz="2600" dirty="0" err="1" smtClean="0"/>
              <a:t>sockaddr_in</a:t>
            </a:r>
            <a:r>
              <a:rPr lang="en-US" sz="2600" dirty="0" smtClean="0"/>
              <a:t> </a:t>
            </a:r>
            <a:r>
              <a:rPr lang="en-US" sz="2600" b="1" dirty="0" smtClean="0"/>
              <a:t>peer</a:t>
            </a:r>
            <a:r>
              <a:rPr lang="en-US" sz="2600" dirty="0" smtClean="0"/>
              <a:t> = {AF_INET}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1162"/>
            <a:ext cx="8763000" cy="808038"/>
          </a:xfrm>
        </p:spPr>
        <p:txBody>
          <a:bodyPr/>
          <a:lstStyle/>
          <a:p>
            <a:r>
              <a:rPr lang="en-US" dirty="0"/>
              <a:t>Create New Socket</a:t>
            </a:r>
          </a:p>
        </p:txBody>
      </p:sp>
      <p:sp>
        <p:nvSpPr>
          <p:cNvPr id="5" name="Subtitle 4"/>
          <p:cNvSpPr txBox="1">
            <a:spLocks/>
          </p:cNvSpPr>
          <p:nvPr/>
        </p:nvSpPr>
        <p:spPr>
          <a:xfrm>
            <a:off x="914400" y="1219200"/>
            <a:ext cx="8153400" cy="5105400"/>
          </a:xfrm>
          <a:prstGeom prst="rect">
            <a:avLst/>
          </a:prstGeom>
          <a:solidFill>
            <a:schemeClr val="tx2">
              <a:lumMod val="20000"/>
              <a:lumOff val="80000"/>
            </a:schemeClr>
          </a:solidFill>
        </p:spPr>
        <p:txBody>
          <a:bodyPr vert="horz" lIns="91440" tIns="45720" rIns="91440" bIns="45720" rtlCol="0">
            <a:no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sz="2000" i="1" dirty="0" smtClean="0"/>
              <a:t>  socket</a:t>
            </a:r>
            <a:r>
              <a:rPr lang="en-US" sz="2000" dirty="0" smtClean="0"/>
              <a:t>() - creates an unbound socket in a communications domain, and return a file descriptor that can be used in later function calls that operate on sockets or return -1 on error.</a:t>
            </a:r>
          </a:p>
          <a:p>
            <a:pPr>
              <a:buFont typeface="Arial" pitchFamily="34" charset="0"/>
              <a:buChar char="•"/>
            </a:pPr>
            <a:r>
              <a:rPr lang="en-US" sz="2000" dirty="0" smtClean="0"/>
              <a:t>A socket is one endpoint of a two-way communication link between two programs running on the network. A socket is bound to a port number so that the TCP layer can identify the application that data is destined to be sent to.</a:t>
            </a:r>
          </a:p>
          <a:p>
            <a:pPr>
              <a:buFont typeface="Arial" pitchFamily="34" charset="0"/>
              <a:buChar char="•"/>
            </a:pPr>
            <a:r>
              <a:rPr lang="en-US" sz="2000" dirty="0" smtClean="0"/>
              <a:t> </a:t>
            </a:r>
            <a:r>
              <a:rPr lang="en-US" sz="2000" b="1" dirty="0" smtClean="0"/>
              <a:t>socket(</a:t>
            </a:r>
            <a:r>
              <a:rPr lang="en-US" sz="2000" b="1" dirty="0" err="1" smtClean="0"/>
              <a:t>int</a:t>
            </a:r>
            <a:r>
              <a:rPr lang="en-US" sz="2000" b="1" dirty="0" smtClean="0"/>
              <a:t> domain, </a:t>
            </a:r>
            <a:r>
              <a:rPr lang="en-US" sz="2000" b="1" dirty="0" err="1" smtClean="0"/>
              <a:t>int</a:t>
            </a:r>
            <a:r>
              <a:rPr lang="en-US" sz="2000" b="1" dirty="0" smtClean="0"/>
              <a:t> type, </a:t>
            </a:r>
            <a:r>
              <a:rPr lang="en-US" sz="2000" b="1" dirty="0" err="1" smtClean="0"/>
              <a:t>int</a:t>
            </a:r>
            <a:r>
              <a:rPr lang="en-US" sz="2000" b="1" dirty="0" smtClean="0"/>
              <a:t> protocol)</a:t>
            </a:r>
          </a:p>
          <a:p>
            <a:r>
              <a:rPr lang="en-US" sz="2000" b="1" i="1" dirty="0" smtClean="0"/>
              <a:t>domain</a:t>
            </a:r>
            <a:r>
              <a:rPr lang="en-US" sz="2000" b="1" dirty="0" smtClean="0"/>
              <a:t> </a:t>
            </a:r>
            <a:r>
              <a:rPr lang="en-US" sz="2000" dirty="0" smtClean="0"/>
              <a:t>-&gt; communications domain in which a socket is to be created: AF_INET or AF_UNIX.  (AF_INET is used for our application)</a:t>
            </a:r>
          </a:p>
          <a:p>
            <a:r>
              <a:rPr lang="en-US" sz="2000" b="1" i="1" dirty="0" smtClean="0"/>
              <a:t>type</a:t>
            </a:r>
            <a:r>
              <a:rPr lang="en-US" sz="2000" dirty="0" smtClean="0"/>
              <a:t> -&gt; type of socket to be created.  (Stream or Datagram)</a:t>
            </a:r>
          </a:p>
          <a:p>
            <a:r>
              <a:rPr lang="en-US" sz="2000" b="1" i="1" dirty="0" smtClean="0"/>
              <a:t>protocol</a:t>
            </a:r>
            <a:r>
              <a:rPr lang="en-US" sz="2000" b="1" dirty="0" smtClean="0"/>
              <a:t> </a:t>
            </a:r>
            <a:r>
              <a:rPr lang="en-US" sz="2000" dirty="0" smtClean="0"/>
              <a:t>-&gt;   0 :  use an unspecified default protocol     </a:t>
            </a:r>
          </a:p>
          <a:p>
            <a:endParaRPr lang="en-US" sz="2000" dirty="0" smtClean="0"/>
          </a:p>
          <a:p>
            <a:r>
              <a:rPr lang="en-US" sz="2000" u="sng" dirty="0" smtClean="0"/>
              <a:t>Example</a:t>
            </a:r>
            <a:r>
              <a:rPr lang="en-US" sz="2000" dirty="0" smtClean="0"/>
              <a:t>:</a:t>
            </a:r>
          </a:p>
          <a:p>
            <a:r>
              <a:rPr lang="en-US" sz="2000" dirty="0" err="1" smtClean="0"/>
              <a:t>soc</a:t>
            </a:r>
            <a:r>
              <a:rPr lang="en-US" sz="2000" dirty="0" smtClean="0"/>
              <a:t> = socket(AF_INET, SOCK_STREAM, 0);</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 socket</a:t>
            </a:r>
          </a:p>
        </p:txBody>
      </p:sp>
      <p:sp>
        <p:nvSpPr>
          <p:cNvPr id="5" name="Subtitle 2"/>
          <p:cNvSpPr txBox="1">
            <a:spLocks/>
          </p:cNvSpPr>
          <p:nvPr/>
        </p:nvSpPr>
        <p:spPr>
          <a:xfrm>
            <a:off x="990600" y="1371600"/>
            <a:ext cx="8153400" cy="4572000"/>
          </a:xfrm>
          <a:prstGeom prst="rect">
            <a:avLst/>
          </a:prstGeom>
          <a:solidFill>
            <a:schemeClr val="tx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sz="2400" dirty="0" smtClean="0"/>
              <a:t> </a:t>
            </a:r>
            <a:r>
              <a:rPr lang="en-US" sz="1800" dirty="0" smtClean="0"/>
              <a:t>bind() – associate a socket with a port, returns -1 on error</a:t>
            </a:r>
          </a:p>
          <a:p>
            <a:pPr>
              <a:buFont typeface="Arial" pitchFamily="34" charset="0"/>
              <a:buChar char="•"/>
            </a:pPr>
            <a:endParaRPr lang="en-US" sz="1800" dirty="0" smtClean="0"/>
          </a:p>
          <a:p>
            <a:pPr>
              <a:buFont typeface="Arial" pitchFamily="34" charset="0"/>
              <a:buChar char="•"/>
            </a:pPr>
            <a:r>
              <a:rPr lang="en-US" sz="1800" dirty="0" smtClean="0"/>
              <a:t> </a:t>
            </a:r>
            <a:r>
              <a:rPr lang="en-US" sz="1800" b="1" dirty="0" err="1" smtClean="0"/>
              <a:t>int</a:t>
            </a:r>
            <a:r>
              <a:rPr lang="en-US" sz="1800" b="1" dirty="0" smtClean="0"/>
              <a:t> bind(</a:t>
            </a:r>
            <a:r>
              <a:rPr lang="en-US" sz="1800" b="1" dirty="0" err="1" smtClean="0"/>
              <a:t>int</a:t>
            </a:r>
            <a:r>
              <a:rPr lang="en-US" sz="1800" b="1" dirty="0" smtClean="0"/>
              <a:t> </a:t>
            </a:r>
            <a:r>
              <a:rPr lang="en-US" sz="1800" b="1" i="1" dirty="0" smtClean="0"/>
              <a:t>socket</a:t>
            </a:r>
            <a:r>
              <a:rPr lang="en-US" sz="1800" b="1" dirty="0" smtClean="0"/>
              <a:t>, </a:t>
            </a:r>
            <a:r>
              <a:rPr lang="en-US" sz="1800" b="1" dirty="0" err="1" smtClean="0"/>
              <a:t>const</a:t>
            </a:r>
            <a:r>
              <a:rPr lang="en-US" sz="1800" b="1" dirty="0" smtClean="0"/>
              <a:t> </a:t>
            </a:r>
            <a:r>
              <a:rPr lang="en-US" sz="1800" b="1" dirty="0" err="1" smtClean="0"/>
              <a:t>struct</a:t>
            </a:r>
            <a:r>
              <a:rPr lang="en-US" sz="1800" b="1" dirty="0" smtClean="0"/>
              <a:t> </a:t>
            </a:r>
            <a:r>
              <a:rPr lang="en-US" sz="1800" b="1" dirty="0" err="1" smtClean="0"/>
              <a:t>sockaddr</a:t>
            </a:r>
            <a:r>
              <a:rPr lang="en-US" sz="1800" b="1" dirty="0" smtClean="0"/>
              <a:t> *</a:t>
            </a:r>
            <a:r>
              <a:rPr lang="en-US" sz="1800" b="1" i="1" dirty="0" smtClean="0"/>
              <a:t>address</a:t>
            </a:r>
            <a:r>
              <a:rPr lang="en-US" sz="1800" b="1" dirty="0" smtClean="0"/>
              <a:t>, </a:t>
            </a:r>
            <a:r>
              <a:rPr lang="en-US" sz="1800" b="1" dirty="0" err="1" smtClean="0"/>
              <a:t>socklen_t</a:t>
            </a:r>
            <a:r>
              <a:rPr lang="en-US" sz="1800" b="1" dirty="0" smtClean="0"/>
              <a:t> </a:t>
            </a:r>
            <a:r>
              <a:rPr lang="en-US" sz="1800" b="1" i="1" dirty="0" err="1" smtClean="0"/>
              <a:t>address_len</a:t>
            </a:r>
            <a:r>
              <a:rPr lang="en-US" sz="1800" b="1" dirty="0" smtClean="0"/>
              <a:t>);</a:t>
            </a:r>
          </a:p>
          <a:p>
            <a:endParaRPr lang="en-US" sz="1800" b="1" i="1" dirty="0" smtClean="0"/>
          </a:p>
          <a:p>
            <a:r>
              <a:rPr lang="en-US" sz="1800" b="1" i="1" dirty="0" smtClean="0"/>
              <a:t>socket</a:t>
            </a:r>
            <a:r>
              <a:rPr lang="en-US" sz="1800" dirty="0" smtClean="0"/>
              <a:t> -&gt; file descriptor of the socket to be bound. </a:t>
            </a:r>
          </a:p>
          <a:p>
            <a:r>
              <a:rPr lang="en-US" sz="1800" b="1" i="1" dirty="0" smtClean="0"/>
              <a:t>address</a:t>
            </a:r>
            <a:r>
              <a:rPr lang="en-US" sz="1800" dirty="0" smtClean="0"/>
              <a:t> -&gt; points to a </a:t>
            </a:r>
            <a:r>
              <a:rPr lang="en-US" sz="1800" b="1" dirty="0" err="1" smtClean="0"/>
              <a:t>sockaddr</a:t>
            </a:r>
            <a:r>
              <a:rPr lang="en-US" sz="1800" dirty="0" smtClean="0"/>
              <a:t> structure containing the address to be bound to the socket. </a:t>
            </a:r>
          </a:p>
          <a:p>
            <a:r>
              <a:rPr lang="en-US" sz="1800" b="1" i="1" dirty="0" err="1" smtClean="0"/>
              <a:t>address_len</a:t>
            </a:r>
            <a:r>
              <a:rPr lang="en-US" sz="1800" dirty="0" smtClean="0"/>
              <a:t> -&gt; length of the </a:t>
            </a:r>
            <a:r>
              <a:rPr lang="en-US" sz="1800" b="1" dirty="0" err="1" smtClean="0"/>
              <a:t>sockaddr</a:t>
            </a:r>
            <a:r>
              <a:rPr lang="en-US" sz="1800" dirty="0" smtClean="0"/>
              <a:t> structure pointed to by the </a:t>
            </a:r>
            <a:r>
              <a:rPr lang="en-US" sz="1800" i="1" dirty="0" smtClean="0"/>
              <a:t>address</a:t>
            </a:r>
            <a:r>
              <a:rPr lang="en-US" sz="1800" dirty="0" smtClean="0"/>
              <a:t> argument.</a:t>
            </a:r>
          </a:p>
          <a:p>
            <a:endParaRPr lang="en-US" sz="1800" dirty="0" smtClean="0"/>
          </a:p>
          <a:p>
            <a:r>
              <a:rPr lang="en-US" sz="1800" u="sng" dirty="0" smtClean="0"/>
              <a:t>Example</a:t>
            </a:r>
            <a:r>
              <a:rPr lang="en-US" sz="1800" dirty="0" smtClean="0"/>
              <a:t>:</a:t>
            </a:r>
          </a:p>
          <a:p>
            <a:r>
              <a:rPr lang="en-US" sz="1800" dirty="0" smtClean="0"/>
              <a:t>Bind(</a:t>
            </a:r>
            <a:r>
              <a:rPr lang="en-US" sz="1800" dirty="0" err="1" smtClean="0"/>
              <a:t>soc</a:t>
            </a:r>
            <a:r>
              <a:rPr lang="en-US" sz="1800" dirty="0" smtClean="0"/>
              <a:t>, (</a:t>
            </a:r>
            <a:r>
              <a:rPr lang="en-US" sz="1800" dirty="0" err="1" smtClean="0"/>
              <a:t>sockaddr</a:t>
            </a:r>
            <a:r>
              <a:rPr lang="en-US" sz="1800" dirty="0" smtClean="0"/>
              <a:t>*)&amp;host, </a:t>
            </a:r>
            <a:r>
              <a:rPr lang="en-US" sz="1800" dirty="0" err="1" smtClean="0"/>
              <a:t>sizeof</a:t>
            </a:r>
            <a:r>
              <a:rPr lang="en-US" sz="1800" dirty="0" smtClean="0"/>
              <a:t>(host))</a:t>
            </a:r>
          </a:p>
          <a:p>
            <a:endParaRPr lang="en-US" sz="2400" dirty="0" smtClean="0"/>
          </a:p>
          <a:p>
            <a:endParaRPr lang="en-US" sz="2400" dirty="0" smtClean="0"/>
          </a:p>
          <a:p>
            <a:pPr>
              <a:buFont typeface="Arial" pitchFamily="34" charset="0"/>
              <a:buChar char="•"/>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 for new connections</a:t>
            </a:r>
          </a:p>
        </p:txBody>
      </p:sp>
      <p:sp>
        <p:nvSpPr>
          <p:cNvPr id="4" name="Subtitle 2"/>
          <p:cNvSpPr txBox="1">
            <a:spLocks/>
          </p:cNvSpPr>
          <p:nvPr/>
        </p:nvSpPr>
        <p:spPr>
          <a:xfrm>
            <a:off x="838200" y="1447800"/>
            <a:ext cx="8382000" cy="4267200"/>
          </a:xfrm>
          <a:prstGeom prst="rect">
            <a:avLst/>
          </a:prstGeom>
          <a:solidFill>
            <a:schemeClr val="tx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rgbClr val="B6985A"/>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B6985A"/>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B6985A"/>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B6985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listen() – </a:t>
            </a:r>
          </a:p>
          <a:p>
            <a:pPr lvl="1"/>
            <a:r>
              <a:rPr lang="en-US" sz="1600" dirty="0" smtClean="0"/>
              <a:t>listen for connection requests and declare a queue size for the incoming simultaneous connection requests.</a:t>
            </a:r>
          </a:p>
          <a:p>
            <a:pPr>
              <a:buFont typeface="Arial" pitchFamily="34" charset="0"/>
              <a:buChar char="•"/>
            </a:pPr>
            <a:endParaRPr lang="en-US" sz="2000" dirty="0" smtClean="0"/>
          </a:p>
          <a:p>
            <a:pPr>
              <a:buFont typeface="Arial" pitchFamily="34" charset="0"/>
              <a:buChar char="•"/>
            </a:pPr>
            <a:r>
              <a:rPr lang="en-US" sz="2000" b="1" dirty="0" smtClean="0"/>
              <a:t> </a:t>
            </a:r>
            <a:r>
              <a:rPr lang="sv-SE" sz="2000" b="1" dirty="0" smtClean="0"/>
              <a:t>int listen(int </a:t>
            </a:r>
            <a:r>
              <a:rPr lang="sv-SE" sz="2000" b="1" i="1" dirty="0" smtClean="0"/>
              <a:t>socket</a:t>
            </a:r>
            <a:r>
              <a:rPr lang="sv-SE" sz="2000" b="1" dirty="0" smtClean="0"/>
              <a:t>, int </a:t>
            </a:r>
            <a:r>
              <a:rPr lang="sv-SE" sz="2000" b="1" i="1" dirty="0" smtClean="0"/>
              <a:t>backlog</a:t>
            </a:r>
            <a:r>
              <a:rPr lang="sv-SE" sz="2000" b="1" dirty="0" smtClean="0"/>
              <a:t>)</a:t>
            </a:r>
          </a:p>
          <a:p>
            <a:r>
              <a:rPr lang="en-US" sz="2000" b="1" i="1" dirty="0" smtClean="0"/>
              <a:t>Backlog</a:t>
            </a:r>
            <a:r>
              <a:rPr lang="en-US" sz="2000" i="1" dirty="0" smtClean="0"/>
              <a:t> -&gt; </a:t>
            </a:r>
            <a:r>
              <a:rPr lang="en-US" sz="2000" dirty="0" smtClean="0"/>
              <a:t>sets a limit for the number of simultaneous connection requests who are waiting to be connected.  </a:t>
            </a:r>
          </a:p>
          <a:p>
            <a:endParaRPr lang="en-US" sz="2000" dirty="0" smtClean="0"/>
          </a:p>
          <a:p>
            <a:pPr>
              <a:buFont typeface="Arial" pitchFamily="34" charset="0"/>
              <a:buChar char="•"/>
            </a:pPr>
            <a:r>
              <a:rPr lang="en-US" sz="2000" dirty="0" smtClean="0"/>
              <a:t> Example:</a:t>
            </a:r>
          </a:p>
          <a:p>
            <a:r>
              <a:rPr lang="en-US" sz="2000" dirty="0" smtClean="0"/>
              <a:t> listen(</a:t>
            </a:r>
            <a:r>
              <a:rPr lang="en-US" sz="2000" dirty="0" err="1" smtClean="0"/>
              <a:t>soc</a:t>
            </a:r>
            <a:r>
              <a:rPr lang="en-US" sz="2000" dirty="0" smtClean="0"/>
              <a:t>, 4) -</a:t>
            </a:r>
          </a:p>
          <a:p>
            <a:r>
              <a:rPr lang="en-US" sz="1800" dirty="0" smtClean="0"/>
              <a:t>only 4 simultaneous connection requests can be handled. However, there is no limit for the number of connections that can be made which arrive sporadically.</a:t>
            </a:r>
            <a:endParaRPr lang="en-US" sz="1800" dirty="0"/>
          </a:p>
        </p:txBody>
      </p:sp>
    </p:spTree>
    <p:extLst>
      <p:ext uri="{BB962C8B-B14F-4D97-AF65-F5344CB8AC3E}">
        <p14:creationId xmlns:p14="http://schemas.microsoft.com/office/powerpoint/2010/main" val="40746426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S153 Data Structures&amp;quot;&quot;/&gt;&lt;property id=&quot;20307&quot; value=&quot;256&quot;/&gt;&lt;/object&gt;&lt;object type=&quot;3&quot; unique_id=&quot;10005&quot;&gt;&lt;property id=&quot;20148&quot; value=&quot;5&quot;/&gt;&lt;property id=&quot;20300&quot; value=&quot;Slide 2 - &amp;quot;Hola&amp;quot;&quot;/&gt;&lt;property id=&quot;20307&quot; value=&quot;289&quot;/&gt;&lt;/object&gt;&lt;object type=&quot;3&quot; unique_id=&quot;10006&quot;&gt;&lt;property id=&quot;20148&quot; value=&quot;5&quot;/&gt;&lt;property id=&quot;20300&quot; value=&quot;Slide 3 - &amp;quot;The Array Class&amp;quot;&quot;/&gt;&lt;property id=&quot;20307&quot; value=&quot;290&quot;/&gt;&lt;/object&gt;&lt;object type=&quot;3&quot; unique_id=&quot;10007&quot;&gt;&lt;property id=&quot;20148&quot; value=&quot;5&quot;/&gt;&lt;property id=&quot;20300&quot; value=&quot;Slide 4 - &amp;quot;Arrays&amp;quot;&quot;/&gt;&lt;property id=&quot;20307&quot; value=&quot;257&quot;/&gt;&lt;/object&gt;&lt;object type=&quot;3&quot; unique_id=&quot;10008&quot;&gt;&lt;property id=&quot;20148&quot; value=&quot;5&quot;/&gt;&lt;property id=&quot;20300&quot; value=&quot;Slide 6 - &amp;quot;More Array Pitfalls&amp;quot;&quot;/&gt;&lt;property id=&quot;20307&quot; value=&quot;258&quot;/&gt;&lt;/object&gt;&lt;object type=&quot;3&quot; unique_id=&quot;10009&quot;&gt;&lt;property id=&quot;20148&quot; value=&quot;5&quot;/&gt;&lt;property id=&quot;20300&quot; value=&quot;Slide 8 - &amp;quot;Introducing the Array Class&amp;quot;&quot;/&gt;&lt;property id=&quot;20307&quot; value=&quot;259&quot;/&gt;&lt;/object&gt;&lt;object type=&quot;3&quot; unique_id=&quot;10010&quot;&gt;&lt;property id=&quot;20148&quot; value=&quot;5&quot;/&gt;&lt;property id=&quot;20300&quot; value=&quot;Slide 10 - &amp;quot;The Array Class&amp;quot;&quot;/&gt;&lt;property id=&quot;20307&quot; value=&quot;260&quot;/&gt;&lt;/object&gt;&lt;object type=&quot;3&quot; unique_id=&quot;10011&quot;&gt;&lt;property id=&quot;20148&quot; value=&quot;5&quot;/&gt;&lt;property id=&quot;20300&quot; value=&quot;Slide 11 - &amp;quot;Templated Classes&amp;quot;&quot;/&gt;&lt;property id=&quot;20307&quot; value=&quot;261&quot;/&gt;&lt;/object&gt;&lt;object type=&quot;3&quot; unique_id=&quot;10012&quot;&gt;&lt;property id=&quot;20148&quot; value=&quot;5&quot;/&gt;&lt;property id=&quot;20300&quot; value=&quot;Slide 12 - &amp;quot;Adding to the Container&amp;quot;&quot;/&gt;&lt;property id=&quot;20307&quot; value=&quot;262&quot;/&gt;&lt;/object&gt;&lt;object type=&quot;3&quot; unique_id=&quot;10013&quot;&gt;&lt;property id=&quot;20148&quot; value=&quot;5&quot;/&gt;&lt;property id=&quot;20300&quot; value=&quot;Slide 13 - &amp;quot;Removing from the Container&amp;quot;&quot;/&gt;&lt;property id=&quot;20307&quot; value=&quot;263&quot;/&gt;&lt;/object&gt;&lt;object type=&quot;3&quot; unique_id=&quot;10014&quot;&gt;&lt;property id=&quot;20148&quot; value=&quot;5&quot;/&gt;&lt;property id=&quot;20300&quot; value=&quot;Slide 15 - &amp;quot;Accessing the Container&amp;quot;&quot;/&gt;&lt;property id=&quot;20307&quot; value=&quot;264&quot;/&gt;&lt;/object&gt;&lt;object type=&quot;3&quot; unique_id=&quot;10015&quot;&gt;&lt;property id=&quot;20148&quot; value=&quot;5&quot;/&gt;&lt;property id=&quot;20300&quot; value=&quot;Slide 17 - &amp;quot;Container with Benefits&amp;quot;&quot;/&gt;&lt;property id=&quot;20307&quot; value=&quot;265&quot;/&gt;&lt;/object&gt;&lt;object type=&quot;3&quot; unique_id=&quot;10016&quot;&gt;&lt;property id=&quot;20148&quot; value=&quot;5&quot;/&gt;&lt;property id=&quot;20300&quot; value=&quot;Slide 18 - &amp;quot;What about these?&amp;quot;&quot;/&gt;&lt;property id=&quot;20307&quot; value=&quot;266&quot;/&gt;&lt;/object&gt;&lt;object type=&quot;3&quot; unique_id=&quot;10017&quot;&gt;&lt;property id=&quot;20148&quot; value=&quot;5&quot;/&gt;&lt;property id=&quot;20300&quot; value=&quot;Slide 19 - &amp;quot;How you handled it in 53…&amp;quot;&quot;/&gt;&lt;property id=&quot;20307&quot; value=&quot;267&quot;/&gt;&lt;/object&gt;&lt;object type=&quot;3&quot; unique_id=&quot;10018&quot;&gt;&lt;property id=&quot;20148&quot; value=&quot;5&quot;/&gt;&lt;property id=&quot;20300&quot; value=&quot;Slide 20 - &amp;quot;Drawback&amp;quot;&quot;/&gt;&lt;property id=&quot;20307&quot; value=&quot;268&quot;/&gt;&lt;/object&gt;&lt;object type=&quot;3&quot; unique_id=&quot;10019&quot;&gt;&lt;property id=&quot;20148&quot; value=&quot;5&quot;/&gt;&lt;property id=&quot;20300&quot; value=&quot;Slide 21 - &amp;quot;C-Style Error Codes&amp;quot;&quot;/&gt;&lt;property id=&quot;20307&quot; value=&quot;269&quot;/&gt;&lt;/object&gt;&lt;object type=&quot;3&quot; unique_id=&quot;10020&quot;&gt;&lt;property id=&quot;20148&quot; value=&quot;5&quot;/&gt;&lt;property id=&quot;20300&quot; value=&quot;Slide 22 - &amp;quot;Handling C Error Codes&amp;quot;&quot;/&gt;&lt;property id=&quot;20307&quot; value=&quot;270&quot;/&gt;&lt;/object&gt;&lt;object type=&quot;3&quot; unique_id=&quot;10021&quot;&gt;&lt;property id=&quot;20148&quot; value=&quot;5&quot;/&gt;&lt;property id=&quot;20300&quot; value=&quot;Slide 23 - &amp;quot;Drawbacks&amp;quot;&quot;/&gt;&lt;property id=&quot;20307&quot; value=&quot;271&quot;/&gt;&lt;/object&gt;&lt;object type=&quot;3&quot; unique_id=&quot;10022&quot;&gt;&lt;property id=&quot;20148&quot; value=&quot;5&quot;/&gt;&lt;property id=&quot;20300&quot; value=&quot;Slide 24 - &amp;quot;C++ Throws&amp;quot;&quot;/&gt;&lt;property id=&quot;20307&quot; value=&quot;272&quot;/&gt;&lt;/object&gt;&lt;object type=&quot;3&quot; unique_id=&quot;10023&quot;&gt;&lt;property id=&quot;20148&quot; value=&quot;5&quot;/&gt;&lt;property id=&quot;20300&quot; value=&quot;Slide 25 - &amp;quot;Handling C++ Catches&amp;quot;&quot;/&gt;&lt;property id=&quot;20307&quot; value=&quot;273&quot;/&gt;&lt;/object&gt;&lt;object type=&quot;3&quot; unique_id=&quot;10024&quot;&gt;&lt;property id=&quot;20148&quot; value=&quot;5&quot;/&gt;&lt;property id=&quot;20300&quot; value=&quot;Slide 26 - &amp;quot;Benefits&amp;quot;&quot;/&gt;&lt;property id=&quot;20307&quot; value=&quot;274&quot;/&gt;&lt;/object&gt;&lt;object type=&quot;3&quot; unique_id=&quot;10025&quot;&gt;&lt;property id=&quot;20148&quot; value=&quot;5&quot;/&gt;&lt;property id=&quot;20300&quot; value=&quot;Slide 27 - &amp;quot;Exception Class&amp;quot;&quot;/&gt;&lt;property id=&quot;20307&quot; value=&quot;275&quot;/&gt;&lt;/object&gt;&lt;object type=&quot;3&quot; unique_id=&quot;10026&quot;&gt;&lt;property id=&quot;20148&quot; value=&quot;5&quot;/&gt;&lt;property id=&quot;20300&quot; value=&quot;Slide 28 - &amp;quot;Push Exceptions&amp;quot;&quot;/&gt;&lt;property id=&quot;20307&quot; value=&quot;276&quot;/&gt;&lt;/object&gt;&lt;object type=&quot;3&quot; unique_id=&quot;10038&quot;&gt;&lt;property id=&quot;20148&quot; value=&quot;5&quot;/&gt;&lt;property id=&quot;20300&quot; value=&quot;Slide 30 - &amp;quot;Questions?&amp;quot;&quot;/&gt;&lt;property id=&quot;20307&quot; value=&quot;277&quot;/&gt;&lt;/object&gt;&lt;object type=&quot;3&quot; unique_id=&quot;10298&quot;&gt;&lt;property id=&quot;20148&quot; value=&quot;5&quot;/&gt;&lt;property id=&quot;20300&quot; value=&quot;Slide 9 - &amp;quot;Has max_size and size Built In&amp;quot;&quot;/&gt;&lt;property id=&quot;20307&quot; value=&quot;291&quot;/&gt;&lt;/object&gt;&lt;object type=&quot;3&quot; unique_id=&quot;10418&quot;&gt;&lt;property id=&quot;20148&quot; value=&quot;5&quot;/&gt;&lt;property id=&quot;20300&quot; value=&quot;Slide 5 - &amp;quot;Arrays with Help&amp;quot;&quot;/&gt;&lt;property id=&quot;20307&quot; value=&quot;292&quot;/&gt;&lt;/object&gt;&lt;object type=&quot;3&quot; unique_id=&quot;10419&quot;&gt;&lt;property id=&quot;20148&quot; value=&quot;5&quot;/&gt;&lt;property id=&quot;20300&quot; value=&quot;Slide 7 - &amp;quot;Add another variable!&amp;quot;&quot;/&gt;&lt;property id=&quot;20307&quot; value=&quot;293&quot;/&gt;&lt;/object&gt;&lt;object type=&quot;3&quot; unique_id=&quot;10565&quot;&gt;&lt;property id=&quot;20148&quot; value=&quot;5&quot;/&gt;&lt;property id=&quot;20300&quot; value=&quot;Slide 16 - &amp;quot;Why are there two?&amp;quot;&quot;/&gt;&lt;property id=&quot;20307&quot; value=&quot;294&quot;/&gt;&lt;/object&gt;&lt;object type=&quot;3&quot; unique_id=&quot;10656&quot;&gt;&lt;property id=&quot;20148&quot; value=&quot;5&quot;/&gt;&lt;property id=&quot;20300&quot; value=&quot;Slide 14 - &amp;quot;Initializing and Variable Wrapping&amp;quot;&quot;/&gt;&lt;property id=&quot;20307&quot; value=&quot;295&quot;/&gt;&lt;/object&gt;&lt;object type=&quot;3&quot; unique_id=&quot;10750&quot;&gt;&lt;property id=&quot;20148&quot; value=&quot;5&quot;/&gt;&lt;property id=&quot;20300&quot; value=&quot;Slide 29 - &amp;quot;Removing from the Container&amp;quot;&quot;/&gt;&lt;property id=&quot;20307&quot; value=&quot;29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872</Words>
  <Application>Microsoft Office PowerPoint</Application>
  <PresentationFormat>On-screen Show (4:3)</PresentationFormat>
  <Paragraphs>205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PowerPoint Presentation</vt:lpstr>
      <vt:lpstr>Socket</vt:lpstr>
      <vt:lpstr>Description</vt:lpstr>
      <vt:lpstr>Chatroom Behavior</vt:lpstr>
      <vt:lpstr>PowerPoint Presentation</vt:lpstr>
      <vt:lpstr>Data Structures</vt:lpstr>
      <vt:lpstr>Create New Socket</vt:lpstr>
      <vt:lpstr>bind socket</vt:lpstr>
      <vt:lpstr>listen for new connections</vt:lpstr>
      <vt:lpstr>Accept a new connection</vt:lpstr>
      <vt:lpstr>steps in Server so far …</vt:lpstr>
      <vt:lpstr>ClientHandler</vt:lpstr>
      <vt:lpstr>PowerPoint Presentation</vt:lpstr>
      <vt:lpstr>Data Stuctures &amp; functions</vt:lpstr>
      <vt:lpstr>Connection to Server</vt:lpstr>
      <vt:lpstr>PowerPoint Presentation</vt:lpstr>
      <vt:lpstr>PowerPoint Presentation</vt:lpstr>
      <vt:lpstr>PowerPoint Presentation</vt:lpstr>
      <vt:lpstr>PowerPoint Presentation</vt:lpstr>
      <vt:lpstr>PowerPoint Presentation</vt:lpstr>
      <vt:lpstr>End of Session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Classes &amp; Exception Handling</dc:title>
  <dc:creator>Buechler, Matt Ryan</dc:creator>
  <cp:lastModifiedBy>Ercal, Fikret</cp:lastModifiedBy>
  <cp:revision>107</cp:revision>
  <dcterms:created xsi:type="dcterms:W3CDTF">2006-08-16T00:00:00Z</dcterms:created>
  <dcterms:modified xsi:type="dcterms:W3CDTF">2016-04-20T16:50:11Z</dcterms:modified>
</cp:coreProperties>
</file>