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hrdag.org/2016/06/14/the-task-is-a-quantum-of-workflow/"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insta.com/knowledgebase/what-is-github/"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ctoruno/LAC-Reports" TargetMode="External" /><Relationship Id="rId3" Type="http://schemas.openxmlformats.org/officeDocument/2006/relationships/hyperlink" Target="https://github.com/ctoruno/WJP-Data-Viz" TargetMode="External" /><Relationship Id="rId4"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toruno.quarto.pub/wjp-r-handbook/coding.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Workflow</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Data Analytics Unit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Workflow prerequisites</a:t>
            </a:r>
          </a:p>
        </p:txBody>
      </p:sp>
      <p:sp>
        <p:nvSpPr>
          <p:cNvPr id="3" name="Content Placeholder 2"/>
          <p:cNvSpPr>
            <a:spLocks noGrp="1"/>
          </p:cNvSpPr>
          <p:nvPr>
            <p:ph idx="1"/>
          </p:nvPr>
        </p:nvSpPr>
        <p:spPr/>
        <p:txBody>
          <a:bodyPr/>
          <a:lstStyle/>
          <a:p>
            <a:pPr lvl="0"/>
            <a:r>
              <a:rPr/>
              <a:t>Outline made by Alex and the Data Analytics Team.</a:t>
            </a:r>
          </a:p>
          <a:p>
            <a:pPr lvl="0"/>
            <a:r>
              <a:rPr/>
              <a:t>Design team specifications.</a:t>
            </a:r>
          </a:p>
          <a:p>
            <a:pPr lvl="0"/>
            <a:r>
              <a:rPr/>
              <a:t>Data questionnaires and Data maps.</a:t>
            </a:r>
          </a:p>
          <a:p>
            <a:pPr lvl="0"/>
            <a:r>
              <a:rPr/>
              <a:t>Data checks and analysis to take decisions.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Challenges and questions in the ENPOL project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 1: General report</a:t>
            </a:r>
          </a:p>
        </p:txBody>
      </p:sp>
      <p:sp>
        <p:nvSpPr>
          <p:cNvPr id="3" name="Content Placeholder 2"/>
          <p:cNvSpPr>
            <a:spLocks noGrp="1"/>
          </p:cNvSpPr>
          <p:nvPr>
            <p:ph idx="1"/>
          </p:nvPr>
        </p:nvSpPr>
        <p:spPr/>
        <p:txBody>
          <a:bodyPr/>
          <a:lstStyle/>
          <a:p>
            <a:pPr lvl="0"/>
            <a:r>
              <a:rPr/>
              <a:t>Objective 1: Summarize and present national and state-level criminal justice practices, trends, and deficiencies through use of ENPOL and other data sources.</a:t>
            </a:r>
          </a:p>
          <a:p>
            <a:pPr lvl="0"/>
            <a:r>
              <a:rPr/>
              <a:t>This report is similar to the LAC reports; we can implement a similar workflow.</a:t>
            </a:r>
          </a:p>
          <a:p>
            <a:pPr lvl="0"/>
            <a:r>
              <a:rPr/>
              <a:t>Nevertheless ¿How are we going to organize the previous analysis of the data? ¿What are the needs of the research team in the pre-analysis?</a:t>
            </a:r>
          </a:p>
          <a:p>
            <a:pPr lvl="0"/>
            <a:r>
              <a:rPr/>
              <a:t>On which platform are we going to work?</a:t>
            </a:r>
          </a:p>
          <a:p>
            <a:pPr lvl="0"/>
            <a:r>
              <a:rPr/>
              <a:t>Should this data repository be external to the main files?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Objetive 2: Explanation and qualititative and quantitative research report.</a:t>
            </a:r>
          </a:p>
        </p:txBody>
      </p:sp>
      <p:sp>
        <p:nvSpPr>
          <p:cNvPr id="3" name="Content Placeholder 2"/>
          <p:cNvSpPr>
            <a:spLocks noGrp="1"/>
          </p:cNvSpPr>
          <p:nvPr>
            <p:ph idx="1"/>
          </p:nvPr>
        </p:nvSpPr>
        <p:spPr/>
        <p:txBody>
          <a:bodyPr/>
          <a:lstStyle/>
          <a:p>
            <a:pPr lvl="0"/>
            <a:r>
              <a:rPr/>
              <a:t>Objective 2: Prioritize and explain CJ system deficiencies revealed in Objective 1 through qualitative and quantitative research in 3-5 states.</a:t>
            </a:r>
          </a:p>
          <a:p>
            <a:pPr lvl="0"/>
            <a:r>
              <a:rPr/>
              <a:t>How can we organize a workflow that adds the qualitative and quantitative data?</a:t>
            </a:r>
          </a:p>
          <a:p>
            <a:pPr lvl="0"/>
            <a:r>
              <a:rPr/>
              <a:t>Should this be managed in an inter-depend way?</a:t>
            </a:r>
          </a:p>
          <a:p>
            <a:pPr lvl="0"/>
            <a:r>
              <a:rPr/>
              <a:t>What are the outputs that we are thinking in this report?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Objetive 3: State government proposals for specific criminal justice reform policies.</a:t>
            </a:r>
          </a:p>
        </p:txBody>
      </p:sp>
      <p:sp>
        <p:nvSpPr>
          <p:cNvPr id="3" name="Content Placeholder 2"/>
          <p:cNvSpPr>
            <a:spLocks noGrp="1"/>
          </p:cNvSpPr>
          <p:nvPr>
            <p:ph idx="1"/>
          </p:nvPr>
        </p:nvSpPr>
        <p:spPr/>
        <p:txBody>
          <a:bodyPr/>
          <a:lstStyle/>
          <a:p>
            <a:pPr lvl="0"/>
            <a:r>
              <a:rPr/>
              <a:t>Beyond the production of key figures to support each proposal, is any additional visualization or analysis needed?</a:t>
            </a:r>
          </a:p>
          <a:p>
            <a:pPr lvl="1"/>
            <a:r>
              <a:rPr/>
              <a:t>At this point, should we divide the workflow organization per product?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Conclusions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a:t>
            </a:r>
          </a:p>
        </p:txBody>
      </p:sp>
      <p:sp>
        <p:nvSpPr>
          <p:cNvPr id="3" name="Content Placeholder 2"/>
          <p:cNvSpPr>
            <a:spLocks noGrp="1"/>
          </p:cNvSpPr>
          <p:nvPr>
            <p:ph idx="1"/>
          </p:nvPr>
        </p:nvSpPr>
        <p:spPr/>
        <p:txBody>
          <a:bodyPr/>
          <a:lstStyle/>
          <a:p>
            <a:pPr lvl="0"/>
            <a:r>
              <a:rPr/>
              <a:t>Thinking in a workflow before start all the production process allow us to save time and avoid repetitive process.</a:t>
            </a:r>
          </a:p>
          <a:p>
            <a:pPr lvl="0"/>
            <a:r>
              <a:rPr/>
              <a:t>A workflow can help to replicate and update the work that we made.</a:t>
            </a:r>
          </a:p>
          <a:p>
            <a:pPr lvl="0"/>
            <a:r>
              <a:rPr/>
              <a:t>A well-structured workflow facilitates easy comprehension of the process for all team members, enabling seamless integration for new members.</a:t>
            </a:r>
          </a:p>
          <a:p>
            <a:pPr lvl="0"/>
            <a:r>
              <a:rPr/>
              <a:t>A workflow and a good documentation is a sign of good practice and rigor.</a:t>
            </a:r>
          </a:p>
          <a:p>
            <a:pPr lvl="0"/>
            <a:r>
              <a:rPr/>
              <a:t>We can incorporate certain aspects of the data analytics workflow into the project. However, this project extends beyond mere report visualization. This presents us with an opportunity to expand the workflow, allowing us to replicate it in research and policy brief reports.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Gracias!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Workflow Definition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Workflow Definition and Features</a:t>
            </a:r>
          </a:p>
        </p:txBody>
      </p:sp>
      <p:sp>
        <p:nvSpPr>
          <p:cNvPr id="3" name="Content Placeholder 2"/>
          <p:cNvSpPr>
            <a:spLocks noGrp="1"/>
          </p:cNvSpPr>
          <p:nvPr>
            <p:ph idx="1"/>
          </p:nvPr>
        </p:nvSpPr>
        <p:spPr/>
        <p:txBody>
          <a:bodyPr/>
          <a:lstStyle/>
          <a:p>
            <a:pPr lvl="0"/>
            <a:r>
              <a:rPr/>
              <a:t>A workflow is a system for managing repetitive processes and tasks which occur in a particular order.</a:t>
            </a:r>
          </a:p>
          <a:p>
            <a:pPr lvl="1"/>
            <a:r>
              <a:rPr/>
              <a:t>Output recognition</a:t>
            </a:r>
          </a:p>
          <a:p>
            <a:pPr lvl="1"/>
            <a:r>
              <a:rPr/>
              <a:t>Process understanding</a:t>
            </a:r>
          </a:p>
          <a:p>
            <a:pPr lvl="1"/>
            <a:r>
              <a:rPr/>
              <a:t>Tasks that compose the process</a:t>
            </a:r>
          </a:p>
          <a:p>
            <a:pPr lvl="1"/>
            <a:r>
              <a:rPr/>
              <a:t>Tasks simplification</a:t>
            </a:r>
          </a:p>
          <a:p>
            <a:pPr lvl="0"/>
            <a:r>
              <a:rPr/>
              <a:t>Why we need so much structure? </a:t>
            </a:r>
            <a:r>
              <a:rPr b="1">
                <a:hlinkClick r:id="rId2"/>
              </a:rPr>
              <a:t>Human Rights Data Analysis Group</a:t>
            </a:r>
          </a:p>
          <a:p>
            <a:pPr lvl="1"/>
            <a:r>
              <a:rPr/>
              <a:t>We can record and improve our process</a:t>
            </a:r>
          </a:p>
          <a:p>
            <a:pPr lvl="1"/>
            <a:r>
              <a:rPr/>
              <a:t>We can learn from the past</a:t>
            </a:r>
          </a:p>
          <a:p>
            <a:pPr lvl="1"/>
            <a:r>
              <a:rPr/>
              <a:t>We can read each other work</a:t>
            </a:r>
          </a:p>
          <a:p>
            <a:pPr lvl="1"/>
            <a:r>
              <a:rPr/>
              <a:t>We can test whether what we’ve done is correct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Workflow tools: git and SharePoint</a:t>
            </a:r>
          </a:p>
        </p:txBody>
      </p:sp>
      <p:sp>
        <p:nvSpPr>
          <p:cNvPr id="3" name="Content Placeholder 2"/>
          <p:cNvSpPr>
            <a:spLocks noGrp="1"/>
          </p:cNvSpPr>
          <p:nvPr>
            <p:ph idx="1"/>
          </p:nvPr>
        </p:nvSpPr>
        <p:spPr/>
        <p:txBody>
          <a:bodyPr/>
          <a:lstStyle/>
          <a:p>
            <a:pPr lvl="0"/>
            <a:r>
              <a:rPr/>
              <a:t>Git is a free and open source software that allows users to set up a version control system designed to handle projects. For more information: </a:t>
            </a:r>
            <a:r>
              <a:rPr b="1">
                <a:hlinkClick r:id="rId2"/>
              </a:rPr>
              <a:t>What is github?</a:t>
            </a:r>
          </a:p>
          <a:p>
            <a:pPr lvl="1"/>
            <a:r>
              <a:rPr/>
              <a:t>GitHub is a website and cloud-based service that helps developers store and manage their code, as well as track and control changes to their code.</a:t>
            </a:r>
          </a:p>
          <a:p>
            <a:pPr lvl="1"/>
            <a:r>
              <a:rPr/>
              <a:t>Using the Git features allow us to simultaneously work on the same project and even in the same code without worrying about interfering with other members of the team.</a:t>
            </a:r>
          </a:p>
          <a:p>
            <a:pPr lvl="0"/>
            <a:r>
              <a:rPr/>
              <a:t>Git is only used as a code repository. We don’t share any data and output here.</a:t>
            </a:r>
          </a:p>
          <a:p>
            <a:pPr lvl="0"/>
            <a:r>
              <a:rPr/>
              <a:t>Git can be linked and integrated with SharePoint. As a result, our workflow is contingent upon the manner in which our team chooses to structure our folders.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Workflow tools: some examples</a:t>
            </a:r>
          </a:p>
        </p:txBody>
      </p:sp>
      <p:pic>
        <p:nvPicPr>
          <p:cNvPr descr="media/github-ex.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Workflow tools: standardizing computer relative paths</a:t>
            </a:r>
          </a:p>
        </p:txBody>
      </p:sp>
      <p:sp>
        <p:nvSpPr>
          <p:cNvPr id="3" name="Content Placeholder 2"/>
          <p:cNvSpPr>
            <a:spLocks noGrp="1"/>
          </p:cNvSpPr>
          <p:nvPr>
            <p:ph idx="1"/>
          </p:nvPr>
        </p:nvSpPr>
        <p:spPr/>
        <p:txBody>
          <a:bodyPr/>
          <a:lstStyle/>
          <a:p>
            <a:pPr lvl="0"/>
            <a:r>
              <a:rPr/>
              <a:t>We manage our code assuming it can be replicable for anyone. This entails the need to standardize and synchronize the paths on our computer to the project.</a:t>
            </a:r>
          </a:p>
          <a:p>
            <a:pPr lvl="1"/>
            <a:r>
              <a:rPr/>
              <a:t>Rproject or a code which synchronize the root directory</a:t>
            </a:r>
          </a:p>
          <a:p>
            <a:pPr lvl="0" indent="0">
              <a:buNone/>
            </a:pPr>
            <a:r>
              <a:rPr i="1">
                <a:solidFill>
                  <a:srgbClr val="BA2121"/>
                </a:solidFill>
                <a:latin typeface="Courier"/>
              </a:rPr>
              <a:t>## +++++++++++++++++++++++++++++++++++++++++++++++++++++++++++++++++++++++++++++</a:t>
            </a:r>
            <a:br/>
            <a:r>
              <a:rPr i="1">
                <a:solidFill>
                  <a:srgbClr val="BA2121"/>
                </a:solidFill>
                <a:latin typeface="Courier"/>
              </a:rPr>
              <a:t>##</a:t>
            </a:r>
            <a:br/>
            <a:r>
              <a:rPr i="1">
                <a:solidFill>
                  <a:srgbClr val="BA2121"/>
                </a:solidFill>
                <a:latin typeface="Courier"/>
              </a:rPr>
              <a:t>## 2.  SharePoint Path                                                      ----</a:t>
            </a:r>
            <a:br/>
            <a:r>
              <a:rPr i="1">
                <a:solidFill>
                  <a:srgbClr val="BA2121"/>
                </a:solidFill>
                <a:latin typeface="Courier"/>
              </a:rPr>
              <a:t>##</a:t>
            </a:r>
            <a:br/>
            <a:r>
              <a:rPr i="1">
                <a:solidFill>
                  <a:srgbClr val="BA2121"/>
                </a:solidFill>
                <a:latin typeface="Courier"/>
              </a:rPr>
              <a:t>## +++++++++++++++++++++++++++++++++++++++++++++++++++++++++++++++++++++++++++++</a:t>
            </a:r>
            <a:br/>
            <a:br/>
            <a:r>
              <a:rPr i="1">
                <a:solidFill>
                  <a:srgbClr val="60A0B0"/>
                </a:solidFill>
                <a:latin typeface="Courier"/>
              </a:rPr>
              <a:t># SharePoint path</a:t>
            </a:r>
            <a:br/>
            <a:r>
              <a:rPr b="1">
                <a:solidFill>
                  <a:srgbClr val="007020"/>
                </a:solidFill>
                <a:latin typeface="Courier"/>
              </a:rPr>
              <a:t>if</a:t>
            </a:r>
            <a:r>
              <a:rPr>
                <a:latin typeface="Courier"/>
              </a:rPr>
              <a:t> (</a:t>
            </a:r>
            <a:r>
              <a:rPr>
                <a:solidFill>
                  <a:srgbClr val="06287E"/>
                </a:solidFill>
                <a:latin typeface="Courier"/>
              </a:rPr>
              <a:t>Sys.info</a:t>
            </a:r>
            <a:r>
              <a:rPr>
                <a:latin typeface="Courier"/>
              </a:rPr>
              <a:t>()[</a:t>
            </a:r>
            <a:r>
              <a:rPr>
                <a:solidFill>
                  <a:srgbClr val="4070A0"/>
                </a:solidFill>
                <a:latin typeface="Courier"/>
              </a:rPr>
              <a:t>"user"</a:t>
            </a:r>
            <a:r>
              <a:rPr>
                <a:latin typeface="Courier"/>
              </a:rPr>
              <a:t>] </a:t>
            </a:r>
            <a:r>
              <a:rPr>
                <a:solidFill>
                  <a:srgbClr val="4070A0"/>
                </a:solidFill>
                <a:latin typeface="Courier"/>
              </a:rPr>
              <a:t>==</a:t>
            </a:r>
            <a:r>
              <a:rPr>
                <a:latin typeface="Courier"/>
              </a:rPr>
              <a:t> </a:t>
            </a:r>
            <a:r>
              <a:rPr>
                <a:solidFill>
                  <a:srgbClr val="4070A0"/>
                </a:solidFill>
                <a:latin typeface="Courier"/>
              </a:rPr>
              <a:t>"johnDoe"</a:t>
            </a:r>
            <a:r>
              <a:rPr>
                <a:latin typeface="Courier"/>
              </a:rPr>
              <a:t>) {</a:t>
            </a:r>
            <a:br/>
            <a:r>
              <a:rPr>
                <a:latin typeface="Courier"/>
              </a:rPr>
              <a:t>  path2SP </a:t>
            </a:r>
            <a:r>
              <a:rPr>
                <a:solidFill>
                  <a:srgbClr val="007020"/>
                </a:solidFill>
                <a:latin typeface="Courier"/>
              </a:rPr>
              <a:t>&lt;-</a:t>
            </a:r>
            <a:r>
              <a:rPr>
                <a:latin typeface="Courier"/>
              </a:rPr>
              <a:t> </a:t>
            </a:r>
            <a:r>
              <a:rPr>
                <a:solidFill>
                  <a:srgbClr val="4070A0"/>
                </a:solidFill>
                <a:latin typeface="Courier"/>
              </a:rPr>
              <a:t>"/Users/johnDoe/OneDrive-WJP/Data Analytics/"</a:t>
            </a:r>
            <a:br/>
            <a:br/>
            <a:r>
              <a:rPr>
                <a:latin typeface="Courier"/>
              </a:rPr>
              <a:t>} </a:t>
            </a:r>
            <a:r>
              <a:rPr b="1">
                <a:solidFill>
                  <a:srgbClr val="007020"/>
                </a:solidFill>
                <a:latin typeface="Courier"/>
              </a:rPr>
              <a:t>else</a:t>
            </a:r>
            <a:r>
              <a:rPr>
                <a:latin typeface="Courier"/>
              </a:rPr>
              <a:t> </a:t>
            </a:r>
            <a:r>
              <a:rPr b="1">
                <a:solidFill>
                  <a:srgbClr val="007020"/>
                </a:solidFill>
                <a:latin typeface="Courier"/>
              </a:rPr>
              <a:t>if</a:t>
            </a:r>
            <a:r>
              <a:rPr>
                <a:latin typeface="Courier"/>
              </a:rPr>
              <a:t> (</a:t>
            </a:r>
            <a:r>
              <a:rPr>
                <a:solidFill>
                  <a:srgbClr val="06287E"/>
                </a:solidFill>
                <a:latin typeface="Courier"/>
              </a:rPr>
              <a:t>Sys.info</a:t>
            </a:r>
            <a:r>
              <a:rPr>
                <a:latin typeface="Courier"/>
              </a:rPr>
              <a:t>()[</a:t>
            </a:r>
            <a:r>
              <a:rPr>
                <a:solidFill>
                  <a:srgbClr val="4070A0"/>
                </a:solidFill>
                <a:latin typeface="Courier"/>
              </a:rPr>
              <a:t>"user"</a:t>
            </a:r>
            <a:r>
              <a:rPr>
                <a:latin typeface="Courier"/>
              </a:rPr>
              <a:t>] </a:t>
            </a:r>
            <a:r>
              <a:rPr>
                <a:solidFill>
                  <a:srgbClr val="4070A0"/>
                </a:solidFill>
                <a:latin typeface="Courier"/>
              </a:rPr>
              <a:t>==</a:t>
            </a:r>
            <a:r>
              <a:rPr>
                <a:latin typeface="Courier"/>
              </a:rPr>
              <a:t> </a:t>
            </a:r>
            <a:r>
              <a:rPr>
                <a:solidFill>
                  <a:srgbClr val="4070A0"/>
                </a:solidFill>
                <a:latin typeface="Courier"/>
              </a:rPr>
              <a:t>"anaPerez"</a:t>
            </a:r>
            <a:r>
              <a:rPr>
                <a:latin typeface="Courier"/>
              </a:rPr>
              <a:t>) {</a:t>
            </a:r>
            <a:br/>
            <a:r>
              <a:rPr>
                <a:latin typeface="Courier"/>
              </a:rPr>
              <a:t>  path2SP </a:t>
            </a:r>
            <a:r>
              <a:rPr>
                <a:solidFill>
                  <a:srgbClr val="007020"/>
                </a:solidFill>
                <a:latin typeface="Courier"/>
              </a:rPr>
              <a:t>&lt;-</a:t>
            </a:r>
            <a:r>
              <a:rPr>
                <a:latin typeface="Courier"/>
              </a:rPr>
              <a:t> </a:t>
            </a:r>
            <a:r>
              <a:rPr>
                <a:solidFill>
                  <a:srgbClr val="4070A0"/>
                </a:solidFill>
                <a:latin typeface="Courier"/>
              </a:rPr>
              <a:t>"/CloudStorage/OneDrive-WJP/Data Analytics/"</a:t>
            </a:r>
            <a:br/>
            <a:r>
              <a:rPr>
                <a:latin typeface="Courier"/>
              </a:rPr>
              <a:t>  </a:t>
            </a:r>
            <a:br/>
            <a:r>
              <a:rPr>
                <a:latin typeface="Courier"/>
              </a:rPr>
              <a:t>} </a:t>
            </a:r>
            <a:r>
              <a:rPr b="1">
                <a:solidFill>
                  <a:srgbClr val="007020"/>
                </a:solidFill>
                <a:latin typeface="Courier"/>
              </a:rPr>
              <a:t>else</a:t>
            </a:r>
            <a:r>
              <a:rPr>
                <a:latin typeface="Courier"/>
              </a:rPr>
              <a:t> </a:t>
            </a:r>
            <a:r>
              <a:rPr b="1">
                <a:solidFill>
                  <a:srgbClr val="007020"/>
                </a:solidFill>
                <a:latin typeface="Courier"/>
              </a:rPr>
              <a:t>if</a:t>
            </a:r>
            <a:r>
              <a:rPr>
                <a:latin typeface="Courier"/>
              </a:rPr>
              <a:t> (</a:t>
            </a:r>
            <a:r>
              <a:rPr>
                <a:solidFill>
                  <a:srgbClr val="06287E"/>
                </a:solidFill>
                <a:latin typeface="Courier"/>
              </a:rPr>
              <a:t>Sys.info</a:t>
            </a:r>
            <a:r>
              <a:rPr>
                <a:latin typeface="Courier"/>
              </a:rPr>
              <a:t>()[</a:t>
            </a:r>
            <a:r>
              <a:rPr>
                <a:solidFill>
                  <a:srgbClr val="4070A0"/>
                </a:solidFill>
                <a:latin typeface="Courier"/>
              </a:rPr>
              <a:t>"user"</a:t>
            </a:r>
            <a:r>
              <a:rPr>
                <a:latin typeface="Courier"/>
              </a:rPr>
              <a:t>] </a:t>
            </a:r>
            <a:r>
              <a:rPr>
                <a:solidFill>
                  <a:srgbClr val="4070A0"/>
                </a:solidFill>
                <a:latin typeface="Courier"/>
              </a:rPr>
              <a:t>==</a:t>
            </a:r>
            <a:r>
              <a:rPr>
                <a:latin typeface="Courier"/>
              </a:rPr>
              <a:t> </a:t>
            </a:r>
            <a:r>
              <a:rPr>
                <a:solidFill>
                  <a:srgbClr val="4070A0"/>
                </a:solidFill>
                <a:latin typeface="Courier"/>
              </a:rPr>
              <a:t>"kumikoNagato"</a:t>
            </a:r>
            <a:r>
              <a:rPr>
                <a:latin typeface="Courier"/>
              </a:rPr>
              <a:t>){</a:t>
            </a:r>
            <a:br/>
            <a:r>
              <a:rPr>
                <a:latin typeface="Courier"/>
              </a:rPr>
              <a:t>  path2SP </a:t>
            </a:r>
            <a:r>
              <a:rPr>
                <a:solidFill>
                  <a:srgbClr val="007020"/>
                </a:solidFill>
                <a:latin typeface="Courier"/>
              </a:rPr>
              <a:t>&lt;-</a:t>
            </a:r>
            <a:r>
              <a:rPr>
                <a:latin typeface="Courier"/>
              </a:rPr>
              <a:t> </a:t>
            </a:r>
            <a:r>
              <a:rPr>
                <a:solidFill>
                  <a:srgbClr val="4070A0"/>
                </a:solidFill>
                <a:latin typeface="Courier"/>
              </a:rPr>
              <a:t>"/Users/kumikoNagato/Library/OneDrive-WJP/Data Analytics/"</a:t>
            </a:r>
            <a:br/>
            <a:r>
              <a:rPr>
                <a:latin typeface="Courier"/>
              </a:rPr>
              <a:t>  </a:t>
            </a:r>
            <a:br/>
            <a:r>
              <a:rPr>
                <a:latin typeface="Courier"/>
              </a:rPr>
              <a:t>} </a:t>
            </a:r>
            <a:r>
              <a:rPr b="1">
                <a:solidFill>
                  <a:srgbClr val="007020"/>
                </a:solidFill>
                <a:latin typeface="Courier"/>
              </a:rPr>
              <a:t>else</a:t>
            </a:r>
            <a:r>
              <a:rPr>
                <a:latin typeface="Courier"/>
              </a:rPr>
              <a:t>{</a:t>
            </a:r>
            <a:br/>
            <a:r>
              <a:rPr>
                <a:latin typeface="Courier"/>
              </a:rPr>
              <a:t>  path2SP </a:t>
            </a:r>
            <a:r>
              <a:rPr>
                <a:solidFill>
                  <a:srgbClr val="007020"/>
                </a:solidFill>
                <a:latin typeface="Courier"/>
              </a:rPr>
              <a:t>&lt;-</a:t>
            </a:r>
            <a:r>
              <a:rPr>
                <a:latin typeface="Courier"/>
              </a:rPr>
              <a:t> </a:t>
            </a:r>
            <a:r>
              <a:rPr>
                <a:solidFill>
                  <a:srgbClr val="4070A0"/>
                </a:solidFill>
                <a:latin typeface="Courier"/>
              </a:rPr>
              <a:t>"PLEASE INSERT YOUR PERSONAL PATH TO THE SP DAU DIRECTORY"</a:t>
            </a:r>
            <a:br/>
            <a:r>
              <a:rPr>
                <a:latin typeface="Courier"/>
              </a:rPr>
              <a:t>  </a:t>
            </a:r>
            <a:br/>
            <a:r>
              <a:rPr>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Our Workflow</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analytics workflow for visualizations</a:t>
            </a:r>
          </a:p>
        </p:txBody>
      </p:sp>
      <p:sp>
        <p:nvSpPr>
          <p:cNvPr id="4" name="Text Placeholder 3"/>
          <p:cNvSpPr>
            <a:spLocks noGrp="1"/>
          </p:cNvSpPr>
          <p:nvPr>
            <p:ph idx="2" sz="half" type="body"/>
          </p:nvPr>
        </p:nvSpPr>
        <p:spPr/>
        <p:txBody>
          <a:bodyPr/>
          <a:lstStyle/>
          <a:p>
            <a:pPr lvl="0"/>
            <a:r>
              <a:rPr b="1">
                <a:hlinkClick r:id="rId2"/>
              </a:rPr>
              <a:t>LAC Reports Workflow</a:t>
            </a:r>
          </a:p>
          <a:p>
            <a:pPr lvl="0"/>
            <a:r>
              <a:rPr b="1">
                <a:hlinkClick r:id="rId3"/>
              </a:rPr>
              <a:t>Visualization Repository</a:t>
            </a:r>
          </a:p>
        </p:txBody>
      </p:sp>
      <p:pic>
        <p:nvPicPr>
          <p:cNvPr descr="media/code_structure.png" id="0" name="Picture 1"/>
          <p:cNvPicPr>
            <a:picLocks noGrp="1" noChangeAspect="1"/>
          </p:cNvPicPr>
          <p:nvPr/>
        </p:nvPicPr>
        <p:blipFill>
          <a:blip r:embed="rId4"/>
          <a:stretch>
            <a:fillRect/>
          </a:stretch>
        </p:blipFill>
        <p:spPr bwMode="auto">
          <a:xfrm>
            <a:off x="3568700" y="774700"/>
            <a:ext cx="5105400" cy="3225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analytics documentation</a:t>
            </a:r>
          </a:p>
        </p:txBody>
      </p:sp>
      <p:sp>
        <p:nvSpPr>
          <p:cNvPr id="3" name="Content Placeholder 2"/>
          <p:cNvSpPr>
            <a:spLocks noGrp="1"/>
          </p:cNvSpPr>
          <p:nvPr>
            <p:ph idx="1"/>
          </p:nvPr>
        </p:nvSpPr>
        <p:spPr/>
        <p:txBody>
          <a:bodyPr/>
          <a:lstStyle/>
          <a:p>
            <a:pPr lvl="0"/>
            <a:r>
              <a:rPr b="1">
                <a:hlinkClick r:id="rId2"/>
              </a:rPr>
              <a:t>Handbook of DAU protocols</a:t>
            </a:r>
          </a:p>
          <a:p>
            <a:pPr lvl="0"/>
            <a:r>
              <a:rPr/>
              <a:t>The documentation instills confidence in the estimations we are utilizing.</a:t>
            </a:r>
          </a:p>
          <a:p>
            <a:pPr lvl="0"/>
            <a:r>
              <a:rPr/>
              <a:t>There are specific data-related decisions that we need to emphasize for the purpose of transparency.</a:t>
            </a:r>
          </a:p>
          <a:p>
            <a:pPr lvl="0" indent="0">
              <a:buNone/>
            </a:pPr>
            <a:r>
              <a:rPr>
                <a:latin typeface="Courier"/>
              </a:rPr>
              <a:t>  data_subset.df </a:t>
            </a:r>
            <a:r>
              <a:rPr>
                <a:solidFill>
                  <a:srgbClr val="007020"/>
                </a:solidFill>
                <a:latin typeface="Courier"/>
              </a:rPr>
              <a:t>&lt;-</a:t>
            </a:r>
            <a:r>
              <a:rPr>
                <a:latin typeface="Courier"/>
              </a:rPr>
              <a:t> master_data.df </a:t>
            </a:r>
            <a:r>
              <a:rPr>
                <a:solidFill>
                  <a:srgbClr val="4070A0"/>
                </a:solidFill>
                <a:latin typeface="Courier"/>
              </a:rPr>
              <a:t>%&gt;%</a:t>
            </a:r>
            <a:br/>
            <a:r>
              <a:rPr>
                <a:latin typeface="Courier"/>
              </a:rPr>
              <a:t>    </a:t>
            </a:r>
            <a:r>
              <a:rPr>
                <a:solidFill>
                  <a:srgbClr val="06287E"/>
                </a:solidFill>
                <a:latin typeface="Courier"/>
              </a:rPr>
              <a:t>filter</a:t>
            </a:r>
            <a:r>
              <a:rPr>
                <a:latin typeface="Courier"/>
              </a:rPr>
              <a:t>(country </a:t>
            </a:r>
            <a:r>
              <a:rPr>
                <a:solidFill>
                  <a:srgbClr val="4070A0"/>
                </a:solidFill>
                <a:latin typeface="Courier"/>
              </a:rPr>
              <a:t>%in%</a:t>
            </a:r>
            <a:r>
              <a:rPr>
                <a:latin typeface="Courier"/>
              </a:rPr>
              <a:t> group) </a:t>
            </a:r>
            <a:r>
              <a:rPr>
                <a:solidFill>
                  <a:srgbClr val="4070A0"/>
                </a:solidFill>
                <a:latin typeface="Courier"/>
              </a:rPr>
              <a:t>%&gt;%</a:t>
            </a:r>
            <a:br/>
            <a:r>
              <a:rPr>
                <a:latin typeface="Courier"/>
              </a:rPr>
              <a:t>    </a:t>
            </a:r>
            <a:br/>
            <a:r>
              <a:rPr>
                <a:latin typeface="Courier"/>
              </a:rPr>
              <a:t>    </a:t>
            </a:r>
            <a:r>
              <a:rPr i="1">
                <a:solidFill>
                  <a:srgbClr val="60A0B0"/>
                </a:solidFill>
                <a:latin typeface="Courier"/>
              </a:rPr>
              <a:t># Latest year is different for Paraguay</a:t>
            </a:r>
            <a:br/>
            <a:r>
              <a:rPr>
                <a:latin typeface="Courier"/>
              </a:rPr>
              <a:t>    </a:t>
            </a:r>
            <a:r>
              <a:rPr>
                <a:solidFill>
                  <a:srgbClr val="06287E"/>
                </a:solidFill>
                <a:latin typeface="Courier"/>
              </a:rPr>
              <a:t>mutate</a:t>
            </a:r>
            <a:r>
              <a:rPr>
                <a:latin typeface="Courier"/>
              </a:rPr>
              <a:t>(</a:t>
            </a:r>
            <a:r>
              <a:rPr>
                <a:solidFill>
                  <a:srgbClr val="7D9029"/>
                </a:solidFill>
                <a:latin typeface="Courier"/>
              </a:rPr>
              <a:t>latestYear =</a:t>
            </a:r>
            <a:r>
              <a:rPr>
                <a:latin typeface="Courier"/>
              </a:rPr>
              <a:t> </a:t>
            </a:r>
            <a:r>
              <a:rPr>
                <a:solidFill>
                  <a:srgbClr val="06287E"/>
                </a:solidFill>
                <a:latin typeface="Courier"/>
              </a:rPr>
              <a:t>if_else</a:t>
            </a:r>
            <a:r>
              <a:rPr>
                <a:latin typeface="Courier"/>
              </a:rPr>
              <a:t>(country </a:t>
            </a:r>
            <a:r>
              <a:rPr>
                <a:solidFill>
                  <a:srgbClr val="4070A0"/>
                </a:solidFill>
                <a:latin typeface="Courier"/>
              </a:rPr>
              <a:t>==</a:t>
            </a:r>
            <a:r>
              <a:rPr>
                <a:latin typeface="Courier"/>
              </a:rPr>
              <a:t> </a:t>
            </a:r>
            <a:r>
              <a:rPr>
                <a:solidFill>
                  <a:srgbClr val="4070A0"/>
                </a:solidFill>
                <a:latin typeface="Courier"/>
              </a:rPr>
              <a:t>"Paraguay"</a:t>
            </a:r>
            <a:r>
              <a:rPr>
                <a:latin typeface="Courier"/>
              </a:rPr>
              <a:t>, </a:t>
            </a:r>
            <a:r>
              <a:rPr>
                <a:solidFill>
                  <a:srgbClr val="40A070"/>
                </a:solidFill>
                <a:latin typeface="Courier"/>
              </a:rPr>
              <a:t>2021</a:t>
            </a:r>
            <a:r>
              <a:rPr>
                <a:latin typeface="Courier"/>
              </a:rPr>
              <a:t>, </a:t>
            </a:r>
            <a:r>
              <a:rPr>
                <a:solidFill>
                  <a:srgbClr val="40A070"/>
                </a:solidFill>
                <a:latin typeface="Courier"/>
              </a:rPr>
              <a:t>2022</a:t>
            </a:r>
            <a:r>
              <a:rPr>
                <a:latin typeface="Courier"/>
              </a:rPr>
              <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year =</a:t>
            </a:r>
            <a:r>
              <a:rPr>
                <a:latin typeface="Courier"/>
              </a:rPr>
              <a:t> </a:t>
            </a:r>
            <a:r>
              <a:rPr>
                <a:solidFill>
                  <a:srgbClr val="06287E"/>
                </a:solidFill>
                <a:latin typeface="Courier"/>
              </a:rPr>
              <a:t>if_else</a:t>
            </a:r>
            <a:r>
              <a:rPr>
                <a:latin typeface="Courier"/>
              </a:rPr>
              <a:t>(country </a:t>
            </a:r>
            <a:r>
              <a:rPr>
                <a:solidFill>
                  <a:srgbClr val="4070A0"/>
                </a:solidFill>
                <a:latin typeface="Courier"/>
              </a:rPr>
              <a:t>==</a:t>
            </a:r>
            <a:r>
              <a:rPr>
                <a:latin typeface="Courier"/>
              </a:rPr>
              <a:t> </a:t>
            </a:r>
            <a:r>
              <a:rPr>
                <a:solidFill>
                  <a:srgbClr val="4070A0"/>
                </a:solidFill>
                <a:latin typeface="Courier"/>
              </a:rPr>
              <a:t>"Nicaragua"</a:t>
            </a:r>
            <a:r>
              <a:rPr>
                <a:latin typeface="Courier"/>
              </a:rPr>
              <a:t> </a:t>
            </a:r>
            <a:r>
              <a:rPr>
                <a:solidFill>
                  <a:srgbClr val="4070A0"/>
                </a:solidFill>
                <a:latin typeface="Courier"/>
              </a:rPr>
              <a:t>&amp;</a:t>
            </a:r>
            <a:r>
              <a:rPr>
                <a:latin typeface="Courier"/>
              </a:rPr>
              <a:t> year </a:t>
            </a:r>
            <a:r>
              <a:rPr>
                <a:solidFill>
                  <a:srgbClr val="4070A0"/>
                </a:solidFill>
                <a:latin typeface="Courier"/>
              </a:rPr>
              <a:t>==</a:t>
            </a:r>
            <a:r>
              <a:rPr>
                <a:latin typeface="Courier"/>
              </a:rPr>
              <a:t> </a:t>
            </a:r>
            <a:r>
              <a:rPr>
                <a:solidFill>
                  <a:srgbClr val="40A070"/>
                </a:solidFill>
                <a:latin typeface="Courier"/>
              </a:rPr>
              <a:t>2021</a:t>
            </a:r>
            <a:r>
              <a:rPr>
                <a:latin typeface="Courier"/>
              </a:rPr>
              <a:t>, </a:t>
            </a:r>
            <a:r>
              <a:rPr>
                <a:solidFill>
                  <a:srgbClr val="880000"/>
                </a:solidFill>
                <a:latin typeface="Courier"/>
              </a:rPr>
              <a:t>NA_real_</a:t>
            </a:r>
            <a:r>
              <a:rPr>
                <a:latin typeface="Courier"/>
              </a:rPr>
              <a:t>, year)) </a:t>
            </a:r>
            <a:r>
              <a:rPr i="1">
                <a:solidFill>
                  <a:srgbClr val="60A0B0"/>
                </a:solidFill>
                <a:latin typeface="Courier"/>
              </a:rPr>
              <a:t># We didn't use the data </a:t>
            </a:r>
            <a:br/>
            <a:r>
              <a:rPr>
                <a:latin typeface="Courier"/>
              </a:rPr>
              <a:t>                                                                                  </a:t>
            </a:r>
            <a:r>
              <a:rPr i="1">
                <a:solidFill>
                  <a:srgbClr val="60A0B0"/>
                </a:solidFill>
                <a:latin typeface="Courier"/>
              </a:rPr>
              <a:t># from Nicaragua in 2021</a:t>
            </a:r>
            <a:br/>
            <a:r>
              <a:rPr>
                <a:latin typeface="Courier"/>
              </a:rPr>
              <a:t>                                                                                  </a:t>
            </a:r>
            <a:r>
              <a:rPr i="1">
                <a:solidFill>
                  <a:srgbClr val="60A0B0"/>
                </a:solidFill>
                <a:latin typeface="Courier"/>
              </a:rPr>
              <a:t># index</a:t>
            </a:r>
          </a:p>
          <a:p>
            <a:pPr lvl="0"/>
            <a:r>
              <a:rPr/>
              <a:t>Good documentation facilitates the seamless integration of new team members and enables non-coding team members to comprehend the process effectively.</a:t>
            </a:r>
          </a:p>
          <a:p>
            <a:pPr lvl="0"/>
            <a:r>
              <a:rPr/>
              <a:t>This is a good way to standardize the language of the project.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Workflow</dc:title>
  <dc:creator>Data Analytics Unit</dc:creator>
  <cp:keywords/>
  <dcterms:created xsi:type="dcterms:W3CDTF">2023-05-26T19:07:37Z</dcterms:created>
  <dcterms:modified xsi:type="dcterms:W3CDTF">2023-05-26T19:07:37Z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heme">
    <vt:lpwstr/>
  </property>
  <property fmtid="{D5CDD505-2E9C-101B-9397-08002B2CF9AE}" pid="11" name="toc-title">
    <vt:lpwstr>Table of contents</vt:lpwstr>
  </property>
</Properties>
</file>