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70" r:id="rId5"/>
    <p:sldId id="740" r:id="rId6"/>
    <p:sldId id="742" r:id="rId7"/>
    <p:sldId id="744" r:id="rId8"/>
    <p:sldId id="743" r:id="rId9"/>
    <p:sldId id="746" r:id="rId10"/>
    <p:sldId id="749" r:id="rId11"/>
    <p:sldId id="748" r:id="rId12"/>
    <p:sldId id="750" r:id="rId13"/>
    <p:sldId id="741" r:id="rId14"/>
    <p:sldId id="7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2F97C2-8360-4CEF-8DE7-711294D476AA}">
          <p14:sldIdLst>
            <p14:sldId id="270"/>
            <p14:sldId id="740"/>
            <p14:sldId id="742"/>
            <p14:sldId id="744"/>
            <p14:sldId id="743"/>
            <p14:sldId id="746"/>
            <p14:sldId id="749"/>
            <p14:sldId id="748"/>
            <p14:sldId id="750"/>
            <p14:sldId id="741"/>
            <p14:sldId id="729"/>
          </p14:sldIdLst>
        </p14:section>
      </p14:sectionLst>
    </p:ex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00"/>
    <a:srgbClr val="F7F7F7"/>
    <a:srgbClr val="2F2F2F"/>
    <a:srgbClr val="3C4052"/>
    <a:srgbClr val="E6E6E6"/>
    <a:srgbClr val="1C1E26"/>
    <a:srgbClr val="303342"/>
    <a:srgbClr val="485F74"/>
    <a:srgbClr val="354655"/>
    <a:srgbClr val="85B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375" autoAdjust="0"/>
  </p:normalViewPr>
  <p:slideViewPr>
    <p:cSldViewPr snapToGrid="0">
      <p:cViewPr varScale="1">
        <p:scale>
          <a:sx n="59" d="100"/>
          <a:sy n="59" d="100"/>
        </p:scale>
        <p:origin x="450" y="72"/>
      </p:cViewPr>
      <p:guideLst>
        <p:guide orient="horz" pos="2160"/>
        <p:guide pos="3840"/>
      </p:guideLst>
    </p:cSldViewPr>
  </p:slideViewPr>
  <p:outlineViewPr>
    <p:cViewPr>
      <p:scale>
        <a:sx n="75" d="100"/>
        <a:sy n="75" d="100"/>
      </p:scale>
      <p:origin x="0" y="0"/>
    </p:cViewPr>
  </p:outlineViewPr>
  <p:notesTextViewPr>
    <p:cViewPr>
      <p:scale>
        <a:sx n="75" d="100"/>
        <a:sy n="75" d="100"/>
      </p:scale>
      <p:origin x="0" y="0"/>
    </p:cViewPr>
  </p:notesTextViewPr>
  <p:sorterViewPr>
    <p:cViewPr varScale="1">
      <p:scale>
        <a:sx n="1" d="1"/>
        <a:sy n="1" d="1"/>
      </p:scale>
      <p:origin x="0" y="-144264"/>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21010-3731-422F-8CF1-CD47B2D7C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2656080-143A-4905-932A-5C7754887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920ABC-E11D-42B4-A428-76B2C5BC0052}" type="datetimeFigureOut">
              <a:rPr lang="en-US" smtClean="0"/>
              <a:t>10/4/2021</a:t>
            </a:fld>
            <a:endParaRPr lang="en-US" dirty="0"/>
          </a:p>
        </p:txBody>
      </p:sp>
      <p:sp>
        <p:nvSpPr>
          <p:cNvPr id="4" name="Footer Placeholder 3">
            <a:extLst>
              <a:ext uri="{FF2B5EF4-FFF2-40B4-BE49-F238E27FC236}">
                <a16:creationId xmlns:a16="http://schemas.microsoft.com/office/drawing/2014/main" id="{96359276-DB8D-43B4-8029-4A695209B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E29EE0F-113C-45AB-9877-4A16FFA6A9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DB89D3-056A-4F4C-8125-EA7126289545}" type="slidenum">
              <a:rPr lang="en-US" smtClean="0"/>
              <a:t>‹#›</a:t>
            </a:fld>
            <a:endParaRPr lang="en-US" dirty="0"/>
          </a:p>
        </p:txBody>
      </p:sp>
    </p:spTree>
    <p:extLst>
      <p:ext uri="{BB962C8B-B14F-4D97-AF65-F5344CB8AC3E}">
        <p14:creationId xmlns:p14="http://schemas.microsoft.com/office/powerpoint/2010/main" val="3231827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EED04-A4F0-49ED-B42E-211B56474E8D}" type="datetimeFigureOut">
              <a:rPr lang="en-US" smtClean="0"/>
              <a:t>10/4/2021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CB7-DCA5-4E5B-97F1-300CDD8D2AAB}" type="slidenum">
              <a:rPr lang="en-US" smtClean="0"/>
              <a:t>‹#›</a:t>
            </a:fld>
            <a:endParaRPr lang="en-US" dirty="0"/>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1</a:t>
            </a:fld>
            <a:endParaRPr lang="en-US" dirty="0"/>
          </a:p>
        </p:txBody>
      </p:sp>
    </p:spTree>
    <p:extLst>
      <p:ext uri="{BB962C8B-B14F-4D97-AF65-F5344CB8AC3E}">
        <p14:creationId xmlns:p14="http://schemas.microsoft.com/office/powerpoint/2010/main" val="2419457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Coffee Chain to start being profitable, they need to eliminate the majority of what is not making them gain any profits. After eliminating these products, the company will experience an increase in profitability </a:t>
            </a:r>
            <a:r>
              <a:rPr lang="en-US"/>
              <a:t>and efficiency.</a:t>
            </a:r>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10</a:t>
            </a:fld>
            <a:endParaRPr lang="en-US" dirty="0"/>
          </a:p>
        </p:txBody>
      </p:sp>
    </p:spTree>
    <p:extLst>
      <p:ext uri="{BB962C8B-B14F-4D97-AF65-F5344CB8AC3E}">
        <p14:creationId xmlns:p14="http://schemas.microsoft.com/office/powerpoint/2010/main" val="2076370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220CB7-DCA5-4E5B-97F1-300CDD8D2AAB}" type="slidenum">
              <a:rPr lang="en-US" smtClean="0"/>
              <a:t>11</a:t>
            </a:fld>
            <a:endParaRPr lang="en-US" dirty="0"/>
          </a:p>
        </p:txBody>
      </p:sp>
    </p:spTree>
    <p:extLst>
      <p:ext uri="{BB962C8B-B14F-4D97-AF65-F5344CB8AC3E}">
        <p14:creationId xmlns:p14="http://schemas.microsoft.com/office/powerpoint/2010/main" val="18241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analysis of why Coffee Chain is not profiting. We will look into issues occurring from different regions of the United States and figure out why they have not been profitable. The main 3 issues to Coffee Chain’s profitability are products/location, inventory management, and marketing expenses. We will explore how these are contributing to their profit loss and what they can do to increase profits. </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299079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chemeClr val="bg1"/>
                </a:solidFill>
                <a:latin typeface="Lato Black" panose="020F0502020204030203" pitchFamily="34" charset="0"/>
                <a:ea typeface="Lato Black" panose="020F0502020204030203" pitchFamily="34" charset="0"/>
                <a:cs typeface="Lato Black" panose="020F0502020204030203" pitchFamily="34" charset="0"/>
              </a:rPr>
              <a:t>To begin the analysis, we start by observing the amount Coffee Chain budget for profit and how much they are actually making in profit. This graph shows that for each product they have, Coffee Chain is overbudgeting for each product besides earl grey and </a:t>
            </a:r>
            <a:r>
              <a:rPr lang="en-US" sz="1000" dirty="0" err="1">
                <a:solidFill>
                  <a:schemeClr val="bg1"/>
                </a:solidFill>
                <a:latin typeface="Lato Black" panose="020F0502020204030203" pitchFamily="34" charset="0"/>
                <a:ea typeface="Lato Black" panose="020F0502020204030203" pitchFamily="34" charset="0"/>
                <a:cs typeface="Lato Black" panose="020F0502020204030203" pitchFamily="34" charset="0"/>
              </a:rPr>
              <a:t>darjeeling</a:t>
            </a:r>
            <a:r>
              <a:rPr lang="en-US" sz="1000" dirty="0">
                <a:solidFill>
                  <a:schemeClr val="bg1"/>
                </a:solidFill>
                <a:latin typeface="Lato Black" panose="020F0502020204030203" pitchFamily="34" charset="0"/>
                <a:ea typeface="Lato Black" panose="020F0502020204030203" pitchFamily="34" charset="0"/>
                <a:cs typeface="Lato Black" panose="020F0502020204030203" pitchFamily="34" charset="0"/>
              </a:rPr>
              <a:t>. We can see that green tea, amaretto, mint, and regular expresso are the least profitable products on the graph. Green tea is the only product is the only product that is below 0. </a:t>
            </a:r>
            <a:endParaRPr lang="en-US" sz="1000" dirty="0"/>
          </a:p>
        </p:txBody>
      </p:sp>
      <p:sp>
        <p:nvSpPr>
          <p:cNvPr id="4" name="Slide Number Placeholder 3"/>
          <p:cNvSpPr>
            <a:spLocks noGrp="1"/>
          </p:cNvSpPr>
          <p:nvPr>
            <p:ph type="sldNum" sz="quarter" idx="5"/>
          </p:nvPr>
        </p:nvSpPr>
        <p:spPr/>
        <p:txBody>
          <a:bodyPr/>
          <a:lstStyle/>
          <a:p>
            <a:fld id="{7F220CB7-DCA5-4E5B-97F1-300CDD8D2AAB}" type="slidenum">
              <a:rPr lang="en-US" smtClean="0"/>
              <a:t>3</a:t>
            </a:fld>
            <a:endParaRPr lang="en-US" dirty="0"/>
          </a:p>
        </p:txBody>
      </p:sp>
    </p:spTree>
    <p:extLst>
      <p:ext uri="{BB962C8B-B14F-4D97-AF65-F5344CB8AC3E}">
        <p14:creationId xmlns:p14="http://schemas.microsoft.com/office/powerpoint/2010/main" val="3995446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tells us how much profit each state can expect to make as sales increase. The r-squared value, .77818 &gt; .5, meaning there is a strong correlation between sales and profit. The P-Value, &lt;.0001, indicates that there is a 1 in 1000 chance the information in the graph occurred by chance, meaning this is a reliable graph. The marks above the trend line indicate that we are gaining more profit than expecting. For the marks underneath the trend line, if they have high sales, we can expect those points to be mostly responsible for the company’s loss in profits. By this logic we should see that Nevada, California, and New York will make up a bulk of the company’s profitability problem. </a:t>
            </a:r>
          </a:p>
        </p:txBody>
      </p:sp>
      <p:sp>
        <p:nvSpPr>
          <p:cNvPr id="4" name="Slide Number Placeholder 3"/>
          <p:cNvSpPr>
            <a:spLocks noGrp="1"/>
          </p:cNvSpPr>
          <p:nvPr>
            <p:ph type="sldNum" sz="quarter" idx="5"/>
          </p:nvPr>
        </p:nvSpPr>
        <p:spPr/>
        <p:txBody>
          <a:bodyPr/>
          <a:lstStyle/>
          <a:p>
            <a:fld id="{7F220CB7-DCA5-4E5B-97F1-300CDD8D2AAB}" type="slidenum">
              <a:rPr lang="en-US" smtClean="0"/>
              <a:t>4</a:t>
            </a:fld>
            <a:endParaRPr lang="en-US" dirty="0"/>
          </a:p>
        </p:txBody>
      </p:sp>
    </p:spTree>
    <p:extLst>
      <p:ext uri="{BB962C8B-B14F-4D97-AF65-F5344CB8AC3E}">
        <p14:creationId xmlns:p14="http://schemas.microsoft.com/office/powerpoint/2010/main" val="180304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 we can confirm that Nevada, New York, and California make up a bulk of the profitability issues. The graph breaks down the profit of each product in all the states. Green tea’s profitability in Nevada in in the below 0 and makes up majority of the profit loss for that product. New York is the main reason for profitability loss for caffe mocha and mint. Lastly, California makes up the profitability issues for decaf Irish cream and amaretto. </a:t>
            </a:r>
          </a:p>
        </p:txBody>
      </p:sp>
      <p:sp>
        <p:nvSpPr>
          <p:cNvPr id="4" name="Slide Number Placeholder 3"/>
          <p:cNvSpPr>
            <a:spLocks noGrp="1"/>
          </p:cNvSpPr>
          <p:nvPr>
            <p:ph type="sldNum" sz="quarter" idx="5"/>
          </p:nvPr>
        </p:nvSpPr>
        <p:spPr/>
        <p:txBody>
          <a:bodyPr/>
          <a:lstStyle/>
          <a:p>
            <a:fld id="{7F220CB7-DCA5-4E5B-97F1-300CDD8D2AAB}" type="slidenum">
              <a:rPr lang="en-US" smtClean="0"/>
              <a:t>5</a:t>
            </a:fld>
            <a:endParaRPr lang="en-US" dirty="0"/>
          </a:p>
        </p:txBody>
      </p:sp>
    </p:spTree>
    <p:extLst>
      <p:ext uri="{BB962C8B-B14F-4D97-AF65-F5344CB8AC3E}">
        <p14:creationId xmlns:p14="http://schemas.microsoft.com/office/powerpoint/2010/main" val="362207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take a deeper look into product profitability, we can see the area codes where certain products are not profitable. In every California area code, Amaretto and decaf Irish cream fail to make any profits, so it is recommended to discontinue the product in California. In every area code in New York, caffe mocha and mint are not profitable so they should be considered for discontinuation. Green tea should be discontinued as well in Nevada since it is also not profitable. To figure out why these products are not profitable, we need to look at some more variables such as inventory and marketing expenses.</a:t>
            </a:r>
          </a:p>
        </p:txBody>
      </p:sp>
      <p:sp>
        <p:nvSpPr>
          <p:cNvPr id="4" name="Slide Number Placeholder 3"/>
          <p:cNvSpPr>
            <a:spLocks noGrp="1"/>
          </p:cNvSpPr>
          <p:nvPr>
            <p:ph type="sldNum" sz="quarter" idx="5"/>
          </p:nvPr>
        </p:nvSpPr>
        <p:spPr/>
        <p:txBody>
          <a:bodyPr/>
          <a:lstStyle/>
          <a:p>
            <a:fld id="{7F220CB7-DCA5-4E5B-97F1-300CDD8D2AAB}" type="slidenum">
              <a:rPr lang="en-US" smtClean="0"/>
              <a:t>6</a:t>
            </a:fld>
            <a:endParaRPr lang="en-US" dirty="0"/>
          </a:p>
        </p:txBody>
      </p:sp>
    </p:spTree>
    <p:extLst>
      <p:ext uri="{BB962C8B-B14F-4D97-AF65-F5344CB8AC3E}">
        <p14:creationId xmlns:p14="http://schemas.microsoft.com/office/powerpoint/2010/main" val="421886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 the inventory turnover ratio is found calculating the COGS over the average inventory. The inventory turnover ratio is a measure of how many times inventory is sold and replaced over a given period. A higher inventory turnover means that the company is selling goods quickly and that there is considerable demand for the products. The trend line equations tell us the average inventory rate for each state (2.11491 for California, 1.35204 for Nevada, and 1.6257 for New York). These are relatively bad inventory turnover rates and a reason for this is because of the large amounts of inventory for the wrong products. These products being the California’s amaretto and decaf Irish cream, New York’s caffe mocha and mint, and Nevada’s green tea.</a:t>
            </a:r>
          </a:p>
        </p:txBody>
      </p:sp>
      <p:sp>
        <p:nvSpPr>
          <p:cNvPr id="4" name="Slide Number Placeholder 3"/>
          <p:cNvSpPr>
            <a:spLocks noGrp="1"/>
          </p:cNvSpPr>
          <p:nvPr>
            <p:ph type="sldNum" sz="quarter" idx="5"/>
          </p:nvPr>
        </p:nvSpPr>
        <p:spPr/>
        <p:txBody>
          <a:bodyPr/>
          <a:lstStyle/>
          <a:p>
            <a:fld id="{7F220CB7-DCA5-4E5B-97F1-300CDD8D2AAB}" type="slidenum">
              <a:rPr lang="en-US" smtClean="0"/>
              <a:t>7</a:t>
            </a:fld>
            <a:endParaRPr lang="en-US" dirty="0"/>
          </a:p>
        </p:txBody>
      </p:sp>
    </p:spTree>
    <p:extLst>
      <p:ext uri="{BB962C8B-B14F-4D97-AF65-F5344CB8AC3E}">
        <p14:creationId xmlns:p14="http://schemas.microsoft.com/office/powerpoint/2010/main" val="564601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new inventory turnover rate after removing California’s amaretto and decaf Irish cream, New York’s caffe mocha and mint, and Nevada’s green tea. The new inventory turnover rate jumps to 3.36625 in California, 4.41857 in Nevada, and 3.17449 in New York. These increases in inventory turnover rates indicate that by eliminating the products previously mentioned, Coffee Chain can be keep a balance between their sales and inventory while still being profitable. </a:t>
            </a:r>
          </a:p>
        </p:txBody>
      </p:sp>
      <p:sp>
        <p:nvSpPr>
          <p:cNvPr id="4" name="Slide Number Placeholder 3"/>
          <p:cNvSpPr>
            <a:spLocks noGrp="1"/>
          </p:cNvSpPr>
          <p:nvPr>
            <p:ph type="sldNum" sz="quarter" idx="5"/>
          </p:nvPr>
        </p:nvSpPr>
        <p:spPr/>
        <p:txBody>
          <a:bodyPr/>
          <a:lstStyle/>
          <a:p>
            <a:fld id="{7F220CB7-DCA5-4E5B-97F1-300CDD8D2AAB}" type="slidenum">
              <a:rPr lang="en-US" smtClean="0"/>
              <a:t>8</a:t>
            </a:fld>
            <a:endParaRPr lang="en-US" dirty="0"/>
          </a:p>
        </p:txBody>
      </p:sp>
    </p:spTree>
    <p:extLst>
      <p:ext uri="{BB962C8B-B14F-4D97-AF65-F5344CB8AC3E}">
        <p14:creationId xmlns:p14="http://schemas.microsoft.com/office/powerpoint/2010/main" val="293982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Coffee Chain is spending too much money on California’s amaretto and decaf Irish cream, New York’s caffe mocha and mint, and Nevada’s green tea. These products are not profitable when the company spends money for marketing on them. </a:t>
            </a:r>
          </a:p>
        </p:txBody>
      </p:sp>
      <p:sp>
        <p:nvSpPr>
          <p:cNvPr id="4" name="Slide Number Placeholder 3"/>
          <p:cNvSpPr>
            <a:spLocks noGrp="1"/>
          </p:cNvSpPr>
          <p:nvPr>
            <p:ph type="sldNum" sz="quarter" idx="5"/>
          </p:nvPr>
        </p:nvSpPr>
        <p:spPr/>
        <p:txBody>
          <a:bodyPr/>
          <a:lstStyle/>
          <a:p>
            <a:fld id="{7F220CB7-DCA5-4E5B-97F1-300CDD8D2AAB}" type="slidenum">
              <a:rPr lang="en-US" smtClean="0"/>
              <a:t>9</a:t>
            </a:fld>
            <a:endParaRPr lang="en-US" dirty="0"/>
          </a:p>
        </p:txBody>
      </p:sp>
    </p:spTree>
    <p:extLst>
      <p:ext uri="{BB962C8B-B14F-4D97-AF65-F5344CB8AC3E}">
        <p14:creationId xmlns:p14="http://schemas.microsoft.com/office/powerpoint/2010/main" val="140096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prstGeom prst="rect">
            <a:avLst/>
          </a:prstGeom>
        </p:spPr>
        <p:txBody>
          <a:bodyPr/>
          <a:lstStyle>
            <a:lvl1pPr marL="0" indent="0">
              <a:buNone/>
              <a:defRPr/>
            </a:lvl1pPr>
          </a:lstStyle>
          <a:p>
            <a:r>
              <a:rPr lang="en-US" dirty="0"/>
              <a:t>Drag and Drop Image Here</a:t>
            </a:r>
          </a:p>
        </p:txBody>
      </p:sp>
      <p:sp>
        <p:nvSpPr>
          <p:cNvPr id="2" name="Title 1">
            <a:extLst>
              <a:ext uri="{FF2B5EF4-FFF2-40B4-BE49-F238E27FC236}">
                <a16:creationId xmlns:a16="http://schemas.microsoft.com/office/drawing/2014/main" id="{AAB8A1A3-5BFE-4E68-81F1-F52462776C9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1146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1EF1-BFC9-4361-B215-2D83B16ABB4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167099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4_Custom Layout">
    <p:spTree>
      <p:nvGrpSpPr>
        <p:cNvPr id="1" name=""/>
        <p:cNvGrpSpPr/>
        <p:nvPr/>
      </p:nvGrpSpPr>
      <p:grpSpPr>
        <a:xfrm>
          <a:off x="0" y="0"/>
          <a:ext cx="0" cy="0"/>
          <a:chOff x="0" y="0"/>
          <a:chExt cx="0" cy="0"/>
        </a:xfrm>
      </p:grpSpPr>
      <p:sp>
        <p:nvSpPr>
          <p:cNvPr id="4" name="Rectangle 3"/>
          <p:cNvSpPr/>
          <p:nvPr userDrawn="1"/>
        </p:nvSpPr>
        <p:spPr>
          <a:xfrm>
            <a:off x="0" y="0"/>
            <a:ext cx="12192000" cy="6487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51FFE5-84D8-43BD-9B0D-76C497F5553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5892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Rectangle 10"/>
          <p:cNvSpPr/>
          <p:nvPr userDrawn="1"/>
        </p:nvSpPr>
        <p:spPr>
          <a:xfrm>
            <a:off x="0" y="1428299"/>
            <a:ext cx="1711234" cy="4436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832539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rot="10800000">
            <a:off x="11858328" y="148422"/>
            <a:ext cx="332874" cy="590718"/>
            <a:chOff x="10026" y="148425"/>
            <a:chExt cx="332874" cy="590718"/>
          </a:xfrm>
        </p:grpSpPr>
        <p:sp>
          <p:nvSpPr>
            <p:cNvPr id="16" name="Rectangle 15"/>
            <p:cNvSpPr/>
            <p:nvPr/>
          </p:nvSpPr>
          <p:spPr>
            <a:xfrm>
              <a:off x="10026" y="148428"/>
              <a:ext cx="203334"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Rectangle 1"/>
          <p:cNvSpPr/>
          <p:nvPr userDrawn="1"/>
        </p:nvSpPr>
        <p:spPr>
          <a:xfrm>
            <a:off x="0" y="6477000"/>
            <a:ext cx="12192000" cy="381000"/>
          </a:xfrm>
          <a:prstGeom prst="rect">
            <a:avLst/>
          </a:prstGeom>
          <a:solidFill>
            <a:srgbClr val="E6E6E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Box 11"/>
          <p:cNvSpPr txBox="1"/>
          <p:nvPr userDrawn="1"/>
        </p:nvSpPr>
        <p:spPr>
          <a:xfrm>
            <a:off x="11292841" y="6528300"/>
            <a:ext cx="799412" cy="276999"/>
          </a:xfrm>
          <a:prstGeom prst="rect">
            <a:avLst/>
          </a:prstGeom>
          <a:noFill/>
        </p:spPr>
        <p:txBody>
          <a:bodyPr wrap="square" rtlCol="0" anchor="ctr">
            <a:spAutoFit/>
          </a:bodyPr>
          <a:lstStyle/>
          <a:p>
            <a:pPr algn="r"/>
            <a:fld id="{260E2A6B-A809-4840-BF14-8648BC0BDF87}" type="slidenum">
              <a:rPr lang="en-US" sz="1200" b="0" i="0" strike="noStrike" spc="0" noProof="0" smtClean="0">
                <a:solidFill>
                  <a:schemeClr val="accent1"/>
                </a:solidFill>
                <a:latin typeface="+mn-lt"/>
                <a:ea typeface="Roboto Condensed Light" panose="02000000000000000000" pitchFamily="2" charset="0"/>
                <a:cs typeface="Segoe UI Light" panose="020B0502040204020203" pitchFamily="34" charset="0"/>
              </a:rPr>
              <a:pPr algn="r"/>
              <a:t>‹#›</a:t>
            </a:fld>
            <a:endParaRPr lang="en-US" sz="8000" b="0" i="0" strike="noStrike" spc="0" noProof="0" dirty="0">
              <a:solidFill>
                <a:schemeClr val="accent1"/>
              </a:solidFill>
              <a:latin typeface="+mn-lt"/>
              <a:ea typeface="Roboto Condensed Light" panose="02000000000000000000" pitchFamily="2" charset="0"/>
              <a:cs typeface="Segoe UI Light" panose="020B0502040204020203" pitchFamily="34" charset="0"/>
            </a:endParaRPr>
          </a:p>
        </p:txBody>
      </p:sp>
      <p:sp>
        <p:nvSpPr>
          <p:cNvPr id="9" name="TextBox 8"/>
          <p:cNvSpPr txBox="1"/>
          <p:nvPr userDrawn="1"/>
        </p:nvSpPr>
        <p:spPr>
          <a:xfrm>
            <a:off x="68580" y="6528300"/>
            <a:ext cx="1684329" cy="276999"/>
          </a:xfrm>
          <a:prstGeom prst="rect">
            <a:avLst/>
          </a:prstGeom>
          <a:noFill/>
        </p:spPr>
        <p:txBody>
          <a:bodyPr wrap="square" rtlCol="0">
            <a:spAutoFit/>
          </a:bodyPr>
          <a:lstStyle/>
          <a:p>
            <a:pPr algn="l"/>
            <a:r>
              <a:rPr lang="en-US" sz="1200" b="1" noProof="0" dirty="0">
                <a:solidFill>
                  <a:schemeClr val="accent1"/>
                </a:solidFill>
                <a:latin typeface="+mn-lt"/>
              </a:rPr>
              <a:t>Your </a:t>
            </a:r>
            <a:r>
              <a:rPr lang="en-US" sz="1200" b="1" baseline="0" noProof="0" dirty="0">
                <a:solidFill>
                  <a:schemeClr val="accent1"/>
                </a:solidFill>
                <a:latin typeface="+mn-lt"/>
              </a:rPr>
              <a:t>Coffee Shop</a:t>
            </a:r>
            <a:endParaRPr lang="en-US" sz="1200" b="1" noProof="0" dirty="0">
              <a:solidFill>
                <a:schemeClr val="accent1"/>
              </a:solidFill>
              <a:latin typeface="+mn-lt"/>
            </a:endParaRPr>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781" r:id="rId3"/>
    <p:sldLayoutId id="214748369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p:nvSpPr>
        <p:spPr>
          <a:xfrm>
            <a:off x="-2" y="0"/>
            <a:ext cx="1219200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Placeholder 1" descr="Coffee shop artwork and icons"/>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Title 10" hidden="1">
            <a:extLst>
              <a:ext uri="{FF2B5EF4-FFF2-40B4-BE49-F238E27FC236}">
                <a16:creationId xmlns:a16="http://schemas.microsoft.com/office/drawing/2014/main" id="{B825F879-7327-49C3-8A45-B7A226CC37F4}"/>
              </a:ext>
            </a:extLst>
          </p:cNvPr>
          <p:cNvSpPr>
            <a:spLocks noGrp="1"/>
          </p:cNvSpPr>
          <p:nvPr>
            <p:ph type="title"/>
          </p:nvPr>
        </p:nvSpPr>
        <p:spPr/>
        <p:txBody>
          <a:bodyPr/>
          <a:lstStyle/>
          <a:p>
            <a:r>
              <a:rPr lang="en-US" dirty="0"/>
              <a:t>Slide 1</a:t>
            </a:r>
          </a:p>
        </p:txBody>
      </p:sp>
      <p:sp>
        <p:nvSpPr>
          <p:cNvPr id="6" name="Rectangle 5">
            <a:extLs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Illustration of a coffee cup and saucer with steam coming out and the wording &quot;Coffee Shop&quot; within the stea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9647" y="329709"/>
            <a:ext cx="2792701" cy="4023028"/>
          </a:xfrm>
          <a:prstGeom prst="rect">
            <a:avLst/>
          </a:prstGeom>
        </p:spPr>
      </p:pic>
      <p:sp>
        <p:nvSpPr>
          <p:cNvPr id="22" name="TextBox 21"/>
          <p:cNvSpPr txBox="1"/>
          <p:nvPr/>
        </p:nvSpPr>
        <p:spPr>
          <a:xfrm>
            <a:off x="2846562" y="4658381"/>
            <a:ext cx="6498895" cy="584775"/>
          </a:xfrm>
          <a:prstGeom prst="rect">
            <a:avLst/>
          </a:prstGeom>
          <a:noFill/>
        </p:spPr>
        <p:txBody>
          <a:bodyPr wrap="none" rtlCol="0">
            <a:spAutoFit/>
          </a:bodyPr>
          <a:lstStyle/>
          <a:p>
            <a:pPr algn="ctr"/>
            <a:r>
              <a:rPr lang="en-US" sz="32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Coffee Chain Profitability Analysis</a:t>
            </a:r>
          </a:p>
        </p:txBody>
      </p:sp>
      <p:sp>
        <p:nvSpPr>
          <p:cNvPr id="23" name="TextBox 22"/>
          <p:cNvSpPr txBox="1"/>
          <p:nvPr/>
        </p:nvSpPr>
        <p:spPr>
          <a:xfrm>
            <a:off x="4633898" y="6273225"/>
            <a:ext cx="2924198" cy="584775"/>
          </a:xfrm>
          <a:prstGeom prst="rect">
            <a:avLst/>
          </a:prstGeom>
          <a:noFill/>
        </p:spPr>
        <p:txBody>
          <a:bodyPr wrap="none" rtlCol="0">
            <a:spAutoFit/>
          </a:bodyPr>
          <a:lstStyle/>
          <a:p>
            <a:pPr algn="ctr"/>
            <a:r>
              <a:rPr lang="en-US" sz="1600" spc="600" dirty="0">
                <a:solidFill>
                  <a:schemeClr val="bg1"/>
                </a:solidFill>
                <a:latin typeface="Lato" panose="020F0502020204030203" pitchFamily="34" charset="0"/>
                <a:ea typeface="Lato" panose="020F0502020204030203" pitchFamily="34" charset="0"/>
                <a:cs typeface="Lato" panose="020F0502020204030203" pitchFamily="34" charset="0"/>
              </a:rPr>
              <a:t>Cole Phillips</a:t>
            </a:r>
          </a:p>
          <a:p>
            <a:pPr algn="ctr"/>
            <a:r>
              <a:rPr lang="en-US" sz="1600" spc="600" dirty="0">
                <a:solidFill>
                  <a:schemeClr val="bg1"/>
                </a:solidFill>
                <a:latin typeface="Lato" panose="020F0502020204030203" pitchFamily="34" charset="0"/>
                <a:ea typeface="Lato" panose="020F0502020204030203" pitchFamily="34" charset="0"/>
                <a:cs typeface="Lato" panose="020F0502020204030203" pitchFamily="34" charset="0"/>
              </a:rPr>
              <a:t>Dr. Hugh Watson</a:t>
            </a:r>
          </a:p>
        </p:txBody>
      </p:sp>
    </p:spTree>
    <p:extLst>
      <p:ext uri="{BB962C8B-B14F-4D97-AF65-F5344CB8AC3E}">
        <p14:creationId xmlns:p14="http://schemas.microsoft.com/office/powerpoint/2010/main" val="137223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10" presetClass="entr" presetSubtype="0" repeatCount="4000"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50"/>
                                        <p:tgtEl>
                                          <p:spTgt spid="4"/>
                                        </p:tgtEl>
                                      </p:cBhvr>
                                    </p:animEffect>
                                  </p:childTnLst>
                                </p:cTn>
                              </p:par>
                            </p:childTnLst>
                          </p:cTn>
                        </p:par>
                        <p:par>
                          <p:cTn id="12" fill="hold">
                            <p:stCondLst>
                              <p:cond delay="850"/>
                            </p:stCondLst>
                            <p:childTnLst>
                              <p:par>
                                <p:cTn id="13" presetID="42"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childTnLst>
                          </p:cTn>
                        </p:par>
                        <p:par>
                          <p:cTn id="18" fill="hold">
                            <p:stCondLst>
                              <p:cond delay="185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op view of coffee mug filled with coffee on a table with coffee beans poured around the mu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504028" y="1906635"/>
            <a:ext cx="6879751"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Recommendations &amp; Solutions</a:t>
            </a:r>
          </a:p>
        </p:txBody>
      </p:sp>
      <p:sp>
        <p:nvSpPr>
          <p:cNvPr id="2" name="Title 1" hidden="1">
            <a:extLst>
              <a:ext uri="{FF2B5EF4-FFF2-40B4-BE49-F238E27FC236}">
                <a16:creationId xmlns:a16="http://schemas.microsoft.com/office/drawing/2014/main" id="{C41CB517-0AF2-4424-9DD9-9F81B4C196F0}"/>
              </a:ext>
            </a:extLst>
          </p:cNvPr>
          <p:cNvSpPr>
            <a:spLocks noGrp="1"/>
          </p:cNvSpPr>
          <p:nvPr>
            <p:ph type="title"/>
          </p:nvPr>
        </p:nvSpPr>
        <p:spPr/>
        <p:txBody>
          <a:bodyPr/>
          <a:lstStyle/>
          <a:p>
            <a:r>
              <a:rPr lang="en-US" dirty="0"/>
              <a:t>Slide 6</a:t>
            </a:r>
          </a:p>
        </p:txBody>
      </p:sp>
      <p:sp>
        <p:nvSpPr>
          <p:cNvPr id="4" name="TextBox 3">
            <a:extLst>
              <a:ext uri="{FF2B5EF4-FFF2-40B4-BE49-F238E27FC236}">
                <a16:creationId xmlns:a16="http://schemas.microsoft.com/office/drawing/2014/main" id="{4650117D-7B6A-4ADC-92F4-776D2A133F7F}"/>
              </a:ext>
            </a:extLst>
          </p:cNvPr>
          <p:cNvSpPr txBox="1"/>
          <p:nvPr/>
        </p:nvSpPr>
        <p:spPr>
          <a:xfrm>
            <a:off x="504028" y="2677885"/>
            <a:ext cx="10531929"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California’s amaretto and decaf Irish cream, New York’s caffe mocha and mint, and Nevada’s green tea.</a:t>
            </a:r>
          </a:p>
          <a:p>
            <a:pPr marL="285750" indent="-285750">
              <a:buFont typeface="Wingdings" panose="05000000000000000000" pitchFamily="2" charset="2"/>
              <a:buChar char="v"/>
            </a:pPr>
            <a:endParaRPr lang="en-US"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Put money into other products inventories since the ones previously mentioned do not benefit the company</a:t>
            </a:r>
          </a:p>
          <a:p>
            <a:pPr marL="285750" indent="-285750">
              <a:buFont typeface="Wingdings" panose="05000000000000000000" pitchFamily="2" charset="2"/>
              <a:buChar char="v"/>
            </a:pPr>
            <a:endParaRPr lang="en-US"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Cut marketing expenses on the products mentioned and reallocate them to other products</a:t>
            </a:r>
          </a:p>
          <a:p>
            <a:pPr marL="285750" indent="-285750">
              <a:buFont typeface="Wingdings" panose="05000000000000000000" pitchFamily="2" charset="2"/>
              <a:buChar char="v"/>
            </a:pPr>
            <a:endParaRPr lang="en-US"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endParaRPr lang="en-US"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a:p>
            <a:pPr marL="742950" lvl="1" indent="-285750">
              <a:buFont typeface="Wingdings" panose="05000000000000000000" pitchFamily="2" charset="2"/>
              <a:buChar char="v"/>
            </a:pPr>
            <a:endParaRPr lang="en-US" dirty="0">
              <a:solidFill>
                <a:schemeClr val="accent1"/>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338761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right)">
                                      <p:cBhvr>
                                        <p:cTn id="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llustration of a coffee cup and saucer with steam coming out and the wording &quot;Coffee Shop&quot; within the ste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212891"/>
            <a:ext cx="4151464" cy="5980394"/>
          </a:xfrm>
          <a:prstGeom prst="rect">
            <a:avLst/>
          </a:prstGeom>
        </p:spPr>
      </p:pic>
      <p:sp>
        <p:nvSpPr>
          <p:cNvPr id="11" name="TextBox 10"/>
          <p:cNvSpPr txBox="1"/>
          <p:nvPr/>
        </p:nvSpPr>
        <p:spPr>
          <a:xfrm>
            <a:off x="2073749" y="1811629"/>
            <a:ext cx="4601372"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THANK YOU!</a:t>
            </a:r>
          </a:p>
        </p:txBody>
      </p:sp>
      <p:sp>
        <p:nvSpPr>
          <p:cNvPr id="15" name="Rectangle 14"/>
          <p:cNvSpPr/>
          <p:nvPr/>
        </p:nvSpPr>
        <p:spPr>
          <a:xfrm>
            <a:off x="2073748" y="2971949"/>
            <a:ext cx="2829569" cy="291298"/>
          </a:xfrm>
          <a:prstGeom prst="rect">
            <a:avLst/>
          </a:prstGeom>
        </p:spPr>
        <p:txBody>
          <a:bodyPr wrap="square">
            <a:spAutoFit/>
          </a:bodyPr>
          <a:lstStyle/>
          <a:p>
            <a:pPr>
              <a:lnSpc>
                <a:spcPct val="120000"/>
              </a:lnSpc>
            </a:pPr>
            <a:r>
              <a:rPr lang="en-US" sz="1200" b="1" dirty="0">
                <a:solidFill>
                  <a:schemeClr val="bg1"/>
                </a:solidFill>
                <a:latin typeface="Lato" panose="020F0502020204030203" pitchFamily="34" charset="0"/>
                <a:ea typeface="Lato" panose="020F0502020204030203" pitchFamily="34" charset="0"/>
                <a:cs typeface="Lato" panose="020F0502020204030203" pitchFamily="34" charset="0"/>
              </a:rPr>
              <a:t>CONTACT US AT:</a:t>
            </a:r>
          </a:p>
        </p:txBody>
      </p:sp>
      <p:sp>
        <p:nvSpPr>
          <p:cNvPr id="12" name="Shape 5099">
            <a:extLst>
              <a:ext uri="{C183D7F6-B498-43B3-948B-1728B52AA6E4}">
                <adec:decorative xmlns:adec="http://schemas.microsoft.com/office/drawing/2017/decorative" val="1"/>
              </a:ext>
            </a:extLst>
          </p:cNvPr>
          <p:cNvSpPr/>
          <p:nvPr/>
        </p:nvSpPr>
        <p:spPr>
          <a:xfrm>
            <a:off x="2146626" y="3543124"/>
            <a:ext cx="254834" cy="243225"/>
          </a:xfrm>
          <a:custGeom>
            <a:avLst/>
            <a:gdLst/>
            <a:ahLst/>
            <a:cxnLst/>
            <a:rect l="0" t="0" r="0" b="0"/>
            <a:pathLst>
              <a:path w="120000" h="120000" extrusionOk="0">
                <a:moveTo>
                  <a:pt x="94490" y="91015"/>
                </a:moveTo>
                <a:lnTo>
                  <a:pt x="94490" y="91015"/>
                </a:lnTo>
                <a:cubicBezTo>
                  <a:pt x="78351" y="83972"/>
                  <a:pt x="73926" y="79097"/>
                  <a:pt x="73926" y="67178"/>
                </a:cubicBezTo>
                <a:cubicBezTo>
                  <a:pt x="73926" y="62302"/>
                  <a:pt x="78351" y="64740"/>
                  <a:pt x="80694" y="52821"/>
                </a:cubicBezTo>
                <a:cubicBezTo>
                  <a:pt x="80694" y="47674"/>
                  <a:pt x="85379" y="52821"/>
                  <a:pt x="85379" y="40902"/>
                </a:cubicBezTo>
                <a:cubicBezTo>
                  <a:pt x="85379" y="35756"/>
                  <a:pt x="83036" y="35756"/>
                  <a:pt x="83036" y="35756"/>
                </a:cubicBezTo>
                <a:cubicBezTo>
                  <a:pt x="83036" y="35756"/>
                  <a:pt x="85379" y="28713"/>
                  <a:pt x="85379" y="23837"/>
                </a:cubicBezTo>
                <a:cubicBezTo>
                  <a:pt x="85379" y="16523"/>
                  <a:pt x="83036" y="0"/>
                  <a:pt x="59869" y="0"/>
                </a:cubicBezTo>
                <a:cubicBezTo>
                  <a:pt x="36702" y="0"/>
                  <a:pt x="34360" y="16523"/>
                  <a:pt x="34360" y="23837"/>
                </a:cubicBezTo>
                <a:cubicBezTo>
                  <a:pt x="34360" y="28713"/>
                  <a:pt x="36702" y="35756"/>
                  <a:pt x="36702" y="35756"/>
                </a:cubicBezTo>
                <a:cubicBezTo>
                  <a:pt x="36702" y="35756"/>
                  <a:pt x="34360" y="35756"/>
                  <a:pt x="34360" y="40902"/>
                </a:cubicBezTo>
                <a:cubicBezTo>
                  <a:pt x="34360" y="52821"/>
                  <a:pt x="39045" y="47674"/>
                  <a:pt x="39045" y="52821"/>
                </a:cubicBezTo>
                <a:cubicBezTo>
                  <a:pt x="41388" y="64740"/>
                  <a:pt x="46073" y="62302"/>
                  <a:pt x="46073" y="67178"/>
                </a:cubicBezTo>
                <a:cubicBezTo>
                  <a:pt x="46073" y="79097"/>
                  <a:pt x="41388" y="83972"/>
                  <a:pt x="25249" y="91015"/>
                </a:cubicBezTo>
                <a:cubicBezTo>
                  <a:pt x="9110" y="95891"/>
                  <a:pt x="0" y="102934"/>
                  <a:pt x="0" y="107810"/>
                </a:cubicBezTo>
                <a:cubicBezTo>
                  <a:pt x="0" y="110248"/>
                  <a:pt x="0" y="119729"/>
                  <a:pt x="0" y="119729"/>
                </a:cubicBezTo>
                <a:cubicBezTo>
                  <a:pt x="59869" y="119729"/>
                  <a:pt x="59869" y="119729"/>
                  <a:pt x="59869" y="119729"/>
                </a:cubicBezTo>
                <a:cubicBezTo>
                  <a:pt x="119739" y="119729"/>
                  <a:pt x="119739" y="119729"/>
                  <a:pt x="119739" y="119729"/>
                </a:cubicBezTo>
                <a:cubicBezTo>
                  <a:pt x="119739" y="119729"/>
                  <a:pt x="119739" y="110248"/>
                  <a:pt x="119739" y="107810"/>
                </a:cubicBezTo>
                <a:cubicBezTo>
                  <a:pt x="119739" y="102934"/>
                  <a:pt x="110629" y="95891"/>
                  <a:pt x="94490" y="91015"/>
                </a:cubicBezTo>
              </a:path>
            </a:pathLst>
          </a:custGeom>
          <a:solidFill>
            <a:schemeClr val="accent1"/>
          </a:solidFill>
          <a:ln>
            <a:noFill/>
          </a:ln>
        </p:spPr>
        <p:txBody>
          <a:bodyPr lIns="45700" tIns="22850" rIns="45700" bIns="22850" anchor="ctr" anchorCtr="0">
            <a:noAutofit/>
          </a:bodyPr>
          <a:lstStyle/>
          <a:p>
            <a:endParaRPr dirty="0">
              <a:solidFill>
                <a:schemeClr val="dk1"/>
              </a:solidFill>
              <a:latin typeface="Roboto"/>
              <a:ea typeface="Roboto"/>
              <a:cs typeface="Roboto"/>
              <a:sym typeface="Roboto"/>
            </a:endParaRPr>
          </a:p>
        </p:txBody>
      </p:sp>
      <p:sp>
        <p:nvSpPr>
          <p:cNvPr id="16" name="Rectangle 15"/>
          <p:cNvSpPr/>
          <p:nvPr/>
        </p:nvSpPr>
        <p:spPr>
          <a:xfrm>
            <a:off x="2492848" y="3533981"/>
            <a:ext cx="2829569" cy="291298"/>
          </a:xfrm>
          <a:prstGeom prst="rect">
            <a:avLst/>
          </a:prstGeom>
        </p:spPr>
        <p:txBody>
          <a:bodyPr wrap="square">
            <a:spAutoFit/>
          </a:bodyPr>
          <a:lstStyle/>
          <a:p>
            <a:pPr>
              <a:lnSpc>
                <a:spcPct val="120000"/>
              </a:lnSpc>
            </a:pPr>
            <a:r>
              <a:rPr lang="en-US" sz="1200" b="1" dirty="0">
                <a:solidFill>
                  <a:schemeClr val="accent1"/>
                </a:solidFill>
                <a:latin typeface="Lato" panose="020F0502020204030203" pitchFamily="34" charset="0"/>
                <a:ea typeface="Lato" panose="020F0502020204030203" pitchFamily="34" charset="0"/>
                <a:cs typeface="Lato" panose="020F0502020204030203" pitchFamily="34" charset="0"/>
              </a:rPr>
              <a:t>Cole Phillips</a:t>
            </a:r>
          </a:p>
        </p:txBody>
      </p:sp>
      <p:sp>
        <p:nvSpPr>
          <p:cNvPr id="13" name="Shape 5104">
            <a:extLst>
              <a:ext uri="{C183D7F6-B498-43B3-948B-1728B52AA6E4}">
                <adec:decorative xmlns:adec="http://schemas.microsoft.com/office/drawing/2017/decorative" val="1"/>
              </a:ext>
            </a:extLst>
          </p:cNvPr>
          <p:cNvSpPr/>
          <p:nvPr/>
        </p:nvSpPr>
        <p:spPr>
          <a:xfrm>
            <a:off x="2146626" y="4119620"/>
            <a:ext cx="254834" cy="157609"/>
          </a:xfrm>
          <a:custGeom>
            <a:avLst/>
            <a:gdLst/>
            <a:ahLst/>
            <a:cxnLst/>
            <a:rect l="0" t="0" r="0" b="0"/>
            <a:pathLst>
              <a:path w="120000" h="120000" extrusionOk="0">
                <a:moveTo>
                  <a:pt x="4685" y="11368"/>
                </a:moveTo>
                <a:lnTo>
                  <a:pt x="4685" y="11368"/>
                </a:lnTo>
                <a:cubicBezTo>
                  <a:pt x="9110" y="14736"/>
                  <a:pt x="52841" y="52631"/>
                  <a:pt x="52841" y="52631"/>
                </a:cubicBezTo>
                <a:cubicBezTo>
                  <a:pt x="55184" y="56000"/>
                  <a:pt x="57527" y="56000"/>
                  <a:pt x="60130" y="56000"/>
                </a:cubicBezTo>
                <a:cubicBezTo>
                  <a:pt x="62212" y="56000"/>
                  <a:pt x="64555" y="56000"/>
                  <a:pt x="64555" y="52631"/>
                </a:cubicBezTo>
                <a:cubicBezTo>
                  <a:pt x="66637" y="52631"/>
                  <a:pt x="110629" y="14736"/>
                  <a:pt x="112971" y="11368"/>
                </a:cubicBezTo>
                <a:cubicBezTo>
                  <a:pt x="117657" y="7578"/>
                  <a:pt x="119739" y="0"/>
                  <a:pt x="115314" y="0"/>
                </a:cubicBezTo>
                <a:cubicBezTo>
                  <a:pt x="4685" y="0"/>
                  <a:pt x="4685" y="0"/>
                  <a:pt x="4685" y="0"/>
                </a:cubicBezTo>
                <a:cubicBezTo>
                  <a:pt x="0" y="0"/>
                  <a:pt x="2342" y="7578"/>
                  <a:pt x="4685" y="11368"/>
                </a:cubicBezTo>
                <a:close/>
                <a:moveTo>
                  <a:pt x="115314" y="33684"/>
                </a:moveTo>
                <a:lnTo>
                  <a:pt x="115314" y="33684"/>
                </a:lnTo>
                <a:cubicBezTo>
                  <a:pt x="112971" y="33684"/>
                  <a:pt x="66637" y="71157"/>
                  <a:pt x="64555" y="74947"/>
                </a:cubicBezTo>
                <a:cubicBezTo>
                  <a:pt x="64555" y="74947"/>
                  <a:pt x="62212" y="74947"/>
                  <a:pt x="60130" y="74947"/>
                </a:cubicBezTo>
                <a:cubicBezTo>
                  <a:pt x="57527" y="74947"/>
                  <a:pt x="55184" y="74947"/>
                  <a:pt x="52841" y="74947"/>
                </a:cubicBezTo>
                <a:cubicBezTo>
                  <a:pt x="50498" y="71157"/>
                  <a:pt x="7028" y="33684"/>
                  <a:pt x="4685" y="33684"/>
                </a:cubicBezTo>
                <a:cubicBezTo>
                  <a:pt x="2342" y="30315"/>
                  <a:pt x="2342" y="33684"/>
                  <a:pt x="2342" y="33684"/>
                </a:cubicBezTo>
                <a:cubicBezTo>
                  <a:pt x="2342" y="37052"/>
                  <a:pt x="2342" y="112000"/>
                  <a:pt x="2342" y="112000"/>
                </a:cubicBezTo>
                <a:cubicBezTo>
                  <a:pt x="2342" y="115789"/>
                  <a:pt x="4685" y="119578"/>
                  <a:pt x="9110" y="119578"/>
                </a:cubicBezTo>
                <a:cubicBezTo>
                  <a:pt x="110629" y="119578"/>
                  <a:pt x="110629" y="119578"/>
                  <a:pt x="110629" y="119578"/>
                </a:cubicBezTo>
                <a:cubicBezTo>
                  <a:pt x="115314" y="119578"/>
                  <a:pt x="117657" y="115789"/>
                  <a:pt x="117657" y="112000"/>
                </a:cubicBezTo>
                <a:cubicBezTo>
                  <a:pt x="117657" y="112000"/>
                  <a:pt x="117657" y="37052"/>
                  <a:pt x="117657" y="33684"/>
                </a:cubicBezTo>
                <a:cubicBezTo>
                  <a:pt x="117657" y="33684"/>
                  <a:pt x="117657" y="30315"/>
                  <a:pt x="115314" y="33684"/>
                </a:cubicBezTo>
                <a:close/>
              </a:path>
            </a:pathLst>
          </a:custGeom>
          <a:solidFill>
            <a:schemeClr val="accent1"/>
          </a:solidFill>
          <a:ln>
            <a:noFill/>
          </a:ln>
        </p:spPr>
        <p:txBody>
          <a:bodyPr lIns="45700" tIns="22850" rIns="45700" bIns="22850" anchor="ctr" anchorCtr="0">
            <a:noAutofit/>
          </a:bodyPr>
          <a:lstStyle/>
          <a:p>
            <a:endParaRPr dirty="0">
              <a:solidFill>
                <a:schemeClr val="dk1"/>
              </a:solidFill>
              <a:latin typeface="Roboto"/>
              <a:ea typeface="Roboto"/>
              <a:cs typeface="Roboto"/>
              <a:sym typeface="Roboto"/>
            </a:endParaRPr>
          </a:p>
        </p:txBody>
      </p:sp>
      <p:sp>
        <p:nvSpPr>
          <p:cNvPr id="17" name="Rectangle 16"/>
          <p:cNvSpPr/>
          <p:nvPr/>
        </p:nvSpPr>
        <p:spPr>
          <a:xfrm>
            <a:off x="2492848" y="4052776"/>
            <a:ext cx="2829569" cy="291298"/>
          </a:xfrm>
          <a:prstGeom prst="rect">
            <a:avLst/>
          </a:prstGeom>
        </p:spPr>
        <p:txBody>
          <a:bodyPr wrap="square">
            <a:spAutoFit/>
          </a:bodyPr>
          <a:lstStyle/>
          <a:p>
            <a:pPr>
              <a:lnSpc>
                <a:spcPct val="120000"/>
              </a:lnSpc>
            </a:pPr>
            <a:r>
              <a:rPr lang="en-US" sz="1200" b="1" dirty="0">
                <a:solidFill>
                  <a:schemeClr val="accent1"/>
                </a:solidFill>
                <a:latin typeface="Lato" panose="020F0502020204030203" pitchFamily="34" charset="0"/>
                <a:ea typeface="Lato" panose="020F0502020204030203" pitchFamily="34" charset="0"/>
                <a:cs typeface="Lato" panose="020F0502020204030203" pitchFamily="34" charset="0"/>
              </a:rPr>
              <a:t>Ctp06592@uga.edu</a:t>
            </a:r>
          </a:p>
        </p:txBody>
      </p:sp>
      <p:sp>
        <p:nvSpPr>
          <p:cNvPr id="14" name="Shape 5124">
            <a:extLst>
              <a:ext uri="{C183D7F6-B498-43B3-948B-1728B52AA6E4}">
                <adec:decorative xmlns:adec="http://schemas.microsoft.com/office/drawing/2017/decorative" val="1"/>
              </a:ext>
            </a:extLst>
          </p:cNvPr>
          <p:cNvSpPr/>
          <p:nvPr/>
        </p:nvSpPr>
        <p:spPr>
          <a:xfrm>
            <a:off x="2196231" y="4610500"/>
            <a:ext cx="155623" cy="268520"/>
          </a:xfrm>
          <a:custGeom>
            <a:avLst/>
            <a:gdLst/>
            <a:ahLst/>
            <a:cxnLst/>
            <a:rect l="0" t="0" r="0" b="0"/>
            <a:pathLst>
              <a:path w="120000" h="120000" extrusionOk="0">
                <a:moveTo>
                  <a:pt x="100918" y="0"/>
                </a:moveTo>
                <a:lnTo>
                  <a:pt x="100918" y="0"/>
                </a:lnTo>
                <a:cubicBezTo>
                  <a:pt x="18657" y="0"/>
                  <a:pt x="18657" y="0"/>
                  <a:pt x="18657" y="0"/>
                </a:cubicBezTo>
                <a:cubicBezTo>
                  <a:pt x="7208" y="0"/>
                  <a:pt x="0" y="4417"/>
                  <a:pt x="0" y="10797"/>
                </a:cubicBezTo>
                <a:cubicBezTo>
                  <a:pt x="0" y="106503"/>
                  <a:pt x="0" y="106503"/>
                  <a:pt x="0" y="106503"/>
                </a:cubicBezTo>
                <a:cubicBezTo>
                  <a:pt x="0" y="112883"/>
                  <a:pt x="7208" y="119754"/>
                  <a:pt x="18657" y="119754"/>
                </a:cubicBezTo>
                <a:cubicBezTo>
                  <a:pt x="100918" y="119754"/>
                  <a:pt x="100918" y="119754"/>
                  <a:pt x="100918" y="119754"/>
                </a:cubicBezTo>
                <a:cubicBezTo>
                  <a:pt x="112367" y="119754"/>
                  <a:pt x="119575" y="112883"/>
                  <a:pt x="119575" y="106503"/>
                </a:cubicBezTo>
                <a:cubicBezTo>
                  <a:pt x="119575" y="10797"/>
                  <a:pt x="119575" y="10797"/>
                  <a:pt x="119575" y="10797"/>
                </a:cubicBezTo>
                <a:cubicBezTo>
                  <a:pt x="119575" y="4417"/>
                  <a:pt x="112367" y="0"/>
                  <a:pt x="100918" y="0"/>
                </a:cubicBezTo>
                <a:close/>
                <a:moveTo>
                  <a:pt x="59787" y="112883"/>
                </a:moveTo>
                <a:lnTo>
                  <a:pt x="59787" y="112883"/>
                </a:lnTo>
                <a:cubicBezTo>
                  <a:pt x="52155" y="112883"/>
                  <a:pt x="44946" y="110674"/>
                  <a:pt x="44946" y="108711"/>
                </a:cubicBezTo>
                <a:cubicBezTo>
                  <a:pt x="44946" y="104294"/>
                  <a:pt x="52155" y="102085"/>
                  <a:pt x="59787" y="102085"/>
                </a:cubicBezTo>
                <a:cubicBezTo>
                  <a:pt x="67420" y="102085"/>
                  <a:pt x="74628" y="104294"/>
                  <a:pt x="74628" y="108711"/>
                </a:cubicBezTo>
                <a:cubicBezTo>
                  <a:pt x="74628" y="110674"/>
                  <a:pt x="67420" y="112883"/>
                  <a:pt x="59787" y="112883"/>
                </a:cubicBezTo>
                <a:close/>
                <a:moveTo>
                  <a:pt x="104734" y="95705"/>
                </a:moveTo>
                <a:lnTo>
                  <a:pt x="104734" y="95705"/>
                </a:lnTo>
                <a:cubicBezTo>
                  <a:pt x="14840" y="95705"/>
                  <a:pt x="14840" y="95705"/>
                  <a:pt x="14840" y="95705"/>
                </a:cubicBezTo>
                <a:cubicBezTo>
                  <a:pt x="14840" y="15214"/>
                  <a:pt x="14840" y="15214"/>
                  <a:pt x="14840" y="15214"/>
                </a:cubicBezTo>
                <a:cubicBezTo>
                  <a:pt x="104734" y="15214"/>
                  <a:pt x="104734" y="15214"/>
                  <a:pt x="104734" y="15214"/>
                </a:cubicBezTo>
                <a:lnTo>
                  <a:pt x="104734" y="95705"/>
                </a:lnTo>
                <a:close/>
              </a:path>
            </a:pathLst>
          </a:custGeom>
          <a:solidFill>
            <a:schemeClr val="accent1"/>
          </a:solidFill>
          <a:ln>
            <a:noFill/>
          </a:ln>
        </p:spPr>
        <p:txBody>
          <a:bodyPr lIns="45700" tIns="22850" rIns="45700" bIns="22850" anchor="ctr" anchorCtr="0">
            <a:noAutofit/>
          </a:bodyPr>
          <a:lstStyle/>
          <a:p>
            <a:endParaRPr dirty="0">
              <a:solidFill>
                <a:schemeClr val="dk1"/>
              </a:solidFill>
              <a:latin typeface="Roboto"/>
              <a:ea typeface="Roboto"/>
              <a:cs typeface="Roboto"/>
              <a:sym typeface="Roboto"/>
            </a:endParaRPr>
          </a:p>
        </p:txBody>
      </p:sp>
      <p:sp>
        <p:nvSpPr>
          <p:cNvPr id="18" name="Rectangle 17"/>
          <p:cNvSpPr/>
          <p:nvPr/>
        </p:nvSpPr>
        <p:spPr>
          <a:xfrm>
            <a:off x="2492847" y="4567463"/>
            <a:ext cx="2829569" cy="291298"/>
          </a:xfrm>
          <a:prstGeom prst="rect">
            <a:avLst/>
          </a:prstGeom>
        </p:spPr>
        <p:txBody>
          <a:bodyPr wrap="square">
            <a:spAutoFit/>
          </a:bodyPr>
          <a:lstStyle/>
          <a:p>
            <a:pPr>
              <a:lnSpc>
                <a:spcPct val="120000"/>
              </a:lnSpc>
            </a:pPr>
            <a:r>
              <a:rPr lang="en-US" sz="1200" b="1" dirty="0">
                <a:solidFill>
                  <a:schemeClr val="accent1"/>
                </a:solidFill>
                <a:latin typeface="Lato" panose="020F0502020204030203" pitchFamily="34" charset="0"/>
                <a:ea typeface="Lato" panose="020F0502020204030203" pitchFamily="34" charset="0"/>
                <a:cs typeface="Lato" panose="020F0502020204030203" pitchFamily="34" charset="0"/>
              </a:rPr>
              <a:t>678-910-7649</a:t>
            </a:r>
          </a:p>
        </p:txBody>
      </p:sp>
      <p:sp>
        <p:nvSpPr>
          <p:cNvPr id="2" name="Title 1" hidden="1">
            <a:extLst>
              <a:ext uri="{FF2B5EF4-FFF2-40B4-BE49-F238E27FC236}">
                <a16:creationId xmlns:a16="http://schemas.microsoft.com/office/drawing/2014/main" id="{394485F9-90F6-432D-BFF9-D47B53BB4F9D}"/>
              </a:ext>
            </a:extLst>
          </p:cNvPr>
          <p:cNvSpPr>
            <a:spLocks noGrp="1"/>
          </p:cNvSpPr>
          <p:nvPr>
            <p:ph type="title"/>
          </p:nvPr>
        </p:nvSpPr>
        <p:spPr/>
        <p:txBody>
          <a:bodyPr/>
          <a:lstStyle/>
          <a:p>
            <a:r>
              <a:rPr lang="en-US" dirty="0"/>
              <a:t>Slide 15</a:t>
            </a:r>
          </a:p>
        </p:txBody>
      </p:sp>
    </p:spTree>
    <p:extLst>
      <p:ext uri="{BB962C8B-B14F-4D97-AF65-F5344CB8AC3E}">
        <p14:creationId xmlns:p14="http://schemas.microsoft.com/office/powerpoint/2010/main" val="345634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2" grpId="0" animBg="1"/>
      <p:bldP spid="16" grpId="0"/>
      <p:bldP spid="13" grpId="0" animBg="1"/>
      <p:bldP spid="17" grpId="0"/>
      <p:bldP spid="14"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hotograph of coffee mug in saucer, spilled over with coffee beans pouring 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a:extLs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961228" y="1811629"/>
            <a:ext cx="6879751"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Why Is Coffee Chain Not Profiting?</a:t>
            </a:r>
          </a:p>
        </p:txBody>
      </p:sp>
      <p:grpSp>
        <p:nvGrpSpPr>
          <p:cNvPr id="3" name="Group 2">
            <a:extLst>
              <a:ext uri="{FF2B5EF4-FFF2-40B4-BE49-F238E27FC236}">
                <a16:creationId xmlns:a16="http://schemas.microsoft.com/office/drawing/2014/main" id="{408DA6AE-1E1A-4E6D-A11D-2578CABA1C91}"/>
              </a:ext>
            </a:extLst>
          </p:cNvPr>
          <p:cNvGrpSpPr/>
          <p:nvPr/>
        </p:nvGrpSpPr>
        <p:grpSpPr>
          <a:xfrm>
            <a:off x="1146721" y="2767583"/>
            <a:ext cx="3942907" cy="494211"/>
            <a:chOff x="1146721" y="2767583"/>
            <a:chExt cx="3942907" cy="494211"/>
          </a:xfrm>
        </p:grpSpPr>
        <p:pic>
          <p:nvPicPr>
            <p:cNvPr id="38" name="Picture 37" descr="Coffee mug icon"/>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46721" y="2767583"/>
              <a:ext cx="343070" cy="494211"/>
            </a:xfrm>
            <a:prstGeom prst="rect">
              <a:avLst/>
            </a:prstGeom>
          </p:spPr>
        </p:pic>
        <p:sp>
          <p:nvSpPr>
            <p:cNvPr id="10" name="Rectangle 9"/>
            <p:cNvSpPr/>
            <p:nvPr/>
          </p:nvSpPr>
          <p:spPr>
            <a:xfrm>
              <a:off x="1838427" y="2870981"/>
              <a:ext cx="3251201" cy="390813"/>
            </a:xfrm>
            <a:prstGeom prst="rect">
              <a:avLst/>
            </a:prstGeom>
          </p:spPr>
          <p:txBody>
            <a:bodyPr wrap="square">
              <a:spAutoFit/>
            </a:bodyPr>
            <a:lstStyle/>
            <a:p>
              <a:pPr>
                <a:lnSpc>
                  <a:spcPct val="120000"/>
                </a:lnSpc>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Products &amp; Location</a:t>
              </a:r>
            </a:p>
          </p:txBody>
        </p:sp>
      </p:grpSp>
      <p:pic>
        <p:nvPicPr>
          <p:cNvPr id="31" name="Picture 30" descr="Coffee mug icon"/>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46721" y="3359605"/>
            <a:ext cx="343070" cy="494211"/>
          </a:xfrm>
          <a:prstGeom prst="rect">
            <a:avLst/>
          </a:prstGeom>
        </p:spPr>
      </p:pic>
      <p:sp>
        <p:nvSpPr>
          <p:cNvPr id="32" name="Rectangle 31"/>
          <p:cNvSpPr/>
          <p:nvPr/>
        </p:nvSpPr>
        <p:spPr>
          <a:xfrm>
            <a:off x="1838427" y="3463003"/>
            <a:ext cx="3251201" cy="390813"/>
          </a:xfrm>
          <a:prstGeom prst="rect">
            <a:avLst/>
          </a:prstGeom>
        </p:spPr>
        <p:txBody>
          <a:bodyPr wrap="square">
            <a:spAutoFit/>
          </a:bodyPr>
          <a:lstStyle/>
          <a:p>
            <a:pPr>
              <a:lnSpc>
                <a:spcPct val="120000"/>
              </a:lnSpc>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Inventory Management</a:t>
            </a:r>
          </a:p>
        </p:txBody>
      </p:sp>
      <p:pic>
        <p:nvPicPr>
          <p:cNvPr id="34" name="Picture 33" descr="Coffee mug icon"/>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46721" y="3951627"/>
            <a:ext cx="343070" cy="494211"/>
          </a:xfrm>
          <a:prstGeom prst="rect">
            <a:avLst/>
          </a:prstGeom>
        </p:spPr>
      </p:pic>
      <p:sp>
        <p:nvSpPr>
          <p:cNvPr id="35" name="Rectangle 34"/>
          <p:cNvSpPr/>
          <p:nvPr/>
        </p:nvSpPr>
        <p:spPr>
          <a:xfrm>
            <a:off x="1838427" y="4055025"/>
            <a:ext cx="3251201" cy="390813"/>
          </a:xfrm>
          <a:prstGeom prst="rect">
            <a:avLst/>
          </a:prstGeom>
        </p:spPr>
        <p:txBody>
          <a:bodyPr wrap="square">
            <a:spAutoFit/>
          </a:bodyPr>
          <a:lstStyle/>
          <a:p>
            <a:pPr>
              <a:lnSpc>
                <a:spcPct val="120000"/>
              </a:lnSpc>
            </a:pP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Marketing Expenses</a:t>
            </a:r>
          </a:p>
        </p:txBody>
      </p:sp>
      <p:sp>
        <p:nvSpPr>
          <p:cNvPr id="2" name="Title 1" hidden="1">
            <a:extLst>
              <a:ext uri="{FF2B5EF4-FFF2-40B4-BE49-F238E27FC236}">
                <a16:creationId xmlns:a16="http://schemas.microsoft.com/office/drawing/2014/main" id="{9F3820DA-290B-43AA-AA9C-82643FA3E2B3}"/>
              </a:ext>
            </a:extLst>
          </p:cNvPr>
          <p:cNvSpPr>
            <a:spLocks noGrp="1"/>
          </p:cNvSpPr>
          <p:nvPr>
            <p:ph type="title"/>
          </p:nvPr>
        </p:nvSpPr>
        <p:spPr/>
        <p:txBody>
          <a:bodyPr/>
          <a:lstStyle/>
          <a:p>
            <a:r>
              <a:rPr lang="en-US" dirty="0"/>
              <a:t>Slide 5</a:t>
            </a:r>
          </a:p>
        </p:txBody>
      </p:sp>
    </p:spTree>
    <p:extLst>
      <p:ext uri="{BB962C8B-B14F-4D97-AF65-F5344CB8AC3E}">
        <p14:creationId xmlns:p14="http://schemas.microsoft.com/office/powerpoint/2010/main" val="14774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right)">
                                      <p:cBhvr>
                                        <p:cTn id="8" dur="500"/>
                                        <p:tgtEl>
                                          <p:spTgt spid="29"/>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26" presetClass="emph" presetSubtype="0" fill="hold" nodeType="withEffect">
                                  <p:stCondLst>
                                    <p:cond delay="250"/>
                                  </p:stCondLst>
                                  <p:childTnLst>
                                    <p:animEffect transition="out" filter="fade">
                                      <p:cBhvr>
                                        <p:cTn id="16" dur="500" tmFilter="0, 0; .2, .5; .8, .5; 1, 0"/>
                                        <p:tgtEl>
                                          <p:spTgt spid="31"/>
                                        </p:tgtEl>
                                      </p:cBhvr>
                                    </p:animEffect>
                                    <p:animScale>
                                      <p:cBhvr>
                                        <p:cTn id="17" dur="250" autoRev="1" fill="hold"/>
                                        <p:tgtEl>
                                          <p:spTgt spid="31"/>
                                        </p:tgtEl>
                                      </p:cBhvr>
                                      <p:by x="105000" y="105000"/>
                                    </p:animScale>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750"/>
                            </p:stCondLst>
                            <p:childTnLst>
                              <p:par>
                                <p:cTn id="23" presetID="53" presetClass="entr" presetSubtype="16"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6" presetClass="emph" presetSubtype="0" fill="hold" nodeType="withEffect">
                                  <p:stCondLst>
                                    <p:cond delay="250"/>
                                  </p:stCondLst>
                                  <p:childTnLst>
                                    <p:animEffect transition="out" filter="fade">
                                      <p:cBhvr>
                                        <p:cTn id="29" dur="500" tmFilter="0, 0; .2, .5; .8, .5; 1, 0"/>
                                        <p:tgtEl>
                                          <p:spTgt spid="34"/>
                                        </p:tgtEl>
                                      </p:cBhvr>
                                    </p:animEffect>
                                    <p:animScale>
                                      <p:cBhvr>
                                        <p:cTn id="30" dur="250" autoRev="1" fill="hold"/>
                                        <p:tgtEl>
                                          <p:spTgt spid="34"/>
                                        </p:tgtEl>
                                      </p:cBhvr>
                                      <p:by x="105000" y="105000"/>
                                    </p:animScale>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56B2DF-DED2-4541-B07E-823AC6CFAA74}"/>
              </a:ext>
            </a:extLst>
          </p:cNvPr>
          <p:cNvSpPr txBox="1"/>
          <p:nvPr/>
        </p:nvSpPr>
        <p:spPr>
          <a:xfrm>
            <a:off x="381000" y="243235"/>
            <a:ext cx="6099463"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Budget Profit vs Profit</a:t>
            </a:r>
          </a:p>
        </p:txBody>
      </p:sp>
      <p:grpSp>
        <p:nvGrpSpPr>
          <p:cNvPr id="8" name="Group 7">
            <a:extLst>
              <a:ext uri="{FF2B5EF4-FFF2-40B4-BE49-F238E27FC236}">
                <a16:creationId xmlns:a16="http://schemas.microsoft.com/office/drawing/2014/main" id="{A61364EB-5EAF-4A2F-82CD-B865E82FA96F}"/>
              </a:ex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9" name="Rectangle 8">
              <a:extLst>
                <a:ext uri="{FF2B5EF4-FFF2-40B4-BE49-F238E27FC236}">
                  <a16:creationId xmlns:a16="http://schemas.microsoft.com/office/drawing/2014/main" id="{FA8C5AB4-47F2-413C-8AC3-1199D104DB68}"/>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DE31ACD-73E9-4B12-AB87-0F04D189D2B6}"/>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descr="Chart, bar chart&#10;&#10;Description automatically generated">
            <a:extLst>
              <a:ext uri="{FF2B5EF4-FFF2-40B4-BE49-F238E27FC236}">
                <a16:creationId xmlns:a16="http://schemas.microsoft.com/office/drawing/2014/main" id="{A1E0AAB3-692E-4E24-B93D-2B994FC55181}"/>
              </a:ext>
            </a:extLst>
          </p:cNvPr>
          <p:cNvPicPr>
            <a:picLocks noChangeAspect="1"/>
          </p:cNvPicPr>
          <p:nvPr/>
        </p:nvPicPr>
        <p:blipFill>
          <a:blip r:embed="rId3"/>
          <a:stretch>
            <a:fillRect/>
          </a:stretch>
        </p:blipFill>
        <p:spPr>
          <a:xfrm>
            <a:off x="121919" y="1194776"/>
            <a:ext cx="7314112" cy="4959664"/>
          </a:xfrm>
          <a:prstGeom prst="rect">
            <a:avLst/>
          </a:prstGeom>
          <a:ln w="38100">
            <a:solidFill>
              <a:srgbClr val="C80000"/>
            </a:solidFill>
          </a:ln>
        </p:spPr>
      </p:pic>
      <p:sp>
        <p:nvSpPr>
          <p:cNvPr id="13" name="TextBox 12">
            <a:extLst>
              <a:ext uri="{FF2B5EF4-FFF2-40B4-BE49-F238E27FC236}">
                <a16:creationId xmlns:a16="http://schemas.microsoft.com/office/drawing/2014/main" id="{E9BA79EB-05DC-4508-9317-5F25A10F9960}"/>
              </a:ext>
            </a:extLst>
          </p:cNvPr>
          <p:cNvSpPr txBox="1"/>
          <p:nvPr/>
        </p:nvSpPr>
        <p:spPr>
          <a:xfrm>
            <a:off x="7707085" y="2025776"/>
            <a:ext cx="4142013" cy="3139321"/>
          </a:xfrm>
          <a:prstGeom prst="rect">
            <a:avLst/>
          </a:prstGeom>
          <a:solidFill>
            <a:srgbClr val="2F2F2F"/>
          </a:solidFill>
          <a:ln w="76200">
            <a:solidFill>
              <a:schemeClr val="accent6"/>
            </a:solidFill>
          </a:ln>
        </p:spPr>
        <p:txBody>
          <a:bodyPr wrap="square" rtlCol="0" anchor="ctr">
            <a:spAutoFit/>
          </a:bodyPr>
          <a:lstStyle/>
          <a:p>
            <a:r>
              <a:rPr lang="en-US" u="sng" dirty="0">
                <a:solidFill>
                  <a:schemeClr val="bg1"/>
                </a:solidFill>
                <a:latin typeface="Lato Black" panose="020F0502020204030203" pitchFamily="34" charset="0"/>
                <a:ea typeface="Lato Black" panose="020F0502020204030203" pitchFamily="34" charset="0"/>
                <a:cs typeface="Lato Black" panose="020F0502020204030203" pitchFamily="34" charset="0"/>
              </a:rPr>
              <a:t>Observations:</a:t>
            </a:r>
          </a:p>
          <a:p>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The budget profit exceeds each product’s product besides Earl Grey and Darjeeling</a:t>
            </a:r>
          </a:p>
          <a:p>
            <a:pPr marL="285750" indent="-285750">
              <a:buFont typeface="Wingdings" panose="05000000000000000000" pitchFamily="2" charset="2"/>
              <a:buChar char="v"/>
            </a:pP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Least Profitable: Green Tea, Amaretto, Mint, &amp; </a:t>
            </a:r>
            <a:r>
              <a:rPr lang="en-US" sz="1800" dirty="0">
                <a:solidFill>
                  <a:schemeClr val="bg1"/>
                </a:solidFill>
                <a:latin typeface="Lato Black" panose="020F0502020204030203" pitchFamily="34" charset="0"/>
                <a:ea typeface="Lato Black" panose="020F0502020204030203" pitchFamily="34" charset="0"/>
                <a:cs typeface="Lato Black" panose="020F0502020204030203" pitchFamily="34" charset="0"/>
              </a:rPr>
              <a:t>Regular Expresso</a:t>
            </a:r>
          </a:p>
          <a:p>
            <a:endParaRPr lang="en-US" sz="18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Green Tea is below 0 </a:t>
            </a:r>
            <a:endParaRPr lang="en-US" sz="18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323903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4C49D-0294-4478-B3EE-EC5E7F5035E6}"/>
              </a:ext>
            </a:extLst>
          </p:cNvPr>
          <p:cNvSpPr txBox="1"/>
          <p:nvPr/>
        </p:nvSpPr>
        <p:spPr>
          <a:xfrm>
            <a:off x="381000" y="243235"/>
            <a:ext cx="6099463"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Profit over Sales by State</a:t>
            </a:r>
          </a:p>
        </p:txBody>
      </p:sp>
      <p:grpSp>
        <p:nvGrpSpPr>
          <p:cNvPr id="4" name="Group 3">
            <a:extLst>
              <a:ext uri="{FF2B5EF4-FFF2-40B4-BE49-F238E27FC236}">
                <a16:creationId xmlns:a16="http://schemas.microsoft.com/office/drawing/2014/main" id="{FCFE4AF6-8F27-4408-A8EE-B3CD5055EBC0}"/>
              </a:ex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5" name="Rectangle 4">
              <a:extLst>
                <a:ext uri="{FF2B5EF4-FFF2-40B4-BE49-F238E27FC236}">
                  <a16:creationId xmlns:a16="http://schemas.microsoft.com/office/drawing/2014/main" id="{590DD848-439F-4E08-8EFF-01A4329B6FFD}"/>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74A7C02-A0B6-46C5-BB9A-FA64390045C6}"/>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58DFFB95-DE18-4B57-8153-673035CC6E55}"/>
              </a:ext>
            </a:extLst>
          </p:cNvPr>
          <p:cNvSpPr/>
          <p:nvPr/>
        </p:nvSpPr>
        <p:spPr>
          <a:xfrm>
            <a:off x="0" y="947058"/>
            <a:ext cx="12192000" cy="5502728"/>
          </a:xfrm>
          <a:prstGeom prst="rect">
            <a:avLst/>
          </a:prstGeom>
          <a:solidFill>
            <a:srgbClr val="2F2F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5A1703E4-1B59-4D0B-86A5-AB1D2BDFC2EA}"/>
              </a:ext>
            </a:extLst>
          </p:cNvPr>
          <p:cNvGrpSpPr/>
          <p:nvPr/>
        </p:nvGrpSpPr>
        <p:grpSpPr>
          <a:xfrm>
            <a:off x="106680" y="1094015"/>
            <a:ext cx="6854112" cy="5225142"/>
            <a:chOff x="106680" y="1094015"/>
            <a:chExt cx="6854112" cy="5225142"/>
          </a:xfrm>
        </p:grpSpPr>
        <p:pic>
          <p:nvPicPr>
            <p:cNvPr id="9" name="Picture 8" descr="Chart, scatter chart&#10;&#10;Description automatically generated">
              <a:extLst>
                <a:ext uri="{FF2B5EF4-FFF2-40B4-BE49-F238E27FC236}">
                  <a16:creationId xmlns:a16="http://schemas.microsoft.com/office/drawing/2014/main" id="{266533A3-0FEA-42DF-8ABB-CDE8015BE1D5}"/>
                </a:ext>
              </a:extLst>
            </p:cNvPr>
            <p:cNvPicPr>
              <a:picLocks noChangeAspect="1"/>
            </p:cNvPicPr>
            <p:nvPr/>
          </p:nvPicPr>
          <p:blipFill>
            <a:blip r:embed="rId3"/>
            <a:stretch>
              <a:fillRect/>
            </a:stretch>
          </p:blipFill>
          <p:spPr>
            <a:xfrm>
              <a:off x="106680" y="1094015"/>
              <a:ext cx="5363391" cy="5225142"/>
            </a:xfrm>
            <a:prstGeom prst="rect">
              <a:avLst/>
            </a:prstGeom>
            <a:ln w="38100">
              <a:solidFill>
                <a:srgbClr val="C80000"/>
              </a:solidFill>
            </a:ln>
          </p:spPr>
        </p:pic>
        <p:pic>
          <p:nvPicPr>
            <p:cNvPr id="11" name="Picture 10" descr="A picture containing chart&#10;&#10;Description automatically generated">
              <a:extLst>
                <a:ext uri="{FF2B5EF4-FFF2-40B4-BE49-F238E27FC236}">
                  <a16:creationId xmlns:a16="http://schemas.microsoft.com/office/drawing/2014/main" id="{E4AAD8BC-146F-4B88-8378-8EA600313B75}"/>
                </a:ext>
              </a:extLst>
            </p:cNvPr>
            <p:cNvPicPr>
              <a:picLocks noChangeAspect="1"/>
            </p:cNvPicPr>
            <p:nvPr/>
          </p:nvPicPr>
          <p:blipFill>
            <a:blip r:embed="rId4"/>
            <a:stretch>
              <a:fillRect/>
            </a:stretch>
          </p:blipFill>
          <p:spPr>
            <a:xfrm>
              <a:off x="5470072" y="1094015"/>
              <a:ext cx="1490720" cy="5225142"/>
            </a:xfrm>
            <a:prstGeom prst="rect">
              <a:avLst/>
            </a:prstGeom>
            <a:ln w="38100">
              <a:solidFill>
                <a:srgbClr val="C80000"/>
              </a:solidFill>
            </a:ln>
          </p:spPr>
        </p:pic>
      </p:grpSp>
      <p:pic>
        <p:nvPicPr>
          <p:cNvPr id="13" name="Picture 12" descr="A picture containing logo&#10;&#10;Description automatically generated">
            <a:extLst>
              <a:ext uri="{FF2B5EF4-FFF2-40B4-BE49-F238E27FC236}">
                <a16:creationId xmlns:a16="http://schemas.microsoft.com/office/drawing/2014/main" id="{E9915B21-A15B-4184-BC18-BF2553C7765B}"/>
              </a:ext>
            </a:extLst>
          </p:cNvPr>
          <p:cNvPicPr>
            <a:picLocks noChangeAspect="1"/>
          </p:cNvPicPr>
          <p:nvPr/>
        </p:nvPicPr>
        <p:blipFill>
          <a:blip r:embed="rId5"/>
          <a:stretch>
            <a:fillRect/>
          </a:stretch>
        </p:blipFill>
        <p:spPr>
          <a:xfrm>
            <a:off x="7782040" y="1094015"/>
            <a:ext cx="3655641" cy="725547"/>
          </a:xfrm>
          <a:prstGeom prst="rect">
            <a:avLst/>
          </a:prstGeom>
          <a:ln w="38100">
            <a:solidFill>
              <a:srgbClr val="C80000"/>
            </a:solidFill>
          </a:ln>
        </p:spPr>
      </p:pic>
      <p:sp>
        <p:nvSpPr>
          <p:cNvPr id="15" name="TextBox 14">
            <a:extLst>
              <a:ext uri="{FF2B5EF4-FFF2-40B4-BE49-F238E27FC236}">
                <a16:creationId xmlns:a16="http://schemas.microsoft.com/office/drawing/2014/main" id="{7841C3EC-4976-42A9-933F-DCC969988FDD}"/>
              </a:ext>
            </a:extLst>
          </p:cNvPr>
          <p:cNvSpPr txBox="1"/>
          <p:nvPr/>
        </p:nvSpPr>
        <p:spPr>
          <a:xfrm>
            <a:off x="7530504" y="2351314"/>
            <a:ext cx="4180115" cy="3693319"/>
          </a:xfrm>
          <a:prstGeom prst="rect">
            <a:avLst/>
          </a:prstGeom>
          <a:solidFill>
            <a:schemeClr val="bg1"/>
          </a:solidFill>
          <a:ln w="38100">
            <a:solidFill>
              <a:srgbClr val="C80000"/>
            </a:solidFill>
          </a:ln>
        </p:spPr>
        <p:txBody>
          <a:bodyPr wrap="square" rtlCol="0">
            <a:spAutoFit/>
          </a:bodyPr>
          <a:lstStyle/>
          <a:p>
            <a:r>
              <a:rPr lang="en-US" dirty="0">
                <a:latin typeface="Lato Black" panose="020F0502020204030203" pitchFamily="34" charset="0"/>
                <a:ea typeface="Lato Black" panose="020F0502020204030203" pitchFamily="34" charset="0"/>
                <a:cs typeface="Lato Black" panose="020F0502020204030203" pitchFamily="34" charset="0"/>
              </a:rPr>
              <a:t>Observations:</a:t>
            </a:r>
          </a:p>
          <a:p>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As sales increase profit increases</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Points underneath the line indicate there is less profit than expected.</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If the point is beneath the line, but the sales are high then there is a big profit loss </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California, New York, and Nevada are points of concern</a:t>
            </a:r>
          </a:p>
        </p:txBody>
      </p:sp>
    </p:spTree>
    <p:extLst>
      <p:ext uri="{BB962C8B-B14F-4D97-AF65-F5344CB8AC3E}">
        <p14:creationId xmlns:p14="http://schemas.microsoft.com/office/powerpoint/2010/main" val="388644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A8D32B-89C7-4C91-882F-B3EFA5AAAC70}"/>
              </a:ext>
            </a:extLst>
          </p:cNvPr>
          <p:cNvSpPr txBox="1"/>
          <p:nvPr/>
        </p:nvSpPr>
        <p:spPr>
          <a:xfrm>
            <a:off x="381000" y="243235"/>
            <a:ext cx="10183586"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Product Profitability by State</a:t>
            </a:r>
          </a:p>
        </p:txBody>
      </p:sp>
      <p:grpSp>
        <p:nvGrpSpPr>
          <p:cNvPr id="4" name="Group 3">
            <a:extLst>
              <a:ext uri="{FF2B5EF4-FFF2-40B4-BE49-F238E27FC236}">
                <a16:creationId xmlns:a16="http://schemas.microsoft.com/office/drawing/2014/main" id="{290B369D-066E-4BF0-BBB3-6C4D0E774103}"/>
              </a:ex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5" name="Rectangle 4">
              <a:extLst>
                <a:ext uri="{FF2B5EF4-FFF2-40B4-BE49-F238E27FC236}">
                  <a16:creationId xmlns:a16="http://schemas.microsoft.com/office/drawing/2014/main" id="{8F599E31-168A-44DE-8C30-BB31AC255E21}"/>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213B088-BAC5-495D-973E-4EF7677BBD7A}"/>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18901C66-ABD9-407A-9E0D-A229A316D1DB}"/>
              </a:ext>
            </a:extLst>
          </p:cNvPr>
          <p:cNvSpPr/>
          <p:nvPr/>
        </p:nvSpPr>
        <p:spPr>
          <a:xfrm>
            <a:off x="0" y="947058"/>
            <a:ext cx="12192000" cy="5502728"/>
          </a:xfrm>
          <a:prstGeom prst="rect">
            <a:avLst/>
          </a:prstGeom>
          <a:solidFill>
            <a:srgbClr val="2F2F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7F442C2-AA3E-4590-83C5-BE1C7B6553B2}"/>
              </a:ext>
            </a:extLst>
          </p:cNvPr>
          <p:cNvGrpSpPr/>
          <p:nvPr/>
        </p:nvGrpSpPr>
        <p:grpSpPr>
          <a:xfrm>
            <a:off x="4082143" y="1029935"/>
            <a:ext cx="7968343" cy="5336973"/>
            <a:chOff x="4082143" y="1029935"/>
            <a:chExt cx="7968343" cy="5336973"/>
          </a:xfrm>
        </p:grpSpPr>
        <p:pic>
          <p:nvPicPr>
            <p:cNvPr id="9" name="Picture 8" descr="Chart, bar chart, box and whisker chart&#10;&#10;Description automatically generated">
              <a:extLst>
                <a:ext uri="{FF2B5EF4-FFF2-40B4-BE49-F238E27FC236}">
                  <a16:creationId xmlns:a16="http://schemas.microsoft.com/office/drawing/2014/main" id="{FEFB77EC-9D1A-4F15-84C4-A067E1DEC3CF}"/>
                </a:ext>
              </a:extLst>
            </p:cNvPr>
            <p:cNvPicPr>
              <a:picLocks noChangeAspect="1"/>
            </p:cNvPicPr>
            <p:nvPr/>
          </p:nvPicPr>
          <p:blipFill>
            <a:blip r:embed="rId3"/>
            <a:stretch>
              <a:fillRect/>
            </a:stretch>
          </p:blipFill>
          <p:spPr>
            <a:xfrm>
              <a:off x="5763986" y="1029935"/>
              <a:ext cx="6286500" cy="5336973"/>
            </a:xfrm>
            <a:prstGeom prst="rect">
              <a:avLst/>
            </a:prstGeom>
            <a:ln w="38100">
              <a:solidFill>
                <a:srgbClr val="C80000"/>
              </a:solidFill>
            </a:ln>
          </p:spPr>
        </p:pic>
        <p:pic>
          <p:nvPicPr>
            <p:cNvPr id="12" name="Picture 11" descr="Chart&#10;&#10;Description automatically generated with medium confidence">
              <a:extLst>
                <a:ext uri="{FF2B5EF4-FFF2-40B4-BE49-F238E27FC236}">
                  <a16:creationId xmlns:a16="http://schemas.microsoft.com/office/drawing/2014/main" id="{53D145C0-56D5-4A24-BCE1-0AD9CCB57A24}"/>
                </a:ext>
              </a:extLst>
            </p:cNvPr>
            <p:cNvPicPr>
              <a:picLocks noChangeAspect="1"/>
            </p:cNvPicPr>
            <p:nvPr/>
          </p:nvPicPr>
          <p:blipFill>
            <a:blip r:embed="rId4"/>
            <a:stretch>
              <a:fillRect/>
            </a:stretch>
          </p:blipFill>
          <p:spPr>
            <a:xfrm>
              <a:off x="4082143" y="1029935"/>
              <a:ext cx="1681843" cy="5336973"/>
            </a:xfrm>
            <a:prstGeom prst="rect">
              <a:avLst/>
            </a:prstGeom>
            <a:ln w="38100">
              <a:solidFill>
                <a:srgbClr val="C80000"/>
              </a:solidFill>
            </a:ln>
          </p:spPr>
        </p:pic>
      </p:grpSp>
      <p:sp>
        <p:nvSpPr>
          <p:cNvPr id="14" name="TextBox 13">
            <a:extLst>
              <a:ext uri="{FF2B5EF4-FFF2-40B4-BE49-F238E27FC236}">
                <a16:creationId xmlns:a16="http://schemas.microsoft.com/office/drawing/2014/main" id="{3ED5DD67-0E94-4501-81FC-2023E9FF586A}"/>
              </a:ext>
            </a:extLst>
          </p:cNvPr>
          <p:cNvSpPr txBox="1"/>
          <p:nvPr/>
        </p:nvSpPr>
        <p:spPr>
          <a:xfrm>
            <a:off x="106136" y="1851761"/>
            <a:ext cx="3869872" cy="3693319"/>
          </a:xfrm>
          <a:prstGeom prst="rect">
            <a:avLst/>
          </a:prstGeom>
          <a:solidFill>
            <a:schemeClr val="bg1"/>
          </a:solidFill>
          <a:ln w="38100">
            <a:solidFill>
              <a:srgbClr val="C80000"/>
            </a:solidFill>
          </a:ln>
        </p:spPr>
        <p:txBody>
          <a:bodyPr wrap="square" rtlCol="0">
            <a:spAutoFit/>
          </a:bodyPr>
          <a:lstStyle/>
          <a:p>
            <a:r>
              <a:rPr lang="en-US" dirty="0">
                <a:latin typeface="Lato Black" panose="020F0502020204030203" pitchFamily="34" charset="0"/>
                <a:ea typeface="Lato Black" panose="020F0502020204030203" pitchFamily="34" charset="0"/>
                <a:cs typeface="Lato Black" panose="020F0502020204030203" pitchFamily="34" charset="0"/>
              </a:rPr>
              <a:t>Observations:</a:t>
            </a:r>
          </a:p>
          <a:p>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Amaretto and decaf Irish cream are not profitable in California (</a:t>
            </a:r>
          </a:p>
          <a:p>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Caffe mocha and mint are not profitable in New York</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Green tea is not profitable in Nevada</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Most of the other products produced profits in each state</a:t>
            </a:r>
          </a:p>
        </p:txBody>
      </p:sp>
    </p:spTree>
    <p:extLst>
      <p:ext uri="{BB962C8B-B14F-4D97-AF65-F5344CB8AC3E}">
        <p14:creationId xmlns:p14="http://schemas.microsoft.com/office/powerpoint/2010/main" val="387174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B99DDB-70F1-4689-8176-B866D600E9FF}"/>
              </a:ext>
            </a:extLst>
          </p:cNvPr>
          <p:cNvSpPr/>
          <p:nvPr/>
        </p:nvSpPr>
        <p:spPr>
          <a:xfrm>
            <a:off x="0" y="947058"/>
            <a:ext cx="12192000" cy="5502728"/>
          </a:xfrm>
          <a:prstGeom prst="rect">
            <a:avLst/>
          </a:prstGeom>
          <a:solidFill>
            <a:srgbClr val="2F2F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B61938E-072F-41C9-ACBB-BAC0F845F933}"/>
              </a:ext>
            </a:extLst>
          </p:cNvPr>
          <p:cNvGrpSpPr/>
          <p:nvPr/>
        </p:nvGrpSpPr>
        <p:grpSpPr>
          <a:xfrm>
            <a:off x="0" y="148425"/>
            <a:ext cx="10564586" cy="590715"/>
            <a:chOff x="0" y="148425"/>
            <a:chExt cx="10564586" cy="590715"/>
          </a:xfrm>
        </p:grpSpPr>
        <p:grpSp>
          <p:nvGrpSpPr>
            <p:cNvPr id="3" name="Group 2">
              <a:extLst>
                <a:ext uri="{FF2B5EF4-FFF2-40B4-BE49-F238E27FC236}">
                  <a16:creationId xmlns:a16="http://schemas.microsoft.com/office/drawing/2014/main" id="{1BE167AA-88AA-4BA9-A829-4C4F7078E5AC}"/>
                </a:ex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4" name="Rectangle 3">
                <a:extLst>
                  <a:ext uri="{FF2B5EF4-FFF2-40B4-BE49-F238E27FC236}">
                    <a16:creationId xmlns:a16="http://schemas.microsoft.com/office/drawing/2014/main" id="{4CB326EE-513E-4ABD-8896-604CD3AE0266}"/>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5E3F689-BC4C-4062-B76E-09D07B7B4382}"/>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095082EF-A29D-4623-B88A-60B9EB504602}"/>
                </a:ext>
              </a:extLst>
            </p:cNvPr>
            <p:cNvSpPr txBox="1"/>
            <p:nvPr/>
          </p:nvSpPr>
          <p:spPr>
            <a:xfrm>
              <a:off x="381000" y="243235"/>
              <a:ext cx="10183586"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Product Profitability by Area Code</a:t>
              </a:r>
            </a:p>
          </p:txBody>
        </p:sp>
      </p:grpSp>
      <p:pic>
        <p:nvPicPr>
          <p:cNvPr id="8" name="Picture 7" descr="Table&#10;&#10;Description automatically generated with low confidence">
            <a:extLst>
              <a:ext uri="{FF2B5EF4-FFF2-40B4-BE49-F238E27FC236}">
                <a16:creationId xmlns:a16="http://schemas.microsoft.com/office/drawing/2014/main" id="{E518C705-A5C2-44B2-A64A-064E39A1547E}"/>
              </a:ext>
            </a:extLst>
          </p:cNvPr>
          <p:cNvPicPr>
            <a:picLocks noChangeAspect="1"/>
          </p:cNvPicPr>
          <p:nvPr/>
        </p:nvPicPr>
        <p:blipFill>
          <a:blip r:embed="rId3"/>
          <a:stretch>
            <a:fillRect/>
          </a:stretch>
        </p:blipFill>
        <p:spPr>
          <a:xfrm>
            <a:off x="9984538" y="1118507"/>
            <a:ext cx="1038370" cy="4839375"/>
          </a:xfrm>
          <a:prstGeom prst="rect">
            <a:avLst/>
          </a:prstGeom>
          <a:ln w="38100">
            <a:solidFill>
              <a:srgbClr val="C80000"/>
            </a:solidFill>
          </a:ln>
        </p:spPr>
      </p:pic>
      <p:pic>
        <p:nvPicPr>
          <p:cNvPr id="10" name="Picture 9" descr="Table&#10;&#10;Description automatically generated with low confidence">
            <a:extLst>
              <a:ext uri="{FF2B5EF4-FFF2-40B4-BE49-F238E27FC236}">
                <a16:creationId xmlns:a16="http://schemas.microsoft.com/office/drawing/2014/main" id="{9A04A743-3867-4DEF-8AF1-68876E65472D}"/>
              </a:ext>
            </a:extLst>
          </p:cNvPr>
          <p:cNvPicPr>
            <a:picLocks noChangeAspect="1"/>
          </p:cNvPicPr>
          <p:nvPr/>
        </p:nvPicPr>
        <p:blipFill>
          <a:blip r:embed="rId4"/>
          <a:stretch>
            <a:fillRect/>
          </a:stretch>
        </p:blipFill>
        <p:spPr>
          <a:xfrm>
            <a:off x="11116583" y="1118507"/>
            <a:ext cx="1000265" cy="3067478"/>
          </a:xfrm>
          <a:prstGeom prst="rect">
            <a:avLst/>
          </a:prstGeom>
          <a:ln w="38100">
            <a:solidFill>
              <a:srgbClr val="C80000"/>
            </a:solidFill>
          </a:ln>
        </p:spPr>
      </p:pic>
      <p:sp>
        <p:nvSpPr>
          <p:cNvPr id="16" name="TextBox 15">
            <a:extLst>
              <a:ext uri="{FF2B5EF4-FFF2-40B4-BE49-F238E27FC236}">
                <a16:creationId xmlns:a16="http://schemas.microsoft.com/office/drawing/2014/main" id="{8FA42699-40C4-4614-8C78-B0964416694B}"/>
              </a:ext>
            </a:extLst>
          </p:cNvPr>
          <p:cNvSpPr txBox="1"/>
          <p:nvPr/>
        </p:nvSpPr>
        <p:spPr>
          <a:xfrm>
            <a:off x="297180" y="1990262"/>
            <a:ext cx="4874729" cy="3416320"/>
          </a:xfrm>
          <a:prstGeom prst="rect">
            <a:avLst/>
          </a:prstGeom>
          <a:solidFill>
            <a:schemeClr val="bg1"/>
          </a:solidFill>
          <a:ln w="38100">
            <a:solidFill>
              <a:srgbClr val="C80000"/>
            </a:solidFill>
          </a:ln>
        </p:spPr>
        <p:txBody>
          <a:bodyPr wrap="square" rtlCol="0">
            <a:spAutoFit/>
          </a:bodyPr>
          <a:lstStyle/>
          <a:p>
            <a:r>
              <a:rPr lang="en-US" dirty="0">
                <a:latin typeface="Lato Black" panose="020F0502020204030203" pitchFamily="34" charset="0"/>
                <a:ea typeface="Lato Black" panose="020F0502020204030203" pitchFamily="34" charset="0"/>
                <a:cs typeface="Lato Black" panose="020F0502020204030203" pitchFamily="34" charset="0"/>
              </a:rPr>
              <a:t>Observations:</a:t>
            </a:r>
          </a:p>
          <a:p>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Amaretto is not profitable in any of the California area codes</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Caffe mocha and mint are not profitable in any of the New York area codes</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Green Tea is not profitable in Nevada</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The drink products are profitable in each of the other states they are sold</a:t>
            </a:r>
          </a:p>
        </p:txBody>
      </p:sp>
      <p:pic>
        <p:nvPicPr>
          <p:cNvPr id="20" name="Picture 19">
            <a:extLst>
              <a:ext uri="{FF2B5EF4-FFF2-40B4-BE49-F238E27FC236}">
                <a16:creationId xmlns:a16="http://schemas.microsoft.com/office/drawing/2014/main" id="{1760E9A2-A248-4983-BF71-89F8960CAA29}"/>
              </a:ext>
            </a:extLst>
          </p:cNvPr>
          <p:cNvPicPr>
            <a:picLocks noChangeAspect="1"/>
          </p:cNvPicPr>
          <p:nvPr/>
        </p:nvPicPr>
        <p:blipFill>
          <a:blip r:embed="rId5"/>
          <a:stretch>
            <a:fillRect/>
          </a:stretch>
        </p:blipFill>
        <p:spPr>
          <a:xfrm>
            <a:off x="5472793" y="1118507"/>
            <a:ext cx="4291693" cy="4923139"/>
          </a:xfrm>
          <a:prstGeom prst="rect">
            <a:avLst/>
          </a:prstGeom>
          <a:ln w="38100">
            <a:solidFill>
              <a:schemeClr val="accent1"/>
            </a:solidFill>
          </a:ln>
        </p:spPr>
      </p:pic>
    </p:spTree>
    <p:extLst>
      <p:ext uri="{BB962C8B-B14F-4D97-AF65-F5344CB8AC3E}">
        <p14:creationId xmlns:p14="http://schemas.microsoft.com/office/powerpoint/2010/main" val="286396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4C9301A-760F-4E95-81AD-842FCEACAAF8}"/>
              </a:ext>
            </a:extLst>
          </p:cNvPr>
          <p:cNvGrpSpPr/>
          <p:nvPr/>
        </p:nvGrpSpPr>
        <p:grpSpPr>
          <a:xfrm>
            <a:off x="0" y="148425"/>
            <a:ext cx="11940540" cy="590715"/>
            <a:chOff x="0" y="148425"/>
            <a:chExt cx="11940540" cy="590715"/>
          </a:xfrm>
        </p:grpSpPr>
        <p:grpSp>
          <p:nvGrpSpPr>
            <p:cNvPr id="4" name="Group 3">
              <a:extLst>
                <a:ext uri="{FF2B5EF4-FFF2-40B4-BE49-F238E27FC236}">
                  <a16:creationId xmlns:a16="http://schemas.microsoft.com/office/drawing/2014/main" id="{61EA334F-4C4A-4FC7-8D8E-36FBE41498AB}"/>
                </a:ex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6" name="Rectangle 5">
                <a:extLst>
                  <a:ext uri="{FF2B5EF4-FFF2-40B4-BE49-F238E27FC236}">
                    <a16:creationId xmlns:a16="http://schemas.microsoft.com/office/drawing/2014/main" id="{7E225311-B9E5-4021-BF1B-F0181984C7A6}"/>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A8908A-634D-4813-AC5D-215EAE0C0C73}"/>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76A6EC7C-E4DB-41A8-8AEB-B41C0046E1F3}"/>
                </a:ext>
              </a:extLst>
            </p:cNvPr>
            <p:cNvSpPr txBox="1"/>
            <p:nvPr/>
          </p:nvSpPr>
          <p:spPr>
            <a:xfrm>
              <a:off x="380999" y="243235"/>
              <a:ext cx="11559541"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Inventory Turnover by State</a:t>
              </a:r>
            </a:p>
          </p:txBody>
        </p:sp>
      </p:grpSp>
      <p:pic>
        <p:nvPicPr>
          <p:cNvPr id="9" name="Picture 8">
            <a:extLst>
              <a:ext uri="{FF2B5EF4-FFF2-40B4-BE49-F238E27FC236}">
                <a16:creationId xmlns:a16="http://schemas.microsoft.com/office/drawing/2014/main" id="{217BA7DB-5D55-4F07-8A42-BBED51777214}"/>
              </a:ext>
            </a:extLst>
          </p:cNvPr>
          <p:cNvPicPr>
            <a:picLocks noChangeAspect="1"/>
          </p:cNvPicPr>
          <p:nvPr/>
        </p:nvPicPr>
        <p:blipFill>
          <a:blip r:embed="rId3"/>
          <a:stretch>
            <a:fillRect/>
          </a:stretch>
        </p:blipFill>
        <p:spPr>
          <a:xfrm>
            <a:off x="380999" y="1042987"/>
            <a:ext cx="5728885" cy="4900613"/>
          </a:xfrm>
          <a:prstGeom prst="rect">
            <a:avLst/>
          </a:prstGeom>
        </p:spPr>
      </p:pic>
      <p:grpSp>
        <p:nvGrpSpPr>
          <p:cNvPr id="18" name="Group 17">
            <a:extLst>
              <a:ext uri="{FF2B5EF4-FFF2-40B4-BE49-F238E27FC236}">
                <a16:creationId xmlns:a16="http://schemas.microsoft.com/office/drawing/2014/main" id="{3EB87EE0-3280-4565-BD05-00F245DF0A77}"/>
              </a:ext>
            </a:extLst>
          </p:cNvPr>
          <p:cNvGrpSpPr/>
          <p:nvPr/>
        </p:nvGrpSpPr>
        <p:grpSpPr>
          <a:xfrm>
            <a:off x="6109884" y="1042987"/>
            <a:ext cx="5924273" cy="4900613"/>
            <a:chOff x="6375437" y="1231135"/>
            <a:chExt cx="5497284" cy="4524315"/>
          </a:xfrm>
        </p:grpSpPr>
        <p:sp>
          <p:nvSpPr>
            <p:cNvPr id="12" name="TextBox 11">
              <a:extLst>
                <a:ext uri="{FF2B5EF4-FFF2-40B4-BE49-F238E27FC236}">
                  <a16:creationId xmlns:a16="http://schemas.microsoft.com/office/drawing/2014/main" id="{6B3BDB18-D6FA-41A1-A577-518F58E51CC3}"/>
                </a:ext>
              </a:extLst>
            </p:cNvPr>
            <p:cNvSpPr txBox="1"/>
            <p:nvPr/>
          </p:nvSpPr>
          <p:spPr>
            <a:xfrm>
              <a:off x="6375437" y="1231135"/>
              <a:ext cx="5497284" cy="4524315"/>
            </a:xfrm>
            <a:prstGeom prst="rect">
              <a:avLst/>
            </a:prstGeom>
            <a:solidFill>
              <a:srgbClr val="2F2F2F"/>
            </a:solidFill>
            <a:ln w="76200">
              <a:solidFill>
                <a:schemeClr val="accent6"/>
              </a:solidFill>
            </a:ln>
          </p:spPr>
          <p:txBody>
            <a:bodyPr wrap="square" rtlCol="0" anchor="ctr">
              <a:spAutoFit/>
            </a:bodyPr>
            <a:lstStyle/>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  </a:t>
              </a:r>
            </a:p>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California Trend Line Equation</a:t>
              </a: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Nevada Trend Line Equation</a:t>
              </a: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New York Trend Line Equation</a:t>
              </a: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11" name="Picture 10">
              <a:extLst>
                <a:ext uri="{FF2B5EF4-FFF2-40B4-BE49-F238E27FC236}">
                  <a16:creationId xmlns:a16="http://schemas.microsoft.com/office/drawing/2014/main" id="{C5A11DF0-F2B2-4E67-855E-8AC150644671}"/>
                </a:ext>
              </a:extLst>
            </p:cNvPr>
            <p:cNvPicPr>
              <a:picLocks noChangeAspect="1"/>
            </p:cNvPicPr>
            <p:nvPr/>
          </p:nvPicPr>
          <p:blipFill>
            <a:blip r:embed="rId4"/>
            <a:stretch>
              <a:fillRect/>
            </a:stretch>
          </p:blipFill>
          <p:spPr>
            <a:xfrm>
              <a:off x="7136946" y="2218645"/>
              <a:ext cx="3974266" cy="295956"/>
            </a:xfrm>
            <a:prstGeom prst="rect">
              <a:avLst/>
            </a:prstGeom>
          </p:spPr>
        </p:pic>
        <p:pic>
          <p:nvPicPr>
            <p:cNvPr id="14" name="Picture 13">
              <a:extLst>
                <a:ext uri="{FF2B5EF4-FFF2-40B4-BE49-F238E27FC236}">
                  <a16:creationId xmlns:a16="http://schemas.microsoft.com/office/drawing/2014/main" id="{BA321EF2-686A-479C-BE07-B5BD23EAE219}"/>
                </a:ext>
              </a:extLst>
            </p:cNvPr>
            <p:cNvPicPr>
              <a:picLocks noChangeAspect="1"/>
            </p:cNvPicPr>
            <p:nvPr/>
          </p:nvPicPr>
          <p:blipFill>
            <a:blip r:embed="rId5"/>
            <a:stretch>
              <a:fillRect/>
            </a:stretch>
          </p:blipFill>
          <p:spPr>
            <a:xfrm>
              <a:off x="7136946" y="3604503"/>
              <a:ext cx="3995746" cy="292372"/>
            </a:xfrm>
            <a:prstGeom prst="rect">
              <a:avLst/>
            </a:prstGeom>
          </p:spPr>
        </p:pic>
        <p:pic>
          <p:nvPicPr>
            <p:cNvPr id="16" name="Picture 15">
              <a:extLst>
                <a:ext uri="{FF2B5EF4-FFF2-40B4-BE49-F238E27FC236}">
                  <a16:creationId xmlns:a16="http://schemas.microsoft.com/office/drawing/2014/main" id="{5851607D-D59B-495A-B3DB-BCA43BDC36A5}"/>
                </a:ext>
              </a:extLst>
            </p:cNvPr>
            <p:cNvPicPr>
              <a:picLocks noChangeAspect="1"/>
            </p:cNvPicPr>
            <p:nvPr/>
          </p:nvPicPr>
          <p:blipFill>
            <a:blip r:embed="rId6"/>
            <a:stretch>
              <a:fillRect/>
            </a:stretch>
          </p:blipFill>
          <p:spPr>
            <a:xfrm>
              <a:off x="7136946" y="4990361"/>
              <a:ext cx="3995746" cy="283387"/>
            </a:xfrm>
            <a:prstGeom prst="rect">
              <a:avLst/>
            </a:prstGeom>
          </p:spPr>
        </p:pic>
      </p:grpSp>
    </p:spTree>
    <p:extLst>
      <p:ext uri="{BB962C8B-B14F-4D97-AF65-F5344CB8AC3E}">
        <p14:creationId xmlns:p14="http://schemas.microsoft.com/office/powerpoint/2010/main" val="283063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159E1B-0D15-4428-A7F9-82A0A2F7EF48}"/>
              </a:ext>
            </a:extLst>
          </p:cNvPr>
          <p:cNvGrpSpPr/>
          <p:nvPr/>
        </p:nvGrpSpPr>
        <p:grpSpPr>
          <a:xfrm>
            <a:off x="0" y="148425"/>
            <a:ext cx="11940540" cy="590715"/>
            <a:chOff x="0" y="148425"/>
            <a:chExt cx="11940540" cy="590715"/>
          </a:xfrm>
        </p:grpSpPr>
        <p:grpSp>
          <p:nvGrpSpPr>
            <p:cNvPr id="4" name="Group 3">
              <a:extLst>
                <a:ext uri="{FF2B5EF4-FFF2-40B4-BE49-F238E27FC236}">
                  <a16:creationId xmlns:a16="http://schemas.microsoft.com/office/drawing/2014/main" id="{D6D74578-DCBB-4B07-8929-F0D09E38C41A}"/>
                </a:ex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6" name="Rectangle 5">
                <a:extLst>
                  <a:ext uri="{FF2B5EF4-FFF2-40B4-BE49-F238E27FC236}">
                    <a16:creationId xmlns:a16="http://schemas.microsoft.com/office/drawing/2014/main" id="{5B24F28B-AAFA-470D-9C04-B17B239BF322}"/>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DDBC1DD-2A7D-4F70-AA25-C9F155C68C32}"/>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E1743946-766F-4D50-A3E1-B3D5CD9686F3}"/>
                </a:ext>
              </a:extLst>
            </p:cNvPr>
            <p:cNvSpPr txBox="1"/>
            <p:nvPr/>
          </p:nvSpPr>
          <p:spPr>
            <a:xfrm>
              <a:off x="380999" y="243235"/>
              <a:ext cx="11559541"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New Inventory Turnover by State</a:t>
              </a:r>
            </a:p>
          </p:txBody>
        </p:sp>
      </p:grpSp>
      <p:grpSp>
        <p:nvGrpSpPr>
          <p:cNvPr id="14" name="Group 13">
            <a:extLst>
              <a:ext uri="{FF2B5EF4-FFF2-40B4-BE49-F238E27FC236}">
                <a16:creationId xmlns:a16="http://schemas.microsoft.com/office/drawing/2014/main" id="{13E81EED-1B15-4DA6-AE67-382673E3AA01}"/>
              </a:ext>
            </a:extLst>
          </p:cNvPr>
          <p:cNvGrpSpPr/>
          <p:nvPr/>
        </p:nvGrpSpPr>
        <p:grpSpPr>
          <a:xfrm>
            <a:off x="5886727" y="1351596"/>
            <a:ext cx="5924273" cy="4524315"/>
            <a:chOff x="6168364" y="1516047"/>
            <a:chExt cx="5497284" cy="4176911"/>
          </a:xfrm>
        </p:grpSpPr>
        <p:sp>
          <p:nvSpPr>
            <p:cNvPr id="15" name="TextBox 14">
              <a:extLst>
                <a:ext uri="{FF2B5EF4-FFF2-40B4-BE49-F238E27FC236}">
                  <a16:creationId xmlns:a16="http://schemas.microsoft.com/office/drawing/2014/main" id="{992A1D37-62EB-4F3A-8A5E-E4EE54CA7DD2}"/>
                </a:ext>
              </a:extLst>
            </p:cNvPr>
            <p:cNvSpPr txBox="1"/>
            <p:nvPr/>
          </p:nvSpPr>
          <p:spPr>
            <a:xfrm>
              <a:off x="6168364" y="1516047"/>
              <a:ext cx="5497284" cy="4176911"/>
            </a:xfrm>
            <a:prstGeom prst="rect">
              <a:avLst/>
            </a:prstGeom>
            <a:solidFill>
              <a:srgbClr val="2F2F2F"/>
            </a:solidFill>
            <a:ln w="76200">
              <a:solidFill>
                <a:schemeClr val="accent6"/>
              </a:solidFill>
            </a:ln>
          </p:spPr>
          <p:txBody>
            <a:bodyPr wrap="square" rtlCol="0" anchor="ctr">
              <a:spAutoFit/>
            </a:bodyPr>
            <a:lstStyle/>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  </a:t>
              </a:r>
            </a:p>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New California Trend Line Equation</a:t>
              </a: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New Nevada Trend Line Equation</a:t>
              </a: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New </a:t>
              </a:r>
              <a:r>
                <a:rPr lang="en-US" dirty="0" err="1">
                  <a:solidFill>
                    <a:schemeClr val="bg1"/>
                  </a:solidFill>
                  <a:latin typeface="Lato Black" panose="020F0502020204030203" pitchFamily="34" charset="0"/>
                  <a:ea typeface="Lato Black" panose="020F0502020204030203" pitchFamily="34" charset="0"/>
                  <a:cs typeface="Lato Black" panose="020F0502020204030203" pitchFamily="34" charset="0"/>
                </a:rPr>
                <a:t>New</a:t>
              </a:r>
              <a:r>
                <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rPr>
                <a:t> York Trend Line Equation</a:t>
              </a: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a:p>
              <a:pPr algn="ctr"/>
              <a:endParaRPr lang="en-US"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16" name="Picture 15">
              <a:extLst>
                <a:ext uri="{FF2B5EF4-FFF2-40B4-BE49-F238E27FC236}">
                  <a16:creationId xmlns:a16="http://schemas.microsoft.com/office/drawing/2014/main" id="{A6BA2BCE-4F0C-4A88-9704-6171F1977E89}"/>
                </a:ext>
              </a:extLst>
            </p:cNvPr>
            <p:cNvPicPr>
              <a:picLocks noChangeAspect="1"/>
            </p:cNvPicPr>
            <p:nvPr/>
          </p:nvPicPr>
          <p:blipFill>
            <a:blip r:embed="rId3"/>
            <a:stretch>
              <a:fillRect/>
            </a:stretch>
          </p:blipFill>
          <p:spPr>
            <a:xfrm>
              <a:off x="7136946" y="2218645"/>
              <a:ext cx="3974266" cy="295956"/>
            </a:xfrm>
            <a:prstGeom prst="rect">
              <a:avLst/>
            </a:prstGeom>
          </p:spPr>
        </p:pic>
        <p:pic>
          <p:nvPicPr>
            <p:cNvPr id="17" name="Picture 16">
              <a:extLst>
                <a:ext uri="{FF2B5EF4-FFF2-40B4-BE49-F238E27FC236}">
                  <a16:creationId xmlns:a16="http://schemas.microsoft.com/office/drawing/2014/main" id="{37F6A58B-680F-4984-9AB8-24B0A1106878}"/>
                </a:ext>
              </a:extLst>
            </p:cNvPr>
            <p:cNvPicPr>
              <a:picLocks noChangeAspect="1"/>
            </p:cNvPicPr>
            <p:nvPr/>
          </p:nvPicPr>
          <p:blipFill>
            <a:blip r:embed="rId4"/>
            <a:stretch>
              <a:fillRect/>
            </a:stretch>
          </p:blipFill>
          <p:spPr>
            <a:xfrm>
              <a:off x="7136946" y="3604503"/>
              <a:ext cx="3995746" cy="292372"/>
            </a:xfrm>
            <a:prstGeom prst="rect">
              <a:avLst/>
            </a:prstGeom>
          </p:spPr>
        </p:pic>
        <p:pic>
          <p:nvPicPr>
            <p:cNvPr id="18" name="Picture 17">
              <a:extLst>
                <a:ext uri="{FF2B5EF4-FFF2-40B4-BE49-F238E27FC236}">
                  <a16:creationId xmlns:a16="http://schemas.microsoft.com/office/drawing/2014/main" id="{29F4CA95-0F70-4241-BABC-7E5DDBBFE6D4}"/>
                </a:ext>
              </a:extLst>
            </p:cNvPr>
            <p:cNvPicPr>
              <a:picLocks noChangeAspect="1"/>
            </p:cNvPicPr>
            <p:nvPr/>
          </p:nvPicPr>
          <p:blipFill>
            <a:blip r:embed="rId5"/>
            <a:stretch>
              <a:fillRect/>
            </a:stretch>
          </p:blipFill>
          <p:spPr>
            <a:xfrm>
              <a:off x="7136946" y="4990361"/>
              <a:ext cx="3995746" cy="283387"/>
            </a:xfrm>
            <a:prstGeom prst="rect">
              <a:avLst/>
            </a:prstGeom>
          </p:spPr>
        </p:pic>
      </p:grpSp>
      <p:pic>
        <p:nvPicPr>
          <p:cNvPr id="26" name="Picture 25">
            <a:extLst>
              <a:ext uri="{FF2B5EF4-FFF2-40B4-BE49-F238E27FC236}">
                <a16:creationId xmlns:a16="http://schemas.microsoft.com/office/drawing/2014/main" id="{8D34ADBC-5161-45F6-8C09-C021F5CA9D99}"/>
              </a:ext>
            </a:extLst>
          </p:cNvPr>
          <p:cNvPicPr>
            <a:picLocks noChangeAspect="1"/>
          </p:cNvPicPr>
          <p:nvPr/>
        </p:nvPicPr>
        <p:blipFill>
          <a:blip r:embed="rId6"/>
          <a:stretch>
            <a:fillRect/>
          </a:stretch>
        </p:blipFill>
        <p:spPr>
          <a:xfrm>
            <a:off x="6947766" y="2138425"/>
            <a:ext cx="4248508" cy="257946"/>
          </a:xfrm>
          <a:prstGeom prst="rect">
            <a:avLst/>
          </a:prstGeom>
        </p:spPr>
      </p:pic>
      <p:pic>
        <p:nvPicPr>
          <p:cNvPr id="27" name="Picture 26">
            <a:extLst>
              <a:ext uri="{FF2B5EF4-FFF2-40B4-BE49-F238E27FC236}">
                <a16:creationId xmlns:a16="http://schemas.microsoft.com/office/drawing/2014/main" id="{8768DA0E-17EF-40B6-9DA5-E60934301F9E}"/>
              </a:ext>
            </a:extLst>
          </p:cNvPr>
          <p:cNvPicPr>
            <a:picLocks noChangeAspect="1"/>
          </p:cNvPicPr>
          <p:nvPr/>
        </p:nvPicPr>
        <p:blipFill>
          <a:blip r:embed="rId7"/>
          <a:stretch>
            <a:fillRect/>
          </a:stretch>
        </p:blipFill>
        <p:spPr>
          <a:xfrm>
            <a:off x="6988139" y="3651614"/>
            <a:ext cx="4167762" cy="278829"/>
          </a:xfrm>
          <a:prstGeom prst="rect">
            <a:avLst/>
          </a:prstGeom>
        </p:spPr>
      </p:pic>
      <p:pic>
        <p:nvPicPr>
          <p:cNvPr id="28" name="Picture 27">
            <a:extLst>
              <a:ext uri="{FF2B5EF4-FFF2-40B4-BE49-F238E27FC236}">
                <a16:creationId xmlns:a16="http://schemas.microsoft.com/office/drawing/2014/main" id="{38895D96-E185-496E-A891-CBDDDDDB1F95}"/>
              </a:ext>
            </a:extLst>
          </p:cNvPr>
          <p:cNvPicPr>
            <a:picLocks noChangeAspect="1"/>
          </p:cNvPicPr>
          <p:nvPr/>
        </p:nvPicPr>
        <p:blipFill>
          <a:blip r:embed="rId8"/>
          <a:stretch>
            <a:fillRect/>
          </a:stretch>
        </p:blipFill>
        <p:spPr>
          <a:xfrm>
            <a:off x="6927235" y="5125915"/>
            <a:ext cx="4312745" cy="306957"/>
          </a:xfrm>
          <a:prstGeom prst="rect">
            <a:avLst/>
          </a:prstGeom>
        </p:spPr>
      </p:pic>
      <p:pic>
        <p:nvPicPr>
          <p:cNvPr id="30" name="Picture 29" descr="Chart, scatter chart&#10;&#10;Description automatically generated">
            <a:extLst>
              <a:ext uri="{FF2B5EF4-FFF2-40B4-BE49-F238E27FC236}">
                <a16:creationId xmlns:a16="http://schemas.microsoft.com/office/drawing/2014/main" id="{57FC96E3-EF0E-446D-B71A-F51E2E865211}"/>
              </a:ext>
            </a:extLst>
          </p:cNvPr>
          <p:cNvPicPr>
            <a:picLocks noChangeAspect="1"/>
          </p:cNvPicPr>
          <p:nvPr/>
        </p:nvPicPr>
        <p:blipFill>
          <a:blip r:embed="rId9"/>
          <a:stretch>
            <a:fillRect/>
          </a:stretch>
        </p:blipFill>
        <p:spPr>
          <a:xfrm>
            <a:off x="1036099" y="889913"/>
            <a:ext cx="4028528" cy="3906452"/>
          </a:xfrm>
          <a:prstGeom prst="rect">
            <a:avLst/>
          </a:prstGeom>
          <a:ln w="38100">
            <a:solidFill>
              <a:schemeClr val="accent1"/>
            </a:solidFill>
          </a:ln>
        </p:spPr>
      </p:pic>
      <p:pic>
        <p:nvPicPr>
          <p:cNvPr id="31" name="Picture 30">
            <a:extLst>
              <a:ext uri="{FF2B5EF4-FFF2-40B4-BE49-F238E27FC236}">
                <a16:creationId xmlns:a16="http://schemas.microsoft.com/office/drawing/2014/main" id="{DB65CFBE-CCB2-4598-A301-6DFFF43A6156}"/>
              </a:ext>
            </a:extLst>
          </p:cNvPr>
          <p:cNvPicPr>
            <a:picLocks noChangeAspect="1"/>
          </p:cNvPicPr>
          <p:nvPr/>
        </p:nvPicPr>
        <p:blipFill>
          <a:blip r:embed="rId10"/>
          <a:stretch>
            <a:fillRect/>
          </a:stretch>
        </p:blipFill>
        <p:spPr>
          <a:xfrm>
            <a:off x="1009618" y="4796365"/>
            <a:ext cx="4055009" cy="1602904"/>
          </a:xfrm>
          <a:prstGeom prst="rect">
            <a:avLst/>
          </a:prstGeom>
          <a:ln w="38100">
            <a:solidFill>
              <a:schemeClr val="accent1"/>
            </a:solidFill>
          </a:ln>
        </p:spPr>
      </p:pic>
    </p:spTree>
    <p:extLst>
      <p:ext uri="{BB962C8B-B14F-4D97-AF65-F5344CB8AC3E}">
        <p14:creationId xmlns:p14="http://schemas.microsoft.com/office/powerpoint/2010/main" val="278262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5159E1B-0D15-4428-A7F9-82A0A2F7EF48}"/>
              </a:ext>
            </a:extLst>
          </p:cNvPr>
          <p:cNvGrpSpPr/>
          <p:nvPr/>
        </p:nvGrpSpPr>
        <p:grpSpPr>
          <a:xfrm>
            <a:off x="0" y="148425"/>
            <a:ext cx="11940540" cy="590715"/>
            <a:chOff x="0" y="148425"/>
            <a:chExt cx="11940540" cy="590715"/>
          </a:xfrm>
        </p:grpSpPr>
        <p:grpSp>
          <p:nvGrpSpPr>
            <p:cNvPr id="4" name="Group 3">
              <a:extLst>
                <a:ext uri="{FF2B5EF4-FFF2-40B4-BE49-F238E27FC236}">
                  <a16:creationId xmlns:a16="http://schemas.microsoft.com/office/drawing/2014/main" id="{D6D74578-DCBB-4B07-8929-F0D09E38C41A}"/>
                </a:ex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6" name="Rectangle 5">
                <a:extLst>
                  <a:ext uri="{FF2B5EF4-FFF2-40B4-BE49-F238E27FC236}">
                    <a16:creationId xmlns:a16="http://schemas.microsoft.com/office/drawing/2014/main" id="{5B24F28B-AAFA-470D-9C04-B17B239BF322}"/>
                  </a:ext>
                </a:extLst>
              </p:cNvPr>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DDBC1DD-2A7D-4F70-AA25-C9F155C68C32}"/>
                  </a:ext>
                </a:extLst>
              </p:cNvPr>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E1743946-766F-4D50-A3E1-B3D5CD9686F3}"/>
                </a:ext>
              </a:extLst>
            </p:cNvPr>
            <p:cNvSpPr txBox="1"/>
            <p:nvPr/>
          </p:nvSpPr>
          <p:spPr>
            <a:xfrm>
              <a:off x="380999" y="243235"/>
              <a:ext cx="11559541" cy="486287"/>
            </a:xfrm>
            <a:prstGeom prst="rect">
              <a:avLst/>
            </a:prstGeom>
            <a:noFill/>
          </p:spPr>
          <p:txBody>
            <a:bodyPr wrap="square" rtlCol="0">
              <a:spAutoFit/>
            </a:bodyPr>
            <a:lstStyle/>
            <a:p>
              <a:pPr>
                <a:lnSpc>
                  <a:spcPct val="80000"/>
                </a:lnSpc>
              </a:pPr>
              <a:r>
                <a:rPr lang="en-US" sz="3200"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Marketing Expenses</a:t>
              </a:r>
            </a:p>
          </p:txBody>
        </p:sp>
      </p:grpSp>
      <p:sp>
        <p:nvSpPr>
          <p:cNvPr id="19" name="Rectangle 18">
            <a:extLst>
              <a:ext uri="{FF2B5EF4-FFF2-40B4-BE49-F238E27FC236}">
                <a16:creationId xmlns:a16="http://schemas.microsoft.com/office/drawing/2014/main" id="{292609EE-60BB-4B43-9009-DC0444FAFF94}"/>
              </a:ext>
            </a:extLst>
          </p:cNvPr>
          <p:cNvSpPr/>
          <p:nvPr/>
        </p:nvSpPr>
        <p:spPr>
          <a:xfrm>
            <a:off x="0" y="947058"/>
            <a:ext cx="12192000" cy="5502728"/>
          </a:xfrm>
          <a:prstGeom prst="rect">
            <a:avLst/>
          </a:prstGeom>
          <a:solidFill>
            <a:srgbClr val="2F2F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C8AE91ED-D10C-434F-92A5-ABD00DDC1E0B}"/>
              </a:ext>
            </a:extLst>
          </p:cNvPr>
          <p:cNvSpPr txBox="1"/>
          <p:nvPr/>
        </p:nvSpPr>
        <p:spPr>
          <a:xfrm>
            <a:off x="213360" y="1297764"/>
            <a:ext cx="3329940" cy="4801314"/>
          </a:xfrm>
          <a:prstGeom prst="rect">
            <a:avLst/>
          </a:prstGeom>
          <a:solidFill>
            <a:schemeClr val="bg1"/>
          </a:solidFill>
          <a:ln w="38100">
            <a:solidFill>
              <a:srgbClr val="C80000"/>
            </a:solidFill>
          </a:ln>
        </p:spPr>
        <p:txBody>
          <a:bodyPr wrap="square" rtlCol="0">
            <a:spAutoFit/>
          </a:bodyPr>
          <a:lstStyle/>
          <a:p>
            <a:r>
              <a:rPr lang="en-US" dirty="0">
                <a:latin typeface="Lato Black" panose="020F0502020204030203" pitchFamily="34" charset="0"/>
                <a:ea typeface="Lato Black" panose="020F0502020204030203" pitchFamily="34" charset="0"/>
                <a:cs typeface="Lato Black" panose="020F0502020204030203" pitchFamily="34" charset="0"/>
              </a:rPr>
              <a:t>Observations:</a:t>
            </a:r>
          </a:p>
          <a:p>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California’s amaretto and decaf Irish Cream profits are negative even with marketing </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Nevada’s green tea profits are extremely negative despite marketing</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New York’s mint profit is negative despite marketing</a:t>
            </a:r>
          </a:p>
          <a:p>
            <a:pPr marL="285750" indent="-285750">
              <a:buFont typeface="Wingdings" panose="05000000000000000000" pitchFamily="2" charset="2"/>
              <a:buChar char="v"/>
            </a:pPr>
            <a:endParaRPr lang="en-US" dirty="0">
              <a:latin typeface="Lato Black" panose="020F0502020204030203" pitchFamily="34" charset="0"/>
              <a:ea typeface="Lato Black" panose="020F0502020204030203" pitchFamily="34" charset="0"/>
              <a:cs typeface="Lato Black" panose="020F0502020204030203" pitchFamily="34" charset="0"/>
            </a:endParaRPr>
          </a:p>
          <a:p>
            <a:pPr marL="285750" indent="-285750">
              <a:buFont typeface="Wingdings" panose="05000000000000000000" pitchFamily="2" charset="2"/>
              <a:buChar char="v"/>
            </a:pPr>
            <a:r>
              <a:rPr lang="en-US" dirty="0">
                <a:latin typeface="Lato Black" panose="020F0502020204030203" pitchFamily="34" charset="0"/>
                <a:ea typeface="Lato Black" panose="020F0502020204030203" pitchFamily="34" charset="0"/>
                <a:cs typeface="Lato Black" panose="020F0502020204030203" pitchFamily="34" charset="0"/>
              </a:rPr>
              <a:t>These should be removed from the menu due to poor sales performance </a:t>
            </a:r>
          </a:p>
        </p:txBody>
      </p:sp>
      <p:pic>
        <p:nvPicPr>
          <p:cNvPr id="11" name="Picture 10">
            <a:extLst>
              <a:ext uri="{FF2B5EF4-FFF2-40B4-BE49-F238E27FC236}">
                <a16:creationId xmlns:a16="http://schemas.microsoft.com/office/drawing/2014/main" id="{45FAB7A7-FD7E-45E8-8C1D-140F0CC8BD13}"/>
              </a:ext>
            </a:extLst>
          </p:cNvPr>
          <p:cNvPicPr>
            <a:picLocks noChangeAspect="1"/>
          </p:cNvPicPr>
          <p:nvPr/>
        </p:nvPicPr>
        <p:blipFill>
          <a:blip r:embed="rId3"/>
          <a:stretch>
            <a:fillRect/>
          </a:stretch>
        </p:blipFill>
        <p:spPr>
          <a:xfrm>
            <a:off x="4376057" y="1032608"/>
            <a:ext cx="7429500" cy="5331626"/>
          </a:xfrm>
          <a:prstGeom prst="rect">
            <a:avLst/>
          </a:prstGeom>
          <a:ln w="38100">
            <a:solidFill>
              <a:schemeClr val="accent1"/>
            </a:solidFill>
          </a:ln>
        </p:spPr>
      </p:pic>
    </p:spTree>
    <p:extLst>
      <p:ext uri="{BB962C8B-B14F-4D97-AF65-F5344CB8AC3E}">
        <p14:creationId xmlns:p14="http://schemas.microsoft.com/office/powerpoint/2010/main" val="2983579905"/>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2F2F2F"/>
      </a:dk2>
      <a:lt2>
        <a:srgbClr val="E6E6E6"/>
      </a:lt2>
      <a:accent1>
        <a:srgbClr val="D83B01"/>
      </a:accent1>
      <a:accent2>
        <a:srgbClr val="2F2F2F"/>
      </a:accent2>
      <a:accent3>
        <a:srgbClr val="D2D2D2"/>
      </a:accent3>
      <a:accent4>
        <a:srgbClr val="E6E6E6"/>
      </a:accent4>
      <a:accent5>
        <a:srgbClr val="000000"/>
      </a:accent5>
      <a:accent6>
        <a:srgbClr val="D83B01"/>
      </a:accent6>
      <a:hlink>
        <a:srgbClr val="D83B01"/>
      </a:hlink>
      <a:folHlink>
        <a:srgbClr val="D83B0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884_Coffee Shop Business Pitch Deck_RVA_v3.potx" id="{C1322C9F-FF28-439C-83B3-ADD70030630F}" vid="{FE0D3DD2-3091-4F75-9007-330AA7DC69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510E7F-70F5-4475-850F-7F9C0A821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98A6E-22EC-4DD4-9EEB-7896057C12A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BCEF3AB-10D4-49E3-B75C-776D6014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Coffee Shop Business Pitch Deck</Template>
  <TotalTime>1969</TotalTime>
  <Words>1192</Words>
  <Application>Microsoft Office PowerPoint</Application>
  <PresentationFormat>Widescreen</PresentationFormat>
  <Paragraphs>121</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Lato</vt:lpstr>
      <vt:lpstr>Lato Black</vt:lpstr>
      <vt:lpstr>Roboto</vt:lpstr>
      <vt:lpstr>Wingdings</vt:lpstr>
      <vt:lpstr>Office Theme</vt:lpstr>
      <vt:lpstr>Slide 1</vt:lpstr>
      <vt:lpstr>Slide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6</vt:lpstr>
      <vt:lpstr>Slide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Cole Phillips</dc:creator>
  <cp:lastModifiedBy>Cole Phillips</cp:lastModifiedBy>
  <cp:revision>1</cp:revision>
  <dcterms:created xsi:type="dcterms:W3CDTF">2021-10-04T20:47:43Z</dcterms:created>
  <dcterms:modified xsi:type="dcterms:W3CDTF">2021-10-06T05:36:45Z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