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8" r:id="rId6"/>
    <p:sldId id="269" r:id="rId7"/>
    <p:sldId id="270" r:id="rId8"/>
    <p:sldId id="271" r:id="rId9"/>
    <p:sldId id="272" r:id="rId10"/>
    <p:sldId id="273" r:id="rId11"/>
    <p:sldId id="274" r:id="rId12"/>
    <p:sldId id="275" r:id="rId13"/>
    <p:sldId id="276" r:id="rId14"/>
    <p:sldId id="277" r:id="rId15"/>
    <p:sldId id="278"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4C5C5-1792-4585-9793-F5E0E3961D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9B6CC0-3AB9-4F3A-BDA9-9F9E42A2E3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D4AE66-2ED4-4C11-ACD2-F1DA53B07BC0}"/>
              </a:ext>
            </a:extLst>
          </p:cNvPr>
          <p:cNvSpPr>
            <a:spLocks noGrp="1"/>
          </p:cNvSpPr>
          <p:nvPr>
            <p:ph type="dt" sz="half" idx="10"/>
          </p:nvPr>
        </p:nvSpPr>
        <p:spPr/>
        <p:txBody>
          <a:bodyPr/>
          <a:lstStyle/>
          <a:p>
            <a:fld id="{76FAECAD-B1EB-489A-9AAD-16DC997A45B0}" type="datetimeFigureOut">
              <a:rPr lang="en-US" smtClean="0"/>
              <a:t>6/14/2020</a:t>
            </a:fld>
            <a:endParaRPr lang="en-US"/>
          </a:p>
        </p:txBody>
      </p:sp>
      <p:sp>
        <p:nvSpPr>
          <p:cNvPr id="5" name="Footer Placeholder 4">
            <a:extLst>
              <a:ext uri="{FF2B5EF4-FFF2-40B4-BE49-F238E27FC236}">
                <a16:creationId xmlns:a16="http://schemas.microsoft.com/office/drawing/2014/main" id="{887E7B73-7689-4DD7-BB94-EAFE5EF396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105DF-4DD2-48B4-B8F6-6EF2BC771082}"/>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1321096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B9A07-6CE5-417A-B361-B2E80EB4A8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2F32F5-CCF2-41AB-8D4B-0930B0A2A5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8C9EAA-E596-40EA-BAA0-B87112199872}"/>
              </a:ext>
            </a:extLst>
          </p:cNvPr>
          <p:cNvSpPr>
            <a:spLocks noGrp="1"/>
          </p:cNvSpPr>
          <p:nvPr>
            <p:ph type="dt" sz="half" idx="10"/>
          </p:nvPr>
        </p:nvSpPr>
        <p:spPr/>
        <p:txBody>
          <a:bodyPr/>
          <a:lstStyle/>
          <a:p>
            <a:fld id="{76FAECAD-B1EB-489A-9AAD-16DC997A45B0}" type="datetimeFigureOut">
              <a:rPr lang="en-US" smtClean="0"/>
              <a:t>6/14/2020</a:t>
            </a:fld>
            <a:endParaRPr lang="en-US"/>
          </a:p>
        </p:txBody>
      </p:sp>
      <p:sp>
        <p:nvSpPr>
          <p:cNvPr id="5" name="Footer Placeholder 4">
            <a:extLst>
              <a:ext uri="{FF2B5EF4-FFF2-40B4-BE49-F238E27FC236}">
                <a16:creationId xmlns:a16="http://schemas.microsoft.com/office/drawing/2014/main" id="{003DBCA7-6CF3-46F5-B3BE-7D2AAB34A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F1612-AE89-4759-B633-3D2EBA1B0E11}"/>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270250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D2CDF-B3E6-46E8-BDCF-716AD8DD43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799FB6-1683-462F-8902-ADBFB4BD4B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D100B1-732F-4DBE-BD09-3D8CB61C8037}"/>
              </a:ext>
            </a:extLst>
          </p:cNvPr>
          <p:cNvSpPr>
            <a:spLocks noGrp="1"/>
          </p:cNvSpPr>
          <p:nvPr>
            <p:ph type="dt" sz="half" idx="10"/>
          </p:nvPr>
        </p:nvSpPr>
        <p:spPr/>
        <p:txBody>
          <a:bodyPr/>
          <a:lstStyle/>
          <a:p>
            <a:fld id="{76FAECAD-B1EB-489A-9AAD-16DC997A45B0}" type="datetimeFigureOut">
              <a:rPr lang="en-US" smtClean="0"/>
              <a:t>6/14/2020</a:t>
            </a:fld>
            <a:endParaRPr lang="en-US"/>
          </a:p>
        </p:txBody>
      </p:sp>
      <p:sp>
        <p:nvSpPr>
          <p:cNvPr id="5" name="Footer Placeholder 4">
            <a:extLst>
              <a:ext uri="{FF2B5EF4-FFF2-40B4-BE49-F238E27FC236}">
                <a16:creationId xmlns:a16="http://schemas.microsoft.com/office/drawing/2014/main" id="{59575F9A-17DB-4D81-B5CD-BE654D7CC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98A93-D27A-456D-A33A-8989F008DA43}"/>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1662049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6AEE8-1FA6-4433-85E2-CA8148590C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D45008-6EE6-40A2-8D14-6A9693224B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668354-D3AF-4002-AC9C-E8CEC5330F9C}"/>
              </a:ext>
            </a:extLst>
          </p:cNvPr>
          <p:cNvSpPr>
            <a:spLocks noGrp="1"/>
          </p:cNvSpPr>
          <p:nvPr>
            <p:ph type="dt" sz="half" idx="10"/>
          </p:nvPr>
        </p:nvSpPr>
        <p:spPr/>
        <p:txBody>
          <a:bodyPr/>
          <a:lstStyle/>
          <a:p>
            <a:fld id="{76FAECAD-B1EB-489A-9AAD-16DC997A45B0}" type="datetimeFigureOut">
              <a:rPr lang="en-US" smtClean="0"/>
              <a:t>6/14/2020</a:t>
            </a:fld>
            <a:endParaRPr lang="en-US"/>
          </a:p>
        </p:txBody>
      </p:sp>
      <p:sp>
        <p:nvSpPr>
          <p:cNvPr id="5" name="Footer Placeholder 4">
            <a:extLst>
              <a:ext uri="{FF2B5EF4-FFF2-40B4-BE49-F238E27FC236}">
                <a16:creationId xmlns:a16="http://schemas.microsoft.com/office/drawing/2014/main" id="{3CF276ED-1641-43D4-B8CA-61715297E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3363F-E65F-4E5B-8A15-DB24CF38FF12}"/>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2158222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302F-C627-496C-9C3D-959135AF22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E3CEF6-BFFF-4E74-AC5A-DFF9C7E070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142E8C-FC43-4AFE-B4B5-C21E285E6277}"/>
              </a:ext>
            </a:extLst>
          </p:cNvPr>
          <p:cNvSpPr>
            <a:spLocks noGrp="1"/>
          </p:cNvSpPr>
          <p:nvPr>
            <p:ph type="dt" sz="half" idx="10"/>
          </p:nvPr>
        </p:nvSpPr>
        <p:spPr/>
        <p:txBody>
          <a:bodyPr/>
          <a:lstStyle/>
          <a:p>
            <a:fld id="{76FAECAD-B1EB-489A-9AAD-16DC997A45B0}" type="datetimeFigureOut">
              <a:rPr lang="en-US" smtClean="0"/>
              <a:t>6/14/2020</a:t>
            </a:fld>
            <a:endParaRPr lang="en-US"/>
          </a:p>
        </p:txBody>
      </p:sp>
      <p:sp>
        <p:nvSpPr>
          <p:cNvPr id="5" name="Footer Placeholder 4">
            <a:extLst>
              <a:ext uri="{FF2B5EF4-FFF2-40B4-BE49-F238E27FC236}">
                <a16:creationId xmlns:a16="http://schemas.microsoft.com/office/drawing/2014/main" id="{977CDB69-0113-4D12-95FF-03F9F561A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A73CFC-C233-4DDE-859F-845FA54C894B}"/>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78427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A2A39-A579-482F-9774-8C76A30863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63D97C-9D33-44DA-8E66-0C6CC13EFD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778308-D192-48D6-B179-35C2664EE0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267E9D-205E-43C4-B196-E90720E11132}"/>
              </a:ext>
            </a:extLst>
          </p:cNvPr>
          <p:cNvSpPr>
            <a:spLocks noGrp="1"/>
          </p:cNvSpPr>
          <p:nvPr>
            <p:ph type="dt" sz="half" idx="10"/>
          </p:nvPr>
        </p:nvSpPr>
        <p:spPr/>
        <p:txBody>
          <a:bodyPr/>
          <a:lstStyle/>
          <a:p>
            <a:fld id="{76FAECAD-B1EB-489A-9AAD-16DC997A45B0}" type="datetimeFigureOut">
              <a:rPr lang="en-US" smtClean="0"/>
              <a:t>6/14/2020</a:t>
            </a:fld>
            <a:endParaRPr lang="en-US"/>
          </a:p>
        </p:txBody>
      </p:sp>
      <p:sp>
        <p:nvSpPr>
          <p:cNvPr id="6" name="Footer Placeholder 5">
            <a:extLst>
              <a:ext uri="{FF2B5EF4-FFF2-40B4-BE49-F238E27FC236}">
                <a16:creationId xmlns:a16="http://schemas.microsoft.com/office/drawing/2014/main" id="{81644483-0793-4040-880C-991E2EE4FF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1C01B-A19C-4122-8951-5777A16C4006}"/>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1506692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1F62-EFF3-4F9F-B8C6-4128CA7663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405C5F-E2AE-414C-B651-6940DB1C79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EA3363-CE0B-4936-ACE0-B598FCBD6E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450D07-DBC6-49BF-9AB2-A6704E6D0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4D28D0-C2D5-411B-B550-83167E0888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BFDDD0-7B7C-49D6-A3E7-640863BE654C}"/>
              </a:ext>
            </a:extLst>
          </p:cNvPr>
          <p:cNvSpPr>
            <a:spLocks noGrp="1"/>
          </p:cNvSpPr>
          <p:nvPr>
            <p:ph type="dt" sz="half" idx="10"/>
          </p:nvPr>
        </p:nvSpPr>
        <p:spPr/>
        <p:txBody>
          <a:bodyPr/>
          <a:lstStyle/>
          <a:p>
            <a:fld id="{76FAECAD-B1EB-489A-9AAD-16DC997A45B0}" type="datetimeFigureOut">
              <a:rPr lang="en-US" smtClean="0"/>
              <a:t>6/14/2020</a:t>
            </a:fld>
            <a:endParaRPr lang="en-US"/>
          </a:p>
        </p:txBody>
      </p:sp>
      <p:sp>
        <p:nvSpPr>
          <p:cNvPr id="8" name="Footer Placeholder 7">
            <a:extLst>
              <a:ext uri="{FF2B5EF4-FFF2-40B4-BE49-F238E27FC236}">
                <a16:creationId xmlns:a16="http://schemas.microsoft.com/office/drawing/2014/main" id="{FF05B14D-0174-4718-BFFA-71FD2E5490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AF1769-0710-4332-89E2-F6D85CADF2B2}"/>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122050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0F30B-0749-46C2-86D8-0335E88CCF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D7FDD1-B0AA-4335-84A8-4680C3F38AC9}"/>
              </a:ext>
            </a:extLst>
          </p:cNvPr>
          <p:cNvSpPr>
            <a:spLocks noGrp="1"/>
          </p:cNvSpPr>
          <p:nvPr>
            <p:ph type="dt" sz="half" idx="10"/>
          </p:nvPr>
        </p:nvSpPr>
        <p:spPr/>
        <p:txBody>
          <a:bodyPr/>
          <a:lstStyle/>
          <a:p>
            <a:fld id="{76FAECAD-B1EB-489A-9AAD-16DC997A45B0}" type="datetimeFigureOut">
              <a:rPr lang="en-US" smtClean="0"/>
              <a:t>6/14/2020</a:t>
            </a:fld>
            <a:endParaRPr lang="en-US"/>
          </a:p>
        </p:txBody>
      </p:sp>
      <p:sp>
        <p:nvSpPr>
          <p:cNvPr id="4" name="Footer Placeholder 3">
            <a:extLst>
              <a:ext uri="{FF2B5EF4-FFF2-40B4-BE49-F238E27FC236}">
                <a16:creationId xmlns:a16="http://schemas.microsoft.com/office/drawing/2014/main" id="{FB1EC6FD-32F5-4161-A0A1-830C307661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8C5536-DE07-4885-AC46-41DD9EF2DFD9}"/>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24223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4F9C60-B6E0-4847-98BE-E671978805EE}"/>
              </a:ext>
            </a:extLst>
          </p:cNvPr>
          <p:cNvSpPr>
            <a:spLocks noGrp="1"/>
          </p:cNvSpPr>
          <p:nvPr>
            <p:ph type="dt" sz="half" idx="10"/>
          </p:nvPr>
        </p:nvSpPr>
        <p:spPr/>
        <p:txBody>
          <a:bodyPr/>
          <a:lstStyle/>
          <a:p>
            <a:fld id="{76FAECAD-B1EB-489A-9AAD-16DC997A45B0}" type="datetimeFigureOut">
              <a:rPr lang="en-US" smtClean="0"/>
              <a:t>6/14/2020</a:t>
            </a:fld>
            <a:endParaRPr lang="en-US"/>
          </a:p>
        </p:txBody>
      </p:sp>
      <p:sp>
        <p:nvSpPr>
          <p:cNvPr id="3" name="Footer Placeholder 2">
            <a:extLst>
              <a:ext uri="{FF2B5EF4-FFF2-40B4-BE49-F238E27FC236}">
                <a16:creationId xmlns:a16="http://schemas.microsoft.com/office/drawing/2014/main" id="{1E1E9576-B767-473F-9CEF-A2D07A0A26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772D79-62CB-4C59-AE2A-A4E8AF4EAEC0}"/>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236758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1F4E-4D62-471C-ADB5-0D322CF72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C49AA7-8CA8-4542-90C2-0A96C50C83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429CF0-254A-4151-8C4C-864D7D4D72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063D18-1824-4F26-A195-45EE591BA66D}"/>
              </a:ext>
            </a:extLst>
          </p:cNvPr>
          <p:cNvSpPr>
            <a:spLocks noGrp="1"/>
          </p:cNvSpPr>
          <p:nvPr>
            <p:ph type="dt" sz="half" idx="10"/>
          </p:nvPr>
        </p:nvSpPr>
        <p:spPr/>
        <p:txBody>
          <a:bodyPr/>
          <a:lstStyle/>
          <a:p>
            <a:fld id="{76FAECAD-B1EB-489A-9AAD-16DC997A45B0}" type="datetimeFigureOut">
              <a:rPr lang="en-US" smtClean="0"/>
              <a:t>6/14/2020</a:t>
            </a:fld>
            <a:endParaRPr lang="en-US"/>
          </a:p>
        </p:txBody>
      </p:sp>
      <p:sp>
        <p:nvSpPr>
          <p:cNvPr id="6" name="Footer Placeholder 5">
            <a:extLst>
              <a:ext uri="{FF2B5EF4-FFF2-40B4-BE49-F238E27FC236}">
                <a16:creationId xmlns:a16="http://schemas.microsoft.com/office/drawing/2014/main" id="{0F1AE541-5594-4A0E-BEE9-33B2271B7F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0B6AF-8EC9-44B2-9F24-05470F154E87}"/>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2235147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22A9-90CA-4431-9EDB-30C9713638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19744B-DDA0-4201-85C2-8F7639A46E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C8BFB0-7AC2-4DCF-88E6-87C389CBF2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71593B-4854-4D62-B5E0-E78685F00617}"/>
              </a:ext>
            </a:extLst>
          </p:cNvPr>
          <p:cNvSpPr>
            <a:spLocks noGrp="1"/>
          </p:cNvSpPr>
          <p:nvPr>
            <p:ph type="dt" sz="half" idx="10"/>
          </p:nvPr>
        </p:nvSpPr>
        <p:spPr/>
        <p:txBody>
          <a:bodyPr/>
          <a:lstStyle/>
          <a:p>
            <a:fld id="{76FAECAD-B1EB-489A-9AAD-16DC997A45B0}" type="datetimeFigureOut">
              <a:rPr lang="en-US" smtClean="0"/>
              <a:t>6/14/2020</a:t>
            </a:fld>
            <a:endParaRPr lang="en-US"/>
          </a:p>
        </p:txBody>
      </p:sp>
      <p:sp>
        <p:nvSpPr>
          <p:cNvPr id="6" name="Footer Placeholder 5">
            <a:extLst>
              <a:ext uri="{FF2B5EF4-FFF2-40B4-BE49-F238E27FC236}">
                <a16:creationId xmlns:a16="http://schemas.microsoft.com/office/drawing/2014/main" id="{2EE83201-27C4-48A8-A2F1-F50F66E6C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CACDA1-B970-4011-B761-35244A3E4878}"/>
              </a:ext>
            </a:extLst>
          </p:cNvPr>
          <p:cNvSpPr>
            <a:spLocks noGrp="1"/>
          </p:cNvSpPr>
          <p:nvPr>
            <p:ph type="sldNum" sz="quarter" idx="12"/>
          </p:nvPr>
        </p:nvSpPr>
        <p:spPr/>
        <p:txBody>
          <a:bodyPr/>
          <a:lstStyle/>
          <a:p>
            <a:fld id="{74D402F7-3987-4AB2-9EB9-BD9000073E31}" type="slidenum">
              <a:rPr lang="en-US" smtClean="0"/>
              <a:t>‹#›</a:t>
            </a:fld>
            <a:endParaRPr lang="en-US"/>
          </a:p>
        </p:txBody>
      </p:sp>
    </p:spTree>
    <p:extLst>
      <p:ext uri="{BB962C8B-B14F-4D97-AF65-F5344CB8AC3E}">
        <p14:creationId xmlns:p14="http://schemas.microsoft.com/office/powerpoint/2010/main" val="625870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CD47A3-9826-41EB-BBA0-DB6E12D10E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DCD784-8762-4BDD-ABB4-EAAFA1C408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BF36D4-1B87-4C86-9116-D5151BC289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FAECAD-B1EB-489A-9AAD-16DC997A45B0}" type="datetimeFigureOut">
              <a:rPr lang="en-US" smtClean="0"/>
              <a:t>6/14/2020</a:t>
            </a:fld>
            <a:endParaRPr lang="en-US"/>
          </a:p>
        </p:txBody>
      </p:sp>
      <p:sp>
        <p:nvSpPr>
          <p:cNvPr id="5" name="Footer Placeholder 4">
            <a:extLst>
              <a:ext uri="{FF2B5EF4-FFF2-40B4-BE49-F238E27FC236}">
                <a16:creationId xmlns:a16="http://schemas.microsoft.com/office/drawing/2014/main" id="{31141647-75DD-4010-8BE5-894FEBE0F0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387CC4-CDED-4AF0-8EDF-E93AA7D56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402F7-3987-4AB2-9EB9-BD9000073E31}" type="slidenum">
              <a:rPr lang="en-US" smtClean="0"/>
              <a:t>‹#›</a:t>
            </a:fld>
            <a:endParaRPr lang="en-US"/>
          </a:p>
        </p:txBody>
      </p:sp>
    </p:spTree>
    <p:extLst>
      <p:ext uri="{BB962C8B-B14F-4D97-AF65-F5344CB8AC3E}">
        <p14:creationId xmlns:p14="http://schemas.microsoft.com/office/powerpoint/2010/main" val="662059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Indians_in_the_New_York_City_metropolitan_region"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7BFC4B-FD5A-473F-892C-DC45D17C1349}"/>
              </a:ext>
            </a:extLst>
          </p:cNvPr>
          <p:cNvSpPr>
            <a:spLocks noGrp="1"/>
          </p:cNvSpPr>
          <p:nvPr>
            <p:ph type="ctrTitle"/>
          </p:nvPr>
        </p:nvSpPr>
        <p:spPr>
          <a:xfrm>
            <a:off x="6194716" y="739978"/>
            <a:ext cx="5334930" cy="3004145"/>
          </a:xfrm>
        </p:spPr>
        <p:txBody>
          <a:bodyPr>
            <a:normAutofit/>
          </a:bodyPr>
          <a:lstStyle/>
          <a:p>
            <a:r>
              <a:rPr lang="en-US" sz="4200" b="1"/>
              <a:t>Find the Best borough location to Open an Indian Cuisine Restaurant in New York Area</a:t>
            </a:r>
            <a:endParaRPr lang="en-US" sz="4200"/>
          </a:p>
        </p:txBody>
      </p:sp>
      <p:sp>
        <p:nvSpPr>
          <p:cNvPr id="3" name="Subtitle 2">
            <a:extLst>
              <a:ext uri="{FF2B5EF4-FFF2-40B4-BE49-F238E27FC236}">
                <a16:creationId xmlns:a16="http://schemas.microsoft.com/office/drawing/2014/main" id="{88BE3CBA-2E6B-41A0-B155-B9F846F92FE1}"/>
              </a:ext>
            </a:extLst>
          </p:cNvPr>
          <p:cNvSpPr>
            <a:spLocks noGrp="1"/>
          </p:cNvSpPr>
          <p:nvPr>
            <p:ph type="subTitle" idx="1"/>
          </p:nvPr>
        </p:nvSpPr>
        <p:spPr>
          <a:xfrm>
            <a:off x="6194715" y="3836197"/>
            <a:ext cx="5334931" cy="2189214"/>
          </a:xfrm>
        </p:spPr>
        <p:txBody>
          <a:bodyPr>
            <a:normAutofit/>
          </a:bodyPr>
          <a:lstStyle/>
          <a:p>
            <a:r>
              <a:rPr lang="en-US"/>
              <a:t>Capstone Project - The Battle of Neighborhoods</a:t>
            </a:r>
          </a:p>
        </p:txBody>
      </p:sp>
      <p:sp>
        <p:nvSpPr>
          <p:cNvPr id="81" name="Freeform: Shape 80">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Picture 4" descr="A picture containing text, map&#10;&#10;Description automatically generated">
            <a:extLst>
              <a:ext uri="{FF2B5EF4-FFF2-40B4-BE49-F238E27FC236}">
                <a16:creationId xmlns:a16="http://schemas.microsoft.com/office/drawing/2014/main" id="{AD3187EF-7AC5-4595-8A86-23B232D520BB}"/>
              </a:ext>
            </a:extLst>
          </p:cNvPr>
          <p:cNvPicPr>
            <a:picLocks noChangeAspect="1"/>
          </p:cNvPicPr>
          <p:nvPr/>
        </p:nvPicPr>
        <p:blipFill rotWithShape="1">
          <a:blip r:embed="rId2">
            <a:extLst>
              <a:ext uri="{28A0092B-C50C-407E-A947-70E740481C1C}">
                <a14:useLocalDpi xmlns:a14="http://schemas.microsoft.com/office/drawing/2010/main" val="0"/>
              </a:ext>
            </a:extLst>
          </a:blip>
          <a:srcRect r="2001"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95" name="Freeform: Shape 90">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676867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17">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19">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E960F9-1EB5-41A8-926D-3E735B01CF9A}"/>
              </a:ext>
            </a:extLst>
          </p:cNvPr>
          <p:cNvSpPr>
            <a:spLocks noGrp="1"/>
          </p:cNvSpPr>
          <p:nvPr>
            <p:ph type="title"/>
          </p:nvPr>
        </p:nvSpPr>
        <p:spPr>
          <a:xfrm>
            <a:off x="1115568" y="548640"/>
            <a:ext cx="10168128" cy="1179576"/>
          </a:xfrm>
        </p:spPr>
        <p:txBody>
          <a:bodyPr>
            <a:normAutofit/>
          </a:bodyPr>
          <a:lstStyle/>
          <a:p>
            <a:r>
              <a:rPr lang="en-US" sz="4000"/>
              <a:t>Indian Restaurants per borough</a:t>
            </a:r>
            <a:endParaRPr lang="en-GB" sz="4000"/>
          </a:p>
        </p:txBody>
      </p:sp>
      <p:sp>
        <p:nvSpPr>
          <p:cNvPr id="27" name="Rectangle 21">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screenshot of a cell phone&#10;&#10;Description automatically generated">
            <a:extLst>
              <a:ext uri="{FF2B5EF4-FFF2-40B4-BE49-F238E27FC236}">
                <a16:creationId xmlns:a16="http://schemas.microsoft.com/office/drawing/2014/main" id="{16DD2E2C-553B-40D4-A59C-7D5FB93B28B8}"/>
              </a:ext>
            </a:extLst>
          </p:cNvPr>
          <p:cNvPicPr/>
          <p:nvPr/>
        </p:nvPicPr>
        <p:blipFill rotWithShape="1">
          <a:blip r:embed="rId2">
            <a:extLst>
              <a:ext uri="{28A0092B-C50C-407E-A947-70E740481C1C}">
                <a14:useLocalDpi xmlns:a14="http://schemas.microsoft.com/office/drawing/2010/main" val="0"/>
              </a:ext>
            </a:extLst>
          </a:blip>
          <a:srcRect l="7427" r="2281" b="-3"/>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888EFC77-226D-4C5C-A6CE-795189D7AC01}"/>
              </a:ext>
            </a:extLst>
          </p:cNvPr>
          <p:cNvSpPr>
            <a:spLocks noGrp="1"/>
          </p:cNvSpPr>
          <p:nvPr>
            <p:ph idx="1"/>
          </p:nvPr>
        </p:nvSpPr>
        <p:spPr>
          <a:xfrm>
            <a:off x="7411453" y="2478024"/>
            <a:ext cx="3872243" cy="3694176"/>
          </a:xfrm>
        </p:spPr>
        <p:txBody>
          <a:bodyPr anchor="ctr">
            <a:normAutofit/>
          </a:bodyPr>
          <a:lstStyle/>
          <a:p>
            <a:r>
              <a:rPr lang="en-US" sz="1800"/>
              <a:t>We know that there are maximum number of neighborhoods in Queens borough. </a:t>
            </a:r>
          </a:p>
          <a:p>
            <a:r>
              <a:rPr lang="en-US" sz="1800"/>
              <a:t>And from the analysis we also know that the best rated restaurant is situated in Staten Island and not  in Queens.</a:t>
            </a:r>
          </a:p>
          <a:p>
            <a:r>
              <a:rPr lang="en-US" sz="1800"/>
              <a:t> So, using matplotlib restaurants per borough has been plotted. </a:t>
            </a:r>
            <a:endParaRPr lang="en-GB" sz="1800"/>
          </a:p>
          <a:p>
            <a:endParaRPr lang="en-GB" sz="1800" dirty="0"/>
          </a:p>
        </p:txBody>
      </p:sp>
    </p:spTree>
    <p:extLst>
      <p:ext uri="{BB962C8B-B14F-4D97-AF65-F5344CB8AC3E}">
        <p14:creationId xmlns:p14="http://schemas.microsoft.com/office/powerpoint/2010/main" val="1644315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16">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18">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9C6C6D-0B90-4E9C-9A10-0AF4B1D1B7CC}"/>
              </a:ext>
            </a:extLst>
          </p:cNvPr>
          <p:cNvSpPr>
            <a:spLocks noGrp="1"/>
          </p:cNvSpPr>
          <p:nvPr>
            <p:ph type="title"/>
          </p:nvPr>
        </p:nvSpPr>
        <p:spPr>
          <a:xfrm>
            <a:off x="621792" y="1161288"/>
            <a:ext cx="3602736" cy="4526280"/>
          </a:xfrm>
        </p:spPr>
        <p:txBody>
          <a:bodyPr>
            <a:normAutofit/>
          </a:bodyPr>
          <a:lstStyle/>
          <a:p>
            <a:r>
              <a:rPr lang="en-US" sz="4000"/>
              <a:t>Hypothesis</a:t>
            </a:r>
            <a:endParaRPr lang="en-GB" sz="4000"/>
          </a:p>
        </p:txBody>
      </p:sp>
      <p:sp>
        <p:nvSpPr>
          <p:cNvPr id="26" name="Rectangle 20">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C5C0761-BE4D-4EC4-8B2F-E260C5D99345}"/>
              </a:ext>
            </a:extLst>
          </p:cNvPr>
          <p:cNvSpPr>
            <a:spLocks noGrp="1"/>
          </p:cNvSpPr>
          <p:nvPr>
            <p:ph idx="1"/>
          </p:nvPr>
        </p:nvSpPr>
        <p:spPr>
          <a:xfrm>
            <a:off x="5434149" y="932688"/>
            <a:ext cx="5916603" cy="4992624"/>
          </a:xfrm>
        </p:spPr>
        <p:txBody>
          <a:bodyPr anchor="ctr">
            <a:normAutofit/>
          </a:bodyPr>
          <a:lstStyle/>
          <a:p>
            <a:r>
              <a:rPr lang="en-US" sz="2000" dirty="0"/>
              <a:t>Queen borough has maximum number of neighborhood as well as  decent population and amenities </a:t>
            </a:r>
          </a:p>
          <a:p>
            <a:r>
              <a:rPr lang="en-US" sz="2000" dirty="0"/>
              <a:t>If it also has higher concentration of Indian Americans then it could become the most potential cluster for new Indian Restaurant </a:t>
            </a:r>
          </a:p>
          <a:p>
            <a:r>
              <a:rPr lang="en-US" sz="2000" dirty="0"/>
              <a:t>To test our </a:t>
            </a:r>
            <a:r>
              <a:rPr lang="en-US" sz="2000" dirty="0" err="1"/>
              <a:t>hypothesi</a:t>
            </a:r>
            <a:r>
              <a:rPr lang="en-US" sz="2000" dirty="0"/>
              <a:t> we need to have two major data points</a:t>
            </a:r>
          </a:p>
          <a:p>
            <a:pPr marL="914400" lvl="1" indent="-457200">
              <a:buAutoNum type="arabicPeriod"/>
            </a:pPr>
            <a:r>
              <a:rPr lang="en-US" sz="2000" dirty="0"/>
              <a:t>Number of Indian Restaurants in Queens Borough</a:t>
            </a:r>
          </a:p>
          <a:p>
            <a:pPr marL="914400" lvl="1" indent="-457200">
              <a:buAutoNum type="arabicPeriod"/>
            </a:pPr>
            <a:r>
              <a:rPr lang="en-US" sz="2000" dirty="0"/>
              <a:t>Number of Indian Americans living in Queens Borough</a:t>
            </a:r>
            <a:endParaRPr lang="en-GB" sz="2000" dirty="0"/>
          </a:p>
        </p:txBody>
      </p:sp>
    </p:spTree>
    <p:extLst>
      <p:ext uri="{BB962C8B-B14F-4D97-AF65-F5344CB8AC3E}">
        <p14:creationId xmlns:p14="http://schemas.microsoft.com/office/powerpoint/2010/main" val="3722121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D26CB7-DD26-4934-8636-4F030CEBBC49}"/>
              </a:ext>
            </a:extLst>
          </p:cNvPr>
          <p:cNvSpPr>
            <a:spLocks noGrp="1"/>
          </p:cNvSpPr>
          <p:nvPr>
            <p:ph type="title"/>
          </p:nvPr>
        </p:nvSpPr>
        <p:spPr>
          <a:xfrm>
            <a:off x="1046746" y="641850"/>
            <a:ext cx="3611880" cy="1535865"/>
          </a:xfrm>
        </p:spPr>
        <p:txBody>
          <a:bodyPr>
            <a:normAutofit/>
          </a:bodyPr>
          <a:lstStyle/>
          <a:p>
            <a:pPr marL="457200" lvl="1" rtl="0">
              <a:lnSpc>
                <a:spcPct val="90000"/>
              </a:lnSpc>
              <a:spcBef>
                <a:spcPct val="0"/>
              </a:spcBef>
            </a:pPr>
            <a:r>
              <a:rPr lang="en-US" sz="3200" kern="1200">
                <a:latin typeface="+mj-lt"/>
                <a:ea typeface="+mj-ea"/>
                <a:cs typeface="+mj-cs"/>
              </a:rPr>
              <a:t>Number of Indian Restaurants in Queens Borough</a:t>
            </a:r>
          </a:p>
        </p:txBody>
      </p:sp>
      <p:sp>
        <p:nvSpPr>
          <p:cNvPr id="31" name="Rectangle 30">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3" name="Rectangle 32">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D1659A9-0136-4383-AF3A-4BE23CEBEE62}"/>
              </a:ext>
            </a:extLst>
          </p:cNvPr>
          <p:cNvSpPr>
            <a:spLocks noGrp="1"/>
          </p:cNvSpPr>
          <p:nvPr>
            <p:ph idx="1"/>
          </p:nvPr>
        </p:nvSpPr>
        <p:spPr>
          <a:xfrm>
            <a:off x="5300640" y="478302"/>
            <a:ext cx="6053160" cy="1976140"/>
          </a:xfrm>
        </p:spPr>
        <p:txBody>
          <a:bodyPr anchor="ctr">
            <a:normAutofit/>
          </a:bodyPr>
          <a:lstStyle/>
          <a:p>
            <a:r>
              <a:rPr lang="en-US" sz="2000" dirty="0"/>
              <a:t>Using Foursquare API call we can find out total number of Indian restaurants in Queens borough as well as we can extract a list of the same</a:t>
            </a:r>
          </a:p>
          <a:p>
            <a:r>
              <a:rPr lang="en-US" sz="2000" dirty="0"/>
              <a:t>From the graph above we came to know that there are only 7 Indian restaurants in Queens borough</a:t>
            </a:r>
          </a:p>
          <a:p>
            <a:endParaRPr lang="en-GB" sz="1800" dirty="0"/>
          </a:p>
        </p:txBody>
      </p:sp>
      <p:pic>
        <p:nvPicPr>
          <p:cNvPr id="7" name="Picture 6" descr="A screenshot of a social media post&#10;&#10;Description automatically generated">
            <a:extLst>
              <a:ext uri="{FF2B5EF4-FFF2-40B4-BE49-F238E27FC236}">
                <a16:creationId xmlns:a16="http://schemas.microsoft.com/office/drawing/2014/main" id="{4695BDED-06E6-4534-83C6-693F42843968}"/>
              </a:ext>
            </a:extLst>
          </p:cNvPr>
          <p:cNvPicPr/>
          <p:nvPr/>
        </p:nvPicPr>
        <p:blipFill rotWithShape="1">
          <a:blip r:embed="rId2">
            <a:extLst>
              <a:ext uri="{28A0092B-C50C-407E-A947-70E740481C1C}">
                <a14:useLocalDpi xmlns:a14="http://schemas.microsoft.com/office/drawing/2010/main" val="0"/>
              </a:ext>
            </a:extLst>
          </a:blip>
          <a:srcRect l="3905" r="15183" b="1"/>
          <a:stretch/>
        </p:blipFill>
        <p:spPr bwMode="auto">
          <a:xfrm>
            <a:off x="554416" y="2767579"/>
            <a:ext cx="11167447" cy="3484983"/>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849950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7" name="Rectangle 106">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9" name="Rectangle 108">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15E606-D312-4DC6-A050-E9860276BE75}"/>
              </a:ext>
            </a:extLst>
          </p:cNvPr>
          <p:cNvSpPr>
            <a:spLocks noGrp="1"/>
          </p:cNvSpPr>
          <p:nvPr>
            <p:ph type="title"/>
          </p:nvPr>
        </p:nvSpPr>
        <p:spPr>
          <a:xfrm>
            <a:off x="1115568" y="548640"/>
            <a:ext cx="10168128" cy="1179576"/>
          </a:xfrm>
        </p:spPr>
        <p:txBody>
          <a:bodyPr>
            <a:normAutofit/>
          </a:bodyPr>
          <a:lstStyle/>
          <a:p>
            <a:r>
              <a:rPr lang="en-US" sz="4000"/>
              <a:t>Indian Americans per borough</a:t>
            </a:r>
            <a:endParaRPr lang="en-GB" sz="4000"/>
          </a:p>
        </p:txBody>
      </p:sp>
      <p:sp>
        <p:nvSpPr>
          <p:cNvPr id="111" name="Rectangle 110">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409D646-DB40-45DA-B25F-ABDDF37024B3}"/>
              </a:ext>
            </a:extLst>
          </p:cNvPr>
          <p:cNvSpPr>
            <a:spLocks noGrp="1"/>
          </p:cNvSpPr>
          <p:nvPr>
            <p:ph idx="1"/>
          </p:nvPr>
        </p:nvSpPr>
        <p:spPr>
          <a:xfrm>
            <a:off x="7411453" y="2478024"/>
            <a:ext cx="3872243" cy="3694176"/>
          </a:xfrm>
        </p:spPr>
        <p:txBody>
          <a:bodyPr anchor="ctr">
            <a:normAutofit/>
          </a:bodyPr>
          <a:lstStyle/>
          <a:p>
            <a:r>
              <a:rPr lang="en-US" sz="1800" dirty="0"/>
              <a:t>We need  to find number of Indian Americans living in the boroughs of New York to test our hypothesis. </a:t>
            </a:r>
            <a:endParaRPr lang="en-GB" sz="1800" dirty="0"/>
          </a:p>
          <a:p>
            <a:r>
              <a:rPr lang="en-US" sz="1800" dirty="0"/>
              <a:t>To find more about demography of New York boroughs I scrapped a table from the Wikipedia link already mentioned in the “Data” section. </a:t>
            </a:r>
          </a:p>
          <a:p>
            <a:r>
              <a:rPr lang="en-US" sz="1800" dirty="0"/>
              <a:t>The required table showing Indian Americans per borough has been  extracted</a:t>
            </a:r>
            <a:endParaRPr lang="en-GB" sz="1800" dirty="0"/>
          </a:p>
          <a:p>
            <a:endParaRPr lang="en-GB" sz="1800" dirty="0"/>
          </a:p>
        </p:txBody>
      </p:sp>
      <p:pic>
        <p:nvPicPr>
          <p:cNvPr id="55" name="Picture 54" descr="A screenshot of a computer screen&#10;&#10;Description automatically generated">
            <a:extLst>
              <a:ext uri="{FF2B5EF4-FFF2-40B4-BE49-F238E27FC236}">
                <a16:creationId xmlns:a16="http://schemas.microsoft.com/office/drawing/2014/main" id="{25500367-A262-4A4E-81DB-C1C6BB77EF23}"/>
              </a:ext>
            </a:extLst>
          </p:cNvPr>
          <p:cNvPicPr/>
          <p:nvPr/>
        </p:nvPicPr>
        <p:blipFill>
          <a:blip r:embed="rId2">
            <a:extLst>
              <a:ext uri="{28A0092B-C50C-407E-A947-70E740481C1C}">
                <a14:useLocalDpi xmlns:a14="http://schemas.microsoft.com/office/drawing/2010/main" val="0"/>
              </a:ext>
            </a:extLst>
          </a:blip>
          <a:stretch>
            <a:fillRect/>
          </a:stretch>
        </p:blipFill>
        <p:spPr>
          <a:xfrm>
            <a:off x="701571" y="2478024"/>
            <a:ext cx="6709882" cy="3694175"/>
          </a:xfrm>
          <a:prstGeom prst="rect">
            <a:avLst/>
          </a:prstGeom>
        </p:spPr>
      </p:pic>
    </p:spTree>
    <p:extLst>
      <p:ext uri="{BB962C8B-B14F-4D97-AF65-F5344CB8AC3E}">
        <p14:creationId xmlns:p14="http://schemas.microsoft.com/office/powerpoint/2010/main" val="10268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3B6220-99B5-4EF3-A4EA-78790AD9C04E}"/>
              </a:ext>
            </a:extLst>
          </p:cNvPr>
          <p:cNvSpPr>
            <a:spLocks noGrp="1"/>
          </p:cNvSpPr>
          <p:nvPr>
            <p:ph type="title"/>
          </p:nvPr>
        </p:nvSpPr>
        <p:spPr>
          <a:xfrm>
            <a:off x="621792" y="1161288"/>
            <a:ext cx="3602736" cy="4526280"/>
          </a:xfrm>
        </p:spPr>
        <p:txBody>
          <a:bodyPr>
            <a:normAutofit/>
          </a:bodyPr>
          <a:lstStyle/>
          <a:p>
            <a:r>
              <a:rPr lang="en-US" sz="4000"/>
              <a:t>Result</a:t>
            </a:r>
            <a:br>
              <a:rPr lang="en-GB" sz="4000"/>
            </a:br>
            <a:endParaRPr lang="en-GB" sz="4000"/>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AD29CBA-7FB9-4A9A-945D-2A26A26B6F84}"/>
              </a:ext>
            </a:extLst>
          </p:cNvPr>
          <p:cNvSpPr>
            <a:spLocks noGrp="1"/>
          </p:cNvSpPr>
          <p:nvPr>
            <p:ph idx="1"/>
          </p:nvPr>
        </p:nvSpPr>
        <p:spPr>
          <a:xfrm>
            <a:off x="5434149" y="932688"/>
            <a:ext cx="5916603" cy="4992624"/>
          </a:xfrm>
        </p:spPr>
        <p:txBody>
          <a:bodyPr anchor="ctr">
            <a:normAutofit/>
          </a:bodyPr>
          <a:lstStyle/>
          <a:p>
            <a:r>
              <a:rPr lang="en-US" sz="2000" dirty="0"/>
              <a:t>As it is evident from the table extracted from the census data of the New York City, there are total of 227,994 Indian Americans living in 5 boroughs of New York. Out of these more than half that is 144, 896 Indian Americans are living in Queens borough only! </a:t>
            </a:r>
            <a:r>
              <a:rPr lang="en-US" sz="2000" dirty="0">
                <a:highlight>
                  <a:srgbClr val="FFFF00"/>
                </a:highlight>
              </a:rPr>
              <a:t>So, our hypothesis stood the test of data. </a:t>
            </a:r>
            <a:endParaRPr lang="en-GB" sz="2000" dirty="0">
              <a:highlight>
                <a:srgbClr val="FFFF00"/>
              </a:highlight>
            </a:endParaRPr>
          </a:p>
          <a:p>
            <a:r>
              <a:rPr lang="en-US" sz="2000" i="1" dirty="0"/>
              <a:t>By analyzing the above data it was evident that we end up with rather smaller dataset with only 31 Indian Restaurant from </a:t>
            </a:r>
            <a:r>
              <a:rPr lang="en-US" sz="2000" i="1" dirty="0" err="1"/>
              <a:t>Foursqure</a:t>
            </a:r>
            <a:r>
              <a:rPr lang="en-US" sz="2000" i="1" dirty="0"/>
              <a:t>. So, instead of going for K means or any other clustering approach I decided to go with traditional approach of manual data crunching. </a:t>
            </a:r>
            <a:endParaRPr lang="en-GB" sz="2000" dirty="0"/>
          </a:p>
          <a:p>
            <a:endParaRPr lang="en-GB" sz="2000" dirty="0"/>
          </a:p>
        </p:txBody>
      </p:sp>
    </p:spTree>
    <p:extLst>
      <p:ext uri="{BB962C8B-B14F-4D97-AF65-F5344CB8AC3E}">
        <p14:creationId xmlns:p14="http://schemas.microsoft.com/office/powerpoint/2010/main" val="2263336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4F07C4-FC5E-4808-A7C6-FF6EB5381721}"/>
              </a:ext>
            </a:extLst>
          </p:cNvPr>
          <p:cNvSpPr>
            <a:spLocks noGrp="1"/>
          </p:cNvSpPr>
          <p:nvPr>
            <p:ph type="title"/>
          </p:nvPr>
        </p:nvSpPr>
        <p:spPr>
          <a:xfrm>
            <a:off x="621792" y="1161288"/>
            <a:ext cx="3602736" cy="4526280"/>
          </a:xfrm>
        </p:spPr>
        <p:txBody>
          <a:bodyPr>
            <a:normAutofit/>
          </a:bodyPr>
          <a:lstStyle/>
          <a:p>
            <a:r>
              <a:rPr lang="en-US" sz="4000"/>
              <a:t>Discussion and Limitation</a:t>
            </a:r>
            <a:endParaRPr lang="en-GB" sz="4000"/>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98BD87E-618B-4F11-BFF4-1941D08A3E7E}"/>
              </a:ext>
            </a:extLst>
          </p:cNvPr>
          <p:cNvSpPr>
            <a:spLocks noGrp="1"/>
          </p:cNvSpPr>
          <p:nvPr>
            <p:ph idx="1"/>
          </p:nvPr>
        </p:nvSpPr>
        <p:spPr>
          <a:xfrm>
            <a:off x="5434149" y="932688"/>
            <a:ext cx="5916603" cy="4992624"/>
          </a:xfrm>
        </p:spPr>
        <p:txBody>
          <a:bodyPr anchor="ctr">
            <a:normAutofit/>
          </a:bodyPr>
          <a:lstStyle/>
          <a:p>
            <a:r>
              <a:rPr lang="en-US" sz="2000" dirty="0"/>
              <a:t>This dataset only include Indian Americans meaning people of Indian Origin who are already citizens of USA. </a:t>
            </a:r>
          </a:p>
          <a:p>
            <a:r>
              <a:rPr lang="en-US" sz="2000" dirty="0"/>
              <a:t>There is no proper data available of Indian professionals living in and around Queens borough on H1B visa and on Permanent Residence status, so they are not included in this dataset. </a:t>
            </a:r>
          </a:p>
          <a:p>
            <a:r>
              <a:rPr lang="en-US" sz="2000" dirty="0"/>
              <a:t>if included it will only increase the number of people living in Queens borough who are financially well equipped to be our potential customers. </a:t>
            </a:r>
          </a:p>
          <a:p>
            <a:r>
              <a:rPr lang="en-US" sz="2000" dirty="0"/>
              <a:t>The level of detail of this analysis is at Borough level, to find the exact location further drill down approach is required. </a:t>
            </a:r>
            <a:endParaRPr lang="en-GB" sz="2000" dirty="0"/>
          </a:p>
          <a:p>
            <a:endParaRPr lang="en-GB" sz="2000" dirty="0"/>
          </a:p>
        </p:txBody>
      </p:sp>
    </p:spTree>
    <p:extLst>
      <p:ext uri="{BB962C8B-B14F-4D97-AF65-F5344CB8AC3E}">
        <p14:creationId xmlns:p14="http://schemas.microsoft.com/office/powerpoint/2010/main" val="4052876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38898B-DE0D-4857-8EA6-12FF94A2D6FF}"/>
              </a:ext>
            </a:extLst>
          </p:cNvPr>
          <p:cNvSpPr>
            <a:spLocks noGrp="1"/>
          </p:cNvSpPr>
          <p:nvPr>
            <p:ph type="title"/>
          </p:nvPr>
        </p:nvSpPr>
        <p:spPr>
          <a:xfrm>
            <a:off x="621792" y="1161288"/>
            <a:ext cx="3602736" cy="4526280"/>
          </a:xfrm>
        </p:spPr>
        <p:txBody>
          <a:bodyPr>
            <a:normAutofit/>
          </a:bodyPr>
          <a:lstStyle/>
          <a:p>
            <a:r>
              <a:rPr lang="en-US" sz="4000"/>
              <a:t>Result / Conclusion </a:t>
            </a:r>
            <a:endParaRPr lang="en-GB" sz="4000"/>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Content Placeholder 2">
            <a:extLst>
              <a:ext uri="{FF2B5EF4-FFF2-40B4-BE49-F238E27FC236}">
                <a16:creationId xmlns:a16="http://schemas.microsoft.com/office/drawing/2014/main" id="{F6621FC2-B2CF-434E-A0C8-D289B743C2BE}"/>
              </a:ext>
            </a:extLst>
          </p:cNvPr>
          <p:cNvSpPr>
            <a:spLocks noGrp="1"/>
          </p:cNvSpPr>
          <p:nvPr>
            <p:ph idx="1"/>
          </p:nvPr>
        </p:nvSpPr>
        <p:spPr>
          <a:xfrm>
            <a:off x="5434149" y="932688"/>
            <a:ext cx="5916603" cy="4992624"/>
          </a:xfrm>
        </p:spPr>
        <p:txBody>
          <a:bodyPr anchor="ctr">
            <a:normAutofit/>
          </a:bodyPr>
          <a:lstStyle/>
          <a:p>
            <a:r>
              <a:rPr lang="en-US" sz="2000"/>
              <a:t>The crux of the report is, based on data available on Foursquare there are only 7 Indian restaurants catering the needs of 144, 896 people of Queens borough, effectively meaning </a:t>
            </a:r>
            <a:r>
              <a:rPr lang="en-US" sz="2000" b="1" i="1"/>
              <a:t>there is only one Indian Restaurant option available to approximately 21000 Indian Americans</a:t>
            </a:r>
            <a:r>
              <a:rPr lang="en-US" sz="2000" i="1"/>
              <a:t>.</a:t>
            </a:r>
            <a:r>
              <a:rPr lang="en-US" sz="2000"/>
              <a:t>  </a:t>
            </a:r>
          </a:p>
          <a:p>
            <a:r>
              <a:rPr lang="en-US" sz="2000"/>
              <a:t>The JFK Airport which is used frequently by almost all Indian Americans living in New York area to travel to India and back, is added benefit to the location. </a:t>
            </a:r>
          </a:p>
          <a:p>
            <a:r>
              <a:rPr lang="en-US" sz="2000"/>
              <a:t>Also as we have already examined out of seven restaurants situated in Queens, none of them is rated highest or liked by the customers, meaning there is huge potential and virtually unexplored market for Indian cuisine restaurants in Queens borough, New York. </a:t>
            </a:r>
            <a:endParaRPr lang="en-GB" sz="2000"/>
          </a:p>
          <a:p>
            <a:endParaRPr lang="en-GB" sz="2000"/>
          </a:p>
        </p:txBody>
      </p:sp>
    </p:spTree>
    <p:extLst>
      <p:ext uri="{BB962C8B-B14F-4D97-AF65-F5344CB8AC3E}">
        <p14:creationId xmlns:p14="http://schemas.microsoft.com/office/powerpoint/2010/main" val="4112758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33">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Freeform: Shape 35">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CE832E-46A7-4688-9E49-169570719147}"/>
              </a:ext>
            </a:extLst>
          </p:cNvPr>
          <p:cNvSpPr>
            <a:spLocks noGrp="1"/>
          </p:cNvSpPr>
          <p:nvPr>
            <p:ph type="title"/>
          </p:nvPr>
        </p:nvSpPr>
        <p:spPr>
          <a:xfrm>
            <a:off x="621792" y="1161288"/>
            <a:ext cx="3602736" cy="4526280"/>
          </a:xfrm>
        </p:spPr>
        <p:txBody>
          <a:bodyPr vert="horz" lIns="91440" tIns="45720" rIns="91440" bIns="45720" rtlCol="0" anchor="ctr">
            <a:normAutofit/>
          </a:bodyPr>
          <a:lstStyle/>
          <a:p>
            <a:r>
              <a:rPr lang="en-US" sz="4000" b="1" kern="1200">
                <a:solidFill>
                  <a:schemeClr val="tx1"/>
                </a:solidFill>
                <a:latin typeface="+mj-lt"/>
                <a:ea typeface="+mj-ea"/>
                <a:cs typeface="+mj-cs"/>
              </a:rPr>
              <a:t>Background </a:t>
            </a:r>
          </a:p>
        </p:txBody>
      </p:sp>
      <p:sp>
        <p:nvSpPr>
          <p:cNvPr id="38" name="Rectangle 37">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440192F-F373-4DB3-B97D-25CFD833AA55}"/>
              </a:ext>
            </a:extLst>
          </p:cNvPr>
          <p:cNvSpPr>
            <a:spLocks noGrp="1"/>
          </p:cNvSpPr>
          <p:nvPr>
            <p:ph idx="4294967295"/>
          </p:nvPr>
        </p:nvSpPr>
        <p:spPr>
          <a:xfrm>
            <a:off x="5434149" y="932688"/>
            <a:ext cx="5916603" cy="4992624"/>
          </a:xfrm>
        </p:spPr>
        <p:txBody>
          <a:bodyPr vert="horz" lIns="91440" tIns="45720" rIns="91440" bIns="45720" rtlCol="0" anchor="ctr">
            <a:normAutofit/>
          </a:bodyPr>
          <a:lstStyle/>
          <a:p>
            <a:r>
              <a:rPr lang="en-US" sz="2000"/>
              <a:t>There are about 2.7 million Indians in the U.S. -- about half a million in New York City. </a:t>
            </a:r>
          </a:p>
          <a:p>
            <a:r>
              <a:rPr lang="en-US" sz="2000"/>
              <a:t>Business decision makers need to consider different factors in finding the right location for the business, such as financial factors, market factors, and the factors that will affect their demand and revenue. </a:t>
            </a:r>
          </a:p>
          <a:p>
            <a:r>
              <a:rPr lang="en-US" sz="2000"/>
              <a:t>This project can help those who are planning to open a new Indian cuisine restaurant in New York area. </a:t>
            </a:r>
          </a:p>
        </p:txBody>
      </p:sp>
    </p:spTree>
    <p:extLst>
      <p:ext uri="{BB962C8B-B14F-4D97-AF65-F5344CB8AC3E}">
        <p14:creationId xmlns:p14="http://schemas.microsoft.com/office/powerpoint/2010/main" val="57171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B8D7B1-98F2-4A02-ADC8-4AE7E02A7530}"/>
              </a:ext>
            </a:extLst>
          </p:cNvPr>
          <p:cNvSpPr>
            <a:spLocks noGrp="1"/>
          </p:cNvSpPr>
          <p:nvPr>
            <p:ph type="title"/>
          </p:nvPr>
        </p:nvSpPr>
        <p:spPr>
          <a:xfrm>
            <a:off x="621792" y="1161288"/>
            <a:ext cx="3602736" cy="4526280"/>
          </a:xfrm>
        </p:spPr>
        <p:txBody>
          <a:bodyPr>
            <a:normAutofit/>
          </a:bodyPr>
          <a:lstStyle/>
          <a:p>
            <a:r>
              <a:rPr lang="en-US" sz="4000" b="1"/>
              <a:t>Business Problem</a:t>
            </a:r>
          </a:p>
        </p:txBody>
      </p:sp>
      <p:sp>
        <p:nvSpPr>
          <p:cNvPr id="21" name="Rectangle 20">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82F8CE5-5385-4BAD-94E5-EB27D4B6FC5E}"/>
              </a:ext>
            </a:extLst>
          </p:cNvPr>
          <p:cNvSpPr>
            <a:spLocks noGrp="1"/>
          </p:cNvSpPr>
          <p:nvPr>
            <p:ph idx="1"/>
          </p:nvPr>
        </p:nvSpPr>
        <p:spPr>
          <a:xfrm>
            <a:off x="5434149" y="932688"/>
            <a:ext cx="5916603" cy="4992624"/>
          </a:xfrm>
        </p:spPr>
        <p:txBody>
          <a:bodyPr anchor="ctr">
            <a:normAutofit/>
          </a:bodyPr>
          <a:lstStyle/>
          <a:p>
            <a:r>
              <a:rPr lang="en-US" sz="2000" dirty="0"/>
              <a:t>To find the best borough in New York City to open an Indian Cuisine Restaurant. A suitable neighborhood which is close enough to some amenities and venues and has fewer competitors.</a:t>
            </a:r>
          </a:p>
          <a:p>
            <a:r>
              <a:rPr lang="en-US" sz="2000" dirty="0"/>
              <a:t>An ideal location should be one where there is highest concentration of Indian Americans in New York. </a:t>
            </a:r>
          </a:p>
          <a:p>
            <a:r>
              <a:rPr lang="en-US" sz="2000" dirty="0"/>
              <a:t>To extract the information such as which borough has the lowest number of restaurants per Indian American population, so that new venture would have minimum competition and maximum market potential. </a:t>
            </a:r>
          </a:p>
        </p:txBody>
      </p:sp>
    </p:spTree>
    <p:extLst>
      <p:ext uri="{BB962C8B-B14F-4D97-AF65-F5344CB8AC3E}">
        <p14:creationId xmlns:p14="http://schemas.microsoft.com/office/powerpoint/2010/main" val="278026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7CDE4B-5A01-49E7-9D03-C7FCCA5241A3}"/>
              </a:ext>
            </a:extLst>
          </p:cNvPr>
          <p:cNvSpPr>
            <a:spLocks noGrp="1"/>
          </p:cNvSpPr>
          <p:nvPr>
            <p:ph type="title"/>
          </p:nvPr>
        </p:nvSpPr>
        <p:spPr>
          <a:xfrm>
            <a:off x="621792" y="1161288"/>
            <a:ext cx="3602736" cy="4526280"/>
          </a:xfrm>
        </p:spPr>
        <p:txBody>
          <a:bodyPr>
            <a:normAutofit/>
          </a:bodyPr>
          <a:lstStyle/>
          <a:p>
            <a:r>
              <a:rPr lang="en-US" sz="4000" b="1"/>
              <a:t>Data</a:t>
            </a:r>
            <a:endParaRPr lang="en-US" sz="4000"/>
          </a:p>
        </p:txBody>
      </p:sp>
      <p:sp>
        <p:nvSpPr>
          <p:cNvPr id="21" name="Rectangle 20">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7F88758-7214-4034-A428-6974A6C655FA}"/>
              </a:ext>
            </a:extLst>
          </p:cNvPr>
          <p:cNvSpPr>
            <a:spLocks noGrp="1"/>
          </p:cNvSpPr>
          <p:nvPr>
            <p:ph idx="1"/>
          </p:nvPr>
        </p:nvSpPr>
        <p:spPr>
          <a:xfrm>
            <a:off x="5434149" y="932688"/>
            <a:ext cx="5916603" cy="4992624"/>
          </a:xfrm>
        </p:spPr>
        <p:txBody>
          <a:bodyPr anchor="ctr">
            <a:normAutofit/>
          </a:bodyPr>
          <a:lstStyle/>
          <a:p>
            <a:pPr lvl="1"/>
            <a:r>
              <a:rPr lang="en-US" sz="1700"/>
              <a:t>The elaborative New York City data containing the neighborhoods and boroughs, latitudes, and longitudes has been obtained from the data source: </a:t>
            </a:r>
            <a:endParaRPr lang="en-GB" sz="1700"/>
          </a:p>
          <a:p>
            <a:pPr lvl="1"/>
            <a:r>
              <a:rPr lang="en-US" sz="1700" u="sng">
                <a:hlinkClick r:id="rId2"/>
              </a:rPr>
              <a:t>https://cocl.us/new_york_dataset</a:t>
            </a:r>
            <a:r>
              <a:rPr lang="en-US" sz="1700"/>
              <a:t>. </a:t>
            </a:r>
            <a:endParaRPr lang="en-GB" sz="1700"/>
          </a:p>
          <a:p>
            <a:pPr lvl="1"/>
            <a:r>
              <a:rPr lang="en-US" sz="1700"/>
              <a:t>To get authorized information about demography of the New York boroughs the US census bureau data from the Wikipedia  page</a:t>
            </a:r>
          </a:p>
          <a:p>
            <a:pPr lvl="1"/>
            <a:r>
              <a:rPr lang="en-US" sz="1700" u="sng">
                <a:hlinkClick r:id="rId3"/>
              </a:rPr>
              <a:t>https://en.wikipedia.org/wiki/Indians_in_the_New_York_City_metropolitan_region</a:t>
            </a:r>
            <a:endParaRPr lang="en-US" sz="1700" u="sng"/>
          </a:p>
          <a:p>
            <a:pPr lvl="1"/>
            <a:endParaRPr lang="en-US" sz="1700" u="sng"/>
          </a:p>
          <a:p>
            <a:pPr lvl="1"/>
            <a:r>
              <a:rPr lang="en-US" sz="1700"/>
              <a:t>Sent to approximately 295,000 addresses monthly (or 3.5 million per year), it is the largest household survey that the Census Bureau administers. Sent to approximately 295,000 addresses monthly (or 3.5 million per year), it is the largest household survey that the Census Bureau administers.</a:t>
            </a:r>
          </a:p>
          <a:p>
            <a:pPr lvl="1"/>
            <a:r>
              <a:rPr lang="en-US" sz="1700"/>
              <a:t>All data related to locations and quality of Indian restaurants will be obtained via the Foursquare API utilized via the Request library in Python.</a:t>
            </a:r>
            <a:endParaRPr lang="en-GB" sz="1700"/>
          </a:p>
          <a:p>
            <a:pPr marL="457200" lvl="1" indent="0">
              <a:buNone/>
            </a:pPr>
            <a:endParaRPr lang="en-US" sz="1700"/>
          </a:p>
        </p:txBody>
      </p:sp>
    </p:spTree>
    <p:extLst>
      <p:ext uri="{BB962C8B-B14F-4D97-AF65-F5344CB8AC3E}">
        <p14:creationId xmlns:p14="http://schemas.microsoft.com/office/powerpoint/2010/main" val="71321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1AD3FA-3503-4727-86E9-BDDE6256FB9E}"/>
              </a:ext>
            </a:extLst>
          </p:cNvPr>
          <p:cNvSpPr>
            <a:spLocks noGrp="1"/>
          </p:cNvSpPr>
          <p:nvPr>
            <p:ph type="title"/>
          </p:nvPr>
        </p:nvSpPr>
        <p:spPr>
          <a:xfrm>
            <a:off x="621792" y="1161288"/>
            <a:ext cx="3602736" cy="4526280"/>
          </a:xfrm>
        </p:spPr>
        <p:txBody>
          <a:bodyPr>
            <a:normAutofit/>
          </a:bodyPr>
          <a:lstStyle/>
          <a:p>
            <a:r>
              <a:rPr lang="en-US" sz="4000" dirty="0"/>
              <a:t>Target Audience</a:t>
            </a:r>
            <a:br>
              <a:rPr lang="en-GB" sz="4000" dirty="0"/>
            </a:br>
            <a:endParaRPr lang="en-GB" sz="4000" dirty="0"/>
          </a:p>
        </p:txBody>
      </p:sp>
      <p:sp>
        <p:nvSpPr>
          <p:cNvPr id="21" name="Rectangle 20">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E388DF0-C322-49FC-9E93-03A1564533DA}"/>
              </a:ext>
            </a:extLst>
          </p:cNvPr>
          <p:cNvSpPr>
            <a:spLocks noGrp="1"/>
          </p:cNvSpPr>
          <p:nvPr>
            <p:ph idx="1"/>
          </p:nvPr>
        </p:nvSpPr>
        <p:spPr>
          <a:xfrm>
            <a:off x="5434149" y="932688"/>
            <a:ext cx="5916603" cy="4992624"/>
          </a:xfrm>
        </p:spPr>
        <p:txBody>
          <a:bodyPr anchor="ctr">
            <a:normAutofit/>
          </a:bodyPr>
          <a:lstStyle/>
          <a:p>
            <a:pPr lvl="0"/>
            <a:r>
              <a:rPr lang="en-US" sz="2000" dirty="0"/>
              <a:t>Business personnel who wants to invest or open an Indian restaurant in NY. This analysis will be a guide to start Indian restaurants targeting the Indian Americans.</a:t>
            </a:r>
          </a:p>
          <a:p>
            <a:pPr marL="0" lvl="0" indent="0">
              <a:buNone/>
            </a:pPr>
            <a:endParaRPr lang="en-GB" sz="2000" dirty="0"/>
          </a:p>
          <a:p>
            <a:pPr lvl="0"/>
            <a:r>
              <a:rPr lang="en-US" sz="2000" dirty="0"/>
              <a:t>Freelancer who loves to have their own restaurant as a side business. </a:t>
            </a:r>
          </a:p>
          <a:p>
            <a:pPr marL="0" lvl="0" indent="0">
              <a:buNone/>
            </a:pPr>
            <a:endParaRPr lang="en-GB" sz="2000" dirty="0"/>
          </a:p>
          <a:p>
            <a:pPr lvl="0"/>
            <a:r>
              <a:rPr lang="en-US" sz="2000" dirty="0"/>
              <a:t>Indian origin person who wants to move in the neighborhoods with lots of option for Indian restaurants in NY.</a:t>
            </a:r>
            <a:endParaRPr lang="en-GB" sz="2000" dirty="0"/>
          </a:p>
          <a:p>
            <a:endParaRPr lang="en-GB" sz="2000" dirty="0"/>
          </a:p>
        </p:txBody>
      </p:sp>
    </p:spTree>
    <p:extLst>
      <p:ext uri="{BB962C8B-B14F-4D97-AF65-F5344CB8AC3E}">
        <p14:creationId xmlns:p14="http://schemas.microsoft.com/office/powerpoint/2010/main" val="119562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ABECAE-E27B-43F6-8896-DAE2748E4725}"/>
              </a:ext>
            </a:extLst>
          </p:cNvPr>
          <p:cNvSpPr>
            <a:spLocks noGrp="1"/>
          </p:cNvSpPr>
          <p:nvPr>
            <p:ph type="title"/>
          </p:nvPr>
        </p:nvSpPr>
        <p:spPr>
          <a:xfrm>
            <a:off x="621792" y="1161288"/>
            <a:ext cx="3602736" cy="4526280"/>
          </a:xfrm>
        </p:spPr>
        <p:txBody>
          <a:bodyPr>
            <a:normAutofit/>
          </a:bodyPr>
          <a:lstStyle/>
          <a:p>
            <a:r>
              <a:rPr lang="en-US" sz="4000"/>
              <a:t>Methodology</a:t>
            </a:r>
            <a:br>
              <a:rPr lang="en-GB" sz="4000"/>
            </a:br>
            <a:endParaRPr lang="en-GB" sz="4000"/>
          </a:p>
        </p:txBody>
      </p:sp>
      <p:sp>
        <p:nvSpPr>
          <p:cNvPr id="21" name="Rectangle 20">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6EFBE11-D483-4310-B2BB-4B036FBBF86F}"/>
              </a:ext>
            </a:extLst>
          </p:cNvPr>
          <p:cNvSpPr>
            <a:spLocks noGrp="1"/>
          </p:cNvSpPr>
          <p:nvPr>
            <p:ph idx="1"/>
          </p:nvPr>
        </p:nvSpPr>
        <p:spPr>
          <a:xfrm>
            <a:off x="5434149" y="932688"/>
            <a:ext cx="5916603" cy="4992624"/>
          </a:xfrm>
        </p:spPr>
        <p:txBody>
          <a:bodyPr anchor="ctr">
            <a:normAutofit/>
          </a:bodyPr>
          <a:lstStyle/>
          <a:p>
            <a:pPr lvl="0"/>
            <a:r>
              <a:rPr lang="en-US" sz="2000" dirty="0"/>
              <a:t>The required data related to New York borough and neighborhood has been collected from </a:t>
            </a:r>
            <a:r>
              <a:rPr lang="en-US" sz="2000" u="sng" dirty="0">
                <a:hlinkClick r:id="rId2"/>
              </a:rPr>
              <a:t>https://cocl.us/new_york_dataset</a:t>
            </a:r>
            <a:r>
              <a:rPr lang="en-US" sz="2000" dirty="0"/>
              <a:t> and then it was cleaned and processed into a data frame.</a:t>
            </a:r>
          </a:p>
          <a:p>
            <a:pPr lvl="0"/>
            <a:r>
              <a:rPr lang="en-US" sz="2000" dirty="0"/>
              <a:t>Wikipedia webpage containing data regarding the New York Demographics has been scraped using </a:t>
            </a:r>
            <a:r>
              <a:rPr lang="en-US" sz="2000" dirty="0" err="1"/>
              <a:t>urllib</a:t>
            </a:r>
            <a:r>
              <a:rPr lang="en-US" sz="2000" dirty="0"/>
              <a:t> and </a:t>
            </a:r>
            <a:r>
              <a:rPr lang="en-US" sz="2000" dirty="0" err="1"/>
              <a:t>BeautifulSoup</a:t>
            </a:r>
            <a:r>
              <a:rPr lang="en-US" sz="2000" dirty="0"/>
              <a:t> libraries. </a:t>
            </a:r>
          </a:p>
          <a:p>
            <a:pPr lvl="0"/>
            <a:r>
              <a:rPr lang="en-US" sz="2000" dirty="0"/>
              <a:t>Foursquare API has been used to locate all venues and then filtered by Indian restaurants.  Ratings, tips, and likes by users will be counted and added to the data frame.</a:t>
            </a:r>
          </a:p>
          <a:p>
            <a:pPr lvl="0"/>
            <a:r>
              <a:rPr lang="en-US" sz="2000" dirty="0"/>
              <a:t> The restaurant Likes and Tips data has been sorted based on rankings</a:t>
            </a:r>
            <a:endParaRPr lang="en-GB" sz="2000" dirty="0"/>
          </a:p>
          <a:p>
            <a:pPr lvl="0"/>
            <a:r>
              <a:rPr lang="en-US" sz="2000" dirty="0"/>
              <a:t>Finally, the data be will be visually assessed using graphing from various Python libraries.</a:t>
            </a:r>
            <a:endParaRPr lang="en-GB" sz="2000" dirty="0"/>
          </a:p>
          <a:p>
            <a:endParaRPr lang="en-GB" sz="1700" dirty="0"/>
          </a:p>
        </p:txBody>
      </p:sp>
    </p:spTree>
    <p:extLst>
      <p:ext uri="{BB962C8B-B14F-4D97-AF65-F5344CB8AC3E}">
        <p14:creationId xmlns:p14="http://schemas.microsoft.com/office/powerpoint/2010/main" val="3687732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E74D83-F6DB-4D29-93D5-2BA45D04D90A}"/>
              </a:ext>
            </a:extLst>
          </p:cNvPr>
          <p:cNvSpPr>
            <a:spLocks noGrp="1"/>
          </p:cNvSpPr>
          <p:nvPr>
            <p:ph type="title"/>
          </p:nvPr>
        </p:nvSpPr>
        <p:spPr>
          <a:xfrm>
            <a:off x="1115568" y="548640"/>
            <a:ext cx="10168128" cy="1179576"/>
          </a:xfrm>
        </p:spPr>
        <p:txBody>
          <a:bodyPr>
            <a:normAutofit/>
          </a:bodyPr>
          <a:lstStyle/>
          <a:p>
            <a:r>
              <a:rPr lang="en-US" sz="4000"/>
              <a:t>Analysis</a:t>
            </a:r>
            <a:endParaRPr lang="en-GB" sz="4000"/>
          </a:p>
        </p:txBody>
      </p:sp>
      <p:sp>
        <p:nvSpPr>
          <p:cNvPr id="34" name="Rectangle 33">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467A89E0-2A76-4B70-8CD8-062C3088ACD7}"/>
              </a:ext>
            </a:extLst>
          </p:cNvPr>
          <p:cNvPicPr/>
          <p:nvPr/>
        </p:nvPicPr>
        <p:blipFill rotWithShape="1">
          <a:blip r:embed="rId2">
            <a:extLst>
              <a:ext uri="{28A0092B-C50C-407E-A947-70E740481C1C}">
                <a14:useLocalDpi xmlns:a14="http://schemas.microsoft.com/office/drawing/2010/main" val="0"/>
              </a:ext>
            </a:extLst>
          </a:blip>
          <a:srcRect l="12940" r="5718" b="1"/>
          <a:stretch/>
        </p:blipFill>
        <p:spPr bwMode="auto">
          <a:xfrm>
            <a:off x="908304" y="2478024"/>
            <a:ext cx="6009855" cy="3694176"/>
          </a:xfrm>
          <a:prstGeom prst="rect">
            <a:avLst/>
          </a:prstGeom>
          <a:noFill/>
        </p:spPr>
      </p:pic>
      <p:sp>
        <p:nvSpPr>
          <p:cNvPr id="3" name="Content Placeholder 2">
            <a:extLst>
              <a:ext uri="{FF2B5EF4-FFF2-40B4-BE49-F238E27FC236}">
                <a16:creationId xmlns:a16="http://schemas.microsoft.com/office/drawing/2014/main" id="{346EA774-9558-4465-A6F0-7650349BEC50}"/>
              </a:ext>
            </a:extLst>
          </p:cNvPr>
          <p:cNvSpPr>
            <a:spLocks noGrp="1"/>
          </p:cNvSpPr>
          <p:nvPr>
            <p:ph idx="1"/>
          </p:nvPr>
        </p:nvSpPr>
        <p:spPr>
          <a:xfrm>
            <a:off x="7411453" y="2478024"/>
            <a:ext cx="3872243" cy="3694176"/>
          </a:xfrm>
        </p:spPr>
        <p:txBody>
          <a:bodyPr anchor="ctr">
            <a:normAutofit/>
          </a:bodyPr>
          <a:lstStyle/>
          <a:p>
            <a:r>
              <a:rPr lang="en-US" sz="1800"/>
              <a:t>A data frame is created with Borough, Neighborhood, Latitude and Longitude details of the New York City’s neighborhood.</a:t>
            </a:r>
            <a:endParaRPr lang="en-GB" sz="1800"/>
          </a:p>
          <a:p>
            <a:r>
              <a:rPr lang="en-US" sz="1800"/>
              <a:t>Upon analysis, it is found that the data frame consists of 5 boroughs and 306 neighborhoods.</a:t>
            </a:r>
            <a:endParaRPr lang="en-GB" sz="1800"/>
          </a:p>
          <a:p>
            <a:r>
              <a:rPr lang="en-US" sz="1800"/>
              <a:t>Further, ‘geopy’ library is used to get the latitude and longitude values of New York City, which was returned to be Latitude: 40.71, Longitude: -74.01.</a:t>
            </a:r>
            <a:endParaRPr lang="en-GB" sz="1800"/>
          </a:p>
          <a:p>
            <a:pPr marL="0" indent="0">
              <a:buNone/>
            </a:pPr>
            <a:endParaRPr lang="en-GB" sz="1800" dirty="0"/>
          </a:p>
        </p:txBody>
      </p:sp>
    </p:spTree>
    <p:extLst>
      <p:ext uri="{BB962C8B-B14F-4D97-AF65-F5344CB8AC3E}">
        <p14:creationId xmlns:p14="http://schemas.microsoft.com/office/powerpoint/2010/main" val="110181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5">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37">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6" name="Rectangle 39">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2A5787-7E33-473F-99C8-60A45B2CE955}"/>
              </a:ext>
            </a:extLst>
          </p:cNvPr>
          <p:cNvSpPr>
            <a:spLocks noGrp="1"/>
          </p:cNvSpPr>
          <p:nvPr>
            <p:ph type="title"/>
          </p:nvPr>
        </p:nvSpPr>
        <p:spPr>
          <a:xfrm>
            <a:off x="1115568" y="548640"/>
            <a:ext cx="10168128" cy="1179576"/>
          </a:xfrm>
        </p:spPr>
        <p:txBody>
          <a:bodyPr>
            <a:normAutofit/>
          </a:bodyPr>
          <a:lstStyle/>
          <a:p>
            <a:r>
              <a:rPr lang="en-US" sz="4000"/>
              <a:t>Foursquare API</a:t>
            </a:r>
            <a:endParaRPr lang="en-GB" sz="4000"/>
          </a:p>
        </p:txBody>
      </p:sp>
      <p:sp>
        <p:nvSpPr>
          <p:cNvPr id="47" name="Rectangle 41">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descr="A screenshot of a computer&#10;&#10;Description automatically generated">
            <a:extLst>
              <a:ext uri="{FF2B5EF4-FFF2-40B4-BE49-F238E27FC236}">
                <a16:creationId xmlns:a16="http://schemas.microsoft.com/office/drawing/2014/main" id="{D94CEA5C-8DCF-448D-A12C-6B0A405925DC}"/>
              </a:ext>
            </a:extLst>
          </p:cNvPr>
          <p:cNvPicPr/>
          <p:nvPr/>
        </p:nvPicPr>
        <p:blipFill rotWithShape="1">
          <a:blip r:embed="rId2">
            <a:extLst>
              <a:ext uri="{28A0092B-C50C-407E-A947-70E740481C1C}">
                <a14:useLocalDpi xmlns:a14="http://schemas.microsoft.com/office/drawing/2010/main" val="0"/>
              </a:ext>
            </a:extLst>
          </a:blip>
          <a:srcRect l="524" r="31556" b="1"/>
          <a:stretch/>
        </p:blipFill>
        <p:spPr>
          <a:xfrm>
            <a:off x="908304" y="2478024"/>
            <a:ext cx="6009855" cy="3694176"/>
          </a:xfrm>
          <a:prstGeom prst="rect">
            <a:avLst/>
          </a:prstGeom>
        </p:spPr>
      </p:pic>
      <p:sp>
        <p:nvSpPr>
          <p:cNvPr id="20" name="Content Placeholder 2">
            <a:extLst>
              <a:ext uri="{FF2B5EF4-FFF2-40B4-BE49-F238E27FC236}">
                <a16:creationId xmlns:a16="http://schemas.microsoft.com/office/drawing/2014/main" id="{F909F130-1C75-4D4A-9F61-A2DB045D9036}"/>
              </a:ext>
            </a:extLst>
          </p:cNvPr>
          <p:cNvSpPr>
            <a:spLocks noGrp="1"/>
          </p:cNvSpPr>
          <p:nvPr>
            <p:ph idx="1"/>
          </p:nvPr>
        </p:nvSpPr>
        <p:spPr>
          <a:xfrm>
            <a:off x="7411453" y="2478024"/>
            <a:ext cx="3872243" cy="3694176"/>
          </a:xfrm>
        </p:spPr>
        <p:txBody>
          <a:bodyPr anchor="ctr">
            <a:normAutofit/>
          </a:bodyPr>
          <a:lstStyle/>
          <a:p>
            <a:r>
              <a:rPr lang="en-US" sz="1800" dirty="0"/>
              <a:t>The Foursquare API is used to explore the neighborhoods for search query “Indian Restaurants”. To access the API, ‘CLIENT_ID’, ‘CLIENT_SECRET’ and ‘VERSION’ is defined.</a:t>
            </a:r>
          </a:p>
          <a:p>
            <a:pPr marL="0" indent="0">
              <a:buNone/>
            </a:pPr>
            <a:endParaRPr lang="en-GB" sz="1800" dirty="0"/>
          </a:p>
          <a:p>
            <a:r>
              <a:rPr lang="en-US" sz="1800" dirty="0"/>
              <a:t>As a result, a data frame is created with all the Indian restaurants in New York City registered in Foursquare with their Foursquare Id, Name, Category, Latitude and Longitude details. </a:t>
            </a:r>
            <a:endParaRPr lang="en-GB" sz="1800" dirty="0"/>
          </a:p>
          <a:p>
            <a:endParaRPr lang="en-GB" sz="1800" dirty="0"/>
          </a:p>
        </p:txBody>
      </p:sp>
    </p:spTree>
    <p:extLst>
      <p:ext uri="{BB962C8B-B14F-4D97-AF65-F5344CB8AC3E}">
        <p14:creationId xmlns:p14="http://schemas.microsoft.com/office/powerpoint/2010/main" val="3225925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4B8BC0-7B6F-4626-A30E-45FC799D2A11}"/>
              </a:ext>
            </a:extLst>
          </p:cNvPr>
          <p:cNvSpPr>
            <a:spLocks noGrp="1"/>
          </p:cNvSpPr>
          <p:nvPr>
            <p:ph type="title"/>
          </p:nvPr>
        </p:nvSpPr>
        <p:spPr>
          <a:xfrm>
            <a:off x="1115568" y="548640"/>
            <a:ext cx="10168128" cy="1179576"/>
          </a:xfrm>
        </p:spPr>
        <p:txBody>
          <a:bodyPr>
            <a:normAutofit/>
          </a:bodyPr>
          <a:lstStyle/>
          <a:p>
            <a:r>
              <a:rPr lang="en-US" sz="4000"/>
              <a:t>Neighborhoods per boroughs</a:t>
            </a:r>
            <a:endParaRPr lang="en-GB" sz="4000"/>
          </a:p>
        </p:txBody>
      </p:sp>
      <p:sp>
        <p:nvSpPr>
          <p:cNvPr id="22" name="Rectangle 21">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screenshot of a cell phone&#10;&#10;Description automatically generated">
            <a:extLst>
              <a:ext uri="{FF2B5EF4-FFF2-40B4-BE49-F238E27FC236}">
                <a16:creationId xmlns:a16="http://schemas.microsoft.com/office/drawing/2014/main" id="{5F6D0BDB-389D-441E-B7BE-45BDEB65613C}"/>
              </a:ext>
            </a:extLst>
          </p:cNvPr>
          <p:cNvPicPr/>
          <p:nvPr/>
        </p:nvPicPr>
        <p:blipFill rotWithShape="1">
          <a:blip r:embed="rId2">
            <a:extLst>
              <a:ext uri="{28A0092B-C50C-407E-A947-70E740481C1C}">
                <a14:useLocalDpi xmlns:a14="http://schemas.microsoft.com/office/drawing/2010/main" val="0"/>
              </a:ext>
            </a:extLst>
          </a:blip>
          <a:srcRect l="11437" r="9661" b="-1"/>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A7AE5B85-3E12-476F-BE58-CC2C3BB72F79}"/>
              </a:ext>
            </a:extLst>
          </p:cNvPr>
          <p:cNvSpPr>
            <a:spLocks noGrp="1"/>
          </p:cNvSpPr>
          <p:nvPr>
            <p:ph idx="1"/>
          </p:nvPr>
        </p:nvSpPr>
        <p:spPr>
          <a:xfrm>
            <a:off x="7411453" y="2478024"/>
            <a:ext cx="3872243" cy="3694176"/>
          </a:xfrm>
        </p:spPr>
        <p:txBody>
          <a:bodyPr anchor="ctr">
            <a:normAutofit/>
          </a:bodyPr>
          <a:lstStyle/>
          <a:p>
            <a:r>
              <a:rPr lang="en-US" sz="1800"/>
              <a:t>Using Matplotlib a bar graph that shows Neighborhoods per boroughs in New York is plotted</a:t>
            </a:r>
            <a:endParaRPr lang="en-GB" sz="1800"/>
          </a:p>
          <a:p>
            <a:r>
              <a:rPr lang="en-US" sz="1800"/>
              <a:t> From the graph we can gather that there are maximum number of neighborhoods in Queens borough.</a:t>
            </a:r>
          </a:p>
          <a:p>
            <a:endParaRPr lang="en-GB" sz="1800"/>
          </a:p>
          <a:p>
            <a:endParaRPr lang="en-GB" sz="1800" dirty="0"/>
          </a:p>
        </p:txBody>
      </p:sp>
    </p:spTree>
    <p:extLst>
      <p:ext uri="{BB962C8B-B14F-4D97-AF65-F5344CB8AC3E}">
        <p14:creationId xmlns:p14="http://schemas.microsoft.com/office/powerpoint/2010/main" val="2929648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1284</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Find the Best borough location to Open an Indian Cuisine Restaurant in New York Area</vt:lpstr>
      <vt:lpstr>Background </vt:lpstr>
      <vt:lpstr>Business Problem</vt:lpstr>
      <vt:lpstr>Data</vt:lpstr>
      <vt:lpstr>Target Audience </vt:lpstr>
      <vt:lpstr>Methodology </vt:lpstr>
      <vt:lpstr>Analysis</vt:lpstr>
      <vt:lpstr>Foursquare API</vt:lpstr>
      <vt:lpstr>Neighborhoods per boroughs</vt:lpstr>
      <vt:lpstr>Indian Restaurants per borough</vt:lpstr>
      <vt:lpstr>Hypothesis</vt:lpstr>
      <vt:lpstr>Number of Indian Restaurants in Queens Borough</vt:lpstr>
      <vt:lpstr>Indian Americans per borough</vt:lpstr>
      <vt:lpstr>Result </vt:lpstr>
      <vt:lpstr>Discussion and Limitation</vt:lpstr>
      <vt:lpstr>Result /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the Best borough location to Open an Indian Cuisine Restaurant in New York Area</dc:title>
  <dc:creator>Chintan Patel</dc:creator>
  <cp:lastModifiedBy>Chintan Patel</cp:lastModifiedBy>
  <cp:revision>1</cp:revision>
  <dcterms:created xsi:type="dcterms:W3CDTF">2020-06-15T21:41:02Z</dcterms:created>
  <dcterms:modified xsi:type="dcterms:W3CDTF">2020-06-15T21:44:44Z</dcterms:modified>
</cp:coreProperties>
</file>