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39" r:id="rId4"/>
    <p:sldId id="281" r:id="rId5"/>
    <p:sldId id="285" r:id="rId6"/>
    <p:sldId id="283" r:id="rId7"/>
    <p:sldId id="278" r:id="rId8"/>
    <p:sldId id="277" r:id="rId9"/>
    <p:sldId id="284" r:id="rId10"/>
    <p:sldId id="28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9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19-03-2025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/blob/master/Programming%20guidance/Basic-project-data-structure.pdf" TargetMode="External"/><Relationship Id="rId2" Type="http://schemas.openxmlformats.org/officeDocument/2006/relationships/hyperlink" Target="https://github.com/ctpteam/DST/blob/master/Programming%20guidance/rulesOfEngagemen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ctpteam/DST" TargetMode="External"/><Relationship Id="rId4" Type="http://schemas.openxmlformats.org/officeDocument/2006/relationships/hyperlink" Target="https://heart.d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" TargetMode="External"/><Relationship Id="rId2" Type="http://schemas.openxmlformats.org/officeDocument/2006/relationships/hyperlink" Target="http://www.dst.dk/extranet/forskningvariabellister/Oversigt%20over%20regist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dst.dk/extranet/ForskningVariabellister/IND%20-%20Indkoms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esundhed.dk/Dokumentation" TargetMode="External"/><Relationship Id="rId7" Type="http://schemas.openxmlformats.org/officeDocument/2006/relationships/hyperlink" Target="https://github.com/ctpteam/DST/blob/master/Guide%20to%20LPR3/Vejledning%20til%20LPR3_F.pdf" TargetMode="External"/><Relationship Id="rId2" Type="http://schemas.openxmlformats.org/officeDocument/2006/relationships/hyperlink" Target="https://sundhedsdatastyrelsen.dk/data-og-registre/nationale-sundhedsregist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ndhedsdatastyrelsen.dk/Media/638650959845066566/udtrek%20fra%20Landspatientregisteret.pdf" TargetMode="External"/><Relationship Id="rId5" Type="http://schemas.openxmlformats.org/officeDocument/2006/relationships/hyperlink" Target="https://sundhedsdatastyrelsen.dk/indberetning/patientregistrering/indberetning-lpr3" TargetMode="External"/><Relationship Id="rId4" Type="http://schemas.openxmlformats.org/officeDocument/2006/relationships/hyperlink" Target="https://sundhedsdatastyrelsen.dk/data-og-registre/nationale-sundhedsregistre/landspatientregister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/tree/master/Project%20information/6582%20Immuno-inflammatorisk%20sygdom%20version%202" TargetMode="External"/><Relationship Id="rId2" Type="http://schemas.openxmlformats.org/officeDocument/2006/relationships/hyperlink" Target="https://remote.dst.dk/my.poli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82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4000" dirty="0"/>
              <a:t>Tour de </a:t>
            </a:r>
            <a:r>
              <a:rPr lang="en-US" sz="4000" dirty="0"/>
              <a:t>Statistics Denmark (DST)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1800" dirty="0"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information, setup, and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do's</a:t>
            </a:r>
            <a:r>
              <a:rPr lang="da-DK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a-DK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don’ts.</a:t>
            </a:r>
            <a:r>
              <a:rPr lang="en-US" sz="4000" dirty="0"/>
              <a:t>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59500"/>
            <a:ext cx="7689226" cy="2248232"/>
          </a:xfrm>
        </p:spPr>
        <p:txBody>
          <a:bodyPr>
            <a:noAutofit/>
          </a:bodyPr>
          <a:lstStyle/>
          <a:p>
            <a:r>
              <a:rPr lang="da-DK" sz="1800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Ph.D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MSc.Public</a:t>
            </a:r>
            <a:r>
              <a:rPr lang="en-US" sz="1800" dirty="0">
                <a:solidFill>
                  <a:schemeClr val="bg1"/>
                </a:solidFill>
              </a:rPr>
              <a:t> Health, </a:t>
            </a:r>
            <a:r>
              <a:rPr lang="en-US" sz="1800" dirty="0" err="1">
                <a:solidFill>
                  <a:schemeClr val="bg1"/>
                </a:solidFill>
              </a:rPr>
              <a:t>BSc.Sports</a:t>
            </a:r>
            <a:r>
              <a:rPr lang="en-US" sz="1800" dirty="0">
                <a:solidFill>
                  <a:schemeClr val="bg1"/>
                </a:solidFill>
              </a:rPr>
              <a:t> Science   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Senior researcher and Special consultant in </a:t>
            </a:r>
            <a:r>
              <a:rPr lang="en-US" sz="1800" dirty="0" err="1">
                <a:solidFill>
                  <a:schemeClr val="bg1"/>
                </a:solidFill>
              </a:rPr>
              <a:t>Datamanagement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Department of Cardiology, </a:t>
            </a:r>
            <a:r>
              <a:rPr lang="da-DK" sz="1800" dirty="0">
                <a:solidFill>
                  <a:schemeClr val="bg1"/>
                </a:solidFill>
              </a:rPr>
              <a:t>Nordsjællands Hospital, Hillerød</a:t>
            </a:r>
            <a:r>
              <a:rPr lang="en-US" sz="1800" dirty="0">
                <a:solidFill>
                  <a:schemeClr val="bg1"/>
                </a:solidFill>
              </a:rPr>
              <a:t>, Denmark.</a:t>
            </a:r>
          </a:p>
          <a:p>
            <a:r>
              <a:rPr lang="da-DK" sz="1800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52" y="3678233"/>
            <a:ext cx="2384336" cy="25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5C74610-47EF-D881-36F8-9E884F4290CD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Summary and take-home messages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A176C66-3BE4-0E7C-644C-D445BD56F0C8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84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Always be aware of the task manager </a:t>
            </a:r>
          </a:p>
          <a:p>
            <a:r>
              <a:rPr lang="en-US" sz="2600" dirty="0">
                <a:solidFill>
                  <a:schemeClr val="bg1"/>
                </a:solidFill>
              </a:rPr>
              <a:t>Remember to check the task manager before signing out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 can be found either at SDS or DST </a:t>
            </a:r>
          </a:p>
          <a:p>
            <a:r>
              <a:rPr lang="en-US" sz="2600" dirty="0">
                <a:solidFill>
                  <a:schemeClr val="bg1"/>
                </a:solidFill>
              </a:rPr>
              <a:t>Manuals and other imported information can be found at Heart.dk</a:t>
            </a:r>
          </a:p>
          <a:p>
            <a:r>
              <a:rPr lang="en-US" sz="2600" dirty="0">
                <a:solidFill>
                  <a:schemeClr val="bg1"/>
                </a:solidFill>
              </a:rPr>
              <a:t>Answers to the most frequently asked questions can be found at Heart.dk</a:t>
            </a:r>
          </a:p>
          <a:p>
            <a:r>
              <a:rPr lang="en-US" sz="2600" dirty="0">
                <a:solidFill>
                  <a:schemeClr val="bg1"/>
                </a:solidFill>
              </a:rPr>
              <a:t>Always follow the rules stated in: “</a:t>
            </a:r>
            <a:r>
              <a:rPr lang="en-US" sz="2600" b="1" dirty="0">
                <a:solidFill>
                  <a:schemeClr val="bg1"/>
                </a:solidFill>
              </a:rPr>
              <a:t>Rules of Engagement</a:t>
            </a:r>
            <a:r>
              <a:rPr lang="en-US" sz="2600" dirty="0">
                <a:solidFill>
                  <a:schemeClr val="bg1"/>
                </a:solidFill>
              </a:rPr>
              <a:t>”</a:t>
            </a:r>
            <a:endParaRPr lang="da-DK" sz="2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50911FE-E152-8583-D1E0-29C257D8747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9 of 9</a:t>
            </a:r>
          </a:p>
        </p:txBody>
      </p:sp>
    </p:spTree>
    <p:extLst>
      <p:ext uri="{BB962C8B-B14F-4D97-AF65-F5344CB8AC3E}">
        <p14:creationId xmlns:p14="http://schemas.microsoft.com/office/powerpoint/2010/main" val="21865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b="1" dirty="0" err="1">
                <a:solidFill>
                  <a:schemeClr val="bg1"/>
                </a:solidFill>
              </a:rPr>
              <a:t>Questions</a:t>
            </a:r>
            <a:r>
              <a:rPr lang="da-DK" sz="3200" b="1" dirty="0">
                <a:solidFill>
                  <a:schemeClr val="bg1"/>
                </a:solidFill>
              </a:rPr>
              <a:t> or </a:t>
            </a:r>
            <a:r>
              <a:rPr lang="da-DK" sz="3200" b="1" dirty="0" err="1">
                <a:solidFill>
                  <a:schemeClr val="bg1"/>
                </a:solidFill>
              </a:rPr>
              <a:t>comments</a:t>
            </a:r>
            <a:r>
              <a:rPr lang="da-DK" sz="3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10 of 10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83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Introduction to the setup at Statistics Denmark (DST)</a:t>
            </a:r>
            <a:endParaRPr lang="da-DK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GitHub and Demo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registries and variables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Project Folder Demo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Summary and take-home messages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10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877E8A-32A5-441B-BBBC-CE5E6F8A48FA}"/>
              </a:ext>
            </a:extLst>
          </p:cNvPr>
          <p:cNvSpPr/>
          <p:nvPr/>
        </p:nvSpPr>
        <p:spPr>
          <a:xfrm>
            <a:off x="5241235" y="5336453"/>
            <a:ext cx="42221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“Tell me and I forget, teach me and I may remember, involve me and I learn.”</a:t>
            </a:r>
          </a:p>
          <a:p>
            <a:pPr algn="ctr"/>
            <a:r>
              <a:rPr lang="da-DK" dirty="0"/>
              <a:t>Benjamin Franklin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1280DB97-94E5-7D3D-7158-DF7F4EED00ED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Introduction to the setup at Statistics Denmark (DST)</a:t>
            </a:r>
            <a:endParaRPr lang="da-DK" sz="3200" b="1" dirty="0">
              <a:solidFill>
                <a:schemeClr val="bg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1A4AEDC-3A71-FB46-082E-C706F346E621}"/>
              </a:ext>
            </a:extLst>
          </p:cNvPr>
          <p:cNvSpPr txBox="1">
            <a:spLocks/>
          </p:cNvSpPr>
          <p:nvPr/>
        </p:nvSpPr>
        <p:spPr>
          <a:xfrm>
            <a:off x="684210" y="1257552"/>
            <a:ext cx="4538239" cy="404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Approximately</a:t>
            </a:r>
            <a:r>
              <a:rPr lang="da-DK" sz="2800" dirty="0">
                <a:solidFill>
                  <a:schemeClr val="bg1"/>
                </a:solidFill>
              </a:rPr>
              <a:t> 350 users</a:t>
            </a:r>
          </a:p>
          <a:p>
            <a:r>
              <a:rPr lang="da-DK" sz="2800" dirty="0">
                <a:solidFill>
                  <a:schemeClr val="bg1"/>
                </a:solidFill>
              </a:rPr>
              <a:t>Project folder </a:t>
            </a:r>
            <a:r>
              <a:rPr lang="en-US" sz="2800" dirty="0">
                <a:solidFill>
                  <a:schemeClr val="bg1"/>
                </a:solidFill>
              </a:rPr>
              <a:t>structure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</a:p>
          <a:p>
            <a:r>
              <a:rPr lang="da-DK" sz="2800" dirty="0">
                <a:solidFill>
                  <a:schemeClr val="bg1"/>
                </a:solidFill>
              </a:rPr>
              <a:t>Data flow   </a:t>
            </a:r>
          </a:p>
          <a:p>
            <a:r>
              <a:rPr lang="da-DK" sz="2800" dirty="0">
                <a:solidFill>
                  <a:schemeClr val="bg1"/>
                </a:solidFill>
              </a:rPr>
              <a:t>Folder population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Reduce</a:t>
            </a:r>
            <a:r>
              <a:rPr lang="da-DK" sz="2800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AA5434C-EA0C-CA4A-267E-A9E5E7A84AD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10</a:t>
            </a:r>
          </a:p>
        </p:txBody>
      </p:sp>
      <p:pic>
        <p:nvPicPr>
          <p:cNvPr id="7" name="Billede 6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1A3D8BCB-EAA9-50E5-3061-79FDBF13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44" y="2242152"/>
            <a:ext cx="645885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6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0000" dirty="0">
                <a:solidFill>
                  <a:schemeClr val="bg1"/>
                </a:solidFill>
              </a:rPr>
              <a:t>Project </a:t>
            </a:r>
            <a:r>
              <a:rPr lang="en-US" sz="10000" dirty="0">
                <a:solidFill>
                  <a:schemeClr val="bg1"/>
                </a:solidFill>
              </a:rPr>
              <a:t>descriptions</a:t>
            </a:r>
            <a:r>
              <a:rPr lang="da-DK" sz="10000" dirty="0">
                <a:solidFill>
                  <a:schemeClr val="bg1"/>
                </a:solidFill>
              </a:rPr>
              <a:t> of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Dynamic update</a:t>
            </a:r>
            <a:endParaRPr lang="da-DK" sz="10000" dirty="0">
              <a:solidFill>
                <a:schemeClr val="bg1"/>
              </a:solidFill>
            </a:endParaRPr>
          </a:p>
          <a:p>
            <a:r>
              <a:rPr lang="en-US" sz="10000" dirty="0">
                <a:solidFill>
                  <a:schemeClr val="bg1"/>
                </a:solidFill>
              </a:rPr>
              <a:t>Different</a:t>
            </a:r>
            <a:r>
              <a:rPr lang="da-DK" sz="10000" dirty="0">
                <a:solidFill>
                  <a:schemeClr val="bg1"/>
                </a:solidFill>
              </a:rPr>
              <a:t> guides in relation to the Heart.dk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  <a:r>
              <a:rPr lang="da-DK" sz="10000" dirty="0">
                <a:solidFill>
                  <a:schemeClr val="bg1"/>
                </a:solidFill>
              </a:rPr>
              <a:t> at DST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 of Engagement</a:t>
            </a:r>
            <a:endParaRPr lang="en-US" sz="98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8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Project Structure </a:t>
            </a:r>
            <a:endParaRPr lang="en-US" sz="9800" u="sng" dirty="0">
              <a:solidFill>
                <a:schemeClr val="bg1"/>
              </a:solidFill>
            </a:endParaRP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Heart.dk and GitHub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10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61BE55B-F65E-45D4-BEC6-C6BF2B93A1F9}"/>
              </a:ext>
            </a:extLst>
          </p:cNvPr>
          <p:cNvSpPr txBox="1">
            <a:spLocks/>
          </p:cNvSpPr>
          <p:nvPr/>
        </p:nvSpPr>
        <p:spPr>
          <a:xfrm>
            <a:off x="684211" y="4582437"/>
            <a:ext cx="4951446" cy="202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5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Heart.dk</a:t>
            </a:r>
            <a:endParaRPr lang="da-DK" sz="25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5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a-DK" sz="25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320C5BF-472F-1118-4350-954F17985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72" y="3291429"/>
            <a:ext cx="3808513" cy="28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EA986EB-65C7-7CEA-12BA-ECFDCB1C2C01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4F7FFAFA-191E-AD1B-7209-8E1A37086B3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10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4E82A899-C92F-5EA3-E8D4-9B23CE8201A6}"/>
              </a:ext>
            </a:extLst>
          </p:cNvPr>
          <p:cNvSpPr txBox="1">
            <a:spLocks/>
          </p:cNvSpPr>
          <p:nvPr/>
        </p:nvSpPr>
        <p:spPr>
          <a:xfrm>
            <a:off x="716835" y="532737"/>
            <a:ext cx="10790954" cy="312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There are two organizations that handles the Danish administrative registries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Danish Health Data Authority(SDS) has the legal authority over the </a:t>
            </a:r>
            <a:r>
              <a:rPr lang="en-US" sz="2200" b="1" i="1" dirty="0">
                <a:solidFill>
                  <a:schemeClr val="bg1"/>
                </a:solidFill>
              </a:rPr>
              <a:t>health</a:t>
            </a:r>
            <a:r>
              <a:rPr lang="en-US" sz="2200" dirty="0">
                <a:solidFill>
                  <a:schemeClr val="bg1"/>
                </a:solidFill>
              </a:rPr>
              <a:t> registries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Statistics Denmark (DST) has the legal authority over the </a:t>
            </a:r>
            <a:r>
              <a:rPr lang="en-US" sz="2200" b="1" i="1" dirty="0">
                <a:solidFill>
                  <a:schemeClr val="bg1"/>
                </a:solidFill>
              </a:rPr>
              <a:t>social</a:t>
            </a:r>
            <a:r>
              <a:rPr lang="en-US" sz="2200" dirty="0">
                <a:solidFill>
                  <a:schemeClr val="bg1"/>
                </a:solidFill>
              </a:rPr>
              <a:t> registries </a:t>
            </a:r>
          </a:p>
          <a:p>
            <a:r>
              <a:rPr lang="da-DK" sz="2200" dirty="0">
                <a:solidFill>
                  <a:schemeClr val="bg1"/>
                </a:solidFill>
              </a:rPr>
              <a:t>Health- vs. </a:t>
            </a:r>
            <a:r>
              <a:rPr lang="en-US" sz="2200" dirty="0">
                <a:solidFill>
                  <a:schemeClr val="bg1"/>
                </a:solidFill>
              </a:rPr>
              <a:t>social registries </a:t>
            </a:r>
            <a:r>
              <a:rPr lang="en-US" sz="2200" dirty="0"/>
              <a:t> </a:t>
            </a:r>
            <a:r>
              <a:rPr lang="da-DK" sz="2200" dirty="0"/>
              <a:t> </a:t>
            </a:r>
          </a:p>
        </p:txBody>
      </p:sp>
      <p:pic>
        <p:nvPicPr>
          <p:cNvPr id="7" name="Billede 6" descr="Et billede, der indeholder udendørs, bygning, vej/gade, sky&#10;&#10;Automatisk genereret beskrivelse">
            <a:extLst>
              <a:ext uri="{FF2B5EF4-FFF2-40B4-BE49-F238E27FC236}">
                <a16:creationId xmlns:a16="http://schemas.microsoft.com/office/drawing/2014/main" id="{05FB6E74-1DBF-819B-FB65-C072460F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26" y="3739012"/>
            <a:ext cx="4195386" cy="2393521"/>
          </a:xfrm>
          <a:prstGeom prst="rect">
            <a:avLst/>
          </a:prstGeom>
        </p:spPr>
      </p:pic>
      <p:pic>
        <p:nvPicPr>
          <p:cNvPr id="8" name="Billede 7" descr="Et billede, der indeholder sky, bygning, bil, udendørs&#10;&#10;Automatisk genereret beskrivelse">
            <a:extLst>
              <a:ext uri="{FF2B5EF4-FFF2-40B4-BE49-F238E27FC236}">
                <a16:creationId xmlns:a16="http://schemas.microsoft.com/office/drawing/2014/main" id="{5B6EF4EF-287D-66D8-AF3B-6AC2AD33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03" y="3429000"/>
            <a:ext cx="3278714" cy="26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4468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dirty="0">
                <a:solidFill>
                  <a:schemeClr val="bg1"/>
                </a:solidFill>
              </a:rPr>
              <a:t>Registre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Datasource dependent </a:t>
            </a:r>
          </a:p>
          <a:p>
            <a:r>
              <a:rPr lang="da-DK" sz="2800" dirty="0">
                <a:solidFill>
                  <a:schemeClr val="bg1"/>
                </a:solidFill>
              </a:rPr>
              <a:t>Health- vs. </a:t>
            </a:r>
            <a:r>
              <a:rPr lang="en-US" sz="2800" dirty="0">
                <a:solidFill>
                  <a:schemeClr val="bg1"/>
                </a:solidFill>
              </a:rPr>
              <a:t>social registries </a:t>
            </a:r>
            <a:r>
              <a:rPr lang="en-US" sz="2800" dirty="0"/>
              <a:t> </a:t>
            </a:r>
            <a:r>
              <a:rPr lang="da-DK" sz="2800" dirty="0"/>
              <a:t> </a:t>
            </a:r>
            <a:endParaRPr lang="da-DK" sz="2600" dirty="0">
              <a:solidFill>
                <a:schemeClr val="bg1"/>
              </a:solidFill>
            </a:endParaRPr>
          </a:p>
          <a:p>
            <a:r>
              <a:rPr lang="da-DK" sz="2600" dirty="0">
                <a:solidFill>
                  <a:schemeClr val="bg1"/>
                </a:solidFill>
              </a:rPr>
              <a:t>Links to informations on variables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Statistics Denmark (DST)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bg1"/>
                </a:solidFill>
              </a:rPr>
              <a:t>The Danish Health Data Authority (SDS)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da-DK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32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10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61C3C68-FBF9-49C5-9B00-6E417CBFDD71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D51517CC-0E9F-4F60-B9CD-CBD0EF1D54FD}"/>
              </a:ext>
            </a:extLst>
          </p:cNvPr>
          <p:cNvSpPr txBox="1">
            <a:spLocks/>
          </p:cNvSpPr>
          <p:nvPr/>
        </p:nvSpPr>
        <p:spPr>
          <a:xfrm>
            <a:off x="580231" y="1623092"/>
            <a:ext cx="4951446" cy="167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Overview of registries at DST</a:t>
            </a:r>
          </a:p>
          <a:p>
            <a:r>
              <a:rPr lang="en-US" sz="1800" b="1" i="1" dirty="0">
                <a:solidFill>
                  <a:schemeClr val="bg1"/>
                </a:solidFill>
              </a:rPr>
              <a:t>Social</a:t>
            </a:r>
            <a:r>
              <a:rPr lang="en-US" sz="1800" dirty="0">
                <a:solidFill>
                  <a:schemeClr val="bg1"/>
                </a:solidFill>
              </a:rPr>
              <a:t> registries 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Important links below:  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395CDF2-99B3-4E44-8F67-C3888C785D78}"/>
              </a:ext>
            </a:extLst>
          </p:cNvPr>
          <p:cNvSpPr txBox="1">
            <a:spLocks/>
          </p:cNvSpPr>
          <p:nvPr/>
        </p:nvSpPr>
        <p:spPr>
          <a:xfrm>
            <a:off x="489036" y="3366280"/>
            <a:ext cx="5205007" cy="21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Registry in </a:t>
            </a:r>
            <a:r>
              <a:rPr lang="da-DK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Forskningsservices</a:t>
            </a:r>
            <a:r>
              <a:rPr lang="da-DK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grunddatabank</a:t>
            </a:r>
            <a:endParaRPr lang="da-DK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b="1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</a:t>
            </a:r>
            <a:r>
              <a:rPr lang="da-DK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da-DK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IND </a:t>
            </a:r>
            <a:endParaRPr lang="da-DK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7E2E39B-82A4-40DB-BD9D-2C4C2087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238" y="2008260"/>
            <a:ext cx="5917726" cy="4368674"/>
          </a:xfrm>
          <a:prstGeom prst="rect">
            <a:avLst/>
          </a:prstGeom>
        </p:spPr>
      </p:pic>
      <p:sp>
        <p:nvSpPr>
          <p:cNvPr id="10" name="Undertitel 2">
            <a:extLst>
              <a:ext uri="{FF2B5EF4-FFF2-40B4-BE49-F238E27FC236}">
                <a16:creationId xmlns:a16="http://schemas.microsoft.com/office/drawing/2014/main" id="{97AB0EC7-81E3-4E5B-8EC4-A90FAF2BAA4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10</a:t>
            </a:r>
          </a:p>
        </p:txBody>
      </p:sp>
    </p:spTree>
    <p:extLst>
      <p:ext uri="{BB962C8B-B14F-4D97-AF65-F5344CB8AC3E}">
        <p14:creationId xmlns:p14="http://schemas.microsoft.com/office/powerpoint/2010/main" val="415795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8C330B4-F72B-4ABD-BD24-50A65247DCC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DBFE8B3A-609B-450A-915C-81CBDAC86D91}"/>
              </a:ext>
            </a:extLst>
          </p:cNvPr>
          <p:cNvSpPr txBox="1">
            <a:spLocks/>
          </p:cNvSpPr>
          <p:nvPr/>
        </p:nvSpPr>
        <p:spPr>
          <a:xfrm>
            <a:off x="517233" y="3199313"/>
            <a:ext cx="6225473" cy="312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health registries</a:t>
            </a:r>
            <a:endParaRPr lang="en-US" sz="15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(LPR2</a:t>
            </a:r>
            <a:r>
              <a:rPr lang="da-DK" sz="1500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a-DK" sz="1500" b="1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b="1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(LPR3_F)</a:t>
            </a:r>
            <a:endParaRPr lang="da-DK" sz="1500" b="1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Brief instructions to LPR2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Brief instructions to LPR3_F </a:t>
            </a:r>
            <a:endParaRPr lang="da-DK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3FACD147-F44C-44FC-8A62-82B3D5AEA4B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10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AE03F546-A6A2-4087-AE50-83A4B790F8C9}"/>
              </a:ext>
            </a:extLst>
          </p:cNvPr>
          <p:cNvSpPr txBox="1">
            <a:spLocks/>
          </p:cNvSpPr>
          <p:nvPr/>
        </p:nvSpPr>
        <p:spPr>
          <a:xfrm>
            <a:off x="684211" y="1785722"/>
            <a:ext cx="4951446" cy="144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SDS 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Health</a:t>
            </a:r>
            <a:r>
              <a:rPr lang="en-US" sz="3200" dirty="0">
                <a:solidFill>
                  <a:schemeClr val="bg1"/>
                </a:solidFill>
              </a:rPr>
              <a:t> registries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13538D7-E5F3-FDCC-1EEF-D803A0C24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238" y="2214438"/>
            <a:ext cx="5598551" cy="4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9848E41-CD7F-4D9D-A404-C22AFABAD385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Project Folder Demo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4AF887C-6A2E-436F-A339-6439A938138D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solidFill>
                  <a:schemeClr val="bg1"/>
                </a:solidFill>
              </a:rPr>
              <a:t>Status info about DST</a:t>
            </a:r>
            <a:endParaRPr lang="da-DK" sz="10000" dirty="0">
              <a:solidFill>
                <a:schemeClr val="bg1"/>
              </a:solidFill>
            </a:endParaRPr>
          </a:p>
          <a:p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</a:p>
          <a:p>
            <a:r>
              <a:rPr lang="en-US" sz="10000" dirty="0">
                <a:solidFill>
                  <a:schemeClr val="bg1"/>
                </a:solidFill>
              </a:rPr>
              <a:t>Yearly update 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Data localization 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DST and GitHub info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Log on etc.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B6FB0087-EF75-43D2-91AB-9D97F6CC2C37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10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C9127FE7-4AD6-4251-A95A-CAB9B139D4FB}"/>
              </a:ext>
            </a:extLst>
          </p:cNvPr>
          <p:cNvSpPr txBox="1">
            <a:spLocks/>
          </p:cNvSpPr>
          <p:nvPr/>
        </p:nvSpPr>
        <p:spPr>
          <a:xfrm>
            <a:off x="684211" y="4728188"/>
            <a:ext cx="4951446" cy="106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DST</a:t>
            </a:r>
            <a:endParaRPr lang="da-DK" sz="2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folder information </a:t>
            </a:r>
            <a:endParaRPr lang="da-DK" sz="2000" b="1" dirty="0">
              <a:solidFill>
                <a:schemeClr val="bg1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705388D-B925-1EDF-C50F-1E5D9432D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279" y="2810047"/>
            <a:ext cx="328658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9942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492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Verdana</vt:lpstr>
      <vt:lpstr>Wingdings 3</vt:lpstr>
      <vt:lpstr>Udsnit</vt:lpstr>
      <vt:lpstr>Tour de Statistics Denmark (DST) - information, setup, and do's and don’ts.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87</cp:revision>
  <dcterms:created xsi:type="dcterms:W3CDTF">2021-03-08T21:12:59Z</dcterms:created>
  <dcterms:modified xsi:type="dcterms:W3CDTF">2025-03-19T11:46:08Z</dcterms:modified>
</cp:coreProperties>
</file>