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81" r:id="rId4"/>
    <p:sldId id="282" r:id="rId5"/>
    <p:sldId id="286" r:id="rId6"/>
    <p:sldId id="291" r:id="rId7"/>
    <p:sldId id="283" r:id="rId8"/>
    <p:sldId id="285" r:id="rId9"/>
    <p:sldId id="284" r:id="rId10"/>
    <p:sldId id="287" r:id="rId11"/>
    <p:sldId id="290" r:id="rId12"/>
    <p:sldId id="274" r:id="rId13"/>
    <p:sldId id="29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llemlayout 4 - Markering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>
            <a:extLst>
              <a:ext uri="{FF2B5EF4-FFF2-40B4-BE49-F238E27FC236}">
                <a16:creationId xmlns:a16="http://schemas.microsoft.com/office/drawing/2014/main" id="{5025868B-8E25-4797-A706-A925F994DB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928CCA73-640F-46C5-BB48-EC02C1DE89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640A6-C38C-488A-A449-54C0A3A97F79}" type="datetimeFigureOut">
              <a:rPr lang="da-DK" smtClean="0"/>
              <a:t>24-09-2022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D9DE50AB-4FA7-453B-9713-2E17C675795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5BB94788-2219-49C9-AE9A-6B74EBF14C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FB487-2329-4746-A871-9B9CB6BCD08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1916430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BB573-0947-48F7-AE45-83035B30D507}" type="datetimeFigureOut">
              <a:rPr lang="da-DK" smtClean="0"/>
              <a:t>24-09-2022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0EF57-F354-492E-AD20-B715414735E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758065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24-09-2022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807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24-09-2022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8154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24-09-2022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5117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24-09-2022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0469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24-09-2022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86569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rt med citat og nav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a-DK"/>
              <a:t>Klik for at redigere teksttypografierne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24-09-2022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8097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dt eller fal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a-DK"/>
              <a:t>Klik for at redigere teksttypografierne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24-09-2022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2963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24-09-2022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71454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24-09-2022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0507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24-09-2022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38732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24-09-2022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8126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24-09-2022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053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24-09-2022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4616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24-09-2022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42296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24-09-2022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69039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24-09-2022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61837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24-09-2022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0502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978D3C3-60FF-4B46-AF7B-72A3B1CFD863}" type="datetimeFigureOut">
              <a:rPr lang="da-DK" smtClean="0"/>
              <a:t>24-09-2022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436067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tpteam/DST/tree/master/Project%20information" TargetMode="External"/><Relationship Id="rId2" Type="http://schemas.openxmlformats.org/officeDocument/2006/relationships/hyperlink" Target="https://github.com/ctpteam/DS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tpteam/DST/raw/master/Project%20information/3573%20Projektdatabase/VS%20Aftale%20om%20data%20til%20andet%20databehandlingssted%20-%20FSEID-00004797%20-%20opdateret%2024-05-2022%20(HENID-00003423)%20.ms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sundhed.dk/Dokumentation" TargetMode="External"/><Relationship Id="rId2" Type="http://schemas.openxmlformats.org/officeDocument/2006/relationships/hyperlink" Target="https://www.dst.dk/extranet/forskningvariabellister/Oversigt%20over%20registre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5FB3F8-2DC0-46CD-8B53-76880BD34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800"/>
            <a:ext cx="10467697" cy="1947333"/>
          </a:xfrm>
        </p:spPr>
        <p:txBody>
          <a:bodyPr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Presentation at the third register symposium 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7ACD031F-4448-406F-80CA-D85C86390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144432"/>
            <a:ext cx="6400800" cy="1947333"/>
          </a:xfrm>
        </p:spPr>
        <p:txBody>
          <a:bodyPr>
            <a:normAutofit fontScale="85000" lnSpcReduction="10000"/>
          </a:bodyPr>
          <a:lstStyle/>
          <a:p>
            <a:r>
              <a:rPr lang="da-DK" dirty="0">
                <a:solidFill>
                  <a:schemeClr val="bg1"/>
                </a:solidFill>
              </a:rPr>
              <a:t>Mikkel Porsborg Andersen </a:t>
            </a:r>
          </a:p>
          <a:p>
            <a:r>
              <a:rPr lang="en-US" dirty="0" err="1">
                <a:solidFill>
                  <a:schemeClr val="bg1"/>
                </a:solidFill>
              </a:rPr>
              <a:t>Ph.D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MSc.Public</a:t>
            </a:r>
            <a:r>
              <a:rPr lang="en-US" dirty="0">
                <a:solidFill>
                  <a:schemeClr val="bg1"/>
                </a:solidFill>
              </a:rPr>
              <a:t> Health, </a:t>
            </a:r>
            <a:r>
              <a:rPr lang="en-US" dirty="0" err="1">
                <a:solidFill>
                  <a:schemeClr val="bg1"/>
                </a:solidFill>
              </a:rPr>
              <a:t>BSc.Sports</a:t>
            </a:r>
            <a:r>
              <a:rPr lang="en-US" dirty="0">
                <a:solidFill>
                  <a:schemeClr val="bg1"/>
                </a:solidFill>
              </a:rPr>
              <a:t> Science   </a:t>
            </a:r>
          </a:p>
          <a:p>
            <a:r>
              <a:rPr lang="da-DK" dirty="0">
                <a:solidFill>
                  <a:schemeClr val="bg1"/>
                </a:solidFill>
              </a:rPr>
              <a:t>Seniorforsker og Specialkonsulent i Datamanagement </a:t>
            </a:r>
          </a:p>
          <a:p>
            <a:r>
              <a:rPr lang="da-DK" dirty="0">
                <a:solidFill>
                  <a:schemeClr val="bg1"/>
                </a:solidFill>
              </a:rPr>
              <a:t>Nordsjællands Hospital - Hillerød  </a:t>
            </a:r>
          </a:p>
          <a:p>
            <a:r>
              <a:rPr lang="da-DK" dirty="0">
                <a:solidFill>
                  <a:schemeClr val="bg1"/>
                </a:solidFill>
              </a:rPr>
              <a:t>E-mail: mikkel.porsborg.andersen@regionh.dk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F8DEB6AB-3CE4-4471-A5A5-CAC3BEF06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288" y="3989387"/>
            <a:ext cx="20955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323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184BC9AC-8A45-4C1D-B99F-6B29DAF03E4A}"/>
              </a:ext>
            </a:extLst>
          </p:cNvPr>
          <p:cNvSpPr txBox="1">
            <a:spLocks/>
          </p:cNvSpPr>
          <p:nvPr/>
        </p:nvSpPr>
        <p:spPr>
          <a:xfrm>
            <a:off x="684211" y="685800"/>
            <a:ext cx="11094131" cy="1012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>
                <a:solidFill>
                  <a:schemeClr val="bg1"/>
                </a:solidFill>
              </a:rPr>
              <a:t>New data structure on the project folders      </a:t>
            </a:r>
          </a:p>
        </p:txBody>
      </p:sp>
      <p:sp>
        <p:nvSpPr>
          <p:cNvPr id="8" name="Pladsholder til indhold 2">
            <a:extLst>
              <a:ext uri="{FF2B5EF4-FFF2-40B4-BE49-F238E27FC236}">
                <a16:creationId xmlns:a16="http://schemas.microsoft.com/office/drawing/2014/main" id="{67E7FA20-2E41-476C-92B3-42CF9D183A02}"/>
              </a:ext>
            </a:extLst>
          </p:cNvPr>
          <p:cNvSpPr txBox="1">
            <a:spLocks/>
          </p:cNvSpPr>
          <p:nvPr/>
        </p:nvSpPr>
        <p:spPr>
          <a:xfrm>
            <a:off x="684211" y="1544540"/>
            <a:ext cx="10758330" cy="33852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If a researcher wish to define ambulatory visit or hospitalization.  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Hospitalization could for instance be defined as following: </a:t>
            </a:r>
          </a:p>
          <a:p>
            <a:pPr lvl="2"/>
            <a:r>
              <a:rPr lang="en-US" sz="2200" dirty="0" err="1">
                <a:solidFill>
                  <a:schemeClr val="bg1"/>
                </a:solidFill>
                <a:sym typeface="Wingdings" panose="05000000000000000000" pitchFamily="2" charset="2"/>
              </a:rPr>
              <a:t>Priortet</a:t>
            </a:r>
            <a:r>
              <a:rPr lang="en-US" sz="2200" dirty="0">
                <a:solidFill>
                  <a:schemeClr val="bg1"/>
                </a:solidFill>
                <a:sym typeface="Wingdings" panose="05000000000000000000" pitchFamily="2" charset="2"/>
              </a:rPr>
              <a:t> “</a:t>
            </a:r>
            <a:r>
              <a:rPr lang="en-US" sz="2200" dirty="0" err="1">
                <a:solidFill>
                  <a:schemeClr val="bg1"/>
                </a:solidFill>
                <a:sym typeface="Wingdings" panose="05000000000000000000" pitchFamily="2" charset="2"/>
              </a:rPr>
              <a:t>planlagt</a:t>
            </a:r>
            <a:r>
              <a:rPr lang="en-US" sz="2200" dirty="0">
                <a:solidFill>
                  <a:schemeClr val="bg1"/>
                </a:solidFill>
                <a:sym typeface="Wingdings" panose="05000000000000000000" pitchFamily="2" charset="2"/>
              </a:rPr>
              <a:t> (</a:t>
            </a:r>
            <a:r>
              <a:rPr lang="en-US" sz="2200" dirty="0" err="1">
                <a:solidFill>
                  <a:schemeClr val="bg1"/>
                </a:solidFill>
                <a:sym typeface="Wingdings" panose="05000000000000000000" pitchFamily="2" charset="2"/>
              </a:rPr>
              <a:t>kode</a:t>
            </a:r>
            <a:r>
              <a:rPr lang="en-US" sz="2200" dirty="0">
                <a:solidFill>
                  <a:schemeClr val="bg1"/>
                </a:solidFill>
                <a:sym typeface="Wingdings" panose="05000000000000000000" pitchFamily="2" charset="2"/>
              </a:rPr>
              <a:t> ATA3)”</a:t>
            </a:r>
            <a:r>
              <a:rPr lang="da-DK" sz="2200" dirty="0">
                <a:solidFill>
                  <a:schemeClr val="bg1"/>
                </a:solidFill>
              </a:rPr>
              <a:t> eller ”akut (kode ATA1)” </a:t>
            </a:r>
            <a:endParaRPr lang="en-US" sz="22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2"/>
            <a:r>
              <a:rPr lang="da-DK" sz="2200" dirty="0">
                <a:solidFill>
                  <a:schemeClr val="bg1"/>
                </a:solidFill>
              </a:rPr>
              <a:t>kontakttype ”fysisk fremmøde (kode ALCA00)” </a:t>
            </a:r>
          </a:p>
          <a:p>
            <a:pPr lvl="2"/>
            <a:r>
              <a:rPr lang="da-DK" sz="2200" dirty="0">
                <a:solidFill>
                  <a:schemeClr val="bg1"/>
                </a:solidFill>
              </a:rPr>
              <a:t>&gt;=12 timer mellem start og slut på kontakten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9" name="Undertitel 2">
            <a:extLst>
              <a:ext uri="{FF2B5EF4-FFF2-40B4-BE49-F238E27FC236}">
                <a16:creationId xmlns:a16="http://schemas.microsoft.com/office/drawing/2014/main" id="{7247920F-28B1-4C5B-A3AE-987960543874}"/>
              </a:ext>
            </a:extLst>
          </p:cNvPr>
          <p:cNvSpPr txBox="1">
            <a:spLocks/>
          </p:cNvSpPr>
          <p:nvPr/>
        </p:nvSpPr>
        <p:spPr>
          <a:xfrm>
            <a:off x="191230" y="6325263"/>
            <a:ext cx="1644195" cy="423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1600" dirty="0">
                <a:solidFill>
                  <a:schemeClr val="tx1"/>
                </a:solidFill>
              </a:rPr>
              <a:t>Slide 9 of 11</a:t>
            </a:r>
          </a:p>
        </p:txBody>
      </p:sp>
    </p:spTree>
    <p:extLst>
      <p:ext uri="{BB962C8B-B14F-4D97-AF65-F5344CB8AC3E}">
        <p14:creationId xmlns:p14="http://schemas.microsoft.com/office/powerpoint/2010/main" val="2725716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430EA8F1-B901-4E2E-8D2A-53E7DF26C510}"/>
              </a:ext>
            </a:extLst>
          </p:cNvPr>
          <p:cNvSpPr txBox="1">
            <a:spLocks/>
          </p:cNvSpPr>
          <p:nvPr/>
        </p:nvSpPr>
        <p:spPr>
          <a:xfrm>
            <a:off x="684211" y="685800"/>
            <a:ext cx="11094131" cy="1012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>
                <a:solidFill>
                  <a:schemeClr val="bg1"/>
                </a:solidFill>
              </a:rPr>
              <a:t>Running cost and economy </a:t>
            </a:r>
          </a:p>
        </p:txBody>
      </p:sp>
      <p:sp>
        <p:nvSpPr>
          <p:cNvPr id="5" name="Pladsholder til indhold 2">
            <a:extLst>
              <a:ext uri="{FF2B5EF4-FFF2-40B4-BE49-F238E27FC236}">
                <a16:creationId xmlns:a16="http://schemas.microsoft.com/office/drawing/2014/main" id="{FA8F82C5-6CCF-46A8-9E7C-A05991BC849A}"/>
              </a:ext>
            </a:extLst>
          </p:cNvPr>
          <p:cNvSpPr txBox="1">
            <a:spLocks/>
          </p:cNvSpPr>
          <p:nvPr/>
        </p:nvSpPr>
        <p:spPr>
          <a:xfrm>
            <a:off x="684211" y="1703566"/>
            <a:ext cx="10758330" cy="2067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bg1"/>
                </a:solidFill>
              </a:rPr>
              <a:t>Increased expenses for running the network</a:t>
            </a:r>
          </a:p>
          <a:p>
            <a:r>
              <a:rPr lang="en-US" sz="2600" dirty="0">
                <a:solidFill>
                  <a:schemeClr val="bg1"/>
                </a:solidFill>
              </a:rPr>
              <a:t>Funding applications  </a:t>
            </a:r>
          </a:p>
          <a:p>
            <a:r>
              <a:rPr lang="en-US" sz="2600" dirty="0">
                <a:solidFill>
                  <a:schemeClr val="bg1"/>
                </a:solidFill>
              </a:rPr>
              <a:t>Apply for 20.000kr pr. year for running costs towards expenses at DST and SDS </a:t>
            </a:r>
          </a:p>
        </p:txBody>
      </p:sp>
      <p:sp>
        <p:nvSpPr>
          <p:cNvPr id="6" name="Undertitel 2">
            <a:extLst>
              <a:ext uri="{FF2B5EF4-FFF2-40B4-BE49-F238E27FC236}">
                <a16:creationId xmlns:a16="http://schemas.microsoft.com/office/drawing/2014/main" id="{D0A4A7D6-9640-413D-ACA6-0C7234294488}"/>
              </a:ext>
            </a:extLst>
          </p:cNvPr>
          <p:cNvSpPr txBox="1">
            <a:spLocks/>
          </p:cNvSpPr>
          <p:nvPr/>
        </p:nvSpPr>
        <p:spPr>
          <a:xfrm>
            <a:off x="191230" y="6325263"/>
            <a:ext cx="1644195" cy="423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1600" dirty="0">
                <a:solidFill>
                  <a:schemeClr val="tx1"/>
                </a:solidFill>
              </a:rPr>
              <a:t>Slide 10 of 11</a:t>
            </a:r>
          </a:p>
        </p:txBody>
      </p:sp>
    </p:spTree>
    <p:extLst>
      <p:ext uri="{BB962C8B-B14F-4D97-AF65-F5344CB8AC3E}">
        <p14:creationId xmlns:p14="http://schemas.microsoft.com/office/powerpoint/2010/main" val="2822358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793A2CB2-3174-4B0A-A2C5-379871B10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11094131" cy="10123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chemeClr val="bg1"/>
                </a:solidFill>
              </a:rPr>
              <a:t>Questions or comments </a:t>
            </a: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CBDFA5CD-7A58-4E64-8973-E3917EB9C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842" y="2033833"/>
            <a:ext cx="4170867" cy="4138367"/>
          </a:xfrm>
          <a:prstGeom prst="rect">
            <a:avLst/>
          </a:prstGeom>
        </p:spPr>
      </p:pic>
      <p:sp>
        <p:nvSpPr>
          <p:cNvPr id="5" name="Undertitel 2">
            <a:extLst>
              <a:ext uri="{FF2B5EF4-FFF2-40B4-BE49-F238E27FC236}">
                <a16:creationId xmlns:a16="http://schemas.microsoft.com/office/drawing/2014/main" id="{B7A4E964-EE3D-48CD-BB1C-6367D85F7582}"/>
              </a:ext>
            </a:extLst>
          </p:cNvPr>
          <p:cNvSpPr txBox="1">
            <a:spLocks/>
          </p:cNvSpPr>
          <p:nvPr/>
        </p:nvSpPr>
        <p:spPr>
          <a:xfrm>
            <a:off x="191230" y="6325263"/>
            <a:ext cx="1644195" cy="423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1600" dirty="0">
                <a:solidFill>
                  <a:schemeClr val="tx1"/>
                </a:solidFill>
              </a:rPr>
              <a:t>Slide 11 of 11</a:t>
            </a:r>
          </a:p>
        </p:txBody>
      </p:sp>
    </p:spTree>
    <p:extLst>
      <p:ext uri="{BB962C8B-B14F-4D97-AF65-F5344CB8AC3E}">
        <p14:creationId xmlns:p14="http://schemas.microsoft.com/office/powerpoint/2010/main" val="3460959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8322633A-02A0-415B-AD15-9DC950D24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11094131" cy="10123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chemeClr val="bg1"/>
                </a:solidFill>
              </a:rPr>
              <a:t>And the word go´s to……</a:t>
            </a:r>
          </a:p>
        </p:txBody>
      </p:sp>
      <p:pic>
        <p:nvPicPr>
          <p:cNvPr id="8" name="Billede 7" descr="Et billede, der indeholder person, indendørs, gulv, stående&#10;&#10;Automatisk genereret beskrivelse">
            <a:extLst>
              <a:ext uri="{FF2B5EF4-FFF2-40B4-BE49-F238E27FC236}">
                <a16:creationId xmlns:a16="http://schemas.microsoft.com/office/drawing/2014/main" id="{EBEA3ABD-8C09-4CEA-A959-70392672FB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12" r="911"/>
          <a:stretch/>
        </p:blipFill>
        <p:spPr>
          <a:xfrm>
            <a:off x="3213206" y="1603747"/>
            <a:ext cx="1912195" cy="4568453"/>
          </a:xfrm>
          <a:prstGeom prst="rect">
            <a:avLst/>
          </a:prstGeom>
        </p:spPr>
      </p:pic>
      <p:pic>
        <p:nvPicPr>
          <p:cNvPr id="10" name="Billede 9" descr="Et billede, der indeholder indendørs, gulv, person, stående&#10;&#10;Automatisk genereret beskrivelse">
            <a:extLst>
              <a:ext uri="{FF2B5EF4-FFF2-40B4-BE49-F238E27FC236}">
                <a16:creationId xmlns:a16="http://schemas.microsoft.com/office/drawing/2014/main" id="{8B66C566-4466-480A-91F9-A46F0092B0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269" y="1603747"/>
            <a:ext cx="2054551" cy="456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726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0A45D2F-C0EC-46A2-BD26-61CCF2E3F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11094131" cy="10123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a-DK" sz="3200" dirty="0">
                <a:solidFill>
                  <a:schemeClr val="bg1"/>
                </a:solidFill>
              </a:rPr>
              <a:t>Overview</a:t>
            </a:r>
          </a:p>
        </p:txBody>
      </p:sp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25C04647-41CC-43E6-B39B-0A2A34EA0625}"/>
              </a:ext>
            </a:extLst>
          </p:cNvPr>
          <p:cNvSpPr txBox="1">
            <a:spLocks/>
          </p:cNvSpPr>
          <p:nvPr/>
        </p:nvSpPr>
        <p:spPr>
          <a:xfrm>
            <a:off x="684211" y="1698171"/>
            <a:ext cx="11094131" cy="4627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/>
          </a:p>
          <a:p>
            <a:r>
              <a:rPr lang="en-US" sz="3200" dirty="0">
                <a:solidFill>
                  <a:schemeClr val="bg1"/>
                </a:solidFill>
              </a:rPr>
              <a:t>Reduction of project folders   </a:t>
            </a:r>
          </a:p>
          <a:p>
            <a:r>
              <a:rPr lang="en-US" sz="3200" dirty="0">
                <a:solidFill>
                  <a:schemeClr val="bg1"/>
                </a:solidFill>
              </a:rPr>
              <a:t>Setup at Statistics Denmark in relation to the data flow</a:t>
            </a:r>
          </a:p>
          <a:p>
            <a:r>
              <a:rPr lang="da-DK" sz="3200" dirty="0">
                <a:solidFill>
                  <a:schemeClr val="bg1"/>
                </a:solidFill>
              </a:rPr>
              <a:t>Data </a:t>
            </a:r>
            <a:r>
              <a:rPr lang="en-US" sz="3200" dirty="0">
                <a:solidFill>
                  <a:schemeClr val="bg1"/>
                </a:solidFill>
              </a:rPr>
              <a:t>delivery</a:t>
            </a:r>
            <a:r>
              <a:rPr lang="da-DK" sz="3200" dirty="0">
                <a:solidFill>
                  <a:schemeClr val="bg1"/>
                </a:solidFill>
              </a:rPr>
              <a:t> from Danish Health Data Authority (SDS)</a:t>
            </a:r>
            <a:r>
              <a:rPr lang="en-US" sz="3200" dirty="0">
                <a:solidFill>
                  <a:schemeClr val="bg1"/>
                </a:solidFill>
              </a:rPr>
              <a:t>  </a:t>
            </a:r>
          </a:p>
          <a:p>
            <a:r>
              <a:rPr lang="en-US" sz="3200" dirty="0">
                <a:solidFill>
                  <a:schemeClr val="bg1"/>
                </a:solidFill>
              </a:rPr>
              <a:t>Status on the project folders update </a:t>
            </a:r>
          </a:p>
          <a:p>
            <a:r>
              <a:rPr lang="en-US" sz="3200" dirty="0">
                <a:solidFill>
                  <a:schemeClr val="bg1"/>
                </a:solidFill>
              </a:rPr>
              <a:t>New data structure on the project folders   </a:t>
            </a:r>
          </a:p>
          <a:p>
            <a:r>
              <a:rPr lang="en-US" sz="3200" dirty="0">
                <a:solidFill>
                  <a:schemeClr val="bg1"/>
                </a:solidFill>
              </a:rPr>
              <a:t>Running cost and economy </a:t>
            </a:r>
          </a:p>
          <a:p>
            <a:r>
              <a:rPr lang="en-US" sz="3200" dirty="0">
                <a:solidFill>
                  <a:schemeClr val="bg1"/>
                </a:solidFill>
              </a:rPr>
              <a:t>Questions or comments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5" name="Undertitel 2">
            <a:extLst>
              <a:ext uri="{FF2B5EF4-FFF2-40B4-BE49-F238E27FC236}">
                <a16:creationId xmlns:a16="http://schemas.microsoft.com/office/drawing/2014/main" id="{2D3F8CA4-BE08-4D0E-9195-29B3907510C0}"/>
              </a:ext>
            </a:extLst>
          </p:cNvPr>
          <p:cNvSpPr txBox="1">
            <a:spLocks/>
          </p:cNvSpPr>
          <p:nvPr/>
        </p:nvSpPr>
        <p:spPr>
          <a:xfrm>
            <a:off x="191230" y="6325263"/>
            <a:ext cx="1644195" cy="423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1600" dirty="0">
                <a:solidFill>
                  <a:schemeClr val="tx1"/>
                </a:solidFill>
              </a:rPr>
              <a:t>Slide 1 of 11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3C877E8A-32A5-441B-BBBC-CE5E6F8A48FA}"/>
              </a:ext>
            </a:extLst>
          </p:cNvPr>
          <p:cNvSpPr/>
          <p:nvPr/>
        </p:nvSpPr>
        <p:spPr>
          <a:xfrm>
            <a:off x="6683536" y="5336453"/>
            <a:ext cx="4222143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“Tell me and I forget, teach me and I may remember, involve me and I learn.”</a:t>
            </a:r>
          </a:p>
          <a:p>
            <a:pPr algn="ctr"/>
            <a:r>
              <a:rPr lang="da-DK" dirty="0"/>
              <a:t>Benjamin Franklin</a:t>
            </a:r>
            <a:endParaRPr lang="da-DK" sz="1000" dirty="0"/>
          </a:p>
        </p:txBody>
      </p:sp>
    </p:spTree>
    <p:extLst>
      <p:ext uri="{BB962C8B-B14F-4D97-AF65-F5344CB8AC3E}">
        <p14:creationId xmlns:p14="http://schemas.microsoft.com/office/powerpoint/2010/main" val="37757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FCB41E1E-ACBE-4E61-9BD9-D2FE790E105C}"/>
              </a:ext>
            </a:extLst>
          </p:cNvPr>
          <p:cNvSpPr txBox="1">
            <a:spLocks/>
          </p:cNvSpPr>
          <p:nvPr/>
        </p:nvSpPr>
        <p:spPr>
          <a:xfrm>
            <a:off x="684211" y="685800"/>
            <a:ext cx="11094131" cy="1012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>
                <a:solidFill>
                  <a:schemeClr val="bg1"/>
                </a:solidFill>
              </a:rPr>
              <a:t>Reduction of project folders   </a:t>
            </a:r>
          </a:p>
        </p:txBody>
      </p:sp>
      <p:sp>
        <p:nvSpPr>
          <p:cNvPr id="5" name="Pladsholder til indhold 2">
            <a:extLst>
              <a:ext uri="{FF2B5EF4-FFF2-40B4-BE49-F238E27FC236}">
                <a16:creationId xmlns:a16="http://schemas.microsoft.com/office/drawing/2014/main" id="{C3ED5538-93B7-4B93-8C8D-87B440985BBF}"/>
              </a:ext>
            </a:extLst>
          </p:cNvPr>
          <p:cNvSpPr txBox="1">
            <a:spLocks/>
          </p:cNvSpPr>
          <p:nvPr/>
        </p:nvSpPr>
        <p:spPr>
          <a:xfrm>
            <a:off x="684211" y="1558457"/>
            <a:ext cx="10758330" cy="1415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2500" dirty="0">
                <a:solidFill>
                  <a:schemeClr val="bg1"/>
                </a:solidFill>
              </a:rPr>
              <a:t>The </a:t>
            </a:r>
            <a:r>
              <a:rPr lang="en-US" sz="2500" dirty="0">
                <a:solidFill>
                  <a:schemeClr val="bg1"/>
                </a:solidFill>
              </a:rPr>
              <a:t>cost</a:t>
            </a:r>
            <a:r>
              <a:rPr lang="da-DK" sz="2500" dirty="0">
                <a:solidFill>
                  <a:schemeClr val="bg1"/>
                </a:solidFill>
              </a:rPr>
              <a:t> in relation to </a:t>
            </a:r>
            <a:r>
              <a:rPr lang="en-US" sz="2500" dirty="0">
                <a:solidFill>
                  <a:schemeClr val="bg1"/>
                </a:solidFill>
              </a:rPr>
              <a:t>project</a:t>
            </a:r>
            <a:r>
              <a:rPr lang="da-DK" sz="2500" dirty="0">
                <a:solidFill>
                  <a:schemeClr val="bg1"/>
                </a:solidFill>
              </a:rPr>
              <a:t> folder </a:t>
            </a:r>
            <a:r>
              <a:rPr lang="en-US" sz="2500" dirty="0">
                <a:solidFill>
                  <a:schemeClr val="bg1"/>
                </a:solidFill>
              </a:rPr>
              <a:t>updates has increased  </a:t>
            </a:r>
            <a:r>
              <a:rPr lang="da-DK" sz="2500" dirty="0">
                <a:solidFill>
                  <a:schemeClr val="bg1"/>
                </a:solidFill>
              </a:rPr>
              <a:t>  </a:t>
            </a:r>
          </a:p>
          <a:p>
            <a:r>
              <a:rPr lang="en-US" sz="2500" dirty="0">
                <a:solidFill>
                  <a:schemeClr val="bg1"/>
                </a:solidFill>
              </a:rPr>
              <a:t>Minimizing the project folders to the following folders  </a:t>
            </a:r>
            <a:r>
              <a:rPr lang="da-DK" sz="25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Undertitel 2">
            <a:extLst>
              <a:ext uri="{FF2B5EF4-FFF2-40B4-BE49-F238E27FC236}">
                <a16:creationId xmlns:a16="http://schemas.microsoft.com/office/drawing/2014/main" id="{E59645B5-1C7B-471A-8E41-81616B7E7C7C}"/>
              </a:ext>
            </a:extLst>
          </p:cNvPr>
          <p:cNvSpPr txBox="1">
            <a:spLocks/>
          </p:cNvSpPr>
          <p:nvPr/>
        </p:nvSpPr>
        <p:spPr>
          <a:xfrm>
            <a:off x="191230" y="6325263"/>
            <a:ext cx="1644195" cy="423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1600" dirty="0">
                <a:solidFill>
                  <a:schemeClr val="tx1"/>
                </a:solidFill>
              </a:rPr>
              <a:t>Slide 2 of 11</a:t>
            </a:r>
          </a:p>
        </p:txBody>
      </p:sp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950905BE-B681-4E78-AD2A-A28777CA7AC6}"/>
              </a:ext>
            </a:extLst>
          </p:cNvPr>
          <p:cNvSpPr txBox="1">
            <a:spLocks/>
          </p:cNvSpPr>
          <p:nvPr/>
        </p:nvSpPr>
        <p:spPr>
          <a:xfrm>
            <a:off x="684211" y="2830663"/>
            <a:ext cx="10758330" cy="3494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da-DK" dirty="0">
                <a:solidFill>
                  <a:schemeClr val="bg1"/>
                </a:solidFill>
              </a:rPr>
              <a:t>3573 – Projektdatabase</a:t>
            </a:r>
          </a:p>
          <a:p>
            <a:pPr marL="0" lvl="0" indent="0" algn="ctr">
              <a:buNone/>
            </a:pPr>
            <a:r>
              <a:rPr lang="da-DK" dirty="0">
                <a:solidFill>
                  <a:schemeClr val="bg1"/>
                </a:solidFill>
              </a:rPr>
              <a:t>3740 – Cancerrisiko og hjerterisiko ved diabetes</a:t>
            </a:r>
          </a:p>
          <a:p>
            <a:pPr marL="0" lvl="0" indent="0" algn="ctr">
              <a:buNone/>
            </a:pPr>
            <a:r>
              <a:rPr lang="da-DK" dirty="0">
                <a:solidFill>
                  <a:schemeClr val="bg1"/>
                </a:solidFill>
              </a:rPr>
              <a:t>3775 – Sundhed og sygdom hos kvinder og børn</a:t>
            </a:r>
          </a:p>
          <a:p>
            <a:pPr marL="0" lvl="0" indent="0" algn="ctr">
              <a:buNone/>
            </a:pPr>
            <a:r>
              <a:rPr lang="da-DK" dirty="0">
                <a:solidFill>
                  <a:schemeClr val="bg1"/>
                </a:solidFill>
              </a:rPr>
              <a:t>3826 – Operationer og ulykker</a:t>
            </a:r>
          </a:p>
          <a:p>
            <a:pPr marL="0" lvl="0" indent="0" algn="ctr">
              <a:buNone/>
            </a:pPr>
            <a:r>
              <a:rPr lang="da-DK" dirty="0">
                <a:solidFill>
                  <a:schemeClr val="bg1"/>
                </a:solidFill>
              </a:rPr>
              <a:t>6130 – Prognose og følgesygdomme efter cancer</a:t>
            </a:r>
          </a:p>
          <a:p>
            <a:pPr marL="0" lvl="0" indent="0" algn="ctr">
              <a:buNone/>
            </a:pPr>
            <a:r>
              <a:rPr lang="da-DK" dirty="0">
                <a:solidFill>
                  <a:schemeClr val="bg1"/>
                </a:solidFill>
              </a:rPr>
              <a:t>6582 – Inflammatorisk Sygdom</a:t>
            </a:r>
          </a:p>
          <a:p>
            <a:pPr marL="0" lvl="0" indent="0" algn="ctr">
              <a:buNone/>
            </a:pPr>
            <a:r>
              <a:rPr lang="da-DK" dirty="0">
                <a:solidFill>
                  <a:schemeClr val="bg1"/>
                </a:solidFill>
              </a:rPr>
              <a:t>6818 – Hjertekarsygdom - Sygdomsbehandling og kardiovaskulære risiko</a:t>
            </a:r>
          </a:p>
          <a:p>
            <a:pPr marL="0" lvl="0" indent="0" algn="ctr">
              <a:buNone/>
            </a:pPr>
            <a:r>
              <a:rPr lang="da-DK" dirty="0">
                <a:solidFill>
                  <a:schemeClr val="bg1"/>
                </a:solidFill>
              </a:rPr>
              <a:t>7089 – Hjertestop udenfor hospital – ESCAPE-NET</a:t>
            </a:r>
          </a:p>
        </p:txBody>
      </p:sp>
    </p:spTree>
    <p:extLst>
      <p:ext uri="{BB962C8B-B14F-4D97-AF65-F5344CB8AC3E}">
        <p14:creationId xmlns:p14="http://schemas.microsoft.com/office/powerpoint/2010/main" val="252953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1C216A5B-FF92-43E6-BA05-928289ACB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11094131" cy="10123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chemeClr val="bg1"/>
                </a:solidFill>
              </a:rPr>
              <a:t>Setup at Statistics Denmark in relation to the data flow   </a:t>
            </a:r>
          </a:p>
        </p:txBody>
      </p:sp>
      <p:sp>
        <p:nvSpPr>
          <p:cNvPr id="8" name="Pladsholder til indhold 2">
            <a:extLst>
              <a:ext uri="{FF2B5EF4-FFF2-40B4-BE49-F238E27FC236}">
                <a16:creationId xmlns:a16="http://schemas.microsoft.com/office/drawing/2014/main" id="{03D5570D-EC5C-49CC-884A-66AFB3B502C2}"/>
              </a:ext>
            </a:extLst>
          </p:cNvPr>
          <p:cNvSpPr txBox="1">
            <a:spLocks/>
          </p:cNvSpPr>
          <p:nvPr/>
        </p:nvSpPr>
        <p:spPr>
          <a:xfrm>
            <a:off x="684211" y="1698171"/>
            <a:ext cx="11094131" cy="4291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9" name="Undertitel 2">
            <a:extLst>
              <a:ext uri="{FF2B5EF4-FFF2-40B4-BE49-F238E27FC236}">
                <a16:creationId xmlns:a16="http://schemas.microsoft.com/office/drawing/2014/main" id="{1AE2EB81-C903-4F00-A9CB-11AFB5B77FF0}"/>
              </a:ext>
            </a:extLst>
          </p:cNvPr>
          <p:cNvSpPr txBox="1">
            <a:spLocks/>
          </p:cNvSpPr>
          <p:nvPr/>
        </p:nvSpPr>
        <p:spPr>
          <a:xfrm>
            <a:off x="191230" y="6325263"/>
            <a:ext cx="1644195" cy="423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1600" dirty="0">
                <a:solidFill>
                  <a:schemeClr val="tx1"/>
                </a:solidFill>
              </a:rPr>
              <a:t>Slide 3 of 11</a:t>
            </a:r>
          </a:p>
        </p:txBody>
      </p:sp>
      <p:sp>
        <p:nvSpPr>
          <p:cNvPr id="12" name="Pladsholder til indhold 2">
            <a:extLst>
              <a:ext uri="{FF2B5EF4-FFF2-40B4-BE49-F238E27FC236}">
                <a16:creationId xmlns:a16="http://schemas.microsoft.com/office/drawing/2014/main" id="{CF808850-E071-4E4F-B85F-3FA72AB0B9DA}"/>
              </a:ext>
            </a:extLst>
          </p:cNvPr>
          <p:cNvSpPr txBox="1">
            <a:spLocks/>
          </p:cNvSpPr>
          <p:nvPr/>
        </p:nvSpPr>
        <p:spPr>
          <a:xfrm>
            <a:off x="493777" y="1825091"/>
            <a:ext cx="6320491" cy="38784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Data from </a:t>
            </a:r>
            <a:r>
              <a:rPr lang="da-DK" sz="2000" dirty="0">
                <a:solidFill>
                  <a:schemeClr val="bg1"/>
                </a:solidFill>
              </a:rPr>
              <a:t>Danish Health Data Authority (SDS)</a:t>
            </a:r>
          </a:p>
          <a:p>
            <a:r>
              <a:rPr lang="da-DK" dirty="0">
                <a:solidFill>
                  <a:schemeClr val="bg1"/>
                </a:solidFill>
              </a:rPr>
              <a:t>Data from </a:t>
            </a:r>
            <a:r>
              <a:rPr lang="en-US" dirty="0">
                <a:solidFill>
                  <a:schemeClr val="bg1"/>
                </a:solidFill>
              </a:rPr>
              <a:t>Statistics</a:t>
            </a:r>
            <a:r>
              <a:rPr lang="da-DK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Denmark (DST)</a:t>
            </a:r>
            <a:r>
              <a:rPr lang="da-DK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  </a:t>
            </a:r>
          </a:p>
          <a:p>
            <a:r>
              <a:rPr lang="en-US" dirty="0">
                <a:solidFill>
                  <a:schemeClr val="bg1"/>
                </a:solidFill>
              </a:rPr>
              <a:t>Data flow</a:t>
            </a:r>
            <a:r>
              <a:rPr lang="da-DK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Content in the folders    </a:t>
            </a:r>
          </a:p>
          <a:p>
            <a:r>
              <a:rPr lang="en-US" dirty="0">
                <a:solidFill>
                  <a:schemeClr val="bg1"/>
                </a:solidFill>
              </a:rPr>
              <a:t>Links are below:</a:t>
            </a:r>
          </a:p>
          <a:p>
            <a:pPr marL="0" indent="0">
              <a:buNone/>
            </a:pPr>
            <a:r>
              <a:rPr lang="da-DK" dirty="0"/>
              <a:t> </a:t>
            </a:r>
          </a:p>
        </p:txBody>
      </p:sp>
      <p:sp>
        <p:nvSpPr>
          <p:cNvPr id="10" name="Pladsholder til indhold 2">
            <a:extLst>
              <a:ext uri="{FF2B5EF4-FFF2-40B4-BE49-F238E27FC236}">
                <a16:creationId xmlns:a16="http://schemas.microsoft.com/office/drawing/2014/main" id="{F0AEA8DD-01F8-466B-A6D6-FFB61641385C}"/>
              </a:ext>
            </a:extLst>
          </p:cNvPr>
          <p:cNvSpPr txBox="1">
            <a:spLocks/>
          </p:cNvSpPr>
          <p:nvPr/>
        </p:nvSpPr>
        <p:spPr>
          <a:xfrm>
            <a:off x="381839" y="4766571"/>
            <a:ext cx="3410919" cy="949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sz="8000" b="1" dirty="0" err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sz="8000" b="1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a-DK" sz="8000" b="1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Content</a:t>
            </a:r>
            <a:endParaRPr lang="da-DK" sz="8000" b="1" u="sng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da-DK" sz="1900" dirty="0"/>
          </a:p>
          <a:p>
            <a:pPr marL="0" indent="0">
              <a:buNone/>
            </a:pPr>
            <a:r>
              <a:rPr lang="da-DK" sz="3200" dirty="0"/>
              <a:t> </a:t>
            </a:r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7E9DA040-C1F2-4077-B70A-B92DDDD324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2758" y="3371353"/>
            <a:ext cx="7796765" cy="234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258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E2FFF130-2401-4363-96DE-53A4D50B5045}"/>
              </a:ext>
            </a:extLst>
          </p:cNvPr>
          <p:cNvSpPr txBox="1">
            <a:spLocks/>
          </p:cNvSpPr>
          <p:nvPr/>
        </p:nvSpPr>
        <p:spPr>
          <a:xfrm>
            <a:off x="684211" y="685800"/>
            <a:ext cx="11094131" cy="1012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3200" dirty="0">
                <a:solidFill>
                  <a:schemeClr val="bg1"/>
                </a:solidFill>
              </a:rPr>
              <a:t>Data </a:t>
            </a:r>
            <a:r>
              <a:rPr lang="en-US" sz="3200" dirty="0">
                <a:solidFill>
                  <a:schemeClr val="bg1"/>
                </a:solidFill>
              </a:rPr>
              <a:t>delivery</a:t>
            </a:r>
            <a:r>
              <a:rPr lang="da-DK" sz="3200" dirty="0">
                <a:solidFill>
                  <a:schemeClr val="bg1"/>
                </a:solidFill>
              </a:rPr>
              <a:t> from Danish Health Data Authority (SDS)</a:t>
            </a:r>
          </a:p>
        </p:txBody>
      </p:sp>
      <p:sp>
        <p:nvSpPr>
          <p:cNvPr id="5" name="Pladsholder til indhold 2">
            <a:extLst>
              <a:ext uri="{FF2B5EF4-FFF2-40B4-BE49-F238E27FC236}">
                <a16:creationId xmlns:a16="http://schemas.microsoft.com/office/drawing/2014/main" id="{9C5E50FE-89CE-4A59-826E-2AF443BE0F98}"/>
              </a:ext>
            </a:extLst>
          </p:cNvPr>
          <p:cNvSpPr txBox="1">
            <a:spLocks/>
          </p:cNvSpPr>
          <p:nvPr/>
        </p:nvSpPr>
        <p:spPr>
          <a:xfrm>
            <a:off x="684211" y="1703565"/>
            <a:ext cx="10758330" cy="4621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Data delivery to the project database</a:t>
            </a:r>
          </a:p>
          <a:p>
            <a:r>
              <a:rPr lang="en-US" sz="2800" dirty="0">
                <a:solidFill>
                  <a:schemeClr val="bg1"/>
                </a:solidFill>
              </a:rPr>
              <a:t>The data delivery included the following registries:</a:t>
            </a:r>
          </a:p>
          <a:p>
            <a:pPr lvl="1" algn="ctr"/>
            <a:r>
              <a:rPr lang="en-US" dirty="0">
                <a:solidFill>
                  <a:schemeClr val="bg1"/>
                </a:solidFill>
              </a:rPr>
              <a:t>Cancer Register (CAR)</a:t>
            </a:r>
            <a:endParaRPr lang="en-US" sz="1600" dirty="0">
              <a:solidFill>
                <a:schemeClr val="bg1"/>
              </a:solidFill>
            </a:endParaRPr>
          </a:p>
          <a:p>
            <a:pPr lvl="1" algn="ctr"/>
            <a:r>
              <a:rPr lang="en-US" dirty="0">
                <a:solidFill>
                  <a:schemeClr val="bg1"/>
                </a:solidFill>
              </a:rPr>
              <a:t>Psychiatric Central register (PCR)</a:t>
            </a:r>
            <a:endParaRPr lang="en-US" sz="1600" dirty="0">
              <a:solidFill>
                <a:schemeClr val="bg1"/>
              </a:solidFill>
            </a:endParaRPr>
          </a:p>
          <a:p>
            <a:pPr lvl="1" algn="ctr"/>
            <a:r>
              <a:rPr lang="en-US" dirty="0">
                <a:solidFill>
                  <a:schemeClr val="bg1"/>
                </a:solidFill>
              </a:rPr>
              <a:t>Cause of Death register (DAR)</a:t>
            </a:r>
            <a:endParaRPr lang="en-US" sz="1600" dirty="0">
              <a:solidFill>
                <a:schemeClr val="bg1"/>
              </a:solidFill>
            </a:endParaRPr>
          </a:p>
          <a:p>
            <a:pPr lvl="1" algn="ctr"/>
            <a:r>
              <a:rPr lang="en-US" dirty="0">
                <a:solidFill>
                  <a:schemeClr val="bg1"/>
                </a:solidFill>
              </a:rPr>
              <a:t>Pathology register (PAT)</a:t>
            </a:r>
            <a:endParaRPr lang="en-US" sz="1600" dirty="0">
              <a:solidFill>
                <a:schemeClr val="bg1"/>
              </a:solidFill>
            </a:endParaRPr>
          </a:p>
          <a:p>
            <a:pPr lvl="1" algn="ctr"/>
            <a:r>
              <a:rPr lang="en-US" dirty="0">
                <a:solidFill>
                  <a:schemeClr val="bg1"/>
                </a:solidFill>
              </a:rPr>
              <a:t>The Birth register (MFR)</a:t>
            </a:r>
          </a:p>
          <a:p>
            <a:pPr lvl="1" algn="ctr"/>
            <a:r>
              <a:rPr lang="da-DK" dirty="0">
                <a:solidFill>
                  <a:schemeClr val="bg1"/>
                </a:solidFill>
              </a:rPr>
              <a:t>National </a:t>
            </a:r>
            <a:r>
              <a:rPr lang="en-US" dirty="0">
                <a:solidFill>
                  <a:schemeClr val="bg1"/>
                </a:solidFill>
              </a:rPr>
              <a:t>Patient register (LPR2)</a:t>
            </a:r>
          </a:p>
          <a:p>
            <a:pPr lvl="1" algn="ctr"/>
            <a:r>
              <a:rPr lang="da-DK" dirty="0">
                <a:solidFill>
                  <a:schemeClr val="bg1"/>
                </a:solidFill>
              </a:rPr>
              <a:t>National </a:t>
            </a:r>
            <a:r>
              <a:rPr lang="en-US" dirty="0">
                <a:solidFill>
                  <a:schemeClr val="bg1"/>
                </a:solidFill>
              </a:rPr>
              <a:t>Patient register – </a:t>
            </a:r>
            <a:r>
              <a:rPr lang="da-DK" dirty="0">
                <a:solidFill>
                  <a:schemeClr val="bg1"/>
                </a:solidFill>
              </a:rPr>
              <a:t>Final datamodel </a:t>
            </a:r>
            <a:r>
              <a:rPr lang="en-US" dirty="0">
                <a:solidFill>
                  <a:schemeClr val="bg1"/>
                </a:solidFill>
              </a:rPr>
              <a:t>(LPR3_F)</a:t>
            </a:r>
            <a:endParaRPr lang="en-US" sz="1600" dirty="0">
              <a:solidFill>
                <a:schemeClr val="bg1"/>
              </a:solidFill>
            </a:endParaRPr>
          </a:p>
          <a:p>
            <a:pPr lvl="1" algn="ctr"/>
            <a:r>
              <a:rPr lang="da-DK" dirty="0">
                <a:solidFill>
                  <a:schemeClr val="bg1"/>
                </a:solidFill>
              </a:rPr>
              <a:t>National </a:t>
            </a:r>
            <a:r>
              <a:rPr lang="en-US" dirty="0">
                <a:solidFill>
                  <a:schemeClr val="bg1"/>
                </a:solidFill>
              </a:rPr>
              <a:t>Patient register - Psychiatric  (LPR-PSYK)</a:t>
            </a:r>
            <a:endParaRPr lang="en-US" sz="1600" dirty="0">
              <a:solidFill>
                <a:schemeClr val="bg1"/>
              </a:solidFill>
            </a:endParaRPr>
          </a:p>
          <a:p>
            <a:pPr lvl="1" algn="ctr"/>
            <a:r>
              <a:rPr lang="en-US" dirty="0">
                <a:solidFill>
                  <a:schemeClr val="bg1"/>
                </a:solidFill>
              </a:rPr>
              <a:t>Clinical</a:t>
            </a:r>
            <a:r>
              <a:rPr lang="da-DK" dirty="0">
                <a:solidFill>
                  <a:schemeClr val="bg1"/>
                </a:solidFill>
              </a:rPr>
              <a:t> Laboratory Information Register</a:t>
            </a:r>
            <a:r>
              <a:rPr lang="en-US" dirty="0">
                <a:solidFill>
                  <a:schemeClr val="bg1"/>
                </a:solidFill>
              </a:rPr>
              <a:t>(LAB)</a:t>
            </a:r>
            <a:endParaRPr lang="en-US" sz="1600" dirty="0">
              <a:solidFill>
                <a:schemeClr val="bg1"/>
              </a:solidFill>
            </a:endParaRPr>
          </a:p>
          <a:p>
            <a:pPr lvl="1" algn="ctr"/>
            <a:r>
              <a:rPr lang="en-US" dirty="0">
                <a:solidFill>
                  <a:schemeClr val="bg1"/>
                </a:solidFill>
              </a:rPr>
              <a:t>Nursing Home register (PLH)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Undertitel 2">
            <a:extLst>
              <a:ext uri="{FF2B5EF4-FFF2-40B4-BE49-F238E27FC236}">
                <a16:creationId xmlns:a16="http://schemas.microsoft.com/office/drawing/2014/main" id="{CCFFB909-15CF-41C2-A022-BB987AB35B79}"/>
              </a:ext>
            </a:extLst>
          </p:cNvPr>
          <p:cNvSpPr txBox="1">
            <a:spLocks/>
          </p:cNvSpPr>
          <p:nvPr/>
        </p:nvSpPr>
        <p:spPr>
          <a:xfrm>
            <a:off x="191230" y="6325263"/>
            <a:ext cx="1644195" cy="423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1600" dirty="0">
                <a:solidFill>
                  <a:schemeClr val="tx1"/>
                </a:solidFill>
              </a:rPr>
              <a:t>Slide 4 of 11</a:t>
            </a:r>
          </a:p>
        </p:txBody>
      </p:sp>
      <p:sp>
        <p:nvSpPr>
          <p:cNvPr id="8" name="Undertitel 2">
            <a:extLst>
              <a:ext uri="{FF2B5EF4-FFF2-40B4-BE49-F238E27FC236}">
                <a16:creationId xmlns:a16="http://schemas.microsoft.com/office/drawing/2014/main" id="{C64AF30A-A1D0-455B-A44E-975BFD14BBF4}"/>
              </a:ext>
            </a:extLst>
          </p:cNvPr>
          <p:cNvSpPr txBox="1">
            <a:spLocks/>
          </p:cNvSpPr>
          <p:nvPr/>
        </p:nvSpPr>
        <p:spPr>
          <a:xfrm>
            <a:off x="8579455" y="6172200"/>
            <a:ext cx="3236180" cy="51381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For a detailed description of the content of agreement and variable available follow the link: </a:t>
            </a:r>
            <a:r>
              <a:rPr lang="en-US" sz="1600" b="1" u="sng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Agreement </a:t>
            </a:r>
            <a:endParaRPr lang="en-US" sz="1600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579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2B1E6C97-646D-4EB0-BEBB-7ACCF239393E}"/>
              </a:ext>
            </a:extLst>
          </p:cNvPr>
          <p:cNvSpPr txBox="1">
            <a:spLocks/>
          </p:cNvSpPr>
          <p:nvPr/>
        </p:nvSpPr>
        <p:spPr>
          <a:xfrm>
            <a:off x="684211" y="685800"/>
            <a:ext cx="11094131" cy="1012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>
                <a:solidFill>
                  <a:schemeClr val="bg1"/>
                </a:solidFill>
              </a:rPr>
              <a:t>Status on the project folders update</a:t>
            </a:r>
          </a:p>
        </p:txBody>
      </p:sp>
      <p:sp>
        <p:nvSpPr>
          <p:cNvPr id="6" name="Undertitel 2">
            <a:extLst>
              <a:ext uri="{FF2B5EF4-FFF2-40B4-BE49-F238E27FC236}">
                <a16:creationId xmlns:a16="http://schemas.microsoft.com/office/drawing/2014/main" id="{3F9349E0-EC52-4C16-AB75-08492E809E24}"/>
              </a:ext>
            </a:extLst>
          </p:cNvPr>
          <p:cNvSpPr txBox="1">
            <a:spLocks/>
          </p:cNvSpPr>
          <p:nvPr/>
        </p:nvSpPr>
        <p:spPr>
          <a:xfrm>
            <a:off x="191230" y="6325263"/>
            <a:ext cx="1644195" cy="423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1600" dirty="0">
                <a:solidFill>
                  <a:schemeClr val="tx1"/>
                </a:solidFill>
              </a:rPr>
              <a:t>Slide 5 of 11</a:t>
            </a:r>
          </a:p>
        </p:txBody>
      </p:sp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3315C4F7-1C48-4001-81E1-93E7EDB51EE1}"/>
              </a:ext>
            </a:extLst>
          </p:cNvPr>
          <p:cNvSpPr txBox="1">
            <a:spLocks/>
          </p:cNvSpPr>
          <p:nvPr/>
        </p:nvSpPr>
        <p:spPr>
          <a:xfrm>
            <a:off x="684211" y="1734762"/>
            <a:ext cx="10758330" cy="4806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da-DK" dirty="0">
                <a:solidFill>
                  <a:schemeClr val="bg1"/>
                </a:solidFill>
              </a:rPr>
              <a:t>3573 – Projektdatabase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Data delivered </a:t>
            </a:r>
          </a:p>
          <a:p>
            <a:pPr marL="0" lvl="0" indent="0" algn="ctr">
              <a:buNone/>
            </a:pPr>
            <a:r>
              <a:rPr lang="da-DK" dirty="0">
                <a:solidFill>
                  <a:schemeClr val="bg1"/>
                </a:solidFill>
              </a:rPr>
              <a:t>3740 – Cancerrisiko og hjerterisiko ved diabetes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Waiting to be processed at SDS</a:t>
            </a:r>
          </a:p>
          <a:p>
            <a:pPr marL="0" lvl="0" indent="0" algn="ctr">
              <a:buNone/>
            </a:pPr>
            <a:r>
              <a:rPr lang="da-DK" dirty="0">
                <a:solidFill>
                  <a:schemeClr val="bg1"/>
                </a:solidFill>
              </a:rPr>
              <a:t>3775 – Sundhed og sygdom hos kvinder og børn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Data delivered and updated</a:t>
            </a:r>
          </a:p>
          <a:p>
            <a:pPr marL="0" lvl="0" indent="0" algn="ctr">
              <a:buNone/>
            </a:pPr>
            <a:r>
              <a:rPr lang="da-DK" dirty="0">
                <a:solidFill>
                  <a:schemeClr val="bg1"/>
                </a:solidFill>
              </a:rPr>
              <a:t>3826 – Operationer og ulykker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</a:rPr>
              <a:t>Missing coordinator </a:t>
            </a:r>
          </a:p>
          <a:p>
            <a:pPr marL="0" lvl="0" indent="0" algn="ctr">
              <a:buNone/>
            </a:pPr>
            <a:r>
              <a:rPr lang="da-DK" dirty="0">
                <a:solidFill>
                  <a:schemeClr val="bg1"/>
                </a:solidFill>
              </a:rPr>
              <a:t>6130 – Prognose og følgesygdomme efter cancer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In process at SDS</a:t>
            </a:r>
          </a:p>
          <a:p>
            <a:pPr marL="0" lvl="0" indent="0" algn="ctr">
              <a:buNone/>
            </a:pPr>
            <a:r>
              <a:rPr lang="da-DK" dirty="0">
                <a:solidFill>
                  <a:schemeClr val="bg1"/>
                </a:solidFill>
              </a:rPr>
              <a:t>6582 – Inflammatorisk Sygdom</a:t>
            </a:r>
          </a:p>
          <a:p>
            <a:pPr algn="ctr"/>
            <a:r>
              <a:rPr lang="en-US" sz="1300" dirty="0">
                <a:solidFill>
                  <a:schemeClr val="tx1"/>
                </a:solidFill>
              </a:rPr>
              <a:t>Waiting to be processed at SDS, but semi updated</a:t>
            </a:r>
          </a:p>
          <a:p>
            <a:pPr marL="0" lvl="0" indent="0" algn="ctr">
              <a:buNone/>
            </a:pPr>
            <a:r>
              <a:rPr lang="da-DK" dirty="0">
                <a:solidFill>
                  <a:schemeClr val="bg1"/>
                </a:solidFill>
              </a:rPr>
              <a:t>6818 – Hjertekarsygdom - Sygdomsbehandling og kardiovaskulære risiko</a:t>
            </a:r>
          </a:p>
          <a:p>
            <a:pPr algn="ctr"/>
            <a:r>
              <a:rPr lang="en-US" sz="1300" dirty="0">
                <a:solidFill>
                  <a:schemeClr val="tx1"/>
                </a:solidFill>
              </a:rPr>
              <a:t>In process at SDS</a:t>
            </a:r>
          </a:p>
          <a:p>
            <a:pPr marL="0" lvl="0" indent="0" algn="ctr">
              <a:buNone/>
            </a:pPr>
            <a:r>
              <a:rPr lang="da-DK" dirty="0">
                <a:solidFill>
                  <a:schemeClr val="bg1"/>
                </a:solidFill>
              </a:rPr>
              <a:t>7089 – Hjertestop udenfor hospital – ESCAPE-NET</a:t>
            </a:r>
          </a:p>
          <a:p>
            <a:pPr algn="ctr"/>
            <a:r>
              <a:rPr lang="en-US" sz="1300" dirty="0">
                <a:solidFill>
                  <a:schemeClr val="tx1"/>
                </a:solidFill>
              </a:rPr>
              <a:t>Waiting to be processed at SDS</a:t>
            </a:r>
          </a:p>
          <a:p>
            <a:pPr marL="0" lvl="0" indent="0" algn="ctr">
              <a:buNone/>
            </a:pPr>
            <a:endParaRPr lang="da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802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95C2D374-3CFB-47D5-BE4E-A742994343D2}"/>
              </a:ext>
            </a:extLst>
          </p:cNvPr>
          <p:cNvSpPr txBox="1">
            <a:spLocks/>
          </p:cNvSpPr>
          <p:nvPr/>
        </p:nvSpPr>
        <p:spPr>
          <a:xfrm>
            <a:off x="684211" y="685800"/>
            <a:ext cx="11094131" cy="1012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>
                <a:solidFill>
                  <a:schemeClr val="bg1"/>
                </a:solidFill>
              </a:rPr>
              <a:t>New data structure on the project folders      </a:t>
            </a:r>
          </a:p>
        </p:txBody>
      </p:sp>
      <p:sp>
        <p:nvSpPr>
          <p:cNvPr id="5" name="Pladsholder til indhold 2">
            <a:extLst>
              <a:ext uri="{FF2B5EF4-FFF2-40B4-BE49-F238E27FC236}">
                <a16:creationId xmlns:a16="http://schemas.microsoft.com/office/drawing/2014/main" id="{5390EE9A-D10A-4F28-89B1-4078DC1306E7}"/>
              </a:ext>
            </a:extLst>
          </p:cNvPr>
          <p:cNvSpPr txBox="1">
            <a:spLocks/>
          </p:cNvSpPr>
          <p:nvPr/>
        </p:nvSpPr>
        <p:spPr>
          <a:xfrm>
            <a:off x="684211" y="1703563"/>
            <a:ext cx="10758330" cy="4468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Historical data from Statistics Denmark (DST) 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Will be transferred as usual 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Population register (BEF) will be transferred pr. year  </a:t>
            </a:r>
          </a:p>
          <a:p>
            <a:r>
              <a:rPr lang="en-US" sz="2400" dirty="0">
                <a:solidFill>
                  <a:schemeClr val="bg1"/>
                </a:solidFill>
              </a:rPr>
              <a:t>Data delivery from </a:t>
            </a:r>
            <a:r>
              <a:rPr lang="da-DK" sz="2400" dirty="0">
                <a:solidFill>
                  <a:schemeClr val="bg1"/>
                </a:solidFill>
              </a:rPr>
              <a:t>Danish Health Data Authority (</a:t>
            </a:r>
            <a:r>
              <a:rPr lang="en-US" sz="2400" dirty="0">
                <a:solidFill>
                  <a:schemeClr val="bg1"/>
                </a:solidFill>
              </a:rPr>
              <a:t>SDS)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Will be transferred as the way we received them from SDS</a:t>
            </a:r>
          </a:p>
          <a:p>
            <a:r>
              <a:rPr lang="en-US" sz="2400" dirty="0">
                <a:solidFill>
                  <a:schemeClr val="bg1"/>
                </a:solidFill>
              </a:rPr>
              <a:t>Advantage, easier for the researcher to find variable descriptions </a:t>
            </a:r>
          </a:p>
          <a:p>
            <a:pPr lvl="1"/>
            <a:r>
              <a:rPr lang="en-US" sz="2000" b="1" u="sng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DST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  <a:sym typeface="Wingdings" panose="05000000000000000000" pitchFamily="2" charset="2"/>
              </a:rPr>
              <a:t> </a:t>
            </a:r>
            <a:r>
              <a:rPr lang="en-US" sz="2000" dirty="0">
                <a:solidFill>
                  <a:schemeClr val="bg1"/>
                </a:solidFill>
              </a:rPr>
              <a:t>variable descriptions  </a:t>
            </a:r>
            <a:endParaRPr lang="en-US" sz="2600" dirty="0">
              <a:solidFill>
                <a:schemeClr val="bg1"/>
              </a:solidFill>
            </a:endParaRPr>
          </a:p>
          <a:p>
            <a:pPr lvl="1"/>
            <a:r>
              <a:rPr lang="en-US" sz="2000" b="1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SDS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  <a:sym typeface="Wingdings" panose="05000000000000000000" pitchFamily="2" charset="2"/>
              </a:rPr>
              <a:t> </a:t>
            </a:r>
            <a:r>
              <a:rPr lang="en-US" sz="2000" dirty="0">
                <a:solidFill>
                  <a:schemeClr val="bg1"/>
                </a:solidFill>
              </a:rPr>
              <a:t>variable descriptions</a:t>
            </a:r>
          </a:p>
        </p:txBody>
      </p:sp>
      <p:sp>
        <p:nvSpPr>
          <p:cNvPr id="6" name="Undertitel 2">
            <a:extLst>
              <a:ext uri="{FF2B5EF4-FFF2-40B4-BE49-F238E27FC236}">
                <a16:creationId xmlns:a16="http://schemas.microsoft.com/office/drawing/2014/main" id="{21CE463B-5D18-4054-A723-EAAF27C55B16}"/>
              </a:ext>
            </a:extLst>
          </p:cNvPr>
          <p:cNvSpPr txBox="1">
            <a:spLocks/>
          </p:cNvSpPr>
          <p:nvPr/>
        </p:nvSpPr>
        <p:spPr>
          <a:xfrm>
            <a:off x="191230" y="6325263"/>
            <a:ext cx="1644195" cy="423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1600" dirty="0">
                <a:solidFill>
                  <a:schemeClr val="tx1"/>
                </a:solidFill>
              </a:rPr>
              <a:t>Slide 6 of 11</a:t>
            </a:r>
          </a:p>
        </p:txBody>
      </p:sp>
    </p:spTree>
    <p:extLst>
      <p:ext uri="{BB962C8B-B14F-4D97-AF65-F5344CB8AC3E}">
        <p14:creationId xmlns:p14="http://schemas.microsoft.com/office/powerpoint/2010/main" val="1535067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CDA881C8-D3C2-4979-B97B-3F292BB52AE4}"/>
              </a:ext>
            </a:extLst>
          </p:cNvPr>
          <p:cNvSpPr txBox="1">
            <a:spLocks/>
          </p:cNvSpPr>
          <p:nvPr/>
        </p:nvSpPr>
        <p:spPr>
          <a:xfrm>
            <a:off x="684211" y="685800"/>
            <a:ext cx="11094131" cy="1012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>
                <a:solidFill>
                  <a:schemeClr val="bg1"/>
                </a:solidFill>
              </a:rPr>
              <a:t>New data structure on the project folders      </a:t>
            </a:r>
          </a:p>
        </p:txBody>
      </p:sp>
      <p:sp>
        <p:nvSpPr>
          <p:cNvPr id="8" name="Pladsholder til indhold 2">
            <a:extLst>
              <a:ext uri="{FF2B5EF4-FFF2-40B4-BE49-F238E27FC236}">
                <a16:creationId xmlns:a16="http://schemas.microsoft.com/office/drawing/2014/main" id="{809DF56F-E94C-4200-BD0F-962EFC321633}"/>
              </a:ext>
            </a:extLst>
          </p:cNvPr>
          <p:cNvSpPr txBox="1">
            <a:spLocks/>
          </p:cNvSpPr>
          <p:nvPr/>
        </p:nvSpPr>
        <p:spPr>
          <a:xfrm>
            <a:off x="684211" y="1703566"/>
            <a:ext cx="10758330" cy="45302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bg1"/>
                </a:solidFill>
              </a:rPr>
              <a:t>Demo of the new data structure on the project folders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How to find the total content of the National Patient register   </a:t>
            </a:r>
          </a:p>
          <a:p>
            <a:pPr lvl="2"/>
            <a:r>
              <a:rPr lang="en-US" sz="2200" dirty="0">
                <a:solidFill>
                  <a:schemeClr val="bg1"/>
                </a:solidFill>
              </a:rPr>
              <a:t>LPR2 </a:t>
            </a:r>
            <a:r>
              <a:rPr lang="en-US" sz="2200" dirty="0">
                <a:solidFill>
                  <a:schemeClr val="bg1"/>
                </a:solidFill>
                <a:sym typeface="Wingdings" panose="05000000000000000000" pitchFamily="2" charset="2"/>
              </a:rPr>
              <a:t></a:t>
            </a:r>
            <a:r>
              <a:rPr lang="en-US" sz="2200" dirty="0" err="1">
                <a:solidFill>
                  <a:schemeClr val="bg1"/>
                </a:solidFill>
                <a:sym typeface="Wingdings" panose="05000000000000000000" pitchFamily="2" charset="2"/>
              </a:rPr>
              <a:t>Diag_indl</a:t>
            </a:r>
            <a:r>
              <a:rPr lang="en-US" sz="2200" dirty="0">
                <a:solidFill>
                  <a:schemeClr val="bg1"/>
                </a:solidFill>
                <a:sym typeface="Wingdings" panose="05000000000000000000" pitchFamily="2" charset="2"/>
              </a:rPr>
              <a:t> and </a:t>
            </a:r>
            <a:r>
              <a:rPr lang="en-US" sz="2200" dirty="0" err="1">
                <a:solidFill>
                  <a:schemeClr val="bg1"/>
                </a:solidFill>
                <a:sym typeface="Wingdings" panose="05000000000000000000" pitchFamily="2" charset="2"/>
              </a:rPr>
              <a:t>t_adm</a:t>
            </a:r>
            <a:r>
              <a:rPr lang="en-US" sz="2200" dirty="0">
                <a:solidFill>
                  <a:schemeClr val="bg1"/>
                </a:solidFill>
                <a:sym typeface="Wingdings" panose="05000000000000000000" pitchFamily="2" charset="2"/>
              </a:rPr>
              <a:t>/</a:t>
            </a:r>
            <a:r>
              <a:rPr lang="en-US" sz="2200" dirty="0" err="1">
                <a:solidFill>
                  <a:schemeClr val="bg1"/>
                </a:solidFill>
                <a:sym typeface="Wingdings" panose="05000000000000000000" pitchFamily="2" charset="2"/>
              </a:rPr>
              <a:t>t_diag</a:t>
            </a:r>
            <a:r>
              <a:rPr lang="en-US" sz="2200" dirty="0">
                <a:solidFill>
                  <a:schemeClr val="bg1"/>
                </a:solidFill>
                <a:sym typeface="Wingdings" panose="05000000000000000000" pitchFamily="2" charset="2"/>
              </a:rPr>
              <a:t> (</a:t>
            </a:r>
            <a:r>
              <a:rPr lang="en-US" sz="2200" dirty="0" err="1">
                <a:solidFill>
                  <a:schemeClr val="bg1"/>
                </a:solidFill>
                <a:sym typeface="Wingdings" panose="05000000000000000000" pitchFamily="2" charset="2"/>
              </a:rPr>
              <a:t>recnum</a:t>
            </a:r>
            <a:r>
              <a:rPr lang="en-US" sz="2200" dirty="0">
                <a:solidFill>
                  <a:schemeClr val="bg1"/>
                </a:solidFill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en-US" sz="2200" dirty="0">
                <a:solidFill>
                  <a:schemeClr val="bg1"/>
                </a:solidFill>
                <a:sym typeface="Wingdings" panose="05000000000000000000" pitchFamily="2" charset="2"/>
              </a:rPr>
              <a:t>LPR3 </a:t>
            </a:r>
            <a:r>
              <a:rPr lang="en-US" sz="2200" dirty="0" err="1">
                <a:solidFill>
                  <a:schemeClr val="bg1"/>
                </a:solidFill>
                <a:sym typeface="Wingdings" panose="05000000000000000000" pitchFamily="2" charset="2"/>
              </a:rPr>
              <a:t>Kontakt</a:t>
            </a:r>
            <a:r>
              <a:rPr lang="en-US" sz="2200" dirty="0">
                <a:solidFill>
                  <a:schemeClr val="bg1"/>
                </a:solidFill>
                <a:sym typeface="Wingdings" panose="05000000000000000000" pitchFamily="2" charset="2"/>
              </a:rPr>
              <a:t>/diagnose/</a:t>
            </a:r>
            <a:r>
              <a:rPr lang="en-US" sz="2200" dirty="0" err="1">
                <a:solidFill>
                  <a:schemeClr val="bg1"/>
                </a:solidFill>
                <a:sym typeface="Wingdings" panose="05000000000000000000" pitchFamily="2" charset="2"/>
              </a:rPr>
              <a:t>diagnose_tillag</a:t>
            </a:r>
            <a:r>
              <a:rPr lang="en-US" sz="2200" dirty="0">
                <a:solidFill>
                  <a:schemeClr val="bg1"/>
                </a:solidFill>
                <a:sym typeface="Wingdings" panose="05000000000000000000" pitchFamily="2" charset="2"/>
              </a:rPr>
              <a:t> (</a:t>
            </a:r>
            <a:r>
              <a:rPr lang="en-US" sz="2200" dirty="0" err="1">
                <a:solidFill>
                  <a:schemeClr val="bg1"/>
                </a:solidFill>
                <a:sym typeface="Wingdings" panose="05000000000000000000" pitchFamily="2" charset="2"/>
              </a:rPr>
              <a:t>kontakt_id</a:t>
            </a:r>
            <a:r>
              <a:rPr lang="en-US" sz="2200" dirty="0">
                <a:solidFill>
                  <a:schemeClr val="bg1"/>
                </a:solidFill>
                <a:sym typeface="Wingdings" panose="05000000000000000000" pitchFamily="2" charset="2"/>
              </a:rPr>
              <a:t>/</a:t>
            </a:r>
            <a:r>
              <a:rPr lang="en-US" sz="2200" dirty="0" err="1">
                <a:solidFill>
                  <a:schemeClr val="bg1"/>
                </a:solidFill>
                <a:sym typeface="Wingdings" panose="05000000000000000000" pitchFamily="2" charset="2"/>
              </a:rPr>
              <a:t>diagnose_id</a:t>
            </a:r>
            <a:r>
              <a:rPr lang="en-US" sz="2200" dirty="0">
                <a:solidFill>
                  <a:schemeClr val="bg1"/>
                </a:solidFill>
                <a:sym typeface="Wingdings" panose="05000000000000000000" pitchFamily="2" charset="2"/>
              </a:rPr>
              <a:t>)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</a:p>
          <a:p>
            <a:pPr lvl="1"/>
            <a:r>
              <a:rPr lang="en-US" sz="2400" dirty="0" err="1">
                <a:solidFill>
                  <a:schemeClr val="bg1"/>
                </a:solidFill>
              </a:rPr>
              <a:t>Pattype</a:t>
            </a:r>
            <a:r>
              <a:rPr lang="en-US" sz="2400" dirty="0">
                <a:solidFill>
                  <a:schemeClr val="bg1"/>
                </a:solidFill>
              </a:rPr>
              <a:t> from LPR2 in LPR3</a:t>
            </a:r>
          </a:p>
          <a:p>
            <a:pPr lvl="2"/>
            <a:r>
              <a:rPr lang="en-US" sz="2200" dirty="0">
                <a:solidFill>
                  <a:schemeClr val="bg1"/>
                </a:solidFill>
              </a:rPr>
              <a:t>This variable does not exist in the LPR3</a:t>
            </a:r>
          </a:p>
          <a:p>
            <a:pPr lvl="2"/>
            <a:r>
              <a:rPr lang="en-US" sz="2200" dirty="0">
                <a:solidFill>
                  <a:schemeClr val="bg1"/>
                </a:solidFill>
              </a:rPr>
              <a:t>The researchers mush define it themselves </a:t>
            </a:r>
          </a:p>
          <a:p>
            <a:pPr lvl="2"/>
            <a:r>
              <a:rPr lang="en-US" sz="2200" dirty="0">
                <a:solidFill>
                  <a:schemeClr val="bg1"/>
                </a:solidFill>
              </a:rPr>
              <a:t>Examples on how to do so will follow on next slide  </a:t>
            </a:r>
          </a:p>
        </p:txBody>
      </p:sp>
      <p:sp>
        <p:nvSpPr>
          <p:cNvPr id="9" name="Undertitel 2">
            <a:extLst>
              <a:ext uri="{FF2B5EF4-FFF2-40B4-BE49-F238E27FC236}">
                <a16:creationId xmlns:a16="http://schemas.microsoft.com/office/drawing/2014/main" id="{D974A7BB-4A64-42E9-A2DA-20F293120703}"/>
              </a:ext>
            </a:extLst>
          </p:cNvPr>
          <p:cNvSpPr txBox="1">
            <a:spLocks/>
          </p:cNvSpPr>
          <p:nvPr/>
        </p:nvSpPr>
        <p:spPr>
          <a:xfrm>
            <a:off x="191230" y="6325263"/>
            <a:ext cx="1644195" cy="423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1600" dirty="0">
                <a:solidFill>
                  <a:schemeClr val="tx1"/>
                </a:solidFill>
              </a:rPr>
              <a:t>Slide 7 of 11</a:t>
            </a:r>
          </a:p>
        </p:txBody>
      </p:sp>
    </p:spTree>
    <p:extLst>
      <p:ext uri="{BB962C8B-B14F-4D97-AF65-F5344CB8AC3E}">
        <p14:creationId xmlns:p14="http://schemas.microsoft.com/office/powerpoint/2010/main" val="948969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indhold 2">
            <a:extLst>
              <a:ext uri="{FF2B5EF4-FFF2-40B4-BE49-F238E27FC236}">
                <a16:creationId xmlns:a16="http://schemas.microsoft.com/office/drawing/2014/main" id="{F5F0CE06-64AD-4ABB-9D25-197E98AB0AF0}"/>
              </a:ext>
            </a:extLst>
          </p:cNvPr>
          <p:cNvSpPr txBox="1">
            <a:spLocks/>
          </p:cNvSpPr>
          <p:nvPr/>
        </p:nvSpPr>
        <p:spPr>
          <a:xfrm>
            <a:off x="684211" y="685800"/>
            <a:ext cx="11094131" cy="1012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>
                <a:solidFill>
                  <a:schemeClr val="bg1"/>
                </a:solidFill>
              </a:rPr>
              <a:t>New data structure on the project folders      </a:t>
            </a:r>
          </a:p>
        </p:txBody>
      </p:sp>
      <p:sp>
        <p:nvSpPr>
          <p:cNvPr id="9" name="Pladsholder til indhold 2">
            <a:extLst>
              <a:ext uri="{FF2B5EF4-FFF2-40B4-BE49-F238E27FC236}">
                <a16:creationId xmlns:a16="http://schemas.microsoft.com/office/drawing/2014/main" id="{FED20A51-CBB1-4177-9DB7-34D65D737D78}"/>
              </a:ext>
            </a:extLst>
          </p:cNvPr>
          <p:cNvSpPr txBox="1">
            <a:spLocks/>
          </p:cNvSpPr>
          <p:nvPr/>
        </p:nvSpPr>
        <p:spPr>
          <a:xfrm>
            <a:off x="684211" y="1478943"/>
            <a:ext cx="10758330" cy="46932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If a researcher wish to define ambulatory visit or hospitalization.  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An ambulatory visit could for instance be defined as following:   </a:t>
            </a:r>
          </a:p>
          <a:p>
            <a:pPr lvl="2"/>
            <a:r>
              <a:rPr lang="en-US" sz="2200" dirty="0" err="1">
                <a:solidFill>
                  <a:schemeClr val="bg1"/>
                </a:solidFill>
                <a:sym typeface="Wingdings" panose="05000000000000000000" pitchFamily="2" charset="2"/>
              </a:rPr>
              <a:t>Priortet</a:t>
            </a:r>
            <a:r>
              <a:rPr lang="en-US" sz="2200" dirty="0">
                <a:solidFill>
                  <a:schemeClr val="bg1"/>
                </a:solidFill>
                <a:sym typeface="Wingdings" panose="05000000000000000000" pitchFamily="2" charset="2"/>
              </a:rPr>
              <a:t> “</a:t>
            </a:r>
            <a:r>
              <a:rPr lang="en-US" sz="2200" dirty="0" err="1">
                <a:solidFill>
                  <a:schemeClr val="bg1"/>
                </a:solidFill>
                <a:sym typeface="Wingdings" panose="05000000000000000000" pitchFamily="2" charset="2"/>
              </a:rPr>
              <a:t>planlagt</a:t>
            </a:r>
            <a:r>
              <a:rPr lang="en-US" sz="2200" dirty="0">
                <a:solidFill>
                  <a:schemeClr val="bg1"/>
                </a:solidFill>
                <a:sym typeface="Wingdings" panose="05000000000000000000" pitchFamily="2" charset="2"/>
              </a:rPr>
              <a:t> (</a:t>
            </a:r>
            <a:r>
              <a:rPr lang="en-US" sz="2200" dirty="0" err="1">
                <a:solidFill>
                  <a:schemeClr val="bg1"/>
                </a:solidFill>
                <a:sym typeface="Wingdings" panose="05000000000000000000" pitchFamily="2" charset="2"/>
              </a:rPr>
              <a:t>kode</a:t>
            </a:r>
            <a:r>
              <a:rPr lang="en-US" sz="2200" dirty="0">
                <a:solidFill>
                  <a:schemeClr val="bg1"/>
                </a:solidFill>
                <a:sym typeface="Wingdings" panose="05000000000000000000" pitchFamily="2" charset="2"/>
              </a:rPr>
              <a:t> ATA3)”</a:t>
            </a:r>
          </a:p>
          <a:p>
            <a:pPr lvl="2"/>
            <a:r>
              <a:rPr lang="da-DK" sz="2200" dirty="0">
                <a:solidFill>
                  <a:schemeClr val="bg1"/>
                </a:solidFill>
              </a:rPr>
              <a:t>Kontaktårsag ”Ukendt”, ”sygdom (kode ALCC02)” eller ”anden kontaktårsag (kode ALCC90)” (ikke obligatorisk at registrere ved planlagt kontakt) </a:t>
            </a:r>
          </a:p>
          <a:p>
            <a:pPr lvl="2"/>
            <a:r>
              <a:rPr lang="da-DK" sz="2200" dirty="0">
                <a:solidFill>
                  <a:schemeClr val="bg1"/>
                </a:solidFill>
              </a:rPr>
              <a:t>kontakttype ”fysisk fremmøde (kode ALCA00)” </a:t>
            </a:r>
          </a:p>
          <a:p>
            <a:pPr lvl="2"/>
            <a:r>
              <a:rPr lang="da-DK" sz="2200" dirty="0">
                <a:solidFill>
                  <a:schemeClr val="bg1"/>
                </a:solidFill>
              </a:rPr>
              <a:t>&lt; 1 time mellem start og slut på kontakten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0" name="Undertitel 2">
            <a:extLst>
              <a:ext uri="{FF2B5EF4-FFF2-40B4-BE49-F238E27FC236}">
                <a16:creationId xmlns:a16="http://schemas.microsoft.com/office/drawing/2014/main" id="{FD0A9931-80F9-4FF2-B502-AFA19DDBC1D4}"/>
              </a:ext>
            </a:extLst>
          </p:cNvPr>
          <p:cNvSpPr txBox="1">
            <a:spLocks/>
          </p:cNvSpPr>
          <p:nvPr/>
        </p:nvSpPr>
        <p:spPr>
          <a:xfrm>
            <a:off x="191230" y="6325263"/>
            <a:ext cx="1644195" cy="423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1600" dirty="0">
                <a:solidFill>
                  <a:schemeClr val="tx1"/>
                </a:solidFill>
              </a:rPr>
              <a:t>Slide 8 of 11</a:t>
            </a:r>
          </a:p>
        </p:txBody>
      </p:sp>
    </p:spTree>
    <p:extLst>
      <p:ext uri="{BB962C8B-B14F-4D97-AF65-F5344CB8AC3E}">
        <p14:creationId xmlns:p14="http://schemas.microsoft.com/office/powerpoint/2010/main" val="3588387118"/>
      </p:ext>
    </p:extLst>
  </p:cSld>
  <p:clrMapOvr>
    <a:masterClrMapping/>
  </p:clrMapOvr>
</p:sld>
</file>

<file path=ppt/theme/theme1.xml><?xml version="1.0" encoding="utf-8"?>
<a:theme xmlns:a="http://schemas.openxmlformats.org/drawingml/2006/main" name="Udsnit">
  <a:themeElements>
    <a:clrScheme name="Udsni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Udsni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Udsni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1964</TotalTime>
  <Words>806</Words>
  <Application>Microsoft Office PowerPoint</Application>
  <PresentationFormat>Widescreen</PresentationFormat>
  <Paragraphs>119</Paragraphs>
  <Slides>13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Udsnit</vt:lpstr>
      <vt:lpstr>Presentation at the third register symposium 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adgang og godkendelser</dc:title>
  <dc:creator>Mikkel Porsborg Andersen</dc:creator>
  <cp:lastModifiedBy>Mikkel Porsborg Andersen</cp:lastModifiedBy>
  <cp:revision>129</cp:revision>
  <dcterms:created xsi:type="dcterms:W3CDTF">2021-03-08T21:12:59Z</dcterms:created>
  <dcterms:modified xsi:type="dcterms:W3CDTF">2022-09-24T05:31:05Z</dcterms:modified>
</cp:coreProperties>
</file>