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82" r:id="rId4"/>
    <p:sldId id="281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83" r:id="rId14"/>
    <p:sldId id="284" r:id="rId15"/>
    <p:sldId id="278" r:id="rId16"/>
    <p:sldId id="277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025868B-8E25-4797-A706-A925F994DB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8CCA73-640F-46C5-BB48-EC02C1DE8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40A6-C38C-488A-A449-54C0A3A97F79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DE50AB-4FA7-453B-9713-2E17C6757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B94788-2219-49C9-AE9A-6B74EBF14C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FB487-2329-4746-A871-9B9CB6BCD0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164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B573-0947-48F7-AE45-83035B30D507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0EF57-F354-492E-AD20-B715414735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806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5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51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46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56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9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4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0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873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2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0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2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0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8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0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78D3C3-60FF-4B46-AF7B-72A3B1CFD863}" type="datetimeFigureOut">
              <a:rPr lang="da-DK" smtClean="0"/>
              <a:t>01-02-2022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360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t.dk/da/Statistik/dokumentation" TargetMode="External"/><Relationship Id="rId2" Type="http://schemas.openxmlformats.org/officeDocument/2006/relationships/hyperlink" Target="http://www.dst.dk/extranet/forskningvariabellister/Oversigt%20over%20regist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undhedsdatastyrelsen.dk/da/registre-og-services/om-de-nationale-sundhedsregistre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ndhedsdatastyrelsen.dk/da/forskerservice/for-du-soger/registre-og-dokumentation/adgang_lpr3_og_sei" TargetMode="External"/><Relationship Id="rId5" Type="http://schemas.openxmlformats.org/officeDocument/2006/relationships/hyperlink" Target="https://sundhedsdatastyrelsen.dk/da/registre-og-services/om-de-nationale-sundhedsregistre/sygedomme-laegemidler-og-behandlinger/landspatientregisteret" TargetMode="External"/><Relationship Id="rId4" Type="http://schemas.openxmlformats.org/officeDocument/2006/relationships/hyperlink" Target="https://www.esundhed.dk/Dokumentation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kkp.dk/forskning/variabellister-til-forskningsadgan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kkp-dokumentation.dk/Public/Default.aspx?msg=ChooseDB&amp;error=WrongParm" TargetMode="External"/><Relationship Id="rId4" Type="http://schemas.openxmlformats.org/officeDocument/2006/relationships/hyperlink" Target="https://www.rkkp.dk/kvalitetsdatabaser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pteam/DST" TargetMode="External"/><Relationship Id="rId2" Type="http://schemas.openxmlformats.org/officeDocument/2006/relationships/hyperlink" Target="https://heart.d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FB3F8-2DC0-46CD-8B53-76880BD34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253054" cy="22482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Intro Presentation in the heart.dk Network and register information's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CD031F-4448-406F-80CA-D85C8639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144432"/>
            <a:ext cx="6400800" cy="1947333"/>
          </a:xfrm>
        </p:spPr>
        <p:txBody>
          <a:bodyPr>
            <a:normAutofit fontScale="92500" lnSpcReduction="10000"/>
          </a:bodyPr>
          <a:lstStyle/>
          <a:p>
            <a:r>
              <a:rPr lang="da-DK" dirty="0">
                <a:solidFill>
                  <a:schemeClr val="bg1"/>
                </a:solidFill>
              </a:rPr>
              <a:t>Mikkel Porsborg Andersen </a:t>
            </a:r>
          </a:p>
          <a:p>
            <a:r>
              <a:rPr lang="en-US" dirty="0" err="1">
                <a:solidFill>
                  <a:schemeClr val="bg1"/>
                </a:solidFill>
              </a:rPr>
              <a:t>Ph.D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MSc.Public</a:t>
            </a:r>
            <a:r>
              <a:rPr lang="en-US" dirty="0">
                <a:solidFill>
                  <a:schemeClr val="bg1"/>
                </a:solidFill>
              </a:rPr>
              <a:t> Health, </a:t>
            </a:r>
            <a:r>
              <a:rPr lang="en-US" dirty="0" err="1">
                <a:solidFill>
                  <a:schemeClr val="bg1"/>
                </a:solidFill>
              </a:rPr>
              <a:t>BSc.Sports</a:t>
            </a:r>
            <a:r>
              <a:rPr lang="en-US" dirty="0">
                <a:solidFill>
                  <a:schemeClr val="bg1"/>
                </a:solidFill>
              </a:rPr>
              <a:t> Science   </a:t>
            </a:r>
          </a:p>
          <a:p>
            <a:r>
              <a:rPr lang="da-DK" dirty="0">
                <a:solidFill>
                  <a:schemeClr val="bg1"/>
                </a:solidFill>
              </a:rPr>
              <a:t>Senior researcher and Datamanager </a:t>
            </a:r>
          </a:p>
          <a:p>
            <a:r>
              <a:rPr lang="da-DK" dirty="0">
                <a:solidFill>
                  <a:schemeClr val="bg1"/>
                </a:solidFill>
              </a:rPr>
              <a:t>Nordsjællands Hospital  </a:t>
            </a:r>
          </a:p>
          <a:p>
            <a:r>
              <a:rPr lang="da-DK" dirty="0">
                <a:solidFill>
                  <a:schemeClr val="bg1"/>
                </a:solidFill>
              </a:rPr>
              <a:t>E-mail: mikkel.porsborg.andersen@regionh.dk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DEB6AB-3CE4-4471-A5A5-CAC3BEF0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805" y="3734631"/>
            <a:ext cx="2331983" cy="251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2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BFEB04B-BBC4-4D99-B333-BEE529503263}"/>
              </a:ext>
            </a:extLst>
          </p:cNvPr>
          <p:cNvSpPr txBox="1">
            <a:spLocks/>
          </p:cNvSpPr>
          <p:nvPr/>
        </p:nvSpPr>
        <p:spPr>
          <a:xfrm>
            <a:off x="684211" y="842839"/>
            <a:ext cx="10758330" cy="4301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There are two organizations that handles the Danish registries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Statistics Denmark (DST) and The Danish Health Data Authority (SDS) </a:t>
            </a:r>
          </a:p>
          <a:p>
            <a:r>
              <a:rPr lang="en-US" sz="2600" dirty="0">
                <a:solidFill>
                  <a:schemeClr val="bg1"/>
                </a:solidFill>
              </a:rPr>
              <a:t>Both organizations can provide researchers with remote access to Danish registries data</a:t>
            </a:r>
          </a:p>
          <a:p>
            <a:r>
              <a:rPr lang="da-DK" sz="2600" dirty="0" err="1">
                <a:solidFill>
                  <a:schemeClr val="bg1"/>
                </a:solidFill>
              </a:rPr>
              <a:t>Pros</a:t>
            </a:r>
            <a:r>
              <a:rPr lang="da-DK" sz="2600" dirty="0">
                <a:solidFill>
                  <a:schemeClr val="bg1"/>
                </a:solidFill>
              </a:rPr>
              <a:t> and cons </a:t>
            </a:r>
          </a:p>
          <a:p>
            <a:r>
              <a:rPr lang="da-DK" sz="2600" dirty="0">
                <a:solidFill>
                  <a:schemeClr val="bg1"/>
                </a:solidFill>
              </a:rPr>
              <a:t>Health- vs. </a:t>
            </a:r>
            <a:r>
              <a:rPr lang="en-US" sz="2600" dirty="0">
                <a:solidFill>
                  <a:schemeClr val="bg1"/>
                </a:solidFill>
              </a:rPr>
              <a:t>administrative registries 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B5D9ECC6-6914-4950-BB7F-8D1EA4D6E5D9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9 of 16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662D957C-E91F-4F4B-9D4E-D6B77C37CEAA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Danish Setting  </a:t>
            </a:r>
          </a:p>
        </p:txBody>
      </p:sp>
    </p:spTree>
    <p:extLst>
      <p:ext uri="{BB962C8B-B14F-4D97-AF65-F5344CB8AC3E}">
        <p14:creationId xmlns:p14="http://schemas.microsoft.com/office/powerpoint/2010/main" val="392168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403BCD24-A5A2-403E-ADA6-C580B81788C2}"/>
              </a:ext>
            </a:extLst>
          </p:cNvPr>
          <p:cNvSpPr txBox="1">
            <a:spLocks/>
          </p:cNvSpPr>
          <p:nvPr/>
        </p:nvSpPr>
        <p:spPr>
          <a:xfrm>
            <a:off x="684211" y="826936"/>
            <a:ext cx="10758330" cy="1725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The Danish Health Data (SDS) has the legal authority over the health registries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Through SDS it is possible to get access to the newest update versions that are available 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5B977EC0-8EB1-4405-BE96-8DE9E6F8BE5C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10 of 16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4F38E912-9499-4F29-91E9-BBBC9C176CAD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Danish Setting 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0FF19636-DFFA-4F23-B176-42263076C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63" y="2651308"/>
            <a:ext cx="6573647" cy="367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31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28FF21D-3ED7-4CBB-9B2D-700BED58C833}"/>
              </a:ext>
            </a:extLst>
          </p:cNvPr>
          <p:cNvSpPr txBox="1">
            <a:spLocks/>
          </p:cNvSpPr>
          <p:nvPr/>
        </p:nvSpPr>
        <p:spPr>
          <a:xfrm>
            <a:off x="684211" y="842839"/>
            <a:ext cx="10758330" cy="4667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The Statistics Denmark (DST) has the legal authority over the administrative registries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Transfer of register-data between DST and SDS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SDS is required to sent a copy of the health registries to DST annually by law, but this does not apply the opposite way for DST  </a:t>
            </a:r>
          </a:p>
          <a:p>
            <a:r>
              <a:rPr lang="en-US" sz="2600" dirty="0">
                <a:solidFill>
                  <a:schemeClr val="bg1"/>
                </a:solidFill>
              </a:rPr>
              <a:t>No socioeconomic status variable is available 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252F59B6-406B-4E69-9604-383B6F204909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11 of 16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7C679DB5-A3FE-4658-884E-7E4D9BF327CA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Danish Setting  </a:t>
            </a:r>
          </a:p>
        </p:txBody>
      </p:sp>
    </p:spTree>
    <p:extLst>
      <p:ext uri="{BB962C8B-B14F-4D97-AF65-F5344CB8AC3E}">
        <p14:creationId xmlns:p14="http://schemas.microsoft.com/office/powerpoint/2010/main" val="307662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5C2D374-3CFB-47D5-BE4E-A742994343D2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Information on registries and variables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390EE9A-D10A-4F28-89B1-4078DC1306E7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384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2600" dirty="0">
                <a:solidFill>
                  <a:schemeClr val="bg1"/>
                </a:solidFill>
              </a:rPr>
              <a:t>Registre </a:t>
            </a:r>
            <a:r>
              <a:rPr lang="en-US" sz="2600" dirty="0">
                <a:solidFill>
                  <a:schemeClr val="bg1"/>
                </a:solidFill>
              </a:rPr>
              <a:t>descriptions</a:t>
            </a:r>
            <a:r>
              <a:rPr lang="da-DK" sz="2600" dirty="0">
                <a:solidFill>
                  <a:schemeClr val="bg1"/>
                </a:solidFill>
              </a:rPr>
              <a:t> </a:t>
            </a:r>
          </a:p>
          <a:p>
            <a:r>
              <a:rPr lang="da-DK" sz="2600" dirty="0">
                <a:solidFill>
                  <a:schemeClr val="bg1"/>
                </a:solidFill>
              </a:rPr>
              <a:t>Variable </a:t>
            </a:r>
            <a:r>
              <a:rPr lang="en-US" sz="2600" dirty="0">
                <a:solidFill>
                  <a:schemeClr val="bg1"/>
                </a:solidFill>
              </a:rPr>
              <a:t>descriptions</a:t>
            </a:r>
            <a:r>
              <a:rPr lang="da-DK" sz="2600" dirty="0">
                <a:solidFill>
                  <a:schemeClr val="bg1"/>
                </a:solidFill>
              </a:rPr>
              <a:t> </a:t>
            </a:r>
          </a:p>
          <a:p>
            <a:r>
              <a:rPr lang="da-DK" sz="2600" dirty="0">
                <a:solidFill>
                  <a:schemeClr val="bg1"/>
                </a:solidFill>
              </a:rPr>
              <a:t>Datasource dependent </a:t>
            </a:r>
          </a:p>
          <a:p>
            <a:r>
              <a:rPr lang="da-DK" sz="2600" dirty="0">
                <a:solidFill>
                  <a:schemeClr val="bg1"/>
                </a:solidFill>
              </a:rPr>
              <a:t>Links to informations on variables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bg1"/>
                </a:solidFill>
              </a:rPr>
              <a:t>The Danish Health Data Authority (SDS)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Statistics Denmark (DST) </a:t>
            </a:r>
            <a:endParaRPr lang="da-DK" sz="24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regions’ clinical quality development program (RKKP)</a:t>
            </a:r>
          </a:p>
          <a:p>
            <a:pPr marL="457200" lvl="1" indent="0">
              <a:buNone/>
            </a:pPr>
            <a:r>
              <a:rPr lang="en-US" sz="9800" dirty="0"/>
              <a:t> </a:t>
            </a:r>
            <a:r>
              <a:rPr lang="da-DK" sz="3200" dirty="0"/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21CE463B-5D18-4054-A723-EAAF27C55B16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12 of 16</a:t>
            </a:r>
          </a:p>
        </p:txBody>
      </p:sp>
    </p:spTree>
    <p:extLst>
      <p:ext uri="{BB962C8B-B14F-4D97-AF65-F5344CB8AC3E}">
        <p14:creationId xmlns:p14="http://schemas.microsoft.com/office/powerpoint/2010/main" val="1535067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8FAA1CEA-7B2D-4BE1-850B-423B4AB4DDF9}"/>
              </a:ext>
            </a:extLst>
          </p:cNvPr>
          <p:cNvSpPr txBox="1">
            <a:spLocks/>
          </p:cNvSpPr>
          <p:nvPr/>
        </p:nvSpPr>
        <p:spPr>
          <a:xfrm>
            <a:off x="580231" y="1623092"/>
            <a:ext cx="4951446" cy="167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Overview of registries at DST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each registry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Important links below:  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0897CF17-F494-4539-95E2-69942125BCF0}"/>
              </a:ext>
            </a:extLst>
          </p:cNvPr>
          <p:cNvSpPr txBox="1">
            <a:spLocks/>
          </p:cNvSpPr>
          <p:nvPr/>
        </p:nvSpPr>
        <p:spPr>
          <a:xfrm>
            <a:off x="580231" y="3302669"/>
            <a:ext cx="4951446" cy="2120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Registries</a:t>
            </a:r>
            <a:r>
              <a:rPr lang="da-DK" sz="15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 Forskningsservice grunddatabank</a:t>
            </a:r>
            <a:endParaRPr lang="da-DK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da-DK" sz="1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6A50FCEB-B9E8-413E-9961-C18ED98F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677" y="1435210"/>
            <a:ext cx="6581775" cy="4858898"/>
          </a:xfrm>
          <a:prstGeom prst="rect">
            <a:avLst/>
          </a:prstGeom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BC466016-85FA-4856-ADD2-FD7E8CD3284B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Statistics Denmark (DST) </a:t>
            </a:r>
          </a:p>
        </p:txBody>
      </p:sp>
      <p:sp>
        <p:nvSpPr>
          <p:cNvPr id="8" name="Undertitel 2">
            <a:extLst>
              <a:ext uri="{FF2B5EF4-FFF2-40B4-BE49-F238E27FC236}">
                <a16:creationId xmlns:a16="http://schemas.microsoft.com/office/drawing/2014/main" id="{F7FC982F-E346-4B90-9F90-0FF80A25A64A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13 of 16</a:t>
            </a:r>
          </a:p>
        </p:txBody>
      </p:sp>
    </p:spTree>
    <p:extLst>
      <p:ext uri="{BB962C8B-B14F-4D97-AF65-F5344CB8AC3E}">
        <p14:creationId xmlns:p14="http://schemas.microsoft.com/office/powerpoint/2010/main" val="674752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Undertitel 2">
            <a:extLst>
              <a:ext uri="{FF2B5EF4-FFF2-40B4-BE49-F238E27FC236}">
                <a16:creationId xmlns:a16="http://schemas.microsoft.com/office/drawing/2014/main" id="{97AB0EC7-81E3-4E5B-8EC4-A90FAF2BAA4E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14 of 16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9BF4CCB-8162-498E-8546-1ACFC1610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088" y="1157482"/>
            <a:ext cx="4732842" cy="5335326"/>
          </a:xfrm>
          <a:prstGeom prst="rect">
            <a:avLst/>
          </a:prstGeom>
        </p:spPr>
      </p:pic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2B1EBAC9-7BC2-4053-8EA0-1FD81A514721}"/>
              </a:ext>
            </a:extLst>
          </p:cNvPr>
          <p:cNvSpPr txBox="1">
            <a:spLocks/>
          </p:cNvSpPr>
          <p:nvPr/>
        </p:nvSpPr>
        <p:spPr>
          <a:xfrm>
            <a:off x="684211" y="1785722"/>
            <a:ext cx="4951446" cy="144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Overview of registries at SDS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each registry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Important links below:   </a:t>
            </a:r>
          </a:p>
        </p:txBody>
      </p:sp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B7EA3834-B498-4C4E-ADF1-3D59E8B2EF9A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dirty="0">
                <a:solidFill>
                  <a:schemeClr val="bg1"/>
                </a:solidFill>
              </a:rPr>
              <a:t>The Danish Health Data Authority (SDS)</a:t>
            </a:r>
          </a:p>
        </p:txBody>
      </p:sp>
      <p:sp>
        <p:nvSpPr>
          <p:cNvPr id="13" name="Pladsholder til indhold 2">
            <a:extLst>
              <a:ext uri="{FF2B5EF4-FFF2-40B4-BE49-F238E27FC236}">
                <a16:creationId xmlns:a16="http://schemas.microsoft.com/office/drawing/2014/main" id="{8FB8D9DE-E993-414B-9881-F6DCBA7BDEC4}"/>
              </a:ext>
            </a:extLst>
          </p:cNvPr>
          <p:cNvSpPr txBox="1">
            <a:spLocks/>
          </p:cNvSpPr>
          <p:nvPr/>
        </p:nvSpPr>
        <p:spPr>
          <a:xfrm>
            <a:off x="517233" y="3199314"/>
            <a:ext cx="6225473" cy="2788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national health registries</a:t>
            </a: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chemeClr val="bg1"/>
                </a:solidFill>
              </a:rPr>
              <a:t>Important links below: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Danish National Patient Register (LPR2</a:t>
            </a:r>
            <a:r>
              <a:rPr lang="da-DK" sz="15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da-DK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Danish National Patient register – </a:t>
            </a:r>
            <a:r>
              <a:rPr lang="en-US" sz="15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temporary</a:t>
            </a:r>
            <a:r>
              <a:rPr lang="da-DK" sz="1500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 model (LPR3_SB)</a:t>
            </a:r>
            <a:endParaRPr lang="da-DK" sz="1500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a-DK" sz="1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795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Undertitel 2">
            <a:extLst>
              <a:ext uri="{FF2B5EF4-FFF2-40B4-BE49-F238E27FC236}">
                <a16:creationId xmlns:a16="http://schemas.microsoft.com/office/drawing/2014/main" id="{3FACD147-F44C-44FC-8A62-82B3D5AEA4B8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15 of 16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21216D7C-845C-461E-92F8-647703AB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The regions’ clinical quality development program (RKKP)</a:t>
            </a:r>
          </a:p>
        </p:txBody>
      </p:sp>
      <p:pic>
        <p:nvPicPr>
          <p:cNvPr id="10" name="Billede 9" descr="Et billede, der indeholder tekst&#10;&#10;Automatisk genereret beskrivelse">
            <a:extLst>
              <a:ext uri="{FF2B5EF4-FFF2-40B4-BE49-F238E27FC236}">
                <a16:creationId xmlns:a16="http://schemas.microsoft.com/office/drawing/2014/main" id="{AD3BABEA-1C45-43B1-A5AC-0794592A4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4845" y="1698171"/>
            <a:ext cx="5286910" cy="4644272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F587854F-3B3E-4112-9A06-81C743635F6E}"/>
              </a:ext>
            </a:extLst>
          </p:cNvPr>
          <p:cNvSpPr/>
          <p:nvPr/>
        </p:nvSpPr>
        <p:spPr>
          <a:xfrm>
            <a:off x="6774510" y="6359187"/>
            <a:ext cx="4222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dirty="0">
                <a:hlinkClick r:id="rId3"/>
              </a:rPr>
              <a:t>https://www.rkkp.dk/forskning/variabellister-til-forskningsadgang/</a:t>
            </a:r>
            <a:endParaRPr lang="da-DK" sz="1000" dirty="0"/>
          </a:p>
        </p:txBody>
      </p:sp>
      <p:sp>
        <p:nvSpPr>
          <p:cNvPr id="14" name="Pladsholder til indhold 2">
            <a:extLst>
              <a:ext uri="{FF2B5EF4-FFF2-40B4-BE49-F238E27FC236}">
                <a16:creationId xmlns:a16="http://schemas.microsoft.com/office/drawing/2014/main" id="{65E547A8-D971-4195-8636-FFDAD3DF7905}"/>
              </a:ext>
            </a:extLst>
          </p:cNvPr>
          <p:cNvSpPr txBox="1">
            <a:spLocks/>
          </p:cNvSpPr>
          <p:nvPr/>
        </p:nvSpPr>
        <p:spPr>
          <a:xfrm>
            <a:off x="580231" y="1933189"/>
            <a:ext cx="4951446" cy="180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dirty="0">
                <a:solidFill>
                  <a:schemeClr val="bg1"/>
                </a:solidFill>
              </a:rPr>
              <a:t>Overview of database at RKKP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each database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Important links below:   </a:t>
            </a:r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15" name="Pladsholder til indhold 2">
            <a:extLst>
              <a:ext uri="{FF2B5EF4-FFF2-40B4-BE49-F238E27FC236}">
                <a16:creationId xmlns:a16="http://schemas.microsoft.com/office/drawing/2014/main" id="{D750DC84-F925-49AA-A069-E87A9B7AB520}"/>
              </a:ext>
            </a:extLst>
          </p:cNvPr>
          <p:cNvSpPr txBox="1">
            <a:spLocks/>
          </p:cNvSpPr>
          <p:nvPr/>
        </p:nvSpPr>
        <p:spPr>
          <a:xfrm>
            <a:off x="580231" y="3302679"/>
            <a:ext cx="4951446" cy="981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Clinical quality databases </a:t>
            </a:r>
            <a:endParaRPr lang="en-US" sz="15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da-DK" sz="1900" dirty="0"/>
          </a:p>
        </p:txBody>
      </p:sp>
    </p:spTree>
    <p:extLst>
      <p:ext uri="{BB962C8B-B14F-4D97-AF65-F5344CB8AC3E}">
        <p14:creationId xmlns:p14="http://schemas.microsoft.com/office/powerpoint/2010/main" val="3692653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93A2CB2-3174-4B0A-A2C5-379871B1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 err="1">
                <a:solidFill>
                  <a:schemeClr val="bg1"/>
                </a:solidFill>
              </a:rPr>
              <a:t>Questions</a:t>
            </a:r>
            <a:r>
              <a:rPr lang="da-DK" sz="3200" dirty="0">
                <a:solidFill>
                  <a:schemeClr val="bg1"/>
                </a:solidFill>
              </a:rPr>
              <a:t> or </a:t>
            </a:r>
            <a:r>
              <a:rPr lang="da-DK" sz="3200" dirty="0" err="1">
                <a:solidFill>
                  <a:schemeClr val="bg1"/>
                </a:solidFill>
              </a:rPr>
              <a:t>comments</a:t>
            </a:r>
            <a:r>
              <a:rPr lang="da-DK" sz="3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BDFA5CD-7A58-4E64-8973-E3917EB9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2" y="2033833"/>
            <a:ext cx="4170867" cy="4138367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B7A4E964-EE3D-48CD-BB1C-6367D85F758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16 of 16</a:t>
            </a:r>
          </a:p>
        </p:txBody>
      </p:sp>
    </p:spTree>
    <p:extLst>
      <p:ext uri="{BB962C8B-B14F-4D97-AF65-F5344CB8AC3E}">
        <p14:creationId xmlns:p14="http://schemas.microsoft.com/office/powerpoint/2010/main" val="34609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A45D2F-C0EC-46A2-BD26-61CCF2E3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5C04647-41CC-43E6-B39B-0A2A34EA0625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2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>
                <a:solidFill>
                  <a:schemeClr val="bg1"/>
                </a:solidFill>
              </a:rPr>
              <a:t>The Heart.dk network setup at Statistics Denmark DST 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Github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Github</a:t>
            </a:r>
            <a:r>
              <a:rPr lang="en-US" sz="3200" dirty="0">
                <a:solidFill>
                  <a:schemeClr val="bg1"/>
                </a:solidFill>
              </a:rPr>
              <a:t> demo </a:t>
            </a:r>
          </a:p>
          <a:p>
            <a:r>
              <a:rPr lang="en-US" sz="3200" dirty="0">
                <a:solidFill>
                  <a:schemeClr val="bg1"/>
                </a:solidFill>
              </a:rPr>
              <a:t>The Danish Setting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registries and variables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2D3F8CA4-BE08-4D0E-9195-29B3907510C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 of 16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C877E8A-32A5-441B-BBBC-CE5E6F8A48FA}"/>
              </a:ext>
            </a:extLst>
          </p:cNvPr>
          <p:cNvSpPr/>
          <p:nvPr/>
        </p:nvSpPr>
        <p:spPr>
          <a:xfrm>
            <a:off x="5241235" y="5336453"/>
            <a:ext cx="422214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“Tell me and I forget, teach me and I may remember, involve me and I learn.”</a:t>
            </a:r>
          </a:p>
          <a:p>
            <a:pPr algn="ctr"/>
            <a:r>
              <a:rPr lang="da-DK" dirty="0"/>
              <a:t>Benjamin Franklin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775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C216A5B-FF92-43E6-BA05-928289ACB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Heart.dk network setup at Statistics Denmark DST 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03D5570D-EC5C-49CC-884A-66AFB3B502C2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2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1AE2EB81-C903-4F00-A9CB-11AFB5B77FF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2 of 16</a:t>
            </a:r>
          </a:p>
        </p:txBody>
      </p:sp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CF808850-E071-4E4F-B85F-3FA72AB0B9DA}"/>
              </a:ext>
            </a:extLst>
          </p:cNvPr>
          <p:cNvSpPr txBox="1">
            <a:spLocks/>
          </p:cNvSpPr>
          <p:nvPr/>
        </p:nvSpPr>
        <p:spPr>
          <a:xfrm>
            <a:off x="580231" y="2052464"/>
            <a:ext cx="5351442" cy="2805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Approximately</a:t>
            </a:r>
            <a:r>
              <a:rPr lang="da-DK" sz="3200" dirty="0">
                <a:solidFill>
                  <a:schemeClr val="bg1"/>
                </a:solidFill>
              </a:rPr>
              <a:t> 250 users</a:t>
            </a:r>
          </a:p>
          <a:p>
            <a:r>
              <a:rPr lang="da-DK" sz="3200" dirty="0">
                <a:solidFill>
                  <a:schemeClr val="bg1"/>
                </a:solidFill>
              </a:rPr>
              <a:t>Project folder </a:t>
            </a:r>
            <a:r>
              <a:rPr lang="en-US" sz="3200" dirty="0">
                <a:solidFill>
                  <a:schemeClr val="bg1"/>
                </a:solidFill>
              </a:rPr>
              <a:t>structure</a:t>
            </a:r>
            <a:r>
              <a:rPr lang="da-DK" sz="3200" dirty="0">
                <a:solidFill>
                  <a:schemeClr val="bg1"/>
                </a:solidFill>
              </a:rPr>
              <a:t> </a:t>
            </a:r>
          </a:p>
          <a:p>
            <a:r>
              <a:rPr lang="da-DK" sz="3200" dirty="0">
                <a:solidFill>
                  <a:schemeClr val="bg1"/>
                </a:solidFill>
              </a:rPr>
              <a:t>Data flow   </a:t>
            </a:r>
          </a:p>
          <a:p>
            <a:r>
              <a:rPr lang="da-DK" sz="3200" dirty="0">
                <a:solidFill>
                  <a:schemeClr val="bg1"/>
                </a:solidFill>
              </a:rPr>
              <a:t>Folder population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Reduce</a:t>
            </a:r>
            <a:r>
              <a:rPr lang="da-DK" sz="3200" dirty="0">
                <a:solidFill>
                  <a:schemeClr val="bg1"/>
                </a:solidFill>
              </a:rPr>
              <a:t> data </a:t>
            </a:r>
          </a:p>
          <a:p>
            <a:r>
              <a:rPr lang="da-DK" sz="3200" dirty="0" err="1">
                <a:solidFill>
                  <a:schemeClr val="bg1"/>
                </a:solidFill>
              </a:rPr>
              <a:t>Github</a:t>
            </a:r>
            <a:r>
              <a:rPr lang="da-DK" sz="3200" dirty="0">
                <a:solidFill>
                  <a:schemeClr val="bg1"/>
                </a:solidFill>
              </a:rPr>
              <a:t>   </a:t>
            </a:r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DE04886-B977-4F95-A4AA-915A8B4F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651" y="2225325"/>
            <a:ext cx="66008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5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FCB41E1E-ACBE-4E61-9BD9-D2FE790E105C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C3ED5538-93B7-4B93-8C8D-87B440985BBF}"/>
              </a:ext>
            </a:extLst>
          </p:cNvPr>
          <p:cNvSpPr txBox="1">
            <a:spLocks/>
          </p:cNvSpPr>
          <p:nvPr/>
        </p:nvSpPr>
        <p:spPr>
          <a:xfrm>
            <a:off x="684211" y="1558456"/>
            <a:ext cx="10758330" cy="34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0000" dirty="0">
                <a:solidFill>
                  <a:schemeClr val="bg1"/>
                </a:solidFill>
              </a:rPr>
              <a:t>Project </a:t>
            </a:r>
            <a:r>
              <a:rPr lang="en-US" sz="10000" dirty="0">
                <a:solidFill>
                  <a:schemeClr val="bg1"/>
                </a:solidFill>
              </a:rPr>
              <a:t>descriptions</a:t>
            </a:r>
            <a:r>
              <a:rPr lang="da-DK" sz="10000" dirty="0">
                <a:solidFill>
                  <a:schemeClr val="bg1"/>
                </a:solidFill>
              </a:rPr>
              <a:t> of </a:t>
            </a:r>
            <a:r>
              <a:rPr lang="en-US" sz="10000" dirty="0">
                <a:solidFill>
                  <a:schemeClr val="bg1"/>
                </a:solidFill>
              </a:rPr>
              <a:t>project</a:t>
            </a:r>
            <a:r>
              <a:rPr lang="da-DK" sz="10000" dirty="0">
                <a:solidFill>
                  <a:schemeClr val="bg1"/>
                </a:solidFill>
              </a:rPr>
              <a:t> folder </a:t>
            </a:r>
          </a:p>
          <a:p>
            <a:r>
              <a:rPr lang="da-DK" sz="10000" dirty="0">
                <a:solidFill>
                  <a:schemeClr val="bg1"/>
                </a:solidFill>
              </a:rPr>
              <a:t>Updates on </a:t>
            </a:r>
            <a:r>
              <a:rPr lang="en-US" sz="10000" dirty="0">
                <a:solidFill>
                  <a:schemeClr val="bg1"/>
                </a:solidFill>
              </a:rPr>
              <a:t>project</a:t>
            </a:r>
            <a:r>
              <a:rPr lang="da-DK" sz="10000" dirty="0">
                <a:solidFill>
                  <a:schemeClr val="bg1"/>
                </a:solidFill>
              </a:rPr>
              <a:t> folder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Different</a:t>
            </a:r>
            <a:r>
              <a:rPr lang="da-DK" sz="10000" dirty="0">
                <a:solidFill>
                  <a:schemeClr val="bg1"/>
                </a:solidFill>
              </a:rPr>
              <a:t> guides in relation to the Heart.dk </a:t>
            </a:r>
            <a:r>
              <a:rPr lang="en-US" sz="10000" dirty="0">
                <a:solidFill>
                  <a:schemeClr val="bg1"/>
                </a:solidFill>
              </a:rPr>
              <a:t>setup</a:t>
            </a:r>
            <a:r>
              <a:rPr lang="da-DK" sz="10000" dirty="0">
                <a:solidFill>
                  <a:schemeClr val="bg1"/>
                </a:solidFill>
              </a:rPr>
              <a:t> at DST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Dynamic update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Demo on the information available</a:t>
            </a:r>
          </a:p>
          <a:p>
            <a:r>
              <a:rPr lang="en-US" sz="10000" dirty="0">
                <a:solidFill>
                  <a:schemeClr val="bg1"/>
                </a:solidFill>
              </a:rPr>
              <a:t>Link to Heart.dk and </a:t>
            </a:r>
            <a:r>
              <a:rPr lang="en-US" sz="10000" dirty="0" err="1">
                <a:solidFill>
                  <a:schemeClr val="bg1"/>
                </a:solidFill>
              </a:rPr>
              <a:t>Github</a:t>
            </a:r>
            <a:endParaRPr lang="en-US" sz="10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sz="9800" dirty="0"/>
              <a:t> </a:t>
            </a:r>
            <a:r>
              <a:rPr lang="da-DK" sz="3200" dirty="0"/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E59645B5-1C7B-471A-8E41-81616B7E7C7C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3 of 16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61BE55B-F65E-45D4-BEC6-C6BF2B93A1F9}"/>
              </a:ext>
            </a:extLst>
          </p:cNvPr>
          <p:cNvSpPr txBox="1">
            <a:spLocks/>
          </p:cNvSpPr>
          <p:nvPr/>
        </p:nvSpPr>
        <p:spPr>
          <a:xfrm>
            <a:off x="684211" y="4400805"/>
            <a:ext cx="4951446" cy="202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Heart.dk</a:t>
            </a:r>
            <a:endParaRPr lang="da-DK" sz="20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da-DK" sz="20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9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ADA3C69D-3720-4F3F-8DE7-8E86F226E03E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Danish Setting 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1DDB4D99-EE26-4962-AC48-A965AAE07459}"/>
              </a:ext>
            </a:extLst>
          </p:cNvPr>
          <p:cNvSpPr txBox="1">
            <a:spLocks/>
          </p:cNvSpPr>
          <p:nvPr/>
        </p:nvSpPr>
        <p:spPr>
          <a:xfrm>
            <a:off x="684210" y="1257552"/>
            <a:ext cx="5375083" cy="2017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Denmark if often referred to as one big cohort </a:t>
            </a:r>
          </a:p>
          <a:p>
            <a:r>
              <a:rPr lang="en-US" sz="2600" dirty="0">
                <a:solidFill>
                  <a:schemeClr val="bg1"/>
                </a:solidFill>
              </a:rPr>
              <a:t>Long history of collecting data on the population 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6199329-C76B-4788-91BB-C329473D3D8B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4 of 16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9266965B-6BE1-4D13-9CFE-019DDCFCB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707" y="1137378"/>
            <a:ext cx="4572000" cy="5086350"/>
          </a:xfrm>
          <a:prstGeom prst="rect">
            <a:avLst/>
          </a:prstGeom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A7ECADE9-1207-44EF-937C-E5C6366EE9BD}"/>
              </a:ext>
            </a:extLst>
          </p:cNvPr>
          <p:cNvSpPr/>
          <p:nvPr/>
        </p:nvSpPr>
        <p:spPr>
          <a:xfrm>
            <a:off x="5962036" y="6353015"/>
            <a:ext cx="50346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https://journals.sagepub.com/doi/pdf/10.1177/1403494811399956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618DE5E0-3F69-4764-A14F-326F85BF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93" y="3508023"/>
            <a:ext cx="52197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24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459AF7BC-4FBE-483E-A9D2-999AB8EEB2CB}"/>
              </a:ext>
            </a:extLst>
          </p:cNvPr>
          <p:cNvSpPr txBox="1">
            <a:spLocks/>
          </p:cNvSpPr>
          <p:nvPr/>
        </p:nvSpPr>
        <p:spPr>
          <a:xfrm>
            <a:off x="684211" y="1296064"/>
            <a:ext cx="10758330" cy="2393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An important and unique factor in the Danish setting was the introduction of the Civil Registration Number (CPR) in 1968 </a:t>
            </a:r>
          </a:p>
          <a:p>
            <a:r>
              <a:rPr lang="da-DK" sz="2600" dirty="0">
                <a:solidFill>
                  <a:schemeClr val="bg1"/>
                </a:solidFill>
              </a:rPr>
              <a:t>All Danish </a:t>
            </a:r>
            <a:r>
              <a:rPr lang="en-US" sz="2600" dirty="0">
                <a:solidFill>
                  <a:schemeClr val="bg1"/>
                </a:solidFill>
              </a:rPr>
              <a:t>resident are assigned a personal Civil Registration Number (CPR) at birth or upon immigration 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6F062432-7FA7-4430-916A-6E4F0F6351D9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5 of 16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3A98876E-2AB7-472A-A4DF-91729C2A4725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Danish Setting  </a:t>
            </a:r>
          </a:p>
        </p:txBody>
      </p:sp>
      <p:pic>
        <p:nvPicPr>
          <p:cNvPr id="7" name="Picture 4" descr="Risultati immagini per yellow card denmark">
            <a:extLst>
              <a:ext uri="{FF2B5EF4-FFF2-40B4-BE49-F238E27FC236}">
                <a16:creationId xmlns:a16="http://schemas.microsoft.com/office/drawing/2014/main" id="{5751BFAE-03CC-49C8-8243-B95AA7A77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991" y="3962577"/>
            <a:ext cx="3706018" cy="236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19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A3924C85-D93C-49D4-9A1F-2D8B62418E96}"/>
              </a:ext>
            </a:extLst>
          </p:cNvPr>
          <p:cNvSpPr txBox="1">
            <a:spLocks/>
          </p:cNvSpPr>
          <p:nvPr/>
        </p:nvSpPr>
        <p:spPr>
          <a:xfrm>
            <a:off x="684211" y="1296064"/>
            <a:ext cx="10758330" cy="2393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The CPR-number is used for administrative purposes</a:t>
            </a:r>
            <a:endParaRPr lang="da-DK" sz="2600" dirty="0">
              <a:solidFill>
                <a:schemeClr val="bg1"/>
              </a:solidFill>
            </a:endParaRPr>
          </a:p>
          <a:p>
            <a:r>
              <a:rPr lang="en-US" sz="2600" dirty="0">
                <a:solidFill>
                  <a:schemeClr val="bg1"/>
                </a:solidFill>
              </a:rPr>
              <a:t>Healthcare card/Yellow health card </a:t>
            </a:r>
          </a:p>
          <a:p>
            <a:r>
              <a:rPr lang="en-US" sz="2600" dirty="0">
                <a:solidFill>
                  <a:schemeClr val="bg1"/>
                </a:solidFill>
              </a:rPr>
              <a:t>The CPR-number makes it possible to link data from the different health- and administrative registries to an individual</a:t>
            </a:r>
          </a:p>
          <a:p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CA8CE3CD-33B3-4046-B8AC-4A417502ED69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6 of 16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944AC23C-9382-4425-9EE6-268DA0F9476B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Danish Setting  </a:t>
            </a:r>
          </a:p>
        </p:txBody>
      </p:sp>
      <p:pic>
        <p:nvPicPr>
          <p:cNvPr id="7" name="Picture 4" descr="Risultati immagini per yellow card denmark">
            <a:extLst>
              <a:ext uri="{FF2B5EF4-FFF2-40B4-BE49-F238E27FC236}">
                <a16:creationId xmlns:a16="http://schemas.microsoft.com/office/drawing/2014/main" id="{96FA948F-7006-4771-A2DC-7FAB7B97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991" y="3803557"/>
            <a:ext cx="3706018" cy="236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58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5BE8E465-C106-45F0-9E14-4AF93C21F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54" y="1329180"/>
            <a:ext cx="6470841" cy="5099900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E09F98C8-FC28-4C0D-9E2E-12FF6068E585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7 of 16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86F6CF79-8E2F-49FE-AB8D-EF21F46BCCDB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Danish Setting 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22316CB-BBDA-43C3-AA80-691D4EF58B4C}"/>
              </a:ext>
            </a:extLst>
          </p:cNvPr>
          <p:cNvSpPr txBox="1">
            <a:spLocks/>
          </p:cNvSpPr>
          <p:nvPr/>
        </p:nvSpPr>
        <p:spPr>
          <a:xfrm>
            <a:off x="684211" y="1329180"/>
            <a:ext cx="4475344" cy="465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Different registries hold different information      </a:t>
            </a:r>
          </a:p>
          <a:p>
            <a:r>
              <a:rPr lang="en-US" sz="2600" dirty="0">
                <a:solidFill>
                  <a:schemeClr val="bg1"/>
                </a:solidFill>
              </a:rPr>
              <a:t>However, some variables might be in multiple registries e.g., date of death, sex, age, identity of mother/dad and child</a:t>
            </a:r>
          </a:p>
        </p:txBody>
      </p:sp>
    </p:spTree>
    <p:extLst>
      <p:ext uri="{BB962C8B-B14F-4D97-AF65-F5344CB8AC3E}">
        <p14:creationId xmlns:p14="http://schemas.microsoft.com/office/powerpoint/2010/main" val="90256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48956FC1-3175-48B1-834B-38DE0C38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54" y="1329180"/>
            <a:ext cx="6470841" cy="5099900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71694488-35FE-4F66-A8A5-C93270187FEB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8 of 16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1A2A4D20-5374-40C0-B66A-79732FD2CD24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Danish Setting 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4D16D59E-005F-4B27-BD5C-991C63172A4C}"/>
              </a:ext>
            </a:extLst>
          </p:cNvPr>
          <p:cNvSpPr txBox="1">
            <a:spLocks/>
          </p:cNvSpPr>
          <p:nvPr/>
        </p:nvSpPr>
        <p:spPr>
          <a:xfrm>
            <a:off x="684211" y="1329180"/>
            <a:ext cx="4475344" cy="4996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Important to check where the variables originated from and its purpose in the registry as they could have an affect in the study to be conducted </a:t>
            </a:r>
          </a:p>
          <a:p>
            <a:r>
              <a:rPr lang="en-US" sz="2600" dirty="0">
                <a:solidFill>
                  <a:schemeClr val="bg1"/>
                </a:solidFill>
              </a:rPr>
              <a:t>For instance, the identity variable of the mother/dad and child may not be the same in Medical Birth register and Population register           </a:t>
            </a:r>
          </a:p>
        </p:txBody>
      </p:sp>
    </p:spTree>
    <p:extLst>
      <p:ext uri="{BB962C8B-B14F-4D97-AF65-F5344CB8AC3E}">
        <p14:creationId xmlns:p14="http://schemas.microsoft.com/office/powerpoint/2010/main" val="2728505828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Udsni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Udsni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dsni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709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Udsnit</vt:lpstr>
      <vt:lpstr>Intro Presentation in the heart.dk Network and register information's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adgang og godkendelser</dc:title>
  <dc:creator>Mikkel Porsborg Andersen</dc:creator>
  <cp:lastModifiedBy>Mikkel Porsborg Andersen</cp:lastModifiedBy>
  <cp:revision>63</cp:revision>
  <dcterms:created xsi:type="dcterms:W3CDTF">2021-03-08T21:12:59Z</dcterms:created>
  <dcterms:modified xsi:type="dcterms:W3CDTF">2022-02-01T10:43:50Z</dcterms:modified>
</cp:coreProperties>
</file>