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7" r:id="rId2"/>
    <p:sldId id="258" r:id="rId3"/>
    <p:sldId id="256" r:id="rId4"/>
    <p:sldId id="259" r:id="rId5"/>
    <p:sldId id="265" r:id="rId6"/>
    <p:sldId id="261" r:id="rId7"/>
    <p:sldId id="262" r:id="rId8"/>
    <p:sldId id="263" r:id="rId9"/>
    <p:sldId id="264" r:id="rId10"/>
    <p:sldId id="266" r:id="rId11"/>
    <p:sldId id="267" r:id="rId12"/>
    <p:sldId id="269"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D7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4E2A2-0082-4414-A67A-AB7A7FF1DA54}" type="datetimeFigureOut">
              <a:rPr lang="da-DK" smtClean="0"/>
              <a:t>12-06-2025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736F5C-F2FF-475B-8E84-23352BF84CA3}" type="slidenum">
              <a:rPr lang="da-DK" smtClean="0"/>
              <a:t>‹nr.›</a:t>
            </a:fld>
            <a:endParaRPr lang="da-DK"/>
          </a:p>
        </p:txBody>
      </p:sp>
    </p:spTree>
    <p:extLst>
      <p:ext uri="{BB962C8B-B14F-4D97-AF65-F5344CB8AC3E}">
        <p14:creationId xmlns:p14="http://schemas.microsoft.com/office/powerpoint/2010/main" val="4268113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5"/>
          </p:nvPr>
        </p:nvSpPr>
        <p:spPr/>
        <p:txBody>
          <a:bodyPr/>
          <a:lstStyle/>
          <a:p>
            <a:fld id="{6C736F5C-F2FF-475B-8E84-23352BF84CA3}" type="slidenum">
              <a:rPr lang="da-DK" smtClean="0"/>
              <a:t>1</a:t>
            </a:fld>
            <a:endParaRPr lang="da-DK"/>
          </a:p>
        </p:txBody>
      </p:sp>
    </p:spTree>
    <p:extLst>
      <p:ext uri="{BB962C8B-B14F-4D97-AF65-F5344CB8AC3E}">
        <p14:creationId xmlns:p14="http://schemas.microsoft.com/office/powerpoint/2010/main" val="1940774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3971619-C2AC-46F4-83EA-C82B1148CB6A}" type="datetimeFigureOut">
              <a:rPr lang="da-DK" smtClean="0"/>
              <a:t>12-06-2025</a:t>
            </a:fld>
            <a:endParaRPr lang="da-DK"/>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da-DK"/>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897840F-FFD7-45D1-92DA-6FA4B533B5AD}" type="slidenum">
              <a:rPr lang="da-DK" smtClean="0"/>
              <a:t>‹nr.›</a:t>
            </a:fld>
            <a:endParaRPr lang="da-DK"/>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262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12-06-2025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14505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12-06-2025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42170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03971619-C2AC-46F4-83EA-C82B1148CB6A}" type="datetimeFigureOut">
              <a:rPr lang="da-DK" smtClean="0"/>
              <a:t>12-06-2025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141611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da-DK"/>
              <a:t>Klik for at redigere titeltypografien i masteren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03971619-C2AC-46F4-83EA-C82B1148CB6A}" type="datetimeFigureOut">
              <a:rPr lang="da-DK" smtClean="0"/>
              <a:t>12-06-2025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E897840F-FFD7-45D1-92DA-6FA4B533B5AD}" type="slidenum">
              <a:rPr lang="da-DK" smtClean="0"/>
              <a:t>‹nr.›</a:t>
            </a:fld>
            <a:endParaRPr lang="da-DK"/>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89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03971619-C2AC-46F4-83EA-C82B1148CB6A}" type="datetimeFigureOut">
              <a:rPr lang="da-DK" smtClean="0"/>
              <a:t>12-06-2025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80760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03971619-C2AC-46F4-83EA-C82B1148CB6A}" type="datetimeFigureOut">
              <a:rPr lang="da-DK" smtClean="0"/>
              <a:t>12-06-2025</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25637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03971619-C2AC-46F4-83EA-C82B1148CB6A}" type="datetimeFigureOut">
              <a:rPr lang="da-DK" smtClean="0"/>
              <a:t>12-06-2025</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412395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71619-C2AC-46F4-83EA-C82B1148CB6A}" type="datetimeFigureOut">
              <a:rPr lang="da-DK" smtClean="0"/>
              <a:t>12-06-2025</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438091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a-DK"/>
              <a:t>Klik for at redigere titeltypografien i masteren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03971619-C2AC-46F4-83EA-C82B1148CB6A}" type="datetimeFigureOut">
              <a:rPr lang="da-DK" smtClean="0"/>
              <a:t>12-06-2025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2558546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03971619-C2AC-46F4-83EA-C82B1148CB6A}" type="datetimeFigureOut">
              <a:rPr lang="da-DK" smtClean="0"/>
              <a:t>12-06-2025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E897840F-FFD7-45D1-92DA-6FA4B533B5AD}" type="slidenum">
              <a:rPr lang="da-DK" smtClean="0"/>
              <a:t>‹nr.›</a:t>
            </a:fld>
            <a:endParaRPr lang="da-DK"/>
          </a:p>
        </p:txBody>
      </p:sp>
    </p:spTree>
    <p:extLst>
      <p:ext uri="{BB962C8B-B14F-4D97-AF65-F5344CB8AC3E}">
        <p14:creationId xmlns:p14="http://schemas.microsoft.com/office/powerpoint/2010/main" val="377704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3971619-C2AC-46F4-83EA-C82B1148CB6A}" type="datetimeFigureOut">
              <a:rPr lang="da-DK" smtClean="0"/>
              <a:t>12-06-2025</a:t>
            </a:fld>
            <a:endParaRPr lang="da-DK"/>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da-DK"/>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897840F-FFD7-45D1-92DA-6FA4B533B5AD}" type="slidenum">
              <a:rPr lang="da-DK" smtClean="0"/>
              <a:t>‹nr.›</a:t>
            </a:fld>
            <a:endParaRPr lang="da-DK"/>
          </a:p>
        </p:txBody>
      </p:sp>
    </p:spTree>
    <p:extLst>
      <p:ext uri="{BB962C8B-B14F-4D97-AF65-F5344CB8AC3E}">
        <p14:creationId xmlns:p14="http://schemas.microsoft.com/office/powerpoint/2010/main" val="30332133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sv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19.sv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5642F-3D4C-7095-C78D-E4B744219E42}"/>
              </a:ext>
            </a:extLst>
          </p:cNvPr>
          <p:cNvSpPr>
            <a:spLocks noGrp="1"/>
          </p:cNvSpPr>
          <p:nvPr>
            <p:ph type="ctrTitle"/>
          </p:nvPr>
        </p:nvSpPr>
        <p:spPr/>
        <p:txBody>
          <a:bodyPr/>
          <a:lstStyle/>
          <a:p>
            <a:r>
              <a:rPr lang="da-DK" dirty="0" err="1"/>
              <a:t>Probably</a:t>
            </a:r>
            <a:r>
              <a:rPr lang="da-DK" dirty="0"/>
              <a:t> the </a:t>
            </a:r>
            <a:r>
              <a:rPr lang="da-DK" dirty="0" err="1"/>
              <a:t>world’s</a:t>
            </a:r>
            <a:r>
              <a:rPr lang="da-DK" dirty="0"/>
              <a:t> </a:t>
            </a:r>
            <a:r>
              <a:rPr lang="da-DK" dirty="0" err="1"/>
              <a:t>best</a:t>
            </a:r>
            <a:r>
              <a:rPr lang="da-DK" dirty="0"/>
              <a:t> heart.dk-quiz</a:t>
            </a:r>
          </a:p>
        </p:txBody>
      </p:sp>
      <p:sp>
        <p:nvSpPr>
          <p:cNvPr id="5" name="Undertitel 4">
            <a:extLst>
              <a:ext uri="{FF2B5EF4-FFF2-40B4-BE49-F238E27FC236}">
                <a16:creationId xmlns:a16="http://schemas.microsoft.com/office/drawing/2014/main" id="{7814AE26-2CD3-3B80-1843-E2856DFE3239}"/>
              </a:ext>
            </a:extLst>
          </p:cNvPr>
          <p:cNvSpPr>
            <a:spLocks noGrp="1"/>
          </p:cNvSpPr>
          <p:nvPr>
            <p:ph type="subTitle" idx="1"/>
          </p:nvPr>
        </p:nvSpPr>
        <p:spPr/>
        <p:txBody>
          <a:bodyPr/>
          <a:lstStyle/>
          <a:p>
            <a:r>
              <a:rPr lang="da-DK" dirty="0" err="1"/>
              <a:t>Created</a:t>
            </a:r>
            <a:r>
              <a:rPr lang="da-DK" dirty="0"/>
              <a:t> by Cæcilie &amp; Mikkel, Nordsjællands Hospital</a:t>
            </a:r>
          </a:p>
        </p:txBody>
      </p:sp>
      <p:pic>
        <p:nvPicPr>
          <p:cNvPr id="8" name="Billede 7" descr="Et billede, der indeholder Ansigt, person, menneske, smil&#10;&#10;Indhold genereret af kunstig intelligens kan være forkert.">
            <a:extLst>
              <a:ext uri="{FF2B5EF4-FFF2-40B4-BE49-F238E27FC236}">
                <a16:creationId xmlns:a16="http://schemas.microsoft.com/office/drawing/2014/main" id="{EF926719-AD03-96D6-1F96-727721F19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9241686" y="4331021"/>
            <a:ext cx="2471408" cy="1853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pic>
        <p:nvPicPr>
          <p:cNvPr id="3" name="Billede 2" descr="Et billede, der indeholder Ansigt, person, menneske, smil&#10;&#10;Indhold genereret af kunstig intelligens kan være forkert.">
            <a:extLst>
              <a:ext uri="{FF2B5EF4-FFF2-40B4-BE49-F238E27FC236}">
                <a16:creationId xmlns:a16="http://schemas.microsoft.com/office/drawing/2014/main" id="{7BCDB1BF-B093-7917-0FD9-E6334D398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473826" y="4331021"/>
            <a:ext cx="2471408" cy="185355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6592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fontScale="90000"/>
          </a:bodyPr>
          <a:lstStyle/>
          <a:p>
            <a:pPr algn="ctr"/>
            <a:r>
              <a:rPr lang="da-DK" sz="3200" dirty="0"/>
              <a:t>I </a:t>
            </a:r>
            <a:r>
              <a:rPr lang="da-DK" sz="3200" dirty="0" err="1"/>
              <a:t>forgot</a:t>
            </a:r>
            <a:r>
              <a:rPr lang="da-DK" sz="3200" dirty="0"/>
              <a:t> to </a:t>
            </a:r>
            <a:r>
              <a:rPr lang="da-DK" sz="3200" dirty="0" err="1"/>
              <a:t>fill</a:t>
            </a:r>
            <a:r>
              <a:rPr lang="da-DK" sz="3200" dirty="0"/>
              <a:t> out the </a:t>
            </a:r>
            <a:r>
              <a:rPr lang="da-DK" sz="3200" dirty="0" err="1"/>
              <a:t>annual</a:t>
            </a:r>
            <a:r>
              <a:rPr lang="da-DK" sz="3200" dirty="0"/>
              <a:t> </a:t>
            </a:r>
            <a:r>
              <a:rPr lang="da-DK" sz="3200" dirty="0" err="1"/>
              <a:t>RedCap-survey</a:t>
            </a:r>
            <a:r>
              <a:rPr lang="da-DK" sz="3200" dirty="0"/>
              <a:t>, I lost </a:t>
            </a:r>
            <a:r>
              <a:rPr lang="da-DK" sz="3200" dirty="0" err="1"/>
              <a:t>my</a:t>
            </a:r>
            <a:r>
              <a:rPr lang="da-DK" sz="3200" dirty="0"/>
              <a:t> server </a:t>
            </a:r>
            <a:r>
              <a:rPr lang="da-DK" sz="3200" dirty="0" err="1"/>
              <a:t>access</a:t>
            </a:r>
            <a:r>
              <a:rPr lang="da-DK" sz="3200" dirty="0"/>
              <a:t>, but I still </a:t>
            </a:r>
            <a:r>
              <a:rPr lang="da-DK" sz="3200" dirty="0" err="1"/>
              <a:t>need</a:t>
            </a:r>
            <a:r>
              <a:rPr lang="da-DK" sz="3200" dirty="0"/>
              <a:t> to </a:t>
            </a:r>
            <a:r>
              <a:rPr lang="da-DK" sz="3200" dirty="0" err="1"/>
              <a:t>work</a:t>
            </a:r>
            <a:r>
              <a:rPr lang="da-DK" sz="3200" dirty="0"/>
              <a:t> on the servers.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contact Statistics Denmark or the data manager, so they can grant me access to the project folder again.</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I contact my supervisor or Older and ask them to grant me the access.</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Mand med barn kontur">
            <a:extLst>
              <a:ext uri="{FF2B5EF4-FFF2-40B4-BE49-F238E27FC236}">
                <a16:creationId xmlns:a16="http://schemas.microsoft.com/office/drawing/2014/main" id="{89C98859-8DEB-DD7E-B0E4-E13670A7AA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7852" y="3520440"/>
            <a:ext cx="914400" cy="914400"/>
          </a:xfrm>
          <a:prstGeom prst="rect">
            <a:avLst/>
          </a:prstGeom>
        </p:spPr>
      </p:pic>
      <p:pic>
        <p:nvPicPr>
          <p:cNvPr id="7" name="Grafik 6" descr="Telefonvibration kontur">
            <a:extLst>
              <a:ext uri="{FF2B5EF4-FFF2-40B4-BE49-F238E27FC236}">
                <a16:creationId xmlns:a16="http://schemas.microsoft.com/office/drawing/2014/main" id="{C8027D57-75F7-5329-D05F-0DD5081B4A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3611879"/>
            <a:ext cx="914400" cy="914400"/>
          </a:xfrm>
          <a:prstGeom prst="rect">
            <a:avLst/>
          </a:prstGeom>
        </p:spPr>
      </p:pic>
    </p:spTree>
    <p:extLst>
      <p:ext uri="{BB962C8B-B14F-4D97-AF65-F5344CB8AC3E}">
        <p14:creationId xmlns:p14="http://schemas.microsoft.com/office/powerpoint/2010/main" val="422614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made the </a:t>
            </a:r>
            <a:r>
              <a:rPr lang="da-DK" sz="3200" dirty="0" err="1"/>
              <a:t>best</a:t>
            </a:r>
            <a:r>
              <a:rPr lang="da-DK" sz="3200" dirty="0"/>
              <a:t> </a:t>
            </a:r>
            <a:r>
              <a:rPr lang="da-DK" sz="3200" dirty="0" err="1"/>
              <a:t>code</a:t>
            </a:r>
            <a:r>
              <a:rPr lang="da-DK" sz="3200" dirty="0"/>
              <a:t> ever on and I </a:t>
            </a:r>
            <a:r>
              <a:rPr lang="da-DK" sz="3200" dirty="0" err="1"/>
              <a:t>want</a:t>
            </a:r>
            <a:r>
              <a:rPr lang="da-DK" sz="3200" dirty="0"/>
              <a:t> to </a:t>
            </a:r>
            <a:r>
              <a:rPr lang="da-DK" sz="3200" dirty="0" err="1"/>
              <a:t>use</a:t>
            </a:r>
            <a:r>
              <a:rPr lang="da-DK" sz="3200" dirty="0"/>
              <a:t> it on </a:t>
            </a:r>
            <a:r>
              <a:rPr lang="da-DK" sz="3200" dirty="0" err="1"/>
              <a:t>another</a:t>
            </a:r>
            <a:r>
              <a:rPr lang="da-DK" sz="3200" dirty="0"/>
              <a:t> </a:t>
            </a:r>
            <a:r>
              <a:rPr lang="da-DK" sz="3200" dirty="0" err="1"/>
              <a:t>project</a:t>
            </a:r>
            <a:r>
              <a:rPr lang="da-DK" sz="3200" dirty="0"/>
              <a:t> folder. How do I </a:t>
            </a:r>
            <a:r>
              <a:rPr lang="da-DK" sz="3200" dirty="0" err="1"/>
              <a:t>prep</a:t>
            </a:r>
            <a:r>
              <a:rPr lang="da-DK" sz="3200" dirty="0"/>
              <a:t> it for </a:t>
            </a:r>
            <a:r>
              <a:rPr lang="da-DK" sz="3200" dirty="0" err="1"/>
              <a:t>moving</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thoroughly read through the code and remove any microdata, and I ask my Older to do the same.</a:t>
            </a:r>
          </a:p>
          <a:p>
            <a:pPr marL="0" indent="0" algn="ctr">
              <a:buNone/>
            </a:pPr>
            <a:r>
              <a:rPr lang="en-US" dirty="0">
                <a:solidFill>
                  <a:schemeClr val="tx1"/>
                </a:solidFill>
              </a:rPr>
              <a:t>I gather all my files in one R-file and/or one SAS-file, and I send the path to the data manager.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I thoroughly read through the code and remove any microdata, and I ask my Older to do the same.</a:t>
            </a:r>
          </a:p>
          <a:p>
            <a:pPr marL="0" indent="0" algn="ctr">
              <a:buNone/>
            </a:pPr>
            <a:r>
              <a:rPr lang="en-US" dirty="0">
                <a:solidFill>
                  <a:schemeClr val="tx1"/>
                </a:solidFill>
              </a:rPr>
              <a:t>I send the path to each of the individual files to the data manager.</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9220" name="Picture 4">
            <a:extLst>
              <a:ext uri="{FF2B5EF4-FFF2-40B4-BE49-F238E27FC236}">
                <a16:creationId xmlns:a16="http://schemas.microsoft.com/office/drawing/2014/main" id="{B2531DB1-5575-B1CE-31E6-289C0F71088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773268" y="4163348"/>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a:extLst>
              <a:ext uri="{FF2B5EF4-FFF2-40B4-BE49-F238E27FC236}">
                <a16:creationId xmlns:a16="http://schemas.microsoft.com/office/drawing/2014/main" id="{C2E36EBB-F8CA-3558-FD59-BFD1CE6684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471695" y="4069079"/>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B04D000-7355-A3B9-20A5-B5929E3B9D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675778" y="4163348"/>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836950E-C991-B1C1-0D05-7A9D8F57CD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2568"/>
          <a:stretch/>
        </p:blipFill>
        <p:spPr bwMode="auto">
          <a:xfrm>
            <a:off x="6841427" y="4290045"/>
            <a:ext cx="471070" cy="44193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E6DFBDE5-A892-0420-445F-54BE0D11392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850498" y="4731977"/>
            <a:ext cx="292502" cy="441932"/>
          </a:xfrm>
          <a:prstGeom prst="rect">
            <a:avLst/>
          </a:prstGeom>
          <a:noFill/>
          <a:extLst>
            <a:ext uri="{909E8E84-426E-40DD-AFC4-6F175D3DCCD1}">
              <a14:hiddenFill xmlns:a14="http://schemas.microsoft.com/office/drawing/2010/main">
                <a:solidFill>
                  <a:srgbClr val="FFFFFF"/>
                </a:solidFill>
              </a14:hiddenFill>
            </a:ext>
          </a:extLst>
        </p:spPr>
      </p:pic>
      <p:sp>
        <p:nvSpPr>
          <p:cNvPr id="9" name="Tekstfelt 8">
            <a:extLst>
              <a:ext uri="{FF2B5EF4-FFF2-40B4-BE49-F238E27FC236}">
                <a16:creationId xmlns:a16="http://schemas.microsoft.com/office/drawing/2014/main" id="{E0DABA10-D19E-9369-C9AB-A1EAFFFA222A}"/>
              </a:ext>
            </a:extLst>
          </p:cNvPr>
          <p:cNvSpPr txBox="1"/>
          <p:nvPr/>
        </p:nvSpPr>
        <p:spPr>
          <a:xfrm>
            <a:off x="1244338" y="4199648"/>
            <a:ext cx="3223575" cy="369332"/>
          </a:xfrm>
          <a:prstGeom prst="rect">
            <a:avLst/>
          </a:prstGeom>
          <a:noFill/>
        </p:spPr>
        <p:txBody>
          <a:bodyPr wrap="none" rtlCol="0">
            <a:spAutoFit/>
          </a:bodyPr>
          <a:lstStyle/>
          <a:p>
            <a:r>
              <a:rPr lang="en-US" dirty="0" err="1"/>
              <a:t>best_codes_ever_COMBINED.R</a:t>
            </a:r>
            <a:endParaRPr lang="da-DK" dirty="0"/>
          </a:p>
        </p:txBody>
      </p:sp>
      <p:sp>
        <p:nvSpPr>
          <p:cNvPr id="10" name="Tekstfelt 9">
            <a:extLst>
              <a:ext uri="{FF2B5EF4-FFF2-40B4-BE49-F238E27FC236}">
                <a16:creationId xmlns:a16="http://schemas.microsoft.com/office/drawing/2014/main" id="{8E82372E-21C2-D4A8-9AB5-5B8B03383B54}"/>
              </a:ext>
            </a:extLst>
          </p:cNvPr>
          <p:cNvSpPr txBox="1"/>
          <p:nvPr/>
        </p:nvSpPr>
        <p:spPr>
          <a:xfrm>
            <a:off x="1244337" y="4771721"/>
            <a:ext cx="3387081" cy="369332"/>
          </a:xfrm>
          <a:prstGeom prst="rect">
            <a:avLst/>
          </a:prstGeom>
          <a:noFill/>
        </p:spPr>
        <p:txBody>
          <a:bodyPr wrap="none" rtlCol="0">
            <a:spAutoFit/>
          </a:bodyPr>
          <a:lstStyle/>
          <a:p>
            <a:r>
              <a:rPr lang="en-US" dirty="0" err="1"/>
              <a:t>best_codes_ever_COMBINED.sas</a:t>
            </a:r>
            <a:endParaRPr lang="da-DK" dirty="0"/>
          </a:p>
        </p:txBody>
      </p:sp>
      <p:pic>
        <p:nvPicPr>
          <p:cNvPr id="11" name="Picture 6">
            <a:extLst>
              <a:ext uri="{FF2B5EF4-FFF2-40B4-BE49-F238E27FC236}">
                <a16:creationId xmlns:a16="http://schemas.microsoft.com/office/drawing/2014/main" id="{18B534B8-E188-8DAF-C9A1-986F695FF2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471695" y="5074919"/>
            <a:ext cx="292502" cy="44193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0A63FAAE-074D-9B43-9FD7-40C1CFE622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675778" y="5201616"/>
            <a:ext cx="292502" cy="44193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3CED20A5-8AB8-1D1F-29F5-2C3E5FD4A76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2809"/>
          <a:stretch/>
        </p:blipFill>
        <p:spPr bwMode="auto">
          <a:xfrm>
            <a:off x="6876884" y="5328313"/>
            <a:ext cx="292502" cy="441932"/>
          </a:xfrm>
          <a:prstGeom prst="rect">
            <a:avLst/>
          </a:prstGeom>
          <a:noFill/>
          <a:extLst>
            <a:ext uri="{909E8E84-426E-40DD-AFC4-6F175D3DCCD1}">
              <a14:hiddenFill xmlns:a14="http://schemas.microsoft.com/office/drawing/2010/main">
                <a:solidFill>
                  <a:srgbClr val="FFFFFF"/>
                </a:solidFill>
              </a14:hiddenFill>
            </a:ext>
          </a:extLst>
        </p:spPr>
      </p:pic>
      <p:sp>
        <p:nvSpPr>
          <p:cNvPr id="14" name="Tekstfelt 13">
            <a:extLst>
              <a:ext uri="{FF2B5EF4-FFF2-40B4-BE49-F238E27FC236}">
                <a16:creationId xmlns:a16="http://schemas.microsoft.com/office/drawing/2014/main" id="{7BB89D82-3E53-FA10-0528-64412087FC2B}"/>
              </a:ext>
            </a:extLst>
          </p:cNvPr>
          <p:cNvSpPr txBox="1"/>
          <p:nvPr/>
        </p:nvSpPr>
        <p:spPr>
          <a:xfrm>
            <a:off x="7312497" y="3953390"/>
            <a:ext cx="2204899" cy="369332"/>
          </a:xfrm>
          <a:prstGeom prst="rect">
            <a:avLst/>
          </a:prstGeom>
          <a:noFill/>
        </p:spPr>
        <p:txBody>
          <a:bodyPr wrap="none" rtlCol="0">
            <a:spAutoFit/>
          </a:bodyPr>
          <a:lstStyle/>
          <a:p>
            <a:r>
              <a:rPr lang="en-US" dirty="0"/>
              <a:t>best_codes_ever_1.R</a:t>
            </a:r>
            <a:endParaRPr lang="da-DK" dirty="0"/>
          </a:p>
        </p:txBody>
      </p:sp>
      <p:sp>
        <p:nvSpPr>
          <p:cNvPr id="15" name="Tekstfelt 14">
            <a:extLst>
              <a:ext uri="{FF2B5EF4-FFF2-40B4-BE49-F238E27FC236}">
                <a16:creationId xmlns:a16="http://schemas.microsoft.com/office/drawing/2014/main" id="{35BF50E6-59C9-06BB-C9EB-3A57AE9BA2A0}"/>
              </a:ext>
            </a:extLst>
          </p:cNvPr>
          <p:cNvSpPr txBox="1"/>
          <p:nvPr/>
        </p:nvSpPr>
        <p:spPr>
          <a:xfrm>
            <a:off x="7312496" y="4290045"/>
            <a:ext cx="2219325" cy="369332"/>
          </a:xfrm>
          <a:prstGeom prst="rect">
            <a:avLst/>
          </a:prstGeom>
          <a:noFill/>
        </p:spPr>
        <p:txBody>
          <a:bodyPr wrap="none" rtlCol="0">
            <a:spAutoFit/>
          </a:bodyPr>
          <a:lstStyle/>
          <a:p>
            <a:r>
              <a:rPr lang="en-US" dirty="0"/>
              <a:t>best_codes_ever_2.R</a:t>
            </a:r>
            <a:endParaRPr lang="da-DK" dirty="0"/>
          </a:p>
        </p:txBody>
      </p:sp>
      <p:sp>
        <p:nvSpPr>
          <p:cNvPr id="16" name="Tekstfelt 15">
            <a:extLst>
              <a:ext uri="{FF2B5EF4-FFF2-40B4-BE49-F238E27FC236}">
                <a16:creationId xmlns:a16="http://schemas.microsoft.com/office/drawing/2014/main" id="{BD9DFA62-A908-C6CE-B72B-BB6A49D31806}"/>
              </a:ext>
            </a:extLst>
          </p:cNvPr>
          <p:cNvSpPr txBox="1"/>
          <p:nvPr/>
        </p:nvSpPr>
        <p:spPr>
          <a:xfrm>
            <a:off x="7319709" y="4621182"/>
            <a:ext cx="2204899" cy="369332"/>
          </a:xfrm>
          <a:prstGeom prst="rect">
            <a:avLst/>
          </a:prstGeom>
          <a:noFill/>
        </p:spPr>
        <p:txBody>
          <a:bodyPr wrap="none" rtlCol="0">
            <a:spAutoFit/>
          </a:bodyPr>
          <a:lstStyle/>
          <a:p>
            <a:r>
              <a:rPr lang="en-US" dirty="0"/>
              <a:t>best_codes_ever_3.R</a:t>
            </a:r>
            <a:endParaRPr lang="da-DK" dirty="0"/>
          </a:p>
        </p:txBody>
      </p:sp>
      <p:sp>
        <p:nvSpPr>
          <p:cNvPr id="17" name="Tekstfelt 16">
            <a:extLst>
              <a:ext uri="{FF2B5EF4-FFF2-40B4-BE49-F238E27FC236}">
                <a16:creationId xmlns:a16="http://schemas.microsoft.com/office/drawing/2014/main" id="{A2B1DF03-1360-A1BE-8643-CB9EE8090CAD}"/>
              </a:ext>
            </a:extLst>
          </p:cNvPr>
          <p:cNvSpPr txBox="1"/>
          <p:nvPr/>
        </p:nvSpPr>
        <p:spPr>
          <a:xfrm>
            <a:off x="7312497" y="5058640"/>
            <a:ext cx="2368405" cy="369332"/>
          </a:xfrm>
          <a:prstGeom prst="rect">
            <a:avLst/>
          </a:prstGeom>
          <a:noFill/>
        </p:spPr>
        <p:txBody>
          <a:bodyPr wrap="none" rtlCol="0">
            <a:spAutoFit/>
          </a:bodyPr>
          <a:lstStyle/>
          <a:p>
            <a:r>
              <a:rPr lang="en-US" dirty="0"/>
              <a:t>best_codes_ever_1.sas</a:t>
            </a:r>
            <a:endParaRPr lang="da-DK" dirty="0"/>
          </a:p>
        </p:txBody>
      </p:sp>
      <p:sp>
        <p:nvSpPr>
          <p:cNvPr id="18" name="Tekstfelt 17">
            <a:extLst>
              <a:ext uri="{FF2B5EF4-FFF2-40B4-BE49-F238E27FC236}">
                <a16:creationId xmlns:a16="http://schemas.microsoft.com/office/drawing/2014/main" id="{D6F6A392-4F2E-9256-9253-4FD8C11429C7}"/>
              </a:ext>
            </a:extLst>
          </p:cNvPr>
          <p:cNvSpPr txBox="1"/>
          <p:nvPr/>
        </p:nvSpPr>
        <p:spPr>
          <a:xfrm>
            <a:off x="7312496" y="5400913"/>
            <a:ext cx="2382832" cy="369332"/>
          </a:xfrm>
          <a:prstGeom prst="rect">
            <a:avLst/>
          </a:prstGeom>
          <a:noFill/>
        </p:spPr>
        <p:txBody>
          <a:bodyPr wrap="none" rtlCol="0">
            <a:spAutoFit/>
          </a:bodyPr>
          <a:lstStyle/>
          <a:p>
            <a:r>
              <a:rPr lang="en-US" dirty="0"/>
              <a:t>best_codes_ever_2.sas</a:t>
            </a:r>
            <a:endParaRPr lang="da-DK" dirty="0"/>
          </a:p>
        </p:txBody>
      </p:sp>
      <p:sp>
        <p:nvSpPr>
          <p:cNvPr id="19" name="Tekstfelt 18">
            <a:extLst>
              <a:ext uri="{FF2B5EF4-FFF2-40B4-BE49-F238E27FC236}">
                <a16:creationId xmlns:a16="http://schemas.microsoft.com/office/drawing/2014/main" id="{740969FF-AB88-B434-A730-96A3DBC41531}"/>
              </a:ext>
            </a:extLst>
          </p:cNvPr>
          <p:cNvSpPr txBox="1"/>
          <p:nvPr/>
        </p:nvSpPr>
        <p:spPr>
          <a:xfrm>
            <a:off x="7319709" y="5726598"/>
            <a:ext cx="2368405" cy="369332"/>
          </a:xfrm>
          <a:prstGeom prst="rect">
            <a:avLst/>
          </a:prstGeom>
          <a:noFill/>
        </p:spPr>
        <p:txBody>
          <a:bodyPr wrap="none" rtlCol="0">
            <a:spAutoFit/>
          </a:bodyPr>
          <a:lstStyle/>
          <a:p>
            <a:r>
              <a:rPr lang="en-US" dirty="0"/>
              <a:t>best_codes_ever_3.sas</a:t>
            </a:r>
            <a:endParaRPr lang="da-DK" dirty="0"/>
          </a:p>
        </p:txBody>
      </p:sp>
    </p:spTree>
    <p:extLst>
      <p:ext uri="{BB962C8B-B14F-4D97-AF65-F5344CB8AC3E}">
        <p14:creationId xmlns:p14="http://schemas.microsoft.com/office/powerpoint/2010/main" val="4218861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Reminder!</a:t>
            </a:r>
          </a:p>
        </p:txBody>
      </p:sp>
      <p:sp>
        <p:nvSpPr>
          <p:cNvPr id="2" name="Pladsholder til indhold 1">
            <a:extLst>
              <a:ext uri="{FF2B5EF4-FFF2-40B4-BE49-F238E27FC236}">
                <a16:creationId xmlns:a16="http://schemas.microsoft.com/office/drawing/2014/main" id="{04C07BFF-175E-3846-80F5-07EDF768730D}"/>
              </a:ext>
            </a:extLst>
          </p:cNvPr>
          <p:cNvSpPr>
            <a:spLocks noGrp="1"/>
          </p:cNvSpPr>
          <p:nvPr>
            <p:ph idx="1"/>
          </p:nvPr>
        </p:nvSpPr>
        <p:spPr/>
        <p:txBody>
          <a:bodyPr/>
          <a:lstStyle/>
          <a:p>
            <a:r>
              <a:rPr lang="da-DK" dirty="0"/>
              <a:t>A </a:t>
            </a:r>
            <a:r>
              <a:rPr lang="da-DK" dirty="0" err="1"/>
              <a:t>couple</a:t>
            </a:r>
            <a:r>
              <a:rPr lang="da-DK" dirty="0"/>
              <a:t> of times a </a:t>
            </a:r>
            <a:r>
              <a:rPr lang="da-DK" dirty="0" err="1"/>
              <a:t>month</a:t>
            </a:r>
            <a:r>
              <a:rPr lang="da-DK" dirty="0"/>
              <a:t> </a:t>
            </a:r>
            <a:r>
              <a:rPr lang="da-DK" dirty="0" err="1"/>
              <a:t>we</a:t>
            </a:r>
            <a:r>
              <a:rPr lang="da-DK" dirty="0"/>
              <a:t> host an online Tour de </a:t>
            </a:r>
            <a:r>
              <a:rPr lang="da-DK" dirty="0" err="1"/>
              <a:t>Statistics</a:t>
            </a:r>
            <a:r>
              <a:rPr lang="da-DK" dirty="0"/>
              <a:t> Denmark, </a:t>
            </a:r>
            <a:r>
              <a:rPr lang="da-DK" dirty="0" err="1"/>
              <a:t>where</a:t>
            </a:r>
            <a:r>
              <a:rPr lang="da-DK" dirty="0"/>
              <a:t> </a:t>
            </a:r>
            <a:r>
              <a:rPr lang="da-DK" dirty="0" err="1"/>
              <a:t>we</a:t>
            </a:r>
            <a:r>
              <a:rPr lang="da-DK" dirty="0"/>
              <a:t> </a:t>
            </a:r>
            <a:r>
              <a:rPr lang="da-DK" dirty="0" err="1"/>
              <a:t>introduce</a:t>
            </a:r>
            <a:r>
              <a:rPr lang="da-DK" dirty="0"/>
              <a:t>:</a:t>
            </a:r>
          </a:p>
          <a:p>
            <a:pPr lvl="2"/>
            <a:r>
              <a:rPr lang="da-DK" dirty="0"/>
              <a:t>Data and data </a:t>
            </a:r>
            <a:r>
              <a:rPr lang="da-DK" dirty="0" err="1"/>
              <a:t>structure</a:t>
            </a:r>
            <a:endParaRPr lang="da-DK" dirty="0"/>
          </a:p>
          <a:p>
            <a:pPr lvl="2"/>
            <a:r>
              <a:rPr lang="da-DK" dirty="0" err="1"/>
              <a:t>Do’s</a:t>
            </a:r>
            <a:r>
              <a:rPr lang="da-DK" dirty="0"/>
              <a:t> and </a:t>
            </a:r>
            <a:r>
              <a:rPr lang="da-DK" dirty="0" err="1"/>
              <a:t>don’ts</a:t>
            </a:r>
            <a:endParaRPr lang="da-DK" dirty="0"/>
          </a:p>
          <a:p>
            <a:pPr lvl="2"/>
            <a:r>
              <a:rPr lang="da-DK" dirty="0"/>
              <a:t>Task manager</a:t>
            </a:r>
          </a:p>
          <a:p>
            <a:pPr lvl="2"/>
            <a:r>
              <a:rPr lang="da-DK" dirty="0"/>
              <a:t>Practical information on server </a:t>
            </a:r>
            <a:r>
              <a:rPr lang="da-DK" dirty="0" err="1"/>
              <a:t>access</a:t>
            </a:r>
            <a:endParaRPr lang="da-DK" dirty="0"/>
          </a:p>
          <a:p>
            <a:pPr lvl="2"/>
            <a:r>
              <a:rPr lang="da-DK" dirty="0" err="1"/>
              <a:t>Helpful</a:t>
            </a:r>
            <a:r>
              <a:rPr lang="da-DK" dirty="0"/>
              <a:t> ressources (heart.dk, Grunddatabank and more)</a:t>
            </a:r>
          </a:p>
          <a:p>
            <a:endParaRPr lang="da-DK" dirty="0"/>
          </a:p>
          <a:p>
            <a:r>
              <a:rPr lang="da-DK" dirty="0"/>
              <a:t>If </a:t>
            </a:r>
            <a:r>
              <a:rPr lang="da-DK" dirty="0" err="1"/>
              <a:t>you</a:t>
            </a:r>
            <a:r>
              <a:rPr lang="da-DK" dirty="0"/>
              <a:t> </a:t>
            </a:r>
            <a:r>
              <a:rPr lang="da-DK" dirty="0" err="1"/>
              <a:t>are</a:t>
            </a:r>
            <a:r>
              <a:rPr lang="da-DK" dirty="0"/>
              <a:t> </a:t>
            </a:r>
            <a:r>
              <a:rPr lang="da-DK" dirty="0" err="1"/>
              <a:t>interested</a:t>
            </a:r>
            <a:r>
              <a:rPr lang="da-DK" dirty="0"/>
              <a:t> in </a:t>
            </a:r>
            <a:r>
              <a:rPr lang="da-DK" dirty="0" err="1"/>
              <a:t>joining</a:t>
            </a:r>
            <a:r>
              <a:rPr lang="da-DK" dirty="0"/>
              <a:t> the </a:t>
            </a:r>
            <a:r>
              <a:rPr lang="da-DK" dirty="0" err="1"/>
              <a:t>next</a:t>
            </a:r>
            <a:r>
              <a:rPr lang="da-DK" dirty="0"/>
              <a:t> tour, please send an e-mail to </a:t>
            </a:r>
            <a:r>
              <a:rPr lang="da-DK" u="sng" dirty="0"/>
              <a:t>mikkel.porsborg.andersen@regionh.dk</a:t>
            </a:r>
          </a:p>
        </p:txBody>
      </p:sp>
    </p:spTree>
    <p:extLst>
      <p:ext uri="{BB962C8B-B14F-4D97-AF65-F5344CB8AC3E}">
        <p14:creationId xmlns:p14="http://schemas.microsoft.com/office/powerpoint/2010/main" val="115834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err="1"/>
              <a:t>Questions</a:t>
            </a:r>
            <a:r>
              <a:rPr lang="da-DK" sz="3200" dirty="0"/>
              <a:t> or </a:t>
            </a:r>
            <a:r>
              <a:rPr lang="da-DK" sz="3200" dirty="0" err="1"/>
              <a:t>comments</a:t>
            </a:r>
            <a:r>
              <a:rPr lang="da-DK" sz="3200" dirty="0"/>
              <a:t>?</a:t>
            </a:r>
          </a:p>
        </p:txBody>
      </p:sp>
      <p:pic>
        <p:nvPicPr>
          <p:cNvPr id="22" name="Billede 21">
            <a:extLst>
              <a:ext uri="{FF2B5EF4-FFF2-40B4-BE49-F238E27FC236}">
                <a16:creationId xmlns:a16="http://schemas.microsoft.com/office/drawing/2014/main" id="{CBDFA5CD-7A58-4E64-8973-E3917EB9C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326" y="1965960"/>
            <a:ext cx="4170867" cy="4138367"/>
          </a:xfrm>
          <a:prstGeom prst="rect">
            <a:avLst/>
          </a:prstGeom>
        </p:spPr>
      </p:pic>
    </p:spTree>
    <p:extLst>
      <p:ext uri="{BB962C8B-B14F-4D97-AF65-F5344CB8AC3E}">
        <p14:creationId xmlns:p14="http://schemas.microsoft.com/office/powerpoint/2010/main" val="354261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05F109-AFCA-F758-1F88-9C6321E26448}"/>
              </a:ext>
            </a:extLst>
          </p:cNvPr>
          <p:cNvSpPr>
            <a:spLocks noGrp="1"/>
          </p:cNvSpPr>
          <p:nvPr>
            <p:ph type="title"/>
          </p:nvPr>
        </p:nvSpPr>
        <p:spPr/>
        <p:txBody>
          <a:bodyPr/>
          <a:lstStyle/>
          <a:p>
            <a:pPr algn="ctr"/>
            <a:r>
              <a:rPr lang="da-DK" dirty="0" err="1"/>
              <a:t>Introduction</a:t>
            </a:r>
            <a:endParaRPr lang="da-DK" dirty="0"/>
          </a:p>
        </p:txBody>
      </p:sp>
      <p:sp>
        <p:nvSpPr>
          <p:cNvPr id="3" name="Pladsholder til indhold 2">
            <a:extLst>
              <a:ext uri="{FF2B5EF4-FFF2-40B4-BE49-F238E27FC236}">
                <a16:creationId xmlns:a16="http://schemas.microsoft.com/office/drawing/2014/main" id="{1F1EB0C4-2A57-F0D3-7683-1C3F52F235BB}"/>
              </a:ext>
            </a:extLst>
          </p:cNvPr>
          <p:cNvSpPr>
            <a:spLocks noGrp="1"/>
          </p:cNvSpPr>
          <p:nvPr>
            <p:ph idx="1"/>
          </p:nvPr>
        </p:nvSpPr>
        <p:spPr/>
        <p:txBody>
          <a:bodyPr/>
          <a:lstStyle/>
          <a:p>
            <a:r>
              <a:rPr lang="da-DK" dirty="0"/>
              <a:t>In relation to the heart.dk-</a:t>
            </a:r>
            <a:r>
              <a:rPr lang="da-DK" dirty="0" err="1"/>
              <a:t>network</a:t>
            </a:r>
            <a:r>
              <a:rPr lang="da-DK" dirty="0"/>
              <a:t> and the most </a:t>
            </a:r>
            <a:r>
              <a:rPr lang="da-DK" dirty="0" err="1"/>
              <a:t>frequently</a:t>
            </a:r>
            <a:r>
              <a:rPr lang="da-DK" dirty="0"/>
              <a:t> </a:t>
            </a:r>
            <a:r>
              <a:rPr lang="da-DK" dirty="0" err="1"/>
              <a:t>asked</a:t>
            </a:r>
            <a:r>
              <a:rPr lang="da-DK" dirty="0"/>
              <a:t> </a:t>
            </a:r>
            <a:r>
              <a:rPr lang="da-DK" dirty="0" err="1"/>
              <a:t>questions</a:t>
            </a:r>
            <a:r>
              <a:rPr lang="da-DK" dirty="0"/>
              <a:t>.</a:t>
            </a:r>
          </a:p>
          <a:p>
            <a:r>
              <a:rPr lang="da-DK" dirty="0" err="1"/>
              <a:t>Everybody</a:t>
            </a:r>
            <a:r>
              <a:rPr lang="da-DK" dirty="0"/>
              <a:t> stand up.</a:t>
            </a:r>
          </a:p>
          <a:p>
            <a:r>
              <a:rPr lang="da-DK" dirty="0"/>
              <a:t>Go in the </a:t>
            </a:r>
            <a:r>
              <a:rPr lang="da-DK" dirty="0" err="1"/>
              <a:t>direction</a:t>
            </a:r>
            <a:r>
              <a:rPr lang="da-DK" dirty="0"/>
              <a:t> of the </a:t>
            </a:r>
            <a:r>
              <a:rPr lang="da-DK" dirty="0" err="1"/>
              <a:t>arrow</a:t>
            </a:r>
            <a:r>
              <a:rPr lang="da-DK" dirty="0"/>
              <a:t> for the statement </a:t>
            </a:r>
            <a:r>
              <a:rPr lang="da-DK" dirty="0" err="1"/>
              <a:t>you</a:t>
            </a:r>
            <a:r>
              <a:rPr lang="da-DK" dirty="0"/>
              <a:t> </a:t>
            </a:r>
            <a:r>
              <a:rPr lang="da-DK" dirty="0" err="1"/>
              <a:t>agree</a:t>
            </a:r>
            <a:r>
              <a:rPr lang="da-DK" dirty="0"/>
              <a:t> with the most.</a:t>
            </a:r>
          </a:p>
        </p:txBody>
      </p:sp>
      <p:sp>
        <p:nvSpPr>
          <p:cNvPr id="4" name="Pil: højre 3">
            <a:extLst>
              <a:ext uri="{FF2B5EF4-FFF2-40B4-BE49-F238E27FC236}">
                <a16:creationId xmlns:a16="http://schemas.microsoft.com/office/drawing/2014/main" id="{D779053B-7896-3D95-30DB-B3C1AA4B7BDF}"/>
              </a:ext>
            </a:extLst>
          </p:cNvPr>
          <p:cNvSpPr/>
          <p:nvPr/>
        </p:nvSpPr>
        <p:spPr>
          <a:xfrm rot="10800000">
            <a:off x="1290097" y="3429000"/>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5" name="Pil: højre 4">
            <a:extLst>
              <a:ext uri="{FF2B5EF4-FFF2-40B4-BE49-F238E27FC236}">
                <a16:creationId xmlns:a16="http://schemas.microsoft.com/office/drawing/2014/main" id="{64217303-1413-0984-F32D-42CCB6827A2B}"/>
              </a:ext>
            </a:extLst>
          </p:cNvPr>
          <p:cNvSpPr/>
          <p:nvPr/>
        </p:nvSpPr>
        <p:spPr>
          <a:xfrm>
            <a:off x="2635854" y="3429000"/>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3725682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The server is </a:t>
            </a:r>
            <a:r>
              <a:rPr lang="da-DK" sz="3200" dirty="0" err="1"/>
              <a:t>slow</a:t>
            </a:r>
            <a:r>
              <a:rPr lang="da-DK" sz="3200" dirty="0"/>
              <a:t>…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lstStyle/>
          <a:p>
            <a:pPr marL="0" indent="0" algn="ctr">
              <a:buNone/>
            </a:pPr>
            <a:r>
              <a:rPr lang="da-DK" dirty="0">
                <a:solidFill>
                  <a:schemeClr val="tx1"/>
                </a:solidFill>
              </a:rPr>
              <a:t>I </a:t>
            </a:r>
            <a:r>
              <a:rPr lang="da-DK" dirty="0" err="1">
                <a:solidFill>
                  <a:schemeClr val="tx1"/>
                </a:solidFill>
              </a:rPr>
              <a:t>call</a:t>
            </a:r>
            <a:r>
              <a:rPr lang="da-DK" dirty="0">
                <a:solidFill>
                  <a:schemeClr val="tx1"/>
                </a:solidFill>
              </a:rPr>
              <a:t> </a:t>
            </a:r>
            <a:r>
              <a:rPr lang="da-DK" dirty="0" err="1">
                <a:solidFill>
                  <a:schemeClr val="tx1"/>
                </a:solidFill>
              </a:rPr>
              <a:t>Statistics</a:t>
            </a:r>
            <a:r>
              <a:rPr lang="da-DK" dirty="0">
                <a:solidFill>
                  <a:schemeClr val="tx1"/>
                </a:solidFill>
              </a:rPr>
              <a:t> </a:t>
            </a:r>
            <a:r>
              <a:rPr lang="da-DK" dirty="0" err="1">
                <a:solidFill>
                  <a:schemeClr val="tx1"/>
                </a:solidFill>
              </a:rPr>
              <a:t>Denmark’s</a:t>
            </a:r>
            <a:r>
              <a:rPr lang="da-DK" dirty="0">
                <a:solidFill>
                  <a:schemeClr val="tx1"/>
                </a:solidFill>
              </a:rPr>
              <a:t> hotline, the data manager and/or </a:t>
            </a:r>
            <a:r>
              <a:rPr lang="da-DK" dirty="0" err="1">
                <a:solidFill>
                  <a:schemeClr val="tx1"/>
                </a:solidFill>
              </a:rPr>
              <a:t>my</a:t>
            </a:r>
            <a:r>
              <a:rPr lang="da-DK" dirty="0">
                <a:solidFill>
                  <a:schemeClr val="tx1"/>
                </a:solidFill>
              </a:rPr>
              <a:t> supervisor and ask </a:t>
            </a:r>
            <a:r>
              <a:rPr lang="da-DK" dirty="0" err="1">
                <a:solidFill>
                  <a:schemeClr val="tx1"/>
                </a:solidFill>
              </a:rPr>
              <a:t>them</a:t>
            </a:r>
            <a:r>
              <a:rPr lang="da-DK" dirty="0">
                <a:solidFill>
                  <a:schemeClr val="tx1"/>
                </a:solidFill>
              </a:rPr>
              <a:t> to sort it out.</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lstStyle/>
          <a:p>
            <a:pPr marL="0" indent="0" algn="ctr">
              <a:buNone/>
            </a:pPr>
            <a:r>
              <a:rPr lang="da-DK" dirty="0">
                <a:solidFill>
                  <a:schemeClr val="tx1"/>
                </a:solidFill>
              </a:rPr>
              <a:t>I open the task manager and find out </a:t>
            </a:r>
            <a:r>
              <a:rPr lang="da-DK" dirty="0" err="1">
                <a:solidFill>
                  <a:schemeClr val="tx1"/>
                </a:solidFill>
              </a:rPr>
              <a:t>if</a:t>
            </a:r>
            <a:r>
              <a:rPr lang="da-DK" dirty="0">
                <a:solidFill>
                  <a:schemeClr val="tx1"/>
                </a:solidFill>
              </a:rPr>
              <a:t> </a:t>
            </a:r>
            <a:r>
              <a:rPr lang="da-DK" dirty="0" err="1">
                <a:solidFill>
                  <a:schemeClr val="tx1"/>
                </a:solidFill>
              </a:rPr>
              <a:t>any</a:t>
            </a:r>
            <a:r>
              <a:rPr lang="da-DK" dirty="0">
                <a:solidFill>
                  <a:schemeClr val="tx1"/>
                </a:solidFill>
              </a:rPr>
              <a:t> users </a:t>
            </a:r>
            <a:r>
              <a:rPr lang="da-DK" dirty="0" err="1">
                <a:solidFill>
                  <a:schemeClr val="tx1"/>
                </a:solidFill>
              </a:rPr>
              <a:t>are</a:t>
            </a:r>
            <a:r>
              <a:rPr lang="da-DK" dirty="0">
                <a:solidFill>
                  <a:schemeClr val="tx1"/>
                </a:solidFill>
              </a:rPr>
              <a:t> </a:t>
            </a:r>
            <a:r>
              <a:rPr lang="da-DK" dirty="0" err="1">
                <a:solidFill>
                  <a:schemeClr val="tx1"/>
                </a:solidFill>
              </a:rPr>
              <a:t>taking</a:t>
            </a:r>
            <a:r>
              <a:rPr lang="da-DK" dirty="0">
                <a:solidFill>
                  <a:schemeClr val="tx1"/>
                </a:solidFill>
              </a:rPr>
              <a:t> up more </a:t>
            </a:r>
            <a:r>
              <a:rPr lang="da-DK" dirty="0" err="1">
                <a:solidFill>
                  <a:schemeClr val="tx1"/>
                </a:solidFill>
              </a:rPr>
              <a:t>than</a:t>
            </a:r>
            <a:r>
              <a:rPr lang="da-DK" dirty="0">
                <a:solidFill>
                  <a:schemeClr val="tx1"/>
                </a:solidFill>
              </a:rPr>
              <a:t> &gt; 100,000 mb </a:t>
            </a:r>
            <a:r>
              <a:rPr lang="da-DK" dirty="0" err="1">
                <a:solidFill>
                  <a:schemeClr val="tx1"/>
                </a:solidFill>
              </a:rPr>
              <a:t>memory</a:t>
            </a:r>
            <a:r>
              <a:rPr lang="da-DK" dirty="0">
                <a:solidFill>
                  <a:schemeClr val="tx1"/>
                </a:solidFill>
              </a:rPr>
              <a:t> or a large part of the CPU.</a:t>
            </a:r>
          </a:p>
          <a:p>
            <a:pPr marL="0" indent="0" algn="ctr">
              <a:buNone/>
            </a:pPr>
            <a:r>
              <a:rPr lang="da-DK" dirty="0">
                <a:solidFill>
                  <a:schemeClr val="tx1"/>
                </a:solidFill>
              </a:rPr>
              <a:t>I find the </a:t>
            </a:r>
            <a:r>
              <a:rPr lang="da-DK" dirty="0" err="1">
                <a:solidFill>
                  <a:schemeClr val="tx1"/>
                </a:solidFill>
              </a:rPr>
              <a:t>user’s</a:t>
            </a:r>
            <a:r>
              <a:rPr lang="da-DK" dirty="0">
                <a:solidFill>
                  <a:schemeClr val="tx1"/>
                </a:solidFill>
              </a:rPr>
              <a:t> </a:t>
            </a:r>
            <a:r>
              <a:rPr lang="da-DK" dirty="0" err="1">
                <a:solidFill>
                  <a:schemeClr val="tx1"/>
                </a:solidFill>
              </a:rPr>
              <a:t>name</a:t>
            </a:r>
            <a:r>
              <a:rPr lang="da-DK" dirty="0">
                <a:solidFill>
                  <a:schemeClr val="tx1"/>
                </a:solidFill>
              </a:rPr>
              <a:t> on the user list, and I </a:t>
            </a:r>
            <a:r>
              <a:rPr lang="da-DK" dirty="0" err="1">
                <a:solidFill>
                  <a:schemeClr val="tx1"/>
                </a:solidFill>
              </a:rPr>
              <a:t>write</a:t>
            </a:r>
            <a:r>
              <a:rPr lang="da-DK" dirty="0">
                <a:solidFill>
                  <a:schemeClr val="tx1"/>
                </a:solidFill>
              </a:rPr>
              <a:t> to </a:t>
            </a:r>
            <a:r>
              <a:rPr lang="da-DK" dirty="0" err="1">
                <a:solidFill>
                  <a:schemeClr val="tx1"/>
                </a:solidFill>
              </a:rPr>
              <a:t>them</a:t>
            </a:r>
            <a:r>
              <a:rPr lang="da-DK" dirty="0">
                <a:solidFill>
                  <a:schemeClr val="tx1"/>
                </a:solidFill>
              </a:rPr>
              <a:t> </a:t>
            </a:r>
            <a:r>
              <a:rPr lang="da-DK" dirty="0" err="1">
                <a:solidFill>
                  <a:schemeClr val="tx1"/>
                </a:solidFill>
              </a:rPr>
              <a:t>directly</a:t>
            </a:r>
            <a:r>
              <a:rPr lang="da-DK" dirty="0">
                <a:solidFill>
                  <a:schemeClr val="tx1"/>
                </a:solidFill>
              </a:rPr>
              <a:t>.</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1029" name="Grafik 1028" descr="Mail kontur">
            <a:extLst>
              <a:ext uri="{FF2B5EF4-FFF2-40B4-BE49-F238E27FC236}">
                <a16:creationId xmlns:a16="http://schemas.microsoft.com/office/drawing/2014/main" id="{73EDE268-3612-0BF3-2198-23E2B0918A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87852" y="4284165"/>
            <a:ext cx="914400" cy="914400"/>
          </a:xfrm>
          <a:prstGeom prst="rect">
            <a:avLst/>
          </a:prstGeom>
        </p:spPr>
      </p:pic>
      <p:pic>
        <p:nvPicPr>
          <p:cNvPr id="1031" name="Grafik 1030" descr="Callcenter kontur">
            <a:extLst>
              <a:ext uri="{FF2B5EF4-FFF2-40B4-BE49-F238E27FC236}">
                <a16:creationId xmlns:a16="http://schemas.microsoft.com/office/drawing/2014/main" id="{F315ED4E-0A54-680D-37B4-C67731E6C6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4284165"/>
            <a:ext cx="914400" cy="914400"/>
          </a:xfrm>
          <a:prstGeom prst="rect">
            <a:avLst/>
          </a:prstGeom>
        </p:spPr>
      </p:pic>
    </p:spTree>
    <p:extLst>
      <p:ext uri="{BB962C8B-B14F-4D97-AF65-F5344CB8AC3E}">
        <p14:creationId xmlns:p14="http://schemas.microsoft.com/office/powerpoint/2010/main" val="3059963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have to </a:t>
            </a:r>
            <a:r>
              <a:rPr lang="da-DK" sz="3200" dirty="0" err="1"/>
              <a:t>write</a:t>
            </a:r>
            <a:r>
              <a:rPr lang="da-DK" sz="3200" dirty="0"/>
              <a:t> a </a:t>
            </a:r>
            <a:r>
              <a:rPr lang="da-DK" sz="3200" dirty="0" err="1"/>
              <a:t>ethics</a:t>
            </a:r>
            <a:r>
              <a:rPr lang="da-DK" sz="3200" dirty="0"/>
              <a:t> </a:t>
            </a:r>
            <a:r>
              <a:rPr lang="da-DK" sz="3200" dirty="0" err="1"/>
              <a:t>paragraph</a:t>
            </a:r>
            <a:r>
              <a:rPr lang="da-DK" sz="3200" dirty="0"/>
              <a:t> in </a:t>
            </a:r>
            <a:r>
              <a:rPr lang="da-DK" sz="3200" dirty="0" err="1"/>
              <a:t>my</a:t>
            </a:r>
            <a:r>
              <a:rPr lang="da-DK" sz="3200" dirty="0"/>
              <a:t> research </a:t>
            </a:r>
            <a:r>
              <a:rPr lang="da-DK" sz="3200" dirty="0" err="1"/>
              <a:t>article</a:t>
            </a:r>
            <a:r>
              <a:rPr lang="da-DK" sz="3200" dirty="0"/>
              <a:t>. </a:t>
            </a:r>
            <a:r>
              <a:rPr lang="da-DK" sz="3200" dirty="0" err="1"/>
              <a:t>Which</a:t>
            </a:r>
            <a:r>
              <a:rPr lang="da-DK" sz="3200" dirty="0"/>
              <a:t> of </a:t>
            </a:r>
            <a:r>
              <a:rPr lang="da-DK" sz="3200" dirty="0" err="1"/>
              <a:t>these</a:t>
            </a:r>
            <a:r>
              <a:rPr lang="da-DK" sz="3200" dirty="0"/>
              <a:t> </a:t>
            </a:r>
            <a:r>
              <a:rPr lang="da-DK" sz="3200" dirty="0" err="1"/>
              <a:t>are</a:t>
            </a:r>
            <a:r>
              <a:rPr lang="da-DK" sz="3200" dirty="0"/>
              <a:t> </a:t>
            </a:r>
            <a:r>
              <a:rPr lang="da-DK" sz="3200" dirty="0" err="1"/>
              <a:t>incorrect</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45720" indent="0" algn="ctr">
              <a:buNone/>
            </a:pPr>
            <a:r>
              <a:rPr lang="en-US" dirty="0">
                <a:solidFill>
                  <a:schemeClr val="tx1"/>
                </a:solidFill>
                <a:effectLst/>
                <a:latin typeface="Corbel (Tekst)"/>
                <a:ea typeface="Aptos" panose="020B0004020202020204" pitchFamily="34" charset="0"/>
                <a:cs typeface="Aptos" panose="020B0004020202020204" pitchFamily="34" charset="0"/>
              </a:rPr>
              <a:t>Approval to use the data sources for research purposes was granted by the data responsible institute in the Capital Region of Denmark. In Denmark, register-based studies that are performed for the sole purpose of statistics and scientific research do not require ethical committee approval or patient consent, in accordance with the Danish Data Protection Act and the General Data Protection Regulation (GDPR). </a:t>
            </a:r>
            <a:endParaRPr lang="da-DK" dirty="0">
              <a:solidFill>
                <a:schemeClr val="tx1"/>
              </a:solidFill>
              <a:effectLst/>
              <a:latin typeface="Corbel (Tekst)"/>
              <a:ea typeface="Aptos" panose="020B0004020202020204" pitchFamily="34" charset="0"/>
              <a:cs typeface="Aptos" panose="020B0004020202020204" pitchFamily="34" charset="0"/>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en-US" dirty="0">
                <a:solidFill>
                  <a:schemeClr val="tx1"/>
                </a:solidFill>
              </a:rPr>
              <a:t>The study was granted permission to be conducted by the Danish Data Protection Agency (Journal number: 2014–41-2842). In Denmark register-based studies that are pseudonymized do not require informed consent or ethical approval.</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72942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dirty="0" err="1"/>
              <a:t>You</a:t>
            </a:r>
            <a:r>
              <a:rPr lang="da-DK" dirty="0"/>
              <a:t> </a:t>
            </a:r>
            <a:r>
              <a:rPr lang="da-DK" dirty="0" err="1"/>
              <a:t>want</a:t>
            </a:r>
            <a:r>
              <a:rPr lang="da-DK" dirty="0"/>
              <a:t> to </a:t>
            </a:r>
            <a:r>
              <a:rPr lang="da-DK" dirty="0" err="1"/>
              <a:t>export</a:t>
            </a:r>
            <a:r>
              <a:rPr lang="da-DK" dirty="0"/>
              <a:t> </a:t>
            </a:r>
            <a:r>
              <a:rPr lang="da-DK" dirty="0" err="1"/>
              <a:t>this</a:t>
            </a:r>
            <a:r>
              <a:rPr lang="da-DK" dirty="0"/>
              <a:t> </a:t>
            </a:r>
            <a:r>
              <a:rPr lang="da-DK" dirty="0" err="1"/>
              <a:t>table</a:t>
            </a:r>
            <a:r>
              <a:rPr lang="da-DK" dirty="0"/>
              <a:t>. Can </a:t>
            </a:r>
            <a:r>
              <a:rPr lang="da-DK" dirty="0" err="1"/>
              <a:t>you</a:t>
            </a:r>
            <a:r>
              <a:rPr lang="da-DK"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1143000" y="5355602"/>
            <a:ext cx="4754880" cy="363771"/>
          </a:xfrm>
        </p:spPr>
        <p:txBody>
          <a:bodyPr>
            <a:normAutofit fontScale="92500" lnSpcReduction="10000"/>
          </a:bodyPr>
          <a:lstStyle/>
          <a:p>
            <a:pPr marL="0" indent="0" algn="ctr">
              <a:buNone/>
            </a:pPr>
            <a:r>
              <a:rPr lang="da-DK" dirty="0">
                <a:solidFill>
                  <a:schemeClr val="tx1"/>
                </a:solidFill>
              </a:rPr>
              <a:t>Yes</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6263640" y="5355602"/>
            <a:ext cx="4754880" cy="363773"/>
          </a:xfrm>
        </p:spPr>
        <p:txBody>
          <a:bodyPr>
            <a:normAutofit fontScale="92500" lnSpcReduction="10000"/>
          </a:bodyPr>
          <a:lstStyle/>
          <a:p>
            <a:pPr marL="0" indent="0" algn="ctr">
              <a:buNone/>
            </a:pPr>
            <a:r>
              <a:rPr lang="en-US" dirty="0">
                <a:solidFill>
                  <a:schemeClr val="tx1"/>
                </a:solidFill>
              </a:rPr>
              <a:t>No</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101963" y="4261899"/>
            <a:ext cx="0" cy="2167531"/>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8" name="Billede 7">
            <a:extLst>
              <a:ext uri="{FF2B5EF4-FFF2-40B4-BE49-F238E27FC236}">
                <a16:creationId xmlns:a16="http://schemas.microsoft.com/office/drawing/2014/main" id="{CCB7709C-923D-45ED-469F-F3BDADB1D75C}"/>
              </a:ext>
            </a:extLst>
          </p:cNvPr>
          <p:cNvPicPr>
            <a:picLocks noChangeAspect="1"/>
          </p:cNvPicPr>
          <p:nvPr/>
        </p:nvPicPr>
        <p:blipFill>
          <a:blip r:embed="rId2"/>
          <a:stretch>
            <a:fillRect/>
          </a:stretch>
        </p:blipFill>
        <p:spPr>
          <a:xfrm>
            <a:off x="1555864" y="1758945"/>
            <a:ext cx="9092197" cy="3346733"/>
          </a:xfrm>
          <a:prstGeom prst="rect">
            <a:avLst/>
          </a:prstGeom>
        </p:spPr>
      </p:pic>
    </p:spTree>
    <p:extLst>
      <p:ext uri="{BB962C8B-B14F-4D97-AF65-F5344CB8AC3E}">
        <p14:creationId xmlns:p14="http://schemas.microsoft.com/office/powerpoint/2010/main" val="1869043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dirty="0" err="1"/>
              <a:t>You</a:t>
            </a:r>
            <a:r>
              <a:rPr lang="da-DK" dirty="0"/>
              <a:t> </a:t>
            </a:r>
            <a:r>
              <a:rPr lang="da-DK" dirty="0" err="1"/>
              <a:t>want</a:t>
            </a:r>
            <a:r>
              <a:rPr lang="da-DK" dirty="0"/>
              <a:t> to </a:t>
            </a:r>
            <a:r>
              <a:rPr lang="da-DK" dirty="0" err="1"/>
              <a:t>export</a:t>
            </a:r>
            <a:r>
              <a:rPr lang="da-DK" dirty="0"/>
              <a:t> </a:t>
            </a:r>
            <a:r>
              <a:rPr lang="da-DK" dirty="0" err="1"/>
              <a:t>this</a:t>
            </a:r>
            <a:r>
              <a:rPr lang="da-DK" dirty="0"/>
              <a:t> </a:t>
            </a:r>
            <a:r>
              <a:rPr lang="da-DK" dirty="0" err="1"/>
              <a:t>table</a:t>
            </a:r>
            <a:r>
              <a:rPr lang="da-DK" dirty="0"/>
              <a:t>. Can </a:t>
            </a:r>
            <a:r>
              <a:rPr lang="da-DK" dirty="0" err="1"/>
              <a:t>you</a:t>
            </a:r>
            <a:r>
              <a:rPr lang="da-DK"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1172817" y="5156423"/>
            <a:ext cx="4754880" cy="363771"/>
          </a:xfrm>
        </p:spPr>
        <p:txBody>
          <a:bodyPr>
            <a:normAutofit fontScale="92500" lnSpcReduction="10000"/>
          </a:bodyPr>
          <a:lstStyle/>
          <a:p>
            <a:pPr marL="0" indent="0" algn="ctr">
              <a:buNone/>
            </a:pPr>
            <a:r>
              <a:rPr lang="da-DK" dirty="0">
                <a:solidFill>
                  <a:schemeClr val="tx1"/>
                </a:solidFill>
              </a:rPr>
              <a:t>Yes</a:t>
            </a: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6263640" y="5156421"/>
            <a:ext cx="4754880" cy="363773"/>
          </a:xfrm>
        </p:spPr>
        <p:txBody>
          <a:bodyPr>
            <a:normAutofit fontScale="92500" lnSpcReduction="10000"/>
          </a:bodyPr>
          <a:lstStyle/>
          <a:p>
            <a:pPr marL="0" indent="0" algn="ctr">
              <a:buNone/>
            </a:pPr>
            <a:r>
              <a:rPr lang="en-US" dirty="0">
                <a:solidFill>
                  <a:schemeClr val="tx1"/>
                </a:solidFill>
              </a:rPr>
              <a:t>No</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101963" y="4985468"/>
            <a:ext cx="0" cy="1443962"/>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8" name="Billede 7">
            <a:extLst>
              <a:ext uri="{FF2B5EF4-FFF2-40B4-BE49-F238E27FC236}">
                <a16:creationId xmlns:a16="http://schemas.microsoft.com/office/drawing/2014/main" id="{6D0C5DF7-8D41-9158-F22F-AE4890F58BBA}"/>
              </a:ext>
            </a:extLst>
          </p:cNvPr>
          <p:cNvPicPr>
            <a:picLocks noChangeAspect="1"/>
          </p:cNvPicPr>
          <p:nvPr/>
        </p:nvPicPr>
        <p:blipFill>
          <a:blip r:embed="rId2"/>
          <a:stretch>
            <a:fillRect/>
          </a:stretch>
        </p:blipFill>
        <p:spPr>
          <a:xfrm>
            <a:off x="1657281" y="1720449"/>
            <a:ext cx="8877438" cy="3265019"/>
          </a:xfrm>
          <a:prstGeom prst="rect">
            <a:avLst/>
          </a:prstGeom>
        </p:spPr>
      </p:pic>
    </p:spTree>
    <p:extLst>
      <p:ext uri="{BB962C8B-B14F-4D97-AF65-F5344CB8AC3E}">
        <p14:creationId xmlns:p14="http://schemas.microsoft.com/office/powerpoint/2010/main" val="4192056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a:t>
            </a:r>
            <a:r>
              <a:rPr lang="da-DK" sz="3200" dirty="0" err="1"/>
              <a:t>want</a:t>
            </a:r>
            <a:r>
              <a:rPr lang="da-DK" sz="3200" dirty="0"/>
              <a:t> to </a:t>
            </a:r>
            <a:r>
              <a:rPr lang="da-DK" sz="3200" dirty="0" err="1"/>
              <a:t>know</a:t>
            </a:r>
            <a:r>
              <a:rPr lang="da-DK" sz="3200" dirty="0"/>
              <a:t> </a:t>
            </a:r>
            <a:r>
              <a:rPr lang="da-DK" sz="3200" dirty="0" err="1"/>
              <a:t>how</a:t>
            </a:r>
            <a:r>
              <a:rPr lang="da-DK" sz="3200" dirty="0"/>
              <a:t> a </a:t>
            </a:r>
            <a:r>
              <a:rPr lang="da-DK" sz="3200" dirty="0" err="1"/>
              <a:t>specific</a:t>
            </a:r>
            <a:r>
              <a:rPr lang="da-DK" sz="3200" dirty="0"/>
              <a:t> dataset is </a:t>
            </a:r>
            <a:r>
              <a:rPr lang="da-DK" sz="3200" dirty="0" err="1"/>
              <a:t>constructed</a:t>
            </a:r>
            <a:r>
              <a:rPr lang="da-DK" sz="3200" dirty="0"/>
              <a:t>. </a:t>
            </a:r>
            <a:r>
              <a:rPr lang="da-DK" sz="3200" dirty="0" err="1"/>
              <a:t>What</a:t>
            </a:r>
            <a:r>
              <a:rPr lang="da-DK" sz="3200" dirty="0"/>
              <a:t> do I do?</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go to the Basic Project Data Structure-file and look for the answer.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da-DK" dirty="0">
                <a:solidFill>
                  <a:schemeClr val="tx1"/>
                </a:solidFill>
              </a:rPr>
              <a:t>I </a:t>
            </a:r>
            <a:r>
              <a:rPr lang="da-DK" dirty="0" err="1">
                <a:solidFill>
                  <a:schemeClr val="tx1"/>
                </a:solidFill>
              </a:rPr>
              <a:t>call</a:t>
            </a:r>
            <a:r>
              <a:rPr lang="da-DK" dirty="0">
                <a:solidFill>
                  <a:schemeClr val="tx1"/>
                </a:solidFill>
              </a:rPr>
              <a:t> </a:t>
            </a:r>
            <a:r>
              <a:rPr lang="da-DK" dirty="0" err="1">
                <a:solidFill>
                  <a:schemeClr val="tx1"/>
                </a:solidFill>
              </a:rPr>
              <a:t>Statistics</a:t>
            </a:r>
            <a:r>
              <a:rPr lang="da-DK" dirty="0">
                <a:solidFill>
                  <a:schemeClr val="tx1"/>
                </a:solidFill>
              </a:rPr>
              <a:t> Denmark or the data manager and ask </a:t>
            </a:r>
            <a:r>
              <a:rPr lang="da-DK" dirty="0" err="1">
                <a:solidFill>
                  <a:schemeClr val="tx1"/>
                </a:solidFill>
              </a:rPr>
              <a:t>them</a:t>
            </a:r>
            <a:r>
              <a:rPr lang="da-DK" dirty="0">
                <a:solidFill>
                  <a:schemeClr val="tx1"/>
                </a:solidFill>
              </a:rPr>
              <a:t> </a:t>
            </a:r>
            <a:r>
              <a:rPr lang="da-DK" dirty="0" err="1">
                <a:solidFill>
                  <a:schemeClr val="tx1"/>
                </a:solidFill>
              </a:rPr>
              <a:t>about</a:t>
            </a:r>
            <a:r>
              <a:rPr lang="da-DK" dirty="0">
                <a:solidFill>
                  <a:schemeClr val="tx1"/>
                </a:solidFill>
              </a:rPr>
              <a:t> the data </a:t>
            </a:r>
            <a:r>
              <a:rPr lang="da-DK" dirty="0" err="1">
                <a:solidFill>
                  <a:schemeClr val="tx1"/>
                </a:solidFill>
              </a:rPr>
              <a:t>structure</a:t>
            </a:r>
            <a:r>
              <a:rPr lang="da-DK" dirty="0">
                <a:solidFill>
                  <a:schemeClr val="tx1"/>
                </a:solidFill>
              </a:rPr>
              <a:t>.</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5" name="Grafik 4" descr="Bærbar computer kontur">
            <a:extLst>
              <a:ext uri="{FF2B5EF4-FFF2-40B4-BE49-F238E27FC236}">
                <a16:creationId xmlns:a16="http://schemas.microsoft.com/office/drawing/2014/main" id="{82264B8E-E84D-44AE-D258-77CE120525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33700" y="3369765"/>
            <a:ext cx="914400" cy="914400"/>
          </a:xfrm>
          <a:prstGeom prst="rect">
            <a:avLst/>
          </a:prstGeom>
        </p:spPr>
      </p:pic>
      <p:pic>
        <p:nvPicPr>
          <p:cNvPr id="8" name="Grafik 7" descr="Telefon med højttaler kontur">
            <a:extLst>
              <a:ext uri="{FF2B5EF4-FFF2-40B4-BE49-F238E27FC236}">
                <a16:creationId xmlns:a16="http://schemas.microsoft.com/office/drawing/2014/main" id="{0F58EE65-3ECE-7C7A-F3A4-C9C8791CFF6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43900" y="3369765"/>
            <a:ext cx="914400" cy="914400"/>
          </a:xfrm>
          <a:prstGeom prst="rect">
            <a:avLst/>
          </a:prstGeom>
        </p:spPr>
      </p:pic>
    </p:spTree>
    <p:extLst>
      <p:ext uri="{BB962C8B-B14F-4D97-AF65-F5344CB8AC3E}">
        <p14:creationId xmlns:p14="http://schemas.microsoft.com/office/powerpoint/2010/main" val="255938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a:t>I </a:t>
            </a:r>
            <a:r>
              <a:rPr lang="da-DK" sz="3200" dirty="0" err="1"/>
              <a:t>could</a:t>
            </a:r>
            <a:r>
              <a:rPr lang="da-DK" sz="3200" dirty="0"/>
              <a:t> </a:t>
            </a:r>
            <a:r>
              <a:rPr lang="da-DK" sz="3200" dirty="0" err="1"/>
              <a:t>really</a:t>
            </a:r>
            <a:r>
              <a:rPr lang="da-DK" sz="3200" dirty="0"/>
              <a:t> </a:t>
            </a:r>
            <a:r>
              <a:rPr lang="da-DK" sz="3200" dirty="0" err="1"/>
              <a:t>use</a:t>
            </a:r>
            <a:r>
              <a:rPr lang="da-DK" sz="3200" dirty="0"/>
              <a:t> an RKKP database for a </a:t>
            </a:r>
            <a:r>
              <a:rPr lang="da-DK" sz="3200" dirty="0" err="1"/>
              <a:t>study</a:t>
            </a:r>
            <a:r>
              <a:rPr lang="da-DK" sz="3200" dirty="0"/>
              <a:t>. How do I </a:t>
            </a:r>
            <a:r>
              <a:rPr lang="da-DK" sz="3200" dirty="0" err="1"/>
              <a:t>get</a:t>
            </a:r>
            <a:r>
              <a:rPr lang="da-DK" sz="3200" dirty="0"/>
              <a:t> it?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p:txBody>
          <a:bodyPr>
            <a:normAutofit/>
          </a:bodyPr>
          <a:lstStyle/>
          <a:p>
            <a:pPr marL="0" indent="0" algn="ctr">
              <a:buNone/>
            </a:pPr>
            <a:r>
              <a:rPr lang="en-US" dirty="0">
                <a:solidFill>
                  <a:schemeClr val="tx1"/>
                </a:solidFill>
              </a:rPr>
              <a:t>I go directly to the RKKP website, fill out the application form, and I send it or ask the data manager about the process.</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p:txBody>
          <a:bodyPr>
            <a:normAutofit/>
          </a:bodyPr>
          <a:lstStyle/>
          <a:p>
            <a:pPr marL="0" indent="0" algn="ctr">
              <a:buNone/>
            </a:pPr>
            <a:r>
              <a:rPr lang="da-DK" dirty="0">
                <a:solidFill>
                  <a:schemeClr val="tx1"/>
                </a:solidFill>
              </a:rPr>
              <a:t>I check the FAQ-file on heart.dk to find </a:t>
            </a:r>
            <a:r>
              <a:rPr lang="da-DK" dirty="0" err="1">
                <a:solidFill>
                  <a:schemeClr val="tx1"/>
                </a:solidFill>
              </a:rPr>
              <a:t>if</a:t>
            </a:r>
            <a:r>
              <a:rPr lang="da-DK" dirty="0">
                <a:solidFill>
                  <a:schemeClr val="tx1"/>
                </a:solidFill>
              </a:rPr>
              <a:t> </a:t>
            </a:r>
            <a:r>
              <a:rPr lang="da-DK" dirty="0" err="1">
                <a:solidFill>
                  <a:schemeClr val="tx1"/>
                </a:solidFill>
              </a:rPr>
              <a:t>there</a:t>
            </a:r>
            <a:r>
              <a:rPr lang="da-DK" dirty="0">
                <a:solidFill>
                  <a:schemeClr val="tx1"/>
                </a:solidFill>
              </a:rPr>
              <a:t> is relevant information on </a:t>
            </a:r>
            <a:r>
              <a:rPr lang="da-DK" dirty="0" err="1">
                <a:solidFill>
                  <a:schemeClr val="tx1"/>
                </a:solidFill>
              </a:rPr>
              <a:t>how</a:t>
            </a:r>
            <a:r>
              <a:rPr lang="da-DK" dirty="0">
                <a:solidFill>
                  <a:schemeClr val="tx1"/>
                </a:solidFill>
              </a:rPr>
              <a:t> to </a:t>
            </a:r>
            <a:r>
              <a:rPr lang="da-DK" dirty="0" err="1">
                <a:solidFill>
                  <a:schemeClr val="tx1"/>
                </a:solidFill>
              </a:rPr>
              <a:t>apply</a:t>
            </a:r>
            <a:r>
              <a:rPr lang="da-DK" dirty="0">
                <a:solidFill>
                  <a:schemeClr val="tx1"/>
                </a:solidFill>
              </a:rPr>
              <a:t> for data at RKKP.</a:t>
            </a: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Kør/Afspil kontur">
            <a:extLst>
              <a:ext uri="{FF2B5EF4-FFF2-40B4-BE49-F238E27FC236}">
                <a16:creationId xmlns:a16="http://schemas.microsoft.com/office/drawing/2014/main" id="{A3A15ADD-3C4A-157A-2981-B70156B154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63240" y="4069079"/>
            <a:ext cx="914400" cy="914400"/>
          </a:xfrm>
          <a:prstGeom prst="rect">
            <a:avLst/>
          </a:prstGeom>
        </p:spPr>
      </p:pic>
      <p:pic>
        <p:nvPicPr>
          <p:cNvPr id="11" name="Grafik 10" descr="Dokument kontur">
            <a:extLst>
              <a:ext uri="{FF2B5EF4-FFF2-40B4-BE49-F238E27FC236}">
                <a16:creationId xmlns:a16="http://schemas.microsoft.com/office/drawing/2014/main" id="{3D56222B-623A-150A-A5E8-62EECB55FAA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87852" y="4069079"/>
            <a:ext cx="914400" cy="914400"/>
          </a:xfrm>
          <a:prstGeom prst="rect">
            <a:avLst/>
          </a:prstGeom>
        </p:spPr>
      </p:pic>
    </p:spTree>
    <p:extLst>
      <p:ext uri="{BB962C8B-B14F-4D97-AF65-F5344CB8AC3E}">
        <p14:creationId xmlns:p14="http://schemas.microsoft.com/office/powerpoint/2010/main" val="116249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B895FEA8-5F35-C1DC-CAAF-1A9037C4460E}"/>
              </a:ext>
            </a:extLst>
          </p:cNvPr>
          <p:cNvSpPr>
            <a:spLocks noGrp="1"/>
          </p:cNvSpPr>
          <p:nvPr>
            <p:ph type="title"/>
          </p:nvPr>
        </p:nvSpPr>
        <p:spPr/>
        <p:txBody>
          <a:bodyPr>
            <a:normAutofit/>
          </a:bodyPr>
          <a:lstStyle/>
          <a:p>
            <a:pPr algn="ctr"/>
            <a:r>
              <a:rPr lang="da-DK" sz="3200" dirty="0" err="1"/>
              <a:t>I’m</a:t>
            </a:r>
            <a:r>
              <a:rPr lang="da-DK" sz="3200" dirty="0"/>
              <a:t> </a:t>
            </a:r>
            <a:r>
              <a:rPr lang="da-DK" sz="3200" dirty="0" err="1"/>
              <a:t>starting</a:t>
            </a:r>
            <a:r>
              <a:rPr lang="da-DK" sz="3200" dirty="0"/>
              <a:t> a new </a:t>
            </a:r>
            <a:r>
              <a:rPr lang="da-DK" sz="3200" dirty="0" err="1"/>
              <a:t>project</a:t>
            </a:r>
            <a:r>
              <a:rPr lang="da-DK" sz="3200" dirty="0"/>
              <a:t>, and I </a:t>
            </a:r>
            <a:r>
              <a:rPr lang="da-DK" sz="3200" dirty="0" err="1"/>
              <a:t>need</a:t>
            </a:r>
            <a:r>
              <a:rPr lang="da-DK" sz="3200" dirty="0"/>
              <a:t> </a:t>
            </a:r>
            <a:r>
              <a:rPr lang="da-DK" sz="3200" dirty="0" err="1"/>
              <a:t>specific</a:t>
            </a:r>
            <a:r>
              <a:rPr lang="da-DK" sz="3200" dirty="0"/>
              <a:t> data. How do I </a:t>
            </a:r>
            <a:r>
              <a:rPr lang="da-DK" sz="3200" dirty="0" err="1"/>
              <a:t>get</a:t>
            </a:r>
            <a:r>
              <a:rPr lang="da-DK" sz="3200" dirty="0"/>
              <a:t> </a:t>
            </a:r>
            <a:r>
              <a:rPr lang="da-DK" sz="3200" dirty="0" err="1"/>
              <a:t>started</a:t>
            </a:r>
            <a:r>
              <a:rPr lang="da-DK" sz="3200" dirty="0"/>
              <a:t>?</a:t>
            </a:r>
          </a:p>
        </p:txBody>
      </p:sp>
      <p:sp>
        <p:nvSpPr>
          <p:cNvPr id="30" name="Pladsholder til indhold 29">
            <a:extLst>
              <a:ext uri="{FF2B5EF4-FFF2-40B4-BE49-F238E27FC236}">
                <a16:creationId xmlns:a16="http://schemas.microsoft.com/office/drawing/2014/main" id="{2B14649F-5BB7-D534-7932-117FDDCE13AF}"/>
              </a:ext>
            </a:extLst>
          </p:cNvPr>
          <p:cNvSpPr>
            <a:spLocks noGrp="1"/>
          </p:cNvSpPr>
          <p:nvPr>
            <p:ph sz="half" idx="1"/>
          </p:nvPr>
        </p:nvSpPr>
        <p:spPr>
          <a:xfrm>
            <a:off x="6294122" y="2126531"/>
            <a:ext cx="4754880" cy="4023360"/>
          </a:xfrm>
        </p:spPr>
        <p:txBody>
          <a:bodyPr>
            <a:normAutofit/>
          </a:bodyPr>
          <a:lstStyle/>
          <a:p>
            <a:pPr marL="0" indent="0" algn="ctr">
              <a:buNone/>
            </a:pPr>
            <a:r>
              <a:rPr lang="en-US" dirty="0">
                <a:solidFill>
                  <a:schemeClr val="tx1"/>
                </a:solidFill>
              </a:rPr>
              <a:t>I go to the GitHub repository and look through the approved data. Here I find the project folder that matches my project best, and I ask my Older to grant me access to the project folder.</a:t>
            </a:r>
            <a:endParaRPr lang="da-DK" dirty="0">
              <a:solidFill>
                <a:schemeClr val="tx1"/>
              </a:solidFill>
            </a:endParaRPr>
          </a:p>
        </p:txBody>
      </p:sp>
      <p:sp>
        <p:nvSpPr>
          <p:cNvPr id="31" name="Pladsholder til indhold 30">
            <a:extLst>
              <a:ext uri="{FF2B5EF4-FFF2-40B4-BE49-F238E27FC236}">
                <a16:creationId xmlns:a16="http://schemas.microsoft.com/office/drawing/2014/main" id="{9DCF795B-183A-6309-5701-F1B149D07868}"/>
              </a:ext>
            </a:extLst>
          </p:cNvPr>
          <p:cNvSpPr>
            <a:spLocks noGrp="1"/>
          </p:cNvSpPr>
          <p:nvPr>
            <p:ph sz="half" idx="2"/>
          </p:nvPr>
        </p:nvSpPr>
        <p:spPr>
          <a:xfrm>
            <a:off x="1143000" y="2126532"/>
            <a:ext cx="4754880" cy="4023360"/>
          </a:xfrm>
        </p:spPr>
        <p:txBody>
          <a:bodyPr>
            <a:normAutofit/>
          </a:bodyPr>
          <a:lstStyle/>
          <a:p>
            <a:pPr marL="0" indent="0" algn="ctr">
              <a:buNone/>
            </a:pPr>
            <a:r>
              <a:rPr lang="en-US" dirty="0">
                <a:solidFill>
                  <a:schemeClr val="tx1"/>
                </a:solidFill>
              </a:rPr>
              <a:t>I write to the data manager, describe my project, and he then grants me access to the best suited project folder.</a:t>
            </a:r>
            <a:endParaRPr lang="da-DK" dirty="0">
              <a:solidFill>
                <a:schemeClr val="tx1"/>
              </a:solidFill>
            </a:endParaRPr>
          </a:p>
        </p:txBody>
      </p:sp>
      <p:cxnSp>
        <p:nvCxnSpPr>
          <p:cNvPr id="6" name="Lige forbindelse 5">
            <a:extLst>
              <a:ext uri="{FF2B5EF4-FFF2-40B4-BE49-F238E27FC236}">
                <a16:creationId xmlns:a16="http://schemas.microsoft.com/office/drawing/2014/main" id="{C79EA6C6-5676-6C6A-8591-382F971AF4A7}"/>
              </a:ext>
            </a:extLst>
          </p:cNvPr>
          <p:cNvCxnSpPr>
            <a:cxnSpLocks/>
          </p:cNvCxnSpPr>
          <p:nvPr/>
        </p:nvCxnSpPr>
        <p:spPr>
          <a:xfrm>
            <a:off x="6096000" y="2138901"/>
            <a:ext cx="5963" cy="4290529"/>
          </a:xfrm>
          <a:prstGeom prst="line">
            <a:avLst/>
          </a:prstGeom>
        </p:spPr>
        <p:style>
          <a:lnRef idx="2">
            <a:schemeClr val="dk1"/>
          </a:lnRef>
          <a:fillRef idx="0">
            <a:schemeClr val="dk1"/>
          </a:fillRef>
          <a:effectRef idx="1">
            <a:schemeClr val="dk1"/>
          </a:effectRef>
          <a:fontRef idx="minor">
            <a:schemeClr val="tx1"/>
          </a:fontRef>
        </p:style>
      </p:cxnSp>
      <p:sp>
        <p:nvSpPr>
          <p:cNvPr id="1024" name="Pil: højre 1023">
            <a:extLst>
              <a:ext uri="{FF2B5EF4-FFF2-40B4-BE49-F238E27FC236}">
                <a16:creationId xmlns:a16="http://schemas.microsoft.com/office/drawing/2014/main" id="{43C2E8F3-34EF-866F-0CF8-B65D5068AA6D}"/>
              </a:ext>
            </a:extLst>
          </p:cNvPr>
          <p:cNvSpPr/>
          <p:nvPr/>
        </p:nvSpPr>
        <p:spPr>
          <a:xfrm rot="10800000">
            <a:off x="121255"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sp>
        <p:nvSpPr>
          <p:cNvPr id="1025" name="Pil: højre 1024">
            <a:extLst>
              <a:ext uri="{FF2B5EF4-FFF2-40B4-BE49-F238E27FC236}">
                <a16:creationId xmlns:a16="http://schemas.microsoft.com/office/drawing/2014/main" id="{B75D47E2-FBD1-8BD9-9D2F-4536698AFC72}"/>
              </a:ext>
            </a:extLst>
          </p:cNvPr>
          <p:cNvSpPr/>
          <p:nvPr/>
        </p:nvSpPr>
        <p:spPr>
          <a:xfrm>
            <a:off x="11031110" y="6310464"/>
            <a:ext cx="1039635" cy="44193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da-DK"/>
          </a:p>
        </p:txBody>
      </p:sp>
      <p:pic>
        <p:nvPicPr>
          <p:cNvPr id="3" name="Grafik 2" descr="Mappesøgning kontur">
            <a:extLst>
              <a:ext uri="{FF2B5EF4-FFF2-40B4-BE49-F238E27FC236}">
                <a16:creationId xmlns:a16="http://schemas.microsoft.com/office/drawing/2014/main" id="{C07BC7D5-2699-EDB1-7988-62EDF33CDC1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4362" y="4138211"/>
            <a:ext cx="914400" cy="914400"/>
          </a:xfrm>
          <a:prstGeom prst="rect">
            <a:avLst/>
          </a:prstGeom>
        </p:spPr>
      </p:pic>
      <p:pic>
        <p:nvPicPr>
          <p:cNvPr id="7" name="Grafik 6" descr="Mand kontur">
            <a:extLst>
              <a:ext uri="{FF2B5EF4-FFF2-40B4-BE49-F238E27FC236}">
                <a16:creationId xmlns:a16="http://schemas.microsoft.com/office/drawing/2014/main" id="{671D18D9-A1EC-A44A-6219-8AC1501896B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63240" y="4138211"/>
            <a:ext cx="914400" cy="914400"/>
          </a:xfrm>
          <a:prstGeom prst="rect">
            <a:avLst/>
          </a:prstGeom>
        </p:spPr>
      </p:pic>
    </p:spTree>
    <p:extLst>
      <p:ext uri="{BB962C8B-B14F-4D97-AF65-F5344CB8AC3E}">
        <p14:creationId xmlns:p14="http://schemas.microsoft.com/office/powerpoint/2010/main" val="151079639"/>
      </p:ext>
    </p:extLst>
  </p:cSld>
  <p:clrMapOvr>
    <a:masterClrMapping/>
  </p:clrMapOvr>
</p:sld>
</file>

<file path=ppt/theme/theme1.xml><?xml version="1.0" encoding="utf-8"?>
<a:theme xmlns:a="http://schemas.openxmlformats.org/drawingml/2006/main" name="Grundlæggende">
  <a:themeElements>
    <a:clrScheme name="Region Hovedstaden Blue">
      <a:dk1>
        <a:srgbClr val="333333"/>
      </a:dk1>
      <a:lt1>
        <a:srgbClr val="FFFFFF"/>
      </a:lt1>
      <a:dk2>
        <a:srgbClr val="575757"/>
      </a:dk2>
      <a:lt2>
        <a:srgbClr val="CCEBFA"/>
      </a:lt2>
      <a:accent1>
        <a:srgbClr val="99D7F6"/>
      </a:accent1>
      <a:accent2>
        <a:srgbClr val="333333"/>
      </a:accent2>
      <a:accent3>
        <a:srgbClr val="4DB9EF"/>
      </a:accent3>
      <a:accent4>
        <a:srgbClr val="666666"/>
      </a:accent4>
      <a:accent5>
        <a:srgbClr val="19A5EA"/>
      </a:accent5>
      <a:accent6>
        <a:srgbClr val="999999"/>
      </a:accent6>
      <a:hlink>
        <a:srgbClr val="007DBB"/>
      </a:hlink>
      <a:folHlink>
        <a:srgbClr val="808080"/>
      </a:folHlink>
    </a:clrScheme>
    <a:fontScheme name="Grundlæggend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Grundlæggend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TM03457444[[fn=Grundlæggende]]</Template>
  <TotalTime>453</TotalTime>
  <Words>787</Words>
  <Application>Microsoft Office PowerPoint</Application>
  <PresentationFormat>Widescreen</PresentationFormat>
  <Paragraphs>55</Paragraphs>
  <Slides>13</Slides>
  <Notes>1</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13</vt:i4>
      </vt:variant>
    </vt:vector>
  </HeadingPairs>
  <TitlesOfParts>
    <vt:vector size="17" baseType="lpstr">
      <vt:lpstr>Aptos</vt:lpstr>
      <vt:lpstr>Corbel</vt:lpstr>
      <vt:lpstr>Corbel (Tekst)</vt:lpstr>
      <vt:lpstr>Grundlæggende</vt:lpstr>
      <vt:lpstr>Probably the world’s best heart.dk-quiz</vt:lpstr>
      <vt:lpstr>Introduction</vt:lpstr>
      <vt:lpstr>The server is slow… What do I do?</vt:lpstr>
      <vt:lpstr>I have to write a ethics paragraph in my research article. Which of these are incorrect?</vt:lpstr>
      <vt:lpstr>You want to export this table. Can you?</vt:lpstr>
      <vt:lpstr>You want to export this table. Can you?</vt:lpstr>
      <vt:lpstr>I want to know how a specific dataset is constructed. What do I do?</vt:lpstr>
      <vt:lpstr>I could really use an RKKP database for a study. How do I get it?</vt:lpstr>
      <vt:lpstr>I’m starting a new project, and I need specific data. How do I get started?</vt:lpstr>
      <vt:lpstr>I forgot to fill out the annual RedCap-survey, I lost my server access, but I still need to work on the servers. What do I do?</vt:lpstr>
      <vt:lpstr>I made the best code ever on and I want to use it on another project folder. How do I prep it for moving?</vt:lpstr>
      <vt:lpstr>Reminder!</vt:lpstr>
      <vt:lpstr>Questions or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Cæcilie Stilling Denholt</dc:creator>
  <cp:lastModifiedBy>Cæcilie Stilling Denholt</cp:lastModifiedBy>
  <cp:revision>4</cp:revision>
  <dcterms:created xsi:type="dcterms:W3CDTF">2025-06-11T06:41:52Z</dcterms:created>
  <dcterms:modified xsi:type="dcterms:W3CDTF">2025-06-12T13:02:32Z</dcterms:modified>
</cp:coreProperties>
</file>