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2" r:id="rId4"/>
    <p:sldId id="281" r:id="rId5"/>
    <p:sldId id="283" r:id="rId6"/>
    <p:sldId id="285" r:id="rId7"/>
    <p:sldId id="284" r:id="rId8"/>
    <p:sldId id="286" r:id="rId9"/>
    <p:sldId id="287" r:id="rId10"/>
    <p:sldId id="288" r:id="rId11"/>
    <p:sldId id="289" r:id="rId12"/>
    <p:sldId id="290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llemlayout 4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96" d="100"/>
          <a:sy n="96" d="100"/>
        </p:scale>
        <p:origin x="32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10-03-2022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pteam/DST/tree/master/Project%20informatio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" TargetMode="External"/><Relationship Id="rId2" Type="http://schemas.openxmlformats.org/officeDocument/2006/relationships/hyperlink" Target="https://heart.d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pteam/DST/tree/master/Project%20informa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pteam/DST/blob/master/Guidance%20Statistics%20Denmark%20(DST)/Guidance%20in%20applying%20for%20data%20from%20Statistics%20Denmark%202020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467697" cy="1947333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Presentation at the second register symposium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44432"/>
            <a:ext cx="6400800" cy="1947333"/>
          </a:xfrm>
        </p:spPr>
        <p:txBody>
          <a:bodyPr>
            <a:normAutofit fontScale="85000" lnSpcReduction="10000"/>
          </a:bodyPr>
          <a:lstStyle/>
          <a:p>
            <a:r>
              <a:rPr lang="da-DK" dirty="0">
                <a:solidFill>
                  <a:schemeClr val="bg1"/>
                </a:solidFill>
              </a:rPr>
              <a:t>Mikkel Porsborg Andersen </a:t>
            </a:r>
          </a:p>
          <a:p>
            <a:r>
              <a:rPr lang="en-US" dirty="0" err="1">
                <a:solidFill>
                  <a:schemeClr val="bg1"/>
                </a:solidFill>
              </a:rPr>
              <a:t>Ph.D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MSc.Public</a:t>
            </a:r>
            <a:r>
              <a:rPr lang="en-US" dirty="0">
                <a:solidFill>
                  <a:schemeClr val="bg1"/>
                </a:solidFill>
              </a:rPr>
              <a:t> Health, </a:t>
            </a:r>
            <a:r>
              <a:rPr lang="en-US" dirty="0" err="1">
                <a:solidFill>
                  <a:schemeClr val="bg1"/>
                </a:solidFill>
              </a:rPr>
              <a:t>BSc.Sports</a:t>
            </a:r>
            <a:r>
              <a:rPr lang="en-US" dirty="0">
                <a:solidFill>
                  <a:schemeClr val="bg1"/>
                </a:solidFill>
              </a:rPr>
              <a:t> Science   </a:t>
            </a:r>
          </a:p>
          <a:p>
            <a:r>
              <a:rPr lang="da-DK" dirty="0">
                <a:solidFill>
                  <a:schemeClr val="bg1"/>
                </a:solidFill>
              </a:rPr>
              <a:t>Seniorforsker og Specialkonsulent i Datamanagement </a:t>
            </a:r>
          </a:p>
          <a:p>
            <a:r>
              <a:rPr lang="da-DK" dirty="0">
                <a:solidFill>
                  <a:schemeClr val="bg1"/>
                </a:solidFill>
              </a:rPr>
              <a:t>Nordsjællands Hospital  </a:t>
            </a:r>
          </a:p>
          <a:p>
            <a:r>
              <a:rPr lang="da-DK" dirty="0">
                <a:solidFill>
                  <a:schemeClr val="bg1"/>
                </a:solidFill>
              </a:rPr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288" y="3989387"/>
            <a:ext cx="2095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66368A94-4C3D-48F6-BFBD-9500F6952905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Approval and approval number for the project folders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FBCCCA4E-D863-4870-AFD6-E20589D7E5E4}"/>
              </a:ext>
            </a:extLst>
          </p:cNvPr>
          <p:cNvSpPr txBox="1">
            <a:spLocks/>
          </p:cNvSpPr>
          <p:nvPr/>
        </p:nvSpPr>
        <p:spPr>
          <a:xfrm>
            <a:off x="684211" y="1703565"/>
            <a:ext cx="10758330" cy="3575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The Danish Data Protection Agency do not approve projects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term umbrella approval (</a:t>
            </a:r>
            <a:r>
              <a:rPr lang="da-DK" sz="2400" dirty="0">
                <a:solidFill>
                  <a:schemeClr val="bg1"/>
                </a:solidFill>
              </a:rPr>
              <a:t>paraplygodkendelse) is not valid </a:t>
            </a:r>
            <a:r>
              <a:rPr lang="en-US" sz="2400" dirty="0">
                <a:solidFill>
                  <a:schemeClr val="bg1"/>
                </a:solidFill>
              </a:rPr>
              <a:t>anymore</a:t>
            </a:r>
            <a:r>
              <a:rPr lang="da-DK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Confusion on what to write in the ethics section of an article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In Denmark register-based studies that are conducted for the sole purpose of statistics and scientific research do not require ethical approval or informed consent by law [</a:t>
            </a:r>
            <a:r>
              <a:rPr lang="en-US" dirty="0">
                <a:solidFill>
                  <a:srgbClr val="7030A0"/>
                </a:solidFill>
              </a:rPr>
              <a:t>ref</a:t>
            </a:r>
            <a:r>
              <a:rPr lang="en-US" dirty="0">
                <a:solidFill>
                  <a:schemeClr val="bg1"/>
                </a:solidFill>
              </a:rPr>
              <a:t>]. However, the study is approved by the data responsible institute (Capital Region of Denmark - Approval number: P-2019-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>
                <a:solidFill>
                  <a:schemeClr val="bg1"/>
                </a:solidFill>
              </a:rPr>
              <a:t>) in accordance with the General Data Protection Regulation (GDPR).</a:t>
            </a:r>
            <a:endParaRPr lang="da-DK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8C9BFBD6-2FE9-492A-9B16-FC8901AE82F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9 of 12</a:t>
            </a:r>
          </a:p>
        </p:txBody>
      </p:sp>
      <p:sp>
        <p:nvSpPr>
          <p:cNvPr id="7" name="Undertitel 2">
            <a:extLst>
              <a:ext uri="{FF2B5EF4-FFF2-40B4-BE49-F238E27FC236}">
                <a16:creationId xmlns:a16="http://schemas.microsoft.com/office/drawing/2014/main" id="{EE3DC23A-A55B-468E-97D7-116BCA8CE035}"/>
              </a:ext>
            </a:extLst>
          </p:cNvPr>
          <p:cNvSpPr txBox="1">
            <a:spLocks/>
          </p:cNvSpPr>
          <p:nvPr/>
        </p:nvSpPr>
        <p:spPr>
          <a:xfrm>
            <a:off x="7004115" y="5835192"/>
            <a:ext cx="4774228" cy="7070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>
                <a:solidFill>
                  <a:schemeClr val="bg1"/>
                </a:solidFill>
              </a:rPr>
              <a:t>[</a:t>
            </a:r>
            <a:r>
              <a:rPr lang="da-DK" dirty="0" err="1">
                <a:solidFill>
                  <a:srgbClr val="7030A0"/>
                </a:solidFill>
              </a:rPr>
              <a:t>ref</a:t>
            </a:r>
            <a:r>
              <a:rPr lang="da-DK" dirty="0">
                <a:solidFill>
                  <a:schemeClr val="bg1"/>
                </a:solidFill>
              </a:rPr>
              <a:t>]. Andersen MP, </a:t>
            </a:r>
            <a:r>
              <a:rPr lang="da-DK" dirty="0" err="1">
                <a:solidFill>
                  <a:schemeClr val="bg1"/>
                </a:solidFill>
              </a:rPr>
              <a:t>Valeri</a:t>
            </a:r>
            <a:r>
              <a:rPr lang="da-DK" dirty="0">
                <a:solidFill>
                  <a:schemeClr val="bg1"/>
                </a:solidFill>
              </a:rPr>
              <a:t> L, Starkopf L, et al. </a:t>
            </a:r>
            <a:r>
              <a:rPr lang="en-US" dirty="0">
                <a:solidFill>
                  <a:schemeClr val="bg1"/>
                </a:solidFill>
              </a:rPr>
              <a:t>The Mediating Effect of Pupils’ Physical Fitness on the Relationship Between Family Socioeconomic Status and Academic Achievement in a Danish School Cohort. Sports Med 2019;49(8):1291–301.</a:t>
            </a:r>
            <a:endParaRPr lang="da-DK" dirty="0">
              <a:solidFill>
                <a:schemeClr val="bg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17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83832DC4-CD4E-433F-86DC-625028B6B8BD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Approval and approval number for the project folders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069A7E2A-7EF8-4F11-857A-95FA30FD08FB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2434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All project folders have their own approval and approval number</a:t>
            </a:r>
          </a:p>
          <a:p>
            <a:r>
              <a:rPr lang="en-US" sz="2400" dirty="0">
                <a:solidFill>
                  <a:schemeClr val="bg1"/>
                </a:solidFill>
              </a:rPr>
              <a:t>The </a:t>
            </a:r>
            <a:r>
              <a:rPr lang="en-US" sz="2400" dirty="0">
                <a:solidFill>
                  <a:srgbClr val="FF0000"/>
                </a:solidFill>
              </a:rPr>
              <a:t>XXX</a:t>
            </a:r>
            <a:r>
              <a:rPr lang="en-US" sz="2400" dirty="0">
                <a:solidFill>
                  <a:schemeClr val="bg1"/>
                </a:solidFill>
              </a:rPr>
              <a:t> must be changed in accordance too the project folder where the study was conducted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see the different approvals, follow this </a:t>
            </a:r>
            <a:r>
              <a:rPr lang="en-US" sz="2400" dirty="0">
                <a:solidFill>
                  <a:schemeClr val="bg1"/>
                </a:solidFill>
                <a:hlinkClick r:id="rId2"/>
              </a:rPr>
              <a:t>link</a:t>
            </a:r>
            <a:r>
              <a:rPr lang="en-US" sz="2400" dirty="0">
                <a:solidFill>
                  <a:schemeClr val="bg1"/>
                </a:solidFill>
              </a:rPr>
              <a:t>  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7CAFBFA4-B1F0-4CA3-915D-7D68B4454C69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10 of 12</a:t>
            </a:r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E2AD5B6D-E7C2-4883-9DC3-FB6F05791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211321"/>
              </p:ext>
            </p:extLst>
          </p:nvPr>
        </p:nvGraphicFramePr>
        <p:xfrm>
          <a:off x="2439771" y="3704734"/>
          <a:ext cx="7675190" cy="256032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837595">
                  <a:extLst>
                    <a:ext uri="{9D8B030D-6E8A-4147-A177-3AD203B41FA5}">
                      <a16:colId xmlns:a16="http://schemas.microsoft.com/office/drawing/2014/main" val="1277904557"/>
                    </a:ext>
                  </a:extLst>
                </a:gridCol>
                <a:gridCol w="3837595">
                  <a:extLst>
                    <a:ext uri="{9D8B030D-6E8A-4147-A177-3AD203B41FA5}">
                      <a16:colId xmlns:a16="http://schemas.microsoft.com/office/drawing/2014/main" val="1908541151"/>
                    </a:ext>
                  </a:extLst>
                </a:gridCol>
              </a:tblGrid>
              <a:tr h="212478">
                <a:tc>
                  <a:txBody>
                    <a:bodyPr/>
                    <a:lstStyle/>
                    <a:p>
                      <a:r>
                        <a:rPr lang="da-DK" sz="1400" dirty="0">
                          <a:effectLst/>
                        </a:rPr>
                        <a:t>Project folders: 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da-DK" sz="1400" dirty="0" err="1">
                          <a:effectLst/>
                        </a:rPr>
                        <a:t>Approval</a:t>
                      </a:r>
                      <a:r>
                        <a:rPr lang="da-DK" sz="1400" dirty="0">
                          <a:effectLst/>
                        </a:rPr>
                        <a:t> </a:t>
                      </a:r>
                      <a:r>
                        <a:rPr lang="da-DK" sz="1400" dirty="0" err="1">
                          <a:effectLst/>
                        </a:rPr>
                        <a:t>numbers</a:t>
                      </a:r>
                      <a:r>
                        <a:rPr lang="da-DK" sz="1400" dirty="0">
                          <a:effectLst/>
                        </a:rPr>
                        <a:t>: 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3908532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effectLst/>
                        </a:rPr>
                        <a:t>703716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398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7199939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effectLst/>
                        </a:rPr>
                        <a:t>703740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942975" algn="l"/>
                        </a:tabLst>
                      </a:pPr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393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9569012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>
                          <a:effectLst/>
                        </a:rPr>
                        <a:t>703775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280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5810498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>
                          <a:effectLst/>
                        </a:rPr>
                        <a:t>703826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404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314160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>
                          <a:effectLst/>
                        </a:rPr>
                        <a:t>706130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358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1427779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>
                          <a:effectLst/>
                        </a:rPr>
                        <a:t>706322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537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3053557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>
                          <a:effectLst/>
                        </a:rPr>
                        <a:t>706336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401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7545272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>
                          <a:effectLst/>
                        </a:rPr>
                        <a:t>706582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191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8555563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>
                          <a:effectLst/>
                        </a:rPr>
                        <a:t>706734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202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2621378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>
                          <a:effectLst/>
                        </a:rPr>
                        <a:t>706818</a:t>
                      </a:r>
                      <a:endParaRPr lang="da-DK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348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3355294"/>
                  </a:ext>
                </a:extLst>
              </a:tr>
              <a:tr h="212478"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effectLst/>
                        </a:rPr>
                        <a:t>707089</a:t>
                      </a:r>
                      <a:endParaRPr lang="da-DK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>
                          <a:solidFill>
                            <a:srgbClr val="FF0000"/>
                          </a:solidFill>
                          <a:effectLst/>
                        </a:rPr>
                        <a:t>527</a:t>
                      </a:r>
                      <a:endParaRPr lang="da-DK" sz="14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939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5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430EA8F1-B901-4E2E-8D2A-53E7DF26C510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Running cost and economy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FA8F82C5-6CCF-46A8-9E7C-A05991BC849A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2067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Increased expenses for running the network</a:t>
            </a:r>
          </a:p>
          <a:p>
            <a:r>
              <a:rPr lang="en-US" sz="2600" dirty="0">
                <a:solidFill>
                  <a:schemeClr val="bg1"/>
                </a:solidFill>
              </a:rPr>
              <a:t>Funding applications  </a:t>
            </a:r>
          </a:p>
          <a:p>
            <a:r>
              <a:rPr lang="en-US" sz="2600" dirty="0">
                <a:solidFill>
                  <a:schemeClr val="bg1"/>
                </a:solidFill>
              </a:rPr>
              <a:t>Apply for 20.000kr pr. year for running costs towards DST expenses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0A4A7D6-9640-413D-ACA6-0C723429448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11 of 12</a:t>
            </a:r>
          </a:p>
        </p:txBody>
      </p:sp>
    </p:spTree>
    <p:extLst>
      <p:ext uri="{BB962C8B-B14F-4D97-AF65-F5344CB8AC3E}">
        <p14:creationId xmlns:p14="http://schemas.microsoft.com/office/powerpoint/2010/main" val="282235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Questions or comments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12 of 12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Data and setup at Statistics Denmark (DST) 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  <a:p>
            <a:r>
              <a:rPr lang="da-DK" sz="3200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delivery</a:t>
            </a:r>
            <a:r>
              <a:rPr lang="da-DK" sz="3200" dirty="0">
                <a:solidFill>
                  <a:schemeClr val="bg1"/>
                </a:solidFill>
              </a:rPr>
              <a:t> from Danish Health Data Authority (SDS)</a:t>
            </a:r>
          </a:p>
          <a:p>
            <a:r>
              <a:rPr lang="en-US" sz="3200" dirty="0">
                <a:solidFill>
                  <a:schemeClr val="bg1"/>
                </a:solidFill>
              </a:rPr>
              <a:t>Approval and approval number for the project folders </a:t>
            </a:r>
          </a:p>
          <a:p>
            <a:r>
              <a:rPr lang="en-US" sz="3200" dirty="0">
                <a:solidFill>
                  <a:schemeClr val="bg1"/>
                </a:solidFill>
              </a:rPr>
              <a:t>Running cost and economy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Questions or comments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of 8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C877E8A-32A5-441B-BBBC-CE5E6F8A48FA}"/>
              </a:ext>
            </a:extLst>
          </p:cNvPr>
          <p:cNvSpPr/>
          <p:nvPr/>
        </p:nvSpPr>
        <p:spPr>
          <a:xfrm>
            <a:off x="6683536" y="5336453"/>
            <a:ext cx="422214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“Tell me and I forget, teach me and I may remember, involve me and I learn.”</a:t>
            </a:r>
          </a:p>
          <a:p>
            <a:pPr algn="ctr"/>
            <a:r>
              <a:rPr lang="da-DK" dirty="0"/>
              <a:t>Benjamin Franklin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C216A5B-FF92-43E6-BA05-928289AC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Data and setup at Statistics Denmark (DST)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3D5570D-EC5C-49CC-884A-66AFB3B502C2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1AE2EB81-C903-4F00-A9CB-11AFB5B77FF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of 12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CF808850-E071-4E4F-B85F-3FA72AB0B9DA}"/>
              </a:ext>
            </a:extLst>
          </p:cNvPr>
          <p:cNvSpPr txBox="1">
            <a:spLocks/>
          </p:cNvSpPr>
          <p:nvPr/>
        </p:nvSpPr>
        <p:spPr>
          <a:xfrm>
            <a:off x="493778" y="1825091"/>
            <a:ext cx="5351442" cy="3878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Approximately</a:t>
            </a:r>
            <a:r>
              <a:rPr lang="da-DK" dirty="0">
                <a:solidFill>
                  <a:schemeClr val="bg1"/>
                </a:solidFill>
              </a:rPr>
              <a:t> 250 users</a:t>
            </a:r>
          </a:p>
          <a:p>
            <a:r>
              <a:rPr lang="en-US" dirty="0">
                <a:solidFill>
                  <a:schemeClr val="bg1"/>
                </a:solidFill>
              </a:rPr>
              <a:t>Project</a:t>
            </a:r>
            <a:r>
              <a:rPr lang="da-DK" dirty="0">
                <a:solidFill>
                  <a:schemeClr val="bg1"/>
                </a:solidFill>
              </a:rPr>
              <a:t> folder </a:t>
            </a:r>
            <a:r>
              <a:rPr lang="en-US" dirty="0">
                <a:solidFill>
                  <a:schemeClr val="bg1"/>
                </a:solidFill>
              </a:rPr>
              <a:t>structure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r>
              <a:rPr lang="da-DK" dirty="0">
                <a:solidFill>
                  <a:schemeClr val="bg1"/>
                </a:solidFill>
              </a:rPr>
              <a:t>Data flow   </a:t>
            </a:r>
          </a:p>
          <a:p>
            <a:r>
              <a:rPr lang="da-DK" dirty="0">
                <a:solidFill>
                  <a:schemeClr val="bg1"/>
                </a:solidFill>
              </a:rPr>
              <a:t>Folder population</a:t>
            </a:r>
          </a:p>
          <a:p>
            <a:r>
              <a:rPr lang="en-US" dirty="0">
                <a:solidFill>
                  <a:schemeClr val="bg1"/>
                </a:solidFill>
              </a:rPr>
              <a:t>Reduce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data </a:t>
            </a:r>
          </a:p>
          <a:p>
            <a:r>
              <a:rPr lang="en-US" dirty="0">
                <a:solidFill>
                  <a:schemeClr val="bg1"/>
                </a:solidFill>
              </a:rPr>
              <a:t>No automatic update    </a:t>
            </a:r>
          </a:p>
          <a:p>
            <a:r>
              <a:rPr lang="en-US" dirty="0">
                <a:solidFill>
                  <a:schemeClr val="bg1"/>
                </a:solidFill>
              </a:rPr>
              <a:t>Links are below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F0AEA8DD-01F8-466B-A6D6-FFB61641385C}"/>
              </a:ext>
            </a:extLst>
          </p:cNvPr>
          <p:cNvSpPr txBox="1">
            <a:spLocks/>
          </p:cNvSpPr>
          <p:nvPr/>
        </p:nvSpPr>
        <p:spPr>
          <a:xfrm>
            <a:off x="413658" y="5241172"/>
            <a:ext cx="3410919" cy="949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8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Heart.dk</a:t>
            </a:r>
            <a:endParaRPr lang="da-DK" sz="8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8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da-DK" sz="80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229BE8A-9CB8-4507-BFF3-2096D5684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577" y="2485577"/>
            <a:ext cx="8224318" cy="336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5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FCB41E1E-ACBE-4E61-9BD9-D2FE790E105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C3ED5538-93B7-4B93-8C8D-87B440985BBF}"/>
              </a:ext>
            </a:extLst>
          </p:cNvPr>
          <p:cNvSpPr txBox="1">
            <a:spLocks/>
          </p:cNvSpPr>
          <p:nvPr/>
        </p:nvSpPr>
        <p:spPr>
          <a:xfrm>
            <a:off x="684211" y="1558457"/>
            <a:ext cx="10758330" cy="141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500" dirty="0">
                <a:solidFill>
                  <a:schemeClr val="bg1"/>
                </a:solidFill>
              </a:rPr>
              <a:t>The </a:t>
            </a:r>
            <a:r>
              <a:rPr lang="en-US" sz="2500" dirty="0">
                <a:solidFill>
                  <a:schemeClr val="bg1"/>
                </a:solidFill>
              </a:rPr>
              <a:t>cost</a:t>
            </a:r>
            <a:r>
              <a:rPr lang="da-DK" sz="2500" dirty="0">
                <a:solidFill>
                  <a:schemeClr val="bg1"/>
                </a:solidFill>
              </a:rPr>
              <a:t> in relation to </a:t>
            </a:r>
            <a:r>
              <a:rPr lang="en-US" sz="2500" dirty="0">
                <a:solidFill>
                  <a:schemeClr val="bg1"/>
                </a:solidFill>
              </a:rPr>
              <a:t>project</a:t>
            </a:r>
            <a:r>
              <a:rPr lang="da-DK" sz="2500" dirty="0">
                <a:solidFill>
                  <a:schemeClr val="bg1"/>
                </a:solidFill>
              </a:rPr>
              <a:t> folder </a:t>
            </a:r>
            <a:r>
              <a:rPr lang="en-US" sz="2500" dirty="0">
                <a:solidFill>
                  <a:schemeClr val="bg1"/>
                </a:solidFill>
              </a:rPr>
              <a:t>updates has increased  </a:t>
            </a:r>
            <a:r>
              <a:rPr lang="da-DK" sz="2500" dirty="0">
                <a:solidFill>
                  <a:schemeClr val="bg1"/>
                </a:solidFill>
              </a:rPr>
              <a:t>  </a:t>
            </a:r>
          </a:p>
          <a:p>
            <a:r>
              <a:rPr lang="en-US" sz="2500" dirty="0">
                <a:solidFill>
                  <a:schemeClr val="bg1"/>
                </a:solidFill>
              </a:rPr>
              <a:t>Minimizing the project folders to the following folders  </a:t>
            </a:r>
            <a:r>
              <a:rPr lang="da-DK" sz="25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59645B5-1C7B-471A-8E41-81616B7E7C7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of 12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950905BE-B681-4E78-AD2A-A28777CA7AC6}"/>
              </a:ext>
            </a:extLst>
          </p:cNvPr>
          <p:cNvSpPr txBox="1">
            <a:spLocks/>
          </p:cNvSpPr>
          <p:nvPr/>
        </p:nvSpPr>
        <p:spPr>
          <a:xfrm>
            <a:off x="684211" y="2830663"/>
            <a:ext cx="10758330" cy="349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3573 – Projektdatabase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3740 – Cancerrisiko og hjerterisiko ved diabetes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3775 – Sundhed og sygdom hos kvinder og børn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3826 – Operationer og ulykker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6130 – Prognose og følgesygdomme efter cancer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6582 – Inflammatorisk Sygdom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6734 – Genetik, iskæmisk hjertesygdom og Diabetes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6818 – Hjertekarsygdom - Sygdomsbehandling og kardiovaskulære risiko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7089 – Hjertestop udenfor hospital – ESCAPE-NET</a:t>
            </a:r>
          </a:p>
        </p:txBody>
      </p:sp>
    </p:spTree>
    <p:extLst>
      <p:ext uri="{BB962C8B-B14F-4D97-AF65-F5344CB8AC3E}">
        <p14:creationId xmlns:p14="http://schemas.microsoft.com/office/powerpoint/2010/main" val="2529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5C2D374-3CFB-47D5-BE4E-A742994343D2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390EE9A-D10A-4F28-89B1-4078DC1306E7}"/>
              </a:ext>
            </a:extLst>
          </p:cNvPr>
          <p:cNvSpPr txBox="1">
            <a:spLocks/>
          </p:cNvSpPr>
          <p:nvPr/>
        </p:nvSpPr>
        <p:spPr>
          <a:xfrm>
            <a:off x="684211" y="1703564"/>
            <a:ext cx="10758330" cy="2755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Choice of new project folder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Depend on the study question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Aim of the project folder</a:t>
            </a:r>
          </a:p>
          <a:p>
            <a:r>
              <a:rPr lang="en-US" sz="2800" dirty="0">
                <a:solidFill>
                  <a:schemeClr val="bg1"/>
                </a:solidFill>
              </a:rPr>
              <a:t>Project</a:t>
            </a:r>
            <a:r>
              <a:rPr lang="da-DK" sz="2800" dirty="0">
                <a:solidFill>
                  <a:schemeClr val="bg1"/>
                </a:solidFill>
              </a:rPr>
              <a:t> folder </a:t>
            </a:r>
            <a:r>
              <a:rPr lang="en-US" sz="2800" dirty="0">
                <a:solidFill>
                  <a:schemeClr val="bg1"/>
                </a:solidFill>
              </a:rPr>
              <a:t>description can be found on </a:t>
            </a: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1CE463B-5D18-4054-A723-EAAF27C55B1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of 12</a:t>
            </a:r>
          </a:p>
        </p:txBody>
      </p:sp>
    </p:spTree>
    <p:extLst>
      <p:ext uri="{BB962C8B-B14F-4D97-AF65-F5344CB8AC3E}">
        <p14:creationId xmlns:p14="http://schemas.microsoft.com/office/powerpoint/2010/main" val="153506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BB911F13-35C7-4256-91BA-644A069C51E4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2A5A09CB-3383-4A50-BD1C-6AD10D0359F6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3056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Moving of codes between folders (</a:t>
            </a:r>
            <a:r>
              <a:rPr lang="en-US" sz="2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en-US" sz="2600" dirty="0">
                <a:solidFill>
                  <a:schemeClr val="bg1"/>
                </a:solidFill>
              </a:rPr>
              <a:t>) </a:t>
            </a:r>
            <a:endParaRPr lang="da-DK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One SAS, R, STATA program 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path the program is to be moved from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path where the program is to be moved to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names of the researchers who have checked the program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1BB8F5D1-6662-4711-9341-ED5F74D89DA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of 12</a:t>
            </a:r>
          </a:p>
        </p:txBody>
      </p:sp>
    </p:spTree>
    <p:extLst>
      <p:ext uri="{BB962C8B-B14F-4D97-AF65-F5344CB8AC3E}">
        <p14:creationId xmlns:p14="http://schemas.microsoft.com/office/powerpoint/2010/main" val="94896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01BE917E-54CC-4FB6-99E9-B2C96334B7C4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98AF7C21-F57A-4302-A409-8459D32B318B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305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Moving of individual dataset or RKKP dataset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Make a copy of dataset on the X-drive and move it to the Z-drive</a:t>
            </a:r>
            <a:endParaRPr lang="da-DK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path the dataset is to be moved from 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path where the dataset is to be moved to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original approval or approvals  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FF7EBA0B-5A35-48A7-815B-C3CFDDF224AD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of 12</a:t>
            </a:r>
          </a:p>
        </p:txBody>
      </p:sp>
    </p:spTree>
    <p:extLst>
      <p:ext uri="{BB962C8B-B14F-4D97-AF65-F5344CB8AC3E}">
        <p14:creationId xmlns:p14="http://schemas.microsoft.com/office/powerpoint/2010/main" val="358838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2FFF130-2401-4363-96DE-53A4D50B5045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delivery</a:t>
            </a:r>
            <a:r>
              <a:rPr lang="da-DK" sz="3200" dirty="0">
                <a:solidFill>
                  <a:schemeClr val="bg1"/>
                </a:solidFill>
              </a:rPr>
              <a:t> from Danish Health Data Authority (SDS)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9C5E50FE-89CE-4A59-826E-2AF443BE0F98}"/>
              </a:ext>
            </a:extLst>
          </p:cNvPr>
          <p:cNvSpPr txBox="1">
            <a:spLocks/>
          </p:cNvSpPr>
          <p:nvPr/>
        </p:nvSpPr>
        <p:spPr>
          <a:xfrm>
            <a:off x="684211" y="1703565"/>
            <a:ext cx="10758330" cy="462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Data delivery to the project database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application process took 1.5 years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data delivery included the following registries:</a:t>
            </a: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Cancerregisteret (CAR)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Det Psykiatriske Centrale Forskningsregister (PCR)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Dødsårsagsregisteret (DAR)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Landsdækkende Register for Patologi (PAT)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Medicinsk Fødselsregister (MFR)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Landspatientregisteret – midlertidig datamodel (LPR3_SB)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Landspatientregisteret (LPR)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Landspatientregisteret - Psykiatri (LPR-PSYK)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Laboratoriedatabasens Forskertabel (LAB)</a:t>
            </a:r>
            <a:endParaRPr lang="da-DK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Plejehjemsadresser (PLH)</a:t>
            </a:r>
            <a:endParaRPr lang="da-DK" sz="1600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CCFFB909-15CF-41C2-A022-BB987AB35B79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7 of 12</a:t>
            </a:r>
          </a:p>
        </p:txBody>
      </p:sp>
    </p:spTree>
    <p:extLst>
      <p:ext uri="{BB962C8B-B14F-4D97-AF65-F5344CB8AC3E}">
        <p14:creationId xmlns:p14="http://schemas.microsoft.com/office/powerpoint/2010/main" val="4256579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1201679C-DE95-43CD-A68B-485F78AF89E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delivery</a:t>
            </a:r>
            <a:r>
              <a:rPr lang="da-DK" sz="3200" dirty="0">
                <a:solidFill>
                  <a:schemeClr val="bg1"/>
                </a:solidFill>
              </a:rPr>
              <a:t> from Danish Health Data Authority (SDS)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F3ED31D-C634-41FB-9E60-F5ECAE11ADC3}"/>
              </a:ext>
            </a:extLst>
          </p:cNvPr>
          <p:cNvSpPr txBox="1">
            <a:spLocks/>
          </p:cNvSpPr>
          <p:nvPr/>
        </p:nvSpPr>
        <p:spPr>
          <a:xfrm>
            <a:off x="684211" y="1703565"/>
            <a:ext cx="10758330" cy="462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Before the data can be used under the project folders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 new application for each project folder must be sent to SDS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Waiting time are at least 6 months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Applications are therefore in progress with coordinator names below   </a:t>
            </a:r>
          </a:p>
          <a:p>
            <a:pPr lvl="0" algn="ctr"/>
            <a:r>
              <a:rPr lang="da-DK" dirty="0">
                <a:solidFill>
                  <a:schemeClr val="bg1"/>
                </a:solidFill>
              </a:rPr>
              <a:t>3573 – Data </a:t>
            </a:r>
            <a:r>
              <a:rPr lang="en-US" dirty="0">
                <a:solidFill>
                  <a:schemeClr val="bg1"/>
                </a:solidFill>
              </a:rPr>
              <a:t>received</a:t>
            </a:r>
            <a:endParaRPr lang="en-US" sz="1800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3740 – Henrik Enghusen Poulsen  </a:t>
            </a:r>
            <a:endParaRPr lang="en-US" sz="1800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3775 – Application submitted to SDS</a:t>
            </a:r>
            <a:endParaRPr lang="en-US" sz="1800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3826 – </a:t>
            </a:r>
            <a:r>
              <a:rPr lang="en-US" dirty="0">
                <a:solidFill>
                  <a:srgbClr val="FF0000"/>
                </a:solidFill>
              </a:rPr>
              <a:t>Missing coordinator </a:t>
            </a:r>
            <a:endParaRPr lang="en-US" sz="1800" dirty="0">
              <a:solidFill>
                <a:srgbClr val="FF0000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6130 – Christian Torp-Pedersen/Mikkel Porsborg Andersen   </a:t>
            </a:r>
            <a:endParaRPr lang="en-US" sz="1800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6582 – Kristian Kragholm/Mikkel Porsborg Andersen  </a:t>
            </a:r>
            <a:endParaRPr lang="en-US" sz="1800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6734 – </a:t>
            </a:r>
            <a:r>
              <a:rPr lang="en-US" sz="2100" dirty="0">
                <a:solidFill>
                  <a:srgbClr val="FF0000"/>
                </a:solidFill>
              </a:rPr>
              <a:t>Missing coordinator </a:t>
            </a: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6818 – Matthew Phelps/Gunnar Gislason  </a:t>
            </a:r>
            <a:endParaRPr lang="en-US" sz="1800" dirty="0">
              <a:solidFill>
                <a:schemeClr val="bg1"/>
              </a:solidFill>
            </a:endParaRPr>
          </a:p>
          <a:p>
            <a:pPr lvl="0" algn="ctr"/>
            <a:r>
              <a:rPr lang="en-US" dirty="0">
                <a:solidFill>
                  <a:schemeClr val="bg1"/>
                </a:solidFill>
              </a:rPr>
              <a:t>7089 – Carl Johann Hansen/Jacob Tfelt   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8AE8D65E-20AF-4231-B70D-002287CE9731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8 of 12</a:t>
            </a:r>
          </a:p>
        </p:txBody>
      </p:sp>
    </p:spTree>
    <p:extLst>
      <p:ext uri="{BB962C8B-B14F-4D97-AF65-F5344CB8AC3E}">
        <p14:creationId xmlns:p14="http://schemas.microsoft.com/office/powerpoint/2010/main" val="2725716925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818</Words>
  <Application>Microsoft Office PowerPoint</Application>
  <PresentationFormat>Widescreen</PresentationFormat>
  <Paragraphs>138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Udsnit</vt:lpstr>
      <vt:lpstr>Presentation at the second register symposium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94</cp:revision>
  <dcterms:created xsi:type="dcterms:W3CDTF">2021-03-08T21:12:59Z</dcterms:created>
  <dcterms:modified xsi:type="dcterms:W3CDTF">2022-03-10T17:10:16Z</dcterms:modified>
</cp:coreProperties>
</file>