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2" r:id="rId4"/>
    <p:sldId id="281" r:id="rId5"/>
    <p:sldId id="283" r:id="rId6"/>
    <p:sldId id="278" r:id="rId7"/>
    <p:sldId id="277" r:id="rId8"/>
    <p:sldId id="279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17-09-2021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" TargetMode="External"/><Relationship Id="rId2" Type="http://schemas.openxmlformats.org/officeDocument/2006/relationships/hyperlink" Target="https://heart.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" TargetMode="External"/><Relationship Id="rId2" Type="http://schemas.openxmlformats.org/officeDocument/2006/relationships/hyperlink" Target="http://www.dst.dk/extranet/forskningvariabellister/Oversigt%20over%20regist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st.dk/extranet/ForskningVariabellister/IND%20-%20Indkomst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hedsdatastyrelsen.dk/da/registre-og-services/om-de-nationale-sundhedsregistr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ndhedsdatastyrelsen.dk/da/forskerservice/for-du-soger/registre-og-dokumentation/adgang_lpr3_og_sei" TargetMode="External"/><Relationship Id="rId5" Type="http://schemas.openxmlformats.org/officeDocument/2006/relationships/hyperlink" Target="https://sundhedsdatastyrelsen.dk/da/registre-og-services/om-de-nationale-sundhedsregistre/sygedomme-laegemidler-og-behandlinger/landspatientregisteret" TargetMode="External"/><Relationship Id="rId4" Type="http://schemas.openxmlformats.org/officeDocument/2006/relationships/hyperlink" Target="https://www.esundhed.dk/Dokument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kkp.dk/forskning/variabellister-til-forskningsadgan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kkp.dk/kvalitetsdatabaser/databaser/adhd-databasen/" TargetMode="External"/><Relationship Id="rId5" Type="http://schemas.openxmlformats.org/officeDocument/2006/relationships/hyperlink" Target="https://www.rkkp-dokumentation.dk/Public/Default.aspx?msg=ChooseDB&amp;error=WrongParm" TargetMode="External"/><Relationship Id="rId4" Type="http://schemas.openxmlformats.org/officeDocument/2006/relationships/hyperlink" Target="https://www.rkkp.dk/kvalitetsdatabase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82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4000" dirty="0"/>
              <a:t>Presentation in relation to heart.dk Network </a:t>
            </a:r>
            <a:endParaRPr lang="en-US" sz="40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44432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da-DK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dirty="0" err="1">
                <a:solidFill>
                  <a:schemeClr val="bg1"/>
                </a:solidFill>
              </a:rPr>
              <a:t>Ph.D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MSc.Public</a:t>
            </a:r>
            <a:r>
              <a:rPr lang="en-US" dirty="0">
                <a:solidFill>
                  <a:schemeClr val="bg1"/>
                </a:solidFill>
              </a:rPr>
              <a:t> Health, </a:t>
            </a:r>
            <a:r>
              <a:rPr lang="en-US" dirty="0" err="1">
                <a:solidFill>
                  <a:schemeClr val="bg1"/>
                </a:solidFill>
              </a:rPr>
              <a:t>BSc.Sports</a:t>
            </a:r>
            <a:r>
              <a:rPr lang="en-US" dirty="0">
                <a:solidFill>
                  <a:schemeClr val="bg1"/>
                </a:solidFill>
              </a:rPr>
              <a:t> Science   </a:t>
            </a:r>
          </a:p>
          <a:p>
            <a:r>
              <a:rPr lang="da-DK" dirty="0">
                <a:solidFill>
                  <a:schemeClr val="bg1"/>
                </a:solidFill>
              </a:rPr>
              <a:t>Specialkonsulent i Datamanagement </a:t>
            </a:r>
          </a:p>
          <a:p>
            <a:r>
              <a:rPr lang="da-DK" dirty="0">
                <a:solidFill>
                  <a:schemeClr val="bg1"/>
                </a:solidFill>
              </a:rPr>
              <a:t>Nordsjællands Hospital  </a:t>
            </a:r>
          </a:p>
          <a:p>
            <a:r>
              <a:rPr lang="da-DK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88" y="3989387"/>
            <a:ext cx="2095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The Heart.dk network setup at Statistics Denmark DST 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demo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registries and variables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8</a:t>
            </a:r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C216A5B-FF92-43E6-BA05-928289A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The Heart.dk network setup at Statistics Denmark DST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3D5570D-EC5C-49CC-884A-66AFB3B502C2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AE2EB81-C903-4F00-A9CB-11AFB5B77FF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8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CF808850-E071-4E4F-B85F-3FA72AB0B9DA}"/>
              </a:ext>
            </a:extLst>
          </p:cNvPr>
          <p:cNvSpPr txBox="1">
            <a:spLocks/>
          </p:cNvSpPr>
          <p:nvPr/>
        </p:nvSpPr>
        <p:spPr>
          <a:xfrm>
            <a:off x="580231" y="2052464"/>
            <a:ext cx="5351442" cy="2805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Approximately</a:t>
            </a:r>
            <a:r>
              <a:rPr lang="da-DK" sz="3200" dirty="0">
                <a:solidFill>
                  <a:schemeClr val="bg1"/>
                </a:solidFill>
              </a:rPr>
              <a:t> 250 users</a:t>
            </a:r>
          </a:p>
          <a:p>
            <a:r>
              <a:rPr lang="da-DK" sz="3200" dirty="0">
                <a:solidFill>
                  <a:schemeClr val="bg1"/>
                </a:solidFill>
              </a:rPr>
              <a:t>Project folder </a:t>
            </a:r>
            <a:r>
              <a:rPr lang="en-US" sz="3200" dirty="0">
                <a:solidFill>
                  <a:schemeClr val="bg1"/>
                </a:solidFill>
              </a:rPr>
              <a:t>structure</a:t>
            </a:r>
            <a:r>
              <a:rPr lang="da-DK" sz="3200" dirty="0">
                <a:solidFill>
                  <a:schemeClr val="bg1"/>
                </a:solidFill>
              </a:rPr>
              <a:t> </a:t>
            </a:r>
          </a:p>
          <a:p>
            <a:r>
              <a:rPr lang="da-DK" sz="3200" dirty="0">
                <a:solidFill>
                  <a:schemeClr val="bg1"/>
                </a:solidFill>
              </a:rPr>
              <a:t>Data flow   </a:t>
            </a:r>
          </a:p>
          <a:p>
            <a:r>
              <a:rPr lang="da-DK" sz="3200" dirty="0">
                <a:solidFill>
                  <a:schemeClr val="bg1"/>
                </a:solidFill>
              </a:rPr>
              <a:t>Folder population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Reduce</a:t>
            </a:r>
            <a:r>
              <a:rPr lang="da-DK" sz="3200" dirty="0">
                <a:solidFill>
                  <a:schemeClr val="bg1"/>
                </a:solidFill>
              </a:rPr>
              <a:t> data </a:t>
            </a:r>
          </a:p>
          <a:p>
            <a:r>
              <a:rPr lang="da-DK" sz="3200" dirty="0" err="1">
                <a:solidFill>
                  <a:schemeClr val="bg1"/>
                </a:solidFill>
              </a:rPr>
              <a:t>Github</a:t>
            </a:r>
            <a:r>
              <a:rPr lang="da-DK" sz="32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DE04886-B977-4F95-A4AA-915A8B4F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51" y="2225325"/>
            <a:ext cx="6600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tx1"/>
                </a:solidFill>
              </a:rPr>
              <a:t>Github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6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0000" dirty="0">
                <a:solidFill>
                  <a:schemeClr val="bg1"/>
                </a:solidFill>
              </a:rPr>
              <a:t>Project </a:t>
            </a:r>
            <a:r>
              <a:rPr lang="en-US" sz="10000" dirty="0">
                <a:solidFill>
                  <a:schemeClr val="bg1"/>
                </a:solidFill>
              </a:rPr>
              <a:t>descriptions</a:t>
            </a:r>
            <a:r>
              <a:rPr lang="da-DK" sz="10000" dirty="0">
                <a:solidFill>
                  <a:schemeClr val="bg1"/>
                </a:solidFill>
              </a:rPr>
              <a:t> of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</a:p>
          <a:p>
            <a:r>
              <a:rPr lang="da-DK" sz="10000" dirty="0">
                <a:solidFill>
                  <a:schemeClr val="bg1"/>
                </a:solidFill>
              </a:rPr>
              <a:t>Updates on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Different</a:t>
            </a:r>
            <a:r>
              <a:rPr lang="da-DK" sz="10000" dirty="0">
                <a:solidFill>
                  <a:schemeClr val="bg1"/>
                </a:solidFill>
              </a:rPr>
              <a:t> guides in relation to the Heart.dk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  <a:r>
              <a:rPr lang="da-DK" sz="10000" dirty="0">
                <a:solidFill>
                  <a:schemeClr val="bg1"/>
                </a:solidFill>
              </a:rPr>
              <a:t> at DST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Dynamic update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Heart.dk and </a:t>
            </a:r>
            <a:r>
              <a:rPr lang="en-US" sz="10000" dirty="0" err="1">
                <a:solidFill>
                  <a:schemeClr val="bg1"/>
                </a:solidFill>
              </a:rPr>
              <a:t>Github</a:t>
            </a:r>
            <a:endParaRPr lang="en-US" sz="10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8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61BE55B-F65E-45D4-BEC6-C6BF2B93A1F9}"/>
              </a:ext>
            </a:extLst>
          </p:cNvPr>
          <p:cNvSpPr txBox="1">
            <a:spLocks/>
          </p:cNvSpPr>
          <p:nvPr/>
        </p:nvSpPr>
        <p:spPr>
          <a:xfrm>
            <a:off x="684211" y="4400805"/>
            <a:ext cx="4951446" cy="202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Heart.dk</a:t>
            </a:r>
            <a:endParaRPr lang="da-DK" sz="2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a-DK" sz="20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84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dirty="0">
                <a:solidFill>
                  <a:schemeClr val="bg1"/>
                </a:solidFill>
              </a:rPr>
              <a:t>Registre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Datasource dependent </a:t>
            </a:r>
          </a:p>
          <a:p>
            <a:r>
              <a:rPr lang="da-DK" sz="2600" dirty="0">
                <a:solidFill>
                  <a:schemeClr val="bg1"/>
                </a:solidFill>
              </a:rPr>
              <a:t>Links to informations on variables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bg1"/>
                </a:solidFill>
              </a:rPr>
              <a:t>The Danish Health Data Authority (SDS)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Statistics Denmark (DST) </a:t>
            </a:r>
            <a:endParaRPr lang="da-DK" sz="2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regions’ clinical quality development program (RKKP)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8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61C3C68-FBF9-49C5-9B00-6E417CBFDD71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Statistics Denmark (DST)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D51517CC-0E9F-4F60-B9CD-CBD0EF1D54FD}"/>
              </a:ext>
            </a:extLst>
          </p:cNvPr>
          <p:cNvSpPr txBox="1">
            <a:spLocks/>
          </p:cNvSpPr>
          <p:nvPr/>
        </p:nvSpPr>
        <p:spPr>
          <a:xfrm>
            <a:off x="580231" y="1623092"/>
            <a:ext cx="4951446" cy="167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DST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395CDF2-99B3-4E44-8F67-C3888C785D78}"/>
              </a:ext>
            </a:extLst>
          </p:cNvPr>
          <p:cNvSpPr txBox="1">
            <a:spLocks/>
          </p:cNvSpPr>
          <p:nvPr/>
        </p:nvSpPr>
        <p:spPr>
          <a:xfrm>
            <a:off x="580231" y="3302669"/>
            <a:ext cx="4951446" cy="212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Registry in </a:t>
            </a:r>
            <a:r>
              <a:rPr lang="da-DK" sz="1500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Forskningsservices</a:t>
            </a:r>
            <a:r>
              <a:rPr lang="da-DK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grunddatabank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sz="15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</a:t>
            </a:r>
            <a:r>
              <a:rPr lang="da-DK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da-DK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IND 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7E2E39B-82A4-40DB-BD9D-2C4C2087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973" y="2008260"/>
            <a:ext cx="5917726" cy="4368674"/>
          </a:xfrm>
          <a:prstGeom prst="rect">
            <a:avLst/>
          </a:prstGeom>
        </p:spPr>
      </p:pic>
      <p:sp>
        <p:nvSpPr>
          <p:cNvPr id="10" name="Undertitel 2">
            <a:extLst>
              <a:ext uri="{FF2B5EF4-FFF2-40B4-BE49-F238E27FC236}">
                <a16:creationId xmlns:a16="http://schemas.microsoft.com/office/drawing/2014/main" id="{97AB0EC7-81E3-4E5B-8EC4-A90FAF2BAA4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8</a:t>
            </a:r>
          </a:p>
        </p:txBody>
      </p:sp>
    </p:spTree>
    <p:extLst>
      <p:ext uri="{BB962C8B-B14F-4D97-AF65-F5344CB8AC3E}">
        <p14:creationId xmlns:p14="http://schemas.microsoft.com/office/powerpoint/2010/main" val="415795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8C330B4-F72B-4ABD-BD24-50A65247DCC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da-DK" sz="3200" dirty="0">
                <a:solidFill>
                  <a:schemeClr val="tx1"/>
                </a:solidFill>
              </a:rPr>
              <a:t>The Danish Health Data Authority (SDS)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0E51BA1-6C74-4B6D-BC74-D11C56C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88" y="1858222"/>
            <a:ext cx="4111232" cy="4634586"/>
          </a:xfrm>
          <a:prstGeom prst="rect">
            <a:avLst/>
          </a:prstGeom>
        </p:spPr>
      </p:pic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DBFE8B3A-609B-450A-915C-81CBDAC86D91}"/>
              </a:ext>
            </a:extLst>
          </p:cNvPr>
          <p:cNvSpPr txBox="1">
            <a:spLocks/>
          </p:cNvSpPr>
          <p:nvPr/>
        </p:nvSpPr>
        <p:spPr>
          <a:xfrm>
            <a:off x="517233" y="3199314"/>
            <a:ext cx="6225473" cy="278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health registries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(LPR2</a:t>
            </a:r>
            <a:r>
              <a:rPr lang="da-DK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– </a:t>
            </a:r>
            <a:r>
              <a:rPr lang="en-US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temporary</a:t>
            </a:r>
            <a:r>
              <a:rPr lang="da-DK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model (LPR3_SB)</a:t>
            </a:r>
            <a:endParaRPr lang="da-DK" sz="15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3FACD147-F44C-44FC-8A62-82B3D5AEA4B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8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AE03F546-A6A2-4087-AE50-83A4B790F8C9}"/>
              </a:ext>
            </a:extLst>
          </p:cNvPr>
          <p:cNvSpPr txBox="1">
            <a:spLocks/>
          </p:cNvSpPr>
          <p:nvPr/>
        </p:nvSpPr>
        <p:spPr>
          <a:xfrm>
            <a:off x="684211" y="1785722"/>
            <a:ext cx="4951446" cy="144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SDS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</p:spTree>
    <p:extLst>
      <p:ext uri="{BB962C8B-B14F-4D97-AF65-F5344CB8AC3E}">
        <p14:creationId xmlns:p14="http://schemas.microsoft.com/office/powerpoint/2010/main" val="369265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BF76AACD-B7DB-480F-A373-8DC9EA8B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tx1"/>
                </a:solidFill>
              </a:rPr>
              <a:t>The regions’ clinical quality development program (RKKP)</a:t>
            </a:r>
          </a:p>
        </p:txBody>
      </p:sp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4D037A0-7ED3-4689-A8AE-EBC6B06D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49" y="2008269"/>
            <a:ext cx="4852443" cy="4262615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9774DF62-B88D-4327-898B-EE409CA14769}"/>
              </a:ext>
            </a:extLst>
          </p:cNvPr>
          <p:cNvSpPr/>
          <p:nvPr/>
        </p:nvSpPr>
        <p:spPr>
          <a:xfrm>
            <a:off x="6774510" y="6359187"/>
            <a:ext cx="4222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hlinkClick r:id="rId3"/>
              </a:rPr>
              <a:t>https://www.rkkp.dk/forskning/variabellister-til-forskningsadgang/</a:t>
            </a:r>
            <a:endParaRPr lang="da-DK" sz="1000" dirty="0"/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201C46AA-0CC9-430D-8936-E1FA304B1CE7}"/>
              </a:ext>
            </a:extLst>
          </p:cNvPr>
          <p:cNvSpPr txBox="1">
            <a:spLocks/>
          </p:cNvSpPr>
          <p:nvPr/>
        </p:nvSpPr>
        <p:spPr>
          <a:xfrm>
            <a:off x="580231" y="1789256"/>
            <a:ext cx="5930718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500" dirty="0">
                <a:solidFill>
                  <a:schemeClr val="bg1"/>
                </a:solidFill>
              </a:rPr>
              <a:t>Overview of database at RKKP   </a:t>
            </a:r>
          </a:p>
          <a:p>
            <a:r>
              <a:rPr lang="en-US" sz="2500" dirty="0">
                <a:solidFill>
                  <a:schemeClr val="bg1"/>
                </a:solidFill>
              </a:rPr>
              <a:t>Information on each database </a:t>
            </a:r>
          </a:p>
          <a:p>
            <a:r>
              <a:rPr lang="en-US" sz="2500" dirty="0">
                <a:solidFill>
                  <a:schemeClr val="bg1"/>
                </a:solidFill>
              </a:rPr>
              <a:t>Important links below:   </a:t>
            </a:r>
            <a:r>
              <a:rPr lang="da-DK" sz="2500" dirty="0"/>
              <a:t> 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AD765CC7-BA8F-4D37-9FCD-F517E0DBD266}"/>
              </a:ext>
            </a:extLst>
          </p:cNvPr>
          <p:cNvSpPr txBox="1">
            <a:spLocks/>
          </p:cNvSpPr>
          <p:nvPr/>
        </p:nvSpPr>
        <p:spPr>
          <a:xfrm>
            <a:off x="524572" y="3525314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quality databases 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ADHD Databasen  </a:t>
            </a: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672F05E6-B57D-41C0-B7F6-CB9752B1EBE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8</a:t>
            </a:r>
          </a:p>
        </p:txBody>
      </p:sp>
    </p:spTree>
    <p:extLst>
      <p:ext uri="{BB962C8B-B14F-4D97-AF65-F5344CB8AC3E}">
        <p14:creationId xmlns:p14="http://schemas.microsoft.com/office/powerpoint/2010/main" val="22022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 err="1">
                <a:solidFill>
                  <a:schemeClr val="tx1"/>
                </a:solidFill>
              </a:rPr>
              <a:t>Questions</a:t>
            </a:r>
            <a:r>
              <a:rPr lang="da-DK" sz="3200" dirty="0">
                <a:solidFill>
                  <a:schemeClr val="tx1"/>
                </a:solidFill>
              </a:rPr>
              <a:t> or </a:t>
            </a:r>
            <a:r>
              <a:rPr lang="da-DK" sz="3200" dirty="0" err="1">
                <a:solidFill>
                  <a:schemeClr val="tx1"/>
                </a:solidFill>
              </a:rPr>
              <a:t>comments</a:t>
            </a:r>
            <a:r>
              <a:rPr lang="da-DK" sz="3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8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321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Udsnit</vt:lpstr>
      <vt:lpstr>Presentation in relation to heart.dk Network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56</cp:revision>
  <dcterms:created xsi:type="dcterms:W3CDTF">2021-03-08T21:12:59Z</dcterms:created>
  <dcterms:modified xsi:type="dcterms:W3CDTF">2021-09-17T15:46:08Z</dcterms:modified>
</cp:coreProperties>
</file>