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4"/>
  </p:notesMasterIdLst>
  <p:handoutMasterIdLst>
    <p:handoutMasterId r:id="rId15"/>
  </p:handoutMasterIdLst>
  <p:sldIdLst>
    <p:sldId id="256" r:id="rId2"/>
    <p:sldId id="257" r:id="rId3"/>
    <p:sldId id="281" r:id="rId4"/>
    <p:sldId id="282" r:id="rId5"/>
    <p:sldId id="286" r:id="rId6"/>
    <p:sldId id="291" r:id="rId7"/>
    <p:sldId id="283" r:id="rId8"/>
    <p:sldId id="285" r:id="rId9"/>
    <p:sldId id="284" r:id="rId10"/>
    <p:sldId id="287" r:id="rId11"/>
    <p:sldId id="290" r:id="rId12"/>
    <p:sldId id="274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llemlayout 2 - Markering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llemlayout 4 - Markering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120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>
            <a:extLst>
              <a:ext uri="{FF2B5EF4-FFF2-40B4-BE49-F238E27FC236}">
                <a16:creationId xmlns:a16="http://schemas.microsoft.com/office/drawing/2014/main" id="{5025868B-8E25-4797-A706-A925F994DB5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928CCA73-640F-46C5-BB48-EC02C1DE89D6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3B640A6-C38C-488A-A449-54C0A3A97F79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D9DE50AB-4FA7-453B-9713-2E17C675795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5BB94788-2219-49C9-AE9A-6B74EBF14C8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BFB487-2329-4746-A871-9B9CB6BCD081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191643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sidehoved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Pladsholder til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5BB573-0947-48F7-AE45-83035B30D507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Pladsholder til slidebille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Pladsholder til no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6" name="Pladsholder til sidefod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Pladsholder til sli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E50EF57-F354-492E-AD20-B715414735EF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75806598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a-DK"/>
              <a:t>Klik for at redigere undertiteltypografien i masteren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08073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sk 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815408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g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451174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t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04692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vneko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8865690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Kort med citat og nav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7809745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andt eller fals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da-DK"/>
              <a:t>Klik for at redigere teksttypografierne i masteren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229637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714543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205070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38732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781264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30532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46168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42296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690396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618370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da-DK"/>
              <a:t>Klik på ikonet for at tilføje et billede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05029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978D3C3-60FF-4B46-AF7B-72A3B1CFD863}" type="datetimeFigureOut">
              <a:rPr lang="da-DK" smtClean="0"/>
              <a:t>24-09-2022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424708AE-4839-450B-BFE5-EECCC2E8D9B7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34360674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tpteam/DST/tree/master/Project%20information" TargetMode="External"/><Relationship Id="rId2" Type="http://schemas.openxmlformats.org/officeDocument/2006/relationships/hyperlink" Target="https://github.com/ctpteam/DST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tpteam/DST/raw/master/Project%20information/3573%20Projektdatabase/VS%20Aftale%20om%20data%20til%20andet%20databehandlingssted%20-%20FSEID-00004797%20-%20opdateret%2024-05-2022%20(HENID-00003423)%20.msg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esundhed.dk/Dokumentation" TargetMode="External"/><Relationship Id="rId2" Type="http://schemas.openxmlformats.org/officeDocument/2006/relationships/hyperlink" Target="https://www.dst.dk/extranet/forskningvariabellister/Oversigt%20over%20registre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65FB3F8-2DC0-46CD-8B53-76880BD345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4211" y="685800"/>
            <a:ext cx="10467697" cy="1947333"/>
          </a:xfrm>
        </p:spPr>
        <p:txBody>
          <a:bodyPr>
            <a:noAutofit/>
          </a:bodyPr>
          <a:lstStyle/>
          <a:p>
            <a:pPr algn="ctr">
              <a:spcAft>
                <a:spcPts val="600"/>
              </a:spcAft>
            </a:pPr>
            <a:r>
              <a:rPr lang="en-US" dirty="0">
                <a:solidFill>
                  <a:schemeClr val="bg1"/>
                </a:solidFill>
              </a:rPr>
              <a:t>Presentation at the third register symposium 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7ACD031F-4448-406F-80CA-D85C863909D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84212" y="4144432"/>
            <a:ext cx="6400800" cy="1947333"/>
          </a:xfrm>
        </p:spPr>
        <p:txBody>
          <a:bodyPr>
            <a:normAutofit fontScale="85000" lnSpcReduction="10000"/>
          </a:bodyPr>
          <a:lstStyle/>
          <a:p>
            <a:r>
              <a:rPr lang="da-DK" dirty="0">
                <a:solidFill>
                  <a:schemeClr val="bg1"/>
                </a:solidFill>
              </a:rPr>
              <a:t>Mikkel Porsborg Andersen </a:t>
            </a:r>
          </a:p>
          <a:p>
            <a:r>
              <a:rPr lang="en-US" dirty="0" err="1">
                <a:solidFill>
                  <a:schemeClr val="bg1"/>
                </a:solidFill>
              </a:rPr>
              <a:t>Ph.D</a:t>
            </a:r>
            <a:r>
              <a:rPr lang="en-US" dirty="0">
                <a:solidFill>
                  <a:schemeClr val="bg1"/>
                </a:solidFill>
              </a:rPr>
              <a:t>, </a:t>
            </a:r>
            <a:r>
              <a:rPr lang="en-US" dirty="0" err="1">
                <a:solidFill>
                  <a:schemeClr val="bg1"/>
                </a:solidFill>
              </a:rPr>
              <a:t>MSc.Public</a:t>
            </a:r>
            <a:r>
              <a:rPr lang="en-US" dirty="0">
                <a:solidFill>
                  <a:schemeClr val="bg1"/>
                </a:solidFill>
              </a:rPr>
              <a:t> Health, </a:t>
            </a:r>
            <a:r>
              <a:rPr lang="en-US" dirty="0" err="1">
                <a:solidFill>
                  <a:schemeClr val="bg1"/>
                </a:solidFill>
              </a:rPr>
              <a:t>BSc.Sports</a:t>
            </a:r>
            <a:r>
              <a:rPr lang="en-US" dirty="0">
                <a:solidFill>
                  <a:schemeClr val="bg1"/>
                </a:solidFill>
              </a:rPr>
              <a:t> Science   </a:t>
            </a:r>
          </a:p>
          <a:p>
            <a:r>
              <a:rPr lang="da-DK" dirty="0">
                <a:solidFill>
                  <a:schemeClr val="bg1"/>
                </a:solidFill>
              </a:rPr>
              <a:t>Seniorforsker og Specialkonsulent i Datamanagement </a:t>
            </a:r>
          </a:p>
          <a:p>
            <a:r>
              <a:rPr lang="da-DK" dirty="0">
                <a:solidFill>
                  <a:schemeClr val="bg1"/>
                </a:solidFill>
              </a:rPr>
              <a:t>Nordsjællands Hospital - Hillerød  </a:t>
            </a:r>
          </a:p>
          <a:p>
            <a:r>
              <a:rPr lang="da-DK" dirty="0">
                <a:solidFill>
                  <a:schemeClr val="bg1"/>
                </a:solidFill>
              </a:rPr>
              <a:t>E-mail: mikkel.porsborg.andersen@regionh.dk</a:t>
            </a:r>
          </a:p>
        </p:txBody>
      </p:sp>
      <p:pic>
        <p:nvPicPr>
          <p:cNvPr id="5" name="Billede 4">
            <a:extLst>
              <a:ext uri="{FF2B5EF4-FFF2-40B4-BE49-F238E27FC236}">
                <a16:creationId xmlns:a16="http://schemas.microsoft.com/office/drawing/2014/main" id="{F8DEB6AB-3CE4-4471-A5A5-CAC3BEF06E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12288" y="3989387"/>
            <a:ext cx="20955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23233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84BC9AC-8A45-4C1D-B99F-6B29DAF03E4A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67E7FA20-2E41-476C-92B3-42CF9D183A02}"/>
              </a:ext>
            </a:extLst>
          </p:cNvPr>
          <p:cNvSpPr txBox="1">
            <a:spLocks/>
          </p:cNvSpPr>
          <p:nvPr/>
        </p:nvSpPr>
        <p:spPr>
          <a:xfrm>
            <a:off x="684211" y="1544540"/>
            <a:ext cx="10758330" cy="338526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If a researcher wish to define ambulatory visit or hospitalization.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Hospitalization could for instance be defined as following: </a:t>
            </a:r>
          </a:p>
          <a:p>
            <a:pPr lvl="2"/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Priortet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“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planlagt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kode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ATA3)”</a:t>
            </a:r>
            <a:r>
              <a:rPr lang="da-DK" sz="2200" dirty="0">
                <a:solidFill>
                  <a:schemeClr val="bg1"/>
                </a:solidFill>
              </a:rPr>
              <a:t> eller ”akut (kode ATA1)” </a:t>
            </a:r>
            <a:endParaRPr lang="en-US" sz="2200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kontakttype ”fysisk fremmøde (kode ALCA00)”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&gt;=12 timer mellem start og slut på kontakten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7247920F-28B1-4C5B-A3AE-98796054387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9 of 11</a:t>
            </a:r>
          </a:p>
        </p:txBody>
      </p:sp>
    </p:spTree>
    <p:extLst>
      <p:ext uri="{BB962C8B-B14F-4D97-AF65-F5344CB8AC3E}">
        <p14:creationId xmlns:p14="http://schemas.microsoft.com/office/powerpoint/2010/main" val="27257169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430EA8F1-B901-4E2E-8D2A-53E7DF26C510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FA8F82C5-6CCF-46A8-9E7C-A05991BC849A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20671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Increased expenses for running the network</a:t>
            </a:r>
          </a:p>
          <a:p>
            <a:r>
              <a:rPr lang="en-US" sz="2600" dirty="0">
                <a:solidFill>
                  <a:schemeClr val="bg1"/>
                </a:solidFill>
              </a:rPr>
              <a:t>Funding applications  </a:t>
            </a:r>
          </a:p>
          <a:p>
            <a:r>
              <a:rPr lang="en-US" sz="2600" dirty="0">
                <a:solidFill>
                  <a:schemeClr val="bg1"/>
                </a:solidFill>
              </a:rPr>
              <a:t>Apply for 20.000kr pr. year for running costs towards expenses at DST and SDS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D0A4A7D6-9640-413D-ACA6-0C7234294488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10 of 11</a:t>
            </a:r>
          </a:p>
        </p:txBody>
      </p:sp>
    </p:spTree>
    <p:extLst>
      <p:ext uri="{BB962C8B-B14F-4D97-AF65-F5344CB8AC3E}">
        <p14:creationId xmlns:p14="http://schemas.microsoft.com/office/powerpoint/2010/main" val="28223583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793A2CB2-3174-4B0A-A2C5-379871B10B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CBDFA5CD-7A58-4E64-8973-E3917EB9CB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5842" y="2033833"/>
            <a:ext cx="4170867" cy="4138367"/>
          </a:xfrm>
          <a:prstGeom prst="rect">
            <a:avLst/>
          </a:prstGeom>
        </p:spPr>
      </p:pic>
      <p:sp>
        <p:nvSpPr>
          <p:cNvPr id="5" name="Undertitel 2">
            <a:extLst>
              <a:ext uri="{FF2B5EF4-FFF2-40B4-BE49-F238E27FC236}">
                <a16:creationId xmlns:a16="http://schemas.microsoft.com/office/drawing/2014/main" id="{B7A4E964-EE3D-48CD-BB1C-6367D85F7582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11 of 11</a:t>
            </a:r>
          </a:p>
        </p:txBody>
      </p:sp>
    </p:spTree>
    <p:extLst>
      <p:ext uri="{BB962C8B-B14F-4D97-AF65-F5344CB8AC3E}">
        <p14:creationId xmlns:p14="http://schemas.microsoft.com/office/powerpoint/2010/main" val="34609595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B0A45D2F-C0EC-46A2-BD26-61CCF2E3FA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Overview</a:t>
            </a:r>
          </a:p>
        </p:txBody>
      </p:sp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5C04647-41CC-43E6-B39B-0A2A34EA0625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6270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Setup at Statistics Denmark in relation to the data flow</a:t>
            </a:r>
          </a:p>
          <a:p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  <a:r>
              <a:rPr lang="en-US" sz="3200" dirty="0">
                <a:solidFill>
                  <a:schemeClr val="bg1"/>
                </a:solidFill>
              </a:rPr>
              <a:t>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Status on the project folders update </a:t>
            </a:r>
          </a:p>
          <a:p>
            <a:r>
              <a:rPr lang="en-US" sz="3200" dirty="0">
                <a:solidFill>
                  <a:schemeClr val="bg1"/>
                </a:solidFill>
              </a:rPr>
              <a:t>New data structure on the project folders   </a:t>
            </a:r>
          </a:p>
          <a:p>
            <a:r>
              <a:rPr lang="en-US" sz="3200" dirty="0">
                <a:solidFill>
                  <a:schemeClr val="bg1"/>
                </a:solidFill>
              </a:rPr>
              <a:t>Running cost and economy </a:t>
            </a:r>
          </a:p>
          <a:p>
            <a:r>
              <a:rPr lang="en-US" sz="3200" dirty="0">
                <a:solidFill>
                  <a:schemeClr val="bg1"/>
                </a:solidFill>
              </a:rPr>
              <a:t>Questions or comments </a:t>
            </a:r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5" name="Undertitel 2">
            <a:extLst>
              <a:ext uri="{FF2B5EF4-FFF2-40B4-BE49-F238E27FC236}">
                <a16:creationId xmlns:a16="http://schemas.microsoft.com/office/drawing/2014/main" id="{2D3F8CA4-BE08-4D0E-9195-29B3907510C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1 of 11</a:t>
            </a: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C877E8A-32A5-441B-BBBC-CE5E6F8A48FA}"/>
              </a:ext>
            </a:extLst>
          </p:cNvPr>
          <p:cNvSpPr/>
          <p:nvPr/>
        </p:nvSpPr>
        <p:spPr>
          <a:xfrm>
            <a:off x="6683536" y="5336453"/>
            <a:ext cx="4222143" cy="1200329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i="1" dirty="0"/>
              <a:t>“Tell me and I forget, teach me and I may remember, involve me and I learn.”</a:t>
            </a:r>
          </a:p>
          <a:p>
            <a:pPr algn="ctr"/>
            <a:r>
              <a:rPr lang="da-DK" dirty="0"/>
              <a:t>Benjamin Franklin</a:t>
            </a:r>
            <a:endParaRPr lang="da-DK" sz="1000" dirty="0"/>
          </a:p>
        </p:txBody>
      </p:sp>
    </p:spTree>
    <p:extLst>
      <p:ext uri="{BB962C8B-B14F-4D97-AF65-F5344CB8AC3E}">
        <p14:creationId xmlns:p14="http://schemas.microsoft.com/office/powerpoint/2010/main" val="37757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FCB41E1E-ACBE-4E61-9BD9-D2FE790E105C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Reduction of project folders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C3ED5538-93B7-4B93-8C8D-87B440985BBF}"/>
              </a:ext>
            </a:extLst>
          </p:cNvPr>
          <p:cNvSpPr txBox="1">
            <a:spLocks/>
          </p:cNvSpPr>
          <p:nvPr/>
        </p:nvSpPr>
        <p:spPr>
          <a:xfrm>
            <a:off x="684211" y="1558457"/>
            <a:ext cx="10758330" cy="14153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2500" dirty="0">
                <a:solidFill>
                  <a:schemeClr val="bg1"/>
                </a:solidFill>
              </a:rPr>
              <a:t>The </a:t>
            </a:r>
            <a:r>
              <a:rPr lang="en-US" sz="2500" dirty="0">
                <a:solidFill>
                  <a:schemeClr val="bg1"/>
                </a:solidFill>
              </a:rPr>
              <a:t>cost</a:t>
            </a:r>
            <a:r>
              <a:rPr lang="da-DK" sz="2500" dirty="0">
                <a:solidFill>
                  <a:schemeClr val="bg1"/>
                </a:solidFill>
              </a:rPr>
              <a:t> in relation to </a:t>
            </a:r>
            <a:r>
              <a:rPr lang="en-US" sz="2500" dirty="0">
                <a:solidFill>
                  <a:schemeClr val="bg1"/>
                </a:solidFill>
              </a:rPr>
              <a:t>project</a:t>
            </a:r>
            <a:r>
              <a:rPr lang="da-DK" sz="2500" dirty="0">
                <a:solidFill>
                  <a:schemeClr val="bg1"/>
                </a:solidFill>
              </a:rPr>
              <a:t> folder </a:t>
            </a:r>
            <a:r>
              <a:rPr lang="en-US" sz="2500" dirty="0">
                <a:solidFill>
                  <a:schemeClr val="bg1"/>
                </a:solidFill>
              </a:rPr>
              <a:t>updates has increased  </a:t>
            </a:r>
            <a:r>
              <a:rPr lang="da-DK" sz="2500" dirty="0">
                <a:solidFill>
                  <a:schemeClr val="bg1"/>
                </a:solidFill>
              </a:rPr>
              <a:t>  </a:t>
            </a:r>
          </a:p>
          <a:p>
            <a:r>
              <a:rPr lang="en-US" sz="2500" dirty="0">
                <a:solidFill>
                  <a:schemeClr val="bg1"/>
                </a:solidFill>
              </a:rPr>
              <a:t>Minimizing the project folders to the following folders  </a:t>
            </a:r>
            <a:r>
              <a:rPr lang="da-DK" sz="2500" dirty="0">
                <a:solidFill>
                  <a:schemeClr val="bg1"/>
                </a:solidFill>
              </a:rPr>
              <a:t> 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E59645B5-1C7B-471A-8E41-81616B7E7C7C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2 of 11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950905BE-B681-4E78-AD2A-A28777CA7AC6}"/>
              </a:ext>
            </a:extLst>
          </p:cNvPr>
          <p:cNvSpPr txBox="1">
            <a:spLocks/>
          </p:cNvSpPr>
          <p:nvPr/>
        </p:nvSpPr>
        <p:spPr>
          <a:xfrm>
            <a:off x="684211" y="2830663"/>
            <a:ext cx="10758330" cy="349459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3573 – Projektdatabase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3740 – Cancerrisiko og hjerterisiko ved diabetes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3775 – Sundhed og sygdom hos kvinder og børn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3826 – Operationer og ulykker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6130 – Prognose og følgesygdomme efter cancer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6582 – Inflammatorisk Sygdom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6818 – Hjertekarsygdom - Sygdomsbehandling og kardiovaskulære risiko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7089 – Hjertestop udenfor hospital – ESCAPE-NET</a:t>
            </a:r>
          </a:p>
        </p:txBody>
      </p:sp>
    </p:spTree>
    <p:extLst>
      <p:ext uri="{BB962C8B-B14F-4D97-AF65-F5344CB8AC3E}">
        <p14:creationId xmlns:p14="http://schemas.microsoft.com/office/powerpoint/2010/main" val="2529539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1C216A5B-FF92-43E6-BA05-928289ACB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4211" y="685800"/>
            <a:ext cx="11094131" cy="101237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Setup at Statistics Denmark in relation to the data flow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03D5570D-EC5C-49CC-884A-66AFB3B502C2}"/>
              </a:ext>
            </a:extLst>
          </p:cNvPr>
          <p:cNvSpPr txBox="1">
            <a:spLocks/>
          </p:cNvSpPr>
          <p:nvPr/>
        </p:nvSpPr>
        <p:spPr>
          <a:xfrm>
            <a:off x="684211" y="1698171"/>
            <a:ext cx="11094131" cy="42911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endParaRPr lang="en-US" sz="3200" dirty="0"/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1AE2EB81-C903-4F00-A9CB-11AFB5B77FF0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3 of 11</a:t>
            </a:r>
          </a:p>
        </p:txBody>
      </p:sp>
      <p:sp>
        <p:nvSpPr>
          <p:cNvPr id="12" name="Pladsholder til indhold 2">
            <a:extLst>
              <a:ext uri="{FF2B5EF4-FFF2-40B4-BE49-F238E27FC236}">
                <a16:creationId xmlns:a16="http://schemas.microsoft.com/office/drawing/2014/main" id="{CF808850-E071-4E4F-B85F-3FA72AB0B9DA}"/>
              </a:ext>
            </a:extLst>
          </p:cNvPr>
          <p:cNvSpPr txBox="1">
            <a:spLocks/>
          </p:cNvSpPr>
          <p:nvPr/>
        </p:nvSpPr>
        <p:spPr>
          <a:xfrm>
            <a:off x="493777" y="1825091"/>
            <a:ext cx="6320491" cy="387842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</a:rPr>
              <a:t>Data from </a:t>
            </a:r>
            <a:r>
              <a:rPr lang="da-DK" sz="2000" dirty="0">
                <a:solidFill>
                  <a:schemeClr val="bg1"/>
                </a:solidFill>
              </a:rPr>
              <a:t>Danish Health Data Authority (SDS)</a:t>
            </a:r>
          </a:p>
          <a:p>
            <a:r>
              <a:rPr lang="da-DK" dirty="0">
                <a:solidFill>
                  <a:schemeClr val="bg1"/>
                </a:solidFill>
              </a:rPr>
              <a:t>Data from </a:t>
            </a:r>
            <a:r>
              <a:rPr lang="en-US" dirty="0">
                <a:solidFill>
                  <a:schemeClr val="bg1"/>
                </a:solidFill>
              </a:rPr>
              <a:t>Statistics</a:t>
            </a:r>
            <a:r>
              <a:rPr lang="da-DK" dirty="0">
                <a:solidFill>
                  <a:schemeClr val="bg1"/>
                </a:solidFill>
              </a:rPr>
              <a:t> </a:t>
            </a:r>
            <a:r>
              <a:rPr lang="en-US" dirty="0">
                <a:solidFill>
                  <a:schemeClr val="bg1"/>
                </a:solidFill>
              </a:rPr>
              <a:t>Denmark (DST)</a:t>
            </a:r>
            <a:r>
              <a:rPr lang="da-DK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</a:rPr>
              <a:t>  </a:t>
            </a:r>
          </a:p>
          <a:p>
            <a:r>
              <a:rPr lang="en-US" dirty="0">
                <a:solidFill>
                  <a:schemeClr val="bg1"/>
                </a:solidFill>
              </a:rPr>
              <a:t>Data flow</a:t>
            </a:r>
            <a:r>
              <a:rPr lang="da-DK" dirty="0">
                <a:solidFill>
                  <a:schemeClr val="bg1"/>
                </a:solidFill>
              </a:rPr>
              <a:t> </a:t>
            </a:r>
          </a:p>
          <a:p>
            <a:r>
              <a:rPr lang="en-US" dirty="0">
                <a:solidFill>
                  <a:schemeClr val="bg1"/>
                </a:solidFill>
              </a:rPr>
              <a:t>Content in the folders    </a:t>
            </a:r>
          </a:p>
          <a:p>
            <a:r>
              <a:rPr lang="en-US" dirty="0">
                <a:solidFill>
                  <a:schemeClr val="bg1"/>
                </a:solidFill>
              </a:rPr>
              <a:t>Links are below:</a:t>
            </a:r>
          </a:p>
          <a:p>
            <a:pPr marL="0" indent="0">
              <a:buNone/>
            </a:pPr>
            <a:r>
              <a:rPr lang="da-DK" dirty="0"/>
              <a:t> </a:t>
            </a:r>
          </a:p>
        </p:txBody>
      </p:sp>
      <p:sp>
        <p:nvSpPr>
          <p:cNvPr id="10" name="Pladsholder til indhold 2">
            <a:extLst>
              <a:ext uri="{FF2B5EF4-FFF2-40B4-BE49-F238E27FC236}">
                <a16:creationId xmlns:a16="http://schemas.microsoft.com/office/drawing/2014/main" id="{F0AEA8DD-01F8-466B-A6D6-FFB61641385C}"/>
              </a:ext>
            </a:extLst>
          </p:cNvPr>
          <p:cNvSpPr txBox="1">
            <a:spLocks/>
          </p:cNvSpPr>
          <p:nvPr/>
        </p:nvSpPr>
        <p:spPr>
          <a:xfrm>
            <a:off x="381839" y="4766571"/>
            <a:ext cx="3410919" cy="949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2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lvl="1">
              <a:buFont typeface="Arial" panose="020B0604020202020204" pitchFamily="34" charset="0"/>
              <a:buChar char="•"/>
            </a:pPr>
            <a:r>
              <a:rPr lang="en-US" sz="8000" b="1" dirty="0" err="1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</a:t>
            </a:r>
            <a:endParaRPr lang="en-US" sz="8000" b="1" dirty="0">
              <a:solidFill>
                <a:schemeClr val="bg1"/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da-DK" sz="8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Data Content</a:t>
            </a:r>
            <a:endParaRPr lang="da-DK" sz="8000" b="1" u="sng" dirty="0">
              <a:solidFill>
                <a:schemeClr val="bg1"/>
              </a:solidFill>
            </a:endParaRPr>
          </a:p>
          <a:p>
            <a:pPr marL="457200" lvl="1" indent="0">
              <a:buNone/>
            </a:pPr>
            <a:endParaRPr lang="da-DK" sz="1900" dirty="0"/>
          </a:p>
          <a:p>
            <a:pPr marL="0" indent="0">
              <a:buNone/>
            </a:pPr>
            <a:r>
              <a:rPr lang="da-DK" sz="3200" dirty="0"/>
              <a:t> </a:t>
            </a:r>
          </a:p>
        </p:txBody>
      </p:sp>
      <p:pic>
        <p:nvPicPr>
          <p:cNvPr id="3" name="Billede 2">
            <a:extLst>
              <a:ext uri="{FF2B5EF4-FFF2-40B4-BE49-F238E27FC236}">
                <a16:creationId xmlns:a16="http://schemas.microsoft.com/office/drawing/2014/main" id="{7E9DA040-C1F2-4077-B70A-B92DDDD324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92758" y="3371353"/>
            <a:ext cx="7796765" cy="23444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12582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E2FFF130-2401-4363-96DE-53A4D50B5045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da-DK" sz="3200" dirty="0">
                <a:solidFill>
                  <a:schemeClr val="bg1"/>
                </a:solidFill>
              </a:rPr>
              <a:t>Data </a:t>
            </a:r>
            <a:r>
              <a:rPr lang="en-US" sz="3200" dirty="0">
                <a:solidFill>
                  <a:schemeClr val="bg1"/>
                </a:solidFill>
              </a:rPr>
              <a:t>delivery</a:t>
            </a:r>
            <a:r>
              <a:rPr lang="da-DK" sz="3200" dirty="0">
                <a:solidFill>
                  <a:schemeClr val="bg1"/>
                </a:solidFill>
              </a:rPr>
              <a:t> from Danish Health Data Authority (SDS)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9C5E50FE-89CE-4A59-826E-2AF443BE0F98}"/>
              </a:ext>
            </a:extLst>
          </p:cNvPr>
          <p:cNvSpPr txBox="1">
            <a:spLocks/>
          </p:cNvSpPr>
          <p:nvPr/>
        </p:nvSpPr>
        <p:spPr>
          <a:xfrm>
            <a:off x="684211" y="1703565"/>
            <a:ext cx="10758330" cy="4621697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Data delivery to the project database</a:t>
            </a:r>
          </a:p>
          <a:p>
            <a:r>
              <a:rPr lang="en-US" sz="2800" dirty="0">
                <a:solidFill>
                  <a:schemeClr val="bg1"/>
                </a:solidFill>
              </a:rPr>
              <a:t>The data delivery included the following registries:</a:t>
            </a: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Cancer Register (CAR)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Psychiatric Central register (PCR)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Cause of Death register (DAR)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Pathology register (PAT)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The Birth register (MFR)</a:t>
            </a: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 </a:t>
            </a:r>
            <a:r>
              <a:rPr lang="en-US" dirty="0">
                <a:solidFill>
                  <a:schemeClr val="bg1"/>
                </a:solidFill>
              </a:rPr>
              <a:t>Patient register (LPR2)</a:t>
            </a: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 </a:t>
            </a:r>
            <a:r>
              <a:rPr lang="en-US" dirty="0">
                <a:solidFill>
                  <a:schemeClr val="bg1"/>
                </a:solidFill>
              </a:rPr>
              <a:t>Patient register – </a:t>
            </a:r>
            <a:r>
              <a:rPr lang="da-DK" dirty="0">
                <a:solidFill>
                  <a:schemeClr val="bg1"/>
                </a:solidFill>
              </a:rPr>
              <a:t>Final datamodel </a:t>
            </a:r>
            <a:r>
              <a:rPr lang="en-US" dirty="0">
                <a:solidFill>
                  <a:schemeClr val="bg1"/>
                </a:solidFill>
              </a:rPr>
              <a:t>(LPR3_F)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da-DK" dirty="0">
                <a:solidFill>
                  <a:schemeClr val="bg1"/>
                </a:solidFill>
              </a:rPr>
              <a:t>National </a:t>
            </a:r>
            <a:r>
              <a:rPr lang="en-US" dirty="0">
                <a:solidFill>
                  <a:schemeClr val="bg1"/>
                </a:solidFill>
              </a:rPr>
              <a:t>Patient register - Psychiatric  (LPR-PSYK)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Clinical</a:t>
            </a:r>
            <a:r>
              <a:rPr lang="da-DK" dirty="0">
                <a:solidFill>
                  <a:schemeClr val="bg1"/>
                </a:solidFill>
              </a:rPr>
              <a:t> Laboratory Information Register</a:t>
            </a:r>
            <a:r>
              <a:rPr lang="en-US" dirty="0">
                <a:solidFill>
                  <a:schemeClr val="bg1"/>
                </a:solidFill>
              </a:rPr>
              <a:t>(LAB)</a:t>
            </a:r>
            <a:endParaRPr lang="en-US" sz="1600" dirty="0">
              <a:solidFill>
                <a:schemeClr val="bg1"/>
              </a:solidFill>
            </a:endParaRPr>
          </a:p>
          <a:p>
            <a:pPr lvl="1" algn="ctr"/>
            <a:r>
              <a:rPr lang="en-US" dirty="0">
                <a:solidFill>
                  <a:schemeClr val="bg1"/>
                </a:solidFill>
              </a:rPr>
              <a:t>Nursing Home register (PLH)</a:t>
            </a:r>
            <a:endParaRPr lang="en-US" sz="1600" dirty="0">
              <a:solidFill>
                <a:schemeClr val="bg1"/>
              </a:solidFill>
            </a:endParaRP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CCFFB909-15CF-41C2-A022-BB987AB35B79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4 of 11</a:t>
            </a:r>
          </a:p>
        </p:txBody>
      </p:sp>
      <p:sp>
        <p:nvSpPr>
          <p:cNvPr id="8" name="Undertitel 2">
            <a:extLst>
              <a:ext uri="{FF2B5EF4-FFF2-40B4-BE49-F238E27FC236}">
                <a16:creationId xmlns:a16="http://schemas.microsoft.com/office/drawing/2014/main" id="{C64AF30A-A1D0-455B-A44E-975BFD14BBF4}"/>
              </a:ext>
            </a:extLst>
          </p:cNvPr>
          <p:cNvSpPr txBox="1">
            <a:spLocks/>
          </p:cNvSpPr>
          <p:nvPr/>
        </p:nvSpPr>
        <p:spPr>
          <a:xfrm>
            <a:off x="8579455" y="6172200"/>
            <a:ext cx="3236180" cy="513817"/>
          </a:xfrm>
          <a:prstGeom prst="rect">
            <a:avLst/>
          </a:prstGeom>
        </p:spPr>
        <p:txBody>
          <a:bodyPr vert="horz" lIns="91440" tIns="45720" rIns="91440" bIns="45720" rtlCol="0" anchor="t">
            <a:normAutofit fontScale="70000" lnSpcReduction="20000"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00" dirty="0">
                <a:solidFill>
                  <a:schemeClr val="tx1"/>
                </a:solidFill>
              </a:rPr>
              <a:t>For a detailed description of the content of agreement and variable available follow the link: </a:t>
            </a:r>
            <a:r>
              <a:rPr lang="en-US" sz="16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Agreement </a:t>
            </a:r>
            <a:endParaRPr lang="en-US" sz="1600" b="1" u="sng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65793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2B1E6C97-646D-4EB0-BEBB-7ACCF239393E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Status on the project folders update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3F9349E0-EC52-4C16-AB75-08492E809E2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5 of 11</a:t>
            </a:r>
          </a:p>
        </p:txBody>
      </p:sp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3315C4F7-1C48-4001-81E1-93E7EDB51EE1}"/>
              </a:ext>
            </a:extLst>
          </p:cNvPr>
          <p:cNvSpPr txBox="1">
            <a:spLocks/>
          </p:cNvSpPr>
          <p:nvPr/>
        </p:nvSpPr>
        <p:spPr>
          <a:xfrm>
            <a:off x="684211" y="1734762"/>
            <a:ext cx="10758330" cy="4806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3573 – Projektdatabase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delivered 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3740 – Cancerrisiko og hjerterisiko ved diabetes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Waiting to be processed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3775 – Sundhed og sygdom hos kvinder og børn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Data delivered and updated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3826 – Operationer og ulykker</a:t>
            </a:r>
          </a:p>
          <a:p>
            <a:pPr algn="ctr"/>
            <a:r>
              <a:rPr lang="en-US" sz="1200" dirty="0">
                <a:solidFill>
                  <a:srgbClr val="FF0000"/>
                </a:solidFill>
              </a:rPr>
              <a:t>Missing coordinator 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6130 – Prognose og følgesygdomme efter cancer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</a:rPr>
              <a:t>In process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6582 – Inflammatorisk Sygdom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Waiting to be processed at SDS, but semi updated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6818 – Hjertekarsygdom - Sygdomsbehandling og kardiovaskulære risiko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In process at SDS</a:t>
            </a:r>
          </a:p>
          <a:p>
            <a:pPr marL="0" lvl="0" indent="0" algn="ctr">
              <a:buNone/>
            </a:pPr>
            <a:r>
              <a:rPr lang="da-DK" dirty="0">
                <a:solidFill>
                  <a:schemeClr val="bg1"/>
                </a:solidFill>
              </a:rPr>
              <a:t>7089 – Hjertestop udenfor hospital – ESCAPE-NET</a:t>
            </a:r>
          </a:p>
          <a:p>
            <a:pPr algn="ctr"/>
            <a:r>
              <a:rPr lang="en-US" sz="1300" dirty="0">
                <a:solidFill>
                  <a:schemeClr val="tx1"/>
                </a:solidFill>
              </a:rPr>
              <a:t>Waiting to be processed at SDS</a:t>
            </a:r>
          </a:p>
          <a:p>
            <a:pPr marL="0" lvl="0" indent="0" algn="ctr">
              <a:buNone/>
            </a:pPr>
            <a:endParaRPr lang="da-DK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78022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dsholder til indhold 2">
            <a:extLst>
              <a:ext uri="{FF2B5EF4-FFF2-40B4-BE49-F238E27FC236}">
                <a16:creationId xmlns:a16="http://schemas.microsoft.com/office/drawing/2014/main" id="{95C2D374-3CFB-47D5-BE4E-A742994343D2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5" name="Pladsholder til indhold 2">
            <a:extLst>
              <a:ext uri="{FF2B5EF4-FFF2-40B4-BE49-F238E27FC236}">
                <a16:creationId xmlns:a16="http://schemas.microsoft.com/office/drawing/2014/main" id="{5390EE9A-D10A-4F28-89B1-4078DC1306E7}"/>
              </a:ext>
            </a:extLst>
          </p:cNvPr>
          <p:cNvSpPr txBox="1">
            <a:spLocks/>
          </p:cNvSpPr>
          <p:nvPr/>
        </p:nvSpPr>
        <p:spPr>
          <a:xfrm>
            <a:off x="684211" y="1703563"/>
            <a:ext cx="10758330" cy="44686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solidFill>
                  <a:schemeClr val="bg1"/>
                </a:solidFill>
              </a:rPr>
              <a:t>Historical data from Statistics Denmark (DST)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Will be transferred as usual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Population register (BEF) will be transferred pr. year  </a:t>
            </a:r>
          </a:p>
          <a:p>
            <a:r>
              <a:rPr lang="en-US" sz="2400" dirty="0">
                <a:solidFill>
                  <a:schemeClr val="bg1"/>
                </a:solidFill>
              </a:rPr>
              <a:t>Data delivery from </a:t>
            </a:r>
            <a:r>
              <a:rPr lang="da-DK" sz="2400" dirty="0">
                <a:solidFill>
                  <a:schemeClr val="bg1"/>
                </a:solidFill>
              </a:rPr>
              <a:t>Danish Health Data Authority (</a:t>
            </a:r>
            <a:r>
              <a:rPr lang="en-US" sz="2400" dirty="0">
                <a:solidFill>
                  <a:schemeClr val="bg1"/>
                </a:solidFill>
              </a:rPr>
              <a:t>SDS)</a:t>
            </a:r>
          </a:p>
          <a:p>
            <a:pPr lvl="1"/>
            <a:r>
              <a:rPr lang="en-US" sz="2000" dirty="0">
                <a:solidFill>
                  <a:schemeClr val="bg1"/>
                </a:solidFill>
              </a:rPr>
              <a:t>Will be transferred as the way we received them from SDS</a:t>
            </a:r>
          </a:p>
          <a:p>
            <a:r>
              <a:rPr lang="en-US" sz="2400" dirty="0">
                <a:solidFill>
                  <a:schemeClr val="bg1"/>
                </a:solidFill>
              </a:rPr>
              <a:t>Advantage, easier for the researcher to find variable descriptions </a:t>
            </a:r>
          </a:p>
          <a:p>
            <a:pPr lvl="1"/>
            <a:r>
              <a:rPr lang="en-US" sz="2000" b="1" u="sng" dirty="0">
                <a:solidFill>
                  <a:schemeClr val="bg1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DST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sz="2000" dirty="0">
                <a:solidFill>
                  <a:schemeClr val="bg1"/>
                </a:solidFill>
              </a:rPr>
              <a:t>variable descriptions  </a:t>
            </a:r>
            <a:endParaRPr lang="en-US" sz="2600" dirty="0">
              <a:solidFill>
                <a:schemeClr val="bg1"/>
              </a:solidFill>
            </a:endParaRPr>
          </a:p>
          <a:p>
            <a:pPr lvl="1"/>
            <a:r>
              <a:rPr lang="en-US" sz="2000" b="1" u="sng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SDS</a:t>
            </a:r>
            <a:r>
              <a:rPr lang="en-US" sz="2000" dirty="0">
                <a:solidFill>
                  <a:schemeClr val="bg1"/>
                </a:solidFill>
              </a:rPr>
              <a:t> </a:t>
            </a:r>
            <a:r>
              <a:rPr lang="en-US" sz="2000" dirty="0">
                <a:solidFill>
                  <a:schemeClr val="bg1"/>
                </a:solidFill>
                <a:sym typeface="Wingdings" panose="05000000000000000000" pitchFamily="2" charset="2"/>
              </a:rPr>
              <a:t> </a:t>
            </a:r>
            <a:r>
              <a:rPr lang="en-US" sz="2000" dirty="0">
                <a:solidFill>
                  <a:schemeClr val="bg1"/>
                </a:solidFill>
              </a:rPr>
              <a:t>variable descriptions</a:t>
            </a:r>
          </a:p>
        </p:txBody>
      </p:sp>
      <p:sp>
        <p:nvSpPr>
          <p:cNvPr id="6" name="Undertitel 2">
            <a:extLst>
              <a:ext uri="{FF2B5EF4-FFF2-40B4-BE49-F238E27FC236}">
                <a16:creationId xmlns:a16="http://schemas.microsoft.com/office/drawing/2014/main" id="{21CE463B-5D18-4054-A723-EAAF27C55B16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6 of 11</a:t>
            </a:r>
          </a:p>
        </p:txBody>
      </p:sp>
    </p:spTree>
    <p:extLst>
      <p:ext uri="{BB962C8B-B14F-4D97-AF65-F5344CB8AC3E}">
        <p14:creationId xmlns:p14="http://schemas.microsoft.com/office/powerpoint/2010/main" val="153506783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dsholder til indhold 2">
            <a:extLst>
              <a:ext uri="{FF2B5EF4-FFF2-40B4-BE49-F238E27FC236}">
                <a16:creationId xmlns:a16="http://schemas.microsoft.com/office/drawing/2014/main" id="{CDA881C8-D3C2-4979-B97B-3F292BB52AE4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809DF56F-E94C-4200-BD0F-962EFC321633}"/>
              </a:ext>
            </a:extLst>
          </p:cNvPr>
          <p:cNvSpPr txBox="1">
            <a:spLocks/>
          </p:cNvSpPr>
          <p:nvPr/>
        </p:nvSpPr>
        <p:spPr>
          <a:xfrm>
            <a:off x="684211" y="1703566"/>
            <a:ext cx="10758330" cy="4530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600" dirty="0">
                <a:solidFill>
                  <a:schemeClr val="bg1"/>
                </a:solidFill>
              </a:rPr>
              <a:t>Demo of the new data structure on the project folders</a:t>
            </a:r>
          </a:p>
          <a:p>
            <a:pPr lvl="1"/>
            <a:r>
              <a:rPr lang="en-US" sz="2200" dirty="0">
                <a:solidFill>
                  <a:schemeClr val="bg1"/>
                </a:solidFill>
              </a:rPr>
              <a:t>How to find the total content of the National Patient register  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LPR2 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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Diag_indl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and 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t_adm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t_diag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recnum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</a:p>
          <a:p>
            <a:pPr lvl="2"/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LPR3 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Kontakt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/diagnose/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diagnose_tillag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kontakt_id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/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diagnose_id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)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  <a:p>
            <a:pPr lvl="1"/>
            <a:r>
              <a:rPr lang="en-US" sz="2400" dirty="0" err="1">
                <a:solidFill>
                  <a:schemeClr val="bg1"/>
                </a:solidFill>
              </a:rPr>
              <a:t>Pattype</a:t>
            </a:r>
            <a:r>
              <a:rPr lang="en-US" sz="2400" dirty="0">
                <a:solidFill>
                  <a:schemeClr val="bg1"/>
                </a:solidFill>
              </a:rPr>
              <a:t> from LPR2 in LPR3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This variable does not exist in the LPR3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The researchers mush define it themselves </a:t>
            </a:r>
          </a:p>
          <a:p>
            <a:pPr lvl="2"/>
            <a:r>
              <a:rPr lang="en-US" sz="2200" dirty="0">
                <a:solidFill>
                  <a:schemeClr val="bg1"/>
                </a:solidFill>
              </a:rPr>
              <a:t>Examples on how to do so will follow on next slide  </a:t>
            </a:r>
          </a:p>
        </p:txBody>
      </p:sp>
      <p:sp>
        <p:nvSpPr>
          <p:cNvPr id="9" name="Undertitel 2">
            <a:extLst>
              <a:ext uri="{FF2B5EF4-FFF2-40B4-BE49-F238E27FC236}">
                <a16:creationId xmlns:a16="http://schemas.microsoft.com/office/drawing/2014/main" id="{D974A7BB-4A64-42E9-A2DA-20F293120703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7 of 11</a:t>
            </a:r>
          </a:p>
        </p:txBody>
      </p:sp>
    </p:spTree>
    <p:extLst>
      <p:ext uri="{BB962C8B-B14F-4D97-AF65-F5344CB8AC3E}">
        <p14:creationId xmlns:p14="http://schemas.microsoft.com/office/powerpoint/2010/main" val="9489697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dsholder til indhold 2">
            <a:extLst>
              <a:ext uri="{FF2B5EF4-FFF2-40B4-BE49-F238E27FC236}">
                <a16:creationId xmlns:a16="http://schemas.microsoft.com/office/drawing/2014/main" id="{F5F0CE06-64AD-4ABB-9D25-197E98AB0AF0}"/>
              </a:ext>
            </a:extLst>
          </p:cNvPr>
          <p:cNvSpPr txBox="1">
            <a:spLocks/>
          </p:cNvSpPr>
          <p:nvPr/>
        </p:nvSpPr>
        <p:spPr>
          <a:xfrm>
            <a:off x="684211" y="685800"/>
            <a:ext cx="11094131" cy="101237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sz="3200" dirty="0">
                <a:solidFill>
                  <a:schemeClr val="bg1"/>
                </a:solidFill>
              </a:rPr>
              <a:t>New data structure on the project folders      </a:t>
            </a:r>
          </a:p>
        </p:txBody>
      </p:sp>
      <p:sp>
        <p:nvSpPr>
          <p:cNvPr id="9" name="Pladsholder til indhold 2">
            <a:extLst>
              <a:ext uri="{FF2B5EF4-FFF2-40B4-BE49-F238E27FC236}">
                <a16:creationId xmlns:a16="http://schemas.microsoft.com/office/drawing/2014/main" id="{FED20A51-CBB1-4177-9DB7-34D65D737D78}"/>
              </a:ext>
            </a:extLst>
          </p:cNvPr>
          <p:cNvSpPr txBox="1">
            <a:spLocks/>
          </p:cNvSpPr>
          <p:nvPr/>
        </p:nvSpPr>
        <p:spPr>
          <a:xfrm>
            <a:off x="684211" y="1478943"/>
            <a:ext cx="10758330" cy="46932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20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8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6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Char char=""/>
              <a:defRPr sz="14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</a:rPr>
              <a:t>If a researcher wish to define ambulatory visit or hospitalization.  </a:t>
            </a:r>
          </a:p>
          <a:p>
            <a:pPr lvl="1"/>
            <a:r>
              <a:rPr lang="en-US" sz="2400" dirty="0">
                <a:solidFill>
                  <a:schemeClr val="bg1"/>
                </a:solidFill>
              </a:rPr>
              <a:t>An ambulatory visit could for instance be defined as following:   </a:t>
            </a:r>
          </a:p>
          <a:p>
            <a:pPr lvl="2"/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Priortet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“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planlagt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(</a:t>
            </a:r>
            <a:r>
              <a:rPr lang="en-US" sz="2200" dirty="0" err="1">
                <a:solidFill>
                  <a:schemeClr val="bg1"/>
                </a:solidFill>
                <a:sym typeface="Wingdings" panose="05000000000000000000" pitchFamily="2" charset="2"/>
              </a:rPr>
              <a:t>kode</a:t>
            </a:r>
            <a:r>
              <a:rPr lang="en-US" sz="2200" dirty="0">
                <a:solidFill>
                  <a:schemeClr val="bg1"/>
                </a:solidFill>
                <a:sym typeface="Wingdings" panose="05000000000000000000" pitchFamily="2" charset="2"/>
              </a:rPr>
              <a:t> ATA3)”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Kontaktårsag ”Ukendt”, ”sygdom (kode ALCC02)” eller ”anden kontaktårsag (kode ALCC90)” (ikke obligatorisk at registrere ved planlagt kontakt)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kontakttype ”fysisk fremmøde (kode ALCA00)” </a:t>
            </a:r>
          </a:p>
          <a:p>
            <a:pPr lvl="2"/>
            <a:r>
              <a:rPr lang="da-DK" sz="2200" dirty="0">
                <a:solidFill>
                  <a:schemeClr val="bg1"/>
                </a:solidFill>
              </a:rPr>
              <a:t>&lt; 1 time mellem start og slut på kontakten </a:t>
            </a:r>
            <a:endParaRPr lang="en-US" sz="2200" dirty="0">
              <a:solidFill>
                <a:schemeClr val="bg1"/>
              </a:solidFill>
            </a:endParaRPr>
          </a:p>
        </p:txBody>
      </p:sp>
      <p:sp>
        <p:nvSpPr>
          <p:cNvPr id="10" name="Undertitel 2">
            <a:extLst>
              <a:ext uri="{FF2B5EF4-FFF2-40B4-BE49-F238E27FC236}">
                <a16:creationId xmlns:a16="http://schemas.microsoft.com/office/drawing/2014/main" id="{FD0A9931-80F9-4FF2-B502-AFA19DDBC1D4}"/>
              </a:ext>
            </a:extLst>
          </p:cNvPr>
          <p:cNvSpPr txBox="1">
            <a:spLocks/>
          </p:cNvSpPr>
          <p:nvPr/>
        </p:nvSpPr>
        <p:spPr>
          <a:xfrm>
            <a:off x="191230" y="6325263"/>
            <a:ext cx="1644195" cy="42303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2100" kern="1200" cap="none">
                <a:solidFill>
                  <a:schemeClr val="bg2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1"/>
              </a:buClr>
              <a:buSzPct val="80000"/>
              <a:buFont typeface="Wingdings 3" panose="05040102010807070707" pitchFamily="18" charset="2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da-DK" sz="1600" dirty="0">
                <a:solidFill>
                  <a:schemeClr val="tx1"/>
                </a:solidFill>
              </a:rPr>
              <a:t>Slide 8 of 11</a:t>
            </a:r>
          </a:p>
        </p:txBody>
      </p:sp>
    </p:spTree>
    <p:extLst>
      <p:ext uri="{BB962C8B-B14F-4D97-AF65-F5344CB8AC3E}">
        <p14:creationId xmlns:p14="http://schemas.microsoft.com/office/powerpoint/2010/main" val="3588387118"/>
      </p:ext>
    </p:extLst>
  </p:cSld>
  <p:clrMapOvr>
    <a:masterClrMapping/>
  </p:clrMapOvr>
</p:sld>
</file>

<file path=ppt/theme/theme1.xml><?xml version="1.0" encoding="utf-8"?>
<a:theme xmlns:a="http://schemas.openxmlformats.org/drawingml/2006/main" name="Udsnit">
  <a:themeElements>
    <a:clrScheme name="Udsnit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Udsnit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Udsnit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1964</TotalTime>
  <Words>798</Words>
  <Application>Microsoft Office PowerPoint</Application>
  <PresentationFormat>Widescreen</PresentationFormat>
  <Paragraphs>118</Paragraphs>
  <Slides>12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4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12</vt:i4>
      </vt:variant>
    </vt:vector>
  </HeadingPairs>
  <TitlesOfParts>
    <vt:vector size="17" baseType="lpstr">
      <vt:lpstr>Arial</vt:lpstr>
      <vt:lpstr>Calibri</vt:lpstr>
      <vt:lpstr>Century Gothic</vt:lpstr>
      <vt:lpstr>Wingdings 3</vt:lpstr>
      <vt:lpstr>Udsnit</vt:lpstr>
      <vt:lpstr>Presentation at the third register symposium 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adgang og godkendelser</dc:title>
  <dc:creator>Mikkel Porsborg Andersen</dc:creator>
  <cp:lastModifiedBy>Mikkel Porsborg Andersen</cp:lastModifiedBy>
  <cp:revision>130</cp:revision>
  <dcterms:created xsi:type="dcterms:W3CDTF">2021-03-08T21:12:59Z</dcterms:created>
  <dcterms:modified xsi:type="dcterms:W3CDTF">2022-09-24T05:36:09Z</dcterms:modified>
</cp:coreProperties>
</file>