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7" r:id="rId19"/>
    <p:sldId id="278" r:id="rId20"/>
    <p:sldId id="275" r:id="rId21"/>
    <p:sldId id="276" r:id="rId22"/>
    <p:sldId id="274" r:id="rId23"/>
    <p:sldId id="280" r:id="rId24"/>
    <p:sldId id="279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DE88-0BF2-9040-8F72-7DBE61919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DD2DE-2C63-D241-818A-543B1351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4E51-2E7D-3B48-8EC3-6D7A1F8B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7911-0E07-804E-819B-E0CEE22FE7C6}" type="datetimeFigureOut">
              <a:rPr lang="da-DK" smtClean="0"/>
              <a:t>15/11/2019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A1CB-C7DF-AA40-81A8-3EE40F49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ED1C1-CD93-3340-9831-68B54D93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8D10-A5D3-954D-9951-E7543A94AC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911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EA61-DDF3-FF4A-AE62-458B6E6A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E2302-31AD-834A-89BA-04538D96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4E35D-07C6-C348-BC4B-1C5C8C4B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7911-0E07-804E-819B-E0CEE22FE7C6}" type="datetimeFigureOut">
              <a:rPr lang="da-DK" smtClean="0"/>
              <a:t>15/11/2019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F100-E06E-C44D-98D0-523088A5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BEF7-4DCE-F94F-8C9D-07C65DA6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8D10-A5D3-954D-9951-E7543A94AC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34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94515-5425-B44F-9F75-70DEEEBB6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1270B-1789-104B-A833-44A9D1A1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2E52C-ADB8-A748-BF73-B0B07537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7911-0E07-804E-819B-E0CEE22FE7C6}" type="datetimeFigureOut">
              <a:rPr lang="da-DK" smtClean="0"/>
              <a:t>15/11/2019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8E78-85CD-8947-8CFF-F9EAEDC8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3FB65-8F03-8E45-90AC-AF6D952B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8D10-A5D3-954D-9951-E7543A94AC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53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C631-1CD7-0C43-9759-7F1C8317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09FC-1261-9542-A3A8-482F9897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A63E-407B-7547-A27F-CE4C288B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7911-0E07-804E-819B-E0CEE22FE7C6}" type="datetimeFigureOut">
              <a:rPr lang="da-DK" smtClean="0"/>
              <a:t>15/11/2019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B08CE-831B-1A40-942C-52A3E9DE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EE07-C876-1A4A-8CBA-F21C8974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8D10-A5D3-954D-9951-E7543A94AC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220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4B10-7583-9D4A-AD67-42781B48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6A045-7CAB-5D48-94B2-1806B539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6DAC-5399-3248-85D8-1054D127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7911-0E07-804E-819B-E0CEE22FE7C6}" type="datetimeFigureOut">
              <a:rPr lang="da-DK" smtClean="0"/>
              <a:t>15/11/2019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238E-0E83-814E-A547-13C6F099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24B19-D750-9B48-AC32-CB31D10A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8D10-A5D3-954D-9951-E7543A94AC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285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C3E4-632E-8E40-B178-C268265B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03277-8E15-F549-899E-C32F44391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1AA22-B802-E84A-BE04-E83A5B240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D2ADF-BD6E-4948-B609-E0DFD3A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7911-0E07-804E-819B-E0CEE22FE7C6}" type="datetimeFigureOut">
              <a:rPr lang="da-DK" smtClean="0"/>
              <a:t>15/11/2019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ACD47-8518-7641-8A83-E34344D6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21BA2-5A20-7D45-890C-BBA145EC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8D10-A5D3-954D-9951-E7543A94AC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479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C659-3DB8-9E4A-8E54-6AB63FA4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F79A4-1096-F540-AC85-C1741791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13CC6-D696-024B-A280-4066A4DC0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BAC3E-C8CC-CE41-A8CF-2218DAFC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66122-C09E-FC44-A310-8F0FEFA7A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20EF9-790B-B54A-B7D8-F9AEFEDF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7911-0E07-804E-819B-E0CEE22FE7C6}" type="datetimeFigureOut">
              <a:rPr lang="da-DK" smtClean="0"/>
              <a:t>15/11/2019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FC2FC-7C85-AA40-B465-4FF6B82F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23F7D-19E7-8046-AA28-5D8DFB9F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8D10-A5D3-954D-9951-E7543A94AC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147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B337-385D-E14B-95F8-3C3F8AB7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6596B-006D-5C43-B0DD-3FDED90A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7911-0E07-804E-819B-E0CEE22FE7C6}" type="datetimeFigureOut">
              <a:rPr lang="da-DK" smtClean="0"/>
              <a:t>15/11/2019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A53B2-3CC6-664F-A499-3260FE9E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38430-7555-0248-9505-B5896764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8D10-A5D3-954D-9951-E7543A94AC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00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61E55-4D6F-5C4A-8E5F-3AD095FC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7911-0E07-804E-819B-E0CEE22FE7C6}" type="datetimeFigureOut">
              <a:rPr lang="da-DK" smtClean="0"/>
              <a:t>15/11/2019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62424-98D7-8A4F-8993-210AF12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D8E-D356-B748-82A5-360D10A5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8D10-A5D3-954D-9951-E7543A94AC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501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E140-73ED-E648-8258-0F43FCD1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892B-CFBA-BD41-9AED-B1AA38FD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3D3B-8559-7043-A18E-2EE5094C3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D89-2E2C-3F4B-AF1F-230633ED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7911-0E07-804E-819B-E0CEE22FE7C6}" type="datetimeFigureOut">
              <a:rPr lang="da-DK" smtClean="0"/>
              <a:t>15/11/2019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A8BF3-5526-2E47-BCA4-2C8B0B8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A3BC3-2603-0149-9C9F-EA035507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8D10-A5D3-954D-9951-E7543A94AC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134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0ECF-FCFC-354B-A6CB-CE9380B2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38C5B-AE47-0448-AFEB-8480742B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8F72E-F229-6146-A407-9EF90EC79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8DD6D-05EE-F344-A703-7E0174EA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7911-0E07-804E-819B-E0CEE22FE7C6}" type="datetimeFigureOut">
              <a:rPr lang="da-DK" smtClean="0"/>
              <a:t>15/11/2019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CD684-934E-884C-83AA-8D1EB4FB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51038-C217-0F47-B50B-AD763843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8D10-A5D3-954D-9951-E7543A94AC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773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B5D72-481C-5244-9185-0FAEEB1C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49E86-8713-C842-B123-D3021A4B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F254-04E0-544D-948F-FED8D0F02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7911-0E07-804E-819B-E0CEE22FE7C6}" type="datetimeFigureOut">
              <a:rPr lang="da-DK" smtClean="0"/>
              <a:t>15/11/2019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BE24-4010-3E43-946D-44390AC5B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60B9-16D6-F445-8B3F-DE880B6C1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8D10-A5D3-954D-9951-E7543A94AC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75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ctpteam/ds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1FDF-A40A-924A-81DE-922F7DBD0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 management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325E5-CF6E-0347-92E2-D8BD556D0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Christian Torp-Pedersen</a:t>
            </a:r>
          </a:p>
        </p:txBody>
      </p:sp>
    </p:spTree>
    <p:extLst>
      <p:ext uri="{BB962C8B-B14F-4D97-AF65-F5344CB8AC3E}">
        <p14:creationId xmlns:p14="http://schemas.microsoft.com/office/powerpoint/2010/main" val="2217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1A02-36AA-D74D-8722-C74745B3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Preparing</a:t>
            </a:r>
            <a:r>
              <a:rPr lang="da-DK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8F92-A266-8141-9B01-60362471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/>
              <a:t># It is </a:t>
            </a:r>
            <a:r>
              <a:rPr lang="da-DK" dirty="0" err="1"/>
              <a:t>usually</a:t>
            </a:r>
            <a:r>
              <a:rPr lang="da-DK" dirty="0"/>
              <a:t> wise to have </a:t>
            </a:r>
            <a:r>
              <a:rPr lang="da-DK" dirty="0" err="1"/>
              <a:t>categorical</a:t>
            </a:r>
            <a:r>
              <a:rPr lang="da-DK" dirty="0"/>
              <a:t> variables as factors and in </a:t>
            </a:r>
            <a:r>
              <a:rPr lang="da-DK" dirty="0" err="1"/>
              <a:t>many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 cases </a:t>
            </a:r>
            <a:r>
              <a:rPr lang="da-DK" dirty="0" err="1"/>
              <a:t>this</a:t>
            </a:r>
            <a:r>
              <a:rPr lang="da-DK" dirty="0"/>
              <a:t> is not the </a:t>
            </a:r>
            <a:r>
              <a:rPr lang="da-DK" dirty="0" err="1"/>
              <a:t>outset</a:t>
            </a:r>
            <a:r>
              <a:rPr lang="da-DK" dirty="0"/>
              <a:t>.  An </a:t>
            </a:r>
            <a:r>
              <a:rPr lang="da-DK" dirty="0" err="1"/>
              <a:t>exception</a:t>
            </a:r>
            <a:r>
              <a:rPr lang="da-DK" dirty="0"/>
              <a:t> is "</a:t>
            </a:r>
            <a:r>
              <a:rPr lang="da-DK" dirty="0" err="1"/>
              <a:t>outcome</a:t>
            </a:r>
            <a:r>
              <a:rPr lang="da-DK" dirty="0"/>
              <a:t>" variables </a:t>
            </a:r>
            <a:r>
              <a:rPr lang="da-DK" dirty="0" err="1"/>
              <a:t>which</a:t>
            </a:r>
            <a:r>
              <a:rPr lang="da-DK" dirty="0"/>
              <a:t> in</a:t>
            </a:r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many</a:t>
            </a:r>
            <a:r>
              <a:rPr lang="da-DK" dirty="0"/>
              <a:t> cases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better</a:t>
            </a:r>
            <a:r>
              <a:rPr lang="da-DK" dirty="0"/>
              <a:t> as c(0,1) or c(0,1,2)</a:t>
            </a:r>
          </a:p>
          <a:p>
            <a:pPr marL="0" indent="0">
              <a:buNone/>
            </a:pPr>
            <a:r>
              <a:rPr lang="da-DK" dirty="0"/>
              <a:t># An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convert</a:t>
            </a:r>
            <a:r>
              <a:rPr lang="da-DK" dirty="0"/>
              <a:t> multiple variables to factors is </a:t>
            </a:r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Publish</a:t>
            </a:r>
            <a:r>
              <a:rPr lang="da-DK" dirty="0"/>
              <a:t>::</a:t>
            </a:r>
            <a:r>
              <a:rPr lang="da-DK" dirty="0" err="1"/>
              <a:t>lazyFactorCoding</a:t>
            </a:r>
            <a:r>
              <a:rPr lang="da-DK" dirty="0"/>
              <a:t>.  This </a:t>
            </a:r>
            <a:r>
              <a:rPr lang="da-DK" dirty="0" err="1"/>
              <a:t>function</a:t>
            </a:r>
            <a:r>
              <a:rPr lang="da-DK" dirty="0"/>
              <a:t> suggests programs lines to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variable</a:t>
            </a:r>
          </a:p>
          <a:p>
            <a:pPr marL="0" indent="0">
              <a:buNone/>
            </a:pPr>
            <a:r>
              <a:rPr lang="da-DK" dirty="0"/>
              <a:t># with a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levels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changed to factors.  The output </a:t>
            </a:r>
            <a:r>
              <a:rPr lang="da-DK" dirty="0" err="1"/>
              <a:t>needs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copied</a:t>
            </a:r>
            <a:r>
              <a:rPr lang="da-DK" dirty="0"/>
              <a:t> to the program:</a:t>
            </a:r>
          </a:p>
          <a:p>
            <a:pPr marL="0" indent="0">
              <a:buNone/>
            </a:pPr>
            <a:r>
              <a:rPr lang="da-DK" dirty="0" err="1"/>
              <a:t>lazyFactorCoding</a:t>
            </a:r>
            <a:r>
              <a:rPr lang="da-DK" dirty="0"/>
              <a:t>(</a:t>
            </a:r>
            <a:r>
              <a:rPr lang="da-DK" dirty="0" err="1"/>
              <a:t>Framingham</a:t>
            </a:r>
            <a:r>
              <a:rPr lang="da-DK" dirty="0"/>
              <a:t>)</a:t>
            </a:r>
          </a:p>
          <a:p>
            <a:pPr marL="0" indent="0">
              <a:buNone/>
            </a:pPr>
            <a:r>
              <a:rPr lang="da-DK" dirty="0"/>
              <a:t># For the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exercise</a:t>
            </a:r>
            <a:r>
              <a:rPr lang="da-DK" dirty="0"/>
              <a:t> on datamanagement the </a:t>
            </a:r>
            <a:r>
              <a:rPr lang="da-DK" dirty="0" err="1"/>
              <a:t>copying</a:t>
            </a:r>
            <a:r>
              <a:rPr lang="da-DK" dirty="0"/>
              <a:t> is not done, but it </a:t>
            </a:r>
            <a:r>
              <a:rPr lang="da-DK" dirty="0" err="1"/>
              <a:t>can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in </a:t>
            </a:r>
            <a:r>
              <a:rPr lang="da-DK" dirty="0" err="1"/>
              <a:t>Typical</a:t>
            </a:r>
            <a:r>
              <a:rPr lang="da-DK" dirty="0"/>
              <a:t> Programs 1.R</a:t>
            </a:r>
          </a:p>
        </p:txBody>
      </p:sp>
    </p:spTree>
    <p:extLst>
      <p:ext uri="{BB962C8B-B14F-4D97-AF65-F5344CB8AC3E}">
        <p14:creationId xmlns:p14="http://schemas.microsoft.com/office/powerpoint/2010/main" val="42278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8EBA-BC62-324F-AD8B-AF8F67ED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4340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Subsetting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4995-912B-804C-85A8-EF1DFA23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208"/>
            <a:ext cx="10515600" cy="58665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/>
              <a:t># Subsets of data:</a:t>
            </a:r>
          </a:p>
          <a:p>
            <a:pPr marL="0" indent="0">
              <a:buNone/>
            </a:pPr>
            <a:r>
              <a:rPr lang="da-DK" dirty="0" err="1"/>
              <a:t>temp</a:t>
            </a:r>
            <a:r>
              <a:rPr lang="da-DK" dirty="0"/>
              <a:t> &lt;- </a:t>
            </a:r>
            <a:r>
              <a:rPr lang="da-DK" dirty="0" err="1"/>
              <a:t>Framingham</a:t>
            </a:r>
            <a:r>
              <a:rPr lang="da-DK" dirty="0"/>
              <a:t>[,.SD[1],by="</a:t>
            </a:r>
            <a:r>
              <a:rPr lang="da-DK" dirty="0" err="1"/>
              <a:t>randid</a:t>
            </a:r>
            <a:r>
              <a:rPr lang="da-DK" dirty="0"/>
              <a:t>"] # Selects the </a:t>
            </a:r>
            <a:r>
              <a:rPr lang="da-DK" dirty="0" err="1"/>
              <a:t>first</a:t>
            </a:r>
            <a:r>
              <a:rPr lang="da-DK" dirty="0"/>
              <a:t> in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group</a:t>
            </a:r>
            <a:r>
              <a:rPr lang="da-DK" dirty="0"/>
              <a:t> by </a:t>
            </a:r>
            <a:r>
              <a:rPr lang="da-DK" dirty="0" err="1"/>
              <a:t>randid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temp</a:t>
            </a:r>
            <a:r>
              <a:rPr lang="da-DK" dirty="0"/>
              <a:t> &lt;- </a:t>
            </a:r>
            <a:r>
              <a:rPr lang="da-DK" dirty="0" err="1"/>
              <a:t>Framingham</a:t>
            </a:r>
            <a:r>
              <a:rPr lang="da-DK" dirty="0"/>
              <a:t>[,.SD[2],by="</a:t>
            </a:r>
            <a:r>
              <a:rPr lang="da-DK" dirty="0" err="1"/>
              <a:t>randid</a:t>
            </a:r>
            <a:r>
              <a:rPr lang="da-DK" dirty="0"/>
              <a:t>"] # Selects the </a:t>
            </a:r>
            <a:r>
              <a:rPr lang="da-DK" dirty="0" err="1"/>
              <a:t>second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temp</a:t>
            </a:r>
            <a:r>
              <a:rPr lang="da-DK" dirty="0"/>
              <a:t> &lt;- </a:t>
            </a:r>
            <a:r>
              <a:rPr lang="da-DK" dirty="0" err="1"/>
              <a:t>Framingham</a:t>
            </a:r>
            <a:r>
              <a:rPr lang="da-DK" dirty="0"/>
              <a:t>[,.SD[.N],by="</a:t>
            </a:r>
            <a:r>
              <a:rPr lang="da-DK" dirty="0" err="1"/>
              <a:t>randid</a:t>
            </a:r>
            <a:r>
              <a:rPr lang="da-DK" dirty="0"/>
              <a:t>"] # Selects the last</a:t>
            </a:r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Subset</a:t>
            </a:r>
            <a:r>
              <a:rPr lang="da-DK" dirty="0"/>
              <a:t> with </a:t>
            </a:r>
            <a:r>
              <a:rPr lang="da-DK" dirty="0" err="1"/>
              <a:t>selected</a:t>
            </a:r>
            <a:r>
              <a:rPr lang="da-DK" dirty="0"/>
              <a:t> variables</a:t>
            </a:r>
          </a:p>
          <a:p>
            <a:pPr marL="0" indent="0">
              <a:buNone/>
            </a:pPr>
            <a:r>
              <a:rPr lang="da-DK" dirty="0"/>
              <a:t>temp1 &lt;- </a:t>
            </a:r>
            <a:r>
              <a:rPr lang="da-DK" dirty="0" err="1"/>
              <a:t>Framingham</a:t>
            </a:r>
            <a:r>
              <a:rPr lang="da-DK" dirty="0"/>
              <a:t>[,.SD[1],.</a:t>
            </a:r>
            <a:r>
              <a:rPr lang="da-DK" dirty="0" err="1"/>
              <a:t>SDcols</a:t>
            </a:r>
            <a:r>
              <a:rPr lang="da-DK" dirty="0"/>
              <a:t>=c("sex"),by="</a:t>
            </a:r>
            <a:r>
              <a:rPr lang="da-DK" dirty="0" err="1"/>
              <a:t>randid</a:t>
            </a:r>
            <a:r>
              <a:rPr lang="da-DK" dirty="0"/>
              <a:t>"]</a:t>
            </a:r>
          </a:p>
          <a:p>
            <a:pPr marL="0" indent="0">
              <a:buNone/>
            </a:pPr>
            <a:r>
              <a:rPr lang="da-DK" dirty="0"/>
              <a:t>temp2 &lt;- </a:t>
            </a:r>
            <a:r>
              <a:rPr lang="da-DK" dirty="0" err="1"/>
              <a:t>Framingham</a:t>
            </a:r>
            <a:r>
              <a:rPr lang="da-DK" dirty="0"/>
              <a:t>[,.SD[1],.</a:t>
            </a:r>
            <a:r>
              <a:rPr lang="da-DK" dirty="0" err="1"/>
              <a:t>SDcols</a:t>
            </a:r>
            <a:r>
              <a:rPr lang="da-DK" dirty="0"/>
              <a:t>=c("</a:t>
            </a:r>
            <a:r>
              <a:rPr lang="da-DK" dirty="0" err="1"/>
              <a:t>sysbp</a:t>
            </a:r>
            <a:r>
              <a:rPr lang="da-DK" dirty="0"/>
              <a:t>"),by="</a:t>
            </a:r>
            <a:r>
              <a:rPr lang="da-DK" dirty="0" err="1"/>
              <a:t>randid</a:t>
            </a:r>
            <a:r>
              <a:rPr lang="da-DK" dirty="0"/>
              <a:t>"]</a:t>
            </a:r>
          </a:p>
          <a:p>
            <a:pPr marL="0" indent="0">
              <a:buNone/>
            </a:pPr>
            <a:r>
              <a:rPr lang="da-DK" dirty="0"/>
              <a:t>temp3 &lt;- </a:t>
            </a:r>
            <a:r>
              <a:rPr lang="da-DK" dirty="0" err="1"/>
              <a:t>Framingham</a:t>
            </a:r>
            <a:r>
              <a:rPr lang="da-DK" dirty="0"/>
              <a:t>[,.SD[1],.</a:t>
            </a:r>
            <a:r>
              <a:rPr lang="da-DK" dirty="0" err="1"/>
              <a:t>SDcols</a:t>
            </a:r>
            <a:r>
              <a:rPr lang="da-DK" dirty="0"/>
              <a:t>=c("diabetes"),by="</a:t>
            </a:r>
            <a:r>
              <a:rPr lang="da-DK" dirty="0" err="1"/>
              <a:t>randid</a:t>
            </a:r>
            <a:r>
              <a:rPr lang="da-DK" dirty="0"/>
              <a:t>"]</a:t>
            </a:r>
          </a:p>
          <a:p>
            <a:pPr marL="0" indent="0">
              <a:buNone/>
            </a:pPr>
            <a:r>
              <a:rPr lang="da-DK" dirty="0"/>
              <a:t># If the </a:t>
            </a:r>
            <a:r>
              <a:rPr lang="da-DK" dirty="0" err="1"/>
              <a:t>first</a:t>
            </a:r>
            <a:r>
              <a:rPr lang="da-DK" dirty="0"/>
              <a:t> and last </a:t>
            </a:r>
            <a:r>
              <a:rPr lang="da-DK" dirty="0" err="1"/>
              <a:t>record</a:t>
            </a:r>
            <a:r>
              <a:rPr lang="da-DK" dirty="0"/>
              <a:t> of a </a:t>
            </a:r>
            <a:r>
              <a:rPr lang="da-DK" dirty="0" err="1"/>
              <a:t>group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flagged the procedure is to </a:t>
            </a:r>
            <a:r>
              <a:rPr lang="da-DK" dirty="0" err="1"/>
              <a:t>use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# the </a:t>
            </a:r>
            <a:r>
              <a:rPr lang="da-DK" dirty="0" err="1"/>
              <a:t>join</a:t>
            </a:r>
            <a:r>
              <a:rPr lang="da-DK" dirty="0"/>
              <a:t> </a:t>
            </a:r>
            <a:r>
              <a:rPr lang="da-DK" dirty="0" err="1"/>
              <a:t>facility</a:t>
            </a:r>
            <a:r>
              <a:rPr lang="da-DK" dirty="0"/>
              <a:t> of </a:t>
            </a:r>
            <a:r>
              <a:rPr lang="da-DK" dirty="0" err="1"/>
              <a:t>data.table</a:t>
            </a:r>
            <a:r>
              <a:rPr lang="da-DK" dirty="0"/>
              <a:t> (</a:t>
            </a:r>
            <a:r>
              <a:rPr lang="da-DK" dirty="0" err="1"/>
              <a:t>see</a:t>
            </a:r>
            <a:r>
              <a:rPr lang="da-DK" dirty="0"/>
              <a:t> manual) and perform an </a:t>
            </a:r>
            <a:r>
              <a:rPr lang="da-DK" dirty="0" err="1"/>
              <a:t>autojoin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"mult"</a:t>
            </a:r>
          </a:p>
          <a:p>
            <a:pPr marL="0" indent="0">
              <a:buNone/>
            </a:pPr>
            <a:r>
              <a:rPr lang="da-DK" dirty="0"/>
              <a:t># to mark the </a:t>
            </a:r>
            <a:r>
              <a:rPr lang="da-DK" dirty="0" err="1"/>
              <a:t>first</a:t>
            </a:r>
            <a:r>
              <a:rPr lang="da-DK" dirty="0"/>
              <a:t> and last of a </a:t>
            </a:r>
            <a:r>
              <a:rPr lang="da-DK" dirty="0" err="1"/>
              <a:t>group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urandid</a:t>
            </a:r>
            <a:r>
              <a:rPr lang="da-DK" dirty="0"/>
              <a:t> &lt;- </a:t>
            </a:r>
            <a:r>
              <a:rPr lang="da-DK" dirty="0" err="1"/>
              <a:t>unique</a:t>
            </a:r>
            <a:r>
              <a:rPr lang="da-DK" dirty="0"/>
              <a:t>(</a:t>
            </a:r>
            <a:r>
              <a:rPr lang="da-DK" dirty="0" err="1"/>
              <a:t>Framingham</a:t>
            </a:r>
            <a:r>
              <a:rPr lang="da-DK" dirty="0"/>
              <a:t>[,.SD,.</a:t>
            </a:r>
            <a:r>
              <a:rPr lang="da-DK" dirty="0" err="1"/>
              <a:t>SDcols</a:t>
            </a:r>
            <a:r>
              <a:rPr lang="da-DK" dirty="0"/>
              <a:t>="</a:t>
            </a:r>
            <a:r>
              <a:rPr lang="da-DK" dirty="0" err="1"/>
              <a:t>randid</a:t>
            </a:r>
            <a:r>
              <a:rPr lang="da-DK" dirty="0"/>
              <a:t>"]) #</a:t>
            </a:r>
            <a:r>
              <a:rPr lang="da-DK" dirty="0" err="1"/>
              <a:t>unique</a:t>
            </a:r>
            <a:r>
              <a:rPr lang="da-DK" dirty="0"/>
              <a:t> series of </a:t>
            </a:r>
            <a:r>
              <a:rPr lang="da-DK" dirty="0" err="1"/>
              <a:t>randid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Framingham</a:t>
            </a:r>
            <a:r>
              <a:rPr lang="da-DK" dirty="0"/>
              <a:t>[, c("</a:t>
            </a:r>
            <a:r>
              <a:rPr lang="da-DK" dirty="0" err="1"/>
              <a:t>first</a:t>
            </a:r>
            <a:r>
              <a:rPr lang="da-DK" dirty="0"/>
              <a:t>","last"):=0L] #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zero</a:t>
            </a:r>
            <a:r>
              <a:rPr lang="da-DK" dirty="0"/>
              <a:t> for </a:t>
            </a:r>
            <a:r>
              <a:rPr lang="da-DK" dirty="0" err="1"/>
              <a:t>first</a:t>
            </a:r>
            <a:r>
              <a:rPr lang="da-DK" dirty="0"/>
              <a:t> and last</a:t>
            </a:r>
          </a:p>
          <a:p>
            <a:pPr marL="0" indent="0">
              <a:buNone/>
            </a:pPr>
            <a:r>
              <a:rPr lang="da-DK" dirty="0" err="1"/>
              <a:t>Framingham</a:t>
            </a:r>
            <a:r>
              <a:rPr lang="da-DK" dirty="0"/>
              <a:t>[</a:t>
            </a:r>
            <a:r>
              <a:rPr lang="da-DK" dirty="0" err="1"/>
              <a:t>urandid</a:t>
            </a:r>
            <a:r>
              <a:rPr lang="da-DK" dirty="0"/>
              <a:t>, </a:t>
            </a:r>
            <a:r>
              <a:rPr lang="da-DK" dirty="0" err="1"/>
              <a:t>first</a:t>
            </a:r>
            <a:r>
              <a:rPr lang="da-DK" dirty="0"/>
              <a:t>:=1L, mult="</a:t>
            </a:r>
            <a:r>
              <a:rPr lang="da-DK" dirty="0" err="1"/>
              <a:t>first</a:t>
            </a:r>
            <a:r>
              <a:rPr lang="da-DK" dirty="0"/>
              <a:t>"]</a:t>
            </a:r>
          </a:p>
          <a:p>
            <a:pPr marL="0" indent="0">
              <a:buNone/>
            </a:pPr>
            <a:r>
              <a:rPr lang="da-DK" dirty="0" err="1"/>
              <a:t>Framingham</a:t>
            </a:r>
            <a:r>
              <a:rPr lang="da-DK" dirty="0"/>
              <a:t>[</a:t>
            </a:r>
            <a:r>
              <a:rPr lang="da-DK" dirty="0" err="1"/>
              <a:t>urandid</a:t>
            </a:r>
            <a:r>
              <a:rPr lang="da-DK" dirty="0"/>
              <a:t>, last:=1L, mult="last"]</a:t>
            </a:r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Selection</a:t>
            </a:r>
            <a:r>
              <a:rPr lang="da-DK" dirty="0"/>
              <a:t> of a </a:t>
            </a:r>
            <a:r>
              <a:rPr lang="da-DK" dirty="0" err="1"/>
              <a:t>subset</a:t>
            </a:r>
            <a:r>
              <a:rPr lang="da-DK" dirty="0"/>
              <a:t> of </a:t>
            </a:r>
            <a:r>
              <a:rPr lang="da-DK" dirty="0" err="1"/>
              <a:t>records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Fsex</a:t>
            </a:r>
            <a:r>
              <a:rPr lang="da-DK" dirty="0"/>
              <a:t> &lt;- </a:t>
            </a:r>
            <a:r>
              <a:rPr lang="da-DK" dirty="0" err="1"/>
              <a:t>Framingham</a:t>
            </a:r>
            <a:r>
              <a:rPr lang="da-DK" dirty="0"/>
              <a:t>[sex==1]  # all </a:t>
            </a:r>
            <a:r>
              <a:rPr lang="da-DK" dirty="0" err="1"/>
              <a:t>records</a:t>
            </a:r>
            <a:r>
              <a:rPr lang="da-DK" dirty="0"/>
              <a:t> with sex=1</a:t>
            </a:r>
          </a:p>
        </p:txBody>
      </p:sp>
    </p:spTree>
    <p:extLst>
      <p:ext uri="{BB962C8B-B14F-4D97-AF65-F5344CB8AC3E}">
        <p14:creationId xmlns:p14="http://schemas.microsoft.com/office/powerpoint/2010/main" val="355015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EAF5-2816-CE42-B6F3-FDF42B75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808"/>
          </a:xfrm>
        </p:spPr>
        <p:txBody>
          <a:bodyPr>
            <a:normAutofit fontScale="90000"/>
          </a:bodyPr>
          <a:lstStyle/>
          <a:p>
            <a:r>
              <a:rPr lang="da-DK" dirty="0"/>
              <a:t>New variables – </a:t>
            </a:r>
            <a:r>
              <a:rPr lang="da-DK" dirty="0" err="1"/>
              <a:t>modifying</a:t>
            </a:r>
            <a:r>
              <a:rPr lang="da-DK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931B-02AD-3A4A-AA05-D9D9B7B8D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126"/>
            <a:ext cx="10515600" cy="57946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/>
              <a:t># Make a single new variable</a:t>
            </a:r>
          </a:p>
          <a:p>
            <a:pPr marL="0" indent="0">
              <a:buNone/>
            </a:pPr>
            <a:r>
              <a:rPr lang="da-DK" dirty="0"/>
              <a:t># Note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"&lt;-" is </a:t>
            </a:r>
            <a:r>
              <a:rPr lang="da-DK" dirty="0" err="1"/>
              <a:t>necessary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new </a:t>
            </a:r>
            <a:r>
              <a:rPr lang="da-DK" dirty="0" err="1"/>
              <a:t>vectors</a:t>
            </a:r>
            <a:r>
              <a:rPr lang="da-DK" dirty="0"/>
              <a:t> in a dataset, but it is </a:t>
            </a:r>
            <a:r>
              <a:rPr lang="da-DK" dirty="0" err="1"/>
              <a:t>necessary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selecting</a:t>
            </a:r>
            <a:r>
              <a:rPr lang="da-DK" dirty="0"/>
              <a:t> part of a </a:t>
            </a:r>
            <a:r>
              <a:rPr lang="da-DK" dirty="0" err="1"/>
              <a:t>data.table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Framingham</a:t>
            </a:r>
            <a:r>
              <a:rPr lang="da-DK" dirty="0"/>
              <a:t>[,</a:t>
            </a:r>
            <a:r>
              <a:rPr lang="da-DK" dirty="0" err="1"/>
              <a:t>smoke_diab</a:t>
            </a:r>
            <a:r>
              <a:rPr lang="da-DK" dirty="0"/>
              <a:t>:=</a:t>
            </a:r>
            <a:r>
              <a:rPr lang="da-DK" dirty="0" err="1"/>
              <a:t>cursmoke</a:t>
            </a:r>
            <a:r>
              <a:rPr lang="da-DK" dirty="0"/>
              <a:t>*diabetes] # </a:t>
            </a:r>
            <a:r>
              <a:rPr lang="da-DK" dirty="0" err="1"/>
              <a:t>maybe</a:t>
            </a:r>
            <a:r>
              <a:rPr lang="da-DK" dirty="0"/>
              <a:t> not </a:t>
            </a:r>
            <a:r>
              <a:rPr lang="da-DK" dirty="0" err="1"/>
              <a:t>useful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 Make a series of new variables</a:t>
            </a:r>
          </a:p>
          <a:p>
            <a:pPr marL="0" indent="0">
              <a:buNone/>
            </a:pPr>
            <a:r>
              <a:rPr lang="da-DK" dirty="0" err="1"/>
              <a:t>Framingham</a:t>
            </a:r>
            <a:r>
              <a:rPr lang="da-DK" dirty="0"/>
              <a:t>[,':='(</a:t>
            </a:r>
            <a:r>
              <a:rPr lang="da-DK" dirty="0" err="1"/>
              <a:t>smoke_diab</a:t>
            </a:r>
            <a:r>
              <a:rPr lang="da-DK" dirty="0"/>
              <a:t>=</a:t>
            </a:r>
            <a:r>
              <a:rPr lang="da-DK" dirty="0" err="1"/>
              <a:t>cursmoke</a:t>
            </a:r>
            <a:r>
              <a:rPr lang="da-DK" dirty="0"/>
              <a:t>*diabetes,</a:t>
            </a:r>
          </a:p>
          <a:p>
            <a:pPr marL="0" indent="0">
              <a:buNone/>
            </a:pPr>
            <a:r>
              <a:rPr lang="da-DK" dirty="0"/>
              <a:t>                 </a:t>
            </a:r>
            <a:r>
              <a:rPr lang="da-DK" dirty="0" err="1"/>
              <a:t>smoke_sex</a:t>
            </a:r>
            <a:r>
              <a:rPr lang="da-DK" dirty="0"/>
              <a:t>=</a:t>
            </a:r>
            <a:r>
              <a:rPr lang="da-DK" dirty="0" err="1"/>
              <a:t>cursmoke</a:t>
            </a:r>
            <a:r>
              <a:rPr lang="da-DK" dirty="0"/>
              <a:t>*sex)]</a:t>
            </a:r>
          </a:p>
          <a:p>
            <a:pPr marL="0" indent="0">
              <a:buNone/>
            </a:pPr>
            <a:r>
              <a:rPr lang="da-DK" dirty="0"/>
              <a:t># Make a new variable, but </a:t>
            </a:r>
            <a:r>
              <a:rPr lang="da-DK" dirty="0" err="1"/>
              <a:t>based</a:t>
            </a:r>
            <a:r>
              <a:rPr lang="da-DK" dirty="0"/>
              <a:t> on a </a:t>
            </a:r>
            <a:r>
              <a:rPr lang="da-DK" dirty="0" err="1"/>
              <a:t>condition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Framingham</a:t>
            </a:r>
            <a:r>
              <a:rPr lang="da-DK" dirty="0"/>
              <a:t>[,sex2:=0]</a:t>
            </a:r>
          </a:p>
          <a:p>
            <a:pPr marL="0" indent="0">
              <a:buNone/>
            </a:pPr>
            <a:r>
              <a:rPr lang="da-DK" dirty="0" err="1"/>
              <a:t>Framingham</a:t>
            </a:r>
            <a:r>
              <a:rPr lang="da-DK" dirty="0"/>
              <a:t>[sex==2,sex2:=1] # New sex variable with 0/1</a:t>
            </a:r>
          </a:p>
          <a:p>
            <a:pPr marL="0" indent="0">
              <a:buNone/>
            </a:pPr>
            <a:r>
              <a:rPr lang="da-DK" dirty="0"/>
              <a:t># One line alternative:</a:t>
            </a:r>
          </a:p>
          <a:p>
            <a:pPr marL="0" indent="0">
              <a:buNone/>
            </a:pPr>
            <a:r>
              <a:rPr lang="da-DK" dirty="0" err="1"/>
              <a:t>Framingham</a:t>
            </a:r>
            <a:r>
              <a:rPr lang="da-DK" dirty="0"/>
              <a:t>[,sex:=</a:t>
            </a:r>
            <a:r>
              <a:rPr lang="da-DK" dirty="0" err="1"/>
              <a:t>ifelse</a:t>
            </a:r>
            <a:r>
              <a:rPr lang="da-DK" dirty="0"/>
              <a:t>(sex==2,1,0)]</a:t>
            </a:r>
          </a:p>
          <a:p>
            <a:pPr marL="0" indent="0">
              <a:buNone/>
            </a:pPr>
            <a:r>
              <a:rPr lang="da-DK" dirty="0"/>
              <a:t># Make a new variable and </a:t>
            </a:r>
            <a:r>
              <a:rPr lang="da-DK" dirty="0" err="1"/>
              <a:t>define</a:t>
            </a:r>
            <a:r>
              <a:rPr lang="da-DK" dirty="0"/>
              <a:t> a factor for </a:t>
            </a:r>
            <a:r>
              <a:rPr lang="da-DK" dirty="0" err="1"/>
              <a:t>blood</a:t>
            </a:r>
            <a:r>
              <a:rPr lang="da-DK" dirty="0"/>
              <a:t> pressure by </a:t>
            </a:r>
            <a:r>
              <a:rPr lang="da-DK" dirty="0" err="1"/>
              <a:t>mean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Framingham</a:t>
            </a:r>
            <a:r>
              <a:rPr lang="da-DK" dirty="0"/>
              <a:t>[,sysbp2:=factor(</a:t>
            </a:r>
            <a:r>
              <a:rPr lang="da-DK" dirty="0" err="1"/>
              <a:t>sysbp</a:t>
            </a:r>
            <a:r>
              <a:rPr lang="da-DK" dirty="0"/>
              <a:t>&gt;median(</a:t>
            </a:r>
            <a:r>
              <a:rPr lang="da-DK" dirty="0" err="1"/>
              <a:t>sysbp</a:t>
            </a:r>
            <a:r>
              <a:rPr lang="da-DK" dirty="0"/>
              <a:t>),</a:t>
            </a:r>
            <a:r>
              <a:rPr lang="da-DK" dirty="0" err="1"/>
              <a:t>levels</a:t>
            </a:r>
            <a:r>
              <a:rPr lang="da-DK" dirty="0"/>
              <a:t>=c(TRUE,FALSE),labels=c("</a:t>
            </a:r>
            <a:r>
              <a:rPr lang="da-DK" dirty="0" err="1"/>
              <a:t>above</a:t>
            </a:r>
            <a:r>
              <a:rPr lang="da-DK" dirty="0"/>
              <a:t>","</a:t>
            </a:r>
            <a:r>
              <a:rPr lang="da-DK" dirty="0" err="1"/>
              <a:t>below</a:t>
            </a:r>
            <a:r>
              <a:rPr lang="da-DK" dirty="0"/>
              <a:t>"))]</a:t>
            </a:r>
          </a:p>
          <a:p>
            <a:pPr marL="0" indent="0">
              <a:buNone/>
            </a:pPr>
            <a:r>
              <a:rPr lang="da-DK" dirty="0"/>
              <a:t># Make a new variable </a:t>
            </a:r>
            <a:r>
              <a:rPr lang="da-DK" dirty="0" err="1"/>
              <a:t>which</a:t>
            </a:r>
            <a:r>
              <a:rPr lang="da-DK" dirty="0"/>
              <a:t> is </a:t>
            </a:r>
            <a:r>
              <a:rPr lang="da-DK" dirty="0" err="1"/>
              <a:t>quartiles</a:t>
            </a:r>
            <a:r>
              <a:rPr lang="da-DK" dirty="0"/>
              <a:t> of </a:t>
            </a:r>
            <a:r>
              <a:rPr lang="da-DK" dirty="0" err="1"/>
              <a:t>sysbp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Framingham</a:t>
            </a:r>
            <a:r>
              <a:rPr lang="da-DK" dirty="0"/>
              <a:t>[,sysbp4:=cut(</a:t>
            </a:r>
            <a:r>
              <a:rPr lang="da-DK" dirty="0" err="1"/>
              <a:t>sysbp</a:t>
            </a:r>
            <a:r>
              <a:rPr lang="da-DK" dirty="0"/>
              <a:t>, breaks=c(</a:t>
            </a:r>
            <a:r>
              <a:rPr lang="da-DK" dirty="0" err="1"/>
              <a:t>quantile</a:t>
            </a:r>
            <a:r>
              <a:rPr lang="da-DK" dirty="0"/>
              <a:t>(</a:t>
            </a:r>
            <a:r>
              <a:rPr lang="da-DK" dirty="0" err="1"/>
              <a:t>sysbp</a:t>
            </a:r>
            <a:r>
              <a:rPr lang="da-DK" dirty="0"/>
              <a:t>, </a:t>
            </a:r>
            <a:r>
              <a:rPr lang="da-DK" dirty="0" err="1"/>
              <a:t>probs</a:t>
            </a:r>
            <a:r>
              <a:rPr lang="da-DK" dirty="0"/>
              <a:t> = </a:t>
            </a:r>
            <a:r>
              <a:rPr lang="da-DK" dirty="0" err="1"/>
              <a:t>seq</a:t>
            </a:r>
            <a:r>
              <a:rPr lang="da-DK" dirty="0"/>
              <a:t>(0, 1, by = 0.25))), </a:t>
            </a:r>
          </a:p>
          <a:p>
            <a:pPr marL="0" indent="0">
              <a:buNone/>
            </a:pPr>
            <a:r>
              <a:rPr lang="da-DK" dirty="0"/>
              <a:t>                      labels=c("Q1","Q2","Q3","Q4"), </a:t>
            </a:r>
            <a:r>
              <a:rPr lang="da-DK" dirty="0" err="1"/>
              <a:t>include.lowest</a:t>
            </a:r>
            <a:r>
              <a:rPr lang="da-DK" dirty="0"/>
              <a:t>=TRUE)] # note, </a:t>
            </a:r>
            <a:r>
              <a:rPr lang="da-DK" dirty="0" err="1"/>
              <a:t>result</a:t>
            </a:r>
            <a:r>
              <a:rPr lang="da-DK" dirty="0"/>
              <a:t>=factor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76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9B47-0009-7F44-9F38-F30BEA9F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Modifying</a:t>
            </a:r>
            <a:r>
              <a:rPr lang="da-DK" dirty="0"/>
              <a:t> a list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0CC3-7FF1-8541-809D-10E341A8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merging</a:t>
            </a:r>
            <a:r>
              <a:rPr lang="da-DK" dirty="0"/>
              <a:t> multiple datasets it is </a:t>
            </a:r>
            <a:r>
              <a:rPr lang="da-DK" dirty="0" err="1"/>
              <a:t>common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som variables</a:t>
            </a:r>
          </a:p>
          <a:p>
            <a:pPr marL="0" indent="0">
              <a:buNone/>
            </a:pPr>
            <a:r>
              <a:rPr lang="da-DK" dirty="0"/>
              <a:t># have NA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not </a:t>
            </a:r>
            <a:r>
              <a:rPr lang="da-DK" dirty="0" err="1"/>
              <a:t>specified</a:t>
            </a:r>
            <a:r>
              <a:rPr lang="da-DK" dirty="0"/>
              <a:t> a </a:t>
            </a:r>
            <a:r>
              <a:rPr lang="da-DK" dirty="0" err="1"/>
              <a:t>value</a:t>
            </a:r>
            <a:r>
              <a:rPr lang="da-DK" dirty="0"/>
              <a:t> in prior steps – </a:t>
            </a:r>
            <a:r>
              <a:rPr lang="da-DK" dirty="0" err="1"/>
              <a:t>this</a:t>
            </a:r>
            <a:r>
              <a:rPr lang="da-DK" dirty="0"/>
              <a:t> is</a:t>
            </a:r>
          </a:p>
          <a:p>
            <a:pPr marL="0" indent="0">
              <a:buNone/>
            </a:pPr>
            <a:r>
              <a:rPr lang="da-DK" dirty="0"/>
              <a:t># an </a:t>
            </a:r>
            <a:r>
              <a:rPr lang="da-DK" dirty="0" err="1"/>
              <a:t>example</a:t>
            </a:r>
            <a:r>
              <a:rPr lang="da-DK" dirty="0"/>
              <a:t> to show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convert</a:t>
            </a:r>
            <a:r>
              <a:rPr lang="da-DK" dirty="0"/>
              <a:t> all </a:t>
            </a:r>
            <a:r>
              <a:rPr lang="da-DK" dirty="0" err="1"/>
              <a:t>NAs</a:t>
            </a:r>
            <a:r>
              <a:rPr lang="da-DK" dirty="0"/>
              <a:t> to </a:t>
            </a:r>
            <a:r>
              <a:rPr lang="da-DK" dirty="0" err="1"/>
              <a:t>zero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Varlist</a:t>
            </a:r>
            <a:r>
              <a:rPr lang="da-DK" dirty="0"/>
              <a:t> &lt;- c(</a:t>
            </a:r>
            <a:r>
              <a:rPr lang="da-DK" dirty="0" err="1"/>
              <a:t>sex,cursmoke,diabetes</a:t>
            </a:r>
            <a:r>
              <a:rPr lang="da-DK" dirty="0"/>
              <a:t>) # list of variables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adjusted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Framingham</a:t>
            </a:r>
            <a:r>
              <a:rPr lang="da-DK" dirty="0"/>
              <a:t>[,(</a:t>
            </a:r>
            <a:r>
              <a:rPr lang="da-DK" dirty="0" err="1"/>
              <a:t>Varlist</a:t>
            </a:r>
            <a:r>
              <a:rPr lang="da-DK" dirty="0"/>
              <a:t>):=</a:t>
            </a:r>
          </a:p>
          <a:p>
            <a:pPr marL="0" indent="0">
              <a:buNone/>
            </a:pPr>
            <a:r>
              <a:rPr lang="da-DK" dirty="0" err="1"/>
              <a:t>as.integer</a:t>
            </a:r>
            <a:r>
              <a:rPr lang="da-DK" dirty="0"/>
              <a:t>(</a:t>
            </a:r>
            <a:r>
              <a:rPr lang="da-DK" dirty="0" err="1"/>
              <a:t>lapply</a:t>
            </a:r>
            <a:r>
              <a:rPr lang="da-DK" dirty="0"/>
              <a:t>(</a:t>
            </a:r>
            <a:r>
              <a:rPr lang="da-DK" dirty="0" err="1"/>
              <a:t>varlist,function</a:t>
            </a:r>
            <a:r>
              <a:rPr lang="da-DK" dirty="0"/>
              <a:t>(x)</a:t>
            </a:r>
            <a:r>
              <a:rPr lang="da-DK" dirty="0" err="1"/>
              <a:t>ifelse</a:t>
            </a:r>
            <a:r>
              <a:rPr lang="da-DK" dirty="0"/>
              <a:t>(</a:t>
            </a:r>
            <a:r>
              <a:rPr lang="da-DK" dirty="0" err="1"/>
              <a:t>is.na</a:t>
            </a:r>
            <a:r>
              <a:rPr lang="da-DK" dirty="0"/>
              <a:t>(x),0,x)))]</a:t>
            </a:r>
          </a:p>
        </p:txBody>
      </p:sp>
    </p:spTree>
    <p:extLst>
      <p:ext uri="{BB962C8B-B14F-4D97-AF65-F5344CB8AC3E}">
        <p14:creationId xmlns:p14="http://schemas.microsoft.com/office/powerpoint/2010/main" val="364211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AD9A-5274-9047-B34D-8A019765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Merging</a:t>
            </a:r>
            <a:r>
              <a:rPr lang="da-DK" dirty="0"/>
              <a:t> and </a:t>
            </a:r>
            <a:r>
              <a:rPr lang="da-DK" dirty="0" err="1"/>
              <a:t>appending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478C-0580-644F-8A4A-2CFD2BB7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Merging</a:t>
            </a:r>
            <a:r>
              <a:rPr lang="da-DK" dirty="0"/>
              <a:t> - simple </a:t>
            </a:r>
            <a:r>
              <a:rPr lang="da-DK" dirty="0" err="1"/>
              <a:t>merge</a:t>
            </a:r>
            <a:r>
              <a:rPr lang="da-DK" dirty="0"/>
              <a:t> of </a:t>
            </a:r>
            <a:r>
              <a:rPr lang="da-DK" dirty="0" err="1"/>
              <a:t>two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temp</a:t>
            </a:r>
            <a:r>
              <a:rPr lang="da-DK" dirty="0"/>
              <a:t> &lt;- </a:t>
            </a:r>
            <a:r>
              <a:rPr lang="da-DK" dirty="0" err="1"/>
              <a:t>merge</a:t>
            </a:r>
            <a:r>
              <a:rPr lang="da-DK" dirty="0"/>
              <a:t>(temp1,temp2,by="</a:t>
            </a:r>
            <a:r>
              <a:rPr lang="da-DK" dirty="0" err="1"/>
              <a:t>randid</a:t>
            </a:r>
            <a:r>
              <a:rPr lang="da-DK" dirty="0"/>
              <a:t>",all=TRUE)</a:t>
            </a:r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Merge</a:t>
            </a:r>
            <a:r>
              <a:rPr lang="da-DK" dirty="0"/>
              <a:t> a set of </a:t>
            </a:r>
            <a:r>
              <a:rPr lang="da-DK" dirty="0" err="1"/>
              <a:t>data.tables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temp</a:t>
            </a:r>
            <a:r>
              <a:rPr lang="da-DK" dirty="0"/>
              <a:t> &lt;- </a:t>
            </a:r>
            <a:r>
              <a:rPr lang="da-DK" dirty="0" err="1"/>
              <a:t>Reduce</a:t>
            </a:r>
            <a:r>
              <a:rPr lang="da-DK" dirty="0"/>
              <a:t>(</a:t>
            </a:r>
            <a:r>
              <a:rPr lang="da-DK" dirty="0" err="1"/>
              <a:t>function</a:t>
            </a:r>
            <a:r>
              <a:rPr lang="da-DK" dirty="0"/>
              <a:t>(...) </a:t>
            </a:r>
            <a:r>
              <a:rPr lang="da-DK" dirty="0" err="1"/>
              <a:t>merge</a:t>
            </a:r>
            <a:r>
              <a:rPr lang="da-DK" dirty="0"/>
              <a:t>(..., all = TRUE, by="</a:t>
            </a:r>
            <a:r>
              <a:rPr lang="da-DK" dirty="0" err="1"/>
              <a:t>randid</a:t>
            </a:r>
            <a:r>
              <a:rPr lang="da-DK" dirty="0"/>
              <a:t>"), list(temp1,temp2,temp3))</a:t>
            </a:r>
          </a:p>
          <a:p>
            <a:pPr marL="0" indent="0">
              <a:buNone/>
            </a:pPr>
            <a:r>
              <a:rPr lang="da-DK" dirty="0"/>
              <a:t># Note "all=" </a:t>
            </a:r>
            <a:r>
              <a:rPr lang="da-DK" dirty="0" err="1"/>
              <a:t>controls</a:t>
            </a:r>
            <a:r>
              <a:rPr lang="da-DK" dirty="0"/>
              <a:t> type of </a:t>
            </a:r>
            <a:r>
              <a:rPr lang="da-DK" dirty="0" err="1"/>
              <a:t>join</a:t>
            </a:r>
            <a:r>
              <a:rPr lang="da-DK" dirty="0"/>
              <a:t>. </a:t>
            </a:r>
          </a:p>
          <a:p>
            <a:pPr marL="0" indent="0">
              <a:buNone/>
            </a:pPr>
            <a:r>
              <a:rPr lang="da-DK" dirty="0"/>
              <a:t># all=TRUE, all </a:t>
            </a:r>
            <a:r>
              <a:rPr lang="da-DK" dirty="0" err="1"/>
              <a:t>records</a:t>
            </a:r>
            <a:r>
              <a:rPr lang="da-DK" dirty="0"/>
              <a:t> in all </a:t>
            </a:r>
            <a:r>
              <a:rPr lang="da-DK" dirty="0" err="1"/>
              <a:t>data.tables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 all=FALSE, </a:t>
            </a:r>
            <a:r>
              <a:rPr lang="da-DK" dirty="0" err="1"/>
              <a:t>inner</a:t>
            </a:r>
            <a:r>
              <a:rPr lang="da-DK" dirty="0"/>
              <a:t> </a:t>
            </a:r>
            <a:r>
              <a:rPr lang="da-DK" dirty="0" err="1"/>
              <a:t>join</a:t>
            </a:r>
            <a:r>
              <a:rPr lang="da-DK" dirty="0"/>
              <a:t>,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all </a:t>
            </a:r>
            <a:r>
              <a:rPr lang="da-DK" dirty="0" err="1"/>
              <a:t>contributes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all.x</a:t>
            </a:r>
            <a:r>
              <a:rPr lang="da-DK" dirty="0"/>
              <a:t>=TRUE, 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join</a:t>
            </a:r>
            <a:r>
              <a:rPr lang="da-DK" dirty="0"/>
              <a:t>, the </a:t>
            </a:r>
            <a:r>
              <a:rPr lang="da-DK" dirty="0" err="1"/>
              <a:t>leftmost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decides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records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ratined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all.y</a:t>
            </a:r>
            <a:r>
              <a:rPr lang="da-DK" dirty="0"/>
              <a:t>=TRUE, right </a:t>
            </a:r>
            <a:r>
              <a:rPr lang="da-DK" dirty="0" err="1"/>
              <a:t>join</a:t>
            </a:r>
            <a:r>
              <a:rPr lang="da-DK" dirty="0"/>
              <a:t>, the most right </a:t>
            </a:r>
            <a:r>
              <a:rPr lang="da-DK" dirty="0" err="1"/>
              <a:t>data.table</a:t>
            </a:r>
            <a:r>
              <a:rPr lang="da-DK" dirty="0"/>
              <a:t> </a:t>
            </a:r>
            <a:r>
              <a:rPr lang="da-DK" dirty="0" err="1"/>
              <a:t>decides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</a:t>
            </a:r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Append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rbind</a:t>
            </a:r>
            <a:r>
              <a:rPr lang="da-DK" dirty="0"/>
              <a:t>()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data.tables</a:t>
            </a:r>
            <a:r>
              <a:rPr lang="da-DK" dirty="0"/>
              <a:t> to </a:t>
            </a:r>
            <a:r>
              <a:rPr lang="da-DK" dirty="0" err="1"/>
              <a:t>bottom</a:t>
            </a:r>
            <a:r>
              <a:rPr lang="da-DK" dirty="0"/>
              <a:t> of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tables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cbind</a:t>
            </a:r>
            <a:r>
              <a:rPr lang="da-DK" dirty="0"/>
              <a:t>() to </a:t>
            </a:r>
            <a:r>
              <a:rPr lang="da-DK" dirty="0" err="1"/>
              <a:t>add</a:t>
            </a:r>
            <a:r>
              <a:rPr lang="da-DK" dirty="0"/>
              <a:t> by column (</a:t>
            </a:r>
            <a:r>
              <a:rPr lang="da-DK" dirty="0" err="1"/>
              <a:t>merge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by)</a:t>
            </a:r>
          </a:p>
        </p:txBody>
      </p:sp>
    </p:spTree>
    <p:extLst>
      <p:ext uri="{BB962C8B-B14F-4D97-AF65-F5344CB8AC3E}">
        <p14:creationId xmlns:p14="http://schemas.microsoft.com/office/powerpoint/2010/main" val="420454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DE2D-B1CA-4A40-A9AA-37509220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259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Heaven</a:t>
            </a:r>
            <a:r>
              <a:rPr lang="da-DK" dirty="0"/>
              <a:t> - </a:t>
            </a:r>
            <a:r>
              <a:rPr lang="da-DK" dirty="0" err="1"/>
              <a:t>findCondition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DA2D-3038-A445-B141-0CB0066E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045"/>
            <a:ext cx="10515600" cy="57638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a-DK" dirty="0" err="1">
                <a:latin typeface="Courier" pitchFamily="2" charset="0"/>
              </a:rPr>
              <a:t>library</a:t>
            </a:r>
            <a:r>
              <a:rPr lang="da-DK" dirty="0">
                <a:latin typeface="Courier" pitchFamily="2" charset="0"/>
              </a:rPr>
              <a:t>(</a:t>
            </a:r>
            <a:r>
              <a:rPr lang="da-DK" dirty="0" err="1">
                <a:latin typeface="Courier" pitchFamily="2" charset="0"/>
              </a:rPr>
              <a:t>heaven</a:t>
            </a:r>
            <a:r>
              <a:rPr lang="da-DK" dirty="0"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r>
              <a:rPr lang="da-DK" dirty="0" err="1">
                <a:latin typeface="Courier" pitchFamily="2" charset="0"/>
              </a:rPr>
              <a:t>library</a:t>
            </a:r>
            <a:r>
              <a:rPr lang="da-DK" dirty="0">
                <a:latin typeface="Courier" pitchFamily="2" charset="0"/>
              </a:rPr>
              <a:t>(</a:t>
            </a:r>
            <a:r>
              <a:rPr lang="da-DK" dirty="0" err="1">
                <a:latin typeface="Courier" pitchFamily="2" charset="0"/>
              </a:rPr>
              <a:t>data.table</a:t>
            </a:r>
            <a:r>
              <a:rPr lang="da-DK" dirty="0"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r>
              <a:rPr lang="da-DK" dirty="0" err="1">
                <a:latin typeface="Courier" pitchFamily="2" charset="0"/>
              </a:rPr>
              <a:t>opr</a:t>
            </a:r>
            <a:r>
              <a:rPr lang="da-DK" dirty="0">
                <a:latin typeface="Courier" pitchFamily="2" charset="0"/>
              </a:rPr>
              <a:t> &lt;- </a:t>
            </a:r>
            <a:r>
              <a:rPr lang="da-DK" dirty="0" err="1">
                <a:latin typeface="Courier" pitchFamily="2" charset="0"/>
              </a:rPr>
              <a:t>data.table</a:t>
            </a:r>
            <a:r>
              <a:rPr lang="da-DK" dirty="0">
                <a:latin typeface="Courier" pitchFamily="2" charset="0"/>
              </a:rPr>
              <a:t>( </a:t>
            </a:r>
            <a:r>
              <a:rPr lang="da-DK" dirty="0" err="1">
                <a:latin typeface="Courier" pitchFamily="2" charset="0"/>
              </a:rPr>
              <a:t>pnr</a:t>
            </a:r>
            <a:r>
              <a:rPr lang="da-DK" dirty="0">
                <a:latin typeface="Courier" pitchFamily="2" charset="0"/>
              </a:rPr>
              <a:t>=1:100,opr=paste0(</a:t>
            </a:r>
            <a:r>
              <a:rPr lang="da-DK" dirty="0" err="1">
                <a:latin typeface="Courier" pitchFamily="2" charset="0"/>
              </a:rPr>
              <a:t>rep</a:t>
            </a:r>
            <a:r>
              <a:rPr lang="da-DK" dirty="0">
                <a:latin typeface="Courier" pitchFamily="2" charset="0"/>
              </a:rPr>
              <a:t>(c('A','B'),50),</a:t>
            </a:r>
            <a:r>
              <a:rPr lang="da-DK" dirty="0" err="1">
                <a:latin typeface="Courier" pitchFamily="2" charset="0"/>
              </a:rPr>
              <a:t>seq</a:t>
            </a:r>
            <a:r>
              <a:rPr lang="da-DK" dirty="0">
                <a:latin typeface="Courier" pitchFamily="2" charset="0"/>
              </a:rPr>
              <a:t>(0,100,10)), </a:t>
            </a:r>
            <a:r>
              <a:rPr lang="da-DK" dirty="0" err="1">
                <a:latin typeface="Courier" pitchFamily="2" charset="0"/>
              </a:rPr>
              <a:t>oprtil</a:t>
            </a:r>
            <a:r>
              <a:rPr lang="da-DK" dirty="0">
                <a:latin typeface="Courier" pitchFamily="2" charset="0"/>
              </a:rPr>
              <a:t>=paste0(</a:t>
            </a:r>
            <a:r>
              <a:rPr lang="da-DK" dirty="0" err="1">
                <a:latin typeface="Courier" pitchFamily="2" charset="0"/>
              </a:rPr>
              <a:t>rep</a:t>
            </a:r>
            <a:r>
              <a:rPr lang="da-DK" dirty="0">
                <a:latin typeface="Courier" pitchFamily="2" charset="0"/>
              </a:rPr>
              <a:t>(c('A','C'),50),</a:t>
            </a:r>
            <a:r>
              <a:rPr lang="da-DK" dirty="0" err="1">
                <a:latin typeface="Courier" pitchFamily="2" charset="0"/>
              </a:rPr>
              <a:t>seq</a:t>
            </a:r>
            <a:r>
              <a:rPr lang="da-DK" dirty="0">
                <a:latin typeface="Courier" pitchFamily="2" charset="0"/>
              </a:rPr>
              <a:t>(0,100,10)), </a:t>
            </a:r>
            <a:r>
              <a:rPr lang="da-DK" dirty="0" err="1">
                <a:latin typeface="Courier" pitchFamily="2" charset="0"/>
              </a:rPr>
              <a:t>odto</a:t>
            </a:r>
            <a:r>
              <a:rPr lang="da-DK" dirty="0">
                <a:latin typeface="Courier" pitchFamily="2" charset="0"/>
              </a:rPr>
              <a:t>=101:200 ) </a:t>
            </a:r>
          </a:p>
          <a:p>
            <a:pPr marL="0" indent="0">
              <a:buNone/>
            </a:pPr>
            <a:r>
              <a:rPr lang="da-DK" dirty="0" err="1">
                <a:latin typeface="Courier" pitchFamily="2" charset="0"/>
              </a:rPr>
              <a:t>search</a:t>
            </a:r>
            <a:r>
              <a:rPr lang="da-DK" dirty="0">
                <a:latin typeface="Courier" pitchFamily="2" charset="0"/>
              </a:rPr>
              <a:t> &lt;- list(Cond1=c('A1','A2'),Cond2=c('B10','B40','B5'), Cond3=c('A1','C20','B2’)) </a:t>
            </a:r>
          </a:p>
          <a:p>
            <a:pPr marL="0" indent="0">
              <a:buNone/>
            </a:pPr>
            <a:r>
              <a:rPr lang="da-DK" dirty="0" err="1">
                <a:latin typeface="Courier" pitchFamily="2" charset="0"/>
              </a:rPr>
              <a:t>excl</a:t>
            </a:r>
            <a:r>
              <a:rPr lang="da-DK" dirty="0">
                <a:latin typeface="Courier" pitchFamily="2" charset="0"/>
              </a:rPr>
              <a:t> &lt;- list(Cond2='B100’) 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out &lt;- </a:t>
            </a:r>
            <a:r>
              <a:rPr lang="da-DK" dirty="0" err="1">
                <a:latin typeface="Courier" pitchFamily="2" charset="0"/>
              </a:rPr>
              <a:t>findCondition</a:t>
            </a:r>
            <a:r>
              <a:rPr lang="da-DK" dirty="0">
                <a:latin typeface="Courier" pitchFamily="2" charset="0"/>
              </a:rPr>
              <a:t>(</a:t>
            </a:r>
            <a:r>
              <a:rPr lang="da-DK" dirty="0" err="1">
                <a:latin typeface="Courier" pitchFamily="2" charset="0"/>
              </a:rPr>
              <a:t>opr,vars</a:t>
            </a:r>
            <a:r>
              <a:rPr lang="da-DK" dirty="0">
                <a:latin typeface="Courier" pitchFamily="2" charset="0"/>
              </a:rPr>
              <a:t>=c("</a:t>
            </a:r>
            <a:r>
              <a:rPr lang="da-DK" dirty="0" err="1">
                <a:latin typeface="Courier" pitchFamily="2" charset="0"/>
              </a:rPr>
              <a:t>opr</a:t>
            </a:r>
            <a:r>
              <a:rPr lang="da-DK" dirty="0">
                <a:latin typeface="Courier" pitchFamily="2" charset="0"/>
              </a:rPr>
              <a:t>","</a:t>
            </a:r>
            <a:r>
              <a:rPr lang="da-DK" dirty="0" err="1">
                <a:latin typeface="Courier" pitchFamily="2" charset="0"/>
              </a:rPr>
              <a:t>oprtil</a:t>
            </a:r>
            <a:r>
              <a:rPr lang="da-DK" dirty="0">
                <a:latin typeface="Courier" pitchFamily="2" charset="0"/>
              </a:rPr>
              <a:t>"),</a:t>
            </a:r>
            <a:r>
              <a:rPr lang="da-DK" dirty="0" err="1">
                <a:latin typeface="Courier" pitchFamily="2" charset="0"/>
              </a:rPr>
              <a:t>keep</a:t>
            </a:r>
            <a:r>
              <a:rPr lang="da-DK" dirty="0">
                <a:latin typeface="Courier" pitchFamily="2" charset="0"/>
              </a:rPr>
              <a:t>=c("</a:t>
            </a:r>
            <a:r>
              <a:rPr lang="da-DK" dirty="0" err="1">
                <a:latin typeface="Courier" pitchFamily="2" charset="0"/>
              </a:rPr>
              <a:t>odto</a:t>
            </a:r>
            <a:r>
              <a:rPr lang="da-DK" dirty="0">
                <a:latin typeface="Courier" pitchFamily="2" charset="0"/>
              </a:rPr>
              <a:t>"), </a:t>
            </a:r>
            <a:r>
              <a:rPr lang="da-DK" dirty="0" err="1">
                <a:latin typeface="Courier" pitchFamily="2" charset="0"/>
              </a:rPr>
              <a:t>conditions</a:t>
            </a:r>
            <a:r>
              <a:rPr lang="da-DK" dirty="0">
                <a:latin typeface="Courier" pitchFamily="2" charset="0"/>
              </a:rPr>
              <a:t>=</a:t>
            </a:r>
            <a:r>
              <a:rPr lang="da-DK" dirty="0" err="1">
                <a:latin typeface="Courier" pitchFamily="2" charset="0"/>
              </a:rPr>
              <a:t>search</a:t>
            </a:r>
            <a:r>
              <a:rPr lang="da-DK" dirty="0">
                <a:latin typeface="Courier" pitchFamily="2" charset="0"/>
              </a:rPr>
              <a:t>, </a:t>
            </a:r>
            <a:r>
              <a:rPr lang="da-DK" dirty="0" err="1">
                <a:latin typeface="Courier" pitchFamily="2" charset="0"/>
              </a:rPr>
              <a:t>exclusions</a:t>
            </a:r>
            <a:r>
              <a:rPr lang="da-DK" dirty="0">
                <a:latin typeface="Courier" pitchFamily="2" charset="0"/>
              </a:rPr>
              <a:t>=</a:t>
            </a:r>
            <a:r>
              <a:rPr lang="da-DK" dirty="0" err="1">
                <a:latin typeface="Courier" pitchFamily="2" charset="0"/>
              </a:rPr>
              <a:t>excl</a:t>
            </a:r>
            <a:r>
              <a:rPr lang="da-DK" dirty="0">
                <a:latin typeface="Courier" pitchFamily="2" charset="0"/>
              </a:rPr>
              <a:t>, match="start",</a:t>
            </a:r>
            <a:r>
              <a:rPr lang="da-DK" dirty="0" err="1">
                <a:latin typeface="Courier" pitchFamily="2" charset="0"/>
              </a:rPr>
              <a:t>condition.name</a:t>
            </a:r>
            <a:r>
              <a:rPr lang="da-DK" dirty="0">
                <a:latin typeface="Courier" pitchFamily="2" charset="0"/>
              </a:rPr>
              <a:t>="</a:t>
            </a:r>
            <a:r>
              <a:rPr lang="da-DK" dirty="0" err="1">
                <a:latin typeface="Courier" pitchFamily="2" charset="0"/>
              </a:rPr>
              <a:t>cond</a:t>
            </a:r>
            <a:r>
              <a:rPr lang="da-DK" dirty="0">
                <a:latin typeface="Courier" pitchFamily="2" charset="0"/>
              </a:rPr>
              <a:t>") 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head(out,10)</a:t>
            </a:r>
          </a:p>
          <a:p>
            <a:pPr marL="0" indent="0">
              <a:buNone/>
            </a:pPr>
            <a:r>
              <a:rPr lang="da-DK" dirty="0" err="1">
                <a:latin typeface="Courier" pitchFamily="2" charset="0"/>
              </a:rPr>
              <a:t>cond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pnr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odto</a:t>
            </a:r>
            <a:endParaRPr lang="da-DK" dirty="0">
              <a:latin typeface="Courier" pitchFamily="2" charset="0"/>
            </a:endParaRP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1: Cond2   2  102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2: Cond1   3  103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3: Cond2   6  106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4: Cond1  11  111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5: Cond3  11  111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6: Cond1  13  113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7: Cond3  13  113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8: Cond3  14  114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9: Cond3  14  114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10: Cond2  16  116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937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20F0-252C-9E45-AD94-6481A9A1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findCondition</a:t>
            </a:r>
            <a:r>
              <a:rPr lang="da-DK" dirty="0"/>
              <a:t> - </a:t>
            </a:r>
            <a:r>
              <a:rPr lang="da-DK" dirty="0" err="1"/>
              <a:t>continued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08ACB-344D-3548-881C-DBDBD153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7535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### And </a:t>
            </a:r>
            <a:r>
              <a:rPr lang="da-DK" dirty="0" err="1">
                <a:latin typeface="Courier" pitchFamily="2" charset="0"/>
              </a:rPr>
              <a:t>how</a:t>
            </a:r>
            <a:r>
              <a:rPr lang="da-DK" dirty="0">
                <a:latin typeface="Courier" pitchFamily="2" charset="0"/>
              </a:rPr>
              <a:t> to </a:t>
            </a:r>
            <a:r>
              <a:rPr lang="da-DK" dirty="0" err="1">
                <a:latin typeface="Courier" pitchFamily="2" charset="0"/>
              </a:rPr>
              <a:t>use</a:t>
            </a:r>
            <a:r>
              <a:rPr lang="da-DK" dirty="0">
                <a:latin typeface="Courier" pitchFamily="2" charset="0"/>
              </a:rPr>
              <a:t> the </a:t>
            </a:r>
            <a:r>
              <a:rPr lang="da-DK" dirty="0" err="1">
                <a:latin typeface="Courier" pitchFamily="2" charset="0"/>
              </a:rPr>
              <a:t>result</a:t>
            </a:r>
            <a:r>
              <a:rPr lang="da-DK" dirty="0">
                <a:latin typeface="Courier" pitchFamily="2" charset="0"/>
              </a:rPr>
              <a:t>: 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# Find </a:t>
            </a:r>
            <a:r>
              <a:rPr lang="da-DK" dirty="0" err="1">
                <a:latin typeface="Courier" pitchFamily="2" charset="0"/>
              </a:rPr>
              <a:t>first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occurence</a:t>
            </a:r>
            <a:r>
              <a:rPr lang="da-DK" dirty="0">
                <a:latin typeface="Courier" pitchFamily="2" charset="0"/>
              </a:rPr>
              <a:t> of </a:t>
            </a:r>
            <a:r>
              <a:rPr lang="da-DK" dirty="0" err="1">
                <a:latin typeface="Courier" pitchFamily="2" charset="0"/>
              </a:rPr>
              <a:t>each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condition</a:t>
            </a:r>
            <a:r>
              <a:rPr lang="da-DK" dirty="0">
                <a:latin typeface="Courier" pitchFamily="2" charset="0"/>
              </a:rPr>
              <a:t> and </a:t>
            </a:r>
            <a:r>
              <a:rPr lang="da-DK" dirty="0" err="1">
                <a:latin typeface="Courier" pitchFamily="2" charset="0"/>
              </a:rPr>
              <a:t>then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use</a:t>
            </a:r>
            <a:r>
              <a:rPr lang="da-DK" dirty="0">
                <a:latin typeface="Courier" pitchFamily="2" charset="0"/>
              </a:rPr>
              <a:t> "</a:t>
            </a:r>
            <a:r>
              <a:rPr lang="da-DK" dirty="0" err="1">
                <a:latin typeface="Courier" pitchFamily="2" charset="0"/>
              </a:rPr>
              <a:t>dcast</a:t>
            </a:r>
            <a:r>
              <a:rPr lang="da-DK" dirty="0">
                <a:latin typeface="Courier" pitchFamily="2" charset="0"/>
              </a:rPr>
              <a:t>" to </a:t>
            </a:r>
            <a:r>
              <a:rPr lang="da-DK" dirty="0" err="1">
                <a:latin typeface="Courier" pitchFamily="2" charset="0"/>
              </a:rPr>
              <a:t>create</a:t>
            </a:r>
            <a:r>
              <a:rPr lang="da-DK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# a </a:t>
            </a:r>
            <a:r>
              <a:rPr lang="da-DK" dirty="0" err="1">
                <a:latin typeface="Courier" pitchFamily="2" charset="0"/>
              </a:rPr>
              <a:t>data.table</a:t>
            </a:r>
            <a:r>
              <a:rPr lang="da-DK" dirty="0">
                <a:latin typeface="Courier" pitchFamily="2" charset="0"/>
              </a:rPr>
              <a:t> with </a:t>
            </a:r>
            <a:r>
              <a:rPr lang="da-DK" dirty="0" err="1">
                <a:latin typeface="Courier" pitchFamily="2" charset="0"/>
              </a:rPr>
              <a:t>vectors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corresponding</a:t>
            </a:r>
            <a:r>
              <a:rPr lang="da-DK" dirty="0">
                <a:latin typeface="Courier" pitchFamily="2" charset="0"/>
              </a:rPr>
              <a:t> to </a:t>
            </a:r>
            <a:r>
              <a:rPr lang="da-DK" dirty="0" err="1">
                <a:latin typeface="Courier" pitchFamily="2" charset="0"/>
              </a:rPr>
              <a:t>each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condition</a:t>
            </a:r>
            <a:r>
              <a:rPr lang="da-DK" dirty="0">
                <a:latin typeface="Courier" pitchFamily="2" charset="0"/>
              </a:rPr>
              <a:t>. 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test &lt;- out[,list(min=min(</a:t>
            </a:r>
            <a:r>
              <a:rPr lang="da-DK" dirty="0" err="1">
                <a:latin typeface="Courier" pitchFamily="2" charset="0"/>
              </a:rPr>
              <a:t>odto</a:t>
            </a:r>
            <a:r>
              <a:rPr lang="da-DK" dirty="0">
                <a:latin typeface="Courier" pitchFamily="2" charset="0"/>
              </a:rPr>
              <a:t>)),by=c("</a:t>
            </a:r>
            <a:r>
              <a:rPr lang="da-DK" dirty="0" err="1">
                <a:latin typeface="Courier" pitchFamily="2" charset="0"/>
              </a:rPr>
              <a:t>pnr</a:t>
            </a:r>
            <a:r>
              <a:rPr lang="da-DK" dirty="0">
                <a:latin typeface="Courier" pitchFamily="2" charset="0"/>
              </a:rPr>
              <a:t>","</a:t>
            </a:r>
            <a:r>
              <a:rPr lang="da-DK" dirty="0" err="1">
                <a:latin typeface="Courier" pitchFamily="2" charset="0"/>
              </a:rPr>
              <a:t>cond</a:t>
            </a:r>
            <a:r>
              <a:rPr lang="da-DK" dirty="0">
                <a:latin typeface="Courier" pitchFamily="2" charset="0"/>
              </a:rPr>
              <a:t>")] 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head(test,3)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pnr</a:t>
            </a:r>
            <a:r>
              <a:rPr lang="da-DK" dirty="0">
                <a:latin typeface="Courier" pitchFamily="2" charset="0"/>
              </a:rPr>
              <a:t>  </a:t>
            </a:r>
            <a:r>
              <a:rPr lang="da-DK" dirty="0" err="1">
                <a:latin typeface="Courier" pitchFamily="2" charset="0"/>
              </a:rPr>
              <a:t>cond</a:t>
            </a:r>
            <a:r>
              <a:rPr lang="da-DK" dirty="0">
                <a:latin typeface="Courier" pitchFamily="2" charset="0"/>
              </a:rPr>
              <a:t> min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1:   2 Cond2 102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2:   3 Cond1 103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3:   6 Cond2 106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# provide a list of variables with </a:t>
            </a:r>
            <a:r>
              <a:rPr lang="da-DK" dirty="0" err="1">
                <a:latin typeface="Courier" pitchFamily="2" charset="0"/>
              </a:rPr>
              <a:t>one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value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each</a:t>
            </a:r>
            <a:r>
              <a:rPr lang="da-DK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test2 &lt;- </a:t>
            </a:r>
            <a:r>
              <a:rPr lang="da-DK" dirty="0" err="1">
                <a:latin typeface="Courier" pitchFamily="2" charset="0"/>
              </a:rPr>
              <a:t>dcast</a:t>
            </a:r>
            <a:r>
              <a:rPr lang="da-DK" dirty="0">
                <a:latin typeface="Courier" pitchFamily="2" charset="0"/>
              </a:rPr>
              <a:t>(</a:t>
            </a:r>
            <a:r>
              <a:rPr lang="da-DK" dirty="0" err="1">
                <a:latin typeface="Courier" pitchFamily="2" charset="0"/>
              </a:rPr>
              <a:t>pnr~cond,data</a:t>
            </a:r>
            <a:r>
              <a:rPr lang="da-DK" dirty="0">
                <a:latin typeface="Courier" pitchFamily="2" charset="0"/>
              </a:rPr>
              <a:t>=</a:t>
            </a:r>
            <a:r>
              <a:rPr lang="da-DK" dirty="0" err="1">
                <a:latin typeface="Courier" pitchFamily="2" charset="0"/>
              </a:rPr>
              <a:t>test,value.var</a:t>
            </a:r>
            <a:r>
              <a:rPr lang="da-DK" dirty="0">
                <a:latin typeface="Courier" pitchFamily="2" charset="0"/>
              </a:rPr>
              <a:t>="min") test2 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&gt; head(test2,3)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  </a:t>
            </a:r>
            <a:r>
              <a:rPr lang="da-DK" dirty="0" err="1">
                <a:latin typeface="Courier" pitchFamily="2" charset="0"/>
              </a:rPr>
              <a:t>pnr</a:t>
            </a:r>
            <a:r>
              <a:rPr lang="da-DK" dirty="0">
                <a:latin typeface="Courier" pitchFamily="2" charset="0"/>
              </a:rPr>
              <a:t> Cond1 Cond2 Cond3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1:   2    NA   102    NA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2:   3   103    NA    NA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3:   6    NA   106    NA</a:t>
            </a:r>
          </a:p>
        </p:txBody>
      </p:sp>
    </p:spTree>
    <p:extLst>
      <p:ext uri="{BB962C8B-B14F-4D97-AF65-F5344CB8AC3E}">
        <p14:creationId xmlns:p14="http://schemas.microsoft.com/office/powerpoint/2010/main" val="449406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FE44-BE1A-B74C-A9C5-FDFE24CE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findCondition</a:t>
            </a:r>
            <a:r>
              <a:rPr lang="da-DK" dirty="0"/>
              <a:t> - </a:t>
            </a:r>
            <a:r>
              <a:rPr lang="da-DK" dirty="0" err="1"/>
              <a:t>continued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3D67-F826-3A41-AF47-5F812C2BA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2756"/>
            <a:ext cx="10515600" cy="58562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# </a:t>
            </a:r>
            <a:r>
              <a:rPr lang="da-DK" dirty="0" err="1">
                <a:latin typeface="Courier" pitchFamily="2" charset="0"/>
              </a:rPr>
              <a:t>Define</a:t>
            </a:r>
            <a:r>
              <a:rPr lang="da-DK" dirty="0">
                <a:latin typeface="Courier" pitchFamily="2" charset="0"/>
              </a:rPr>
              <a:t> a </a:t>
            </a:r>
            <a:r>
              <a:rPr lang="da-DK" dirty="0" err="1">
                <a:latin typeface="Courier" pitchFamily="2" charset="0"/>
              </a:rPr>
              <a:t>condition</a:t>
            </a:r>
            <a:r>
              <a:rPr lang="da-DK" dirty="0">
                <a:latin typeface="Courier" pitchFamily="2" charset="0"/>
              </a:rPr>
              <a:t> as present </a:t>
            </a:r>
            <a:r>
              <a:rPr lang="da-DK" dirty="0" err="1">
                <a:latin typeface="Courier" pitchFamily="2" charset="0"/>
              </a:rPr>
              <a:t>when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before</a:t>
            </a:r>
            <a:r>
              <a:rPr lang="da-DK" dirty="0">
                <a:latin typeface="Courier" pitchFamily="2" charset="0"/>
              </a:rPr>
              <a:t> a </a:t>
            </a:r>
            <a:r>
              <a:rPr lang="da-DK" dirty="0" err="1">
                <a:latin typeface="Courier" pitchFamily="2" charset="0"/>
              </a:rPr>
              <a:t>certain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index</a:t>
            </a:r>
            <a:r>
              <a:rPr lang="da-DK" dirty="0">
                <a:latin typeface="Courier" pitchFamily="2" charset="0"/>
              </a:rPr>
              <a:t> date 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dates &lt;- </a:t>
            </a:r>
            <a:r>
              <a:rPr lang="da-DK" dirty="0" err="1">
                <a:latin typeface="Courier" pitchFamily="2" charset="0"/>
              </a:rPr>
              <a:t>data.table</a:t>
            </a:r>
            <a:r>
              <a:rPr lang="da-DK" dirty="0">
                <a:latin typeface="Courier" pitchFamily="2" charset="0"/>
              </a:rPr>
              <a:t> (</a:t>
            </a:r>
            <a:r>
              <a:rPr lang="da-DK" dirty="0" err="1">
                <a:latin typeface="Courier" pitchFamily="2" charset="0"/>
              </a:rPr>
              <a:t>pnr</a:t>
            </a:r>
            <a:r>
              <a:rPr lang="da-DK" dirty="0">
                <a:latin typeface="Courier" pitchFamily="2" charset="0"/>
              </a:rPr>
              <a:t>=1:100,basedate=sample(0:200,size=100,replace=TRUE)) 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test3 &lt;- </a:t>
            </a:r>
            <a:r>
              <a:rPr lang="da-DK" dirty="0" err="1">
                <a:latin typeface="Courier" pitchFamily="2" charset="0"/>
              </a:rPr>
              <a:t>merge</a:t>
            </a:r>
            <a:r>
              <a:rPr lang="da-DK" dirty="0">
                <a:latin typeface="Courier" pitchFamily="2" charset="0"/>
              </a:rPr>
              <a:t>(</a:t>
            </a:r>
            <a:r>
              <a:rPr lang="da-DK" dirty="0" err="1">
                <a:latin typeface="Courier" pitchFamily="2" charset="0"/>
              </a:rPr>
              <a:t>out,dates,by</a:t>
            </a:r>
            <a:r>
              <a:rPr lang="da-DK" dirty="0">
                <a:latin typeface="Courier" pitchFamily="2" charset="0"/>
              </a:rPr>
              <a:t>="</a:t>
            </a:r>
            <a:r>
              <a:rPr lang="da-DK" dirty="0" err="1">
                <a:latin typeface="Courier" pitchFamily="2" charset="0"/>
              </a:rPr>
              <a:t>pnr</a:t>
            </a:r>
            <a:r>
              <a:rPr lang="da-DK" dirty="0">
                <a:latin typeface="Courier" pitchFamily="2" charset="0"/>
              </a:rPr>
              <a:t>")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test3[,</a:t>
            </a:r>
            <a:r>
              <a:rPr lang="da-DK" dirty="0" err="1">
                <a:latin typeface="Courier" pitchFamily="2" charset="0"/>
              </a:rPr>
              <a:t>before</a:t>
            </a:r>
            <a:r>
              <a:rPr lang="da-DK" dirty="0">
                <a:latin typeface="Courier" pitchFamily="2" charset="0"/>
              </a:rPr>
              <a:t>:=</a:t>
            </a:r>
            <a:r>
              <a:rPr lang="da-DK" dirty="0" err="1">
                <a:latin typeface="Courier" pitchFamily="2" charset="0"/>
              </a:rPr>
              <a:t>as.numeric</a:t>
            </a:r>
            <a:r>
              <a:rPr lang="da-DK" dirty="0">
                <a:latin typeface="Courier" pitchFamily="2" charset="0"/>
              </a:rPr>
              <a:t>(</a:t>
            </a:r>
            <a:r>
              <a:rPr lang="da-DK" dirty="0" err="1">
                <a:latin typeface="Courier" pitchFamily="2" charset="0"/>
              </a:rPr>
              <a:t>odto</a:t>
            </a:r>
            <a:r>
              <a:rPr lang="da-DK" dirty="0">
                <a:latin typeface="Courier" pitchFamily="2" charset="0"/>
              </a:rPr>
              <a:t>&lt;=basedate)] # 1 </a:t>
            </a:r>
            <a:r>
              <a:rPr lang="da-DK" dirty="0" err="1">
                <a:latin typeface="Courier" pitchFamily="2" charset="0"/>
              </a:rPr>
              <a:t>when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condition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fulfilled</a:t>
            </a:r>
            <a:endParaRPr lang="da-DK" dirty="0">
              <a:latin typeface="Courier" pitchFamily="2" charset="0"/>
            </a:endParaRP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Head(test3,3)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   </a:t>
            </a:r>
            <a:r>
              <a:rPr lang="da-DK" dirty="0" err="1">
                <a:latin typeface="Courier" pitchFamily="2" charset="0"/>
              </a:rPr>
              <a:t>pnr</a:t>
            </a:r>
            <a:r>
              <a:rPr lang="da-DK" dirty="0">
                <a:latin typeface="Courier" pitchFamily="2" charset="0"/>
              </a:rPr>
              <a:t>  </a:t>
            </a:r>
            <a:r>
              <a:rPr lang="da-DK" dirty="0" err="1">
                <a:latin typeface="Courier" pitchFamily="2" charset="0"/>
              </a:rPr>
              <a:t>cond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odto</a:t>
            </a:r>
            <a:r>
              <a:rPr lang="da-DK" dirty="0">
                <a:latin typeface="Courier" pitchFamily="2" charset="0"/>
              </a:rPr>
              <a:t> basedate </a:t>
            </a:r>
            <a:r>
              <a:rPr lang="da-DK" dirty="0" err="1">
                <a:latin typeface="Courier" pitchFamily="2" charset="0"/>
              </a:rPr>
              <a:t>before</a:t>
            </a:r>
            <a:endParaRPr lang="da-DK" dirty="0">
              <a:latin typeface="Courier" pitchFamily="2" charset="0"/>
            </a:endParaRP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1:   2 Cond2  102       82      0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2:   3 Cond1  103       72      0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3:   6 Cond2  106      151      1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test4 &lt;- </a:t>
            </a:r>
            <a:r>
              <a:rPr lang="da-DK" dirty="0" err="1">
                <a:latin typeface="Courier" pitchFamily="2" charset="0"/>
              </a:rPr>
              <a:t>dcast</a:t>
            </a:r>
            <a:r>
              <a:rPr lang="da-DK" dirty="0">
                <a:latin typeface="Courier" pitchFamily="2" charset="0"/>
              </a:rPr>
              <a:t>(</a:t>
            </a:r>
            <a:r>
              <a:rPr lang="da-DK" dirty="0" err="1">
                <a:latin typeface="Courier" pitchFamily="2" charset="0"/>
              </a:rPr>
              <a:t>pnr~cond,value.var</a:t>
            </a:r>
            <a:r>
              <a:rPr lang="da-DK" dirty="0">
                <a:latin typeface="Courier" pitchFamily="2" charset="0"/>
              </a:rPr>
              <a:t>="</a:t>
            </a:r>
            <a:r>
              <a:rPr lang="da-DK" dirty="0" err="1">
                <a:latin typeface="Courier" pitchFamily="2" charset="0"/>
              </a:rPr>
              <a:t>before</a:t>
            </a:r>
            <a:r>
              <a:rPr lang="da-DK" dirty="0">
                <a:latin typeface="Courier" pitchFamily="2" charset="0"/>
              </a:rPr>
              <a:t>",data=test3)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head(test4,3)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  </a:t>
            </a:r>
            <a:r>
              <a:rPr lang="da-DK" dirty="0" err="1">
                <a:latin typeface="Courier" pitchFamily="2" charset="0"/>
              </a:rPr>
              <a:t>pnr</a:t>
            </a:r>
            <a:r>
              <a:rPr lang="da-DK" dirty="0">
                <a:latin typeface="Courier" pitchFamily="2" charset="0"/>
              </a:rPr>
              <a:t> Cond1 Cond2 Cond3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1:   2     0     1     0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2:   3     1     0     0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3:   6     0     1     0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474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87D5-B279-1B48-876F-B6D1DCED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985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medicinMacro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C6B4-4BCD-C346-AF4B-ED76A8F4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110"/>
            <a:ext cx="10515600" cy="594873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a-DK" dirty="0" err="1"/>
              <a:t>set.seed</a:t>
            </a:r>
            <a:r>
              <a:rPr lang="da-DK" dirty="0"/>
              <a:t>(05021992)</a:t>
            </a:r>
          </a:p>
          <a:p>
            <a:pPr marL="0" indent="0">
              <a:buNone/>
            </a:pPr>
            <a:r>
              <a:rPr lang="da-DK" dirty="0"/>
              <a:t>N=20</a:t>
            </a:r>
          </a:p>
          <a:p>
            <a:pPr marL="0" indent="0">
              <a:buNone/>
            </a:pPr>
            <a:r>
              <a:rPr lang="da-DK" dirty="0" err="1"/>
              <a:t>packs</a:t>
            </a:r>
            <a:r>
              <a:rPr lang="da-DK" dirty="0"/>
              <a:t> = list("R03AK11"=list(c(750,75),c(500,200),c(400,200)),</a:t>
            </a:r>
          </a:p>
          <a:p>
            <a:pPr marL="0" indent="0">
              <a:buNone/>
            </a:pPr>
            <a:r>
              <a:rPr lang="da-DK" dirty="0"/>
              <a:t>             "R03AL03"=list(c(750,75),c(500,200),c(400,200)),</a:t>
            </a:r>
          </a:p>
          <a:p>
            <a:pPr marL="0" indent="0">
              <a:buNone/>
            </a:pPr>
            <a:r>
              <a:rPr lang="da-DK" dirty="0"/>
              <a:t>             "C01CA01"=list(c(200,100),c(750,30)))</a:t>
            </a:r>
          </a:p>
          <a:p>
            <a:pPr marL="0" indent="0">
              <a:buNone/>
            </a:pPr>
            <a:r>
              <a:rPr lang="da-DK" dirty="0" err="1"/>
              <a:t>lmdb</a:t>
            </a:r>
            <a:r>
              <a:rPr lang="da-DK" dirty="0"/>
              <a:t>=</a:t>
            </a:r>
            <a:r>
              <a:rPr lang="da-DK" dirty="0" err="1"/>
              <a:t>simPrescriptionData</a:t>
            </a:r>
            <a:r>
              <a:rPr lang="da-DK" dirty="0"/>
              <a:t>(</a:t>
            </a:r>
            <a:r>
              <a:rPr lang="da-DK" dirty="0" err="1"/>
              <a:t>N,packages</a:t>
            </a:r>
            <a:r>
              <a:rPr lang="da-DK" dirty="0"/>
              <a:t>=</a:t>
            </a:r>
            <a:r>
              <a:rPr lang="da-DK" dirty="0" err="1"/>
              <a:t>packs</a:t>
            </a:r>
            <a:r>
              <a:rPr lang="da-DK" dirty="0"/>
              <a:t>)</a:t>
            </a:r>
          </a:p>
          <a:p>
            <a:pPr marL="0" indent="0">
              <a:buNone/>
            </a:pPr>
            <a:r>
              <a:rPr lang="da-DK" dirty="0" err="1"/>
              <a:t>lpr</a:t>
            </a:r>
            <a:r>
              <a:rPr lang="da-DK" dirty="0"/>
              <a:t>=</a:t>
            </a:r>
            <a:r>
              <a:rPr lang="da-DK" dirty="0" err="1"/>
              <a:t>simAdmissionData</a:t>
            </a:r>
            <a:r>
              <a:rPr lang="da-DK" dirty="0"/>
              <a:t>(N)</a:t>
            </a:r>
          </a:p>
          <a:p>
            <a:pPr marL="0" indent="0">
              <a:buNone/>
            </a:pPr>
            <a:r>
              <a:rPr lang="da-DK" dirty="0"/>
              <a:t>drug1 = list(</a:t>
            </a:r>
            <a:r>
              <a:rPr lang="da-DK" dirty="0" err="1"/>
              <a:t>atc</a:t>
            </a:r>
            <a:r>
              <a:rPr lang="da-DK" dirty="0"/>
              <a:t>=c("R03AK11","R03AL03","R03AC02","R03AC04","R03AC19",</a:t>
            </a:r>
          </a:p>
          <a:p>
            <a:pPr marL="0" indent="0">
              <a:buNone/>
            </a:pPr>
            <a:r>
              <a:rPr lang="da-DK" dirty="0"/>
              <a:t>                   "R03AL02","R03AA01","R03AC18","R03AL01"),</a:t>
            </a:r>
          </a:p>
          <a:p>
            <a:pPr marL="0" indent="0">
              <a:buNone/>
            </a:pPr>
            <a:r>
              <a:rPr lang="da-DK" dirty="0"/>
              <a:t>             maxdepot=4000,</a:t>
            </a:r>
          </a:p>
          <a:p>
            <a:pPr marL="0" indent="0">
              <a:buNone/>
            </a:pPr>
            <a:r>
              <a:rPr lang="da-DK" dirty="0"/>
              <a:t>             </a:t>
            </a:r>
            <a:r>
              <a:rPr lang="da-DK" dirty="0" err="1"/>
              <a:t>period</a:t>
            </a:r>
            <a:r>
              <a:rPr lang="da-DK" dirty="0"/>
              <a:t>=</a:t>
            </a:r>
            <a:r>
              <a:rPr lang="da-DK" dirty="0" err="1"/>
              <a:t>as.Date</a:t>
            </a:r>
            <a:r>
              <a:rPr lang="da-DK" dirty="0"/>
              <a:t>(c("1995-01-01", "2012-12-31")),</a:t>
            </a:r>
          </a:p>
          <a:p>
            <a:pPr marL="0" indent="0">
              <a:buNone/>
            </a:pPr>
            <a:r>
              <a:rPr lang="da-DK" dirty="0"/>
              <a:t>             </a:t>
            </a:r>
            <a:r>
              <a:rPr lang="da-DK" dirty="0" err="1"/>
              <a:t>prescriptionwindow</a:t>
            </a:r>
            <a:r>
              <a:rPr lang="da-DK" dirty="0"/>
              <a:t>=2,</a:t>
            </a:r>
          </a:p>
          <a:p>
            <a:pPr marL="0" indent="0">
              <a:buNone/>
            </a:pPr>
            <a:r>
              <a:rPr lang="da-DK" dirty="0"/>
              <a:t>             </a:t>
            </a:r>
            <a:r>
              <a:rPr lang="da-DK" dirty="0" err="1"/>
              <a:t>doses</a:t>
            </a:r>
            <a:r>
              <a:rPr lang="da-DK" dirty="0"/>
              <a:t>=list(</a:t>
            </a:r>
            <a:r>
              <a:rPr lang="da-DK" dirty="0" err="1"/>
              <a:t>value</a:t>
            </a:r>
            <a:r>
              <a:rPr lang="da-DK" dirty="0"/>
              <a:t>=c(750,500,400,200,75),</a:t>
            </a:r>
          </a:p>
          <a:p>
            <a:pPr marL="0" indent="0">
              <a:buNone/>
            </a:pPr>
            <a:r>
              <a:rPr lang="da-DK" dirty="0"/>
              <a:t>                        min = c(250,200,200,100,25),</a:t>
            </a:r>
          </a:p>
          <a:p>
            <a:pPr marL="0" indent="0">
              <a:buNone/>
            </a:pPr>
            <a:r>
              <a:rPr lang="da-DK" dirty="0"/>
              <a:t>                        max = c(1000,600,800,600,100),</a:t>
            </a:r>
          </a:p>
          <a:p>
            <a:pPr marL="0" indent="0">
              <a:buNone/>
            </a:pPr>
            <a:r>
              <a:rPr lang="da-DK" dirty="0"/>
              <a:t>                        def = c(750,500,400,200,75)))</a:t>
            </a:r>
          </a:p>
          <a:p>
            <a:pPr marL="0" indent="0">
              <a:buNone/>
            </a:pPr>
            <a:r>
              <a:rPr lang="da-DK" dirty="0"/>
              <a:t>drug2=list(</a:t>
            </a:r>
            <a:r>
              <a:rPr lang="da-DK" dirty="0" err="1"/>
              <a:t>atc</a:t>
            </a:r>
            <a:r>
              <a:rPr lang="da-DK" dirty="0"/>
              <a:t>=c("C01CA01","C01AA05"),</a:t>
            </a:r>
          </a:p>
          <a:p>
            <a:pPr marL="0" indent="0">
              <a:buNone/>
            </a:pPr>
            <a:r>
              <a:rPr lang="da-DK" dirty="0"/>
              <a:t>           maxdepot=4000,</a:t>
            </a:r>
          </a:p>
          <a:p>
            <a:pPr marL="0" indent="0">
              <a:buNone/>
            </a:pPr>
            <a:r>
              <a:rPr lang="da-DK" dirty="0"/>
              <a:t>           </a:t>
            </a:r>
            <a:r>
              <a:rPr lang="da-DK" dirty="0" err="1"/>
              <a:t>period</a:t>
            </a:r>
            <a:r>
              <a:rPr lang="da-DK" dirty="0"/>
              <a:t>=</a:t>
            </a:r>
            <a:r>
              <a:rPr lang="da-DK" dirty="0" err="1"/>
              <a:t>as.Date</a:t>
            </a:r>
            <a:r>
              <a:rPr lang="da-DK" dirty="0"/>
              <a:t>(c("1995-01-01", "2012-12-31")),</a:t>
            </a:r>
          </a:p>
          <a:p>
            <a:pPr marL="0" indent="0">
              <a:buNone/>
            </a:pPr>
            <a:r>
              <a:rPr lang="da-DK" dirty="0"/>
              <a:t>           </a:t>
            </a:r>
            <a:r>
              <a:rPr lang="da-DK" dirty="0" err="1"/>
              <a:t>prescriptionwindow</a:t>
            </a:r>
            <a:r>
              <a:rPr lang="da-DK" dirty="0"/>
              <a:t>=2,</a:t>
            </a:r>
          </a:p>
          <a:p>
            <a:pPr marL="0" indent="0">
              <a:buNone/>
            </a:pPr>
            <a:r>
              <a:rPr lang="da-DK" dirty="0"/>
              <a:t>           </a:t>
            </a:r>
            <a:r>
              <a:rPr lang="da-DK" dirty="0" err="1"/>
              <a:t>doses</a:t>
            </a:r>
            <a:r>
              <a:rPr lang="da-DK" dirty="0"/>
              <a:t>=list(</a:t>
            </a:r>
            <a:r>
              <a:rPr lang="da-DK" dirty="0" err="1"/>
              <a:t>value</a:t>
            </a:r>
            <a:r>
              <a:rPr lang="da-DK" dirty="0"/>
              <a:t>=c(200, 400, 500,750),</a:t>
            </a:r>
          </a:p>
          <a:p>
            <a:pPr marL="0" indent="0">
              <a:buNone/>
            </a:pPr>
            <a:r>
              <a:rPr lang="da-DK" dirty="0"/>
              <a:t>                      min = c(100, 200, 250,750),</a:t>
            </a:r>
          </a:p>
          <a:p>
            <a:pPr marL="0" indent="0">
              <a:buNone/>
            </a:pPr>
            <a:r>
              <a:rPr lang="da-DK" dirty="0"/>
              <a:t>                      max = c(300, 800, 1000,750),</a:t>
            </a:r>
          </a:p>
          <a:p>
            <a:pPr marL="0" indent="0">
              <a:buNone/>
            </a:pPr>
            <a:r>
              <a:rPr lang="da-DK" dirty="0"/>
              <a:t>                      def = c(200, 400, 500,750)))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6907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5935-0DF0-CC46-B499-7152D50B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453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medicinMacro</a:t>
            </a:r>
            <a:r>
              <a:rPr lang="da-DK" dirty="0"/>
              <a:t> - </a:t>
            </a:r>
            <a:r>
              <a:rPr lang="da-DK" dirty="0" err="1"/>
              <a:t>continued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1BB6-EBA5-3B48-9678-4434EB4F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48721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/>
              <a:t>x=</a:t>
            </a:r>
            <a:r>
              <a:rPr lang="da-DK" dirty="0" err="1"/>
              <a:t>medicinMacro</a:t>
            </a:r>
            <a:r>
              <a:rPr lang="da-DK" dirty="0"/>
              <a:t>(drugs=list("drug1"=drug1,"drug2"=drug2),</a:t>
            </a:r>
            <a:r>
              <a:rPr lang="da-DK" dirty="0" err="1"/>
              <a:t>drugdb</a:t>
            </a:r>
            <a:r>
              <a:rPr lang="da-DK" dirty="0"/>
              <a:t>=</a:t>
            </a:r>
            <a:r>
              <a:rPr lang="da-DK" dirty="0" err="1"/>
              <a:t>lmdb,admdb</a:t>
            </a:r>
            <a:r>
              <a:rPr lang="da-DK" dirty="0"/>
              <a:t>=</a:t>
            </a:r>
            <a:r>
              <a:rPr lang="da-DK" dirty="0" err="1"/>
              <a:t>lpr</a:t>
            </a:r>
            <a:r>
              <a:rPr lang="da-DK" dirty="0"/>
              <a:t>[pattype==0])</a:t>
            </a:r>
          </a:p>
          <a:p>
            <a:pPr marL="0" indent="0">
              <a:buNone/>
            </a:pPr>
            <a:r>
              <a:rPr lang="da-DK" dirty="0"/>
              <a:t>x$drug1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Prepare</a:t>
            </a:r>
            <a:r>
              <a:rPr lang="da-DK" dirty="0"/>
              <a:t> for time dependent </a:t>
            </a:r>
            <a:r>
              <a:rPr lang="da-DK" dirty="0" err="1"/>
              <a:t>analysis</a:t>
            </a:r>
            <a:r>
              <a:rPr lang="da-DK" dirty="0"/>
              <a:t> of "all" drugs</a:t>
            </a:r>
          </a:p>
          <a:p>
            <a:pPr marL="0" indent="0">
              <a:buNone/>
            </a:pPr>
            <a:r>
              <a:rPr lang="da-DK" dirty="0"/>
              <a:t>all &lt;- </a:t>
            </a:r>
            <a:r>
              <a:rPr lang="da-DK" dirty="0" err="1"/>
              <a:t>rbindlist</a:t>
            </a:r>
            <a:r>
              <a:rPr lang="da-DK" dirty="0"/>
              <a:t>(</a:t>
            </a:r>
            <a:r>
              <a:rPr lang="da-DK" dirty="0" err="1"/>
              <a:t>x,idcol</a:t>
            </a:r>
            <a:r>
              <a:rPr lang="da-DK" dirty="0"/>
              <a:t>=TRUE)</a:t>
            </a:r>
          </a:p>
          <a:p>
            <a:pPr marL="0" indent="0">
              <a:buNone/>
            </a:pPr>
            <a:r>
              <a:rPr lang="da-DK" dirty="0"/>
              <a:t>&gt; head(all)</a:t>
            </a:r>
          </a:p>
          <a:p>
            <a:pPr marL="0" indent="0">
              <a:buNone/>
            </a:pPr>
            <a:r>
              <a:rPr lang="da-DK" dirty="0"/>
              <a:t>.id </a:t>
            </a:r>
            <a:r>
              <a:rPr lang="da-DK" dirty="0" err="1"/>
              <a:t>pnr</a:t>
            </a:r>
            <a:r>
              <a:rPr lang="da-DK" dirty="0"/>
              <a:t> </a:t>
            </a:r>
            <a:r>
              <a:rPr lang="da-DK" dirty="0" err="1"/>
              <a:t>dose</a:t>
            </a:r>
            <a:r>
              <a:rPr lang="da-DK" dirty="0"/>
              <a:t>   </a:t>
            </a:r>
            <a:r>
              <a:rPr lang="da-DK" dirty="0" err="1"/>
              <a:t>firstday</a:t>
            </a:r>
            <a:r>
              <a:rPr lang="da-DK" dirty="0"/>
              <a:t>    </a:t>
            </a:r>
            <a:r>
              <a:rPr lang="da-DK" dirty="0" err="1"/>
              <a:t>lastday</a:t>
            </a:r>
            <a:r>
              <a:rPr lang="da-DK" dirty="0"/>
              <a:t> </a:t>
            </a:r>
            <a:r>
              <a:rPr lang="da-DK" dirty="0" err="1"/>
              <a:t>exposure.days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1: drug1   1   75 1995-01-01 1995-05-18      137 </a:t>
            </a:r>
            <a:r>
              <a:rPr lang="da-DK" dirty="0" err="1"/>
              <a:t>days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2: drug1   1  100 1995-05-18 2008-03-29     4699 </a:t>
            </a:r>
            <a:r>
              <a:rPr lang="da-DK" dirty="0" err="1"/>
              <a:t>days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3: drug1   2   75 1995-01-01 1995-02-16       46 </a:t>
            </a:r>
            <a:r>
              <a:rPr lang="da-DK" dirty="0" err="1"/>
              <a:t>days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4: drug1   2  100 1995-02-16 2002-05-09     2639 </a:t>
            </a:r>
            <a:r>
              <a:rPr lang="da-DK" dirty="0" err="1"/>
              <a:t>days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5: drug1   3   75 1995-01-01 1995-01-22       21 </a:t>
            </a:r>
            <a:r>
              <a:rPr lang="da-DK" dirty="0" err="1"/>
              <a:t>days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6: drug1   3  100 1995-01-22 2003-02-24     2955 </a:t>
            </a:r>
            <a:r>
              <a:rPr lang="da-DK" dirty="0" err="1"/>
              <a:t>days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## Old </a:t>
            </a:r>
            <a:r>
              <a:rPr lang="da-DK" dirty="0" err="1"/>
              <a:t>SASmacro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evoked</a:t>
            </a:r>
            <a:r>
              <a:rPr lang="da-DK" dirty="0"/>
              <a:t> with the </a:t>
            </a:r>
            <a:r>
              <a:rPr lang="da-DK" dirty="0" err="1"/>
              <a:t>function</a:t>
            </a:r>
            <a:r>
              <a:rPr lang="da-DK" dirty="0"/>
              <a:t> ”</a:t>
            </a:r>
            <a:r>
              <a:rPr lang="da-DK" dirty="0" err="1"/>
              <a:t>xrecepter</a:t>
            </a:r>
            <a:r>
              <a:rPr lang="da-DK" dirty="0"/>
              <a:t>”,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help</a:t>
            </a:r>
            <a:r>
              <a:rPr lang="da-DK" dirty="0"/>
              <a:t> page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393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558C-FBA0-274B-8307-997034E0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Prerequisites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8B83-A09B-C14D-BE26-0AC90A3A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Basic </a:t>
            </a:r>
            <a:r>
              <a:rPr lang="da-DK" dirty="0" err="1"/>
              <a:t>knowledge</a:t>
            </a:r>
            <a:r>
              <a:rPr lang="da-DK" dirty="0"/>
              <a:t> of R – </a:t>
            </a:r>
            <a:r>
              <a:rPr lang="da-DK" dirty="0" err="1"/>
              <a:t>take</a:t>
            </a:r>
            <a:r>
              <a:rPr lang="da-DK" dirty="0"/>
              <a:t> an online </a:t>
            </a:r>
            <a:r>
              <a:rPr lang="da-DK" dirty="0" err="1"/>
              <a:t>course</a:t>
            </a:r>
            <a:endParaRPr lang="da-DK" dirty="0"/>
          </a:p>
          <a:p>
            <a:r>
              <a:rPr lang="da-DK" dirty="0"/>
              <a:t>A </a:t>
            </a:r>
            <a:r>
              <a:rPr lang="da-DK" dirty="0" err="1"/>
              <a:t>suitable</a:t>
            </a:r>
            <a:r>
              <a:rPr lang="da-DK" dirty="0"/>
              <a:t> front-end (</a:t>
            </a:r>
            <a:r>
              <a:rPr lang="da-DK" dirty="0" err="1"/>
              <a:t>Rstudio</a:t>
            </a:r>
            <a:r>
              <a:rPr lang="da-DK" dirty="0"/>
              <a:t> or Emacs)</a:t>
            </a:r>
          </a:p>
          <a:p>
            <a:r>
              <a:rPr lang="da-DK" dirty="0"/>
              <a:t>Good </a:t>
            </a:r>
            <a:r>
              <a:rPr lang="da-DK" dirty="0" err="1"/>
              <a:t>knowledge</a:t>
            </a:r>
            <a:r>
              <a:rPr lang="da-DK" dirty="0"/>
              <a:t> of ”</a:t>
            </a:r>
            <a:r>
              <a:rPr lang="da-DK" dirty="0" err="1"/>
              <a:t>data.table</a:t>
            </a:r>
            <a:r>
              <a:rPr lang="da-DK" dirty="0"/>
              <a:t>” </a:t>
            </a:r>
            <a:r>
              <a:rPr lang="da-DK" dirty="0" err="1"/>
              <a:t>package</a:t>
            </a:r>
            <a:r>
              <a:rPr lang="da-DK" dirty="0"/>
              <a:t>.  The </a:t>
            </a:r>
            <a:r>
              <a:rPr lang="da-DK" dirty="0" err="1"/>
              <a:t>associated</a:t>
            </a:r>
            <a:r>
              <a:rPr lang="da-DK" dirty="0"/>
              <a:t> pdf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times.</a:t>
            </a:r>
          </a:p>
          <a:p>
            <a:r>
              <a:rPr lang="da-DK" dirty="0"/>
              <a:t>Data </a:t>
            </a:r>
            <a:r>
              <a:rPr lang="da-DK" dirty="0" err="1"/>
              <a:t>package</a:t>
            </a:r>
            <a:r>
              <a:rPr lang="da-DK" dirty="0"/>
              <a:t> from </a:t>
            </a:r>
            <a:r>
              <a:rPr lang="da-DK" dirty="0">
                <a:hlinkClick r:id="rId2"/>
              </a:rPr>
              <a:t>www.github.com/ctpteam/dst</a:t>
            </a:r>
            <a:endParaRPr lang="da-DK" dirty="0"/>
          </a:p>
          <a:p>
            <a:r>
              <a:rPr lang="da-DK" dirty="0" err="1"/>
              <a:t>Availability</a:t>
            </a:r>
            <a:r>
              <a:rPr lang="da-DK" dirty="0"/>
              <a:t> of ”</a:t>
            </a:r>
            <a:r>
              <a:rPr lang="da-DK" dirty="0" err="1"/>
              <a:t>heaven</a:t>
            </a:r>
            <a:r>
              <a:rPr lang="da-DK" dirty="0"/>
              <a:t>” </a:t>
            </a:r>
            <a:r>
              <a:rPr lang="da-DK" dirty="0" err="1"/>
              <a:t>package</a:t>
            </a:r>
            <a:r>
              <a:rPr lang="da-DK" dirty="0"/>
              <a:t>.  Not on CRAN,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installed</a:t>
            </a:r>
            <a:r>
              <a:rPr lang="da-DK" dirty="0"/>
              <a:t> with </a:t>
            </a:r>
            <a:r>
              <a:rPr lang="da-DK" dirty="0" err="1"/>
              <a:t>devtools</a:t>
            </a:r>
            <a:r>
              <a:rPr lang="da-DK" dirty="0"/>
              <a:t>::</a:t>
            </a:r>
            <a:r>
              <a:rPr lang="da-DK" dirty="0" err="1"/>
              <a:t>install_github</a:t>
            </a:r>
            <a:r>
              <a:rPr lang="da-DK" dirty="0"/>
              <a:t>(‘tagteam/</a:t>
            </a:r>
            <a:r>
              <a:rPr lang="da-DK" dirty="0" err="1"/>
              <a:t>heaven</a:t>
            </a:r>
            <a:r>
              <a:rPr lang="da-DK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566433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FC6D-268C-F842-8240-88C42B8A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259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Heaven</a:t>
            </a:r>
            <a:r>
              <a:rPr lang="da-DK" dirty="0"/>
              <a:t> - </a:t>
            </a:r>
            <a:r>
              <a:rPr lang="da-DK" dirty="0" err="1"/>
              <a:t>hypertensionMedication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76B2-B5CE-D949-B85B-314F6D9E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384"/>
            <a:ext cx="10515600" cy="58870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a-DK" dirty="0"/>
              <a:t>dat &lt;-</a:t>
            </a:r>
            <a:r>
              <a:rPr lang="da-DK" dirty="0" err="1"/>
              <a:t>data.table</a:t>
            </a:r>
            <a:r>
              <a:rPr lang="da-DK" dirty="0"/>
              <a:t>(</a:t>
            </a:r>
          </a:p>
          <a:p>
            <a:pPr marL="0" indent="0">
              <a:buNone/>
            </a:pPr>
            <a:r>
              <a:rPr lang="da-DK" dirty="0"/>
              <a:t>  ATC=sample(c('C02A','C03A','C02DD','C07A','C07F','C09AA','C09BA'),100,</a:t>
            </a:r>
          </a:p>
          <a:p>
            <a:pPr marL="0" indent="0">
              <a:buNone/>
            </a:pPr>
            <a:r>
              <a:rPr lang="da-DK" dirty="0"/>
              <a:t>             </a:t>
            </a:r>
            <a:r>
              <a:rPr lang="da-DK" dirty="0" err="1"/>
              <a:t>replace</a:t>
            </a:r>
            <a:r>
              <a:rPr lang="da-DK" dirty="0"/>
              <a:t>=TRUE),</a:t>
            </a:r>
          </a:p>
          <a:p>
            <a:pPr marL="0" indent="0">
              <a:buNone/>
            </a:pPr>
            <a:r>
              <a:rPr lang="da-DK" dirty="0"/>
              <a:t>  EKSD=</a:t>
            </a:r>
            <a:r>
              <a:rPr lang="da-DK" dirty="0" err="1"/>
              <a:t>as.Date</a:t>
            </a:r>
            <a:r>
              <a:rPr lang="da-DK" dirty="0"/>
              <a:t>("2012-01-01")+(sample(1:600,100,replace=TRUE)),   </a:t>
            </a:r>
            <a:r>
              <a:rPr lang="da-DK" dirty="0" err="1"/>
              <a:t>ptid</a:t>
            </a:r>
            <a:r>
              <a:rPr lang="da-DK" dirty="0"/>
              <a:t>=1:10,  </a:t>
            </a:r>
            <a:r>
              <a:rPr lang="da-DK" dirty="0" err="1"/>
              <a:t>index</a:t>
            </a:r>
            <a:r>
              <a:rPr lang="da-DK" dirty="0"/>
              <a:t>=</a:t>
            </a:r>
            <a:r>
              <a:rPr lang="da-DK" dirty="0" err="1"/>
              <a:t>as.Date</a:t>
            </a:r>
            <a:r>
              <a:rPr lang="da-DK" dirty="0"/>
              <a:t>("2013-06-01")+</a:t>
            </a:r>
            <a:r>
              <a:rPr lang="da-DK" dirty="0" err="1"/>
              <a:t>seq</a:t>
            </a:r>
            <a:r>
              <a:rPr lang="da-DK" dirty="0"/>
              <a:t>(80,98,2))</a:t>
            </a:r>
          </a:p>
          <a:p>
            <a:pPr marL="0" indent="0">
              <a:buNone/>
            </a:pPr>
            <a:r>
              <a:rPr lang="da-DK" dirty="0" err="1"/>
              <a:t>setkey</a:t>
            </a:r>
            <a:r>
              <a:rPr lang="da-DK" dirty="0"/>
              <a:t>(dat,"</a:t>
            </a:r>
            <a:r>
              <a:rPr lang="da-DK" dirty="0" err="1"/>
              <a:t>ptid</a:t>
            </a:r>
            <a:r>
              <a:rPr lang="da-DK" dirty="0"/>
              <a:t>")  </a:t>
            </a:r>
          </a:p>
          <a:p>
            <a:pPr marL="0" indent="0">
              <a:buNone/>
            </a:pPr>
            <a:r>
              <a:rPr lang="da-DK" dirty="0"/>
              <a:t>head(dat)</a:t>
            </a:r>
          </a:p>
          <a:p>
            <a:pPr marL="0" indent="0">
              <a:buNone/>
            </a:pPr>
            <a:r>
              <a:rPr lang="da-DK" dirty="0"/>
              <a:t>ATC       EKSD </a:t>
            </a:r>
            <a:r>
              <a:rPr lang="da-DK" dirty="0" err="1"/>
              <a:t>ptid</a:t>
            </a:r>
            <a:r>
              <a:rPr lang="da-DK" dirty="0"/>
              <a:t>      </a:t>
            </a:r>
            <a:r>
              <a:rPr lang="da-DK" dirty="0" err="1"/>
              <a:t>index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1: C02DD 2012-10-05    1 2013-08-20</a:t>
            </a:r>
          </a:p>
          <a:p>
            <a:pPr marL="0" indent="0">
              <a:buNone/>
            </a:pPr>
            <a:r>
              <a:rPr lang="da-DK" dirty="0"/>
              <a:t>2:  C02A 2012-06-16    1 2013-08-20</a:t>
            </a:r>
          </a:p>
          <a:p>
            <a:pPr marL="0" indent="0">
              <a:buNone/>
            </a:pPr>
            <a:r>
              <a:rPr lang="da-DK" dirty="0"/>
              <a:t>3: C09BA 2012-09-21    1 2013-08-20</a:t>
            </a:r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Hypertension</a:t>
            </a:r>
            <a:r>
              <a:rPr lang="da-DK" dirty="0"/>
              <a:t> with </a:t>
            </a:r>
            <a:r>
              <a:rPr lang="da-DK" dirty="0" err="1"/>
              <a:t>indexdate</a:t>
            </a:r>
            <a:r>
              <a:rPr lang="da-DK" dirty="0"/>
              <a:t>:</a:t>
            </a:r>
          </a:p>
          <a:p>
            <a:pPr marL="0" indent="0">
              <a:buNone/>
            </a:pPr>
            <a:r>
              <a:rPr lang="da-DK" dirty="0" err="1"/>
              <a:t>index</a:t>
            </a:r>
            <a:r>
              <a:rPr lang="da-DK" dirty="0"/>
              <a:t> &lt;- </a:t>
            </a:r>
            <a:r>
              <a:rPr lang="da-DK" dirty="0" err="1"/>
              <a:t>hypertensionMedication</a:t>
            </a:r>
            <a:r>
              <a:rPr lang="da-DK" dirty="0"/>
              <a:t>(</a:t>
            </a:r>
            <a:r>
              <a:rPr lang="da-DK" dirty="0" err="1"/>
              <a:t>dat,vars</a:t>
            </a:r>
            <a:r>
              <a:rPr lang="da-DK" dirty="0"/>
              <a:t>=c("</a:t>
            </a:r>
            <a:r>
              <a:rPr lang="da-DK" dirty="0" err="1"/>
              <a:t>ptid</a:t>
            </a:r>
            <a:r>
              <a:rPr lang="da-DK" dirty="0"/>
              <a:t>","ATC","EKSD"),    </a:t>
            </a:r>
            <a:r>
              <a:rPr lang="da-DK" dirty="0" err="1"/>
              <a:t>index.date</a:t>
            </a:r>
            <a:r>
              <a:rPr lang="da-DK" dirty="0"/>
              <a:t>="</a:t>
            </a:r>
            <a:r>
              <a:rPr lang="da-DK" dirty="0" err="1"/>
              <a:t>index</a:t>
            </a:r>
            <a:r>
              <a:rPr lang="da-DK" dirty="0"/>
              <a:t>")</a:t>
            </a:r>
          </a:p>
          <a:p>
            <a:pPr marL="0" indent="0">
              <a:buNone/>
            </a:pPr>
            <a:r>
              <a:rPr lang="da-DK" dirty="0"/>
              <a:t>head(</a:t>
            </a:r>
            <a:r>
              <a:rPr lang="da-DK" dirty="0" err="1"/>
              <a:t>index</a:t>
            </a:r>
            <a:r>
              <a:rPr lang="da-DK" dirty="0"/>
              <a:t>)</a:t>
            </a:r>
          </a:p>
          <a:p>
            <a:pPr marL="0" indent="0">
              <a:buNone/>
            </a:pPr>
            <a:r>
              <a:rPr lang="da-DK" dirty="0"/>
              <a:t>&gt; head(</a:t>
            </a:r>
            <a:r>
              <a:rPr lang="da-DK" dirty="0" err="1"/>
              <a:t>index</a:t>
            </a:r>
            <a:r>
              <a:rPr lang="da-DK" dirty="0"/>
              <a:t>)</a:t>
            </a:r>
          </a:p>
          <a:p>
            <a:pPr marL="0" indent="0">
              <a:buNone/>
            </a:pPr>
            <a:r>
              <a:rPr lang="da-DK" dirty="0" err="1"/>
              <a:t>ptid</a:t>
            </a:r>
            <a:r>
              <a:rPr lang="da-DK" dirty="0"/>
              <a:t> </a:t>
            </a:r>
            <a:r>
              <a:rPr lang="da-DK" dirty="0" err="1"/>
              <a:t>numDrugs</a:t>
            </a:r>
            <a:r>
              <a:rPr lang="da-DK" dirty="0"/>
              <a:t> </a:t>
            </a:r>
            <a:r>
              <a:rPr lang="da-DK" dirty="0" err="1"/>
              <a:t>hypertension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1:    1        4            1</a:t>
            </a:r>
          </a:p>
          <a:p>
            <a:pPr marL="0" indent="0">
              <a:buNone/>
            </a:pPr>
            <a:r>
              <a:rPr lang="da-DK" dirty="0"/>
              <a:t>2:    2        2            1</a:t>
            </a:r>
          </a:p>
          <a:p>
            <a:pPr marL="0" indent="0">
              <a:buNone/>
            </a:pPr>
            <a:r>
              <a:rPr lang="da-DK" dirty="0"/>
              <a:t>3:    3        4            1</a:t>
            </a:r>
          </a:p>
          <a:p>
            <a:pPr marL="0" indent="0">
              <a:buNone/>
            </a:pPr>
            <a:r>
              <a:rPr lang="da-DK" dirty="0" err="1"/>
              <a:t>noindex</a:t>
            </a:r>
            <a:r>
              <a:rPr lang="da-DK" dirty="0"/>
              <a:t> &lt;-  </a:t>
            </a:r>
            <a:r>
              <a:rPr lang="da-DK" dirty="0" err="1"/>
              <a:t>hypertensionMedication</a:t>
            </a:r>
            <a:r>
              <a:rPr lang="da-DK" dirty="0"/>
              <a:t>(</a:t>
            </a:r>
            <a:r>
              <a:rPr lang="da-DK" dirty="0" err="1"/>
              <a:t>dat,vars</a:t>
            </a:r>
            <a:r>
              <a:rPr lang="da-DK" dirty="0"/>
              <a:t>=c("</a:t>
            </a:r>
            <a:r>
              <a:rPr lang="da-DK" dirty="0" err="1"/>
              <a:t>ptid</a:t>
            </a:r>
            <a:r>
              <a:rPr lang="da-DK" dirty="0"/>
              <a:t>","ATC","EKSD"))</a:t>
            </a:r>
          </a:p>
          <a:p>
            <a:pPr marL="0" indent="0">
              <a:buNone/>
            </a:pPr>
            <a:r>
              <a:rPr lang="da-DK" dirty="0"/>
              <a:t>head(</a:t>
            </a:r>
            <a:r>
              <a:rPr lang="da-DK" dirty="0" err="1"/>
              <a:t>noindex</a:t>
            </a:r>
            <a:r>
              <a:rPr lang="da-DK" dirty="0"/>
              <a:t>)</a:t>
            </a:r>
          </a:p>
          <a:p>
            <a:pPr marL="0" indent="0">
              <a:buNone/>
            </a:pPr>
            <a:r>
              <a:rPr lang="da-DK" dirty="0" err="1"/>
              <a:t>ptid</a:t>
            </a:r>
            <a:r>
              <a:rPr lang="da-DK" dirty="0"/>
              <a:t> </a:t>
            </a:r>
            <a:r>
              <a:rPr lang="da-DK" dirty="0" err="1"/>
              <a:t>hypertension</a:t>
            </a:r>
            <a:r>
              <a:rPr lang="da-DK" dirty="0"/>
              <a:t> </a:t>
            </a:r>
            <a:r>
              <a:rPr lang="da-DK" dirty="0" err="1"/>
              <a:t>numDrugs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1:    1   2013-03-31        2</a:t>
            </a:r>
          </a:p>
          <a:p>
            <a:pPr marL="0" indent="0">
              <a:buNone/>
            </a:pPr>
            <a:r>
              <a:rPr lang="da-DK" dirty="0"/>
              <a:t>2:    2   2013-06-30        2</a:t>
            </a:r>
          </a:p>
          <a:p>
            <a:pPr marL="0" indent="0">
              <a:buNone/>
            </a:pPr>
            <a:r>
              <a:rPr lang="da-DK" dirty="0"/>
              <a:t>3:    3   2013-09-30        2</a:t>
            </a:r>
          </a:p>
        </p:txBody>
      </p:sp>
    </p:spTree>
    <p:extLst>
      <p:ext uri="{BB962C8B-B14F-4D97-AF65-F5344CB8AC3E}">
        <p14:creationId xmlns:p14="http://schemas.microsoft.com/office/powerpoint/2010/main" val="265149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BB60-423E-734B-B93B-FB407BF4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356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Heaven</a:t>
            </a:r>
            <a:r>
              <a:rPr lang="da-DK" dirty="0"/>
              <a:t> - </a:t>
            </a:r>
            <a:r>
              <a:rPr lang="da-DK" dirty="0" err="1"/>
              <a:t>importDREAM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DF8D-DA18-D243-9638-7106F6AB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482"/>
            <a:ext cx="10515600" cy="58665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a-DK" dirty="0"/>
              <a:t># The </a:t>
            </a:r>
            <a:r>
              <a:rPr lang="da-DK" dirty="0" err="1"/>
              <a:t>following</a:t>
            </a:r>
            <a:r>
              <a:rPr lang="da-DK" dirty="0"/>
              <a:t> is a </a:t>
            </a:r>
            <a:r>
              <a:rPr lang="da-DK" dirty="0" err="1"/>
              <a:t>minute</a:t>
            </a:r>
            <a:r>
              <a:rPr lang="da-DK" dirty="0"/>
              <a:t> version of DREAM</a:t>
            </a:r>
          </a:p>
          <a:p>
            <a:pPr marL="0" indent="0">
              <a:buNone/>
            </a:pPr>
            <a:r>
              <a:rPr lang="da-DK" dirty="0" err="1"/>
              <a:t>library</a:t>
            </a:r>
            <a:r>
              <a:rPr lang="da-DK" dirty="0"/>
              <a:t>(</a:t>
            </a:r>
            <a:r>
              <a:rPr lang="da-DK" dirty="0" err="1"/>
              <a:t>data.table</a:t>
            </a:r>
            <a:r>
              <a:rPr lang="da-DK" dirty="0"/>
              <a:t>)</a:t>
            </a:r>
          </a:p>
          <a:p>
            <a:pPr marL="0" indent="0">
              <a:buNone/>
            </a:pPr>
            <a:r>
              <a:rPr lang="da-DK" dirty="0" err="1"/>
              <a:t>microDREAM</a:t>
            </a:r>
            <a:r>
              <a:rPr lang="da-DK" dirty="0"/>
              <a:t> &lt;-</a:t>
            </a:r>
            <a:r>
              <a:rPr lang="da-DK" dirty="0" err="1"/>
              <a:t>data.table</a:t>
            </a:r>
            <a:r>
              <a:rPr lang="da-DK" dirty="0"/>
              <a:t>(PNR=c(1,2),branche_2008_01=c("","3"),</a:t>
            </a:r>
          </a:p>
          <a:p>
            <a:pPr marL="0" indent="0">
              <a:buNone/>
            </a:pPr>
            <a:r>
              <a:rPr lang="da-DK" dirty="0"/>
              <a:t>                        branche_2008_02=c("1","3"), branche_2008_03=c("1",""),</a:t>
            </a:r>
          </a:p>
          <a:p>
            <a:pPr marL="0" indent="0">
              <a:buNone/>
            </a:pPr>
            <a:r>
              <a:rPr lang="da-DK" dirty="0"/>
              <a:t>                        y_9201=c("","1"),y_9202=c("","2"),y_9203=c("","2"))</a:t>
            </a:r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Explanation</a:t>
            </a:r>
            <a:r>
              <a:rPr lang="da-DK" dirty="0"/>
              <a:t> of </a:t>
            </a:r>
            <a:r>
              <a:rPr lang="da-DK" dirty="0" err="1"/>
              <a:t>codes</a:t>
            </a:r>
            <a:r>
              <a:rPr lang="da-DK" dirty="0"/>
              <a:t> for "branche" </a:t>
            </a:r>
          </a:p>
          <a:p>
            <a:pPr marL="0" indent="0">
              <a:buNone/>
            </a:pPr>
            <a:r>
              <a:rPr lang="da-DK" dirty="0"/>
              <a:t>branche &lt;- </a:t>
            </a:r>
            <a:r>
              <a:rPr lang="da-DK" dirty="0" err="1"/>
              <a:t>data.table</a:t>
            </a:r>
            <a:r>
              <a:rPr lang="da-DK" dirty="0"/>
              <a:t>(branche=c("1","2","3"),</a:t>
            </a:r>
          </a:p>
          <a:p>
            <a:pPr marL="0" indent="0">
              <a:buNone/>
            </a:pPr>
            <a:r>
              <a:rPr lang="da-DK" dirty="0"/>
              <a:t>                      </a:t>
            </a:r>
            <a:r>
              <a:rPr lang="da-DK" dirty="0" err="1"/>
              <a:t>text</a:t>
            </a:r>
            <a:r>
              <a:rPr lang="da-DK" dirty="0"/>
              <a:t>=c("</a:t>
            </a:r>
            <a:r>
              <a:rPr lang="da-DK" dirty="0" err="1"/>
              <a:t>school</a:t>
            </a:r>
            <a:r>
              <a:rPr lang="da-DK" dirty="0"/>
              <a:t>","</a:t>
            </a:r>
            <a:r>
              <a:rPr lang="da-DK" dirty="0" err="1"/>
              <a:t>gardening</a:t>
            </a:r>
            <a:r>
              <a:rPr lang="da-DK" dirty="0"/>
              <a:t>","</a:t>
            </a:r>
            <a:r>
              <a:rPr lang="da-DK" dirty="0" err="1"/>
              <a:t>suage</a:t>
            </a:r>
            <a:r>
              <a:rPr lang="da-DK" dirty="0"/>
              <a:t>"))   </a:t>
            </a:r>
          </a:p>
          <a:p>
            <a:pPr marL="0" indent="0">
              <a:buNone/>
            </a:pPr>
            <a:r>
              <a:rPr lang="da-DK" dirty="0"/>
              <a:t>support &lt;- </a:t>
            </a:r>
            <a:r>
              <a:rPr lang="da-DK" dirty="0" err="1"/>
              <a:t>data.table</a:t>
            </a:r>
            <a:r>
              <a:rPr lang="da-DK" dirty="0"/>
              <a:t>(support=c("1","2"),</a:t>
            </a:r>
            <a:r>
              <a:rPr lang="da-DK" dirty="0" err="1"/>
              <a:t>text</a:t>
            </a:r>
            <a:r>
              <a:rPr lang="da-DK" dirty="0"/>
              <a:t>=c("</a:t>
            </a:r>
            <a:r>
              <a:rPr lang="da-DK" dirty="0" err="1"/>
              <a:t>education</a:t>
            </a:r>
            <a:r>
              <a:rPr lang="da-DK" dirty="0"/>
              <a:t>","</a:t>
            </a:r>
            <a:r>
              <a:rPr lang="da-DK" dirty="0" err="1"/>
              <a:t>sick</a:t>
            </a:r>
            <a:r>
              <a:rPr lang="da-DK" dirty="0"/>
              <a:t>")) </a:t>
            </a:r>
          </a:p>
          <a:p>
            <a:pPr marL="0" indent="0">
              <a:buNone/>
            </a:pPr>
            <a:r>
              <a:rPr lang="da-DK" dirty="0" err="1"/>
              <a:t>temp</a:t>
            </a:r>
            <a:r>
              <a:rPr lang="da-DK" dirty="0"/>
              <a:t> &lt;- </a:t>
            </a:r>
            <a:r>
              <a:rPr lang="da-DK" dirty="0" err="1"/>
              <a:t>importDREAM</a:t>
            </a:r>
            <a:r>
              <a:rPr lang="da-DK" dirty="0"/>
              <a:t>(</a:t>
            </a:r>
            <a:r>
              <a:rPr lang="da-DK" dirty="0" err="1"/>
              <a:t>microDREAM,branche,type</a:t>
            </a:r>
            <a:r>
              <a:rPr lang="da-DK" dirty="0"/>
              <a:t>="branche",</a:t>
            </a:r>
            <a:r>
              <a:rPr lang="da-DK" dirty="0" err="1"/>
              <a:t>pnr</a:t>
            </a:r>
            <a:r>
              <a:rPr lang="da-DK" dirty="0"/>
              <a:t>="PNR")   </a:t>
            </a:r>
          </a:p>
          <a:p>
            <a:pPr marL="0" indent="0">
              <a:buNone/>
            </a:pPr>
            <a:r>
              <a:rPr lang="da-DK" dirty="0" err="1"/>
              <a:t>temp</a:t>
            </a:r>
            <a:r>
              <a:rPr lang="da-DK" dirty="0"/>
              <a:t>[]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branche PNR      start        end   </a:t>
            </a:r>
            <a:r>
              <a:rPr lang="da-DK" dirty="0" err="1">
                <a:latin typeface="Courier" pitchFamily="2" charset="0"/>
              </a:rPr>
              <a:t>text</a:t>
            </a:r>
            <a:endParaRPr lang="da-DK" dirty="0">
              <a:latin typeface="Courier" pitchFamily="2" charset="0"/>
            </a:endParaRP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1:           1 2008-01-01 2008-02-01   &lt;NA&gt;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2:       1   1 2008-02-01 2008-01-01 </a:t>
            </a:r>
            <a:r>
              <a:rPr lang="da-DK" dirty="0" err="1">
                <a:latin typeface="Courier" pitchFamily="2" charset="0"/>
              </a:rPr>
              <a:t>school</a:t>
            </a:r>
            <a:endParaRPr lang="da-DK" dirty="0">
              <a:latin typeface="Courier" pitchFamily="2" charset="0"/>
            </a:endParaRP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3:       3   2 2008-01-01 2008-03-01  </a:t>
            </a:r>
            <a:r>
              <a:rPr lang="da-DK" dirty="0" err="1">
                <a:latin typeface="Courier" pitchFamily="2" charset="0"/>
              </a:rPr>
              <a:t>suage</a:t>
            </a:r>
            <a:endParaRPr lang="da-DK" dirty="0">
              <a:latin typeface="Courier" pitchFamily="2" charset="0"/>
            </a:endParaRP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4:           2 2008-03-01 2008-04-01   &lt;NA&gt;</a:t>
            </a:r>
          </a:p>
          <a:p>
            <a:pPr marL="0" indent="0">
              <a:buNone/>
            </a:pPr>
            <a:r>
              <a:rPr lang="da-DK" dirty="0"/>
              <a:t>temp2 &lt;- </a:t>
            </a:r>
            <a:r>
              <a:rPr lang="da-DK" dirty="0" err="1"/>
              <a:t>importDREAM</a:t>
            </a:r>
            <a:r>
              <a:rPr lang="da-DK" dirty="0"/>
              <a:t>(</a:t>
            </a:r>
            <a:r>
              <a:rPr lang="da-DK" dirty="0" err="1"/>
              <a:t>microDREAM,support,type</a:t>
            </a:r>
            <a:r>
              <a:rPr lang="da-DK" dirty="0"/>
              <a:t>="support",</a:t>
            </a:r>
            <a:r>
              <a:rPr lang="da-DK" dirty="0" err="1"/>
              <a:t>pnr</a:t>
            </a:r>
            <a:r>
              <a:rPr lang="da-DK" dirty="0"/>
              <a:t>="PNR")</a:t>
            </a:r>
          </a:p>
          <a:p>
            <a:pPr marL="0" indent="0">
              <a:buNone/>
            </a:pPr>
            <a:r>
              <a:rPr lang="da-DK" dirty="0"/>
              <a:t>temp2[]     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support PNR      start        end      </a:t>
            </a:r>
            <a:r>
              <a:rPr lang="da-DK" dirty="0" err="1">
                <a:latin typeface="Courier" pitchFamily="2" charset="0"/>
              </a:rPr>
              <a:t>text</a:t>
            </a:r>
            <a:endParaRPr lang="da-DK" dirty="0">
              <a:latin typeface="Courier" pitchFamily="2" charset="0"/>
            </a:endParaRP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1:           1 1991-12-30 1991-12-30      &lt;NA&gt;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2:       1   2 1991-12-30 1992-01-06 </a:t>
            </a:r>
            <a:r>
              <a:rPr lang="da-DK" dirty="0" err="1">
                <a:latin typeface="Courier" pitchFamily="2" charset="0"/>
              </a:rPr>
              <a:t>education</a:t>
            </a:r>
            <a:endParaRPr lang="da-DK" dirty="0">
              <a:latin typeface="Courier" pitchFamily="2" charset="0"/>
            </a:endParaRP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3:       2   2 1992-01-06 1992-01-20      </a:t>
            </a:r>
            <a:r>
              <a:rPr lang="da-DK" dirty="0" err="1">
                <a:latin typeface="Courier" pitchFamily="2" charset="0"/>
              </a:rPr>
              <a:t>sick</a:t>
            </a:r>
            <a:endParaRPr lang="da-DK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68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4680-E12B-8641-852E-63A86E88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727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Heaven</a:t>
            </a:r>
            <a:r>
              <a:rPr lang="da-DK" dirty="0"/>
              <a:t> - </a:t>
            </a:r>
            <a:r>
              <a:rPr lang="da-DK" dirty="0" err="1"/>
              <a:t>getAdmLimits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4099-E56B-1A4D-8B20-B35CADB4E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52"/>
            <a:ext cx="10515600" cy="52831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a-DK" dirty="0" err="1">
                <a:latin typeface="Courier" pitchFamily="2" charset="0"/>
              </a:rPr>
              <a:t>set.seed</a:t>
            </a:r>
            <a:r>
              <a:rPr lang="da-DK" dirty="0">
                <a:latin typeface="Courier" pitchFamily="2" charset="0"/>
              </a:rPr>
              <a:t>(8)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lpr3 &lt;- </a:t>
            </a:r>
            <a:r>
              <a:rPr lang="da-DK" dirty="0" err="1">
                <a:latin typeface="Courier" pitchFamily="2" charset="0"/>
              </a:rPr>
              <a:t>simAdmissionData</a:t>
            </a:r>
            <a:r>
              <a:rPr lang="da-DK" dirty="0">
                <a:latin typeface="Courier" pitchFamily="2" charset="0"/>
              </a:rPr>
              <a:t>(10)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lpr3 &lt;- lpr3[sample(1:NROW(lpr3),</a:t>
            </a:r>
            <a:r>
              <a:rPr lang="da-DK" dirty="0" err="1">
                <a:latin typeface="Courier" pitchFamily="2" charset="0"/>
              </a:rPr>
              <a:t>replace</a:t>
            </a:r>
            <a:r>
              <a:rPr lang="da-DK" dirty="0">
                <a:latin typeface="Courier" pitchFamily="2" charset="0"/>
              </a:rPr>
              <a:t>=</a:t>
            </a:r>
            <a:r>
              <a:rPr lang="da-DK" dirty="0" err="1">
                <a:latin typeface="Courier" pitchFamily="2" charset="0"/>
              </a:rPr>
              <a:t>TRUE,size</a:t>
            </a:r>
            <a:r>
              <a:rPr lang="da-DK" dirty="0">
                <a:latin typeface="Courier" pitchFamily="2" charset="0"/>
              </a:rPr>
              <a:t>=</a:t>
            </a:r>
            <a:r>
              <a:rPr lang="da-DK" dirty="0" err="1">
                <a:latin typeface="Courier" pitchFamily="2" charset="0"/>
              </a:rPr>
              <a:t>round</a:t>
            </a:r>
            <a:r>
              <a:rPr lang="da-DK" dirty="0">
                <a:latin typeface="Courier" pitchFamily="2" charset="0"/>
              </a:rPr>
              <a:t>(NROW(lpr3)*1.5))]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head(lpr3)</a:t>
            </a:r>
          </a:p>
          <a:p>
            <a:pPr marL="0" indent="0">
              <a:buNone/>
            </a:pPr>
            <a:r>
              <a:rPr lang="da-DK" dirty="0" err="1">
                <a:latin typeface="Courier" pitchFamily="2" charset="0"/>
              </a:rPr>
              <a:t>pnr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recnum</a:t>
            </a:r>
            <a:r>
              <a:rPr lang="da-DK" dirty="0">
                <a:latin typeface="Courier" pitchFamily="2" charset="0"/>
              </a:rPr>
              <a:t>     </a:t>
            </a:r>
            <a:r>
              <a:rPr lang="da-DK" dirty="0" err="1">
                <a:latin typeface="Courier" pitchFamily="2" charset="0"/>
              </a:rPr>
              <a:t>inddto</a:t>
            </a:r>
            <a:r>
              <a:rPr lang="da-DK" dirty="0">
                <a:latin typeface="Courier" pitchFamily="2" charset="0"/>
              </a:rPr>
              <a:t>      </a:t>
            </a:r>
            <a:r>
              <a:rPr lang="da-DK" dirty="0" err="1">
                <a:latin typeface="Courier" pitchFamily="2" charset="0"/>
              </a:rPr>
              <a:t>uddto</a:t>
            </a:r>
            <a:r>
              <a:rPr lang="da-DK" dirty="0">
                <a:latin typeface="Courier" pitchFamily="2" charset="0"/>
              </a:rPr>
              <a:t>  </a:t>
            </a:r>
            <a:r>
              <a:rPr lang="da-DK" dirty="0" err="1">
                <a:latin typeface="Courier" pitchFamily="2" charset="0"/>
              </a:rPr>
              <a:t>indexdate</a:t>
            </a:r>
            <a:r>
              <a:rPr lang="da-DK" dirty="0">
                <a:latin typeface="Courier" pitchFamily="2" charset="0"/>
              </a:rPr>
              <a:t>   </a:t>
            </a:r>
            <a:r>
              <a:rPr lang="da-DK" dirty="0" err="1">
                <a:latin typeface="Courier" pitchFamily="2" charset="0"/>
              </a:rPr>
              <a:t>diag</a:t>
            </a:r>
            <a:r>
              <a:rPr lang="da-DK" dirty="0">
                <a:latin typeface="Courier" pitchFamily="2" charset="0"/>
              </a:rPr>
              <a:t> pattype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1:   9      5 1997-10-25 1997-11-08 2011-07-12  DT635       0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2:   1     26 2009-05-18 2009-06-16 1997-10-06 DK254E       0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3:   4     13 2001-11-26 2001-11-26 1996-03-15  DO010       2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4:   5     25 2008-06-09 2008-07-20 2000-05-22 DK254E       2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5:   4      6 1997-11-21 1997-12-07 2007-12-21  DE519       2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adm3 &lt;- </a:t>
            </a:r>
            <a:r>
              <a:rPr lang="da-DK" dirty="0" err="1">
                <a:latin typeface="Courier" pitchFamily="2" charset="0"/>
              </a:rPr>
              <a:t>getAdmLimits</a:t>
            </a:r>
            <a:r>
              <a:rPr lang="da-DK" dirty="0">
                <a:latin typeface="Courier" pitchFamily="2" charset="0"/>
              </a:rPr>
              <a:t>(lpr3,collapse=TRUE)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head(adm3)</a:t>
            </a:r>
          </a:p>
          <a:p>
            <a:pPr marL="0" indent="0">
              <a:buNone/>
            </a:pPr>
            <a:r>
              <a:rPr lang="da-DK" dirty="0" err="1">
                <a:latin typeface="Courier" pitchFamily="2" charset="0"/>
              </a:rPr>
              <a:t>pnr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recnum</a:t>
            </a:r>
            <a:r>
              <a:rPr lang="da-DK" dirty="0">
                <a:latin typeface="Courier" pitchFamily="2" charset="0"/>
              </a:rPr>
              <a:t>     </a:t>
            </a:r>
            <a:r>
              <a:rPr lang="da-DK" dirty="0" err="1">
                <a:latin typeface="Courier" pitchFamily="2" charset="0"/>
              </a:rPr>
              <a:t>inddto</a:t>
            </a:r>
            <a:r>
              <a:rPr lang="da-DK" dirty="0">
                <a:latin typeface="Courier" pitchFamily="2" charset="0"/>
              </a:rPr>
              <a:t>      </a:t>
            </a:r>
            <a:r>
              <a:rPr lang="da-DK" dirty="0" err="1">
                <a:latin typeface="Courier" pitchFamily="2" charset="0"/>
              </a:rPr>
              <a:t>uddto</a:t>
            </a:r>
            <a:r>
              <a:rPr lang="da-DK" dirty="0">
                <a:latin typeface="Courier" pitchFamily="2" charset="0"/>
              </a:rPr>
              <a:t>  </a:t>
            </a:r>
            <a:r>
              <a:rPr lang="da-DK" dirty="0" err="1">
                <a:latin typeface="Courier" pitchFamily="2" charset="0"/>
              </a:rPr>
              <a:t>indexdate</a:t>
            </a:r>
            <a:r>
              <a:rPr lang="da-DK" dirty="0">
                <a:latin typeface="Courier" pitchFamily="2" charset="0"/>
              </a:rPr>
              <a:t>   </a:t>
            </a:r>
            <a:r>
              <a:rPr lang="da-DK" dirty="0" err="1">
                <a:latin typeface="Courier" pitchFamily="2" charset="0"/>
              </a:rPr>
              <a:t>diag</a:t>
            </a:r>
            <a:r>
              <a:rPr lang="da-DK" dirty="0">
                <a:latin typeface="Courier" pitchFamily="2" charset="0"/>
              </a:rPr>
              <a:t> pattype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1:   1     12 2001-06-06 2001-07-10 2005-11-24  DZ237       0   2001-06-06   2001-07-10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2:   1     22 2008-01-14 2008-02-24 2003-08-25  DG461       0   2008-01-14   2008-02-24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3:   1     26 2009-05-18 2009-06-16 1997-10-06 DK254E       0   2009-05-18   2009-06-16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4:   1     27 2010-12-29 2011-01-11 1996-10-14 DP389C       0   2010-12-29   2011-01-11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5:   2      7 1999-04-20 1999-05-17 2013-09-10 DQ728D       2   1999-04-20   1999-05-17</a:t>
            </a:r>
          </a:p>
        </p:txBody>
      </p:sp>
    </p:spTree>
    <p:extLst>
      <p:ext uri="{BB962C8B-B14F-4D97-AF65-F5344CB8AC3E}">
        <p14:creationId xmlns:p14="http://schemas.microsoft.com/office/powerpoint/2010/main" val="2793570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29AD-7C8F-554B-853C-C9D2880B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7082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Heaven</a:t>
            </a:r>
            <a:r>
              <a:rPr lang="da-DK" dirty="0"/>
              <a:t> - </a:t>
            </a:r>
            <a:r>
              <a:rPr lang="da-DK" dirty="0" err="1"/>
              <a:t>charlsonindex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212C-2EEA-3142-BD10-80D75308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208"/>
            <a:ext cx="10515600" cy="58048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a-DK" dirty="0" err="1"/>
              <a:t>require</a:t>
            </a:r>
            <a:r>
              <a:rPr lang="da-DK" dirty="0"/>
              <a:t>(</a:t>
            </a:r>
            <a:r>
              <a:rPr lang="da-DK" dirty="0" err="1"/>
              <a:t>data.table</a:t>
            </a:r>
            <a:r>
              <a:rPr lang="da-DK" dirty="0"/>
              <a:t>)</a:t>
            </a:r>
          </a:p>
          <a:p>
            <a:pPr marL="0" indent="0">
              <a:buNone/>
            </a:pPr>
            <a:r>
              <a:rPr lang="da-DK" dirty="0" err="1"/>
              <a:t>set.seed</a:t>
            </a:r>
            <a:r>
              <a:rPr lang="da-DK" dirty="0"/>
              <a:t>(211)</a:t>
            </a:r>
          </a:p>
          <a:p>
            <a:pPr marL="0" indent="0">
              <a:buNone/>
            </a:pPr>
            <a:r>
              <a:rPr lang="da-DK" dirty="0" err="1"/>
              <a:t>adm</a:t>
            </a:r>
            <a:r>
              <a:rPr lang="da-DK" dirty="0"/>
              <a:t> &lt;- </a:t>
            </a:r>
            <a:r>
              <a:rPr lang="da-DK" dirty="0" err="1"/>
              <a:t>simAdmissionData</a:t>
            </a:r>
            <a:r>
              <a:rPr lang="da-DK" dirty="0"/>
              <a:t>(10000)</a:t>
            </a:r>
          </a:p>
          <a:p>
            <a:pPr marL="0" indent="0">
              <a:buNone/>
            </a:pPr>
            <a:r>
              <a:rPr lang="da-DK" dirty="0" err="1"/>
              <a:t>adm</a:t>
            </a:r>
            <a:r>
              <a:rPr lang="da-DK" dirty="0"/>
              <a:t>[,</a:t>
            </a:r>
            <a:r>
              <a:rPr lang="da-DK" dirty="0" err="1"/>
              <a:t>charlson.date</a:t>
            </a:r>
            <a:r>
              <a:rPr lang="da-DK" dirty="0"/>
              <a:t>:=</a:t>
            </a:r>
            <a:r>
              <a:rPr lang="da-DK" dirty="0" err="1"/>
              <a:t>as.Date</a:t>
            </a:r>
            <a:r>
              <a:rPr lang="da-DK" dirty="0"/>
              <a:t>("2017-01-01")]</a:t>
            </a:r>
          </a:p>
          <a:p>
            <a:pPr marL="0" indent="0">
              <a:buNone/>
            </a:pPr>
            <a:r>
              <a:rPr lang="da-DK" dirty="0"/>
              <a:t>ci &lt;- </a:t>
            </a:r>
            <a:r>
              <a:rPr lang="da-DK" dirty="0" err="1"/>
              <a:t>charlsonIndex</a:t>
            </a:r>
            <a:r>
              <a:rPr lang="da-DK" dirty="0"/>
              <a:t>(</a:t>
            </a:r>
            <a:r>
              <a:rPr lang="da-DK" dirty="0" err="1"/>
              <a:t>adm,ptid</a:t>
            </a:r>
            <a:r>
              <a:rPr lang="da-DK" dirty="0"/>
              <a:t>='</a:t>
            </a:r>
            <a:r>
              <a:rPr lang="da-DK" dirty="0" err="1"/>
              <a:t>pnr</a:t>
            </a:r>
            <a:r>
              <a:rPr lang="da-DK" dirty="0"/>
              <a:t>',</a:t>
            </a:r>
            <a:r>
              <a:rPr lang="da-DK" dirty="0" err="1"/>
              <a:t>vars</a:t>
            </a:r>
            <a:r>
              <a:rPr lang="da-DK" dirty="0"/>
              <a:t>='</a:t>
            </a:r>
            <a:r>
              <a:rPr lang="da-DK" dirty="0" err="1"/>
              <a:t>diag</a:t>
            </a:r>
            <a:r>
              <a:rPr lang="da-DK" dirty="0"/>
              <a:t>',</a:t>
            </a:r>
            <a:r>
              <a:rPr lang="da-DK" dirty="0" err="1"/>
              <a:t>data.date</a:t>
            </a:r>
            <a:r>
              <a:rPr lang="da-DK" dirty="0"/>
              <a:t>='</a:t>
            </a:r>
            <a:r>
              <a:rPr lang="da-DK" dirty="0" err="1"/>
              <a:t>inddto</a:t>
            </a:r>
            <a:r>
              <a:rPr lang="da-DK" dirty="0"/>
              <a:t>',</a:t>
            </a:r>
            <a:r>
              <a:rPr lang="da-DK" dirty="0" err="1"/>
              <a:t>charlson.date</a:t>
            </a:r>
            <a:r>
              <a:rPr lang="da-DK" dirty="0"/>
              <a:t>="</a:t>
            </a:r>
            <a:r>
              <a:rPr lang="da-DK" dirty="0" err="1"/>
              <a:t>charlson.date</a:t>
            </a:r>
            <a:r>
              <a:rPr lang="da-DK" dirty="0"/>
              <a:t>")</a:t>
            </a:r>
          </a:p>
          <a:p>
            <a:pPr marL="0" indent="0">
              <a:buNone/>
            </a:pPr>
            <a:r>
              <a:rPr lang="da-DK" dirty="0"/>
              <a:t>ci #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individually</a:t>
            </a:r>
            <a:r>
              <a:rPr lang="da-DK" dirty="0"/>
              <a:t> with ci[[1]] and ci[[2]]</a:t>
            </a:r>
          </a:p>
          <a:p>
            <a:pPr marL="0" indent="0">
              <a:buNone/>
            </a:pPr>
            <a:r>
              <a:rPr lang="da-DK" dirty="0"/>
              <a:t>[[1]]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   </a:t>
            </a:r>
            <a:r>
              <a:rPr lang="da-DK" dirty="0" err="1">
                <a:latin typeface="Courier" pitchFamily="2" charset="0"/>
              </a:rPr>
              <a:t>ptid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charlson.index</a:t>
            </a:r>
            <a:endParaRPr lang="da-DK" dirty="0">
              <a:latin typeface="Courier" pitchFamily="2" charset="0"/>
            </a:endParaRP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1:   69              1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2:  185              1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3:  287              1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4:  300              1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5:  368              1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[[2]]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      </a:t>
            </a:r>
            <a:r>
              <a:rPr lang="da-DK" dirty="0" err="1">
                <a:latin typeface="Courier" pitchFamily="2" charset="0"/>
              </a:rPr>
              <a:t>ptid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cerebrovascular.disease</a:t>
            </a:r>
            <a:r>
              <a:rPr lang="da-DK" dirty="0">
                <a:latin typeface="Courier" pitchFamily="2" charset="0"/>
              </a:rPr>
              <a:t> dementia </a:t>
            </a:r>
            <a:r>
              <a:rPr lang="da-DK" dirty="0" err="1">
                <a:latin typeface="Courier" pitchFamily="2" charset="0"/>
              </a:rPr>
              <a:t>peptic.ulcer.disease</a:t>
            </a:r>
            <a:endParaRPr lang="da-DK" dirty="0">
              <a:latin typeface="Courier" pitchFamily="2" charset="0"/>
            </a:endParaRP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1:    1                       0        0                    1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2:    3                       0        0                    1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3:    4                       0        1                    0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4:   49                       0        1                    0</a:t>
            </a:r>
          </a:p>
          <a:p>
            <a:pPr marL="0" indent="0">
              <a:buNone/>
            </a:pPr>
            <a:r>
              <a:rPr lang="da-DK" dirty="0">
                <a:latin typeface="Courier" pitchFamily="2" charset="0"/>
              </a:rPr>
              <a:t>5:   67                       0        0 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3347017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49A-1BE6-8C4B-80AB-2021EE31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Heaven</a:t>
            </a:r>
            <a:r>
              <a:rPr lang="da-DK" dirty="0"/>
              <a:t>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A9AD-A090-4B46-A11F-1A0A3066A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HypertensionATC</a:t>
            </a:r>
            <a:r>
              <a:rPr lang="da-DK" dirty="0"/>
              <a:t> – </a:t>
            </a:r>
            <a:r>
              <a:rPr lang="da-DK" dirty="0" err="1"/>
              <a:t>codes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hypertension</a:t>
            </a:r>
            <a:r>
              <a:rPr lang="da-DK" dirty="0"/>
              <a:t> </a:t>
            </a:r>
            <a:r>
              <a:rPr lang="da-DK" dirty="0" err="1"/>
              <a:t>medication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Charlson.codes</a:t>
            </a:r>
            <a:r>
              <a:rPr lang="da-DK" dirty="0"/>
              <a:t> – </a:t>
            </a:r>
            <a:r>
              <a:rPr lang="da-DK" dirty="0" err="1"/>
              <a:t>codes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charlson</a:t>
            </a:r>
            <a:r>
              <a:rPr lang="da-DK" dirty="0"/>
              <a:t> </a:t>
            </a:r>
            <a:r>
              <a:rPr lang="da-DK" dirty="0" err="1"/>
              <a:t>categories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Diseasecode</a:t>
            </a:r>
            <a:r>
              <a:rPr lang="da-DK" dirty="0"/>
              <a:t> – </a:t>
            </a:r>
            <a:r>
              <a:rPr lang="da-DK" dirty="0" err="1"/>
              <a:t>codes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a range of </a:t>
            </a:r>
            <a:r>
              <a:rPr lang="da-DK" dirty="0" err="1"/>
              <a:t>comorbidities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755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05A0-3036-2C46-9BB6-4D284635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23" y="139093"/>
            <a:ext cx="10515600" cy="1325563"/>
          </a:xfrm>
        </p:spPr>
        <p:txBody>
          <a:bodyPr/>
          <a:lstStyle/>
          <a:p>
            <a:r>
              <a:rPr lang="da-DK" dirty="0"/>
              <a:t>How to </a:t>
            </a:r>
            <a:r>
              <a:rPr lang="da-DK" dirty="0" err="1"/>
              <a:t>structure</a:t>
            </a:r>
            <a:r>
              <a:rPr lang="da-DK" dirty="0"/>
              <a:t> data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5D995-9195-3E4A-A3CA-646F466445E0}"/>
              </a:ext>
            </a:extLst>
          </p:cNvPr>
          <p:cNvSpPr txBox="1"/>
          <p:nvPr/>
        </p:nvSpPr>
        <p:spPr>
          <a:xfrm>
            <a:off x="1705657" y="3025811"/>
            <a:ext cx="19727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Data from source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83AFD-750F-D049-BC84-49A53FFB100A}"/>
              </a:ext>
            </a:extLst>
          </p:cNvPr>
          <p:cNvSpPr txBox="1"/>
          <p:nvPr/>
        </p:nvSpPr>
        <p:spPr>
          <a:xfrm>
            <a:off x="1684962" y="3487219"/>
            <a:ext cx="19727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Data from source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8A9BA-718A-5046-851D-0EB216621E08}"/>
              </a:ext>
            </a:extLst>
          </p:cNvPr>
          <p:cNvSpPr txBox="1"/>
          <p:nvPr/>
        </p:nvSpPr>
        <p:spPr>
          <a:xfrm>
            <a:off x="1684962" y="3942415"/>
            <a:ext cx="19727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Data from source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FBEC6-A06F-1340-9A16-C8E005945479}"/>
              </a:ext>
            </a:extLst>
          </p:cNvPr>
          <p:cNvSpPr txBox="1"/>
          <p:nvPr/>
        </p:nvSpPr>
        <p:spPr>
          <a:xfrm>
            <a:off x="1684962" y="4464660"/>
            <a:ext cx="19727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Data from source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A01EA-A28C-1D49-90B9-055C8F0A25E0}"/>
              </a:ext>
            </a:extLst>
          </p:cNvPr>
          <p:cNvSpPr txBox="1"/>
          <p:nvPr/>
        </p:nvSpPr>
        <p:spPr>
          <a:xfrm>
            <a:off x="1684962" y="4986392"/>
            <a:ext cx="19727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Data from source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2AEC5-EEDF-3C4D-9812-E83960202A6B}"/>
              </a:ext>
            </a:extLst>
          </p:cNvPr>
          <p:cNvSpPr txBox="1"/>
          <p:nvPr/>
        </p:nvSpPr>
        <p:spPr>
          <a:xfrm>
            <a:off x="6018944" y="2796955"/>
            <a:ext cx="19727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Data from source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AD4DB-B887-E445-AB6A-E754C40C51B1}"/>
              </a:ext>
            </a:extLst>
          </p:cNvPr>
          <p:cNvSpPr txBox="1"/>
          <p:nvPr/>
        </p:nvSpPr>
        <p:spPr>
          <a:xfrm>
            <a:off x="6018944" y="3232749"/>
            <a:ext cx="19727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Data from source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B87D4-D2C7-6C4F-A710-8FFD194920AE}"/>
              </a:ext>
            </a:extLst>
          </p:cNvPr>
          <p:cNvSpPr txBox="1"/>
          <p:nvPr/>
        </p:nvSpPr>
        <p:spPr>
          <a:xfrm>
            <a:off x="6018944" y="3687945"/>
            <a:ext cx="19727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Data from source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86C01-4451-A344-B568-CBC274BAD8C9}"/>
              </a:ext>
            </a:extLst>
          </p:cNvPr>
          <p:cNvSpPr txBox="1"/>
          <p:nvPr/>
        </p:nvSpPr>
        <p:spPr>
          <a:xfrm>
            <a:off x="6018944" y="4210190"/>
            <a:ext cx="19727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Data from source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C118A-9B81-CD40-883E-B5C642969D7A}"/>
              </a:ext>
            </a:extLst>
          </p:cNvPr>
          <p:cNvSpPr txBox="1"/>
          <p:nvPr/>
        </p:nvSpPr>
        <p:spPr>
          <a:xfrm>
            <a:off x="6018944" y="4731922"/>
            <a:ext cx="19727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Data from source 5</a:t>
            </a: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89F1B656-435D-EE48-8A44-4C9633DC4879}"/>
              </a:ext>
            </a:extLst>
          </p:cNvPr>
          <p:cNvSpPr/>
          <p:nvPr/>
        </p:nvSpPr>
        <p:spPr>
          <a:xfrm>
            <a:off x="3787738" y="3061573"/>
            <a:ext cx="246579" cy="5345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23F561E2-F6CA-464D-BEC8-5F33160E3DC8}"/>
              </a:ext>
            </a:extLst>
          </p:cNvPr>
          <p:cNvSpPr/>
          <p:nvPr/>
        </p:nvSpPr>
        <p:spPr>
          <a:xfrm>
            <a:off x="3758628" y="3589288"/>
            <a:ext cx="246579" cy="5345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11369E75-D37B-CF48-8C6D-417FA7AD4B73}"/>
              </a:ext>
            </a:extLst>
          </p:cNvPr>
          <p:cNvSpPr/>
          <p:nvPr/>
        </p:nvSpPr>
        <p:spPr>
          <a:xfrm>
            <a:off x="3765479" y="4109625"/>
            <a:ext cx="246579" cy="5345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9B8E253F-D96B-6C48-93E4-2005AAD8FE59}"/>
              </a:ext>
            </a:extLst>
          </p:cNvPr>
          <p:cNvSpPr/>
          <p:nvPr/>
        </p:nvSpPr>
        <p:spPr>
          <a:xfrm>
            <a:off x="3787738" y="4719129"/>
            <a:ext cx="246579" cy="5345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2" name="Curved Left Arrow 21">
            <a:extLst>
              <a:ext uri="{FF2B5EF4-FFF2-40B4-BE49-F238E27FC236}">
                <a16:creationId xmlns:a16="http://schemas.microsoft.com/office/drawing/2014/main" id="{E4012E09-3D30-B143-82E2-9AE49FA8FC33}"/>
              </a:ext>
            </a:extLst>
          </p:cNvPr>
          <p:cNvSpPr/>
          <p:nvPr/>
        </p:nvSpPr>
        <p:spPr>
          <a:xfrm>
            <a:off x="8209051" y="2956007"/>
            <a:ext cx="534256" cy="32314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3" name="Curved Left Arrow 22">
            <a:extLst>
              <a:ext uri="{FF2B5EF4-FFF2-40B4-BE49-F238E27FC236}">
                <a16:creationId xmlns:a16="http://schemas.microsoft.com/office/drawing/2014/main" id="{24AA0133-5534-F543-9590-C92CE42D2075}"/>
              </a:ext>
            </a:extLst>
          </p:cNvPr>
          <p:cNvSpPr/>
          <p:nvPr/>
        </p:nvSpPr>
        <p:spPr>
          <a:xfrm>
            <a:off x="8179941" y="3417414"/>
            <a:ext cx="429802" cy="24823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Curved Left Arrow 23">
            <a:extLst>
              <a:ext uri="{FF2B5EF4-FFF2-40B4-BE49-F238E27FC236}">
                <a16:creationId xmlns:a16="http://schemas.microsoft.com/office/drawing/2014/main" id="{D4A9A850-2BA4-464E-AD3D-6F1128DF7B02}"/>
              </a:ext>
            </a:extLst>
          </p:cNvPr>
          <p:cNvSpPr/>
          <p:nvPr/>
        </p:nvSpPr>
        <p:spPr>
          <a:xfrm>
            <a:off x="8202200" y="3869343"/>
            <a:ext cx="354312" cy="17324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5" name="Curved Left Arrow 24">
            <a:extLst>
              <a:ext uri="{FF2B5EF4-FFF2-40B4-BE49-F238E27FC236}">
                <a16:creationId xmlns:a16="http://schemas.microsoft.com/office/drawing/2014/main" id="{2DE287DC-ECE1-5841-BE97-4FA78F1D31BE}"/>
              </a:ext>
            </a:extLst>
          </p:cNvPr>
          <p:cNvSpPr/>
          <p:nvPr/>
        </p:nvSpPr>
        <p:spPr>
          <a:xfrm>
            <a:off x="8124974" y="4286345"/>
            <a:ext cx="409279" cy="136328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6" name="Curved Left Arrow 25">
            <a:extLst>
              <a:ext uri="{FF2B5EF4-FFF2-40B4-BE49-F238E27FC236}">
                <a16:creationId xmlns:a16="http://schemas.microsoft.com/office/drawing/2014/main" id="{0A3C569F-C0B2-E840-A333-CFCCEAC4F2C3}"/>
              </a:ext>
            </a:extLst>
          </p:cNvPr>
          <p:cNvSpPr/>
          <p:nvPr/>
        </p:nvSpPr>
        <p:spPr>
          <a:xfrm>
            <a:off x="8148969" y="4851786"/>
            <a:ext cx="245017" cy="5034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DBD9D7-71E0-9E4C-BBA2-6C3932172A94}"/>
              </a:ext>
            </a:extLst>
          </p:cNvPr>
          <p:cNvSpPr txBox="1"/>
          <p:nvPr/>
        </p:nvSpPr>
        <p:spPr>
          <a:xfrm>
            <a:off x="6893641" y="5253654"/>
            <a:ext cx="109776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Single </a:t>
            </a:r>
            <a:r>
              <a:rPr lang="da-DK" dirty="0" err="1"/>
              <a:t>merge</a:t>
            </a:r>
            <a:r>
              <a:rPr lang="da-DK" dirty="0"/>
              <a:t> step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53F02-888E-8449-B435-5A8AB58010D7}"/>
              </a:ext>
            </a:extLst>
          </p:cNvPr>
          <p:cNvSpPr txBox="1"/>
          <p:nvPr/>
        </p:nvSpPr>
        <p:spPr>
          <a:xfrm>
            <a:off x="1541124" y="1705510"/>
            <a:ext cx="671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Incremental</a:t>
            </a:r>
            <a:r>
              <a:rPr lang="da-DK" dirty="0"/>
              <a:t> addition of data                             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blocks</a:t>
            </a:r>
            <a:r>
              <a:rPr lang="da-DK" dirty="0"/>
              <a:t> of data</a:t>
            </a:r>
          </a:p>
        </p:txBody>
      </p:sp>
    </p:spTree>
    <p:extLst>
      <p:ext uri="{BB962C8B-B14F-4D97-AF65-F5344CB8AC3E}">
        <p14:creationId xmlns:p14="http://schemas.microsoft.com/office/powerpoint/2010/main" val="308208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3130-5F5B-7646-BFDF-20598BB0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812" y="365125"/>
            <a:ext cx="8774987" cy="1325563"/>
          </a:xfrm>
        </p:spPr>
        <p:txBody>
          <a:bodyPr/>
          <a:lstStyle/>
          <a:p>
            <a:r>
              <a:rPr lang="da-DK" dirty="0"/>
              <a:t>Long versus </a:t>
            </a:r>
            <a:r>
              <a:rPr lang="da-DK" dirty="0" err="1"/>
              <a:t>wide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65E08-87DB-0842-80B2-FBADFC57A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6528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Wide</a:t>
            </a:r>
          </a:p>
          <a:p>
            <a:pPr marL="0" indent="0">
              <a:buNone/>
            </a:pPr>
            <a:r>
              <a:rPr lang="da-DK" dirty="0" err="1"/>
              <a:t>Ptid</a:t>
            </a:r>
            <a:r>
              <a:rPr lang="da-DK" dirty="0"/>
              <a:t> obs1 obs2 obs3</a:t>
            </a:r>
          </a:p>
          <a:p>
            <a:pPr marL="0" indent="0">
              <a:buNone/>
            </a:pPr>
            <a:r>
              <a:rPr lang="da-DK" dirty="0"/>
              <a:t>1.       A.       B.    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9F3DB-2F7C-1943-B6A7-F341BFA282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Long</a:t>
            </a:r>
          </a:p>
          <a:p>
            <a:pPr marL="0" indent="0">
              <a:buNone/>
            </a:pPr>
            <a:r>
              <a:rPr lang="da-DK" dirty="0" err="1"/>
              <a:t>Ptid</a:t>
            </a:r>
            <a:r>
              <a:rPr lang="da-DK" dirty="0"/>
              <a:t> </a:t>
            </a:r>
            <a:r>
              <a:rPr lang="da-DK" dirty="0" err="1"/>
              <a:t>obs</a:t>
            </a:r>
            <a:r>
              <a:rPr lang="da-DK" dirty="0"/>
              <a:t> </a:t>
            </a:r>
            <a:r>
              <a:rPr lang="da-DK" dirty="0" err="1"/>
              <a:t>obs_no</a:t>
            </a:r>
            <a:endParaRPr lang="da-DK" dirty="0"/>
          </a:p>
          <a:p>
            <a:pPr marL="514350" indent="-514350">
              <a:buAutoNum type="arabicPeriod"/>
            </a:pPr>
            <a:r>
              <a:rPr lang="da-DK" dirty="0"/>
              <a:t>   A.       1</a:t>
            </a:r>
          </a:p>
          <a:p>
            <a:pPr marL="0" indent="0">
              <a:buNone/>
            </a:pPr>
            <a:r>
              <a:rPr lang="da-DK" dirty="0"/>
              <a:t>1.      B.       2</a:t>
            </a:r>
          </a:p>
          <a:p>
            <a:pPr marL="0" indent="0">
              <a:buNone/>
            </a:pPr>
            <a:r>
              <a:rPr lang="da-DK" dirty="0"/>
              <a:t>1.      C.       3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B64C9-C12D-9244-A9D6-4552DB124AB7}"/>
              </a:ext>
            </a:extLst>
          </p:cNvPr>
          <p:cNvCxnSpPr/>
          <p:nvPr/>
        </p:nvCxnSpPr>
        <p:spPr>
          <a:xfrm>
            <a:off x="4335694" y="2434975"/>
            <a:ext cx="11096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0D3B3F-1F0E-2C44-B975-A6A3C80741B5}"/>
              </a:ext>
            </a:extLst>
          </p:cNvPr>
          <p:cNvCxnSpPr>
            <a:cxnSpLocks/>
          </p:cNvCxnSpPr>
          <p:nvPr/>
        </p:nvCxnSpPr>
        <p:spPr>
          <a:xfrm flipH="1">
            <a:off x="4243227" y="3193551"/>
            <a:ext cx="10685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8930D8-F848-DD43-BE44-8A1B2A466464}"/>
              </a:ext>
            </a:extLst>
          </p:cNvPr>
          <p:cNvSpPr txBox="1"/>
          <p:nvPr/>
        </p:nvSpPr>
        <p:spPr>
          <a:xfrm>
            <a:off x="4417888" y="212675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melt</a:t>
            </a:r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28B28-42ED-1B49-A190-4752EEE51A56}"/>
              </a:ext>
            </a:extLst>
          </p:cNvPr>
          <p:cNvSpPr txBox="1"/>
          <p:nvPr/>
        </p:nvSpPr>
        <p:spPr>
          <a:xfrm>
            <a:off x="4407613" y="2876764"/>
            <a:ext cx="67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dcast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765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5B3F-3D01-CF41-8CB4-59B140F1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Step 1 – </a:t>
            </a:r>
            <a:r>
              <a:rPr lang="da-DK" dirty="0" err="1"/>
              <a:t>Extract</a:t>
            </a:r>
            <a:r>
              <a:rPr lang="da-DK" dirty="0"/>
              <a:t> data from SAS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E97AC-EE68-7F44-8E3D-7C0F2936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This </a:t>
            </a:r>
            <a:r>
              <a:rPr lang="da-DK" dirty="0" err="1"/>
              <a:t>first</a:t>
            </a:r>
            <a:r>
              <a:rPr lang="da-DK" dirty="0"/>
              <a:t> step is </a:t>
            </a:r>
            <a:r>
              <a:rPr lang="da-DK" dirty="0" err="1"/>
              <a:t>shown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real </a:t>
            </a:r>
            <a:r>
              <a:rPr lang="da-DK" dirty="0" err="1"/>
              <a:t>examples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it </a:t>
            </a:r>
            <a:r>
              <a:rPr lang="da-DK" dirty="0" err="1"/>
              <a:t>necessarily</a:t>
            </a:r>
            <a:r>
              <a:rPr lang="da-DK" dirty="0"/>
              <a:t> </a:t>
            </a:r>
            <a:r>
              <a:rPr lang="da-DK" dirty="0" err="1"/>
              <a:t>requires</a:t>
            </a:r>
            <a:r>
              <a:rPr lang="da-DK" dirty="0"/>
              <a:t> a PC with </a:t>
            </a:r>
            <a:r>
              <a:rPr lang="da-DK" dirty="0" err="1"/>
              <a:t>both</a:t>
            </a:r>
            <a:r>
              <a:rPr lang="da-DK" dirty="0"/>
              <a:t> SAS and R.</a:t>
            </a:r>
          </a:p>
          <a:p>
            <a:pPr>
              <a:buFontTx/>
              <a:buChar char="-"/>
            </a:pPr>
            <a:r>
              <a:rPr lang="da-DK" dirty="0"/>
              <a:t>sas7bdat::read.sas7bdat(file =….., …) This is </a:t>
            </a:r>
            <a:r>
              <a:rPr lang="da-DK" dirty="0" err="1"/>
              <a:t>slow</a:t>
            </a:r>
            <a:r>
              <a:rPr lang="da-DK" dirty="0"/>
              <a:t>, but </a:t>
            </a:r>
            <a:r>
              <a:rPr lang="da-DK" dirty="0" err="1"/>
              <a:t>keeps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attributes</a:t>
            </a:r>
            <a:r>
              <a:rPr lang="da-DK" dirty="0"/>
              <a:t> from </a:t>
            </a:r>
            <a:r>
              <a:rPr lang="da-DK" dirty="0" err="1"/>
              <a:t>sas</a:t>
            </a:r>
            <a:endParaRPr lang="da-DK" dirty="0"/>
          </a:p>
          <a:p>
            <a:pPr>
              <a:buFontTx/>
              <a:buChar char="-"/>
            </a:pPr>
            <a:r>
              <a:rPr lang="da-DK" dirty="0"/>
              <a:t>Haven::</a:t>
            </a:r>
            <a:r>
              <a:rPr lang="da-DK" dirty="0" err="1"/>
              <a:t>read_sas</a:t>
            </a:r>
            <a:r>
              <a:rPr lang="da-DK" dirty="0"/>
              <a:t>(file=…) is fast but </a:t>
            </a:r>
            <a:r>
              <a:rPr lang="da-DK" dirty="0" err="1"/>
              <a:t>fumbles</a:t>
            </a:r>
            <a:r>
              <a:rPr lang="da-DK" dirty="0"/>
              <a:t> with format</a:t>
            </a:r>
          </a:p>
          <a:p>
            <a:pPr marL="0" indent="0">
              <a:buNone/>
            </a:pPr>
            <a:r>
              <a:rPr lang="da-DK" dirty="0" err="1"/>
              <a:t>Both</a:t>
            </a:r>
            <a:r>
              <a:rPr lang="da-DK" dirty="0"/>
              <a:t> of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– and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have the </a:t>
            </a:r>
            <a:r>
              <a:rPr lang="da-DK" dirty="0" err="1"/>
              <a:t>disadvantage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whole</a:t>
            </a:r>
            <a:r>
              <a:rPr lang="da-DK" dirty="0"/>
              <a:t> dataset is </a:t>
            </a:r>
            <a:r>
              <a:rPr lang="da-DK" dirty="0" err="1"/>
              <a:t>read</a:t>
            </a:r>
            <a:r>
              <a:rPr lang="da-DK" dirty="0"/>
              <a:t>. 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files on DST </a:t>
            </a:r>
            <a:r>
              <a:rPr lang="da-DK" dirty="0" err="1"/>
              <a:t>are</a:t>
            </a:r>
            <a:r>
              <a:rPr lang="da-DK" dirty="0"/>
              <a:t> VERY large is if </a:t>
            </a:r>
            <a:r>
              <a:rPr lang="da-DK" dirty="0" err="1"/>
              <a:t>better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dirty="0" err="1"/>
              <a:t>heaven</a:t>
            </a:r>
            <a:r>
              <a:rPr lang="da-DK" dirty="0"/>
              <a:t> </a:t>
            </a:r>
            <a:r>
              <a:rPr lang="da-DK" dirty="0" err="1"/>
              <a:t>importSAS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for </a:t>
            </a:r>
            <a:r>
              <a:rPr lang="da-DK" dirty="0" err="1"/>
              <a:t>many</a:t>
            </a:r>
            <a:r>
              <a:rPr lang="da-DK" dirty="0"/>
              <a:t> purposes</a:t>
            </a:r>
          </a:p>
        </p:txBody>
      </p:sp>
    </p:spTree>
    <p:extLst>
      <p:ext uri="{BB962C8B-B14F-4D97-AF65-F5344CB8AC3E}">
        <p14:creationId xmlns:p14="http://schemas.microsoft.com/office/powerpoint/2010/main" val="267654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D494-011D-094F-B008-AEB509CF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importSAS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B317-D9CC-2244-936F-0927DE8E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help</a:t>
            </a:r>
            <a:r>
              <a:rPr lang="da-DK" dirty="0"/>
              <a:t> page for </a:t>
            </a:r>
            <a:r>
              <a:rPr lang="da-DK" dirty="0" err="1"/>
              <a:t>heaven</a:t>
            </a:r>
            <a:r>
              <a:rPr lang="da-DK" dirty="0"/>
              <a:t>::</a:t>
            </a:r>
            <a:r>
              <a:rPr lang="da-DK" dirty="0" err="1"/>
              <a:t>importSAS</a:t>
            </a:r>
            <a:r>
              <a:rPr lang="da-DK" dirty="0"/>
              <a:t> has all options</a:t>
            </a:r>
          </a:p>
          <a:p>
            <a:pPr marL="0" indent="0">
              <a:buNone/>
            </a:pPr>
            <a:r>
              <a:rPr lang="da-DK" dirty="0" err="1"/>
              <a:t>Wd</a:t>
            </a:r>
            <a:r>
              <a:rPr lang="da-DK" dirty="0"/>
              <a:t> = </a:t>
            </a:r>
            <a:r>
              <a:rPr lang="da-DK" dirty="0" err="1"/>
              <a:t>this</a:t>
            </a:r>
            <a:r>
              <a:rPr lang="da-DK" dirty="0"/>
              <a:t> option provides a </a:t>
            </a:r>
            <a:r>
              <a:rPr lang="da-DK" dirty="0" err="1"/>
              <a:t>working</a:t>
            </a:r>
            <a:r>
              <a:rPr lang="da-DK" dirty="0"/>
              <a:t> </a:t>
            </a:r>
            <a:r>
              <a:rPr lang="da-DK" dirty="0" err="1"/>
              <a:t>directory</a:t>
            </a:r>
            <a:r>
              <a:rPr lang="da-DK" dirty="0"/>
              <a:t> for SAS. On DST it is </a:t>
            </a:r>
            <a:r>
              <a:rPr lang="da-DK" dirty="0" err="1"/>
              <a:t>important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a fast disk for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, </a:t>
            </a:r>
            <a:r>
              <a:rPr lang="da-DK" dirty="0" err="1"/>
              <a:t>currently</a:t>
            </a:r>
            <a:r>
              <a:rPr lang="da-DK" dirty="0"/>
              <a:t> the X-disk if fastest</a:t>
            </a:r>
          </a:p>
          <a:p>
            <a:pPr marL="0" indent="0">
              <a:buNone/>
            </a:pPr>
            <a:r>
              <a:rPr lang="da-DK" dirty="0" err="1"/>
              <a:t>set.hook</a:t>
            </a:r>
            <a:r>
              <a:rPr lang="da-DK" dirty="0"/>
              <a:t>= This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insertion</a:t>
            </a:r>
            <a:r>
              <a:rPr lang="da-DK" dirty="0"/>
              <a:t> of a SAS type </a:t>
            </a:r>
            <a:r>
              <a:rPr lang="da-DK" dirty="0" err="1"/>
              <a:t>command</a:t>
            </a:r>
            <a:r>
              <a:rPr lang="da-DK" dirty="0"/>
              <a:t> to </a:t>
            </a:r>
            <a:r>
              <a:rPr lang="da-DK" dirty="0" err="1"/>
              <a:t>insert</a:t>
            </a:r>
            <a:r>
              <a:rPr lang="da-DK" dirty="0"/>
              <a:t> fast ”</a:t>
            </a:r>
            <a:r>
              <a:rPr lang="da-DK" dirty="0" err="1"/>
              <a:t>keep</a:t>
            </a:r>
            <a:r>
              <a:rPr lang="da-DK" dirty="0"/>
              <a:t>” and ”</a:t>
            </a:r>
            <a:r>
              <a:rPr lang="da-DK" dirty="0" err="1"/>
              <a:t>where</a:t>
            </a:r>
            <a:r>
              <a:rPr lang="da-DK" dirty="0"/>
              <a:t>” statements for </a:t>
            </a:r>
            <a:r>
              <a:rPr lang="da-DK" dirty="0" err="1"/>
              <a:t>selection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Keep</a:t>
            </a:r>
            <a:r>
              <a:rPr lang="da-DK" dirty="0"/>
              <a:t>/drop= provides R-type lists of variables to </a:t>
            </a:r>
            <a:r>
              <a:rPr lang="da-DK" dirty="0" err="1"/>
              <a:t>keep</a:t>
            </a:r>
            <a:r>
              <a:rPr lang="da-DK" dirty="0"/>
              <a:t> or drop</a:t>
            </a:r>
          </a:p>
          <a:p>
            <a:pPr marL="0" indent="0">
              <a:buNone/>
            </a:pPr>
            <a:r>
              <a:rPr lang="da-DK" dirty="0" err="1"/>
              <a:t>date.vars</a:t>
            </a:r>
            <a:r>
              <a:rPr lang="da-DK" dirty="0"/>
              <a:t>/</a:t>
            </a:r>
            <a:r>
              <a:rPr lang="da-DK" dirty="0" err="1"/>
              <a:t>character.vars</a:t>
            </a:r>
            <a:r>
              <a:rPr lang="da-DK" dirty="0"/>
              <a:t>/</a:t>
            </a:r>
            <a:r>
              <a:rPr lang="da-DK" dirty="0" err="1"/>
              <a:t>numeric.vars</a:t>
            </a:r>
            <a:r>
              <a:rPr lang="da-DK" dirty="0"/>
              <a:t> – forces interpretation of SAS variables.</a:t>
            </a:r>
          </a:p>
        </p:txBody>
      </p:sp>
    </p:spTree>
    <p:extLst>
      <p:ext uri="{BB962C8B-B14F-4D97-AF65-F5344CB8AC3E}">
        <p14:creationId xmlns:p14="http://schemas.microsoft.com/office/powerpoint/2010/main" val="314102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0F9-DE8B-8749-BD1A-A17027A8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After</a:t>
            </a:r>
            <a:r>
              <a:rPr lang="da-DK" dirty="0"/>
              <a:t> import from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D5AE-4620-6444-A328-7BA2E40C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Check the </a:t>
            </a:r>
            <a:r>
              <a:rPr lang="da-DK" dirty="0" err="1"/>
              <a:t>structure</a:t>
            </a:r>
            <a:r>
              <a:rPr lang="da-DK" dirty="0"/>
              <a:t>: </a:t>
            </a:r>
            <a:r>
              <a:rPr lang="da-DK" dirty="0" err="1"/>
              <a:t>str</a:t>
            </a:r>
            <a:r>
              <a:rPr lang="da-DK" dirty="0"/>
              <a:t>(data) to </a:t>
            </a:r>
            <a:r>
              <a:rPr lang="da-DK" dirty="0" err="1"/>
              <a:t>ensure</a:t>
            </a:r>
            <a:r>
              <a:rPr lang="da-DK" dirty="0"/>
              <a:t> proper </a:t>
            </a:r>
            <a:r>
              <a:rPr lang="da-DK" dirty="0" err="1"/>
              <a:t>conversion</a:t>
            </a:r>
            <a:endParaRPr lang="da-DK" dirty="0"/>
          </a:p>
          <a:p>
            <a:r>
              <a:rPr lang="da-DK" dirty="0"/>
              <a:t>Dates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troublesome</a:t>
            </a:r>
            <a:r>
              <a:rPr lang="da-DK" dirty="0"/>
              <a:t> – if </a:t>
            </a:r>
            <a:r>
              <a:rPr lang="da-DK" dirty="0" err="1"/>
              <a:t>date.vars</a:t>
            </a:r>
            <a:r>
              <a:rPr lang="da-DK" dirty="0"/>
              <a:t>=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solve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problem force import as </a:t>
            </a:r>
            <a:r>
              <a:rPr lang="da-DK" dirty="0" err="1"/>
              <a:t>number</a:t>
            </a:r>
            <a:r>
              <a:rPr lang="da-DK" dirty="0"/>
              <a:t> and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as.Date</a:t>
            </a:r>
            <a:r>
              <a:rPr lang="da-DK" dirty="0"/>
              <a:t>(</a:t>
            </a:r>
            <a:r>
              <a:rPr lang="da-DK" dirty="0" err="1"/>
              <a:t>var,origin</a:t>
            </a:r>
            <a:r>
              <a:rPr lang="da-DK" dirty="0"/>
              <a:t>=’1960-01-01’)</a:t>
            </a:r>
          </a:p>
          <a:p>
            <a:r>
              <a:rPr lang="da-DK" dirty="0"/>
              <a:t>Datetimes from SAS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seconds</a:t>
            </a:r>
            <a:r>
              <a:rPr lang="da-DK" dirty="0"/>
              <a:t> sin Jan1-1960.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imported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as.POSIXct</a:t>
            </a:r>
            <a:r>
              <a:rPr lang="da-DK" dirty="0"/>
              <a:t>(</a:t>
            </a:r>
            <a:r>
              <a:rPr lang="da-DK" dirty="0" err="1"/>
              <a:t>SAS_dt,origin</a:t>
            </a:r>
            <a:r>
              <a:rPr lang="da-DK" dirty="0"/>
              <a:t>='1960-01-01). The ',</a:t>
            </a:r>
            <a:r>
              <a:rPr lang="da-DK" dirty="0" err="1"/>
              <a:t>tz</a:t>
            </a:r>
            <a:r>
              <a:rPr lang="da-DK" dirty="0"/>
              <a:t>="UTC”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added</a:t>
            </a:r>
            <a:r>
              <a:rPr lang="da-DK" dirty="0"/>
              <a:t> to </a:t>
            </a:r>
            <a:r>
              <a:rPr lang="da-DK" dirty="0" err="1"/>
              <a:t>ensure</a:t>
            </a:r>
            <a:r>
              <a:rPr lang="da-DK" dirty="0"/>
              <a:t> UTC time, but tricky.</a:t>
            </a:r>
          </a:p>
          <a:p>
            <a:r>
              <a:rPr lang="da-DK" dirty="0"/>
              <a:t>If SAS missing </a:t>
            </a:r>
            <a:r>
              <a:rPr lang="da-DK" dirty="0" err="1"/>
              <a:t>values</a:t>
            </a:r>
            <a:r>
              <a:rPr lang="da-DK" dirty="0"/>
              <a:t> to </a:t>
            </a:r>
            <a:r>
              <a:rPr lang="da-DK" dirty="0" err="1"/>
              <a:t>deliveres</a:t>
            </a:r>
            <a:r>
              <a:rPr lang="da-DK" dirty="0"/>
              <a:t> as </a:t>
            </a:r>
            <a:r>
              <a:rPr lang="da-DK" dirty="0" err="1"/>
              <a:t>character</a:t>
            </a:r>
            <a:r>
              <a:rPr lang="da-DK" dirty="0"/>
              <a:t>: ”.” </a:t>
            </a:r>
            <a:r>
              <a:rPr lang="da-DK" dirty="0" err="1"/>
              <a:t>changing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prior to </a:t>
            </a:r>
            <a:r>
              <a:rPr lang="da-DK" dirty="0" err="1"/>
              <a:t>further</a:t>
            </a:r>
            <a:r>
              <a:rPr lang="da-DK" dirty="0"/>
              <a:t> interpretation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necessary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756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34F4-87DF-644E-8E51-3477BC6F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after</a:t>
            </a:r>
            <a:r>
              <a:rPr lang="da-DK" dirty="0"/>
              <a:t> the SAS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BEBA-4A6C-5F43-9373-00EEA845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/>
              <a:t># Data management - Basics</a:t>
            </a:r>
          </a:p>
          <a:p>
            <a:pPr marL="0" indent="0">
              <a:buNone/>
            </a:pPr>
            <a:r>
              <a:rPr lang="da-DK" dirty="0" err="1"/>
              <a:t>setwd</a:t>
            </a:r>
            <a:r>
              <a:rPr lang="da-DK" dirty="0"/>
              <a:t>('/Users/</a:t>
            </a:r>
            <a:r>
              <a:rPr lang="da-DK" dirty="0" err="1"/>
              <a:t>ctp</a:t>
            </a:r>
            <a:r>
              <a:rPr lang="da-DK" dirty="0"/>
              <a:t>/</a:t>
            </a:r>
            <a:r>
              <a:rPr lang="da-DK" dirty="0" err="1"/>
              <a:t>Dropbox</a:t>
            </a:r>
            <a:r>
              <a:rPr lang="da-DK" dirty="0"/>
              <a:t>/</a:t>
            </a:r>
            <a:r>
              <a:rPr lang="da-DK" dirty="0" err="1"/>
              <a:t>undvis</a:t>
            </a:r>
            <a:r>
              <a:rPr lang="da-DK" dirty="0"/>
              <a:t>/kursus register r')</a:t>
            </a:r>
          </a:p>
          <a:p>
            <a:pPr marL="0" indent="0">
              <a:buNone/>
            </a:pPr>
            <a:r>
              <a:rPr lang="da-DK" dirty="0"/>
              <a:t>load('frmgham2.rdata')</a:t>
            </a:r>
          </a:p>
          <a:p>
            <a:pPr marL="0" indent="0">
              <a:buNone/>
            </a:pPr>
            <a:r>
              <a:rPr lang="da-DK" dirty="0" err="1"/>
              <a:t>library</a:t>
            </a:r>
            <a:r>
              <a:rPr lang="da-DK" dirty="0"/>
              <a:t>(</a:t>
            </a:r>
            <a:r>
              <a:rPr lang="da-DK" dirty="0" err="1"/>
              <a:t>data.table</a:t>
            </a:r>
            <a:r>
              <a:rPr lang="da-DK" dirty="0"/>
              <a:t>)</a:t>
            </a:r>
          </a:p>
          <a:p>
            <a:pPr marL="0" indent="0">
              <a:buNone/>
            </a:pPr>
            <a:r>
              <a:rPr lang="da-DK" dirty="0" err="1"/>
              <a:t>library</a:t>
            </a:r>
            <a:r>
              <a:rPr lang="da-DK" dirty="0"/>
              <a:t>(</a:t>
            </a:r>
            <a:r>
              <a:rPr lang="da-DK" dirty="0" err="1"/>
              <a:t>heaven</a:t>
            </a:r>
            <a:r>
              <a:rPr lang="da-DK" dirty="0"/>
              <a:t>) # if not </a:t>
            </a:r>
            <a:r>
              <a:rPr lang="da-DK" dirty="0" err="1"/>
              <a:t>installed</a:t>
            </a:r>
            <a:r>
              <a:rPr lang="da-DK" dirty="0"/>
              <a:t>: </a:t>
            </a:r>
            <a:r>
              <a:rPr lang="da-DK" dirty="0" err="1"/>
              <a:t>devtools</a:t>
            </a:r>
            <a:r>
              <a:rPr lang="da-DK" dirty="0"/>
              <a:t>::</a:t>
            </a:r>
            <a:r>
              <a:rPr lang="da-DK" dirty="0" err="1"/>
              <a:t>install_github</a:t>
            </a:r>
            <a:r>
              <a:rPr lang="da-DK" dirty="0"/>
              <a:t>('tagteam/</a:t>
            </a:r>
            <a:r>
              <a:rPr lang="da-DK" dirty="0" err="1"/>
              <a:t>heaven</a:t>
            </a:r>
            <a:r>
              <a:rPr lang="da-DK" dirty="0"/>
              <a:t>')</a:t>
            </a:r>
          </a:p>
          <a:p>
            <a:pPr marL="0" indent="0">
              <a:buNone/>
            </a:pPr>
            <a:r>
              <a:rPr lang="da-DK" dirty="0" err="1"/>
              <a:t>library</a:t>
            </a:r>
            <a:r>
              <a:rPr lang="da-DK" dirty="0"/>
              <a:t>(</a:t>
            </a:r>
            <a:r>
              <a:rPr lang="da-DK" dirty="0" err="1"/>
              <a:t>Publish</a:t>
            </a:r>
            <a:r>
              <a:rPr lang="da-DK" dirty="0"/>
              <a:t>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Householding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for data</a:t>
            </a:r>
          </a:p>
          <a:p>
            <a:pPr marL="0" indent="0">
              <a:buNone/>
            </a:pPr>
            <a:r>
              <a:rPr lang="da-DK" dirty="0" err="1"/>
              <a:t>str</a:t>
            </a:r>
            <a:r>
              <a:rPr lang="da-DK" dirty="0"/>
              <a:t>(</a:t>
            </a:r>
            <a:r>
              <a:rPr lang="da-DK" dirty="0" err="1"/>
              <a:t>Framingham</a:t>
            </a:r>
            <a:r>
              <a:rPr lang="da-DK" dirty="0"/>
              <a:t>) # lists variables, types and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names</a:t>
            </a:r>
            <a:r>
              <a:rPr lang="da-DK" dirty="0"/>
              <a:t>(</a:t>
            </a:r>
            <a:r>
              <a:rPr lang="da-DK" dirty="0" err="1"/>
              <a:t>Framingham</a:t>
            </a:r>
            <a:r>
              <a:rPr lang="da-DK" dirty="0"/>
              <a:t>) # </a:t>
            </a:r>
            <a:r>
              <a:rPr lang="da-DK" dirty="0" err="1"/>
              <a:t>String</a:t>
            </a:r>
            <a:r>
              <a:rPr lang="da-DK" dirty="0"/>
              <a:t> of </a:t>
            </a:r>
            <a:r>
              <a:rPr lang="da-DK" dirty="0" err="1"/>
              <a:t>names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head(</a:t>
            </a:r>
            <a:r>
              <a:rPr lang="da-DK" dirty="0" err="1"/>
              <a:t>Framingham</a:t>
            </a:r>
            <a:r>
              <a:rPr lang="da-DK" dirty="0"/>
              <a:t>) # First 5 </a:t>
            </a:r>
            <a:r>
              <a:rPr lang="da-DK" dirty="0" err="1"/>
              <a:t>records</a:t>
            </a:r>
            <a:r>
              <a:rPr lang="da-DK" dirty="0"/>
              <a:t> – </a:t>
            </a:r>
            <a:r>
              <a:rPr lang="da-DK" dirty="0" err="1"/>
              <a:t>tail</a:t>
            </a:r>
            <a:r>
              <a:rPr lang="da-DK" dirty="0"/>
              <a:t> provides last 5 </a:t>
            </a:r>
            <a:r>
              <a:rPr lang="da-DK" dirty="0" err="1"/>
              <a:t>records</a:t>
            </a:r>
            <a:r>
              <a:rPr lang="da-DK" dirty="0"/>
              <a:t> – head(Framingham,30) </a:t>
            </a:r>
            <a:r>
              <a:rPr lang="da-DK" dirty="0" err="1"/>
              <a:t>first</a:t>
            </a:r>
            <a:r>
              <a:rPr lang="da-DK" dirty="0"/>
              <a:t> 30 </a:t>
            </a:r>
            <a:r>
              <a:rPr lang="da-DK" dirty="0" err="1"/>
              <a:t>records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class</a:t>
            </a:r>
            <a:r>
              <a:rPr lang="da-DK" dirty="0"/>
              <a:t>(</a:t>
            </a:r>
            <a:r>
              <a:rPr lang="da-DK" dirty="0" err="1"/>
              <a:t>Framingham</a:t>
            </a:r>
            <a:r>
              <a:rPr lang="da-DK" dirty="0"/>
              <a:t>) # Type</a:t>
            </a:r>
          </a:p>
          <a:p>
            <a:pPr marL="0" indent="0">
              <a:buNone/>
            </a:pPr>
            <a:r>
              <a:rPr lang="da-DK" dirty="0" err="1"/>
              <a:t>dim</a:t>
            </a:r>
            <a:r>
              <a:rPr lang="da-DK" dirty="0"/>
              <a:t>(</a:t>
            </a:r>
            <a:r>
              <a:rPr lang="da-DK" dirty="0" err="1"/>
              <a:t>Framingham</a:t>
            </a:r>
            <a:r>
              <a:rPr lang="da-DK" dirty="0"/>
              <a:t>) # dimensions</a:t>
            </a:r>
          </a:p>
        </p:txBody>
      </p:sp>
    </p:spTree>
    <p:extLst>
      <p:ext uri="{BB962C8B-B14F-4D97-AF65-F5344CB8AC3E}">
        <p14:creationId xmlns:p14="http://schemas.microsoft.com/office/powerpoint/2010/main" val="342117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CBB4-BAEA-D542-A0DC-351F1F98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459F-6767-444F-B15D-7B0A4716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working</a:t>
            </a:r>
            <a:r>
              <a:rPr lang="da-DK" dirty="0"/>
              <a:t> with large data </a:t>
            </a:r>
            <a:r>
              <a:rPr lang="da-DK" dirty="0" err="1"/>
              <a:t>data.table</a:t>
            </a:r>
            <a:r>
              <a:rPr lang="da-DK" dirty="0"/>
              <a:t> is </a:t>
            </a:r>
            <a:r>
              <a:rPr lang="da-DK" dirty="0" err="1"/>
              <a:t>much</a:t>
            </a:r>
            <a:r>
              <a:rPr lang="da-DK" dirty="0"/>
              <a:t> more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data.frame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 All </a:t>
            </a:r>
            <a:r>
              <a:rPr lang="da-DK" dirty="0" err="1"/>
              <a:t>examples</a:t>
            </a:r>
            <a:r>
              <a:rPr lang="da-DK" dirty="0"/>
              <a:t> of data management </a:t>
            </a:r>
            <a:r>
              <a:rPr lang="da-DK" dirty="0" err="1"/>
              <a:t>issues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described</a:t>
            </a:r>
            <a:r>
              <a:rPr lang="da-DK" dirty="0"/>
              <a:t> via </a:t>
            </a:r>
            <a:r>
              <a:rPr lang="da-DK" dirty="0" err="1"/>
              <a:t>data.table</a:t>
            </a:r>
            <a:r>
              <a:rPr lang="da-DK" dirty="0"/>
              <a:t>.</a:t>
            </a:r>
          </a:p>
          <a:p>
            <a:pPr marL="0" indent="0">
              <a:buNone/>
            </a:pPr>
            <a:r>
              <a:rPr lang="da-DK" dirty="0" err="1"/>
              <a:t>setDT</a:t>
            </a:r>
            <a:r>
              <a:rPr lang="da-DK" dirty="0"/>
              <a:t>(</a:t>
            </a:r>
            <a:r>
              <a:rPr lang="da-DK" dirty="0" err="1"/>
              <a:t>Framingham</a:t>
            </a:r>
            <a:r>
              <a:rPr lang="da-DK" dirty="0"/>
              <a:t>) # Change to </a:t>
            </a:r>
            <a:r>
              <a:rPr lang="da-DK" dirty="0" err="1"/>
              <a:t>data.table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class</a:t>
            </a:r>
            <a:r>
              <a:rPr lang="da-DK" dirty="0"/>
              <a:t>(</a:t>
            </a:r>
            <a:r>
              <a:rPr lang="da-DK" dirty="0" err="1"/>
              <a:t>Framingham</a:t>
            </a:r>
            <a:r>
              <a:rPr lang="da-DK" dirty="0"/>
              <a:t>) # Now </a:t>
            </a:r>
            <a:r>
              <a:rPr lang="da-DK" dirty="0" err="1"/>
              <a:t>data.table</a:t>
            </a:r>
            <a:r>
              <a:rPr lang="da-DK" dirty="0"/>
              <a:t> AND </a:t>
            </a:r>
            <a:r>
              <a:rPr lang="da-DK" dirty="0" err="1"/>
              <a:t>data.frame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 The data have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record</a:t>
            </a:r>
            <a:r>
              <a:rPr lang="da-DK" dirty="0"/>
              <a:t> per visit to the </a:t>
            </a:r>
            <a:r>
              <a:rPr lang="da-DK" dirty="0" err="1"/>
              <a:t>Framingham</a:t>
            </a:r>
            <a:r>
              <a:rPr lang="da-DK" dirty="0"/>
              <a:t> </a:t>
            </a:r>
            <a:r>
              <a:rPr lang="da-DK" dirty="0" err="1"/>
              <a:t>clinic</a:t>
            </a:r>
            <a:r>
              <a:rPr lang="da-DK" dirty="0"/>
              <a:t> and </a:t>
            </a:r>
            <a:r>
              <a:rPr lang="da-DK" dirty="0" err="1"/>
              <a:t>thus</a:t>
            </a:r>
            <a:r>
              <a:rPr lang="da-DK" dirty="0"/>
              <a:t> provides</a:t>
            </a:r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similar</a:t>
            </a:r>
            <a:r>
              <a:rPr lang="da-DK" dirty="0"/>
              <a:t> data to </a:t>
            </a:r>
            <a:r>
              <a:rPr lang="da-DK" dirty="0" err="1"/>
              <a:t>many</a:t>
            </a:r>
            <a:r>
              <a:rPr lang="da-DK" dirty="0"/>
              <a:t> datasets in </a:t>
            </a:r>
            <a:r>
              <a:rPr lang="da-DK" dirty="0" err="1"/>
              <a:t>Statistics</a:t>
            </a:r>
            <a:r>
              <a:rPr lang="da-DK" dirty="0"/>
              <a:t> Denmark.</a:t>
            </a:r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a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obtain</a:t>
            </a:r>
            <a:r>
              <a:rPr lang="da-DK" dirty="0"/>
              <a:t> a </a:t>
            </a:r>
            <a:r>
              <a:rPr lang="da-DK" dirty="0" err="1"/>
              <a:t>result</a:t>
            </a:r>
            <a:r>
              <a:rPr lang="da-DK" dirty="0"/>
              <a:t> so the </a:t>
            </a:r>
            <a:r>
              <a:rPr lang="da-DK" dirty="0" err="1"/>
              <a:t>exaples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in</a:t>
            </a:r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the </a:t>
            </a:r>
            <a:r>
              <a:rPr lang="da-DK" dirty="0" err="1"/>
              <a:t>only</a:t>
            </a:r>
            <a:r>
              <a:rPr lang="da-DK" dirty="0"/>
              <a:t> option.</a:t>
            </a:r>
          </a:p>
          <a:p>
            <a:pPr marL="0" indent="0">
              <a:buNone/>
            </a:pPr>
            <a:r>
              <a:rPr lang="da-DK" dirty="0"/>
              <a:t># </a:t>
            </a:r>
          </a:p>
          <a:p>
            <a:pPr marL="0" indent="0">
              <a:buNone/>
            </a:pPr>
            <a:r>
              <a:rPr lang="da-DK" dirty="0"/>
              <a:t>#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aspects</a:t>
            </a:r>
            <a:r>
              <a:rPr lang="da-DK" dirty="0"/>
              <a:t> of </a:t>
            </a:r>
            <a:r>
              <a:rPr lang="da-DK" dirty="0" err="1"/>
              <a:t>data.table</a:t>
            </a:r>
            <a:r>
              <a:rPr lang="da-DK" dirty="0"/>
              <a:t> </a:t>
            </a:r>
            <a:r>
              <a:rPr lang="da-DK" dirty="0" err="1"/>
              <a:t>become</a:t>
            </a:r>
            <a:r>
              <a:rPr lang="da-DK" dirty="0"/>
              <a:t> more </a:t>
            </a:r>
            <a:r>
              <a:rPr lang="da-DK" dirty="0" err="1"/>
              <a:t>efficient</a:t>
            </a:r>
            <a:r>
              <a:rPr lang="da-DK" dirty="0"/>
              <a:t> if it is </a:t>
            </a:r>
            <a:r>
              <a:rPr lang="da-DK" dirty="0" err="1"/>
              <a:t>supplied</a:t>
            </a:r>
            <a:r>
              <a:rPr lang="da-DK" dirty="0"/>
              <a:t> with a </a:t>
            </a:r>
            <a:r>
              <a:rPr lang="da-DK" dirty="0" err="1"/>
              <a:t>key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# to </a:t>
            </a:r>
            <a:r>
              <a:rPr lang="da-DK" dirty="0" err="1"/>
              <a:t>criticial</a:t>
            </a:r>
            <a:r>
              <a:rPr lang="da-DK" dirty="0"/>
              <a:t> variables</a:t>
            </a:r>
          </a:p>
          <a:p>
            <a:pPr marL="0" indent="0">
              <a:buNone/>
            </a:pPr>
            <a:r>
              <a:rPr lang="da-DK" dirty="0" err="1"/>
              <a:t>setkeyv</a:t>
            </a:r>
            <a:r>
              <a:rPr lang="da-DK" dirty="0"/>
              <a:t>(</a:t>
            </a:r>
            <a:r>
              <a:rPr lang="da-DK" dirty="0" err="1"/>
              <a:t>Framingham,c</a:t>
            </a:r>
            <a:r>
              <a:rPr lang="da-DK" dirty="0"/>
              <a:t>("</a:t>
            </a:r>
            <a:r>
              <a:rPr lang="da-DK" dirty="0" err="1"/>
              <a:t>randid</a:t>
            </a:r>
            <a:r>
              <a:rPr lang="da-DK" dirty="0"/>
              <a:t>","time")) #</a:t>
            </a:r>
            <a:r>
              <a:rPr lang="da-DK" dirty="0" err="1"/>
              <a:t>keyt</a:t>
            </a:r>
            <a:r>
              <a:rPr lang="da-DK" dirty="0"/>
              <a:t> by id and time of visit</a:t>
            </a:r>
          </a:p>
        </p:txBody>
      </p:sp>
    </p:spTree>
    <p:extLst>
      <p:ext uri="{BB962C8B-B14F-4D97-AF65-F5344CB8AC3E}">
        <p14:creationId xmlns:p14="http://schemas.microsoft.com/office/powerpoint/2010/main" val="158230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5956</TotalTime>
  <Words>3255</Words>
  <Application>Microsoft Macintosh PowerPoint</Application>
  <PresentationFormat>Widescreen</PresentationFormat>
  <Paragraphs>327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Office Theme</vt:lpstr>
      <vt:lpstr>Data management with R</vt:lpstr>
      <vt:lpstr>Prerequisites</vt:lpstr>
      <vt:lpstr>How to structure data management</vt:lpstr>
      <vt:lpstr>Long versus wide</vt:lpstr>
      <vt:lpstr>Step 1 – Extract data from SAS</vt:lpstr>
      <vt:lpstr>importSAS</vt:lpstr>
      <vt:lpstr>After import from SAS</vt:lpstr>
      <vt:lpstr>Data after the SAS step</vt:lpstr>
      <vt:lpstr>PowerPoint Presentation</vt:lpstr>
      <vt:lpstr>Preparing data</vt:lpstr>
      <vt:lpstr>Subsetting</vt:lpstr>
      <vt:lpstr>New variables – modifying variables</vt:lpstr>
      <vt:lpstr>Modifying a list of variables</vt:lpstr>
      <vt:lpstr>Merging and appending</vt:lpstr>
      <vt:lpstr>Heaven - findCondition</vt:lpstr>
      <vt:lpstr>findCondition - continued</vt:lpstr>
      <vt:lpstr>findCondition - continued</vt:lpstr>
      <vt:lpstr>medicinMacro</vt:lpstr>
      <vt:lpstr>medicinMacro - continued</vt:lpstr>
      <vt:lpstr>Heaven - hypertensionMedication</vt:lpstr>
      <vt:lpstr>Heaven - importDREAM</vt:lpstr>
      <vt:lpstr>Heaven - getAdmLimits</vt:lpstr>
      <vt:lpstr>Heaven - charlsonindex</vt:lpstr>
      <vt:lpstr>Heaven -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with R</dc:title>
  <dc:creator>Christian Tobias Torp-Pedersen</dc:creator>
  <cp:lastModifiedBy>Christian Tobias Torp-Pedersen</cp:lastModifiedBy>
  <cp:revision>25</cp:revision>
  <dcterms:created xsi:type="dcterms:W3CDTF">2019-11-11T15:20:31Z</dcterms:created>
  <dcterms:modified xsi:type="dcterms:W3CDTF">2019-11-15T19:21:06Z</dcterms:modified>
</cp:coreProperties>
</file>