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1: An introduction using JS and HTML5 Canvas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2/24/2021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Canvas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/>
              <a:t>Basic </a:t>
            </a:r>
            <a:r>
              <a:rPr lang="es-ES" b="1" i="1" dirty="0" err="1"/>
              <a:t>Syntax</a:t>
            </a:r>
            <a:r>
              <a:rPr lang="es-ES" b="1" i="1" dirty="0"/>
              <a:t> in JS:</a:t>
            </a:r>
          </a:p>
          <a:p>
            <a:pPr marL="0" indent="0">
              <a:buNone/>
            </a:pPr>
            <a:r>
              <a:rPr lang="es-ES" i="1" dirty="0" err="1">
                <a:solidFill>
                  <a:schemeClr val="bg2">
                    <a:lumMod val="50000"/>
                  </a:schemeClr>
                </a:solidFill>
              </a:rPr>
              <a:t>htmlCanvas.PutPixel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(x, y, color);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 5 Canvas uses a coordinate system to place pixels (colored dots)</a:t>
            </a:r>
          </a:p>
          <a:p>
            <a:pPr>
              <a:buFontTx/>
              <a:buChar char="-"/>
            </a:pPr>
            <a:r>
              <a:rPr lang="en-US" dirty="0"/>
              <a:t>X goes from 0 to full width left to right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Y goes from 0  to full height from top to bottom (Ch)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E17-180B-4C4C-B6F8-35DE09E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3d Coordinate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959-D001-446A-9705-C2B118A9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5049-EBD8-4D30-B9B8-238B0FB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3074" name="Picture 2" descr="Figure 1-2: The coordinate system we’ll use for our canvas">
            <a:extLst>
              <a:ext uri="{FF2B5EF4-FFF2-40B4-BE49-F238E27FC236}">
                <a16:creationId xmlns:a16="http://schemas.microsoft.com/office/drawing/2014/main" id="{6D8A683C-D97D-4121-9802-F7AD39BB1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1" y="2748538"/>
            <a:ext cx="5349013" cy="33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4A3D7-3C82-4EA4-972F-13B7BCF1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83"/>
            <a:ext cx="6163535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CF032-DD5C-4EC2-BC59-BB55DBEC522C}"/>
              </a:ext>
            </a:extLst>
          </p:cNvPr>
          <p:cNvSpPr txBox="1"/>
          <p:nvPr/>
        </p:nvSpPr>
        <p:spPr>
          <a:xfrm>
            <a:off x="684810" y="3344081"/>
            <a:ext cx="456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3D graphics are on a coordinate system with the center of the plane being 0, we will need to convert our canvas x and y values to 3D coordinate values. The corresponding conversion equation is as follows:</a:t>
            </a:r>
          </a:p>
        </p:txBody>
      </p:sp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DB36531D-FE6F-4EB9-A2C4-C5B137EB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20" y="4750883"/>
            <a:ext cx="1476581" cy="113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3814D-2B3E-4CE8-8CC1-2B6A1802CD00}"/>
              </a:ext>
            </a:extLst>
          </p:cNvPr>
          <p:cNvSpPr txBox="1"/>
          <p:nvPr/>
        </p:nvSpPr>
        <p:spPr>
          <a:xfrm>
            <a:off x="2868001" y="5987018"/>
            <a:ext cx="645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will assume </a:t>
            </a:r>
            <a:r>
              <a:rPr lang="en-US" i="1" dirty="0" err="1">
                <a:solidFill>
                  <a:schemeClr val="tx2"/>
                </a:solidFill>
              </a:rPr>
              <a:t>canvas.PutPixel</a:t>
            </a:r>
            <a:r>
              <a:rPr lang="en-US" i="1" dirty="0">
                <a:solidFill>
                  <a:schemeClr val="tx2"/>
                </a:solidFill>
              </a:rPr>
              <a:t>() </a:t>
            </a:r>
            <a:r>
              <a:rPr lang="en-US" dirty="0"/>
              <a:t>does this conversion for us. </a:t>
            </a:r>
          </a:p>
        </p:txBody>
      </p:sp>
    </p:spTree>
    <p:extLst>
      <p:ext uri="{BB962C8B-B14F-4D97-AF65-F5344CB8AC3E}">
        <p14:creationId xmlns:p14="http://schemas.microsoft.com/office/powerpoint/2010/main" val="15377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9F4-DF3E-4A16-806C-C5BDE38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Pixel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82A-FE9A-4501-BD1D-921B932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E11-08FA-44A4-AA5D-457B680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4098" name="Picture 2" descr="Figure 1-5: The additive primary colors and some of their combinations">
            <a:extLst>
              <a:ext uri="{FF2B5EF4-FFF2-40B4-BE49-F238E27FC236}">
                <a16:creationId xmlns:a16="http://schemas.microsoft.com/office/drawing/2014/main" id="{2BC29650-BD31-4364-80B6-451D88B95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0193" y="2664319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-4: The four subtractive primary colors used by printers">
            <a:extLst>
              <a:ext uri="{FF2B5EF4-FFF2-40B4-BE49-F238E27FC236}">
                <a16:creationId xmlns:a16="http://schemas.microsoft.com/office/drawing/2014/main" id="{15196352-EDEB-446B-9920-24580A0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7" y="2664316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F710-F72E-4622-B322-F351B8C0B8EB}"/>
              </a:ext>
            </a:extLst>
          </p:cNvPr>
          <p:cNvSpPr txBox="1"/>
          <p:nvPr/>
        </p:nvSpPr>
        <p:spPr>
          <a:xfrm>
            <a:off x="9003388" y="1992837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Additive Color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B0B9-DB6C-4DB8-931A-71DCE788B29F}"/>
              </a:ext>
            </a:extLst>
          </p:cNvPr>
          <p:cNvSpPr txBox="1"/>
          <p:nvPr/>
        </p:nvSpPr>
        <p:spPr>
          <a:xfrm flipH="1">
            <a:off x="5135116" y="1992837"/>
            <a:ext cx="2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Subtractive Color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1A27D-33D0-470D-9F6C-D3BF659D2246}"/>
              </a:ext>
            </a:extLst>
          </p:cNvPr>
          <p:cNvSpPr txBox="1"/>
          <p:nvPr/>
        </p:nvSpPr>
        <p:spPr>
          <a:xfrm>
            <a:off x="1184115" y="1992836"/>
            <a:ext cx="304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Manipulations:</a:t>
            </a:r>
            <a:br>
              <a:rPr lang="en-US" dirty="0"/>
            </a:br>
            <a:r>
              <a:rPr lang="en-US" dirty="0"/>
              <a:t>- Red Green Blue (RGB)</a:t>
            </a:r>
            <a:br>
              <a:rPr lang="en-US" dirty="0"/>
            </a:br>
            <a:r>
              <a:rPr lang="en-US" dirty="0"/>
              <a:t>- Values go from 0 to 255</a:t>
            </a:r>
          </a:p>
          <a:p>
            <a:r>
              <a:rPr lang="en-US" dirty="0"/>
              <a:t>- Example: (255,0,0) = true red</a:t>
            </a:r>
          </a:p>
        </p:txBody>
      </p:sp>
    </p:spTree>
    <p:extLst>
      <p:ext uri="{BB962C8B-B14F-4D97-AF65-F5344CB8AC3E}">
        <p14:creationId xmlns:p14="http://schemas.microsoft.com/office/powerpoint/2010/main" val="111599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D93-D103-4F28-85EC-E272163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BA42-A60C-4037-B079-DFE47B9C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FD9A-54E6-45B0-AE26-A6F5D82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6B97-08C1-44FF-B059-963E71CC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2F3C6-2CD2-430B-A306-3B3B859C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6" y="2564369"/>
            <a:ext cx="7957252" cy="812970"/>
          </a:xfrm>
          <a:prstGeom prst="rect">
            <a:avLst/>
          </a:prstGeom>
        </p:spPr>
      </p:pic>
      <p:pic>
        <p:nvPicPr>
          <p:cNvPr id="1026" name="Picture 2" descr="Figure 2-1: A breathtaking Swiss landscape">
            <a:extLst>
              <a:ext uri="{FF2B5EF4-FFF2-40B4-BE49-F238E27FC236}">
                <a16:creationId xmlns:a16="http://schemas.microsoft.com/office/drawing/2014/main" id="{FAE330BF-5699-41CC-8E7E-DC3A8219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68" y="3429000"/>
            <a:ext cx="3155447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-2: A crude approximation of the landscape">
            <a:extLst>
              <a:ext uri="{FF2B5EF4-FFF2-40B4-BE49-F238E27FC236}">
                <a16:creationId xmlns:a16="http://schemas.microsoft.com/office/drawing/2014/main" id="{3D7D51AE-2F66-4E69-BE46-1E44B372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5" y="3419810"/>
            <a:ext cx="3155445" cy="23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98374BB-5D9C-487B-A804-C00AF82F3569}"/>
              </a:ext>
            </a:extLst>
          </p:cNvPr>
          <p:cNvCxnSpPr/>
          <p:nvPr/>
        </p:nvCxnSpPr>
        <p:spPr>
          <a:xfrm>
            <a:off x="5137915" y="4093029"/>
            <a:ext cx="1480599" cy="1020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Viewport, Viewing Position, Z-Axis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7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create something basic let’s fix some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We will need to assume a fixed viewport (</a:t>
            </a:r>
            <a:r>
              <a:rPr lang="en-US" sz="2400" dirty="0" err="1">
                <a:latin typeface="+mj-lt"/>
              </a:rPr>
              <a:t>vw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vh</a:t>
            </a:r>
            <a:r>
              <a:rPr lang="en-US" sz="2400" dirty="0">
                <a:latin typeface="+mj-lt"/>
              </a:rPr>
              <a:t>)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The size of the viewport and the distance to the camera position are the FOV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Humans have approximately 180 degrees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 fixed distance (d) to the point of origin on our </a:t>
            </a:r>
            <a:r>
              <a:rPr lang="en-US" sz="2400" dirty="0" err="1">
                <a:latin typeface="+mj-lt"/>
              </a:rPr>
              <a:t>x,y,z</a:t>
            </a:r>
            <a:r>
              <a:rPr lang="en-US" sz="2400" dirty="0">
                <a:latin typeface="+mj-lt"/>
              </a:rPr>
              <a:t> plane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The camera position and orientation</a:t>
            </a:r>
            <a:b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- perpendicular to the Z axis.</a:t>
            </a:r>
          </a:p>
          <a:p>
            <a:pPr marL="0" indent="0">
              <a:buNone/>
            </a:pPr>
            <a:endParaRPr lang="en-US" sz="2400" dirty="0">
              <a:solidFill>
                <a:srgbClr val="21252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+mj-lt"/>
              </a:rPr>
              <a:t>We will use: 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vw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vh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d = 1, FOV = 53 degrees</a:t>
            </a:r>
          </a:p>
        </p:txBody>
      </p:sp>
      <p:pic>
        <p:nvPicPr>
          <p:cNvPr id="1028" name="Picture 4" descr="Figure 2-4: The position and orientation of the viewport">
            <a:extLst>
              <a:ext uri="{FF2B5EF4-FFF2-40B4-BE49-F238E27FC236}">
                <a16:creationId xmlns:a16="http://schemas.microsoft.com/office/drawing/2014/main" id="{B4963C8A-28B2-426C-A5AB-7FB0292B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41" y="3825974"/>
            <a:ext cx="2699559" cy="25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1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Understanding Computer Graphics</vt:lpstr>
      <vt:lpstr>Basic Concepts: Canvas Coordinates</vt:lpstr>
      <vt:lpstr>Basic Concepts: 3d Coordinate Systems</vt:lpstr>
      <vt:lpstr>Basic Concepts: Pixel Colors</vt:lpstr>
      <vt:lpstr>Raytracing</vt:lpstr>
      <vt:lpstr>Viewport, Viewing Position, Z-Axis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16</cp:revision>
  <dcterms:created xsi:type="dcterms:W3CDTF">2021-02-24T18:14:26Z</dcterms:created>
  <dcterms:modified xsi:type="dcterms:W3CDTF">2021-02-24T22:51:11Z</dcterms:modified>
</cp:coreProperties>
</file>