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72" r:id="rId5"/>
    <p:sldId id="268" r:id="rId6"/>
    <p:sldId id="273" r:id="rId7"/>
    <p:sldId id="274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gambetta.com/computer-graphics-from-scratch/" TargetMode="External"/><Relationship Id="rId2" Type="http://schemas.openxmlformats.org/officeDocument/2006/relationships/hyperlink" Target="https://github.com/ctrachte/JS-Computer-Graphics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2: </a:t>
            </a:r>
            <a:r>
              <a:rPr lang="en-US" sz="2000" dirty="0" err="1"/>
              <a:t>RayTracing</a:t>
            </a:r>
            <a:r>
              <a:rPr lang="en-US" sz="2000" dirty="0"/>
              <a:t> Shadows, Reflections and more …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4/14/2021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A866-64A4-42F7-8809-D9FDB61CC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0D6E-5592-4855-A460-F9EDDCBA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577156"/>
            <a:ext cx="10014857" cy="16557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 for this Demo: </a:t>
            </a:r>
            <a:r>
              <a:rPr lang="en-US" dirty="0">
                <a:hlinkClick r:id="rId2"/>
              </a:rPr>
              <a:t>https://github.com/ctrachte/JS-Computer-Graphics-Demo</a:t>
            </a:r>
            <a:endParaRPr lang="en-US" dirty="0"/>
          </a:p>
          <a:p>
            <a:br>
              <a:rPr lang="en-US" dirty="0"/>
            </a:br>
            <a:r>
              <a:rPr lang="en-US" dirty="0"/>
              <a:t>Gambetta, Gabriel. </a:t>
            </a:r>
            <a:r>
              <a:rPr lang="en-US" i="1" dirty="0"/>
              <a:t>“Computer Graphics from Scratch”. Web, 2021. </a:t>
            </a:r>
            <a:r>
              <a:rPr lang="en-US" i="1" dirty="0">
                <a:hlinkClick r:id="rId3"/>
              </a:rPr>
              <a:t>https://gabrielgambetta.com/computer-graphics-from-scratch/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EC2F-572A-4A58-A93B-226C493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E22C-5F84-4EBE-8293-449C3CC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855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521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 err="1"/>
              <a:t>What</a:t>
            </a:r>
            <a:r>
              <a:rPr lang="es-ES" b="1" i="1" dirty="0"/>
              <a:t> are </a:t>
            </a:r>
            <a:r>
              <a:rPr lang="es-ES" b="1" i="1" dirty="0" err="1"/>
              <a:t>shadows</a:t>
            </a:r>
            <a:r>
              <a:rPr lang="es-ES" b="1" i="1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Shadows occur when rays of light cannot reflect off an object because another object is blocking their path. </a:t>
            </a:r>
          </a:p>
          <a:p>
            <a:pPr>
              <a:buFontTx/>
              <a:buChar char="-"/>
            </a:pPr>
            <a:r>
              <a:rPr lang="en-US" dirty="0"/>
              <a:t>Building upon our previously established Ray Tracing algorithm we can add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b="0" i="1" dirty="0">
                <a:solidFill>
                  <a:schemeClr val="bg1">
                    <a:lumMod val="50000"/>
                  </a:schemeClr>
                </a:solidFill>
                <a:effectLst/>
                <a:latin typeface="open sans"/>
              </a:rPr>
              <a:t>“if there’s an object between the point and the light, don’t add the illumination coming from this light.”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14F0CD-AD4D-48F3-801F-527E36B0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21" y="2454006"/>
            <a:ext cx="4886062" cy="28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Shadows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85522" cy="4305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already have a `</a:t>
            </a:r>
            <a:r>
              <a:rPr lang="en-US" sz="2000" b="1" dirty="0" err="1">
                <a:latin typeface="+mj-lt"/>
              </a:rPr>
              <a:t>TraceRay</a:t>
            </a:r>
            <a:r>
              <a:rPr lang="en-US" sz="2000" b="1" dirty="0">
                <a:latin typeface="+mj-lt"/>
              </a:rPr>
              <a:t>()` method for finding the intersection of the ray of light with each sphere.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We can recycle this method to find the closest intersection of the ray of light with the scene.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In this case, the ray will start from point </a:t>
            </a:r>
            <a:r>
              <a:rPr lang="en-US" sz="1800" b="1" dirty="0">
                <a:latin typeface="+mj-lt"/>
              </a:rPr>
              <a:t>P </a:t>
            </a:r>
            <a:r>
              <a:rPr lang="en-US" sz="1800" dirty="0">
                <a:latin typeface="+mj-lt"/>
              </a:rPr>
              <a:t>which we calculated from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The direction is no longer (V-O) which we used in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 but instead </a:t>
            </a:r>
            <a:r>
              <a:rPr lang="en-US" sz="1800" b="1" dirty="0">
                <a:latin typeface="+mj-lt"/>
              </a:rPr>
              <a:t>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An object behind P should not cast a shadow over it, so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 very distant object should still cast a shadow, so </a:t>
            </a:r>
            <a:r>
              <a:rPr lang="en-US" sz="1800" i="1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will go to positive infinity.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E603-F922-4796-9D52-E44E5C7EB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74" y="2882882"/>
            <a:ext cx="238158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F31B5-F4C5-4F71-BA64-2262FA54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51" y="3290868"/>
            <a:ext cx="704948" cy="27626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76E0446-B5DB-4394-B3B4-9611C7FFD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22" y="1986006"/>
            <a:ext cx="6292103" cy="3162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55B2E-2023-4FF2-BB25-E0E39A043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58" y="4837619"/>
            <a:ext cx="72400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Shadows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85522" cy="430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Our light vector L is not constant, but we can compute it from point P to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This is because we can’t have something </a:t>
            </a:r>
            <a:r>
              <a:rPr lang="en-US" sz="2000" i="1" dirty="0">
                <a:latin typeface="+mj-lt"/>
              </a:rPr>
              <a:t>behind</a:t>
            </a:r>
            <a:r>
              <a:rPr lang="en-US" sz="2000" dirty="0">
                <a:latin typeface="+mj-lt"/>
              </a:rPr>
              <a:t> our light source casting a shadow.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Edge Case</a:t>
            </a:r>
            <a:r>
              <a:rPr lang="en-US" sz="1600" dirty="0">
                <a:latin typeface="+mj-lt"/>
              </a:rPr>
              <a:t>: Our math here breaks when we realize that there’s an intersection at t=0, P+0L = P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This means we cannot have the ray start at exactly t=0, because there’s an intersection of the ray/sphere at this point creating a false shadow. 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Solution</a:t>
            </a:r>
            <a:r>
              <a:rPr lang="en-US" sz="1600" dirty="0">
                <a:latin typeface="+mj-lt"/>
              </a:rPr>
              <a:t>: Set the starting point of the ray to a tiny number greater than zero, so the range of the ray will actually be                for directional lights, and          for point lights.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E274A-53E2-44FF-B2A9-027770E5E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04" y="2050566"/>
            <a:ext cx="695422" cy="21910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A13754F-8B3B-46F6-903D-69249E39A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95" y="911243"/>
            <a:ext cx="5811061" cy="4848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031AEB-13D7-4D50-8F50-CEF932C50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16" y="4896516"/>
            <a:ext cx="609685" cy="200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F24285-5B4B-4FCC-B7FB-A42EA1FA0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99" y="4896516"/>
            <a:ext cx="381053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1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 and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7A3010A-BE4D-4E90-B6A4-E1AE33DBA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" y="1393533"/>
            <a:ext cx="6290105" cy="1524681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5902DB0-36CA-46C7-AF50-FF8DCEF90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15" y="1393533"/>
            <a:ext cx="6519981" cy="42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5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err="1"/>
              <a:t>What</a:t>
            </a:r>
            <a:r>
              <a:rPr lang="es-ES" b="1" i="1" dirty="0"/>
              <a:t> are </a:t>
            </a:r>
            <a:r>
              <a:rPr lang="es-ES" b="1" i="1" dirty="0" err="1"/>
              <a:t>reflections</a:t>
            </a:r>
            <a:r>
              <a:rPr lang="es-ES" b="1" i="1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Reflections occur when rays of light reflect off an object.</a:t>
            </a:r>
          </a:p>
          <a:p>
            <a:pPr>
              <a:buFontTx/>
              <a:buChar char="-"/>
            </a:pPr>
            <a:r>
              <a:rPr lang="en-US" dirty="0"/>
              <a:t>Rays of light are reflected symmetrically, as noted in Figure 4-5</a:t>
            </a:r>
          </a:p>
          <a:p>
            <a:pPr>
              <a:buFontTx/>
              <a:buChar char="-"/>
            </a:pPr>
            <a:r>
              <a:rPr lang="en-US" dirty="0"/>
              <a:t>What we need is a method that can, given a ray of light, return the color of the light … </a:t>
            </a:r>
          </a:p>
          <a:p>
            <a:pPr>
              <a:buFontTx/>
              <a:buChar char="-"/>
            </a:pPr>
            <a:r>
              <a:rPr lang="en-US" i="1" dirty="0"/>
              <a:t>We already do -`</a:t>
            </a:r>
            <a:r>
              <a:rPr lang="en-US" i="1" dirty="0" err="1"/>
              <a:t>TraceRay</a:t>
            </a:r>
            <a:r>
              <a:rPr lang="en-US" i="1" dirty="0"/>
              <a:t>()`!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C5C31E-80EE-41F9-A471-A562BCB6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08" y="1807506"/>
            <a:ext cx="549669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610-CA94-4058-B29C-7C1B4226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BF3-36B0-4DD7-8B03-445E6BF2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need to integrate into the main loop logic that computes: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direction of the reflected ray,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and the color of the light from that direction.</a:t>
            </a:r>
          </a:p>
          <a:p>
            <a:pPr marL="0" indent="0">
              <a:buNone/>
            </a:pPr>
            <a:r>
              <a:rPr lang="en-US" dirty="0"/>
              <a:t>This is a simple exercise of recursion: we are simply going to call the same method within itself!</a:t>
            </a:r>
          </a:p>
          <a:p>
            <a:pPr marL="0" indent="0">
              <a:buNone/>
            </a:pPr>
            <a:r>
              <a:rPr lang="en-US" dirty="0" err="1"/>
              <a:t>Calling`RayTrace</a:t>
            </a:r>
            <a:r>
              <a:rPr lang="en-US" dirty="0"/>
              <a:t>()` recursively has three outcomes: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the ray hits a non-reflective surface and stops.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the ray hits nothing, and continues infinitely (method stops)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the ray hits another reflective surface (could loop infinitely!)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DC5D-F1F2-4917-97D3-8FD3D37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0C11-C5C0-4E2C-8040-240F33F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70987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8610-CA94-4058-B29C-7C1B4226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Infinite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BF3-36B0-4DD7-8B03-445E6BF2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85" y="1447253"/>
            <a:ext cx="11385048" cy="4808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need to limit our raytracing recursion by setting a variable “r”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We will also assign a ‘reflectiveness’ variable to each sphere from 0.0 (not reflective at all) to 1.0 (a perfect mirror).</a:t>
            </a:r>
          </a:p>
          <a:p>
            <a:pPr marL="0" indent="0">
              <a:buNone/>
            </a:pPr>
            <a:r>
              <a:rPr lang="en-US" sz="1800" dirty="0"/>
              <a:t>And a ‘specular’ variable to determine how shiny our object is (higher number = shinier).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DC5D-F1F2-4917-97D3-8FD3D37D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0C11-C5C0-4E2C-8040-240F33F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B3738E9-AD7A-4A04-B813-280E8336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" y="1791133"/>
            <a:ext cx="4817377" cy="2927086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953FD84-6443-4561-B802-B019F8940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75" y="1859902"/>
            <a:ext cx="4270965" cy="27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0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 and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F5E23-4D5A-45AD-A1B7-16241FAD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40"/>
            <a:ext cx="10515600" cy="478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 new properties to sphere: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Add recursion limit to top-level `</a:t>
            </a:r>
            <a:r>
              <a:rPr lang="en-US" sz="1800" dirty="0" err="1"/>
              <a:t>TraceRay</a:t>
            </a:r>
            <a:r>
              <a:rPr lang="en-US" sz="1800" dirty="0"/>
              <a:t>()` call: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Add logic to `</a:t>
            </a:r>
            <a:r>
              <a:rPr lang="en-US" sz="1800" dirty="0" err="1"/>
              <a:t>TraceRay</a:t>
            </a:r>
            <a:r>
              <a:rPr lang="en-US" sz="1800" dirty="0"/>
              <a:t>()` </a:t>
            </a:r>
          </a:p>
          <a:p>
            <a:pPr marL="0" indent="0">
              <a:buNone/>
            </a:pPr>
            <a:r>
              <a:rPr lang="en-US" sz="1800" dirty="0"/>
              <a:t>to calculate reflections recursively:</a:t>
            </a:r>
          </a:p>
          <a:p>
            <a:pPr marL="342900" indent="-342900">
              <a:buAutoNum type="arabicPeriod"/>
            </a:pPr>
            <a:r>
              <a:rPr lang="en-US" sz="1800" dirty="0"/>
              <a:t>Check if we need to compute reflections</a:t>
            </a:r>
          </a:p>
          <a:p>
            <a:pPr marL="342900" indent="-342900">
              <a:buAutoNum type="arabicPeriod"/>
            </a:pPr>
            <a:r>
              <a:rPr lang="en-US" sz="1800" dirty="0"/>
              <a:t>Call `</a:t>
            </a:r>
            <a:r>
              <a:rPr lang="en-US" sz="1800" dirty="0" err="1"/>
              <a:t>TraceRay</a:t>
            </a:r>
            <a:r>
              <a:rPr lang="en-US" sz="1800" dirty="0"/>
              <a:t>()` recursively</a:t>
            </a:r>
          </a:p>
          <a:p>
            <a:pPr marL="342900" indent="-342900">
              <a:buAutoNum type="arabicPeriod"/>
            </a:pPr>
            <a:r>
              <a:rPr lang="en-US" sz="1800" dirty="0"/>
              <a:t>Blend colors based on our new sphere</a:t>
            </a:r>
          </a:p>
          <a:p>
            <a:pPr marL="0" indent="0">
              <a:buNone/>
            </a:pPr>
            <a:r>
              <a:rPr lang="en-US" sz="1800" dirty="0"/>
              <a:t> properties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1197039-CC15-4B39-A440-206E3339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" y="1753228"/>
            <a:ext cx="1720265" cy="650418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6B43E6C2-DD85-41DB-B84B-AAA53C1B9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3" y="1479980"/>
            <a:ext cx="7293469" cy="992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0ECE6-CB81-480B-A1C5-7C40B99D6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8" y="2844674"/>
            <a:ext cx="6213863" cy="285396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FBBBAC-8ABC-455B-8EE6-C16FA103A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95" y="3130070"/>
            <a:ext cx="6757427" cy="29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736</Words>
  <Application>Microsoft Office PowerPoint</Application>
  <PresentationFormat>Widescreen</PresentationFormat>
  <Paragraphs>90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Understanding Computer Graphics</vt:lpstr>
      <vt:lpstr>Basic Concepts: Shadows</vt:lpstr>
      <vt:lpstr>Adding Shadows</vt:lpstr>
      <vt:lpstr>Adding Shadows </vt:lpstr>
      <vt:lpstr>Recap/Summary and PseudoCode</vt:lpstr>
      <vt:lpstr>Basic Concepts: Reflections</vt:lpstr>
      <vt:lpstr>Adding Reflections</vt:lpstr>
      <vt:lpstr>Avoiding Infinite Reflections</vt:lpstr>
      <vt:lpstr>Recap/Summary and PseudoCode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51</cp:revision>
  <dcterms:created xsi:type="dcterms:W3CDTF">2021-02-24T18:14:26Z</dcterms:created>
  <dcterms:modified xsi:type="dcterms:W3CDTF">2021-04-14T21:50:43Z</dcterms:modified>
</cp:coreProperties>
</file>