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8982D-E66A-4CC9-8D60-F3452BA7A39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7263-86F8-4041-922D-D14F3EA6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9A05-1EF7-4DAE-A34D-3CAF2E95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BD848-2CF0-4A8B-9B9C-E50289FC5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6EFC-8B50-4EB9-9848-5F2194F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496C-C728-456A-977F-D9196E097204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0E8B-2AFB-45F4-AB76-7A63217F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08D3-0853-4A91-BFE5-3060BCA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7529-34E6-40E4-9CBA-16F87722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50E0-5882-46B3-BF54-E6484E0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8811-1CA4-41E6-8D3B-55C9DAD0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E89A-4755-42FC-8111-20439C1F0FC8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BD9-BB35-4771-A52D-47D72053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0245-BAFF-4928-924F-EF87BE5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A584-30C4-4BB0-9284-1B211FC8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A871-53FF-4046-9E34-26C51A49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126E-8CB9-44B5-B69E-1BE161FF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400F-89D0-46D1-9B46-371CDED5800F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E596-553C-4816-B729-F390E22A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B6D3-5D0A-484C-BB02-E8957450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36C9-44C3-45FC-87F8-0E57B1FA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D18E-84A8-4A53-8BAF-398CBADE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943-5FE7-407D-ADDD-2D7C9551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F517-76C0-4DFE-AA83-0A2D301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452B-AAC6-4429-974F-3E1E57F0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ACA0-BF9B-4DA5-8DD8-33027394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5856-A99F-4052-B655-39804438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3C21-05BE-4D64-A233-408213D3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A51-E2A8-46FD-9E85-91012295338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6A7B-DAF2-4855-9563-4F7BFA7D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685-ED34-46CD-AD3F-2D87F35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A97-CF16-453E-B714-51AD390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416-2667-4364-9364-40B75A8C5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B203-3F6F-402D-AB9A-9D29A81F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21A4-4A4B-4828-BB1D-8492EE98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7A7C-FF76-48E2-AFCE-76270FDC0A73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338AD-B001-4589-A8B8-E27F915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E608-F160-467B-92D3-93A719DC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D72F-02D1-4490-9E96-EA91E9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D2964-6313-4B6D-90C3-94759EB9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4EA3C-D82A-4EA5-B25C-8A7DAEFA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05B21-009A-4A0B-A241-8CFB1A4C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2A763-6778-44BF-9688-A7F3D68BF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CC62E-C3B4-4155-BB18-0BDDE187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4743-8874-4114-AF63-FA0AC80D7895}" type="datetime1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040B1-60D5-45DD-9B12-CAFC53DA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60D4-D20E-464D-B9D5-EE7E8E5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326-FBB0-4EB1-8EB9-56668D14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89FA1-FF34-44FB-8828-5A4E1144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E9D3-DC0A-4ABC-9213-50B3983CCD13}" type="datetime1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3056-52FF-4332-A9EE-8E184BC1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32173-59B4-44F4-8CC1-5118702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9F37E-833E-4BC0-80CB-232C10A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517D-9C77-4CA9-A25F-12287C96135E}" type="datetime1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06482-9177-418A-B1C6-0C8CC76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2FCF-B199-4560-8CA4-B20BF9F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396-790D-4733-88C3-7A73E090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026F-58DA-4DEE-BB62-DE199B68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E928-B4F8-4C85-AA84-B8E32BDA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8801-9579-403A-B8E5-4C5A6712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C226-B550-4C7D-A05F-07AA9FF43E24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43F4-D159-4AC2-BA09-AA92E90A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24E7-FB63-4A92-AE04-7FD305BF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DA58-22AE-4E1B-A1B2-6D8F12F3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4BAB1-5334-4D01-9B5C-9973B2FD5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76F8-012B-4956-937E-DC0D47140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5766-8C1B-4EE5-B906-453A064F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C59-4282-4A86-BEDA-6EBC9A482A2D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22E8F-087F-43BE-8A78-CD907747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CA30-5A84-4870-819F-963C3963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3D433-55D4-419F-9B46-D8A67B24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B29D4-31B5-464E-82E7-A2FE00D9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62DF-39AD-4A10-9624-FE0D46D0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0EF3-3C29-4744-8EE4-CE5D48A4A04B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1A52-AA38-4223-ACF6-46001658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6B67-9B6C-4413-B337-8A352D12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image" Target="../media/image19.tmp"/><Relationship Id="rId7" Type="http://schemas.openxmlformats.org/officeDocument/2006/relationships/image" Target="../media/image2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2538-F6FD-40B5-9392-28D7A194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783959"/>
            <a:ext cx="4277861" cy="296693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Understanding 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C8F54-F15C-4899-BBF1-59093925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Part 1: An introduction using JS and HTML5 Canvas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318D2-9A9C-4F0C-91E2-325737849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-2" b="2251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9398-FEEF-4979-89A2-49E70EE4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02E1A69F-79FE-4AC2-8CFE-82F6F63DFE41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3/17/2021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B6B-CA66-4467-AAA9-4873B440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95529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Sphere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3539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We need our “Ray” to hit something! Let’s make them hit spheres: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Note the Radius (r) and center point (C), and any point on the surface (P) of the sphere below: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The length of a vector (V) is the square root of its dot product with itself: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92E03FB0-DA74-44D7-8138-16735474A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28" y="2389907"/>
            <a:ext cx="2548543" cy="2141072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50A91B98-CFA0-4711-BC67-F62BB03AF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18" y="5167312"/>
            <a:ext cx="2362530" cy="54300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4B1564-91C4-4489-B338-F55F5D319300}"/>
              </a:ext>
            </a:extLst>
          </p:cNvPr>
          <p:cNvCxnSpPr>
            <a:stCxn id="9" idx="3"/>
          </p:cNvCxnSpPr>
          <p:nvPr/>
        </p:nvCxnSpPr>
        <p:spPr>
          <a:xfrm flipV="1">
            <a:off x="4356448" y="5438812"/>
            <a:ext cx="1531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63FE8-C0E7-486E-BC94-10816BD52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19" y="5215894"/>
            <a:ext cx="1838582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4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meets Sphere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353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We will suppose that the ray and the sphere intersect at a point (P).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We must note that this point is along the ray’s vector, and the sphere’s vector, so it must satisfy both of our previous equations: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Using Algebra, we can use substitution of variables to get the following equation: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Then we expand the dot products and refactor our equation: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63FE8-C0E7-486E-BC94-10816BD52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09" y="2626314"/>
            <a:ext cx="1838582" cy="419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7FBF05-BD1A-4AEA-BB31-E8A305F0D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10" y="2588208"/>
            <a:ext cx="1086002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8E86C-9F38-4D37-A03B-D3C909053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43" y="3940989"/>
            <a:ext cx="2753109" cy="41915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567DF-A6DF-449F-9ED4-6B6792EC5D18}"/>
              </a:ext>
            </a:extLst>
          </p:cNvPr>
          <p:cNvCxnSpPr/>
          <p:nvPr/>
        </p:nvCxnSpPr>
        <p:spPr>
          <a:xfrm>
            <a:off x="4509796" y="4150568"/>
            <a:ext cx="80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449FD62-DDF0-46B1-AE54-BF82EB4C0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11" y="3933019"/>
            <a:ext cx="2191056" cy="409632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8DC25539-005B-4869-A607-9FD524694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6" y="5320655"/>
            <a:ext cx="4191585" cy="90500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01CED9-8CDC-49AB-A295-A55A88BD0C2C}"/>
              </a:ext>
            </a:extLst>
          </p:cNvPr>
          <p:cNvCxnSpPr/>
          <p:nvPr/>
        </p:nvCxnSpPr>
        <p:spPr>
          <a:xfrm>
            <a:off x="3387211" y="5722710"/>
            <a:ext cx="0" cy="21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CED5360B-2453-4BB9-87E8-9C171EAB7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81" y="5409930"/>
            <a:ext cx="3943900" cy="54300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3ADF0F-6FBA-4FD8-8991-96F0A366DCE0}"/>
              </a:ext>
            </a:extLst>
          </p:cNvPr>
          <p:cNvCxnSpPr>
            <a:stCxn id="18" idx="3"/>
          </p:cNvCxnSpPr>
          <p:nvPr/>
        </p:nvCxnSpPr>
        <p:spPr>
          <a:xfrm flipV="1">
            <a:off x="5633551" y="5773155"/>
            <a:ext cx="1078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meets Sphere - part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46656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Since every dot product below is a real number, we can assign them each to a variable to make the quadratic formula easier to read: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This refactored formula is a quadratic equation! Its solutions are the values of the parameter (t) where the ray intersects the sphere.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So once we have found the value of (t) we can plug it back into the ray equation to find the intersection point (P)</a:t>
            </a:r>
          </a:p>
        </p:txBody>
      </p:sp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CED5360B-2453-4BB9-87E8-9C171EAB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9" y="3103223"/>
            <a:ext cx="3943900" cy="543001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115F37A8-1899-4366-B0B6-2B2FE7A4F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9" y="2460197"/>
            <a:ext cx="1943371" cy="1829055"/>
          </a:xfrm>
          <a:prstGeom prst="rect">
            <a:avLst/>
          </a:prstGeom>
        </p:spPr>
      </p:pic>
      <p:sp>
        <p:nvSpPr>
          <p:cNvPr id="23" name="Left Brace 22">
            <a:extLst>
              <a:ext uri="{FF2B5EF4-FFF2-40B4-BE49-F238E27FC236}">
                <a16:creationId xmlns:a16="http://schemas.microsoft.com/office/drawing/2014/main" id="{936462A9-FB9E-4775-A972-96B0224785AE}"/>
              </a:ext>
            </a:extLst>
          </p:cNvPr>
          <p:cNvSpPr/>
          <p:nvPr/>
        </p:nvSpPr>
        <p:spPr>
          <a:xfrm>
            <a:off x="5927387" y="2590417"/>
            <a:ext cx="1232170" cy="1677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picture containing diagram&#10;&#10;Description automatically generated">
            <a:extLst>
              <a:ext uri="{FF2B5EF4-FFF2-40B4-BE49-F238E27FC236}">
                <a16:creationId xmlns:a16="http://schemas.microsoft.com/office/drawing/2014/main" id="{6CD73AEA-F6DB-4CCD-9E24-34FF21A0E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33" y="4798093"/>
            <a:ext cx="299126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EC0C-E863-4815-86CB-F4394DA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Canvas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88FC-2FFF-42F1-B2A5-6BF30033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1" dirty="0"/>
              <a:t>Basic </a:t>
            </a:r>
            <a:r>
              <a:rPr lang="es-ES" b="1" i="1" dirty="0" err="1"/>
              <a:t>Syntax</a:t>
            </a:r>
            <a:r>
              <a:rPr lang="es-ES" b="1" i="1" dirty="0"/>
              <a:t> in JS:</a:t>
            </a:r>
          </a:p>
          <a:p>
            <a:pPr marL="0" indent="0">
              <a:buNone/>
            </a:pPr>
            <a:r>
              <a:rPr lang="es-ES" i="1" dirty="0" err="1">
                <a:solidFill>
                  <a:schemeClr val="bg2">
                    <a:lumMod val="50000"/>
                  </a:schemeClr>
                </a:solidFill>
              </a:rPr>
              <a:t>htmlCanvas.PutPixel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</a:rPr>
              <a:t>(x, y, color);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HTML 5 Canvas uses a coordinate system to place pixels (colored dots)</a:t>
            </a:r>
          </a:p>
          <a:p>
            <a:pPr>
              <a:buFontTx/>
              <a:buChar char="-"/>
            </a:pPr>
            <a:r>
              <a:rPr lang="en-US" dirty="0"/>
              <a:t>X goes from 0 to full width left to right 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Y goes from 0  to full height from top to bottom (Ch)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8F5A-8591-40A7-986C-D0ACAD9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A9B8-8AEB-4FB7-97BD-612DF149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9271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6E17-180B-4C4C-B6F8-35DE09EE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3d Coordinate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4959-D001-446A-9705-C2B118A9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5049-EBD8-4D30-B9B8-238B0FB9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pic>
        <p:nvPicPr>
          <p:cNvPr id="3074" name="Picture 2" descr="Figure 1-2: The coordinate system we’ll use for our canvas">
            <a:extLst>
              <a:ext uri="{FF2B5EF4-FFF2-40B4-BE49-F238E27FC236}">
                <a16:creationId xmlns:a16="http://schemas.microsoft.com/office/drawing/2014/main" id="{6D8A683C-D97D-4121-9802-F7AD39BB17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91" y="2748538"/>
            <a:ext cx="5349013" cy="332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D4A3D7-3C82-4EA4-972F-13B7BCF1D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5983"/>
            <a:ext cx="6163535" cy="276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3CF032-DD5C-4EC2-BC59-BB55DBEC522C}"/>
              </a:ext>
            </a:extLst>
          </p:cNvPr>
          <p:cNvSpPr txBox="1"/>
          <p:nvPr/>
        </p:nvSpPr>
        <p:spPr>
          <a:xfrm>
            <a:off x="684810" y="3344081"/>
            <a:ext cx="4565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3D graphics are on a coordinate system with the center of the plane being 0, we will need to convert our canvas x and y values to 3D coordinate values. The corresponding conversion equation is as follows:</a:t>
            </a:r>
          </a:p>
        </p:txBody>
      </p:sp>
      <p:pic>
        <p:nvPicPr>
          <p:cNvPr id="20" name="Picture 19" descr="Calendar&#10;&#10;Description automatically generated">
            <a:extLst>
              <a:ext uri="{FF2B5EF4-FFF2-40B4-BE49-F238E27FC236}">
                <a16:creationId xmlns:a16="http://schemas.microsoft.com/office/drawing/2014/main" id="{DB36531D-FE6F-4EB9-A2C4-C5B137EB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20" y="4750883"/>
            <a:ext cx="1476581" cy="1133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3814D-2B3E-4CE8-8CC1-2B6A1802CD00}"/>
              </a:ext>
            </a:extLst>
          </p:cNvPr>
          <p:cNvSpPr txBox="1"/>
          <p:nvPr/>
        </p:nvSpPr>
        <p:spPr>
          <a:xfrm>
            <a:off x="2868001" y="5987018"/>
            <a:ext cx="645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We will assume </a:t>
            </a:r>
            <a:r>
              <a:rPr lang="en-US" i="1" dirty="0" err="1">
                <a:solidFill>
                  <a:schemeClr val="tx2"/>
                </a:solidFill>
              </a:rPr>
              <a:t>canvas.PutPixel</a:t>
            </a:r>
            <a:r>
              <a:rPr lang="en-US" i="1" dirty="0">
                <a:solidFill>
                  <a:schemeClr val="tx2"/>
                </a:solidFill>
              </a:rPr>
              <a:t>() </a:t>
            </a:r>
            <a:r>
              <a:rPr lang="en-US" dirty="0"/>
              <a:t>does this conversion for us. </a:t>
            </a:r>
          </a:p>
        </p:txBody>
      </p:sp>
    </p:spTree>
    <p:extLst>
      <p:ext uri="{BB962C8B-B14F-4D97-AF65-F5344CB8AC3E}">
        <p14:creationId xmlns:p14="http://schemas.microsoft.com/office/powerpoint/2010/main" val="153771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E9F4-DF3E-4A16-806C-C5BDE38A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Pixel Colors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982A-FE9A-4501-BD1D-921B932B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CE11-08FA-44A4-AA5D-457B680C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4098" name="Picture 2" descr="Figure 1-5: The additive primary colors and some of their combinations">
            <a:extLst>
              <a:ext uri="{FF2B5EF4-FFF2-40B4-BE49-F238E27FC236}">
                <a16:creationId xmlns:a16="http://schemas.microsoft.com/office/drawing/2014/main" id="{2BC29650-BD31-4364-80B6-451D88B955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90193" y="2664319"/>
            <a:ext cx="2852641" cy="27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gure 1-4: The four subtractive primary colors used by printers">
            <a:extLst>
              <a:ext uri="{FF2B5EF4-FFF2-40B4-BE49-F238E27FC236}">
                <a16:creationId xmlns:a16="http://schemas.microsoft.com/office/drawing/2014/main" id="{15196352-EDEB-446B-9920-24580A08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57" y="2664316"/>
            <a:ext cx="2852641" cy="27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BF710-F72E-4622-B322-F351B8C0B8EB}"/>
              </a:ext>
            </a:extLst>
          </p:cNvPr>
          <p:cNvSpPr txBox="1"/>
          <p:nvPr/>
        </p:nvSpPr>
        <p:spPr>
          <a:xfrm>
            <a:off x="9003388" y="1992837"/>
            <a:ext cx="22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Additive Color model: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DB0B9-DB6C-4DB8-931A-71DCE788B29F}"/>
              </a:ext>
            </a:extLst>
          </p:cNvPr>
          <p:cNvSpPr txBox="1"/>
          <p:nvPr/>
        </p:nvSpPr>
        <p:spPr>
          <a:xfrm flipH="1">
            <a:off x="5135116" y="1992837"/>
            <a:ext cx="264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Subtractive Color Model: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1A27D-33D0-470D-9F6C-D3BF659D2246}"/>
              </a:ext>
            </a:extLst>
          </p:cNvPr>
          <p:cNvSpPr txBox="1"/>
          <p:nvPr/>
        </p:nvSpPr>
        <p:spPr>
          <a:xfrm>
            <a:off x="1184115" y="1992836"/>
            <a:ext cx="3040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Color Manipulations:</a:t>
            </a:r>
            <a:br>
              <a:rPr lang="en-US" dirty="0"/>
            </a:br>
            <a:r>
              <a:rPr lang="en-US" dirty="0"/>
              <a:t>- Red Green Blue (RGB)</a:t>
            </a:r>
            <a:br>
              <a:rPr lang="en-US" dirty="0"/>
            </a:br>
            <a:r>
              <a:rPr lang="en-US" dirty="0"/>
              <a:t>- Values go from 0 to 255</a:t>
            </a:r>
          </a:p>
          <a:p>
            <a:r>
              <a:rPr lang="en-US" dirty="0"/>
              <a:t>- Example: (255,0,0) = true red</a:t>
            </a:r>
          </a:p>
        </p:txBody>
      </p:sp>
    </p:spTree>
    <p:extLst>
      <p:ext uri="{BB962C8B-B14F-4D97-AF65-F5344CB8AC3E}">
        <p14:creationId xmlns:p14="http://schemas.microsoft.com/office/powerpoint/2010/main" val="111599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1D93-D103-4F28-85EC-E2721635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BA42-A60C-4037-B079-DFE47B9C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Pseudocode: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FD9A-54E6-45B0-AE26-A6F5D825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6B97-08C1-44FF-B059-963E71CC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2F3C6-2CD2-430B-A306-3B3B859C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56" y="2564369"/>
            <a:ext cx="7957252" cy="812970"/>
          </a:xfrm>
          <a:prstGeom prst="rect">
            <a:avLst/>
          </a:prstGeom>
        </p:spPr>
      </p:pic>
      <p:pic>
        <p:nvPicPr>
          <p:cNvPr id="1026" name="Picture 2" descr="Figure 2-1: A breathtaking Swiss landscape">
            <a:extLst>
              <a:ext uri="{FF2B5EF4-FFF2-40B4-BE49-F238E27FC236}">
                <a16:creationId xmlns:a16="http://schemas.microsoft.com/office/drawing/2014/main" id="{FAE330BF-5699-41CC-8E7E-DC3A8219D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68" y="3429000"/>
            <a:ext cx="3155447" cy="23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2-2: A crude approximation of the landscape">
            <a:extLst>
              <a:ext uri="{FF2B5EF4-FFF2-40B4-BE49-F238E27FC236}">
                <a16:creationId xmlns:a16="http://schemas.microsoft.com/office/drawing/2014/main" id="{3D7D51AE-2F66-4E69-BE46-1E44B372E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35" y="3419810"/>
            <a:ext cx="3155445" cy="23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98374BB-5D9C-487B-A804-C00AF82F3569}"/>
              </a:ext>
            </a:extLst>
          </p:cNvPr>
          <p:cNvCxnSpPr/>
          <p:nvPr/>
        </p:nvCxnSpPr>
        <p:spPr>
          <a:xfrm>
            <a:off x="5137915" y="4093029"/>
            <a:ext cx="1480599" cy="1020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4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Viewport, Viewing Position, Z-Axis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527"/>
            <a:ext cx="10464282" cy="3539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create something basic let’s fix some variables: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We will need to assume a fixed viewport (</a:t>
            </a:r>
            <a:r>
              <a:rPr lang="en-US" sz="2400" dirty="0" err="1">
                <a:latin typeface="+mj-lt"/>
              </a:rPr>
              <a:t>vw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vh</a:t>
            </a:r>
            <a:r>
              <a:rPr lang="en-US" sz="2400" dirty="0">
                <a:latin typeface="+mj-lt"/>
              </a:rPr>
              <a:t>)</a:t>
            </a:r>
          </a:p>
          <a:p>
            <a:pPr lvl="1">
              <a:buFontTx/>
              <a:buChar char="-"/>
            </a:pPr>
            <a:r>
              <a:rPr lang="en-US" sz="2000" dirty="0">
                <a:latin typeface="+mj-lt"/>
              </a:rPr>
              <a:t>The size of the viewport and the distance to the camera position are the FOV</a:t>
            </a:r>
          </a:p>
          <a:p>
            <a:pPr lvl="1">
              <a:buFontTx/>
              <a:buChar char="-"/>
            </a:pPr>
            <a:r>
              <a:rPr lang="en-US" sz="2000" dirty="0">
                <a:latin typeface="+mj-lt"/>
              </a:rPr>
              <a:t>Humans have approximately 180 degrees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A fixed distance (d) to the point of origin on our </a:t>
            </a:r>
            <a:r>
              <a:rPr lang="en-US" sz="2400" dirty="0" err="1">
                <a:latin typeface="+mj-lt"/>
              </a:rPr>
              <a:t>x,y,z</a:t>
            </a:r>
            <a:r>
              <a:rPr lang="en-US" sz="2400" dirty="0">
                <a:latin typeface="+mj-lt"/>
              </a:rPr>
              <a:t> plane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  <a:t>The camera position and orientation</a:t>
            </a:r>
            <a:b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</a:br>
            <a:r>
              <a:rPr lang="en-US" sz="2400" b="0" i="0" dirty="0">
                <a:solidFill>
                  <a:srgbClr val="212529"/>
                </a:solidFill>
                <a:effectLst/>
                <a:latin typeface="+mj-lt"/>
              </a:rPr>
              <a:t>- perpendicular to the Z axis.</a:t>
            </a:r>
          </a:p>
          <a:p>
            <a:pPr marL="0" indent="0">
              <a:buNone/>
            </a:pPr>
            <a:endParaRPr lang="en-US" sz="2400" dirty="0">
              <a:solidFill>
                <a:srgbClr val="21252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12529"/>
                </a:solidFill>
                <a:latin typeface="+mj-lt"/>
              </a:rPr>
              <a:t>We will use:  </a:t>
            </a:r>
            <a:r>
              <a:rPr lang="en-US" sz="2400" b="1" i="1" dirty="0" err="1">
                <a:solidFill>
                  <a:srgbClr val="212529"/>
                </a:solidFill>
                <a:latin typeface="+mj-lt"/>
              </a:rPr>
              <a:t>vw</a:t>
            </a:r>
            <a:r>
              <a:rPr lang="en-US" sz="2400" b="1" i="1" dirty="0">
                <a:solidFill>
                  <a:srgbClr val="212529"/>
                </a:solidFill>
                <a:latin typeface="+mj-lt"/>
              </a:rPr>
              <a:t> = </a:t>
            </a:r>
            <a:r>
              <a:rPr lang="en-US" sz="2400" b="1" i="1" dirty="0" err="1">
                <a:solidFill>
                  <a:srgbClr val="212529"/>
                </a:solidFill>
                <a:latin typeface="+mj-lt"/>
              </a:rPr>
              <a:t>vh</a:t>
            </a:r>
            <a:r>
              <a:rPr lang="en-US" sz="2400" b="1" i="1" dirty="0">
                <a:solidFill>
                  <a:srgbClr val="212529"/>
                </a:solidFill>
                <a:latin typeface="+mj-lt"/>
              </a:rPr>
              <a:t> = d = 1, FOV = 53 degrees</a:t>
            </a:r>
          </a:p>
        </p:txBody>
      </p:sp>
      <p:pic>
        <p:nvPicPr>
          <p:cNvPr id="1028" name="Picture 4" descr="Figure 2-4: The position and orientation of the viewport">
            <a:extLst>
              <a:ext uri="{FF2B5EF4-FFF2-40B4-BE49-F238E27FC236}">
                <a16:creationId xmlns:a16="http://schemas.microsoft.com/office/drawing/2014/main" id="{B4963C8A-28B2-426C-A5AB-7FB0292B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241" y="3825974"/>
            <a:ext cx="2699559" cy="25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1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to Viewport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59" y="2496780"/>
            <a:ext cx="10464282" cy="353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to do some translation of coordinates: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Assume canvas pixel coordinates are (</a:t>
            </a:r>
            <a:r>
              <a:rPr lang="en-US" sz="2000" dirty="0" err="1">
                <a:latin typeface="+mj-lt"/>
              </a:rPr>
              <a:t>Cx</a:t>
            </a:r>
            <a:r>
              <a:rPr lang="en-US" sz="2000" dirty="0">
                <a:latin typeface="+mj-lt"/>
              </a:rPr>
              <a:t>, Cy)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Viewport’s axes match the orientation of those of the canvas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Viewport’s center matches the center of the canvas.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Remember: Constant viewport distance </a:t>
            </a:r>
            <a:r>
              <a:rPr lang="en-US" sz="2000" b="1" i="1" dirty="0">
                <a:latin typeface="+mj-lt"/>
              </a:rPr>
              <a:t>d</a:t>
            </a:r>
            <a:r>
              <a:rPr lang="en-US" sz="2000" dirty="0">
                <a:latin typeface="+mj-lt"/>
              </a:rPr>
              <a:t> from the camera, and </a:t>
            </a:r>
            <a:r>
              <a:rPr lang="en-US" sz="2000" b="1" i="1" dirty="0">
                <a:latin typeface="+mj-lt"/>
              </a:rPr>
              <a:t>z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= </a:t>
            </a:r>
            <a:r>
              <a:rPr lang="en-US" sz="2000" b="1" i="1" dirty="0">
                <a:latin typeface="+mj-lt"/>
              </a:rPr>
              <a:t>d</a:t>
            </a:r>
            <a:endParaRPr lang="en-US" sz="2400" dirty="0">
              <a:solidFill>
                <a:srgbClr val="212529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DEA5A-8047-4E05-8C0F-2B94F7D00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35" y="1442263"/>
            <a:ext cx="8698677" cy="888720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789D3CA-3826-4AB2-955B-EA435702735C}"/>
              </a:ext>
            </a:extLst>
          </p:cNvPr>
          <p:cNvCxnSpPr>
            <a:cxnSpLocks/>
          </p:cNvCxnSpPr>
          <p:nvPr/>
        </p:nvCxnSpPr>
        <p:spPr>
          <a:xfrm>
            <a:off x="1057469" y="1276466"/>
            <a:ext cx="1219200" cy="610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F855-5B4A-49F4-A50A-D8759F64E0E4}"/>
              </a:ext>
            </a:extLst>
          </p:cNvPr>
          <p:cNvCxnSpPr/>
          <p:nvPr/>
        </p:nvCxnSpPr>
        <p:spPr>
          <a:xfrm>
            <a:off x="1667069" y="1276466"/>
            <a:ext cx="3558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Text&#10;&#10;Description automatically generated with medium confidence">
            <a:extLst>
              <a:ext uri="{FF2B5EF4-FFF2-40B4-BE49-F238E27FC236}">
                <a16:creationId xmlns:a16="http://schemas.microsoft.com/office/drawing/2014/main" id="{6D5E2C35-527F-4485-AE53-CEB6068A4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11" y="2985796"/>
            <a:ext cx="1919771" cy="1397230"/>
          </a:xfrm>
          <a:prstGeom prst="rect">
            <a:avLst/>
          </a:prstGeom>
        </p:spPr>
      </p:pic>
      <p:sp>
        <p:nvSpPr>
          <p:cNvPr id="23" name="Right Brace 22">
            <a:extLst>
              <a:ext uri="{FF2B5EF4-FFF2-40B4-BE49-F238E27FC236}">
                <a16:creationId xmlns:a16="http://schemas.microsoft.com/office/drawing/2014/main" id="{3128F5DF-7376-469A-91FD-D57AADA5212D}"/>
              </a:ext>
            </a:extLst>
          </p:cNvPr>
          <p:cNvSpPr/>
          <p:nvPr/>
        </p:nvSpPr>
        <p:spPr>
          <a:xfrm>
            <a:off x="7850155" y="2985796"/>
            <a:ext cx="684245" cy="1287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140EFEA-6EF5-4472-BDE4-B137166AC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95" y="4896261"/>
            <a:ext cx="895475" cy="447737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0361A9-EFDE-475C-83D5-6D975D2943D2}"/>
              </a:ext>
            </a:extLst>
          </p:cNvPr>
          <p:cNvCxnSpPr>
            <a:cxnSpLocks/>
          </p:cNvCxnSpPr>
          <p:nvPr/>
        </p:nvCxnSpPr>
        <p:spPr>
          <a:xfrm>
            <a:off x="8534400" y="4831424"/>
            <a:ext cx="659495" cy="248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9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Rays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59" y="2496780"/>
            <a:ext cx="10464282" cy="353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color does the camera perceive each pixel?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Note that simulating every possible photon’s path to simulate real light bouncing off our objects would be extremely time consuming and processor intensive. (Photon Mapping).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+mj-lt"/>
              </a:rPr>
              <a:t>Instead we use “Ray Tracing” which is essentially just tracing rays of light from our camera source to it’s contact with the objects in our scene. 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DEA5A-8047-4E05-8C0F-2B94F7D00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35" y="1442263"/>
            <a:ext cx="8698677" cy="888720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789D3CA-3826-4AB2-955B-EA435702735C}"/>
              </a:ext>
            </a:extLst>
          </p:cNvPr>
          <p:cNvCxnSpPr>
            <a:cxnSpLocks/>
          </p:cNvCxnSpPr>
          <p:nvPr/>
        </p:nvCxnSpPr>
        <p:spPr>
          <a:xfrm>
            <a:off x="1057469" y="1276466"/>
            <a:ext cx="1219200" cy="751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F855-5B4A-49F4-A50A-D8759F64E0E4}"/>
              </a:ext>
            </a:extLst>
          </p:cNvPr>
          <p:cNvCxnSpPr/>
          <p:nvPr/>
        </p:nvCxnSpPr>
        <p:spPr>
          <a:xfrm>
            <a:off x="1667069" y="1276466"/>
            <a:ext cx="3558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2A002AD-36BF-4097-8A8F-E45C15FE2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613" y="4150923"/>
            <a:ext cx="2005509" cy="170137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BA4F2E-72F8-4141-9D6E-2AA1E3971C3B}"/>
              </a:ext>
            </a:extLst>
          </p:cNvPr>
          <p:cNvCxnSpPr/>
          <p:nvPr/>
        </p:nvCxnSpPr>
        <p:spPr>
          <a:xfrm>
            <a:off x="6668278" y="4150923"/>
            <a:ext cx="2264228" cy="769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8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Ray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353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To determine our “Ray” we use the parametric equation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We start our ray at the origin (O) and “advance” along the direction of the ray (V-O) to it’s contact point (V). This will include all points (t) along the ray: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For example: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0434C0-333F-4499-BFBE-DB18B2EBE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49" y="2934006"/>
            <a:ext cx="1676634" cy="37152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7CCF47-3C00-4AE5-9E82-5CCD280AA7FA}"/>
              </a:ext>
            </a:extLst>
          </p:cNvPr>
          <p:cNvCxnSpPr/>
          <p:nvPr/>
        </p:nvCxnSpPr>
        <p:spPr>
          <a:xfrm>
            <a:off x="5950163" y="3119769"/>
            <a:ext cx="820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11DCFBA-2CA4-4308-AD51-1944C9B2A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92" y="2891137"/>
            <a:ext cx="1086002" cy="457264"/>
          </a:xfrm>
          <a:prstGeom prst="rect">
            <a:avLst/>
          </a:prstGeom>
        </p:spPr>
      </p:pic>
      <p:pic>
        <p:nvPicPr>
          <p:cNvPr id="24" name="Picture 23" descr="Table&#10;&#10;Description automatically generated with low confidence">
            <a:extLst>
              <a:ext uri="{FF2B5EF4-FFF2-40B4-BE49-F238E27FC236}">
                <a16:creationId xmlns:a16="http://schemas.microsoft.com/office/drawing/2014/main" id="{6F522FCD-227E-4891-BCCD-CF4B3B8C1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20" y="3460443"/>
            <a:ext cx="543953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9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816</Words>
  <Application>Microsoft Office PowerPoint</Application>
  <PresentationFormat>Widescreen</PresentationFormat>
  <Paragraphs>111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Understanding Computer Graphics</vt:lpstr>
      <vt:lpstr>Basic Concepts: Canvas Coordinates</vt:lpstr>
      <vt:lpstr>Basic Concepts: 3d Coordinate Systems</vt:lpstr>
      <vt:lpstr>Basic Concepts: Pixel Colors</vt:lpstr>
      <vt:lpstr>Raytracing</vt:lpstr>
      <vt:lpstr>Viewport, Viewing Position, Z-Axis</vt:lpstr>
      <vt:lpstr>Canvas to Viewport </vt:lpstr>
      <vt:lpstr>Tracing Rays</vt:lpstr>
      <vt:lpstr>The Ray Equation</vt:lpstr>
      <vt:lpstr>The Sphere Equation</vt:lpstr>
      <vt:lpstr>Ray meets Sphere</vt:lpstr>
      <vt:lpstr>Ray meets Sphere -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Computer Graphics</dc:title>
  <dc:creator>Caleb Trachte</dc:creator>
  <cp:lastModifiedBy>Caleb Trachte</cp:lastModifiedBy>
  <cp:revision>25</cp:revision>
  <dcterms:created xsi:type="dcterms:W3CDTF">2021-02-24T18:14:26Z</dcterms:created>
  <dcterms:modified xsi:type="dcterms:W3CDTF">2021-03-17T20:28:44Z</dcterms:modified>
</cp:coreProperties>
</file>