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9.tmp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1: An introduction to Ray Tracing using JS and HTML5 Canvas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3/17/2021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Sphere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need our “Ray” to hit something! Let’s make them hit spheres: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Note the Radius (r) and center point (C), and any point on the surface (P) of the sphere below: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The length of a vector (V) is the square root of its dot product with itself: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92E03FB0-DA74-44D7-8138-16735474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28" y="2389907"/>
            <a:ext cx="2548543" cy="2141072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0A91B98-CFA0-4711-BC67-F62BB03AF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18" y="5167312"/>
            <a:ext cx="2362530" cy="5430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B1564-91C4-4489-B338-F55F5D319300}"/>
              </a:ext>
            </a:extLst>
          </p:cNvPr>
          <p:cNvCxnSpPr>
            <a:stCxn id="9" idx="3"/>
          </p:cNvCxnSpPr>
          <p:nvPr/>
        </p:nvCxnSpPr>
        <p:spPr>
          <a:xfrm flipV="1">
            <a:off x="4356448" y="5438812"/>
            <a:ext cx="1531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63FE8-C0E7-486E-BC94-10816BD52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19" y="5215894"/>
            <a:ext cx="183858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meets Sphere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will suppose that the ray and the sphere intersect at a point (P).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We must note that this point is along the ray’s vector, and the sphere’s vector, so it must satisfy both of our previous equations: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Using Algebra, we can use substitution of variables to get the following equation: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Then we expand the dot products and refactor our equation: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63FE8-C0E7-486E-BC94-10816BD52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09" y="2626314"/>
            <a:ext cx="1838582" cy="41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FBF05-BD1A-4AEA-BB31-E8A305F0D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10" y="2588208"/>
            <a:ext cx="1086002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8E86C-9F38-4D37-A03B-D3C909053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43" y="3940989"/>
            <a:ext cx="2753109" cy="4191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567DF-A6DF-449F-9ED4-6B6792EC5D18}"/>
              </a:ext>
            </a:extLst>
          </p:cNvPr>
          <p:cNvCxnSpPr/>
          <p:nvPr/>
        </p:nvCxnSpPr>
        <p:spPr>
          <a:xfrm>
            <a:off x="4509796" y="4150568"/>
            <a:ext cx="8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449FD62-DDF0-46B1-AE54-BF82EB4C0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11" y="3933019"/>
            <a:ext cx="2191056" cy="409632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8DC25539-005B-4869-A607-9FD524694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6" y="5320655"/>
            <a:ext cx="4191585" cy="9050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01CED9-8CDC-49AB-A295-A55A88BD0C2C}"/>
              </a:ext>
            </a:extLst>
          </p:cNvPr>
          <p:cNvCxnSpPr/>
          <p:nvPr/>
        </p:nvCxnSpPr>
        <p:spPr>
          <a:xfrm>
            <a:off x="3387211" y="5722710"/>
            <a:ext cx="0" cy="21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CED5360B-2453-4BB9-87E8-9C171EAB7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81" y="5409930"/>
            <a:ext cx="3943900" cy="54300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3ADF0F-6FBA-4FD8-8991-96F0A366DCE0}"/>
              </a:ext>
            </a:extLst>
          </p:cNvPr>
          <p:cNvCxnSpPr>
            <a:stCxn id="18" idx="3"/>
          </p:cNvCxnSpPr>
          <p:nvPr/>
        </p:nvCxnSpPr>
        <p:spPr>
          <a:xfrm flipV="1">
            <a:off x="5633551" y="5773155"/>
            <a:ext cx="1078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meets Sphere - part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46656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Since every dot product below is a real number, we can assign them each to a variable to make the formula easier to read: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This refactored formula is a quadratic equation!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Its solutions are the values of the parameter (t)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where the ray intersects the sphere.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So once we have found the value of (t) we can plug it back into the ray equation to find the intersection point (P)</a:t>
            </a:r>
          </a:p>
        </p:txBody>
      </p: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CED5360B-2453-4BB9-87E8-9C171EAB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9" y="3103223"/>
            <a:ext cx="3943900" cy="543001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115F37A8-1899-4366-B0B6-2B2FE7A4F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72" y="2536140"/>
            <a:ext cx="1781989" cy="1677166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936462A9-FB9E-4775-A972-96B0224785AE}"/>
              </a:ext>
            </a:extLst>
          </p:cNvPr>
          <p:cNvSpPr/>
          <p:nvPr/>
        </p:nvSpPr>
        <p:spPr>
          <a:xfrm>
            <a:off x="5927387" y="2590417"/>
            <a:ext cx="1232170" cy="1677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D73AEA-F6DB-4CCD-9E24-34FF21A0E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51" y="4893793"/>
            <a:ext cx="2991267" cy="8954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788EB04-B755-434F-9D03-88C57EA6B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6224"/>
            <a:ext cx="3698871" cy="21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have formulas that: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For each pixel on the canvas: compute the corresponding point on the viewport.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Given the position of the camera, express the equation of a ray that starts at the camera and goes through that point of the viewport.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Given a sphere, compute where the ray intersects that sphere.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We need to: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Compute the intersections of the ray and each sphere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Keep the intersect point closest to the camera (we are only seeing the surface of the sphere)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Paint the pixel on the canvas with the appropriate color.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43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BE6-8C4C-43DD-B0AF-D3E5490C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explanation of (t) </a:t>
            </a:r>
            <a:r>
              <a:rPr lang="en-US" sz="1600" dirty="0"/>
              <a:t>©Gabriel Gambetta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F9D6E4D-9396-4DCE-ABC1-7656F18AD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72" y="1825625"/>
            <a:ext cx="865845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C052-F65F-49F9-84ED-1B774205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AE7C-8AFC-44CF-A6DB-75D233C3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18881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C3B-884A-494C-B955-F553EFD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Finally! Let's look at some code!</a:t>
            </a:r>
          </a:p>
        </p:txBody>
      </p:sp>
      <p:pic>
        <p:nvPicPr>
          <p:cNvPr id="7" name="Content Placeholder 6" descr="Chart, bubble chart&#10;&#10;Description automatically generated">
            <a:extLst>
              <a:ext uri="{FF2B5EF4-FFF2-40B4-BE49-F238E27FC236}">
                <a16:creationId xmlns:a16="http://schemas.microsoft.com/office/drawing/2014/main" id="{CD3277A8-BF58-4ADC-A11A-F44CCCC38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9" y="2225300"/>
            <a:ext cx="7249537" cy="33151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1F31-554B-4481-A4DA-32B36DC6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9840-64A1-4C77-B32A-9AF7C001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171DB856-5209-472B-A8FA-856ECA362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99" y="2698901"/>
            <a:ext cx="231489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Canvas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/>
              <a:t>Basic </a:t>
            </a:r>
            <a:r>
              <a:rPr lang="es-ES" b="1" i="1" dirty="0" err="1"/>
              <a:t>Syntax</a:t>
            </a:r>
            <a:r>
              <a:rPr lang="es-ES" b="1" i="1" dirty="0"/>
              <a:t> in JS:</a:t>
            </a:r>
          </a:p>
          <a:p>
            <a:pPr marL="0" indent="0">
              <a:buNone/>
            </a:pPr>
            <a:r>
              <a:rPr lang="es-ES" i="1" dirty="0" err="1">
                <a:solidFill>
                  <a:schemeClr val="bg2">
                    <a:lumMod val="50000"/>
                  </a:schemeClr>
                </a:solidFill>
              </a:rPr>
              <a:t>htmlCanvas.PutPixel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(x, y, color);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HTML 5 Canvas uses a coordinate system to place pixels (colored dots)</a:t>
            </a:r>
          </a:p>
          <a:p>
            <a:pPr>
              <a:buFontTx/>
              <a:buChar char="-"/>
            </a:pPr>
            <a:r>
              <a:rPr lang="en-US" dirty="0"/>
              <a:t>X goes from 0 to full width left to right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Y goes from 0  to full height from top to bottom (Ch)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E17-180B-4C4C-B6F8-35DE09EE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3d Coordinate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959-D001-446A-9705-C2B118A9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5049-EBD8-4D30-B9B8-238B0FB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3074" name="Picture 2" descr="Figure 1-2: The coordinate system we’ll use for our canvas">
            <a:extLst>
              <a:ext uri="{FF2B5EF4-FFF2-40B4-BE49-F238E27FC236}">
                <a16:creationId xmlns:a16="http://schemas.microsoft.com/office/drawing/2014/main" id="{6D8A683C-D97D-4121-9802-F7AD39BB1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91" y="2748538"/>
            <a:ext cx="5349013" cy="33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4A3D7-3C82-4EA4-972F-13B7BCF1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983"/>
            <a:ext cx="6163535" cy="27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CF032-DD5C-4EC2-BC59-BB55DBEC522C}"/>
              </a:ext>
            </a:extLst>
          </p:cNvPr>
          <p:cNvSpPr txBox="1"/>
          <p:nvPr/>
        </p:nvSpPr>
        <p:spPr>
          <a:xfrm>
            <a:off x="684810" y="3344081"/>
            <a:ext cx="456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3D graphics are on a coordinate system with the center of the plane being 0, we will need to convert our canvas x and y values to 3D coordinate values. The corresponding conversion equation is as follows:</a:t>
            </a:r>
          </a:p>
        </p:txBody>
      </p:sp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DB36531D-FE6F-4EB9-A2C4-C5B137EB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20" y="4750883"/>
            <a:ext cx="1476581" cy="113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3814D-2B3E-4CE8-8CC1-2B6A1802CD00}"/>
              </a:ext>
            </a:extLst>
          </p:cNvPr>
          <p:cNvSpPr txBox="1"/>
          <p:nvPr/>
        </p:nvSpPr>
        <p:spPr>
          <a:xfrm>
            <a:off x="2868001" y="5987018"/>
            <a:ext cx="645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will assume </a:t>
            </a:r>
            <a:r>
              <a:rPr lang="en-US" i="1" dirty="0" err="1">
                <a:solidFill>
                  <a:schemeClr val="tx2"/>
                </a:solidFill>
              </a:rPr>
              <a:t>canvas.PutPixel</a:t>
            </a:r>
            <a:r>
              <a:rPr lang="en-US" i="1" dirty="0">
                <a:solidFill>
                  <a:schemeClr val="tx2"/>
                </a:solidFill>
              </a:rPr>
              <a:t>() </a:t>
            </a:r>
            <a:r>
              <a:rPr lang="en-US" dirty="0"/>
              <a:t>does this conversion for us. </a:t>
            </a:r>
          </a:p>
        </p:txBody>
      </p:sp>
    </p:spTree>
    <p:extLst>
      <p:ext uri="{BB962C8B-B14F-4D97-AF65-F5344CB8AC3E}">
        <p14:creationId xmlns:p14="http://schemas.microsoft.com/office/powerpoint/2010/main" val="15377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9F4-DF3E-4A16-806C-C5BDE38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Pixel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982A-FE9A-4501-BD1D-921B932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CE11-08FA-44A4-AA5D-457B680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4098" name="Picture 2" descr="Figure 1-5: The additive primary colors and some of their combinations">
            <a:extLst>
              <a:ext uri="{FF2B5EF4-FFF2-40B4-BE49-F238E27FC236}">
                <a16:creationId xmlns:a16="http://schemas.microsoft.com/office/drawing/2014/main" id="{2BC29650-BD31-4364-80B6-451D88B95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0193" y="2664319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1-4: The four subtractive primary colors used by printers">
            <a:extLst>
              <a:ext uri="{FF2B5EF4-FFF2-40B4-BE49-F238E27FC236}">
                <a16:creationId xmlns:a16="http://schemas.microsoft.com/office/drawing/2014/main" id="{15196352-EDEB-446B-9920-24580A0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7" y="2664316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BF710-F72E-4622-B322-F351B8C0B8EB}"/>
              </a:ext>
            </a:extLst>
          </p:cNvPr>
          <p:cNvSpPr txBox="1"/>
          <p:nvPr/>
        </p:nvSpPr>
        <p:spPr>
          <a:xfrm>
            <a:off x="9003388" y="1992837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Additive Color 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DB0B9-DB6C-4DB8-931A-71DCE788B29F}"/>
              </a:ext>
            </a:extLst>
          </p:cNvPr>
          <p:cNvSpPr txBox="1"/>
          <p:nvPr/>
        </p:nvSpPr>
        <p:spPr>
          <a:xfrm flipH="1">
            <a:off x="5135116" y="1992837"/>
            <a:ext cx="2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Subtractive Color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1A27D-33D0-470D-9F6C-D3BF659D2246}"/>
              </a:ext>
            </a:extLst>
          </p:cNvPr>
          <p:cNvSpPr txBox="1"/>
          <p:nvPr/>
        </p:nvSpPr>
        <p:spPr>
          <a:xfrm>
            <a:off x="1184115" y="1992836"/>
            <a:ext cx="304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Manipulations:</a:t>
            </a:r>
            <a:br>
              <a:rPr lang="en-US" dirty="0"/>
            </a:br>
            <a:r>
              <a:rPr lang="en-US" dirty="0"/>
              <a:t>- Red Green Blue (RGB)</a:t>
            </a:r>
            <a:br>
              <a:rPr lang="en-US" dirty="0"/>
            </a:br>
            <a:r>
              <a:rPr lang="en-US" dirty="0"/>
              <a:t>- Values go from 0 to 255</a:t>
            </a:r>
          </a:p>
          <a:p>
            <a:r>
              <a:rPr lang="en-US" dirty="0"/>
              <a:t>- Example: (255,0,0) = true red</a:t>
            </a:r>
          </a:p>
        </p:txBody>
      </p:sp>
    </p:spTree>
    <p:extLst>
      <p:ext uri="{BB962C8B-B14F-4D97-AF65-F5344CB8AC3E}">
        <p14:creationId xmlns:p14="http://schemas.microsoft.com/office/powerpoint/2010/main" val="111599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D93-D103-4F28-85EC-E2721635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BA42-A60C-4037-B079-DFE47B9C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FD9A-54E6-45B0-AE26-A6F5D825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6B97-08C1-44FF-B059-963E71CC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2F3C6-2CD2-430B-A306-3B3B859C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6" y="2564369"/>
            <a:ext cx="7957252" cy="812970"/>
          </a:xfrm>
          <a:prstGeom prst="rect">
            <a:avLst/>
          </a:prstGeom>
        </p:spPr>
      </p:pic>
      <p:pic>
        <p:nvPicPr>
          <p:cNvPr id="1026" name="Picture 2" descr="Figure 2-1: A breathtaking Swiss landscape">
            <a:extLst>
              <a:ext uri="{FF2B5EF4-FFF2-40B4-BE49-F238E27FC236}">
                <a16:creationId xmlns:a16="http://schemas.microsoft.com/office/drawing/2014/main" id="{FAE330BF-5699-41CC-8E7E-DC3A8219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68" y="3429000"/>
            <a:ext cx="3155447" cy="23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-2: A crude approximation of the landscape">
            <a:extLst>
              <a:ext uri="{FF2B5EF4-FFF2-40B4-BE49-F238E27FC236}">
                <a16:creationId xmlns:a16="http://schemas.microsoft.com/office/drawing/2014/main" id="{3D7D51AE-2F66-4E69-BE46-1E44B372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5" y="3419810"/>
            <a:ext cx="3155445" cy="23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98374BB-5D9C-487B-A804-C00AF82F3569}"/>
              </a:ext>
            </a:extLst>
          </p:cNvPr>
          <p:cNvCxnSpPr/>
          <p:nvPr/>
        </p:nvCxnSpPr>
        <p:spPr>
          <a:xfrm>
            <a:off x="5137915" y="4093029"/>
            <a:ext cx="1480599" cy="1020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Viewport, Viewing Position, Z-Axis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7"/>
            <a:ext cx="10464282" cy="353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create something basic let’s fix some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We will need to assume a fixed viewport (</a:t>
            </a:r>
            <a:r>
              <a:rPr lang="en-US" sz="2400" dirty="0" err="1">
                <a:latin typeface="+mj-lt"/>
              </a:rPr>
              <a:t>vw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vh</a:t>
            </a:r>
            <a:r>
              <a:rPr lang="en-US" sz="2400" dirty="0">
                <a:latin typeface="+mj-lt"/>
              </a:rPr>
              <a:t>)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The size of the viewport and the distance to the camera position are the FOV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Humans have approximately 180 degrees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 fixed distance (d) to the point of origin on our </a:t>
            </a:r>
            <a:r>
              <a:rPr lang="en-US" sz="2400" dirty="0" err="1">
                <a:latin typeface="+mj-lt"/>
              </a:rPr>
              <a:t>x,y,z</a:t>
            </a:r>
            <a:r>
              <a:rPr lang="en-US" sz="2400" dirty="0">
                <a:latin typeface="+mj-lt"/>
              </a:rPr>
              <a:t> plane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The camera position and orientation</a:t>
            </a:r>
            <a:b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- perpendicular to the Z axis.</a:t>
            </a:r>
          </a:p>
          <a:p>
            <a:pPr marL="0" indent="0">
              <a:buNone/>
            </a:pPr>
            <a:endParaRPr lang="en-US" sz="2400" dirty="0">
              <a:solidFill>
                <a:srgbClr val="21252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+mj-lt"/>
              </a:rPr>
              <a:t>We will use: 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vw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vh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d = 1, FOV = 53 degrees</a:t>
            </a:r>
          </a:p>
        </p:txBody>
      </p:sp>
      <p:pic>
        <p:nvPicPr>
          <p:cNvPr id="1028" name="Picture 4" descr="Figure 2-4: The position and orientation of the viewport">
            <a:extLst>
              <a:ext uri="{FF2B5EF4-FFF2-40B4-BE49-F238E27FC236}">
                <a16:creationId xmlns:a16="http://schemas.microsoft.com/office/drawing/2014/main" id="{B4963C8A-28B2-426C-A5AB-7FB0292B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41" y="3825974"/>
            <a:ext cx="2699559" cy="25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1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to Viewport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59" y="2496780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 do some translation of coordinates: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Assume canvas pixel coordinates are (</a:t>
            </a:r>
            <a:r>
              <a:rPr lang="en-US" sz="2000" dirty="0" err="1">
                <a:latin typeface="+mj-lt"/>
              </a:rPr>
              <a:t>Cx</a:t>
            </a:r>
            <a:r>
              <a:rPr lang="en-US" sz="2000" dirty="0">
                <a:latin typeface="+mj-lt"/>
              </a:rPr>
              <a:t>, Cy)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Viewport’s axes match the orientation of those of the canvas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Viewport’s center matches the center of the canvas.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Remember: Constant viewport distance </a:t>
            </a:r>
            <a:r>
              <a:rPr lang="en-US" sz="2000" b="1" i="1" dirty="0">
                <a:latin typeface="+mj-lt"/>
              </a:rPr>
              <a:t>d</a:t>
            </a:r>
            <a:r>
              <a:rPr lang="en-US" sz="2000" dirty="0">
                <a:latin typeface="+mj-lt"/>
              </a:rPr>
              <a:t> from the camera, and </a:t>
            </a:r>
            <a:r>
              <a:rPr lang="en-US" sz="2000" b="1" i="1" dirty="0">
                <a:latin typeface="+mj-lt"/>
              </a:rPr>
              <a:t>z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= </a:t>
            </a:r>
            <a:r>
              <a:rPr lang="en-US" sz="2000" b="1" i="1" dirty="0">
                <a:latin typeface="+mj-lt"/>
              </a:rPr>
              <a:t>d</a:t>
            </a:r>
            <a:endParaRPr lang="en-US" sz="2400" dirty="0">
              <a:solidFill>
                <a:srgbClr val="212529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EA5A-8047-4E05-8C0F-2B94F7D0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5" y="1442263"/>
            <a:ext cx="8698677" cy="88872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89D3CA-3826-4AB2-955B-EA435702735C}"/>
              </a:ext>
            </a:extLst>
          </p:cNvPr>
          <p:cNvCxnSpPr>
            <a:cxnSpLocks/>
          </p:cNvCxnSpPr>
          <p:nvPr/>
        </p:nvCxnSpPr>
        <p:spPr>
          <a:xfrm>
            <a:off x="1057469" y="1276466"/>
            <a:ext cx="1219200" cy="610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F855-5B4A-49F4-A50A-D8759F64E0E4}"/>
              </a:ext>
            </a:extLst>
          </p:cNvPr>
          <p:cNvCxnSpPr/>
          <p:nvPr/>
        </p:nvCxnSpPr>
        <p:spPr>
          <a:xfrm>
            <a:off x="1667069" y="1276466"/>
            <a:ext cx="3558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6D5E2C35-527F-4485-AE53-CEB6068A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1" y="2985796"/>
            <a:ext cx="1919771" cy="1397230"/>
          </a:xfrm>
          <a:prstGeom prst="rect">
            <a:avLst/>
          </a:prstGeom>
        </p:spPr>
      </p:pic>
      <p:sp>
        <p:nvSpPr>
          <p:cNvPr id="23" name="Right Brace 22">
            <a:extLst>
              <a:ext uri="{FF2B5EF4-FFF2-40B4-BE49-F238E27FC236}">
                <a16:creationId xmlns:a16="http://schemas.microsoft.com/office/drawing/2014/main" id="{3128F5DF-7376-469A-91FD-D57AADA5212D}"/>
              </a:ext>
            </a:extLst>
          </p:cNvPr>
          <p:cNvSpPr/>
          <p:nvPr/>
        </p:nvSpPr>
        <p:spPr>
          <a:xfrm>
            <a:off x="7850155" y="2985796"/>
            <a:ext cx="684245" cy="1287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40EFEA-6EF5-4472-BDE4-B137166AC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95" y="4896261"/>
            <a:ext cx="895475" cy="447737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0361A9-EFDE-475C-83D5-6D975D2943D2}"/>
              </a:ext>
            </a:extLst>
          </p:cNvPr>
          <p:cNvCxnSpPr>
            <a:cxnSpLocks/>
          </p:cNvCxnSpPr>
          <p:nvPr/>
        </p:nvCxnSpPr>
        <p:spPr>
          <a:xfrm>
            <a:off x="8534400" y="4831424"/>
            <a:ext cx="659495" cy="24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59" y="2496780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color does the camera perceive each pixel?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Note that simulating every possible photon’s path to simulate real light bouncing off our objects would be extremely time consuming and processor intensive. (Photon Mapping).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Instead we use “Ray Tracing” which is essentially just tracing rays of light from our camera source to it’s contact with the objects in our scene.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EA5A-8047-4E05-8C0F-2B94F7D0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5" y="1442263"/>
            <a:ext cx="8698677" cy="88872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89D3CA-3826-4AB2-955B-EA435702735C}"/>
              </a:ext>
            </a:extLst>
          </p:cNvPr>
          <p:cNvCxnSpPr>
            <a:cxnSpLocks/>
          </p:cNvCxnSpPr>
          <p:nvPr/>
        </p:nvCxnSpPr>
        <p:spPr>
          <a:xfrm>
            <a:off x="1057469" y="1276466"/>
            <a:ext cx="1219200" cy="751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F855-5B4A-49F4-A50A-D8759F64E0E4}"/>
              </a:ext>
            </a:extLst>
          </p:cNvPr>
          <p:cNvCxnSpPr/>
          <p:nvPr/>
        </p:nvCxnSpPr>
        <p:spPr>
          <a:xfrm>
            <a:off x="1667069" y="1276466"/>
            <a:ext cx="3558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2A002AD-36BF-4097-8A8F-E45C15FE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13" y="4150923"/>
            <a:ext cx="2005509" cy="170137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BA4F2E-72F8-4141-9D6E-2AA1E3971C3B}"/>
              </a:ext>
            </a:extLst>
          </p:cNvPr>
          <p:cNvCxnSpPr/>
          <p:nvPr/>
        </p:nvCxnSpPr>
        <p:spPr>
          <a:xfrm>
            <a:off x="6668278" y="4150923"/>
            <a:ext cx="2264228" cy="769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Ray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To determine our “Ray” we use the parametric equation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We start our ray at the origin (O) and “advance” along the direction of the ray (V-O) to it’s contact point (V). This will include all points (t) along the ray: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For example: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0434C0-333F-4499-BFBE-DB18B2EB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9" y="2934006"/>
            <a:ext cx="1676634" cy="37152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7CCF47-3C00-4AE5-9E82-5CCD280AA7FA}"/>
              </a:ext>
            </a:extLst>
          </p:cNvPr>
          <p:cNvCxnSpPr/>
          <p:nvPr/>
        </p:nvCxnSpPr>
        <p:spPr>
          <a:xfrm>
            <a:off x="5950163" y="3119769"/>
            <a:ext cx="820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1DCFBA-2CA4-4308-AD51-1944C9B2A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92" y="2891137"/>
            <a:ext cx="1086002" cy="457264"/>
          </a:xfrm>
          <a:prstGeom prst="rect">
            <a:avLst/>
          </a:prstGeom>
        </p:spPr>
      </p:pic>
      <p:pic>
        <p:nvPicPr>
          <p:cNvPr id="24" name="Picture 23" descr="Table&#10;&#10;Description automatically generated with low confidence">
            <a:extLst>
              <a:ext uri="{FF2B5EF4-FFF2-40B4-BE49-F238E27FC236}">
                <a16:creationId xmlns:a16="http://schemas.microsoft.com/office/drawing/2014/main" id="{6F522FCD-227E-4891-BCCD-CF4B3B8C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0" y="3460443"/>
            <a:ext cx="543953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9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975</Words>
  <Application>Microsoft Office PowerPoint</Application>
  <PresentationFormat>Widescreen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Understanding Computer Graphics</vt:lpstr>
      <vt:lpstr>Basic Concepts: Canvas Coordinates</vt:lpstr>
      <vt:lpstr>Basic Concepts: 3d Coordinate Systems</vt:lpstr>
      <vt:lpstr>Basic Concepts: Pixel Colors</vt:lpstr>
      <vt:lpstr>Raytracing</vt:lpstr>
      <vt:lpstr>Viewport, Viewing Position, Z-Axis</vt:lpstr>
      <vt:lpstr>Canvas to Viewport </vt:lpstr>
      <vt:lpstr>Tracing Rays</vt:lpstr>
      <vt:lpstr>The Ray Equation</vt:lpstr>
      <vt:lpstr>The Sphere Equation</vt:lpstr>
      <vt:lpstr>Ray meets Sphere</vt:lpstr>
      <vt:lpstr>Ray meets Sphere - part 2</vt:lpstr>
      <vt:lpstr>Recap/Summary</vt:lpstr>
      <vt:lpstr>Further explanation of (t) ©Gabriel Gambetta</vt:lpstr>
      <vt:lpstr>Finally! Let's look at some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29</cp:revision>
  <dcterms:created xsi:type="dcterms:W3CDTF">2021-02-24T18:14:26Z</dcterms:created>
  <dcterms:modified xsi:type="dcterms:W3CDTF">2021-03-17T21:06:04Z</dcterms:modified>
</cp:coreProperties>
</file>