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3" r:id="rId4"/>
    <p:sldId id="258"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A63862-F838-4914-BA8C-A88237879330}">
          <p14:sldIdLst>
            <p14:sldId id="256"/>
            <p14:sldId id="257"/>
            <p14:sldId id="263"/>
          </p14:sldIdLst>
        </p14:section>
        <p14:section name="Untitled Section" id="{69E712C4-1BFA-4994-B8EA-E9776799588B}">
          <p14:sldIdLst>
            <p14:sldId id="258"/>
            <p14:sldId id="260"/>
            <p14:sldId id="26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1" d="100"/>
          <a:sy n="81" d="100"/>
        </p:scale>
        <p:origin x="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86FB6-F1DC-4E8C-A81D-2013D3C26898}" type="datetimeFigureOut">
              <a:rPr lang="en-US" smtClean="0"/>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3F40D-4330-425D-A28C-968CAA1FBA4A}" type="slidenum">
              <a:rPr lang="en-US" smtClean="0"/>
              <a:t>‹#›</a:t>
            </a:fld>
            <a:endParaRPr lang="en-US"/>
          </a:p>
        </p:txBody>
      </p:sp>
    </p:spTree>
    <p:extLst>
      <p:ext uri="{BB962C8B-B14F-4D97-AF65-F5344CB8AC3E}">
        <p14:creationId xmlns:p14="http://schemas.microsoft.com/office/powerpoint/2010/main" val="154172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3A59-1082-44B6-A67B-E85AF1470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FE3131-30B2-43D3-93A0-B82F008F6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B8DDF2-3A71-499D-82AE-97DDC3FDFE3A}"/>
              </a:ext>
            </a:extLst>
          </p:cNvPr>
          <p:cNvSpPr>
            <a:spLocks noGrp="1"/>
          </p:cNvSpPr>
          <p:nvPr>
            <p:ph type="dt" sz="half" idx="10"/>
          </p:nvPr>
        </p:nvSpPr>
        <p:spPr/>
        <p:txBody>
          <a:bodyPr/>
          <a:lstStyle/>
          <a:p>
            <a:fld id="{D2BDB18D-199D-4F31-B045-44FDA016CAA6}" type="datetime1">
              <a:rPr lang="en-US" smtClean="0"/>
              <a:t>10/18/2019</a:t>
            </a:fld>
            <a:endParaRPr lang="en-US"/>
          </a:p>
        </p:txBody>
      </p:sp>
      <p:sp>
        <p:nvSpPr>
          <p:cNvPr id="5" name="Footer Placeholder 4">
            <a:extLst>
              <a:ext uri="{FF2B5EF4-FFF2-40B4-BE49-F238E27FC236}">
                <a16:creationId xmlns:a16="http://schemas.microsoft.com/office/drawing/2014/main" id="{9158242E-00A2-4A41-A500-7FB0B30DA931}"/>
              </a:ext>
            </a:extLst>
          </p:cNvPr>
          <p:cNvSpPr>
            <a:spLocks noGrp="1"/>
          </p:cNvSpPr>
          <p:nvPr>
            <p:ph type="ftr" sz="quarter" idx="11"/>
          </p:nvPr>
        </p:nvSpPr>
        <p:spPr/>
        <p:txBody>
          <a:bodyPr/>
          <a:lstStyle/>
          <a:p>
            <a:r>
              <a:rPr lang="en-US"/>
              <a:t>https://www.sitepoint.com/mvc-design-pattern-javascript/</a:t>
            </a:r>
          </a:p>
        </p:txBody>
      </p:sp>
      <p:sp>
        <p:nvSpPr>
          <p:cNvPr id="6" name="Slide Number Placeholder 5">
            <a:extLst>
              <a:ext uri="{FF2B5EF4-FFF2-40B4-BE49-F238E27FC236}">
                <a16:creationId xmlns:a16="http://schemas.microsoft.com/office/drawing/2014/main" id="{62D4B6C4-6D9B-47D8-8923-9614ABA58004}"/>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182142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7A54-0733-4C32-9DFA-FE7D70AF4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4E2347-8BF3-4EBC-969A-89B82B02A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D03AB-26C4-485A-86C6-4A5F6BA38B13}"/>
              </a:ext>
            </a:extLst>
          </p:cNvPr>
          <p:cNvSpPr>
            <a:spLocks noGrp="1"/>
          </p:cNvSpPr>
          <p:nvPr>
            <p:ph type="dt" sz="half" idx="10"/>
          </p:nvPr>
        </p:nvSpPr>
        <p:spPr/>
        <p:txBody>
          <a:bodyPr/>
          <a:lstStyle/>
          <a:p>
            <a:fld id="{961B2F2F-4AB1-4029-8647-31C2EC9CBE53}" type="datetime1">
              <a:rPr lang="en-US" smtClean="0"/>
              <a:t>10/18/2019</a:t>
            </a:fld>
            <a:endParaRPr lang="en-US"/>
          </a:p>
        </p:txBody>
      </p:sp>
      <p:sp>
        <p:nvSpPr>
          <p:cNvPr id="5" name="Footer Placeholder 4">
            <a:extLst>
              <a:ext uri="{FF2B5EF4-FFF2-40B4-BE49-F238E27FC236}">
                <a16:creationId xmlns:a16="http://schemas.microsoft.com/office/drawing/2014/main" id="{9847F601-A71A-4AD2-90B6-1CA7C8656408}"/>
              </a:ext>
            </a:extLst>
          </p:cNvPr>
          <p:cNvSpPr>
            <a:spLocks noGrp="1"/>
          </p:cNvSpPr>
          <p:nvPr>
            <p:ph type="ftr" sz="quarter" idx="11"/>
          </p:nvPr>
        </p:nvSpPr>
        <p:spPr/>
        <p:txBody>
          <a:bodyPr/>
          <a:lstStyle/>
          <a:p>
            <a:r>
              <a:rPr lang="en-US"/>
              <a:t>https://www.sitepoint.com/mvc-design-pattern-javascript/</a:t>
            </a:r>
          </a:p>
        </p:txBody>
      </p:sp>
      <p:sp>
        <p:nvSpPr>
          <p:cNvPr id="6" name="Slide Number Placeholder 5">
            <a:extLst>
              <a:ext uri="{FF2B5EF4-FFF2-40B4-BE49-F238E27FC236}">
                <a16:creationId xmlns:a16="http://schemas.microsoft.com/office/drawing/2014/main" id="{67B1DCEC-0E2A-4FE3-B009-72897E07EAE5}"/>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155184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F0F63-4171-49CA-B42B-994839834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2888E-693D-4B92-9960-5554990B5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DABE9-8A83-4A2E-B93D-35DCA9063F63}"/>
              </a:ext>
            </a:extLst>
          </p:cNvPr>
          <p:cNvSpPr>
            <a:spLocks noGrp="1"/>
          </p:cNvSpPr>
          <p:nvPr>
            <p:ph type="dt" sz="half" idx="10"/>
          </p:nvPr>
        </p:nvSpPr>
        <p:spPr/>
        <p:txBody>
          <a:bodyPr/>
          <a:lstStyle/>
          <a:p>
            <a:fld id="{9E9B8BC5-9FDC-4DE1-A9DD-89AAD711A16F}" type="datetime1">
              <a:rPr lang="en-US" smtClean="0"/>
              <a:t>10/18/2019</a:t>
            </a:fld>
            <a:endParaRPr lang="en-US"/>
          </a:p>
        </p:txBody>
      </p:sp>
      <p:sp>
        <p:nvSpPr>
          <p:cNvPr id="5" name="Footer Placeholder 4">
            <a:extLst>
              <a:ext uri="{FF2B5EF4-FFF2-40B4-BE49-F238E27FC236}">
                <a16:creationId xmlns:a16="http://schemas.microsoft.com/office/drawing/2014/main" id="{A1D6CC1E-4874-4439-8433-DAD800D552E9}"/>
              </a:ext>
            </a:extLst>
          </p:cNvPr>
          <p:cNvSpPr>
            <a:spLocks noGrp="1"/>
          </p:cNvSpPr>
          <p:nvPr>
            <p:ph type="ftr" sz="quarter" idx="11"/>
          </p:nvPr>
        </p:nvSpPr>
        <p:spPr/>
        <p:txBody>
          <a:bodyPr/>
          <a:lstStyle/>
          <a:p>
            <a:r>
              <a:rPr lang="en-US"/>
              <a:t>https://www.sitepoint.com/mvc-design-pattern-javascript/</a:t>
            </a:r>
          </a:p>
        </p:txBody>
      </p:sp>
      <p:sp>
        <p:nvSpPr>
          <p:cNvPr id="6" name="Slide Number Placeholder 5">
            <a:extLst>
              <a:ext uri="{FF2B5EF4-FFF2-40B4-BE49-F238E27FC236}">
                <a16:creationId xmlns:a16="http://schemas.microsoft.com/office/drawing/2014/main" id="{4A9CF11F-A019-461A-B041-770C75EB4D43}"/>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408537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F36E-EFF0-4913-8BFB-37E1119F8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A9624-5B5D-4393-A2D3-EA08900A1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A598D-340E-4128-89F9-AA0A6885BAE3}"/>
              </a:ext>
            </a:extLst>
          </p:cNvPr>
          <p:cNvSpPr>
            <a:spLocks noGrp="1"/>
          </p:cNvSpPr>
          <p:nvPr>
            <p:ph type="dt" sz="half" idx="10"/>
          </p:nvPr>
        </p:nvSpPr>
        <p:spPr/>
        <p:txBody>
          <a:bodyPr/>
          <a:lstStyle/>
          <a:p>
            <a:fld id="{6C2A4343-FC64-4989-957E-DA86EC1EE460}" type="datetime1">
              <a:rPr lang="en-US" smtClean="0"/>
              <a:t>10/18/2019</a:t>
            </a:fld>
            <a:endParaRPr lang="en-US"/>
          </a:p>
        </p:txBody>
      </p:sp>
      <p:sp>
        <p:nvSpPr>
          <p:cNvPr id="5" name="Footer Placeholder 4">
            <a:extLst>
              <a:ext uri="{FF2B5EF4-FFF2-40B4-BE49-F238E27FC236}">
                <a16:creationId xmlns:a16="http://schemas.microsoft.com/office/drawing/2014/main" id="{57042AD2-5A28-48A8-A391-ECB20A0F2F9B}"/>
              </a:ext>
            </a:extLst>
          </p:cNvPr>
          <p:cNvSpPr>
            <a:spLocks noGrp="1"/>
          </p:cNvSpPr>
          <p:nvPr>
            <p:ph type="ftr" sz="quarter" idx="11"/>
          </p:nvPr>
        </p:nvSpPr>
        <p:spPr/>
        <p:txBody>
          <a:bodyPr/>
          <a:lstStyle/>
          <a:p>
            <a:r>
              <a:rPr lang="en-US"/>
              <a:t>https://www.sitepoint.com/mvc-design-pattern-javascript/</a:t>
            </a:r>
          </a:p>
        </p:txBody>
      </p:sp>
      <p:sp>
        <p:nvSpPr>
          <p:cNvPr id="6" name="Slide Number Placeholder 5">
            <a:extLst>
              <a:ext uri="{FF2B5EF4-FFF2-40B4-BE49-F238E27FC236}">
                <a16:creationId xmlns:a16="http://schemas.microsoft.com/office/drawing/2014/main" id="{109950D4-F71C-4FBD-8D2B-FC93EE7794AC}"/>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22414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BE58-B149-4E7E-B79B-1E4074A39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CDAE42-9D83-47F3-9562-FCEF78E6F8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E8747C-EF4E-4B63-BFAA-24A3D59608F7}"/>
              </a:ext>
            </a:extLst>
          </p:cNvPr>
          <p:cNvSpPr>
            <a:spLocks noGrp="1"/>
          </p:cNvSpPr>
          <p:nvPr>
            <p:ph type="dt" sz="half" idx="10"/>
          </p:nvPr>
        </p:nvSpPr>
        <p:spPr/>
        <p:txBody>
          <a:bodyPr/>
          <a:lstStyle/>
          <a:p>
            <a:fld id="{13CC65AB-6969-4DEE-9FAE-3D0AF6308539}" type="datetime1">
              <a:rPr lang="en-US" smtClean="0"/>
              <a:t>10/18/2019</a:t>
            </a:fld>
            <a:endParaRPr lang="en-US"/>
          </a:p>
        </p:txBody>
      </p:sp>
      <p:sp>
        <p:nvSpPr>
          <p:cNvPr id="5" name="Footer Placeholder 4">
            <a:extLst>
              <a:ext uri="{FF2B5EF4-FFF2-40B4-BE49-F238E27FC236}">
                <a16:creationId xmlns:a16="http://schemas.microsoft.com/office/drawing/2014/main" id="{99E893E5-F231-4A83-9BE8-8BE998C51FDF}"/>
              </a:ext>
            </a:extLst>
          </p:cNvPr>
          <p:cNvSpPr>
            <a:spLocks noGrp="1"/>
          </p:cNvSpPr>
          <p:nvPr>
            <p:ph type="ftr" sz="quarter" idx="11"/>
          </p:nvPr>
        </p:nvSpPr>
        <p:spPr/>
        <p:txBody>
          <a:bodyPr/>
          <a:lstStyle/>
          <a:p>
            <a:r>
              <a:rPr lang="en-US"/>
              <a:t>https://www.sitepoint.com/mvc-design-pattern-javascript/</a:t>
            </a:r>
          </a:p>
        </p:txBody>
      </p:sp>
      <p:sp>
        <p:nvSpPr>
          <p:cNvPr id="6" name="Slide Number Placeholder 5">
            <a:extLst>
              <a:ext uri="{FF2B5EF4-FFF2-40B4-BE49-F238E27FC236}">
                <a16:creationId xmlns:a16="http://schemas.microsoft.com/office/drawing/2014/main" id="{0AD6703F-7AF2-4F79-AE6D-2D16F1CCA423}"/>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68410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05A2-485E-47FE-BAC5-0C2270E38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5B15D-3DAC-4F41-A5F9-104A21F039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1B4946-BDD6-4A94-949A-F02D1CE078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D736A4-0A79-4A74-98E0-2311B3111BD8}"/>
              </a:ext>
            </a:extLst>
          </p:cNvPr>
          <p:cNvSpPr>
            <a:spLocks noGrp="1"/>
          </p:cNvSpPr>
          <p:nvPr>
            <p:ph type="dt" sz="half" idx="10"/>
          </p:nvPr>
        </p:nvSpPr>
        <p:spPr/>
        <p:txBody>
          <a:bodyPr/>
          <a:lstStyle/>
          <a:p>
            <a:fld id="{3A1524AF-A516-42E9-B589-49280B135BFF}" type="datetime1">
              <a:rPr lang="en-US" smtClean="0"/>
              <a:t>10/18/2019</a:t>
            </a:fld>
            <a:endParaRPr lang="en-US"/>
          </a:p>
        </p:txBody>
      </p:sp>
      <p:sp>
        <p:nvSpPr>
          <p:cNvPr id="6" name="Footer Placeholder 5">
            <a:extLst>
              <a:ext uri="{FF2B5EF4-FFF2-40B4-BE49-F238E27FC236}">
                <a16:creationId xmlns:a16="http://schemas.microsoft.com/office/drawing/2014/main" id="{47467A7B-8C31-42CB-B362-05132D6AC642}"/>
              </a:ext>
            </a:extLst>
          </p:cNvPr>
          <p:cNvSpPr>
            <a:spLocks noGrp="1"/>
          </p:cNvSpPr>
          <p:nvPr>
            <p:ph type="ftr" sz="quarter" idx="11"/>
          </p:nvPr>
        </p:nvSpPr>
        <p:spPr/>
        <p:txBody>
          <a:bodyPr/>
          <a:lstStyle/>
          <a:p>
            <a:r>
              <a:rPr lang="en-US"/>
              <a:t>https://www.sitepoint.com/mvc-design-pattern-javascript/</a:t>
            </a:r>
          </a:p>
        </p:txBody>
      </p:sp>
      <p:sp>
        <p:nvSpPr>
          <p:cNvPr id="7" name="Slide Number Placeholder 6">
            <a:extLst>
              <a:ext uri="{FF2B5EF4-FFF2-40B4-BE49-F238E27FC236}">
                <a16:creationId xmlns:a16="http://schemas.microsoft.com/office/drawing/2014/main" id="{88F3CA3C-99A8-416A-98A6-0756BBF5517F}"/>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46498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C3F9-3259-4FFE-90D6-E57627DA68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02DC9C-E1DE-4252-B77E-6650193E7D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57594-63F2-4699-9E9C-2B55E2A23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EF5C40-3868-4401-A850-7C37EB031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602EA-3FE8-405B-AF6C-C5FE97C6B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E558B0-AAE0-4681-A870-020F2323ACAB}"/>
              </a:ext>
            </a:extLst>
          </p:cNvPr>
          <p:cNvSpPr>
            <a:spLocks noGrp="1"/>
          </p:cNvSpPr>
          <p:nvPr>
            <p:ph type="dt" sz="half" idx="10"/>
          </p:nvPr>
        </p:nvSpPr>
        <p:spPr/>
        <p:txBody>
          <a:bodyPr/>
          <a:lstStyle/>
          <a:p>
            <a:fld id="{9A8C3D0B-B2DE-4353-8132-B501B15A9120}" type="datetime1">
              <a:rPr lang="en-US" smtClean="0"/>
              <a:t>10/18/2019</a:t>
            </a:fld>
            <a:endParaRPr lang="en-US"/>
          </a:p>
        </p:txBody>
      </p:sp>
      <p:sp>
        <p:nvSpPr>
          <p:cNvPr id="8" name="Footer Placeholder 7">
            <a:extLst>
              <a:ext uri="{FF2B5EF4-FFF2-40B4-BE49-F238E27FC236}">
                <a16:creationId xmlns:a16="http://schemas.microsoft.com/office/drawing/2014/main" id="{98B189FF-EACD-4D73-8A5A-B088C3EC3879}"/>
              </a:ext>
            </a:extLst>
          </p:cNvPr>
          <p:cNvSpPr>
            <a:spLocks noGrp="1"/>
          </p:cNvSpPr>
          <p:nvPr>
            <p:ph type="ftr" sz="quarter" idx="11"/>
          </p:nvPr>
        </p:nvSpPr>
        <p:spPr/>
        <p:txBody>
          <a:bodyPr/>
          <a:lstStyle/>
          <a:p>
            <a:r>
              <a:rPr lang="en-US"/>
              <a:t>https://www.sitepoint.com/mvc-design-pattern-javascript/</a:t>
            </a:r>
          </a:p>
        </p:txBody>
      </p:sp>
      <p:sp>
        <p:nvSpPr>
          <p:cNvPr id="9" name="Slide Number Placeholder 8">
            <a:extLst>
              <a:ext uri="{FF2B5EF4-FFF2-40B4-BE49-F238E27FC236}">
                <a16:creationId xmlns:a16="http://schemas.microsoft.com/office/drawing/2014/main" id="{4A788A1C-7EC1-4E0A-BB0B-49449FC5678A}"/>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142605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048F-31AA-4184-840E-971B39B7D3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2F44DD-B5E0-4D0B-AE2C-6148647B47D3}"/>
              </a:ext>
            </a:extLst>
          </p:cNvPr>
          <p:cNvSpPr>
            <a:spLocks noGrp="1"/>
          </p:cNvSpPr>
          <p:nvPr>
            <p:ph type="dt" sz="half" idx="10"/>
          </p:nvPr>
        </p:nvSpPr>
        <p:spPr/>
        <p:txBody>
          <a:bodyPr/>
          <a:lstStyle/>
          <a:p>
            <a:fld id="{5B63866C-3C65-46C3-B873-FEF83701EFE0}" type="datetime1">
              <a:rPr lang="en-US" smtClean="0"/>
              <a:t>10/18/2019</a:t>
            </a:fld>
            <a:endParaRPr lang="en-US"/>
          </a:p>
        </p:txBody>
      </p:sp>
      <p:sp>
        <p:nvSpPr>
          <p:cNvPr id="4" name="Footer Placeholder 3">
            <a:extLst>
              <a:ext uri="{FF2B5EF4-FFF2-40B4-BE49-F238E27FC236}">
                <a16:creationId xmlns:a16="http://schemas.microsoft.com/office/drawing/2014/main" id="{A06AC8B1-7FEC-4490-9F59-64ABB7239111}"/>
              </a:ext>
            </a:extLst>
          </p:cNvPr>
          <p:cNvSpPr>
            <a:spLocks noGrp="1"/>
          </p:cNvSpPr>
          <p:nvPr>
            <p:ph type="ftr" sz="quarter" idx="11"/>
          </p:nvPr>
        </p:nvSpPr>
        <p:spPr/>
        <p:txBody>
          <a:bodyPr/>
          <a:lstStyle/>
          <a:p>
            <a:r>
              <a:rPr lang="en-US"/>
              <a:t>https://www.sitepoint.com/mvc-design-pattern-javascript/</a:t>
            </a:r>
          </a:p>
        </p:txBody>
      </p:sp>
      <p:sp>
        <p:nvSpPr>
          <p:cNvPr id="5" name="Slide Number Placeholder 4">
            <a:extLst>
              <a:ext uri="{FF2B5EF4-FFF2-40B4-BE49-F238E27FC236}">
                <a16:creationId xmlns:a16="http://schemas.microsoft.com/office/drawing/2014/main" id="{837E72F2-AA5D-4F8D-985C-F114F4619D57}"/>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394479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86D72-9F17-45DB-B4DA-74617346451D}"/>
              </a:ext>
            </a:extLst>
          </p:cNvPr>
          <p:cNvSpPr>
            <a:spLocks noGrp="1"/>
          </p:cNvSpPr>
          <p:nvPr>
            <p:ph type="dt" sz="half" idx="10"/>
          </p:nvPr>
        </p:nvSpPr>
        <p:spPr/>
        <p:txBody>
          <a:bodyPr/>
          <a:lstStyle/>
          <a:p>
            <a:fld id="{927B4C95-6B7B-4CAA-97C8-116D549E52EB}" type="datetime1">
              <a:rPr lang="en-US" smtClean="0"/>
              <a:t>10/18/2019</a:t>
            </a:fld>
            <a:endParaRPr lang="en-US"/>
          </a:p>
        </p:txBody>
      </p:sp>
      <p:sp>
        <p:nvSpPr>
          <p:cNvPr id="3" name="Footer Placeholder 2">
            <a:extLst>
              <a:ext uri="{FF2B5EF4-FFF2-40B4-BE49-F238E27FC236}">
                <a16:creationId xmlns:a16="http://schemas.microsoft.com/office/drawing/2014/main" id="{2D7C7B81-C15B-4B85-BA7E-1AB20A2F2B54}"/>
              </a:ext>
            </a:extLst>
          </p:cNvPr>
          <p:cNvSpPr>
            <a:spLocks noGrp="1"/>
          </p:cNvSpPr>
          <p:nvPr>
            <p:ph type="ftr" sz="quarter" idx="11"/>
          </p:nvPr>
        </p:nvSpPr>
        <p:spPr/>
        <p:txBody>
          <a:bodyPr/>
          <a:lstStyle/>
          <a:p>
            <a:r>
              <a:rPr lang="en-US"/>
              <a:t>https://www.sitepoint.com/mvc-design-pattern-javascript/</a:t>
            </a:r>
          </a:p>
        </p:txBody>
      </p:sp>
      <p:sp>
        <p:nvSpPr>
          <p:cNvPr id="4" name="Slide Number Placeholder 3">
            <a:extLst>
              <a:ext uri="{FF2B5EF4-FFF2-40B4-BE49-F238E27FC236}">
                <a16:creationId xmlns:a16="http://schemas.microsoft.com/office/drawing/2014/main" id="{EFAF3681-8B5F-49A3-A766-D3BA2A65B2FD}"/>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260611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AF-EE08-4F28-B282-D61A14975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34C9FD-F6B1-4223-8BE0-7A5A5BFC7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5AA6BE-E99E-4117-BA91-D564FE395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85E82-3E3B-4A43-BE3D-A5E8FCBF5AC5}"/>
              </a:ext>
            </a:extLst>
          </p:cNvPr>
          <p:cNvSpPr>
            <a:spLocks noGrp="1"/>
          </p:cNvSpPr>
          <p:nvPr>
            <p:ph type="dt" sz="half" idx="10"/>
          </p:nvPr>
        </p:nvSpPr>
        <p:spPr/>
        <p:txBody>
          <a:bodyPr/>
          <a:lstStyle/>
          <a:p>
            <a:fld id="{F61243EE-696F-4DA7-9A1D-20D39DF2132B}" type="datetime1">
              <a:rPr lang="en-US" smtClean="0"/>
              <a:t>10/18/2019</a:t>
            </a:fld>
            <a:endParaRPr lang="en-US"/>
          </a:p>
        </p:txBody>
      </p:sp>
      <p:sp>
        <p:nvSpPr>
          <p:cNvPr id="6" name="Footer Placeholder 5">
            <a:extLst>
              <a:ext uri="{FF2B5EF4-FFF2-40B4-BE49-F238E27FC236}">
                <a16:creationId xmlns:a16="http://schemas.microsoft.com/office/drawing/2014/main" id="{016D6DBB-A439-4CB9-B319-BEFB63F5AE69}"/>
              </a:ext>
            </a:extLst>
          </p:cNvPr>
          <p:cNvSpPr>
            <a:spLocks noGrp="1"/>
          </p:cNvSpPr>
          <p:nvPr>
            <p:ph type="ftr" sz="quarter" idx="11"/>
          </p:nvPr>
        </p:nvSpPr>
        <p:spPr/>
        <p:txBody>
          <a:bodyPr/>
          <a:lstStyle/>
          <a:p>
            <a:r>
              <a:rPr lang="en-US"/>
              <a:t>https://www.sitepoint.com/mvc-design-pattern-javascript/</a:t>
            </a:r>
          </a:p>
        </p:txBody>
      </p:sp>
      <p:sp>
        <p:nvSpPr>
          <p:cNvPr id="7" name="Slide Number Placeholder 6">
            <a:extLst>
              <a:ext uri="{FF2B5EF4-FFF2-40B4-BE49-F238E27FC236}">
                <a16:creationId xmlns:a16="http://schemas.microsoft.com/office/drawing/2014/main" id="{2BAB408A-2011-4391-82D9-BBB08BDD568A}"/>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264970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1809-9CC7-40CE-B5E4-B5E4AD8FC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756C19-731C-4EE8-849A-108046955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21C9F-0FDF-4BE6-97B7-9BDC13BA7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0BCAA-D352-48FB-98AC-E835BC7805F4}"/>
              </a:ext>
            </a:extLst>
          </p:cNvPr>
          <p:cNvSpPr>
            <a:spLocks noGrp="1"/>
          </p:cNvSpPr>
          <p:nvPr>
            <p:ph type="dt" sz="half" idx="10"/>
          </p:nvPr>
        </p:nvSpPr>
        <p:spPr/>
        <p:txBody>
          <a:bodyPr/>
          <a:lstStyle/>
          <a:p>
            <a:fld id="{F694FC16-76C3-47E9-84CF-8381E8A189D8}" type="datetime1">
              <a:rPr lang="en-US" smtClean="0"/>
              <a:t>10/18/2019</a:t>
            </a:fld>
            <a:endParaRPr lang="en-US"/>
          </a:p>
        </p:txBody>
      </p:sp>
      <p:sp>
        <p:nvSpPr>
          <p:cNvPr id="6" name="Footer Placeholder 5">
            <a:extLst>
              <a:ext uri="{FF2B5EF4-FFF2-40B4-BE49-F238E27FC236}">
                <a16:creationId xmlns:a16="http://schemas.microsoft.com/office/drawing/2014/main" id="{7005760B-CE3E-4A58-BE0B-7CF72E19971E}"/>
              </a:ext>
            </a:extLst>
          </p:cNvPr>
          <p:cNvSpPr>
            <a:spLocks noGrp="1"/>
          </p:cNvSpPr>
          <p:nvPr>
            <p:ph type="ftr" sz="quarter" idx="11"/>
          </p:nvPr>
        </p:nvSpPr>
        <p:spPr/>
        <p:txBody>
          <a:bodyPr/>
          <a:lstStyle/>
          <a:p>
            <a:r>
              <a:rPr lang="en-US"/>
              <a:t>https://www.sitepoint.com/mvc-design-pattern-javascript/</a:t>
            </a:r>
          </a:p>
        </p:txBody>
      </p:sp>
      <p:sp>
        <p:nvSpPr>
          <p:cNvPr id="7" name="Slide Number Placeholder 6">
            <a:extLst>
              <a:ext uri="{FF2B5EF4-FFF2-40B4-BE49-F238E27FC236}">
                <a16:creationId xmlns:a16="http://schemas.microsoft.com/office/drawing/2014/main" id="{61E154EC-2079-4CF8-8F90-6CCEB58CA55B}"/>
              </a:ext>
            </a:extLst>
          </p:cNvPr>
          <p:cNvSpPr>
            <a:spLocks noGrp="1"/>
          </p:cNvSpPr>
          <p:nvPr>
            <p:ph type="sldNum" sz="quarter" idx="12"/>
          </p:nvPr>
        </p:nvSpPr>
        <p:spPr/>
        <p:txBody>
          <a:bodyPr/>
          <a:lstStyle/>
          <a:p>
            <a:fld id="{36513DE3-D166-4636-96B2-60319A319310}" type="slidenum">
              <a:rPr lang="en-US" smtClean="0"/>
              <a:t>‹#›</a:t>
            </a:fld>
            <a:endParaRPr lang="en-US"/>
          </a:p>
        </p:txBody>
      </p:sp>
    </p:spTree>
    <p:extLst>
      <p:ext uri="{BB962C8B-B14F-4D97-AF65-F5344CB8AC3E}">
        <p14:creationId xmlns:p14="http://schemas.microsoft.com/office/powerpoint/2010/main" val="3946598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91BDD-B275-476C-B1DD-520977040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302C4-18BC-4A1F-B3C2-79BF861E9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533A3-BA66-494D-B93E-268B52F7A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D761A-42C2-47BC-9012-529037CC912F}" type="datetime1">
              <a:rPr lang="en-US" smtClean="0"/>
              <a:t>10/18/2019</a:t>
            </a:fld>
            <a:endParaRPr lang="en-US"/>
          </a:p>
        </p:txBody>
      </p:sp>
      <p:sp>
        <p:nvSpPr>
          <p:cNvPr id="5" name="Footer Placeholder 4">
            <a:extLst>
              <a:ext uri="{FF2B5EF4-FFF2-40B4-BE49-F238E27FC236}">
                <a16:creationId xmlns:a16="http://schemas.microsoft.com/office/drawing/2014/main" id="{72DD1847-F930-4DA7-BAE8-6871374E9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https://www.sitepoint.com/mvc-design-pattern-javascript/</a:t>
            </a:r>
          </a:p>
        </p:txBody>
      </p:sp>
      <p:sp>
        <p:nvSpPr>
          <p:cNvPr id="6" name="Slide Number Placeholder 5">
            <a:extLst>
              <a:ext uri="{FF2B5EF4-FFF2-40B4-BE49-F238E27FC236}">
                <a16:creationId xmlns:a16="http://schemas.microsoft.com/office/drawing/2014/main" id="{8BB35259-286E-4B16-8146-4B96D0D19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13DE3-D166-4636-96B2-60319A319310}" type="slidenum">
              <a:rPr lang="en-US" smtClean="0"/>
              <a:t>‹#›</a:t>
            </a:fld>
            <a:endParaRPr lang="en-US"/>
          </a:p>
        </p:txBody>
      </p:sp>
    </p:spTree>
    <p:extLst>
      <p:ext uri="{BB962C8B-B14F-4D97-AF65-F5344CB8AC3E}">
        <p14:creationId xmlns:p14="http://schemas.microsoft.com/office/powerpoint/2010/main" val="1120392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aniarascia.com/javascript-mvc-todo-ap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aniarascia.com/javascript-mvc-todo-app/" TargetMode="External"/><Relationship Id="rId2" Type="http://schemas.openxmlformats.org/officeDocument/2006/relationships/hyperlink" Target="https://www.sitepoint.com/mvc-design-pattern-javascrip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aniarascia.com/javascript-mvc-todo-app/" TargetMode="External"/><Relationship Id="rId2" Type="http://schemas.openxmlformats.org/officeDocument/2006/relationships/hyperlink" Target="https://www.sitepoint.com/mvc-design-pattern-javascrip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aniarascia.com/javascript-mvc-todo-app/" TargetMode="External"/><Relationship Id="rId2" Type="http://schemas.openxmlformats.org/officeDocument/2006/relationships/hyperlink" Target="https://www.sitepoint.com/mvc-design-pattern-javascri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aniarascia.com/javascript-mvc-todo-app/" TargetMode="External"/><Relationship Id="rId2" Type="http://schemas.openxmlformats.org/officeDocument/2006/relationships/hyperlink" Target="https://www.sitepoint.com/mvc-design-pattern-javascrip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FB18-782B-4A9D-8696-28AD90F422FB}"/>
              </a:ext>
            </a:extLst>
          </p:cNvPr>
          <p:cNvSpPr>
            <a:spLocks noGrp="1"/>
          </p:cNvSpPr>
          <p:nvPr>
            <p:ph type="ctrTitle"/>
          </p:nvPr>
        </p:nvSpPr>
        <p:spPr/>
        <p:txBody>
          <a:bodyPr/>
          <a:lstStyle/>
          <a:p>
            <a:r>
              <a:rPr lang="en-US" dirty="0"/>
              <a:t>MVC Paradigm in Vanilla JS</a:t>
            </a:r>
          </a:p>
        </p:txBody>
      </p:sp>
      <p:sp>
        <p:nvSpPr>
          <p:cNvPr id="3" name="Subtitle 2">
            <a:extLst>
              <a:ext uri="{FF2B5EF4-FFF2-40B4-BE49-F238E27FC236}">
                <a16:creationId xmlns:a16="http://schemas.microsoft.com/office/drawing/2014/main" id="{20D46376-F7EC-4D87-AEC4-CA0FAA85FE66}"/>
              </a:ext>
            </a:extLst>
          </p:cNvPr>
          <p:cNvSpPr>
            <a:spLocks noGrp="1"/>
          </p:cNvSpPr>
          <p:nvPr>
            <p:ph type="subTitle" idx="1"/>
          </p:nvPr>
        </p:nvSpPr>
        <p:spPr/>
        <p:txBody>
          <a:bodyPr/>
          <a:lstStyle/>
          <a:p>
            <a:r>
              <a:rPr lang="en-US" dirty="0"/>
              <a:t>Implementation by building a basic “</a:t>
            </a:r>
            <a:r>
              <a:rPr lang="en-US" dirty="0" err="1"/>
              <a:t>ToDo</a:t>
            </a:r>
            <a:r>
              <a:rPr lang="en-US" dirty="0"/>
              <a:t>” app </a:t>
            </a:r>
          </a:p>
          <a:p>
            <a:r>
              <a:rPr lang="en-US" dirty="0">
                <a:hlinkClick r:id="rId2"/>
              </a:rPr>
              <a:t>https://www.taniarascia.com/javascript-mvc-todo-app/</a:t>
            </a:r>
            <a:endParaRPr lang="en-US" dirty="0"/>
          </a:p>
        </p:txBody>
      </p:sp>
      <p:sp>
        <p:nvSpPr>
          <p:cNvPr id="4" name="Footer Placeholder 3">
            <a:extLst>
              <a:ext uri="{FF2B5EF4-FFF2-40B4-BE49-F238E27FC236}">
                <a16:creationId xmlns:a16="http://schemas.microsoft.com/office/drawing/2014/main" id="{ECD2964A-A567-4B19-AB05-FBC67960A42F}"/>
              </a:ext>
            </a:extLst>
          </p:cNvPr>
          <p:cNvSpPr>
            <a:spLocks noGrp="1"/>
          </p:cNvSpPr>
          <p:nvPr>
            <p:ph type="ftr" sz="quarter" idx="11"/>
          </p:nvPr>
        </p:nvSpPr>
        <p:spPr/>
        <p:txBody>
          <a:bodyPr/>
          <a:lstStyle/>
          <a:p>
            <a:r>
              <a:rPr lang="en-US"/>
              <a:t>https://www.sitepoint.com/mvc-design-pattern-javascript/</a:t>
            </a:r>
          </a:p>
        </p:txBody>
      </p:sp>
    </p:spTree>
    <p:extLst>
      <p:ext uri="{BB962C8B-B14F-4D97-AF65-F5344CB8AC3E}">
        <p14:creationId xmlns:p14="http://schemas.microsoft.com/office/powerpoint/2010/main" val="321214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2357-AB4F-435D-A965-6B4D0F8E60C6}"/>
              </a:ext>
            </a:extLst>
          </p:cNvPr>
          <p:cNvSpPr>
            <a:spLocks noGrp="1"/>
          </p:cNvSpPr>
          <p:nvPr>
            <p:ph type="title"/>
          </p:nvPr>
        </p:nvSpPr>
        <p:spPr/>
        <p:txBody>
          <a:bodyPr/>
          <a:lstStyle/>
          <a:p>
            <a:r>
              <a:rPr lang="en-US" dirty="0"/>
              <a:t>What is MVC?</a:t>
            </a:r>
          </a:p>
        </p:txBody>
      </p:sp>
      <p:sp>
        <p:nvSpPr>
          <p:cNvPr id="3" name="Content Placeholder 2">
            <a:extLst>
              <a:ext uri="{FF2B5EF4-FFF2-40B4-BE49-F238E27FC236}">
                <a16:creationId xmlns:a16="http://schemas.microsoft.com/office/drawing/2014/main" id="{E6E86597-D34F-4B7F-82DD-2D9DE9E30BE8}"/>
              </a:ext>
            </a:extLst>
          </p:cNvPr>
          <p:cNvSpPr>
            <a:spLocks noGrp="1"/>
          </p:cNvSpPr>
          <p:nvPr>
            <p:ph idx="1"/>
          </p:nvPr>
        </p:nvSpPr>
        <p:spPr>
          <a:xfrm>
            <a:off x="838200" y="1825625"/>
            <a:ext cx="10515600" cy="1976599"/>
          </a:xfrm>
        </p:spPr>
        <p:txBody>
          <a:bodyPr>
            <a:normAutofit fontScale="92500" lnSpcReduction="10000"/>
          </a:bodyPr>
          <a:lstStyle/>
          <a:p>
            <a:pPr marL="0" indent="0">
              <a:buNone/>
            </a:pPr>
            <a:r>
              <a:rPr lang="en-US" dirty="0"/>
              <a:t>MVC is one possible programming pattern for organizing your code, focusing on separation of concerns.</a:t>
            </a:r>
          </a:p>
          <a:p>
            <a:pPr marL="0" indent="0">
              <a:buNone/>
            </a:pPr>
            <a:r>
              <a:rPr lang="en-US" dirty="0"/>
              <a:t>The idea is to make the solution intelligible and inviting.</a:t>
            </a:r>
          </a:p>
          <a:p>
            <a:pPr marL="0" indent="0">
              <a:buNone/>
            </a:pPr>
            <a:r>
              <a:rPr lang="en-US" dirty="0"/>
              <a:t>Any fellow programmer looking to make specific changes can find the right spot with ease.</a:t>
            </a:r>
          </a:p>
        </p:txBody>
      </p:sp>
      <p:sp>
        <p:nvSpPr>
          <p:cNvPr id="5" name="Footer Placeholder 4">
            <a:extLst>
              <a:ext uri="{FF2B5EF4-FFF2-40B4-BE49-F238E27FC236}">
                <a16:creationId xmlns:a16="http://schemas.microsoft.com/office/drawing/2014/main" id="{3EF21818-2FB0-4B1D-B577-B10F21F51098}"/>
              </a:ext>
            </a:extLst>
          </p:cNvPr>
          <p:cNvSpPr>
            <a:spLocks noGrp="1"/>
          </p:cNvSpPr>
          <p:nvPr>
            <p:ph type="ftr" sz="quarter" idx="11"/>
          </p:nvPr>
        </p:nvSpPr>
        <p:spPr/>
        <p:txBody>
          <a:bodyPr/>
          <a:lstStyle/>
          <a:p>
            <a:r>
              <a:rPr lang="en-US"/>
              <a:t>https://www.sitepoint.com/mvc-design-pattern-javascript/</a:t>
            </a:r>
          </a:p>
        </p:txBody>
      </p:sp>
    </p:spTree>
    <p:extLst>
      <p:ext uri="{BB962C8B-B14F-4D97-AF65-F5344CB8AC3E}">
        <p14:creationId xmlns:p14="http://schemas.microsoft.com/office/powerpoint/2010/main" val="421991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B173-9261-4CF9-B860-0F4540C71293}"/>
              </a:ext>
            </a:extLst>
          </p:cNvPr>
          <p:cNvSpPr>
            <a:spLocks noGrp="1"/>
          </p:cNvSpPr>
          <p:nvPr>
            <p:ph type="title"/>
          </p:nvPr>
        </p:nvSpPr>
        <p:spPr/>
        <p:txBody>
          <a:bodyPr/>
          <a:lstStyle/>
          <a:p>
            <a:r>
              <a:rPr lang="en-US" dirty="0"/>
              <a:t>MVC Diagrams</a:t>
            </a:r>
          </a:p>
        </p:txBody>
      </p:sp>
      <p:sp>
        <p:nvSpPr>
          <p:cNvPr id="4" name="Footer Placeholder 3">
            <a:extLst>
              <a:ext uri="{FF2B5EF4-FFF2-40B4-BE49-F238E27FC236}">
                <a16:creationId xmlns:a16="http://schemas.microsoft.com/office/drawing/2014/main" id="{A5FA501C-5D31-4AAB-A8B1-0663BB26F231}"/>
              </a:ext>
            </a:extLst>
          </p:cNvPr>
          <p:cNvSpPr>
            <a:spLocks noGrp="1"/>
          </p:cNvSpPr>
          <p:nvPr>
            <p:ph type="ftr" sz="quarter" idx="11"/>
          </p:nvPr>
        </p:nvSpPr>
        <p:spPr/>
        <p:txBody>
          <a:bodyPr/>
          <a:lstStyle/>
          <a:p>
            <a:r>
              <a:rPr lang="en-US"/>
              <a:t>https://www.sitepoint.com/mvc-design-pattern-javascript/</a:t>
            </a:r>
          </a:p>
        </p:txBody>
      </p:sp>
      <p:pic>
        <p:nvPicPr>
          <p:cNvPr id="1026" name="Picture 2">
            <a:extLst>
              <a:ext uri="{FF2B5EF4-FFF2-40B4-BE49-F238E27FC236}">
                <a16:creationId xmlns:a16="http://schemas.microsoft.com/office/drawing/2014/main" id="{5B707283-AA34-45D9-9A19-15AFEBC7B5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12276" y="1979357"/>
            <a:ext cx="4690339" cy="38684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335E8E3-B6DF-4948-BA91-A427B4002B16}"/>
              </a:ext>
            </a:extLst>
          </p:cNvPr>
          <p:cNvPicPr>
            <a:picLocks noChangeAspect="1"/>
          </p:cNvPicPr>
          <p:nvPr/>
        </p:nvPicPr>
        <p:blipFill>
          <a:blip r:embed="rId3"/>
          <a:stretch>
            <a:fillRect/>
          </a:stretch>
        </p:blipFill>
        <p:spPr>
          <a:xfrm>
            <a:off x="862482" y="2312484"/>
            <a:ext cx="6177460" cy="1424691"/>
          </a:xfrm>
          <a:prstGeom prst="rect">
            <a:avLst/>
          </a:prstGeom>
        </p:spPr>
      </p:pic>
    </p:spTree>
    <p:extLst>
      <p:ext uri="{BB962C8B-B14F-4D97-AF65-F5344CB8AC3E}">
        <p14:creationId xmlns:p14="http://schemas.microsoft.com/office/powerpoint/2010/main" val="23162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10EE-5119-42E3-B29A-B3171113C1B6}"/>
              </a:ext>
            </a:extLst>
          </p:cNvPr>
          <p:cNvSpPr>
            <a:spLocks noGrp="1"/>
          </p:cNvSpPr>
          <p:nvPr>
            <p:ph type="title"/>
          </p:nvPr>
        </p:nvSpPr>
        <p:spPr/>
        <p:txBody>
          <a:bodyPr/>
          <a:lstStyle/>
          <a:p>
            <a:r>
              <a:rPr lang="en-US" dirty="0"/>
              <a:t>Breakdown:</a:t>
            </a:r>
          </a:p>
        </p:txBody>
      </p:sp>
      <p:sp>
        <p:nvSpPr>
          <p:cNvPr id="3" name="Content Placeholder 2">
            <a:extLst>
              <a:ext uri="{FF2B5EF4-FFF2-40B4-BE49-F238E27FC236}">
                <a16:creationId xmlns:a16="http://schemas.microsoft.com/office/drawing/2014/main" id="{68FBFA40-1C37-48CA-8EBD-16FE9D8EA059}"/>
              </a:ext>
            </a:extLst>
          </p:cNvPr>
          <p:cNvSpPr>
            <a:spLocks noGrp="1"/>
          </p:cNvSpPr>
          <p:nvPr>
            <p:ph idx="1"/>
          </p:nvPr>
        </p:nvSpPr>
        <p:spPr>
          <a:xfrm>
            <a:off x="838200" y="1825625"/>
            <a:ext cx="10515600" cy="1887959"/>
          </a:xfrm>
        </p:spPr>
        <p:txBody>
          <a:bodyPr>
            <a:normAutofit/>
          </a:bodyPr>
          <a:lstStyle/>
          <a:p>
            <a:r>
              <a:rPr lang="en-US" dirty="0"/>
              <a:t>The </a:t>
            </a:r>
            <a:r>
              <a:rPr lang="en-US" b="1" dirty="0"/>
              <a:t>model</a:t>
            </a:r>
            <a:r>
              <a:rPr lang="en-US" dirty="0"/>
              <a:t> is the data, and usually functions that manipulate data</a:t>
            </a:r>
          </a:p>
          <a:p>
            <a:r>
              <a:rPr lang="en-US" dirty="0"/>
              <a:t>The </a:t>
            </a:r>
            <a:r>
              <a:rPr lang="en-US" b="1" dirty="0"/>
              <a:t>view</a:t>
            </a:r>
            <a:r>
              <a:rPr lang="en-US" dirty="0"/>
              <a:t> is how the data is displayed: HTML in the DOM and CSS.</a:t>
            </a:r>
          </a:p>
          <a:p>
            <a:r>
              <a:rPr lang="en-US" dirty="0"/>
              <a:t>The </a:t>
            </a:r>
            <a:r>
              <a:rPr lang="en-US" b="1" dirty="0"/>
              <a:t>controller</a:t>
            </a:r>
            <a:r>
              <a:rPr lang="en-US" dirty="0"/>
              <a:t> connects the model and the view. </a:t>
            </a:r>
          </a:p>
          <a:p>
            <a:endParaRPr lang="en-US" dirty="0"/>
          </a:p>
          <a:p>
            <a:endParaRPr lang="en-US" dirty="0"/>
          </a:p>
        </p:txBody>
      </p:sp>
      <p:sp>
        <p:nvSpPr>
          <p:cNvPr id="4" name="Footer Placeholder 3">
            <a:extLst>
              <a:ext uri="{FF2B5EF4-FFF2-40B4-BE49-F238E27FC236}">
                <a16:creationId xmlns:a16="http://schemas.microsoft.com/office/drawing/2014/main" id="{BA8E448C-E775-4657-A5A0-5E649DF7D120}"/>
              </a:ext>
            </a:extLst>
          </p:cNvPr>
          <p:cNvSpPr>
            <a:spLocks noGrp="1"/>
          </p:cNvSpPr>
          <p:nvPr>
            <p:ph type="ftr" sz="quarter" idx="11"/>
          </p:nvPr>
        </p:nvSpPr>
        <p:spPr>
          <a:xfrm>
            <a:off x="4038600" y="5710336"/>
            <a:ext cx="4114800" cy="1011140"/>
          </a:xfrm>
        </p:spPr>
        <p:txBody>
          <a:bodyPr/>
          <a:lstStyle/>
          <a:p>
            <a:r>
              <a:rPr lang="en-US" b="1" dirty="0"/>
              <a:t>Sources: </a:t>
            </a:r>
          </a:p>
          <a:p>
            <a:r>
              <a:rPr lang="en-US" dirty="0">
                <a:hlinkClick r:id="rId2"/>
              </a:rPr>
              <a:t>https://www.sitepoint.com/mvc-design-pattern-javascript/</a:t>
            </a:r>
            <a:endParaRPr lang="en-US" dirty="0"/>
          </a:p>
          <a:p>
            <a:r>
              <a:rPr lang="en-US" dirty="0">
                <a:hlinkClick r:id="rId3"/>
              </a:rPr>
              <a:t>https://www.taniarascia.com/javascript-mvc-todo-app/</a:t>
            </a:r>
            <a:endParaRPr lang="en-US" dirty="0"/>
          </a:p>
        </p:txBody>
      </p:sp>
      <p:sp>
        <p:nvSpPr>
          <p:cNvPr id="5" name="TextBox 4">
            <a:extLst>
              <a:ext uri="{FF2B5EF4-FFF2-40B4-BE49-F238E27FC236}">
                <a16:creationId xmlns:a16="http://schemas.microsoft.com/office/drawing/2014/main" id="{0791F5B7-84B7-43DC-AF7C-7B5D85AC2A01}"/>
              </a:ext>
            </a:extLst>
          </p:cNvPr>
          <p:cNvSpPr txBox="1"/>
          <p:nvPr/>
        </p:nvSpPr>
        <p:spPr>
          <a:xfrm>
            <a:off x="1665513" y="3848521"/>
            <a:ext cx="8262257" cy="1384995"/>
          </a:xfrm>
          <a:prstGeom prst="rect">
            <a:avLst/>
          </a:prstGeom>
          <a:noFill/>
        </p:spPr>
        <p:txBody>
          <a:bodyPr wrap="square" rtlCol="0">
            <a:spAutoFit/>
          </a:bodyPr>
          <a:lstStyle/>
          <a:p>
            <a:r>
              <a:rPr lang="en-US" sz="2800" dirty="0">
                <a:solidFill>
                  <a:srgbClr val="C00000"/>
                </a:solidFill>
              </a:rPr>
              <a:t>Neither the </a:t>
            </a:r>
            <a:r>
              <a:rPr lang="en-US" sz="2800" b="1" dirty="0">
                <a:solidFill>
                  <a:srgbClr val="C00000"/>
                </a:solidFill>
              </a:rPr>
              <a:t>controller</a:t>
            </a:r>
            <a:r>
              <a:rPr lang="en-US" sz="2800" dirty="0">
                <a:solidFill>
                  <a:srgbClr val="C00000"/>
                </a:solidFill>
              </a:rPr>
              <a:t> nor the </a:t>
            </a:r>
            <a:r>
              <a:rPr lang="en-US" sz="2800" b="1" dirty="0">
                <a:solidFill>
                  <a:srgbClr val="C00000"/>
                </a:solidFill>
              </a:rPr>
              <a:t>model</a:t>
            </a:r>
            <a:r>
              <a:rPr lang="en-US" sz="2800" dirty="0">
                <a:solidFill>
                  <a:srgbClr val="C00000"/>
                </a:solidFill>
              </a:rPr>
              <a:t> should know anything about the DOM, HTML elements, CSS, or any of that. Anything relating to it should be in the view.</a:t>
            </a:r>
          </a:p>
        </p:txBody>
      </p:sp>
    </p:spTree>
    <p:extLst>
      <p:ext uri="{BB962C8B-B14F-4D97-AF65-F5344CB8AC3E}">
        <p14:creationId xmlns:p14="http://schemas.microsoft.com/office/powerpoint/2010/main" val="185318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9D51-BF3F-46B1-BD92-64A988821463}"/>
              </a:ext>
            </a:extLst>
          </p:cNvPr>
          <p:cNvSpPr>
            <a:spLocks noGrp="1"/>
          </p:cNvSpPr>
          <p:nvPr>
            <p:ph type="title"/>
          </p:nvPr>
        </p:nvSpPr>
        <p:spPr/>
        <p:txBody>
          <a:bodyPr/>
          <a:lstStyle/>
          <a:p>
            <a:r>
              <a:rPr lang="en-US" dirty="0"/>
              <a:t>The View</a:t>
            </a:r>
          </a:p>
        </p:txBody>
      </p:sp>
      <p:sp>
        <p:nvSpPr>
          <p:cNvPr id="3" name="Content Placeholder 2">
            <a:extLst>
              <a:ext uri="{FF2B5EF4-FFF2-40B4-BE49-F238E27FC236}">
                <a16:creationId xmlns:a16="http://schemas.microsoft.com/office/drawing/2014/main" id="{2D0D1570-2082-4CC3-8067-4C7BB2759D2E}"/>
              </a:ext>
            </a:extLst>
          </p:cNvPr>
          <p:cNvSpPr>
            <a:spLocks noGrp="1"/>
          </p:cNvSpPr>
          <p:nvPr>
            <p:ph idx="1"/>
          </p:nvPr>
        </p:nvSpPr>
        <p:spPr/>
        <p:txBody>
          <a:bodyPr/>
          <a:lstStyle/>
          <a:p>
            <a:r>
              <a:rPr lang="en-US" dirty="0"/>
              <a:t>Cares about the DOM. The DOM is the browser API you use to make HTML manipulations. (Document Object Model)</a:t>
            </a:r>
          </a:p>
          <a:p>
            <a:r>
              <a:rPr lang="en-US" dirty="0"/>
              <a:t>In MVC, no other part cares about </a:t>
            </a:r>
            <a:r>
              <a:rPr lang="en-US" i="1" dirty="0"/>
              <a:t>changing</a:t>
            </a:r>
            <a:r>
              <a:rPr lang="en-US" dirty="0"/>
              <a:t> the DOM except for the view. The view can attach user events but leaves event handling concerns to the controller. </a:t>
            </a:r>
          </a:p>
          <a:p>
            <a:r>
              <a:rPr lang="en-US" dirty="0"/>
              <a:t>The view’s prime directive is to change the state of what the user sees on the screen. </a:t>
            </a:r>
          </a:p>
          <a:p>
            <a:r>
              <a:rPr lang="en-US" dirty="0"/>
              <a:t>The view is listening to the controller for actions to manipulate the DOM.</a:t>
            </a:r>
          </a:p>
        </p:txBody>
      </p:sp>
      <p:sp>
        <p:nvSpPr>
          <p:cNvPr id="4" name="Footer Placeholder 3">
            <a:extLst>
              <a:ext uri="{FF2B5EF4-FFF2-40B4-BE49-F238E27FC236}">
                <a16:creationId xmlns:a16="http://schemas.microsoft.com/office/drawing/2014/main" id="{8DAD04EF-D291-45F6-BEF4-66C66D7DF1A4}"/>
              </a:ext>
            </a:extLst>
          </p:cNvPr>
          <p:cNvSpPr>
            <a:spLocks noGrp="1"/>
          </p:cNvSpPr>
          <p:nvPr>
            <p:ph type="ftr" sz="quarter" idx="11"/>
          </p:nvPr>
        </p:nvSpPr>
        <p:spPr>
          <a:xfrm>
            <a:off x="3996612" y="5994400"/>
            <a:ext cx="4114800" cy="365125"/>
          </a:xfrm>
        </p:spPr>
        <p:txBody>
          <a:bodyPr/>
          <a:lstStyle/>
          <a:p>
            <a:r>
              <a:rPr lang="en-US" b="1" dirty="0"/>
              <a:t>Sources: </a:t>
            </a:r>
          </a:p>
          <a:p>
            <a:r>
              <a:rPr lang="en-US" dirty="0">
                <a:hlinkClick r:id="rId2"/>
              </a:rPr>
              <a:t>https://www.sitepoint.com/mvc-design-pattern-javascript/</a:t>
            </a:r>
            <a:endParaRPr lang="en-US" dirty="0"/>
          </a:p>
          <a:p>
            <a:r>
              <a:rPr lang="en-US" dirty="0">
                <a:hlinkClick r:id="rId3"/>
              </a:rPr>
              <a:t>https://www.taniarascia.com/javascript-mvc-todo-app/</a:t>
            </a:r>
            <a:endParaRPr lang="en-US" dirty="0"/>
          </a:p>
        </p:txBody>
      </p:sp>
    </p:spTree>
    <p:extLst>
      <p:ext uri="{BB962C8B-B14F-4D97-AF65-F5344CB8AC3E}">
        <p14:creationId xmlns:p14="http://schemas.microsoft.com/office/powerpoint/2010/main" val="208549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B012-1E5B-4036-B6C7-371B7B73C278}"/>
              </a:ext>
            </a:extLst>
          </p:cNvPr>
          <p:cNvSpPr>
            <a:spLocks noGrp="1"/>
          </p:cNvSpPr>
          <p:nvPr>
            <p:ph type="title"/>
          </p:nvPr>
        </p:nvSpPr>
        <p:spPr/>
        <p:txBody>
          <a:bodyPr/>
          <a:lstStyle/>
          <a:p>
            <a:r>
              <a:rPr lang="en-US" dirty="0"/>
              <a:t>The Controller</a:t>
            </a:r>
          </a:p>
        </p:txBody>
      </p:sp>
      <p:sp>
        <p:nvSpPr>
          <p:cNvPr id="3" name="Content Placeholder 2">
            <a:extLst>
              <a:ext uri="{FF2B5EF4-FFF2-40B4-BE49-F238E27FC236}">
                <a16:creationId xmlns:a16="http://schemas.microsoft.com/office/drawing/2014/main" id="{15625062-4CDC-4188-990F-74CCA28BF6ED}"/>
              </a:ext>
            </a:extLst>
          </p:cNvPr>
          <p:cNvSpPr>
            <a:spLocks noGrp="1"/>
          </p:cNvSpPr>
          <p:nvPr>
            <p:ph idx="1"/>
          </p:nvPr>
        </p:nvSpPr>
        <p:spPr/>
        <p:txBody>
          <a:bodyPr>
            <a:normAutofit fontScale="92500" lnSpcReduction="20000"/>
          </a:bodyPr>
          <a:lstStyle/>
          <a:p>
            <a:r>
              <a:rPr lang="en-US" dirty="0"/>
              <a:t>Takes user input, such as clicking or typing, and handles callback functions for user interactions. </a:t>
            </a:r>
          </a:p>
          <a:p>
            <a:r>
              <a:rPr lang="en-US" dirty="0"/>
              <a:t>The controller is the link between the model (the data ) and the view (what the user sees).</a:t>
            </a:r>
          </a:p>
          <a:p>
            <a:r>
              <a:rPr lang="en-US" dirty="0"/>
              <a:t>Client-side specific logic can go in the controller.</a:t>
            </a:r>
          </a:p>
          <a:p>
            <a:r>
              <a:rPr lang="en-US" dirty="0"/>
              <a:t>The controller is the entry point for events and the only mediator between the view and data.</a:t>
            </a:r>
          </a:p>
          <a:p>
            <a:r>
              <a:rPr lang="en-US" dirty="0"/>
              <a:t>When you submit a new </a:t>
            </a:r>
            <a:r>
              <a:rPr lang="en-US" dirty="0" err="1"/>
              <a:t>todo</a:t>
            </a:r>
            <a:r>
              <a:rPr lang="en-US" dirty="0"/>
              <a:t>, or click the delete button, or click on the checkbox of a </a:t>
            </a:r>
            <a:r>
              <a:rPr lang="en-US" dirty="0" err="1"/>
              <a:t>todo</a:t>
            </a:r>
            <a:r>
              <a:rPr lang="en-US" dirty="0"/>
              <a:t>, an event will be fired. The view must listen for those events because they're user input of the view, but it will dispatch the responsibility of what will happen in response to the event to the controller.</a:t>
            </a:r>
            <a:br>
              <a:rPr lang="en-US" dirty="0"/>
            </a:br>
            <a:endParaRPr lang="en-US" dirty="0"/>
          </a:p>
        </p:txBody>
      </p:sp>
      <p:sp>
        <p:nvSpPr>
          <p:cNvPr id="4" name="Footer Placeholder 3">
            <a:extLst>
              <a:ext uri="{FF2B5EF4-FFF2-40B4-BE49-F238E27FC236}">
                <a16:creationId xmlns:a16="http://schemas.microsoft.com/office/drawing/2014/main" id="{E6852DFD-7470-49EE-A215-5D38280B2D1D}"/>
              </a:ext>
            </a:extLst>
          </p:cNvPr>
          <p:cNvSpPr>
            <a:spLocks noGrp="1"/>
          </p:cNvSpPr>
          <p:nvPr>
            <p:ph type="ftr" sz="quarter" idx="11"/>
          </p:nvPr>
        </p:nvSpPr>
        <p:spPr>
          <a:xfrm>
            <a:off x="4038600" y="5817638"/>
            <a:ext cx="4114800" cy="903838"/>
          </a:xfrm>
        </p:spPr>
        <p:txBody>
          <a:bodyPr/>
          <a:lstStyle/>
          <a:p>
            <a:r>
              <a:rPr lang="en-US" b="1" dirty="0"/>
              <a:t>Sources: </a:t>
            </a:r>
          </a:p>
          <a:p>
            <a:r>
              <a:rPr lang="en-US" dirty="0">
                <a:hlinkClick r:id="rId2"/>
              </a:rPr>
              <a:t>https://www.sitepoint.com/mvc-design-pattern-javascript/</a:t>
            </a:r>
            <a:endParaRPr lang="en-US" dirty="0"/>
          </a:p>
          <a:p>
            <a:r>
              <a:rPr lang="en-US" dirty="0">
                <a:hlinkClick r:id="rId3"/>
              </a:rPr>
              <a:t>https://www.taniarascia.com/javascript-mvc-todo-app/</a:t>
            </a:r>
            <a:endParaRPr lang="en-US" dirty="0"/>
          </a:p>
        </p:txBody>
      </p:sp>
    </p:spTree>
    <p:extLst>
      <p:ext uri="{BB962C8B-B14F-4D97-AF65-F5344CB8AC3E}">
        <p14:creationId xmlns:p14="http://schemas.microsoft.com/office/powerpoint/2010/main" val="316899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C759-AD0A-4069-AF7C-A04E554A3882}"/>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E57CF8F8-AE55-4E52-8740-250B602A2AD5}"/>
              </a:ext>
            </a:extLst>
          </p:cNvPr>
          <p:cNvSpPr>
            <a:spLocks noGrp="1"/>
          </p:cNvSpPr>
          <p:nvPr>
            <p:ph idx="1"/>
          </p:nvPr>
        </p:nvSpPr>
        <p:spPr/>
        <p:txBody>
          <a:bodyPr>
            <a:normAutofit/>
          </a:bodyPr>
          <a:lstStyle/>
          <a:p>
            <a:r>
              <a:rPr lang="en-US" dirty="0"/>
              <a:t>Cares about data. In client-side JavaScript, this usually means Ajax and its helper functions</a:t>
            </a:r>
          </a:p>
          <a:p>
            <a:r>
              <a:rPr lang="en-US" dirty="0"/>
              <a:t>the ‘</a:t>
            </a:r>
            <a:r>
              <a:rPr lang="en-US" dirty="0" err="1"/>
              <a:t>todos</a:t>
            </a:r>
            <a:r>
              <a:rPr lang="en-US" dirty="0"/>
              <a:t>’, and the methods that will add, edit, or delete them.</a:t>
            </a:r>
          </a:p>
          <a:p>
            <a:r>
              <a:rPr lang="en-US" dirty="0"/>
              <a:t>In our example these are functions that manipulate local storage in the browser (the ‘</a:t>
            </a:r>
            <a:r>
              <a:rPr lang="en-US" dirty="0" err="1"/>
              <a:t>todos</a:t>
            </a:r>
            <a:r>
              <a:rPr lang="en-US" dirty="0"/>
              <a:t>’, and the methods that will add, edit, or delete them.)</a:t>
            </a:r>
          </a:p>
          <a:p>
            <a:r>
              <a:rPr lang="en-US" dirty="0"/>
              <a:t>The model only deals with the actual data and modifying that data. It doesn't understand or have any knowledge the </a:t>
            </a:r>
            <a:r>
              <a:rPr lang="en-US" b="1" dirty="0"/>
              <a:t>input</a:t>
            </a:r>
            <a:r>
              <a:rPr lang="en-US" dirty="0"/>
              <a:t> - what's modifying it, or the </a:t>
            </a:r>
            <a:r>
              <a:rPr lang="en-US" b="1" dirty="0"/>
              <a:t>output</a:t>
            </a:r>
            <a:r>
              <a:rPr lang="en-US" dirty="0"/>
              <a:t> - what will end up displaying.</a:t>
            </a:r>
          </a:p>
        </p:txBody>
      </p:sp>
      <p:sp>
        <p:nvSpPr>
          <p:cNvPr id="4" name="Footer Placeholder 3">
            <a:extLst>
              <a:ext uri="{FF2B5EF4-FFF2-40B4-BE49-F238E27FC236}">
                <a16:creationId xmlns:a16="http://schemas.microsoft.com/office/drawing/2014/main" id="{14C9D926-6277-4A6F-A138-71C83466A977}"/>
              </a:ext>
            </a:extLst>
          </p:cNvPr>
          <p:cNvSpPr>
            <a:spLocks noGrp="1"/>
          </p:cNvSpPr>
          <p:nvPr>
            <p:ph type="ftr" sz="quarter" idx="11"/>
          </p:nvPr>
        </p:nvSpPr>
        <p:spPr>
          <a:xfrm>
            <a:off x="4038600" y="6127750"/>
            <a:ext cx="4114800" cy="365125"/>
          </a:xfrm>
        </p:spPr>
        <p:txBody>
          <a:bodyPr/>
          <a:lstStyle/>
          <a:p>
            <a:r>
              <a:rPr lang="en-US" b="1" dirty="0"/>
              <a:t>Sources: </a:t>
            </a:r>
          </a:p>
          <a:p>
            <a:r>
              <a:rPr lang="en-US" dirty="0">
                <a:hlinkClick r:id="rId2"/>
              </a:rPr>
              <a:t>https://www.sitepoint.com/mvc-design-pattern-javascript/</a:t>
            </a:r>
            <a:endParaRPr lang="en-US" dirty="0"/>
          </a:p>
          <a:p>
            <a:r>
              <a:rPr lang="en-US" dirty="0">
                <a:hlinkClick r:id="rId3"/>
              </a:rPr>
              <a:t>https://www.taniarascia.com/javascript-mvc-todo-app/</a:t>
            </a:r>
            <a:endParaRPr lang="en-US" dirty="0"/>
          </a:p>
        </p:txBody>
      </p:sp>
    </p:spTree>
    <p:extLst>
      <p:ext uri="{BB962C8B-B14F-4D97-AF65-F5344CB8AC3E}">
        <p14:creationId xmlns:p14="http://schemas.microsoft.com/office/powerpoint/2010/main" val="43632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478</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MVC Paradigm in Vanilla JS</vt:lpstr>
      <vt:lpstr>What is MVC?</vt:lpstr>
      <vt:lpstr>MVC Diagrams</vt:lpstr>
      <vt:lpstr>Breakdown:</vt:lpstr>
      <vt:lpstr>The View</vt:lpstr>
      <vt:lpstr>The Controller</vt:lpstr>
      <vt:lpstr>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Paradigm in Vanilla JS</dc:title>
  <dc:creator>Caleb Trachte</dc:creator>
  <cp:lastModifiedBy>Caleb Trachte</cp:lastModifiedBy>
  <cp:revision>11</cp:revision>
  <dcterms:created xsi:type="dcterms:W3CDTF">2019-10-14T13:59:46Z</dcterms:created>
  <dcterms:modified xsi:type="dcterms:W3CDTF">2019-10-18T19:27:06Z</dcterms:modified>
</cp:coreProperties>
</file>