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767" r:id="rId4"/>
  </p:sldMasterIdLst>
  <p:notesMasterIdLst>
    <p:notesMasterId r:id="rId6"/>
  </p:notesMasterIdLst>
  <p:sldIdLst>
    <p:sldId id="256" r:id="rId5"/>
  </p:sldIdLst>
  <p:sldSz cx="38404800" cy="329184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9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52">
          <p15:clr>
            <a:srgbClr val="A4A3A4"/>
          </p15:clr>
        </p15:guide>
        <p15:guide id="2" orient="horz" pos="20285">
          <p15:clr>
            <a:srgbClr val="A4A3A4"/>
          </p15:clr>
        </p15:guide>
        <p15:guide id="3" pos="382">
          <p15:clr>
            <a:srgbClr val="A4A3A4"/>
          </p15:clr>
        </p15:guide>
        <p15:guide id="4" pos="5884">
          <p15:clr>
            <a:srgbClr val="A4A3A4"/>
          </p15:clr>
        </p15:guide>
        <p15:guide id="5" pos="6333">
          <p15:clr>
            <a:srgbClr val="A4A3A4"/>
          </p15:clr>
        </p15:guide>
        <p15:guide id="6" pos="11835">
          <p15:clr>
            <a:srgbClr val="A4A3A4"/>
          </p15:clr>
        </p15:guide>
        <p15:guide id="7" pos="12276">
          <p15:clr>
            <a:srgbClr val="A4A3A4"/>
          </p15:clr>
        </p15:guide>
        <p15:guide id="8" pos="17778">
          <p15:clr>
            <a:srgbClr val="A4A3A4"/>
          </p15:clr>
        </p15:guide>
        <p15:guide id="9" pos="18232">
          <p15:clr>
            <a:srgbClr val="A4A3A4"/>
          </p15:clr>
        </p15:guide>
        <p15:guide id="10" pos="2373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P Authorized Customer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3399FF"/>
    <a:srgbClr val="FF9900"/>
    <a:srgbClr val="CC0000"/>
    <a:srgbClr val="993300"/>
    <a:srgbClr val="0099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0" autoAdjust="0"/>
    <p:restoredTop sz="99763" autoAdjust="0"/>
  </p:normalViewPr>
  <p:slideViewPr>
    <p:cSldViewPr snapToGrid="0" snapToObjects="1">
      <p:cViewPr>
        <p:scale>
          <a:sx n="25" d="100"/>
          <a:sy n="25" d="100"/>
        </p:scale>
        <p:origin x="1590" y="-126"/>
      </p:cViewPr>
      <p:guideLst>
        <p:guide orient="horz" pos="3552"/>
        <p:guide orient="horz" pos="20285"/>
        <p:guide pos="382"/>
        <p:guide pos="5884"/>
        <p:guide pos="6333"/>
        <p:guide pos="11835"/>
        <p:guide pos="12276"/>
        <p:guide pos="17778"/>
        <p:guide pos="18232"/>
        <p:guide pos="237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0" y="685800"/>
            <a:ext cx="4000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D32301D1-E366-4EB7-A527-FC75B73D5A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75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A38556-9036-4A63-AAE4-9D8B927A9A74}" type="slidenum">
              <a:rPr lang="en-US"/>
              <a:pPr/>
              <a:t>1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428750" y="685800"/>
            <a:ext cx="4000500" cy="3429000"/>
          </a:xfrm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6" y="10226675"/>
            <a:ext cx="3264296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5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1" cy="309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1" y="1273176"/>
            <a:ext cx="27554832" cy="309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6" y="10226675"/>
            <a:ext cx="3264296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5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0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1" y="5638800"/>
            <a:ext cx="4297759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5"/>
            <a:ext cx="3456543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6"/>
            <a:ext cx="1696878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1"/>
            <a:ext cx="1696878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4" y="7369176"/>
            <a:ext cx="16975732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4" y="10439401"/>
            <a:ext cx="16975732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4" y="1311275"/>
            <a:ext cx="12634913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6" y="1311275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4" y="6888163"/>
            <a:ext cx="12634913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9"/>
            <a:ext cx="2304315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9"/>
            <a:ext cx="2304315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1" cy="309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1" y="1273176"/>
            <a:ext cx="27554832" cy="309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916" y="10226675"/>
            <a:ext cx="32642969" cy="7054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443" y="18653125"/>
            <a:ext cx="26883916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0"/>
            <a:ext cx="18391188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31559" y="5638800"/>
            <a:ext cx="18392576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5"/>
            <a:ext cx="3456543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6"/>
            <a:ext cx="1696878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1"/>
            <a:ext cx="1696878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4" y="7369176"/>
            <a:ext cx="16975732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4" y="10439401"/>
            <a:ext cx="16975732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3" y="21153439"/>
            <a:ext cx="32644358" cy="65373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3" y="13952538"/>
            <a:ext cx="32644358" cy="72009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4" y="1311275"/>
            <a:ext cx="12634913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6" y="1311275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4" y="6888163"/>
            <a:ext cx="12634913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9"/>
            <a:ext cx="2304315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9"/>
            <a:ext cx="2304315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295203" y="1273176"/>
            <a:ext cx="9228931" cy="30929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021" y="1273176"/>
            <a:ext cx="27554832" cy="30929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5387342"/>
            <a:ext cx="28803600" cy="11460480"/>
          </a:xfrm>
        </p:spPr>
        <p:txBody>
          <a:bodyPr anchor="b"/>
          <a:lstStyle>
            <a:lvl1pPr algn="ctr"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17289782"/>
            <a:ext cx="28803600" cy="7947658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180" indent="0" algn="ctr">
              <a:buNone/>
              <a:defRPr sz="6300"/>
            </a:lvl2pPr>
            <a:lvl3pPr marL="2880360" indent="0" algn="ctr">
              <a:buNone/>
              <a:defRPr sz="5670"/>
            </a:lvl3pPr>
            <a:lvl4pPr marL="4320540" indent="0" algn="ctr">
              <a:buNone/>
              <a:defRPr sz="5040"/>
            </a:lvl4pPr>
            <a:lvl5pPr marL="5760720" indent="0" algn="ctr">
              <a:buNone/>
              <a:defRPr sz="5040"/>
            </a:lvl5pPr>
            <a:lvl6pPr marL="7200900" indent="0" algn="ctr">
              <a:buNone/>
              <a:defRPr sz="5040"/>
            </a:lvl6pPr>
            <a:lvl7pPr marL="8641080" indent="0" algn="ctr">
              <a:buNone/>
              <a:defRPr sz="5040"/>
            </a:lvl7pPr>
            <a:lvl8pPr marL="10081260" indent="0" algn="ctr">
              <a:buNone/>
              <a:defRPr sz="5040"/>
            </a:lvl8pPr>
            <a:lvl9pPr marL="11521440" indent="0" algn="ctr">
              <a:buNone/>
              <a:defRPr sz="504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99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387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28" y="8206745"/>
            <a:ext cx="33124140" cy="13693138"/>
          </a:xfrm>
        </p:spPr>
        <p:txBody>
          <a:bodyPr anchor="b"/>
          <a:lstStyle>
            <a:lvl1pPr>
              <a:defRPr sz="189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28" y="22029425"/>
            <a:ext cx="33124140" cy="7200898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1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360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5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7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9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108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126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144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153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8763000"/>
            <a:ext cx="1632204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7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1752603"/>
            <a:ext cx="3312414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4" y="8069582"/>
            <a:ext cx="16247029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4" y="12024360"/>
            <a:ext cx="16247029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0" y="8069582"/>
            <a:ext cx="16327042" cy="3954778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180" indent="0">
              <a:buNone/>
              <a:defRPr sz="6300" b="1"/>
            </a:lvl2pPr>
            <a:lvl3pPr marL="2880360" indent="0">
              <a:buNone/>
              <a:defRPr sz="5670" b="1"/>
            </a:lvl3pPr>
            <a:lvl4pPr marL="4320540" indent="0">
              <a:buNone/>
              <a:defRPr sz="5040" b="1"/>
            </a:lvl4pPr>
            <a:lvl5pPr marL="5760720" indent="0">
              <a:buNone/>
              <a:defRPr sz="5040" b="1"/>
            </a:lvl5pPr>
            <a:lvl6pPr marL="7200900" indent="0">
              <a:buNone/>
              <a:defRPr sz="5040" b="1"/>
            </a:lvl6pPr>
            <a:lvl7pPr marL="8641080" indent="0">
              <a:buNone/>
              <a:defRPr sz="5040" b="1"/>
            </a:lvl7pPr>
            <a:lvl8pPr marL="10081260" indent="0">
              <a:buNone/>
              <a:defRPr sz="5040" b="1"/>
            </a:lvl8pPr>
            <a:lvl9pPr marL="11521440" indent="0">
              <a:buNone/>
              <a:defRPr sz="504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0" y="12024360"/>
            <a:ext cx="1632704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981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7021" y="5638800"/>
            <a:ext cx="4296370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6741" y="5638800"/>
            <a:ext cx="4297759" cy="265636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19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>
              <a:defRPr sz="10080"/>
            </a:lvl1pPr>
            <a:lvl2pPr>
              <a:defRPr sz="8820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937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4" y="2194560"/>
            <a:ext cx="12386547" cy="7680960"/>
          </a:xfrm>
        </p:spPr>
        <p:txBody>
          <a:bodyPr anchor="b"/>
          <a:lstStyle>
            <a:lvl1pPr>
              <a:defRPr sz="1008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327042" y="4739642"/>
            <a:ext cx="19442430" cy="23393400"/>
          </a:xfrm>
        </p:spPr>
        <p:txBody>
          <a:bodyPr/>
          <a:lstStyle>
            <a:lvl1pPr marL="0" indent="0">
              <a:buNone/>
              <a:defRPr sz="10080"/>
            </a:lvl1pPr>
            <a:lvl2pPr marL="1440180" indent="0">
              <a:buNone/>
              <a:defRPr sz="8820"/>
            </a:lvl2pPr>
            <a:lvl3pPr marL="2880360" indent="0">
              <a:buNone/>
              <a:defRPr sz="7560"/>
            </a:lvl3pPr>
            <a:lvl4pPr marL="4320540" indent="0">
              <a:buNone/>
              <a:defRPr sz="6300"/>
            </a:lvl4pPr>
            <a:lvl5pPr marL="5760720" indent="0">
              <a:buNone/>
              <a:defRPr sz="6300"/>
            </a:lvl5pPr>
            <a:lvl6pPr marL="7200900" indent="0">
              <a:buNone/>
              <a:defRPr sz="6300"/>
            </a:lvl6pPr>
            <a:lvl7pPr marL="8641080" indent="0">
              <a:buNone/>
              <a:defRPr sz="6300"/>
            </a:lvl7pPr>
            <a:lvl8pPr marL="10081260" indent="0">
              <a:buNone/>
              <a:defRPr sz="6300"/>
            </a:lvl8pPr>
            <a:lvl9pPr marL="11521440" indent="0">
              <a:buNone/>
              <a:defRPr sz="6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4" y="9875520"/>
            <a:ext cx="12386547" cy="18295622"/>
          </a:xfrm>
        </p:spPr>
        <p:txBody>
          <a:bodyPr/>
          <a:lstStyle>
            <a:lvl1pPr marL="0" indent="0">
              <a:buNone/>
              <a:defRPr sz="5040"/>
            </a:lvl1pPr>
            <a:lvl2pPr marL="1440180" indent="0">
              <a:buNone/>
              <a:defRPr sz="4410"/>
            </a:lvl2pPr>
            <a:lvl3pPr marL="2880360" indent="0">
              <a:buNone/>
              <a:defRPr sz="3780"/>
            </a:lvl3pPr>
            <a:lvl4pPr marL="4320540" indent="0">
              <a:buNone/>
              <a:defRPr sz="3150"/>
            </a:lvl4pPr>
            <a:lvl5pPr marL="5760720" indent="0">
              <a:buNone/>
              <a:defRPr sz="3150"/>
            </a:lvl5pPr>
            <a:lvl6pPr marL="7200900" indent="0">
              <a:buNone/>
              <a:defRPr sz="3150"/>
            </a:lvl6pPr>
            <a:lvl7pPr marL="8641080" indent="0">
              <a:buNone/>
              <a:defRPr sz="3150"/>
            </a:lvl7pPr>
            <a:lvl8pPr marL="10081260" indent="0">
              <a:buNone/>
              <a:defRPr sz="3150"/>
            </a:lvl8pPr>
            <a:lvl9pPr marL="11521440" indent="0">
              <a:buNone/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9660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794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5" y="1752600"/>
            <a:ext cx="8281035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0" y="1752600"/>
            <a:ext cx="24363045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5" y="1317625"/>
            <a:ext cx="34565431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19684" y="7369176"/>
            <a:ext cx="16968788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19684" y="10439401"/>
            <a:ext cx="16968788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384" y="7369176"/>
            <a:ext cx="16975732" cy="3070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384" y="10439401"/>
            <a:ext cx="16975732" cy="189658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84" y="1311275"/>
            <a:ext cx="12634913" cy="55768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766" y="1311275"/>
            <a:ext cx="21469350" cy="280939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19684" y="6888163"/>
            <a:ext cx="12634913" cy="225171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331" y="23042564"/>
            <a:ext cx="23043157" cy="27209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331" y="2941639"/>
            <a:ext cx="23043157" cy="197500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331" y="25763539"/>
            <a:ext cx="23043157" cy="3862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Rectangle 33"/>
          <p:cNvSpPr>
            <a:spLocks noChangeArrowheads="1"/>
          </p:cNvSpPr>
          <p:nvPr/>
        </p:nvSpPr>
        <p:spPr bwMode="auto">
          <a:xfrm>
            <a:off x="607021" y="5638800"/>
            <a:ext cx="8727479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0" y="4800601"/>
            <a:ext cx="384048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533400" y="32445326"/>
            <a:ext cx="2200275" cy="3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TEMPLATE DESIGN © 2008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1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603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1" y="5638800"/>
            <a:ext cx="8727479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10054034" y="5638800"/>
            <a:ext cx="8734425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0" name="Rectangle 34"/>
          <p:cNvSpPr>
            <a:spLocks noChangeArrowheads="1"/>
          </p:cNvSpPr>
          <p:nvPr/>
        </p:nvSpPr>
        <p:spPr bwMode="auto">
          <a:xfrm>
            <a:off x="19488547" y="5638800"/>
            <a:ext cx="8734425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Rectangle 35"/>
          <p:cNvSpPr>
            <a:spLocks noChangeArrowheads="1"/>
          </p:cNvSpPr>
          <p:nvPr/>
        </p:nvSpPr>
        <p:spPr bwMode="auto">
          <a:xfrm>
            <a:off x="28943896" y="5638800"/>
            <a:ext cx="8734425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fontAlgn="base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7" name="Rectangle 3"/>
          <p:cNvSpPr>
            <a:spLocks noChangeArrowheads="1"/>
          </p:cNvSpPr>
          <p:nvPr/>
        </p:nvSpPr>
        <p:spPr bwMode="auto">
          <a:xfrm>
            <a:off x="607021" y="5638800"/>
            <a:ext cx="8727479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8" name="Rectangle 4"/>
          <p:cNvSpPr>
            <a:spLocks noChangeArrowheads="1"/>
          </p:cNvSpPr>
          <p:nvPr/>
        </p:nvSpPr>
        <p:spPr bwMode="auto">
          <a:xfrm>
            <a:off x="0" y="4800601"/>
            <a:ext cx="384048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29" name="Text Box 5"/>
          <p:cNvSpPr txBox="1">
            <a:spLocks noChangeArrowheads="1"/>
          </p:cNvSpPr>
          <p:nvPr/>
        </p:nvSpPr>
        <p:spPr bwMode="auto">
          <a:xfrm>
            <a:off x="533400" y="32445326"/>
            <a:ext cx="2200275" cy="3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1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1" y="5638800"/>
            <a:ext cx="8727479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10054034" y="5638800"/>
            <a:ext cx="18168938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28943896" y="5638800"/>
            <a:ext cx="8734425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fontAlgn="base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0" y="0"/>
            <a:ext cx="38404800" cy="480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607021" y="5638800"/>
            <a:ext cx="37071300" cy="26563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4800601"/>
            <a:ext cx="38404800" cy="130175"/>
          </a:xfrm>
          <a:prstGeom prst="rect">
            <a:avLst/>
          </a:prstGeom>
          <a:solidFill>
            <a:srgbClr val="66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1253" name="Text Box 5"/>
          <p:cNvSpPr txBox="1">
            <a:spLocks noChangeArrowheads="1"/>
          </p:cNvSpPr>
          <p:nvPr/>
        </p:nvSpPr>
        <p:spPr bwMode="auto">
          <a:xfrm>
            <a:off x="533400" y="32445326"/>
            <a:ext cx="2200275" cy="319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267" tIns="45624" rIns="91267" bIns="45624">
            <a:spAutoFit/>
          </a:bodyPr>
          <a:lstStyle/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500" b="1">
                <a:solidFill>
                  <a:schemeClr val="bg2"/>
                </a:solidFill>
                <a:latin typeface="Arial" charset="0"/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000" b="1">
                <a:solidFill>
                  <a:schemeClr val="bg2"/>
                </a:solidFill>
                <a:latin typeface="Arial" charset="0"/>
              </a:rPr>
              <a:t>www.PosterPresentations.com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0384" y="1273176"/>
            <a:ext cx="36683751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67" tIns="45624" rIns="91267" bIns="456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7021" y="5638800"/>
            <a:ext cx="36917114" cy="265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56408" tIns="456408" rIns="456408" bIns="4564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0" y="0"/>
            <a:ext cx="38404800" cy="32918400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rtl="0" fontAlgn="base">
        <a:spcBef>
          <a:spcPct val="20000"/>
        </a:spcBef>
        <a:spcAft>
          <a:spcPct val="0"/>
        </a:spcAft>
        <a:buChar char="–"/>
        <a:defRPr sz="29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9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1752603"/>
            <a:ext cx="3312414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8763000"/>
            <a:ext cx="3312414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D695E-2DB3-4BC6-ABFB-55CFD2812F88}" type="datetimeFigureOut">
              <a:rPr lang="en-US" smtClean="0"/>
              <a:t>5/3/2018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0510482"/>
            <a:ext cx="129616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0510482"/>
            <a:ext cx="86410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67945-3504-4DD1-9EB5-06846296B1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2880360" rtl="0" eaLnBrk="1" latinLnBrk="0" hangingPunct="1">
        <a:lnSpc>
          <a:spcPct val="90000"/>
        </a:lnSpc>
        <a:spcBef>
          <a:spcPct val="0"/>
        </a:spcBef>
        <a:buNone/>
        <a:defRPr sz="13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0" indent="-720090" algn="l" defTabSz="2880360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20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0" indent="-720090" algn="l" defTabSz="288036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0" algn="l" defTabSz="2880360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mailto:ctralie@alumni.princeton.edu" TargetMode="Externa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hyperlink" Target="mailto:guillermo.sapiro@duke.edu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mailto:m.goodwin@northeastern.edu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940323" y="898605"/>
            <a:ext cx="36120113" cy="252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243" tIns="45614" rIns="91243" bIns="45614">
            <a:spAutoFit/>
          </a:bodyPr>
          <a:lstStyle/>
          <a:p>
            <a:r>
              <a:rPr lang="en-US" sz="5800" dirty="0"/>
              <a:t>Automated Detection of Stereotypical Motor Movements </a:t>
            </a:r>
            <a:r>
              <a:rPr lang="en-US" sz="5800" dirty="0" smtClean="0"/>
              <a:t>in </a:t>
            </a:r>
            <a:r>
              <a:rPr lang="en-US" sz="5800" dirty="0"/>
              <a:t>Children </a:t>
            </a:r>
            <a:r>
              <a:rPr lang="en-US" sz="5800" dirty="0" smtClean="0"/>
              <a:t>with </a:t>
            </a:r>
            <a:r>
              <a:rPr lang="en-US" sz="5800" dirty="0"/>
              <a:t>Autism Spectrum Disorder </a:t>
            </a:r>
            <a:r>
              <a:rPr lang="en-US" sz="5800" dirty="0" smtClean="0"/>
              <a:t>Using </a:t>
            </a:r>
            <a:r>
              <a:rPr lang="en-US" sz="5800" dirty="0"/>
              <a:t>Geometric Feature </a:t>
            </a:r>
            <a:r>
              <a:rPr lang="en-US" sz="5800" dirty="0" smtClean="0"/>
              <a:t>Fusion</a:t>
            </a:r>
          </a:p>
          <a:p>
            <a:r>
              <a:rPr lang="en-US" sz="3200" b="1" dirty="0" smtClean="0">
                <a:latin typeface="Arial" charset="0"/>
              </a:rPr>
              <a:t>Christopher J. Tralie</a:t>
            </a:r>
            <a:r>
              <a:rPr lang="en-US" sz="3200" b="1" baseline="30000" dirty="0" smtClean="0">
                <a:latin typeface="Arial" charset="0"/>
              </a:rPr>
              <a:t>1</a:t>
            </a:r>
            <a:r>
              <a:rPr lang="en-US" sz="3200" b="1" dirty="0" smtClean="0">
                <a:latin typeface="Arial" charset="0"/>
              </a:rPr>
              <a:t> (</a:t>
            </a:r>
            <a:r>
              <a:rPr lang="en-US" sz="3200" b="1" dirty="0" smtClean="0">
                <a:latin typeface="Arial" charset="0"/>
                <a:hlinkClick r:id="rId3"/>
              </a:rPr>
              <a:t>ctralie@alumni.princeton.edu</a:t>
            </a:r>
            <a:r>
              <a:rPr lang="en-US" sz="3200" b="1" dirty="0" smtClean="0">
                <a:latin typeface="Arial" charset="0"/>
              </a:rPr>
              <a:t>) Matthew S. Goodwin</a:t>
            </a:r>
            <a:r>
              <a:rPr lang="en-US" sz="3200" b="1" baseline="30000" dirty="0" smtClean="0">
                <a:latin typeface="Arial" charset="0"/>
              </a:rPr>
              <a:t>2</a:t>
            </a:r>
            <a:r>
              <a:rPr lang="en-US" sz="3200" b="1" dirty="0" smtClean="0">
                <a:latin typeface="Arial" charset="0"/>
              </a:rPr>
              <a:t> (</a:t>
            </a:r>
            <a:r>
              <a:rPr lang="en-US" sz="3200" b="1" dirty="0" smtClean="0">
                <a:latin typeface="Arial" charset="0"/>
                <a:hlinkClick r:id="rId4"/>
              </a:rPr>
              <a:t>m.goodwin@northeastern.edu</a:t>
            </a:r>
            <a:r>
              <a:rPr lang="en-US" sz="3200" b="1" dirty="0" smtClean="0">
                <a:latin typeface="Arial" charset="0"/>
              </a:rPr>
              <a:t>) Guillermo Sapiro</a:t>
            </a:r>
            <a:r>
              <a:rPr lang="en-US" sz="3200" b="1" baseline="30000" dirty="0">
                <a:latin typeface="Arial" charset="0"/>
              </a:rPr>
              <a:t>1</a:t>
            </a:r>
            <a:r>
              <a:rPr lang="en-US" sz="3200" b="1" dirty="0" smtClean="0">
                <a:latin typeface="Arial" charset="0"/>
              </a:rPr>
              <a:t> (</a:t>
            </a:r>
            <a:r>
              <a:rPr lang="en-US" sz="3200" b="1" dirty="0" smtClean="0">
                <a:latin typeface="Arial" charset="0"/>
                <a:hlinkClick r:id="rId5"/>
              </a:rPr>
              <a:t>guillermo.sapiro@duke.edu</a:t>
            </a:r>
            <a:r>
              <a:rPr lang="en-US" sz="3200" b="1" dirty="0" smtClean="0">
                <a:latin typeface="Arial" charset="0"/>
              </a:rPr>
              <a:t>)</a:t>
            </a:r>
          </a:p>
          <a:p>
            <a:r>
              <a:rPr lang="en-US" sz="3200" b="1" baseline="30000" dirty="0" smtClean="0">
                <a:latin typeface="Arial" charset="0"/>
              </a:rPr>
              <a:t>1</a:t>
            </a:r>
            <a:r>
              <a:rPr lang="en-US" sz="3200" b="1" dirty="0" smtClean="0">
                <a:latin typeface="Arial" charset="0"/>
              </a:rPr>
              <a:t>Duke </a:t>
            </a:r>
            <a:r>
              <a:rPr lang="en-US" sz="3200" b="1" dirty="0" smtClean="0">
                <a:latin typeface="Arial" charset="0"/>
              </a:rPr>
              <a:t>University</a:t>
            </a:r>
            <a:r>
              <a:rPr lang="en-US" sz="3200" b="1" dirty="0" smtClean="0">
                <a:latin typeface="Arial" charset="0"/>
              </a:rPr>
              <a:t>, </a:t>
            </a:r>
            <a:r>
              <a:rPr lang="en-US" sz="3200" b="1" baseline="30000" dirty="0" smtClean="0">
                <a:latin typeface="Arial" charset="0"/>
              </a:rPr>
              <a:t>2</a:t>
            </a:r>
            <a:r>
              <a:rPr lang="en-US" sz="3200" b="1" dirty="0" smtClean="0">
                <a:latin typeface="Arial" charset="0"/>
              </a:rPr>
              <a:t>Northeastern University</a:t>
            </a:r>
            <a:r>
              <a:rPr lang="en-US" sz="3200" b="1" dirty="0">
                <a:latin typeface="Arial" charset="0"/>
              </a:rPr>
              <a:t/>
            </a:r>
            <a:br>
              <a:rPr lang="en-US" sz="3200" b="1" dirty="0">
                <a:latin typeface="Arial" charset="0"/>
              </a:rPr>
            </a:br>
            <a:endParaRPr lang="en-US" sz="3200" b="1" dirty="0">
              <a:latin typeface="Arial" charset="0"/>
            </a:endParaRPr>
          </a:p>
        </p:txBody>
      </p:sp>
      <p:sp>
        <p:nvSpPr>
          <p:cNvPr id="67" name="Text Box 424"/>
          <p:cNvSpPr txBox="1">
            <a:spLocks noChangeArrowheads="1"/>
          </p:cNvSpPr>
          <p:nvPr/>
        </p:nvSpPr>
        <p:spPr bwMode="auto">
          <a:xfrm>
            <a:off x="940325" y="3479685"/>
            <a:ext cx="9325896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Background</a:t>
            </a:r>
          </a:p>
        </p:txBody>
      </p:sp>
      <p:sp>
        <p:nvSpPr>
          <p:cNvPr id="28" name="Text Box 424"/>
          <p:cNvSpPr txBox="1">
            <a:spLocks noChangeArrowheads="1"/>
          </p:cNvSpPr>
          <p:nvPr/>
        </p:nvSpPr>
        <p:spPr bwMode="auto">
          <a:xfrm>
            <a:off x="24647937" y="23520638"/>
            <a:ext cx="13229310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References/Code</a:t>
            </a:r>
          </a:p>
        </p:txBody>
      </p:sp>
      <p:sp>
        <p:nvSpPr>
          <p:cNvPr id="33" name="Text Box 424"/>
          <p:cNvSpPr txBox="1">
            <a:spLocks noChangeArrowheads="1"/>
          </p:cNvSpPr>
          <p:nvPr/>
        </p:nvSpPr>
        <p:spPr bwMode="auto">
          <a:xfrm>
            <a:off x="24647936" y="29998264"/>
            <a:ext cx="13402278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Acknowledgements</a:t>
            </a:r>
          </a:p>
        </p:txBody>
      </p:sp>
      <p:sp>
        <p:nvSpPr>
          <p:cNvPr id="2051" name="Rectangle 2050"/>
          <p:cNvSpPr/>
          <p:nvPr/>
        </p:nvSpPr>
        <p:spPr>
          <a:xfrm>
            <a:off x="24647937" y="24191599"/>
            <a:ext cx="13013913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[1] </a:t>
            </a:r>
            <a:r>
              <a:rPr lang="en-US" sz="2000" dirty="0" err="1"/>
              <a:t>Großekathöfer</a:t>
            </a:r>
            <a:r>
              <a:rPr lang="en-US" sz="2000" dirty="0"/>
              <a:t>, Ulf, Nikolay V. </a:t>
            </a:r>
            <a:r>
              <a:rPr lang="en-US" sz="2000" dirty="0" err="1"/>
              <a:t>Manyakov</a:t>
            </a:r>
            <a:r>
              <a:rPr lang="en-US" sz="2000" dirty="0"/>
              <a:t>, </a:t>
            </a:r>
            <a:r>
              <a:rPr lang="en-US" sz="2000" dirty="0" err="1"/>
              <a:t>Vojkan</a:t>
            </a:r>
            <a:r>
              <a:rPr lang="en-US" sz="2000" dirty="0"/>
              <a:t> </a:t>
            </a:r>
            <a:r>
              <a:rPr lang="en-US" sz="2000" dirty="0" err="1"/>
              <a:t>Mihajlović</a:t>
            </a:r>
            <a:r>
              <a:rPr lang="en-US" sz="2000" dirty="0"/>
              <a:t>, Gahan </a:t>
            </a:r>
            <a:r>
              <a:rPr lang="en-US" sz="2000" dirty="0" err="1"/>
              <a:t>Pandina</a:t>
            </a:r>
            <a:r>
              <a:rPr lang="en-US" sz="2000" dirty="0"/>
              <a:t>, Andrew </a:t>
            </a:r>
            <a:r>
              <a:rPr lang="en-US" sz="2000" dirty="0" err="1"/>
              <a:t>Skalkin</a:t>
            </a:r>
            <a:r>
              <a:rPr lang="en-US" sz="2000" dirty="0"/>
              <a:t>, Seth Ness, Abigail </a:t>
            </a:r>
            <a:r>
              <a:rPr lang="en-US" sz="2000" dirty="0" err="1"/>
              <a:t>Bangerter</a:t>
            </a:r>
            <a:r>
              <a:rPr lang="en-US" sz="2000" dirty="0"/>
              <a:t>, and Matthew S. Goodwin. "Automated detection of stereotypical motor movements in autism spectrum disorder using recurrence quantification analysis." </a:t>
            </a:r>
            <a:r>
              <a:rPr lang="en-US" sz="2000" i="1" dirty="0"/>
              <a:t>Frontiers in </a:t>
            </a:r>
            <a:r>
              <a:rPr lang="en-US" sz="2000" i="1" dirty="0" err="1"/>
              <a:t>neuroinformatics</a:t>
            </a:r>
            <a:r>
              <a:rPr lang="en-US" sz="2000" dirty="0"/>
              <a:t> 11 (2017): 9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[2] </a:t>
            </a:r>
            <a:r>
              <a:rPr lang="en-US" sz="2000" dirty="0"/>
              <a:t>Goodwin, Matthew S., et al. "Moving towards a real-time system for automatically recognizing stereotypical motor movements in individuals on the autism spectrum using wireless </a:t>
            </a:r>
            <a:r>
              <a:rPr lang="en-US" sz="2000" dirty="0" err="1"/>
              <a:t>accelerometry</a:t>
            </a:r>
            <a:r>
              <a:rPr lang="en-US" sz="2000" dirty="0"/>
              <a:t>." </a:t>
            </a:r>
            <a:r>
              <a:rPr lang="en-US" sz="2000" i="1" dirty="0"/>
              <a:t>Proceedings of the 2014 ACM International Joint Conference on Pervasive and Ubiquitous Computing</a:t>
            </a:r>
            <a:r>
              <a:rPr lang="en-US" sz="2000" dirty="0"/>
              <a:t>. ACM, 2014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[3] </a:t>
            </a:r>
            <a:r>
              <a:rPr lang="en-US" sz="2000" dirty="0" err="1" smtClean="0"/>
              <a:t>Eckmann</a:t>
            </a:r>
            <a:r>
              <a:rPr lang="en-US" sz="2000" dirty="0"/>
              <a:t>, J.-P., </a:t>
            </a:r>
            <a:r>
              <a:rPr lang="en-US" sz="2000" dirty="0" err="1"/>
              <a:t>Kamphorst</a:t>
            </a:r>
            <a:r>
              <a:rPr lang="en-US" sz="2000" dirty="0"/>
              <a:t>, S. O., and </a:t>
            </a:r>
            <a:r>
              <a:rPr lang="en-US" sz="2000" dirty="0" err="1"/>
              <a:t>Ruelle</a:t>
            </a:r>
            <a:r>
              <a:rPr lang="en-US" sz="2000" dirty="0"/>
              <a:t>, D. (1987), </a:t>
            </a:r>
            <a:r>
              <a:rPr lang="en-US" sz="2000" dirty="0" smtClean="0"/>
              <a:t>Recurrence </a:t>
            </a:r>
            <a:r>
              <a:rPr lang="en-US" sz="2000" dirty="0"/>
              <a:t>plots </a:t>
            </a:r>
            <a:r>
              <a:rPr lang="en-US" sz="2000" dirty="0" smtClean="0"/>
              <a:t>of dynamical </a:t>
            </a:r>
            <a:r>
              <a:rPr lang="en-US" sz="2000" dirty="0"/>
              <a:t>systems," EPL (</a:t>
            </a:r>
            <a:r>
              <a:rPr lang="en-US" sz="2000" dirty="0" err="1"/>
              <a:t>Europhysics</a:t>
            </a:r>
            <a:r>
              <a:rPr lang="en-US" sz="2000" dirty="0"/>
              <a:t> Letters), 4, 973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[4] </a:t>
            </a:r>
            <a:r>
              <a:rPr lang="en-US" sz="2000" dirty="0" err="1"/>
              <a:t>Edelsbrunner</a:t>
            </a:r>
            <a:r>
              <a:rPr lang="en-US" sz="2000" dirty="0"/>
              <a:t>, Herbert, and John </a:t>
            </a:r>
            <a:r>
              <a:rPr lang="en-US" sz="2000" dirty="0" err="1"/>
              <a:t>Harer</a:t>
            </a:r>
            <a:r>
              <a:rPr lang="en-US" sz="2000" dirty="0"/>
              <a:t>. </a:t>
            </a:r>
            <a:r>
              <a:rPr lang="en-US" sz="2000" i="1" dirty="0"/>
              <a:t>Computational topology: an introduction</a:t>
            </a:r>
            <a:r>
              <a:rPr lang="en-US" sz="2000" dirty="0"/>
              <a:t>. American Mathematical Soc., 2010.</a:t>
            </a:r>
          </a:p>
          <a:p>
            <a:r>
              <a:rPr lang="en-US" sz="2000" dirty="0" smtClean="0"/>
              <a:t>[5] </a:t>
            </a:r>
            <a:r>
              <a:rPr lang="en-US" sz="2000" dirty="0"/>
              <a:t>Jose A </a:t>
            </a:r>
            <a:r>
              <a:rPr lang="en-US" sz="2000" dirty="0" err="1"/>
              <a:t>Perea</a:t>
            </a:r>
            <a:r>
              <a:rPr lang="en-US" sz="2000" dirty="0"/>
              <a:t> and John </a:t>
            </a:r>
            <a:r>
              <a:rPr lang="en-US" sz="2000" dirty="0" err="1"/>
              <a:t>Harer</a:t>
            </a:r>
            <a:r>
              <a:rPr lang="en-US" sz="2000" dirty="0"/>
              <a:t>. Sliding windows and persistence: An application of topological methods to signal analysis. Foundations of  </a:t>
            </a:r>
            <a:r>
              <a:rPr lang="en-US" sz="2000" dirty="0" err="1"/>
              <a:t>omputational</a:t>
            </a:r>
            <a:r>
              <a:rPr lang="en-US" sz="2000" dirty="0"/>
              <a:t> Mathematics, pages 1–40, 2013.</a:t>
            </a:r>
          </a:p>
          <a:p>
            <a:r>
              <a:rPr lang="en-US" sz="2000" dirty="0" smtClean="0"/>
              <a:t>[6] </a:t>
            </a:r>
            <a:r>
              <a:rPr lang="en-US" sz="2000" dirty="0"/>
              <a:t>Christopher J. Tralie and Jose A. </a:t>
            </a:r>
            <a:r>
              <a:rPr lang="en-US" sz="2000" dirty="0" err="1"/>
              <a:t>Perea</a:t>
            </a:r>
            <a:r>
              <a:rPr lang="en-US" sz="2000" dirty="0"/>
              <a:t>. (Quasi)Periodicity Quantification in Video Data, Using Topology. SIAM Journal on Imaging Sciences 2018 11:2, 1049-1077 </a:t>
            </a:r>
            <a:endParaRPr lang="en-US" sz="2000" dirty="0" smtClean="0"/>
          </a:p>
          <a:p>
            <a:r>
              <a:rPr lang="en-US" sz="2000" dirty="0"/>
              <a:t>[7] </a:t>
            </a:r>
            <a:r>
              <a:rPr lang="en-US" sz="2000" dirty="0" err="1"/>
              <a:t>Takens</a:t>
            </a:r>
            <a:r>
              <a:rPr lang="en-US" sz="2000" dirty="0"/>
              <a:t>, Floris. "Detecting strange attractors in turbulence." </a:t>
            </a:r>
            <a:r>
              <a:rPr lang="en-US" sz="2000" i="1" dirty="0"/>
              <a:t>Dynamical systems and turbulence, Warwick 1980</a:t>
            </a:r>
            <a:r>
              <a:rPr lang="en-US" sz="2000" dirty="0"/>
              <a:t>. Springer, Berlin, Heidelberg, 1981. 366-381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[8] Cao, Z., Simon, T., Wei, S. E., &amp; Sheikh, Y. (2017, July). </a:t>
            </a:r>
            <a:r>
              <a:rPr lang="en-US" sz="2000" dirty="0" err="1"/>
              <a:t>Realtime</a:t>
            </a:r>
            <a:r>
              <a:rPr lang="en-US" sz="2000" dirty="0"/>
              <a:t> multi-person 2d pose estimation using part affinity fields. In </a:t>
            </a:r>
            <a:r>
              <a:rPr lang="en-US" sz="2000" i="1" dirty="0"/>
              <a:t>CVPR</a:t>
            </a:r>
            <a:r>
              <a:rPr lang="en-US" sz="2000" dirty="0"/>
              <a:t> (Vol. 1, No. 2, p. 7).</a:t>
            </a:r>
          </a:p>
          <a:p>
            <a:endParaRPr 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24647936" y="30746363"/>
            <a:ext cx="130707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Christopher Tralie: NSF big data grant DKA-1447491, </a:t>
            </a:r>
            <a:r>
              <a:rPr lang="en-US" sz="2400" dirty="0" smtClean="0"/>
              <a:t>NSF Graduate </a:t>
            </a:r>
            <a:r>
              <a:rPr lang="en-US" sz="2400" dirty="0"/>
              <a:t>Fellowship NSF DGF-1106401 </a:t>
            </a:r>
            <a:endParaRPr lang="en-US" sz="2400" dirty="0" smtClean="0"/>
          </a:p>
          <a:p>
            <a:r>
              <a:rPr lang="en-US" sz="2400" dirty="0" smtClean="0"/>
              <a:t>Guillermo </a:t>
            </a:r>
            <a:r>
              <a:rPr lang="en-US" sz="2400" dirty="0" err="1" smtClean="0"/>
              <a:t>Sapiro</a:t>
            </a:r>
            <a:r>
              <a:rPr lang="en-US" sz="2400" dirty="0" smtClean="0"/>
              <a:t>: Partially </a:t>
            </a:r>
            <a:r>
              <a:rPr lang="en-US" sz="2400" dirty="0"/>
              <a:t>supported by NSF, NIH, and DoD </a:t>
            </a:r>
            <a:endParaRPr lang="en-US" sz="2400" dirty="0" smtClean="0"/>
          </a:p>
          <a:p>
            <a:r>
              <a:rPr lang="en-US" sz="2400" dirty="0" smtClean="0"/>
              <a:t>Matthew Goodwin: National </a:t>
            </a:r>
            <a:r>
              <a:rPr lang="en-US" sz="2400" dirty="0"/>
              <a:t>Institute on Deafness and Other </a:t>
            </a:r>
            <a:r>
              <a:rPr lang="en-US" sz="2400" dirty="0" smtClean="0"/>
              <a:t>Communication Disorders </a:t>
            </a:r>
            <a:r>
              <a:rPr lang="en-US" sz="2400" dirty="0"/>
              <a:t>(P50 DC013027)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4619119" y="29141110"/>
            <a:ext cx="116050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 smtClean="0"/>
              <a:t>Open Source Code Repository: </a:t>
            </a:r>
            <a:r>
              <a:rPr lang="en-US" sz="3000" dirty="0">
                <a:solidFill>
                  <a:srgbClr val="0070C0"/>
                </a:solidFill>
              </a:rPr>
              <a:t>https://github.com/ctralie/AutismPeriodicities</a:t>
            </a:r>
            <a:endParaRPr lang="en-US" sz="3000" u="sng" dirty="0">
              <a:solidFill>
                <a:srgbClr val="0070C0"/>
              </a:solidFill>
            </a:endParaRPr>
          </a:p>
          <a:p>
            <a:endParaRPr lang="en-US" sz="3000" dirty="0" smtClean="0">
              <a:solidFill>
                <a:srgbClr val="0066FF"/>
              </a:solidFill>
            </a:endParaRPr>
          </a:p>
        </p:txBody>
      </p:sp>
      <p:sp>
        <p:nvSpPr>
          <p:cNvPr id="12" name="Text Box 424"/>
          <p:cNvSpPr txBox="1">
            <a:spLocks noChangeArrowheads="1"/>
          </p:cNvSpPr>
          <p:nvPr/>
        </p:nvSpPr>
        <p:spPr bwMode="auto">
          <a:xfrm>
            <a:off x="940326" y="10033633"/>
            <a:ext cx="9325893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Objective</a:t>
            </a:r>
          </a:p>
        </p:txBody>
      </p:sp>
      <p:sp>
        <p:nvSpPr>
          <p:cNvPr id="13" name="Text Box 424"/>
          <p:cNvSpPr txBox="1">
            <a:spLocks noChangeArrowheads="1"/>
          </p:cNvSpPr>
          <p:nvPr/>
        </p:nvSpPr>
        <p:spPr bwMode="auto">
          <a:xfrm>
            <a:off x="854896" y="14268474"/>
            <a:ext cx="9325892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Methods Prior Art: Recurrence </a:t>
            </a:r>
            <a:r>
              <a:rPr lang="en-US" sz="3200" b="1" dirty="0" smtClean="0">
                <a:solidFill>
                  <a:srgbClr val="F8F8F8"/>
                </a:solidFill>
              </a:rPr>
              <a:t>Quantification</a:t>
            </a:r>
            <a:r>
              <a:rPr lang="en-US" sz="3200" b="1" baseline="30000" dirty="0" smtClean="0">
                <a:solidFill>
                  <a:srgbClr val="F8F8F8"/>
                </a:solidFill>
              </a:rPr>
              <a:t>[1]</a:t>
            </a:r>
            <a:endParaRPr lang="en-US" sz="3200" b="1" dirty="0" smtClean="0">
              <a:solidFill>
                <a:srgbClr val="F8F8F8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0324" y="4093764"/>
            <a:ext cx="9325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0404"/>
                </a:solidFill>
                <a:latin typeface="ArialMT"/>
              </a:rPr>
              <a:t>One of the two main diagnostic criteria for autism spectrum disorder (ASD) in the DSM-5 is restricted, repetitive patterns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of behavior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, interests, and/or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One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of the ways these behaviors manifest in ASD is stereotypical motor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movements (SMM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). 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Traditional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measures of SMM primarily include rating scales, direct behavioral observation, and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video-based methods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,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all of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which can be subjective, inaccurate, time-intensive, and difficult to compare across different individuals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with ASD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. 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More reliably, accurately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, and efficiently detecting and monitoring SMM over time could provide important insights for understanding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and intervening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upon a core symptom of ASD.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54680" y="10921327"/>
            <a:ext cx="95115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0404"/>
                </a:solidFill>
                <a:latin typeface="ArialMT"/>
              </a:rPr>
              <a:t>Leverage a novel set of features based on sliding windows and topological data analysis to computationally detect the onset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and type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of SMM using accelerometer data from children with ASD. 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Method should be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efficient/automated,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 and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Method should lead to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interpretable, parsimonious features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0404"/>
              </a:solidFill>
              <a:latin typeface="ArialM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876555"/>
              </p:ext>
            </p:extLst>
          </p:nvPr>
        </p:nvGraphicFramePr>
        <p:xfrm>
          <a:off x="25165127" y="11607671"/>
          <a:ext cx="12496723" cy="48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3163"/>
                <a:gridCol w="3007233"/>
                <a:gridCol w="2762199"/>
                <a:gridCol w="3564128"/>
              </a:tblGrid>
              <a:tr h="16002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 smtClean="0">
                          <a:effectLst/>
                        </a:rPr>
                        <a:t>Persistence Periodicity Scores</a:t>
                      </a:r>
                      <a:r>
                        <a:rPr lang="en-US" sz="240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2400" u="none" strike="noStrike" dirty="0" smtClean="0">
                          <a:effectLst/>
                        </a:rPr>
                        <a:t>(3 </a:t>
                      </a:r>
                      <a:r>
                        <a:rPr lang="en-US" sz="2400" u="none" strike="noStrike" dirty="0">
                          <a:effectLst/>
                        </a:rPr>
                        <a:t>Features)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RQA </a:t>
                      </a:r>
                      <a:r>
                        <a:rPr lang="en-US" sz="2400" u="none" strike="noStrike" dirty="0" smtClean="0">
                          <a:effectLst/>
                        </a:rPr>
                        <a:t>Features</a:t>
                      </a:r>
                    </a:p>
                    <a:p>
                      <a:pPr algn="l" fontAlgn="ctr"/>
                      <a:r>
                        <a:rPr lang="en-US" sz="2400" u="none" strike="noStrike" dirty="0" smtClean="0">
                          <a:effectLst/>
                        </a:rPr>
                        <a:t>(</a:t>
                      </a:r>
                      <a:r>
                        <a:rPr lang="en-US" sz="2400" u="none" strike="noStrike" dirty="0">
                          <a:effectLst/>
                        </a:rPr>
                        <a:t>27 Features)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RQA + Persistence </a:t>
                      </a:r>
                      <a:endParaRPr lang="en-US" sz="2400" u="none" strike="noStrike" dirty="0" smtClean="0">
                        <a:effectLst/>
                      </a:endParaRPr>
                    </a:p>
                    <a:p>
                      <a:pPr algn="l" fontAlgn="ctr"/>
                      <a:r>
                        <a:rPr lang="en-US" sz="2400" u="none" strike="noStrike" dirty="0" smtClean="0">
                          <a:effectLst/>
                        </a:rPr>
                        <a:t>(</a:t>
                      </a:r>
                      <a:r>
                        <a:rPr lang="en-US" sz="2400" u="none" strike="noStrike" dirty="0">
                          <a:effectLst/>
                        </a:rPr>
                        <a:t>30 Features)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Flap-Rock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0.903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0.816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0.902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Rock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0.942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0.947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0.955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Flap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0.91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0.877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0.933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Normal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0.936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0.884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0.917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Overall Classification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84.75%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85.91%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 dirty="0">
                          <a:effectLst/>
                        </a:rPr>
                        <a:t>90.61%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800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Periodic Or Not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>
                          <a:effectLst/>
                        </a:rPr>
                        <a:t>90.52%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90.76%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effectLst/>
                        </a:rPr>
                        <a:t>93.45%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7936" y="5790214"/>
            <a:ext cx="4273624" cy="43891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623" y="5718420"/>
            <a:ext cx="4514705" cy="43891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8001" y="5885413"/>
            <a:ext cx="4211425" cy="41102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928607" y="5179811"/>
            <a:ext cx="3992953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 Wrist Periodicity Scores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9510102" y="5170804"/>
            <a:ext cx="419493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 Wrist Periodicity Scores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4210391" y="5210033"/>
            <a:ext cx="3477362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Trunk Periodicity Scores</a:t>
            </a:r>
            <a:endParaRPr lang="en-US" dirty="0"/>
          </a:p>
        </p:txBody>
      </p:sp>
      <p:sp>
        <p:nvSpPr>
          <p:cNvPr id="27" name="Text Box 424"/>
          <p:cNvSpPr txBox="1">
            <a:spLocks noChangeArrowheads="1"/>
          </p:cNvSpPr>
          <p:nvPr/>
        </p:nvSpPr>
        <p:spPr bwMode="auto">
          <a:xfrm>
            <a:off x="24619119" y="3462730"/>
            <a:ext cx="13402277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Results / Conclusions</a:t>
            </a:r>
            <a:endParaRPr lang="en-US" sz="3200" b="1" dirty="0" smtClean="0">
              <a:solidFill>
                <a:srgbClr val="F8F8F8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59" y="19422617"/>
            <a:ext cx="7462141" cy="358876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3321" y="11237957"/>
            <a:ext cx="5337365" cy="263374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941" y="14429798"/>
            <a:ext cx="5182030" cy="25845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416" y="11111199"/>
            <a:ext cx="5266689" cy="516105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872812" y="4166882"/>
            <a:ext cx="1195201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0404"/>
                </a:solidFill>
                <a:latin typeface="ArialMT"/>
              </a:rPr>
              <a:t>We used publicly available data from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Goodwin </a:t>
            </a:r>
            <a:r>
              <a:rPr lang="en-US" sz="2400" dirty="0" err="1">
                <a:solidFill>
                  <a:srgbClr val="050404"/>
                </a:solidFill>
                <a:latin typeface="ArialMT"/>
              </a:rPr>
              <a:t>etal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.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2014</a:t>
            </a:r>
            <a:r>
              <a:rPr lang="en-US" sz="2400" baseline="30000" dirty="0" smtClean="0">
                <a:solidFill>
                  <a:srgbClr val="050404"/>
                </a:solidFill>
                <a:latin typeface="ArialMT"/>
              </a:rPr>
              <a:t>[2]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to study automated classification of SMM in a subset of 6 subjects,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with each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session spanning approximately 20 minutes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Each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subject had a </a:t>
            </a:r>
            <a:r>
              <a:rPr lang="en-US" sz="2400" i="1" dirty="0">
                <a:solidFill>
                  <a:srgbClr val="050404"/>
                </a:solidFill>
                <a:latin typeface="ArialMT"/>
              </a:rPr>
              <a:t>3-axis </a:t>
            </a:r>
            <a:r>
              <a:rPr lang="en-US" sz="2400" i="1" dirty="0" smtClean="0">
                <a:solidFill>
                  <a:srgbClr val="050404"/>
                </a:solidFill>
                <a:latin typeface="ArialMT"/>
              </a:rPr>
              <a:t>accelerometer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A(t)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=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(A</a:t>
            </a:r>
            <a:r>
              <a:rPr lang="en-US" sz="2400" baseline="-25000" dirty="0" smtClean="0">
                <a:solidFill>
                  <a:srgbClr val="050404"/>
                </a:solidFill>
                <a:latin typeface="ArialMT"/>
              </a:rPr>
              <a:t>x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(t), A</a:t>
            </a:r>
            <a:r>
              <a:rPr lang="en-US" sz="2400" baseline="-25000" dirty="0" smtClean="0">
                <a:solidFill>
                  <a:srgbClr val="050404"/>
                </a:solidFill>
                <a:latin typeface="ArialMT"/>
              </a:rPr>
              <a:t>y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(t), </a:t>
            </a:r>
            <a:r>
              <a:rPr lang="en-US" sz="2400" dirty="0" err="1" smtClean="0">
                <a:solidFill>
                  <a:srgbClr val="050404"/>
                </a:solidFill>
                <a:latin typeface="ArialMT"/>
              </a:rPr>
              <a:t>A</a:t>
            </a:r>
            <a:r>
              <a:rPr lang="en-US" sz="2400" baseline="-25000" dirty="0" err="1" smtClean="0">
                <a:solidFill>
                  <a:srgbClr val="050404"/>
                </a:solidFill>
                <a:latin typeface="ArialMT"/>
              </a:rPr>
              <a:t>z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(t)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)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on his/her left wrist, right wrist,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and torso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to measure stereotypical hand flapping and body-rocking. 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Each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accelerometer time series was accompanied by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annotated ground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truth labels provided by human coders indicating time-stamped onset and offset for the following three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operationally defined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SMM: </a:t>
            </a:r>
            <a:r>
              <a:rPr lang="en-US" sz="2400" b="1" dirty="0">
                <a:solidFill>
                  <a:srgbClr val="050404"/>
                </a:solidFill>
                <a:latin typeface="ArialMT"/>
              </a:rPr>
              <a:t>flap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, </a:t>
            </a:r>
            <a:r>
              <a:rPr lang="en-US" sz="2400" b="1" dirty="0">
                <a:solidFill>
                  <a:srgbClr val="050404"/>
                </a:solidFill>
                <a:latin typeface="ArialMT"/>
              </a:rPr>
              <a:t>rock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, and </a:t>
            </a:r>
            <a:r>
              <a:rPr lang="en-US" sz="2400" b="1" dirty="0" err="1">
                <a:solidFill>
                  <a:srgbClr val="050404"/>
                </a:solidFill>
                <a:latin typeface="ArialMT"/>
              </a:rPr>
              <a:t>flap+rock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. 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We 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segmented all of the accelerometer data into 2-second windows that overlapped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by 130 milliseconds and computed features in each window to classify the window as one of the three types of motion, or a “normal motion” (lack of SMM)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10290957" y="17229745"/>
            <a:ext cx="1279795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Sliding windows </a:t>
            </a:r>
            <a:r>
              <a:rPr lang="en-US" sz="2400" dirty="0" err="1" smtClean="0">
                <a:solidFill>
                  <a:srgbClr val="050404"/>
                </a:solidFill>
                <a:latin typeface="ArialMT"/>
              </a:rPr>
              <a:t>S</a:t>
            </a:r>
            <a:r>
              <a:rPr lang="en-US" sz="2400" baseline="-25000" dirty="0" err="1" smtClean="0">
                <a:solidFill>
                  <a:srgbClr val="050404"/>
                </a:solidFill>
                <a:latin typeface="ArialMT"/>
              </a:rPr>
              <a:t>M,Tau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 turns 3D accelerometer time series into a point cloud in 3(M+1) dimensions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All periodic signals turn into</a:t>
            </a:r>
            <a:r>
              <a:rPr lang="en-US" sz="2400" b="1" i="1" dirty="0" smtClean="0">
                <a:solidFill>
                  <a:srgbClr val="050404"/>
                </a:solidFill>
                <a:latin typeface="ArialMT"/>
              </a:rPr>
              <a:t> topological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loops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after sliding window embedding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[5, 6, 7].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Measure the roundness of these loops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with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topological data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“Birth time”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b</a:t>
            </a:r>
            <a:r>
              <a:rPr lang="en-US" sz="2400" b="1" baseline="-25000" dirty="0" smtClean="0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baseline="-25000" dirty="0" smtClean="0">
                <a:solidFill>
                  <a:srgbClr val="050404"/>
                </a:solidFill>
                <a:latin typeface="ArialMT"/>
              </a:rPr>
              <a:t>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is largest distance between adjacent points on the </a:t>
            </a:r>
            <a:r>
              <a:rPr lang="en-US" sz="2400" dirty="0" err="1" smtClean="0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baseline="30000" dirty="0" err="1" smtClean="0">
                <a:solidFill>
                  <a:srgbClr val="050404"/>
                </a:solidFill>
                <a:latin typeface="ArialMT"/>
              </a:rPr>
              <a:t>th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loop in a point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“Death time”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d</a:t>
            </a:r>
            <a:r>
              <a:rPr lang="en-US" sz="2400" b="1" baseline="-25000" dirty="0" smtClean="0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 is (roughly) width of the </a:t>
            </a:r>
            <a:r>
              <a:rPr lang="en-US" sz="2400" dirty="0" err="1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baseline="30000" dirty="0" err="1">
                <a:solidFill>
                  <a:srgbClr val="050404"/>
                </a:solidFill>
                <a:latin typeface="ArialMT"/>
              </a:rPr>
              <a:t>th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loop in a point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0404"/>
              </a:solidFill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“Persistence”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p</a:t>
            </a:r>
            <a:r>
              <a:rPr lang="en-US" sz="2400" b="1" baseline="-25000" dirty="0" smtClean="0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 = d</a:t>
            </a:r>
            <a:r>
              <a:rPr lang="en-US" sz="2400" b="1" baseline="-25000" dirty="0" smtClean="0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 - b</a:t>
            </a:r>
            <a:r>
              <a:rPr lang="en-US" sz="2400" b="1" baseline="-25000" dirty="0" smtClean="0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is (roughly)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roundness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of </a:t>
            </a:r>
            <a:r>
              <a:rPr lang="en-US" sz="2400" dirty="0" err="1">
                <a:solidFill>
                  <a:srgbClr val="050404"/>
                </a:solidFill>
                <a:latin typeface="ArialMT"/>
              </a:rPr>
              <a:t>i</a:t>
            </a:r>
            <a:r>
              <a:rPr lang="en-US" sz="2400" baseline="30000" dirty="0" err="1">
                <a:solidFill>
                  <a:srgbClr val="050404"/>
                </a:solidFill>
                <a:latin typeface="ArialMT"/>
              </a:rPr>
              <a:t>th</a:t>
            </a:r>
            <a:r>
              <a:rPr lang="en-US" sz="2400" dirty="0">
                <a:solidFill>
                  <a:srgbClr val="050404"/>
                </a:solidFill>
                <a:latin typeface="ArialMT"/>
              </a:rPr>
              <a:t>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loop in a point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Score of Z-normalized sliding window is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maximum persistence / </a:t>
            </a:r>
            <a:r>
              <a:rPr lang="en-US" sz="2400" b="1" dirty="0" err="1" smtClean="0">
                <a:solidFill>
                  <a:srgbClr val="050404"/>
                </a:solidFill>
                <a:latin typeface="ArialMT"/>
              </a:rPr>
              <a:t>sqrt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(3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)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(biggest loop in point cloud, normalized)</a:t>
            </a:r>
            <a:r>
              <a:rPr lang="en-US" sz="2400" baseline="30000" dirty="0" smtClean="0">
                <a:solidFill>
                  <a:srgbClr val="050404"/>
                </a:solidFill>
                <a:latin typeface="ArialMT"/>
              </a:rPr>
              <a:t>[5, 6]</a:t>
            </a:r>
            <a:endParaRPr lang="en-US" sz="2400" b="1" dirty="0" smtClean="0">
              <a:solidFill>
                <a:srgbClr val="050404"/>
              </a:solidFill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rgbClr val="050404"/>
              </a:solidFill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Score is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0 for not periodic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,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1 for maximum periodicity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(perfect circle sliding window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0404"/>
              </a:solidFill>
              <a:latin typeface="ArialM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1 score for each accelerometer, for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3 total features</a:t>
            </a:r>
            <a:endParaRPr lang="en-US" sz="2400" dirty="0" smtClean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0404"/>
              </a:solidFill>
              <a:latin typeface="ArialMT"/>
            </a:endParaRPr>
          </a:p>
        </p:txBody>
      </p:sp>
      <p:sp>
        <p:nvSpPr>
          <p:cNvPr id="37" name="Text Box 424"/>
          <p:cNvSpPr txBox="1">
            <a:spLocks noChangeArrowheads="1"/>
          </p:cNvSpPr>
          <p:nvPr/>
        </p:nvSpPr>
        <p:spPr bwMode="auto">
          <a:xfrm>
            <a:off x="10771576" y="3479685"/>
            <a:ext cx="13102838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Methods: Data Overview</a:t>
            </a:r>
          </a:p>
        </p:txBody>
      </p:sp>
      <p:sp>
        <p:nvSpPr>
          <p:cNvPr id="38" name="Text Box 424"/>
          <p:cNvSpPr txBox="1">
            <a:spLocks noChangeArrowheads="1"/>
          </p:cNvSpPr>
          <p:nvPr/>
        </p:nvSpPr>
        <p:spPr bwMode="auto">
          <a:xfrm>
            <a:off x="10771576" y="10033633"/>
            <a:ext cx="13102837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Methods New Features: Sliding Window + Topological Data Analysis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4761467" y="4235818"/>
            <a:ext cx="12786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Histogram of periodicity scores for 3 accelerometers for different actions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matches intuition</a:t>
            </a:r>
            <a:endParaRPr lang="en-US" sz="2400" b="1" dirty="0">
              <a:solidFill>
                <a:srgbClr val="050404"/>
              </a:solidFill>
              <a:latin typeface="ArialM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761467" y="10437765"/>
            <a:ext cx="131157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Classification experiment with 10-fold cross-validation using a decision tree shows our 3 features have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comparable performance 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and are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 complementary</a:t>
            </a: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 to the 27 RQA features</a:t>
            </a:r>
            <a:endParaRPr lang="en-US" sz="2400" dirty="0">
              <a:solidFill>
                <a:srgbClr val="050404"/>
              </a:solidFill>
              <a:latin typeface="ArialM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7203321" y="10690813"/>
            <a:ext cx="503527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Example 1: A</a:t>
            </a:r>
            <a:r>
              <a:rPr lang="en-US" sz="2200" baseline="-25000" dirty="0" smtClean="0">
                <a:solidFill>
                  <a:srgbClr val="050404"/>
                </a:solidFill>
                <a:latin typeface="ArialMT"/>
              </a:rPr>
              <a:t>x</a:t>
            </a: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(t)=A</a:t>
            </a:r>
            <a:r>
              <a:rPr lang="en-US" sz="2200" baseline="-25000" dirty="0" smtClean="0">
                <a:solidFill>
                  <a:srgbClr val="050404"/>
                </a:solidFill>
                <a:latin typeface="ArialMT"/>
              </a:rPr>
              <a:t>y</a:t>
            </a: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(t)=</a:t>
            </a:r>
            <a:r>
              <a:rPr lang="en-US" sz="2200" dirty="0" err="1" smtClean="0">
                <a:solidFill>
                  <a:srgbClr val="050404"/>
                </a:solidFill>
                <a:latin typeface="ArialMT"/>
              </a:rPr>
              <a:t>A</a:t>
            </a:r>
            <a:r>
              <a:rPr lang="en-US" sz="2200" baseline="-25000" dirty="0" err="1" smtClean="0">
                <a:solidFill>
                  <a:srgbClr val="050404"/>
                </a:solidFill>
                <a:latin typeface="ArialMT"/>
              </a:rPr>
              <a:t>z</a:t>
            </a: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(t) = cos(t)</a:t>
            </a:r>
            <a:endParaRPr lang="en-US" sz="2200" dirty="0"/>
          </a:p>
        </p:txBody>
      </p:sp>
      <p:sp>
        <p:nvSpPr>
          <p:cNvPr id="42" name="Rectangle 41"/>
          <p:cNvSpPr/>
          <p:nvPr/>
        </p:nvSpPr>
        <p:spPr>
          <a:xfrm>
            <a:off x="17170733" y="13906503"/>
            <a:ext cx="618375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Example 2: A</a:t>
            </a:r>
            <a:r>
              <a:rPr lang="en-US" sz="2200" baseline="-25000" dirty="0" smtClean="0">
                <a:solidFill>
                  <a:srgbClr val="050404"/>
                </a:solidFill>
                <a:latin typeface="ArialMT"/>
              </a:rPr>
              <a:t>x</a:t>
            </a: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(t)=A</a:t>
            </a:r>
            <a:r>
              <a:rPr lang="en-US" sz="2200" baseline="-25000" dirty="0" smtClean="0">
                <a:solidFill>
                  <a:srgbClr val="050404"/>
                </a:solidFill>
                <a:latin typeface="ArialMT"/>
              </a:rPr>
              <a:t>y</a:t>
            </a: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(t)=</a:t>
            </a:r>
            <a:r>
              <a:rPr lang="en-US" sz="2200" dirty="0" err="1" smtClean="0">
                <a:solidFill>
                  <a:srgbClr val="050404"/>
                </a:solidFill>
                <a:latin typeface="ArialMT"/>
              </a:rPr>
              <a:t>A</a:t>
            </a:r>
            <a:r>
              <a:rPr lang="en-US" sz="2200" baseline="-25000" dirty="0" err="1" smtClean="0">
                <a:solidFill>
                  <a:srgbClr val="050404"/>
                </a:solidFill>
                <a:latin typeface="ArialMT"/>
              </a:rPr>
              <a:t>z</a:t>
            </a:r>
            <a:r>
              <a:rPr lang="en-US" sz="2200" dirty="0" smtClean="0">
                <a:solidFill>
                  <a:srgbClr val="050404"/>
                </a:solidFill>
                <a:latin typeface="ArialMT"/>
              </a:rPr>
              <a:t>(t) = cos(t) + cos(3t)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819" y="25316516"/>
            <a:ext cx="6289585" cy="6594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79" y="17770791"/>
            <a:ext cx="8804778" cy="470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4838" y="18862844"/>
            <a:ext cx="5653013" cy="39237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788" y="25328968"/>
            <a:ext cx="6248941" cy="65944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11" y="15934280"/>
            <a:ext cx="5053405" cy="756401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0089976" y="24314675"/>
            <a:ext cx="61893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50404"/>
                </a:solidFill>
                <a:latin typeface="ArialMT"/>
              </a:rPr>
              <a:t>Ex) </a:t>
            </a:r>
            <a:r>
              <a:rPr lang="en-US" sz="2600" b="1" dirty="0" smtClean="0">
                <a:solidFill>
                  <a:srgbClr val="050404"/>
                </a:solidFill>
                <a:latin typeface="ArialMT"/>
              </a:rPr>
              <a:t>Rock Action</a:t>
            </a:r>
            <a:r>
              <a:rPr lang="en-US" sz="2600" dirty="0" smtClean="0">
                <a:solidFill>
                  <a:srgbClr val="050404"/>
                </a:solidFill>
                <a:latin typeface="ArialMT"/>
              </a:rPr>
              <a:t> (high persistence trunk, low persistence wrists)</a:t>
            </a:r>
            <a:endParaRPr lang="en-US" sz="2600" dirty="0"/>
          </a:p>
        </p:txBody>
      </p:sp>
      <p:sp>
        <p:nvSpPr>
          <p:cNvPr id="43" name="Rectangle 42"/>
          <p:cNvSpPr/>
          <p:nvPr/>
        </p:nvSpPr>
        <p:spPr>
          <a:xfrm>
            <a:off x="16848819" y="24314675"/>
            <a:ext cx="618931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 smtClean="0">
                <a:solidFill>
                  <a:srgbClr val="050404"/>
                </a:solidFill>
                <a:latin typeface="ArialMT"/>
              </a:rPr>
              <a:t>Ex) Flap-</a:t>
            </a:r>
            <a:r>
              <a:rPr lang="en-US" sz="2600" b="1" dirty="0" smtClean="0">
                <a:solidFill>
                  <a:srgbClr val="050404"/>
                </a:solidFill>
                <a:latin typeface="ArialMT"/>
              </a:rPr>
              <a:t>Rock Action</a:t>
            </a:r>
            <a:r>
              <a:rPr lang="en-US" sz="2600" dirty="0" smtClean="0">
                <a:solidFill>
                  <a:srgbClr val="050404"/>
                </a:solidFill>
                <a:latin typeface="ArialMT"/>
              </a:rPr>
              <a:t> (high persistence trunk and both wrists)</a:t>
            </a:r>
            <a:endParaRPr lang="en-US" sz="2600" dirty="0"/>
          </a:p>
        </p:txBody>
      </p:sp>
      <p:sp>
        <p:nvSpPr>
          <p:cNvPr id="44" name="Rectangle 43"/>
          <p:cNvSpPr/>
          <p:nvPr/>
        </p:nvSpPr>
        <p:spPr>
          <a:xfrm>
            <a:off x="1067995" y="14986796"/>
            <a:ext cx="9511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Geometric statistics from dynamical systems</a:t>
            </a:r>
            <a:r>
              <a:rPr lang="en-US" sz="2400" baseline="30000" dirty="0" smtClean="0">
                <a:solidFill>
                  <a:srgbClr val="050404"/>
                </a:solidFill>
                <a:latin typeface="ArialMT"/>
              </a:rPr>
              <a:t>[3]</a:t>
            </a:r>
            <a:endParaRPr lang="en-US" sz="2400" dirty="0">
              <a:solidFill>
                <a:srgbClr val="050404"/>
              </a:solidFill>
              <a:latin typeface="Arial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Based on self-similarity matrix (SSM) and recurrence plot (R)</a:t>
            </a:r>
            <a:endParaRPr lang="en-US" sz="2400" dirty="0">
              <a:solidFill>
                <a:srgbClr val="050404"/>
              </a:solidFill>
              <a:latin typeface="ArialM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995" y="23481152"/>
            <a:ext cx="7182289" cy="832427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11" y="16483942"/>
            <a:ext cx="6669854" cy="1381976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940326" y="18453082"/>
            <a:ext cx="9511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Compute 9 statistics for each accelerometer,</a:t>
            </a:r>
          </a:p>
          <a:p>
            <a:r>
              <a:rPr lang="en-US" sz="2400" dirty="0" smtClean="0">
                <a:solidFill>
                  <a:srgbClr val="050404"/>
                </a:solidFill>
                <a:latin typeface="ArialMT"/>
              </a:rPr>
              <a:t>    for </a:t>
            </a:r>
            <a:r>
              <a:rPr lang="en-US" sz="2400" b="1" dirty="0" smtClean="0">
                <a:solidFill>
                  <a:srgbClr val="050404"/>
                </a:solidFill>
                <a:latin typeface="ArialMT"/>
              </a:rPr>
              <a:t>27 total features</a:t>
            </a:r>
            <a:endParaRPr lang="en-US" sz="2400" b="1" dirty="0">
              <a:solidFill>
                <a:srgbClr val="050404"/>
              </a:solidFill>
              <a:latin typeface="ArialMT"/>
            </a:endParaRPr>
          </a:p>
        </p:txBody>
      </p:sp>
      <p:sp>
        <p:nvSpPr>
          <p:cNvPr id="46" name="Text Box 424"/>
          <p:cNvSpPr txBox="1">
            <a:spLocks noChangeArrowheads="1"/>
          </p:cNvSpPr>
          <p:nvPr/>
        </p:nvSpPr>
        <p:spPr bwMode="auto">
          <a:xfrm>
            <a:off x="24771519" y="16874763"/>
            <a:ext cx="13402277" cy="58458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1267" tIns="45624" rIns="91267" bIns="45624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3200" b="1" dirty="0" smtClean="0">
                <a:solidFill>
                  <a:srgbClr val="F8F8F8"/>
                </a:solidFill>
              </a:rPr>
              <a:t>Future Work</a:t>
            </a:r>
            <a:endParaRPr lang="en-US" sz="3200" b="1" dirty="0" smtClean="0">
              <a:solidFill>
                <a:srgbClr val="F8F8F8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0630570" y="18758861"/>
            <a:ext cx="645486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Quantifying stereotypical motor motion in videos using extracted skeletons </a:t>
            </a:r>
            <a:r>
              <a:rPr lang="en-US" sz="2400" dirty="0" err="1" smtClean="0"/>
              <a:t>OpenPose</a:t>
            </a:r>
            <a:r>
              <a:rPr lang="en-US" sz="2400" baseline="30000" dirty="0" smtClean="0"/>
              <a:t>[8]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aseline="30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Combining accelerometer and video modalities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457200" tIns="457200" rIns="457200" bIns="457200" numCol="1" anchor="t" anchorCtr="0" compatLnSpc="1">
        <a:prstTxWarp prst="textNoShape">
          <a:avLst/>
        </a:prstTxWarp>
        <a:spAutoFit/>
      </a:bodyPr>
      <a:lstStyle>
        <a:defPPr marL="0" marR="0" indent="0" algn="l" defTabSz="43894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9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12284</TotalTime>
  <Words>1095</Words>
  <Application>Microsoft Office PowerPoint</Application>
  <PresentationFormat>Custom</PresentationFormat>
  <Paragraphs>106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Arial Narrow</vt:lpstr>
      <vt:lpstr>ArialMT</vt:lpstr>
      <vt:lpstr>Calibri</vt:lpstr>
      <vt:lpstr>Calibri Light</vt:lpstr>
      <vt:lpstr>Custom Design</vt:lpstr>
      <vt:lpstr>1_Custom Design</vt:lpstr>
      <vt:lpstr>2_Custom Design</vt:lpstr>
      <vt:lpstr>Office Theme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ctralie_poster_1-19-2012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Chris Tralie</cp:lastModifiedBy>
  <cp:revision>835</cp:revision>
  <cp:lastPrinted>2013-01-22T20:59:04Z</cp:lastPrinted>
  <dcterms:created xsi:type="dcterms:W3CDTF">2013-01-22T20:47:45Z</dcterms:created>
  <dcterms:modified xsi:type="dcterms:W3CDTF">2018-05-03T08:51:16Z</dcterms:modified>
  <cp:category>Powerpoint poster templates</cp:category>
</cp:coreProperties>
</file>