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4"/>
  </p:notesMasterIdLst>
  <p:sldIdLst>
    <p:sldId id="531" r:id="rId5"/>
    <p:sldId id="619" r:id="rId6"/>
    <p:sldId id="2434" r:id="rId7"/>
    <p:sldId id="2436" r:id="rId8"/>
    <p:sldId id="2460" r:id="rId9"/>
    <p:sldId id="2447" r:id="rId10"/>
    <p:sldId id="618" r:id="rId11"/>
    <p:sldId id="2466" r:id="rId12"/>
    <p:sldId id="2467" r:id="rId13"/>
    <p:sldId id="2469" r:id="rId14"/>
    <p:sldId id="2468" r:id="rId15"/>
    <p:sldId id="2448" r:id="rId16"/>
    <p:sldId id="2464" r:id="rId17"/>
    <p:sldId id="2462" r:id="rId18"/>
    <p:sldId id="2463" r:id="rId19"/>
    <p:sldId id="2449" r:id="rId20"/>
    <p:sldId id="2446" r:id="rId21"/>
    <p:sldId id="2458" r:id="rId22"/>
    <p:sldId id="2450" r:id="rId23"/>
    <p:sldId id="2453" r:id="rId24"/>
    <p:sldId id="2455" r:id="rId25"/>
    <p:sldId id="2456" r:id="rId26"/>
    <p:sldId id="2454" r:id="rId27"/>
    <p:sldId id="2457" r:id="rId28"/>
    <p:sldId id="2451" r:id="rId29"/>
    <p:sldId id="2459" r:id="rId30"/>
    <p:sldId id="2465" r:id="rId31"/>
    <p:sldId id="2461" r:id="rId32"/>
    <p:sldId id="243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342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703" autoAdjust="0"/>
  </p:normalViewPr>
  <p:slideViewPr>
    <p:cSldViewPr snapToGrid="0" showGuides="1">
      <p:cViewPr varScale="1">
        <p:scale>
          <a:sx n="86" d="100"/>
          <a:sy n="86" d="100"/>
        </p:scale>
        <p:origin x="466" y="62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70A3-6847-4770-BAE0-862438C62089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09BC-39F4-43B1-850C-D5EB0E6480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D187-7D74-4BFC-B925-AD91EFADB35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5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2AD9C-23AB-4D2F-942C-1DA6A7493D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1104900" y="1"/>
            <a:ext cx="7583700" cy="6858001"/>
          </a:xfrm>
          <a:custGeom>
            <a:avLst/>
            <a:gdLst>
              <a:gd name="connsiteX0" fmla="*/ 0 w 7583700"/>
              <a:gd name="connsiteY0" fmla="*/ 0 h 6858001"/>
              <a:gd name="connsiteX1" fmla="*/ 2537926 w 7583700"/>
              <a:gd name="connsiteY1" fmla="*/ 0 h 6858001"/>
              <a:gd name="connsiteX2" fmla="*/ 2847001 w 7583700"/>
              <a:gd name="connsiteY2" fmla="*/ 138995 h 6858001"/>
              <a:gd name="connsiteX3" fmla="*/ 7582790 w 7583700"/>
              <a:gd name="connsiteY3" fmla="*/ 6846094 h 6858001"/>
              <a:gd name="connsiteX4" fmla="*/ 7583700 w 7583700"/>
              <a:gd name="connsiteY4" fmla="*/ 6858001 h 6858001"/>
              <a:gd name="connsiteX5" fmla="*/ 0 w 7583700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3700" h="6858001">
                <a:moveTo>
                  <a:pt x="0" y="0"/>
                </a:moveTo>
                <a:lnTo>
                  <a:pt x="2537926" y="0"/>
                </a:lnTo>
                <a:lnTo>
                  <a:pt x="2847001" y="138995"/>
                </a:lnTo>
                <a:cubicBezTo>
                  <a:pt x="5428994" y="1376579"/>
                  <a:pt x="7280340" y="3883594"/>
                  <a:pt x="7582790" y="6846094"/>
                </a:cubicBezTo>
                <a:lnTo>
                  <a:pt x="7583700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D92F0F3B-16BB-4489-BB21-65F40B4AE170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7239001" y="931169"/>
            <a:ext cx="4393296" cy="1338061"/>
          </a:xfrm>
        </p:spPr>
        <p:txBody>
          <a:bodyPr tIns="0" bIns="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1F9BD45B-C63D-416A-B4BE-874469C7A33E}"/>
              </a:ext>
            </a:extLst>
          </p:cNvPr>
          <p:cNvSpPr/>
          <p:nvPr userDrawn="1"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4EBA745-0612-4E63-904D-28C1814173B3}"/>
              </a:ext>
            </a:extLst>
          </p:cNvPr>
          <p:cNvSpPr/>
          <p:nvPr userDrawn="1"/>
        </p:nvSpPr>
        <p:spPr>
          <a:xfrm rot="10800000">
            <a:off x="9680853" y="6171304"/>
            <a:ext cx="2511147" cy="686695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A07D89-63CD-43EE-B1E4-7D0647743842}"/>
              </a:ext>
            </a:extLst>
          </p:cNvPr>
          <p:cNvSpPr/>
          <p:nvPr userDrawn="1"/>
        </p:nvSpPr>
        <p:spPr>
          <a:xfrm>
            <a:off x="10957868" y="469760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41AF09-FA4B-42FD-B2E1-9CE324444D10}"/>
              </a:ext>
            </a:extLst>
          </p:cNvPr>
          <p:cNvSpPr/>
          <p:nvPr userDrawn="1"/>
        </p:nvSpPr>
        <p:spPr>
          <a:xfrm>
            <a:off x="883443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DF14A51-F696-4A12-9467-1EE825414B5E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239001" y="2280573"/>
            <a:ext cx="4393295" cy="465997"/>
          </a:xfrm>
        </p:spPr>
        <p:txBody>
          <a:bodyPr>
            <a:noAutofit/>
          </a:bodyPr>
          <a:lstStyle>
            <a:lvl1pPr marL="0" indent="0" algn="ctr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6A57A924-A6D5-4ACD-B1F0-01BED4BF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0072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24">
            <a:extLst>
              <a:ext uri="{FF2B5EF4-FFF2-40B4-BE49-F238E27FC236}">
                <a16:creationId xmlns:a16="http://schemas.microsoft.com/office/drawing/2014/main" id="{099F6EE0-0ECC-4BF4-81EC-F8B712B6FA8C}"/>
              </a:ext>
            </a:extLst>
          </p:cNvPr>
          <p:cNvSpPr>
            <a:spLocks noGrp="1"/>
          </p:cNvSpPr>
          <p:nvPr>
            <p:ph type="pic" sz="quarter" idx="105" hasCustomPrompt="1"/>
          </p:nvPr>
        </p:nvSpPr>
        <p:spPr>
          <a:xfrm>
            <a:off x="7968655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here</a:t>
            </a:r>
          </a:p>
        </p:txBody>
      </p:sp>
      <p:sp>
        <p:nvSpPr>
          <p:cNvPr id="47" name="Oval 46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8" name="Oval 47"/>
          <p:cNvSpPr/>
          <p:nvPr/>
        </p:nvSpPr>
        <p:spPr>
          <a:xfrm>
            <a:off x="1099631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9" name="Oval 48"/>
          <p:cNvSpPr/>
          <p:nvPr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0" name="Oval 49"/>
          <p:cNvSpPr/>
          <p:nvPr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6" name="Picture Placeholder 24"/>
          <p:cNvSpPr>
            <a:spLocks noGrp="1"/>
          </p:cNvSpPr>
          <p:nvPr>
            <p:ph type="pic" sz="quarter" idx="104" hasCustomPrompt="1"/>
          </p:nvPr>
        </p:nvSpPr>
        <p:spPr>
          <a:xfrm>
            <a:off x="2455922" y="419270"/>
            <a:ext cx="2285207" cy="2273182"/>
          </a:xfrm>
          <a:custGeom>
            <a:avLst/>
            <a:gdLst>
              <a:gd name="connsiteX0" fmla="*/ 2374769 w 4749538"/>
              <a:gd name="connsiteY0" fmla="*/ 0 h 4724544"/>
              <a:gd name="connsiteX1" fmla="*/ 4749538 w 4749538"/>
              <a:gd name="connsiteY1" fmla="*/ 2362272 h 4724544"/>
              <a:gd name="connsiteX2" fmla="*/ 2374769 w 4749538"/>
              <a:gd name="connsiteY2" fmla="*/ 4724544 h 4724544"/>
              <a:gd name="connsiteX3" fmla="*/ 0 w 4749538"/>
              <a:gd name="connsiteY3" fmla="*/ 2362272 h 4724544"/>
              <a:gd name="connsiteX4" fmla="*/ 2374769 w 4749538"/>
              <a:gd name="connsiteY4" fmla="*/ 0 h 47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538" h="4724544">
                <a:moveTo>
                  <a:pt x="2374769" y="0"/>
                </a:moveTo>
                <a:cubicBezTo>
                  <a:pt x="3686318" y="0"/>
                  <a:pt x="4749538" y="1057625"/>
                  <a:pt x="4749538" y="2362272"/>
                </a:cubicBezTo>
                <a:cubicBezTo>
                  <a:pt x="4749538" y="3666919"/>
                  <a:pt x="3686318" y="4724544"/>
                  <a:pt x="2374769" y="4724544"/>
                </a:cubicBezTo>
                <a:cubicBezTo>
                  <a:pt x="1063220" y="4724544"/>
                  <a:pt x="0" y="3666919"/>
                  <a:pt x="0" y="2362272"/>
                </a:cubicBezTo>
                <a:cubicBezTo>
                  <a:pt x="0" y="1057625"/>
                  <a:pt x="1063220" y="0"/>
                  <a:pt x="2374769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Drag and drop </a:t>
            </a:r>
          </a:p>
          <a:p>
            <a:r>
              <a:rPr lang="en-US" dirty="0"/>
              <a:t>image here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E7F9AFC-1AA3-41EE-B9CF-8C208FD27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9632" y="3462109"/>
            <a:ext cx="4979928" cy="326285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Текст 7">
            <a:extLst>
              <a:ext uri="{FF2B5EF4-FFF2-40B4-BE49-F238E27FC236}">
                <a16:creationId xmlns:a16="http://schemas.microsoft.com/office/drawing/2014/main" id="{3914CF55-8C39-482F-A85C-6686F1BF80D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612364" y="2823082"/>
            <a:ext cx="4979928" cy="605918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7D73FC3A-EB30-4FD3-B2A9-9E6A7F62BB97}"/>
              </a:ext>
            </a:extLst>
          </p:cNvPr>
          <p:cNvSpPr>
            <a:spLocks noGrp="1"/>
          </p:cNvSpPr>
          <p:nvPr>
            <p:ph type="body" sz="half" idx="107"/>
          </p:nvPr>
        </p:nvSpPr>
        <p:spPr>
          <a:xfrm>
            <a:off x="6612365" y="3462109"/>
            <a:ext cx="4979928" cy="326285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7C33C9A-D7E8-4C10-B4DD-F1B8B3CAF4D7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669BDAC-80FA-43B7-AF04-AC360CBD9C88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B0A3E-9615-4403-8894-873513E490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631" y="2825496"/>
            <a:ext cx="4983480" cy="603504"/>
          </a:xfrm>
        </p:spPr>
        <p:txBody>
          <a:bodyPr vert="horz" lIns="91440" tIns="0" rIns="91440" bIns="0" rtlCol="0" anchor="ctr" anchorCtr="0">
            <a:noAutofit/>
          </a:bodyPr>
          <a:lstStyle>
            <a:lvl1pPr algn="ctr">
              <a:defRPr lang="en-US" sz="1800" b="0" cap="all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23759549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28820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6976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2" name="Oval 21"/>
          <p:cNvSpPr/>
          <p:nvPr userDrawn="1"/>
        </p:nvSpPr>
        <p:spPr>
          <a:xfrm>
            <a:off x="1104900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70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3"/>
            <a:ext cx="4560094" cy="465997"/>
          </a:xfrm>
        </p:spPr>
        <p:txBody>
          <a:bodyPr>
            <a:noAutofit/>
          </a:bodyPr>
          <a:lstStyle>
            <a:lvl1pPr marL="0" indent="0">
              <a:buNone/>
              <a:defRPr sz="18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6" name="Oval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>
              <a:lnSpc>
                <a:spcPct val="145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/>
              <a:pPr/>
              <a:t>‹#›</a:t>
            </a:fld>
            <a:endParaRPr lang="en-US" sz="1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63" r:id="rId3"/>
    <p:sldLayoutId id="2147483662" r:id="rId4"/>
    <p:sldLayoutId id="2147483665" r:id="rId5"/>
    <p:sldLayoutId id="2147483677" r:id="rId6"/>
    <p:sldLayoutId id="2147483673" r:id="rId7"/>
    <p:sldLayoutId id="2147483674" r:id="rId8"/>
    <p:sldLayoutId id="2147483680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ensus/us-population-by-zip-code#population_by_zip_2010.csv" TargetMode="External"/><Relationship Id="rId2" Type="http://schemas.openxmlformats.org/officeDocument/2006/relationships/hyperlink" Target="https://www.kaggle.com/starbucks/store-location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tarbucks.com/about-us/company-information/starbucks-company-timeline" TargetMode="External"/><Relationship Id="rId4" Type="http://schemas.openxmlformats.org/officeDocument/2006/relationships/hyperlink" Target="https://www.bestplaces.net/find/zip.aspx?msa=36740&amp;st=f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4A7F6A-CF70-43EB-A496-E241A5C15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64" y="2373858"/>
            <a:ext cx="7708872" cy="23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681075"/>
            <a:ext cx="10668000" cy="1360791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/>
              <a:t>Global Ownership Type</a:t>
            </a:r>
            <a:br>
              <a:rPr lang="en-US" sz="2600" b="1" dirty="0"/>
            </a:br>
            <a:br>
              <a:rPr lang="en-US" sz="2600" b="1" dirty="0"/>
            </a:br>
            <a:br>
              <a:rPr lang="en-US" sz="2600" b="1" dirty="0"/>
            </a:b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30634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468010"/>
            <a:ext cx="10668000" cy="1360791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/>
              <a:t>Top 10 Cities in the World</a:t>
            </a:r>
            <a:br>
              <a:rPr lang="en-US" sz="2600" b="1" dirty="0"/>
            </a:br>
            <a:br>
              <a:rPr lang="en-US" sz="2600" b="1" dirty="0"/>
            </a:br>
            <a:br>
              <a:rPr lang="en-US" sz="2600" b="1" dirty="0"/>
            </a:br>
            <a:endParaRPr lang="en-US" sz="2600" b="1" dirty="0"/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C4246A1C-409E-445D-A114-691827612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719" y="1033371"/>
            <a:ext cx="4782043" cy="479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5E7C5AB7-3603-493A-8C5E-F612B7201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3" y="1033371"/>
            <a:ext cx="6757918" cy="507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0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ouring Milk Design into Coffee" title="Pouring Milk Design into Coffee">
            <a:extLst>
              <a:ext uri="{FF2B5EF4-FFF2-40B4-BE49-F238E27FC236}">
                <a16:creationId xmlns:a16="http://schemas.microsoft.com/office/drawing/2014/main" id="{875ED820-017D-47E9-8107-163E4133A528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406" y="2166743"/>
            <a:ext cx="5566708" cy="1563624"/>
          </a:xfrm>
        </p:spPr>
        <p:txBody>
          <a:bodyPr/>
          <a:lstStyle/>
          <a:p>
            <a:r>
              <a:rPr lang="en-US" sz="4400" b="1" dirty="0"/>
              <a:t>United States Overview</a:t>
            </a:r>
          </a:p>
        </p:txBody>
      </p:sp>
    </p:spTree>
    <p:extLst>
      <p:ext uri="{BB962C8B-B14F-4D97-AF65-F5344CB8AC3E}">
        <p14:creationId xmlns:p14="http://schemas.microsoft.com/office/powerpoint/2010/main" val="81053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1999" y="192803"/>
            <a:ext cx="10668000" cy="1360791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/>
              <a:t>Starbucks Timeline</a:t>
            </a:r>
            <a:br>
              <a:rPr lang="en-US" sz="2600" b="1" dirty="0"/>
            </a:br>
            <a:br>
              <a:rPr lang="en-US" sz="2600" b="1" dirty="0"/>
            </a:br>
            <a:br>
              <a:rPr lang="en-US" sz="2600" b="1" dirty="0"/>
            </a:br>
            <a:endParaRPr lang="en-US" sz="2600" b="1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72781C6F-D15C-4DD0-A6ED-D4BB7457B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650" y="961513"/>
            <a:ext cx="6700697" cy="493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504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1999" y="192803"/>
            <a:ext cx="10668000" cy="1360791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/>
              <a:t>Top 10 States</a:t>
            </a:r>
            <a:br>
              <a:rPr lang="en-US" sz="2600" b="1" dirty="0"/>
            </a:br>
            <a:br>
              <a:rPr lang="en-US" sz="2600" b="1" dirty="0"/>
            </a:br>
            <a:br>
              <a:rPr lang="en-US" sz="2600" b="1" dirty="0"/>
            </a:br>
            <a:endParaRPr lang="en-US" sz="2600" b="1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5EA8CC75-334F-413D-A586-8FA60CC7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0" y="1440264"/>
            <a:ext cx="52578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15E799A0-CC5E-49DE-B193-39D881C04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957" y="1262710"/>
            <a:ext cx="4835908" cy="467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644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1999" y="192803"/>
            <a:ext cx="10668000" cy="1360791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/>
              <a:t>Top 10 Cities</a:t>
            </a:r>
            <a:br>
              <a:rPr lang="en-US" sz="2600" b="1" dirty="0"/>
            </a:br>
            <a:br>
              <a:rPr lang="en-US" sz="2600" b="1" dirty="0"/>
            </a:br>
            <a:br>
              <a:rPr lang="en-US" sz="2600" b="1" dirty="0"/>
            </a:br>
            <a:endParaRPr lang="en-US" sz="2600" b="1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1AB83E0-95E3-4C1D-AAC7-970189EAC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" y="1271586"/>
            <a:ext cx="58293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BE6F1ABF-B44C-4973-9CFE-AED9F5075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864" y="1147739"/>
            <a:ext cx="4476269" cy="456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629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ouring Milk Design into Coffee" title="Pouring Milk Design into Coffee">
            <a:extLst>
              <a:ext uri="{FF2B5EF4-FFF2-40B4-BE49-F238E27FC236}">
                <a16:creationId xmlns:a16="http://schemas.microsoft.com/office/drawing/2014/main" id="{875ED820-017D-47E9-8107-163E4133A528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5258" y="2166743"/>
            <a:ext cx="4562856" cy="1563624"/>
          </a:xfrm>
        </p:spPr>
        <p:txBody>
          <a:bodyPr/>
          <a:lstStyle/>
          <a:p>
            <a:r>
              <a:rPr lang="en-US" sz="4400" b="1" dirty="0"/>
              <a:t>Florida Rundown </a:t>
            </a:r>
          </a:p>
        </p:txBody>
      </p:sp>
    </p:spTree>
    <p:extLst>
      <p:ext uri="{BB962C8B-B14F-4D97-AF65-F5344CB8AC3E}">
        <p14:creationId xmlns:p14="http://schemas.microsoft.com/office/powerpoint/2010/main" val="298198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2">
            <a:extLst>
              <a:ext uri="{FF2B5EF4-FFF2-40B4-BE49-F238E27FC236}">
                <a16:creationId xmlns:a16="http://schemas.microsoft.com/office/drawing/2014/main" id="{1F661812-8559-485E-ACC3-A7453325F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21103"/>
              </p:ext>
            </p:extLst>
          </p:nvPr>
        </p:nvGraphicFramePr>
        <p:xfrm>
          <a:off x="3415527" y="1187958"/>
          <a:ext cx="5360946" cy="46760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70360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690586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</a:tblGrid>
              <a:tr h="748934">
                <a:tc gridSpan="2">
                  <a:txBody>
                    <a:bodyPr/>
                    <a:lstStyle/>
                    <a:p>
                      <a:pPr algn="ctr"/>
                      <a:endParaRPr lang="ru-RU" sz="2400" b="0" i="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b="0" i="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6251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j-lt"/>
                        </a:rPr>
                        <a:t>Total Zip Codes</a:t>
                      </a:r>
                      <a:endParaRPr lang="ru-RU" sz="2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j-lt"/>
                        </a:rPr>
                        <a:t>969</a:t>
                      </a:r>
                      <a:endParaRPr lang="ru-RU" sz="1800" b="0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6251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j-lt"/>
                        </a:rPr>
                        <a:t>Total Population</a:t>
                      </a:r>
                      <a:endParaRPr lang="ru-RU" sz="2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19,932,688</a:t>
                      </a:r>
                      <a:endParaRPr lang="ru-RU" sz="1800" b="0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6251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j-lt"/>
                        </a:rPr>
                        <a:t>Median Age (Avg)</a:t>
                      </a:r>
                      <a:endParaRPr lang="ru-RU" sz="2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42.06</a:t>
                      </a:r>
                      <a:endParaRPr lang="ru-RU" sz="1800" b="0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  <a:tr h="6251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j-lt"/>
                        </a:rPr>
                        <a:t>Per Capita Income (Avg)</a:t>
                      </a:r>
                      <a:endParaRPr lang="ru-RU" sz="2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  <a:latin typeface="+mj-lt"/>
                        </a:rPr>
                        <a:t>$27,598.07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5255528"/>
                  </a:ext>
                </a:extLst>
              </a:tr>
              <a:tr h="6251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j-lt"/>
                        </a:rPr>
                        <a:t>Poverty Rate (Avg)</a:t>
                      </a:r>
                      <a:endParaRPr lang="ru-RU" sz="2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15.75</a:t>
                      </a:r>
                      <a:endParaRPr lang="ru-RU" sz="1800" b="0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9646690"/>
                  </a:ext>
                </a:extLst>
              </a:tr>
              <a:tr h="625113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j-lt"/>
                        </a:rPr>
                        <a:t>Total Starbucks</a:t>
                      </a:r>
                      <a:endParaRPr lang="ru-RU" sz="2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660</a:t>
                      </a:r>
                      <a:endParaRPr lang="ru-RU" sz="1800" b="0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11707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A094DB3-D3B2-4E7D-95EA-96944BC71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637" y="2507357"/>
            <a:ext cx="2482882" cy="16578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DFD2EC-45AD-4F80-9B95-E06AB92D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02" y="2507357"/>
            <a:ext cx="2193549" cy="22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80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2">
            <a:extLst>
              <a:ext uri="{FF2B5EF4-FFF2-40B4-BE49-F238E27FC236}">
                <a16:creationId xmlns:a16="http://schemas.microsoft.com/office/drawing/2014/main" id="{1F661812-8559-485E-ACC3-A7453325F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374246"/>
              </p:ext>
            </p:extLst>
          </p:nvPr>
        </p:nvGraphicFramePr>
        <p:xfrm>
          <a:off x="2259925" y="1887404"/>
          <a:ext cx="7672149" cy="321624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57383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644196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470570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</a:tblGrid>
              <a:tr h="543912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Zip Code</a:t>
                      </a:r>
                      <a:endParaRPr lang="ru-RU" sz="2400" b="0" i="0" kern="120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Area</a:t>
                      </a:r>
                      <a:endParaRPr lang="ru-RU" sz="2400" b="0" i="0" kern="120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Starbucks Count</a:t>
                      </a:r>
                      <a:endParaRPr lang="ru-RU" sz="2400" b="0" i="0" kern="120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53446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j-lt"/>
                        </a:rPr>
                        <a:t>33607</a:t>
                      </a:r>
                      <a:endParaRPr lang="ru-RU" sz="1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j-lt"/>
                        </a:rPr>
                        <a:t>Tampa</a:t>
                      </a:r>
                      <a:endParaRPr lang="ru-RU" sz="1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j-lt"/>
                        </a:rPr>
                        <a:t>11</a:t>
                      </a:r>
                      <a:endParaRPr lang="ru-RU" sz="1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53446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j-lt"/>
                        </a:rPr>
                        <a:t>32819</a:t>
                      </a:r>
                      <a:endParaRPr lang="ru-RU" sz="1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j-lt"/>
                        </a:rPr>
                        <a:t>Dr. Phillips / Bay Hill / Tangelo Park</a:t>
                      </a:r>
                      <a:endParaRPr lang="ru-RU" sz="1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j-lt"/>
                        </a:rPr>
                        <a:t>11</a:t>
                      </a:r>
                      <a:endParaRPr lang="ru-RU" sz="1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53446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j-lt"/>
                        </a:rPr>
                        <a:t>33139</a:t>
                      </a:r>
                      <a:endParaRPr lang="ru-RU" sz="1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Miami Beach</a:t>
                      </a:r>
                      <a:endParaRPr lang="ru-RU" sz="1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j-lt"/>
                        </a:rPr>
                        <a:t>8</a:t>
                      </a:r>
                      <a:endParaRPr lang="ru-RU" sz="1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  <a:tr h="53446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j-lt"/>
                        </a:rPr>
                        <a:t>33511</a:t>
                      </a:r>
                      <a:endParaRPr lang="ru-RU" sz="1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j-lt"/>
                        </a:rPr>
                        <a:t>Brandon / Riverview / Hillsborough</a:t>
                      </a:r>
                      <a:endParaRPr lang="ru-RU" sz="1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j-lt"/>
                        </a:rPr>
                        <a:t>6</a:t>
                      </a:r>
                      <a:endParaRPr lang="ru-RU" sz="1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255528"/>
                  </a:ext>
                </a:extLst>
              </a:tr>
              <a:tr h="53446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j-lt"/>
                        </a:rPr>
                        <a:t>32830</a:t>
                      </a:r>
                      <a:endParaRPr lang="ru-RU" sz="1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j-lt"/>
                        </a:rPr>
                        <a:t>Lake Buena Vista</a:t>
                      </a:r>
                      <a:endParaRPr lang="ru-RU" sz="1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j-lt"/>
                        </a:rPr>
                        <a:t>6</a:t>
                      </a:r>
                      <a:endParaRPr lang="ru-RU" sz="1400" b="1" i="0" dirty="0">
                        <a:solidFill>
                          <a:schemeClr val="bg1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64669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D712CB88-ADF7-413C-9245-10144E97767B}"/>
              </a:ext>
            </a:extLst>
          </p:cNvPr>
          <p:cNvSpPr txBox="1">
            <a:spLocks/>
          </p:cNvSpPr>
          <p:nvPr/>
        </p:nvSpPr>
        <p:spPr>
          <a:xfrm>
            <a:off x="762000" y="5405"/>
            <a:ext cx="10668000" cy="1360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/>
              <a:t>Florida Top 5 Zip Codes</a:t>
            </a:r>
          </a:p>
        </p:txBody>
      </p:sp>
    </p:spTree>
    <p:extLst>
      <p:ext uri="{BB962C8B-B14F-4D97-AF65-F5344CB8AC3E}">
        <p14:creationId xmlns:p14="http://schemas.microsoft.com/office/powerpoint/2010/main" val="2391641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ouring Milk Design into Coffee" title="Pouring Milk Design into Coffee">
            <a:extLst>
              <a:ext uri="{FF2B5EF4-FFF2-40B4-BE49-F238E27FC236}">
                <a16:creationId xmlns:a16="http://schemas.microsoft.com/office/drawing/2014/main" id="{875ED820-017D-47E9-8107-163E4133A528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014" y="2317664"/>
            <a:ext cx="4562856" cy="1563624"/>
          </a:xfrm>
        </p:spPr>
        <p:txBody>
          <a:bodyPr/>
          <a:lstStyle/>
          <a:p>
            <a:r>
              <a:rPr lang="en-US" sz="4400" b="1" dirty="0"/>
              <a:t>Greater Orlando Analysis</a:t>
            </a:r>
          </a:p>
        </p:txBody>
      </p:sp>
    </p:spTree>
    <p:extLst>
      <p:ext uri="{BB962C8B-B14F-4D97-AF65-F5344CB8AC3E}">
        <p14:creationId xmlns:p14="http://schemas.microsoft.com/office/powerpoint/2010/main" val="348226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erson Holding Coffee Beans" title="Person Holding Coffee Beans">
            <a:extLst>
              <a:ext uri="{FF2B5EF4-FFF2-40B4-BE49-F238E27FC236}">
                <a16:creationId xmlns:a16="http://schemas.microsoft.com/office/drawing/2014/main" id="{28AB8982-707E-4EEC-83D2-0727C4013D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sz="quarter" idx="70"/>
          </p:nvPr>
        </p:nvSpPr>
        <p:spPr>
          <a:xfrm>
            <a:off x="7336654" y="2229492"/>
            <a:ext cx="4393296" cy="1338061"/>
          </a:xfrm>
        </p:spPr>
        <p:txBody>
          <a:bodyPr/>
          <a:lstStyle/>
          <a:p>
            <a:r>
              <a:rPr lang="en-US" sz="4400" b="1" dirty="0"/>
              <a:t>Unlocking the Starbucks Location Strategy</a:t>
            </a:r>
          </a:p>
        </p:txBody>
      </p: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E4312565-5F29-4C96-B5A2-E1EAE5CB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sp>
        <p:nvSpPr>
          <p:cNvPr id="14" name="Freeform 27" descr="Image accent">
            <a:extLst>
              <a:ext uri="{FF2B5EF4-FFF2-40B4-BE49-F238E27FC236}">
                <a16:creationId xmlns:a16="http://schemas.microsoft.com/office/drawing/2014/main" id="{944C982A-D694-43A6-9330-50F554BC24A2}"/>
              </a:ext>
            </a:extLst>
          </p:cNvPr>
          <p:cNvSpPr/>
          <p:nvPr/>
        </p:nvSpPr>
        <p:spPr>
          <a:xfrm rot="10800000" flipH="1">
            <a:off x="1104900" y="529"/>
            <a:ext cx="4686301" cy="3733270"/>
          </a:xfrm>
          <a:custGeom>
            <a:avLst/>
            <a:gdLst>
              <a:gd name="connsiteX0" fmla="*/ 683 w 2374769"/>
              <a:gd name="connsiteY0" fmla="*/ 0 h 2362237"/>
              <a:gd name="connsiteX1" fmla="*/ 242807 w 2374769"/>
              <a:gd name="connsiteY1" fmla="*/ 12161 h 2362237"/>
              <a:gd name="connsiteX2" fmla="*/ 2374769 w 2374769"/>
              <a:gd name="connsiteY2" fmla="*/ 2362237 h 2362237"/>
              <a:gd name="connsiteX3" fmla="*/ 1543208 w 2374769"/>
              <a:gd name="connsiteY3" fmla="*/ 2362237 h 2362237"/>
              <a:gd name="connsiteX4" fmla="*/ 0 w 2374769"/>
              <a:gd name="connsiteY4" fmla="*/ 827150 h 2362237"/>
              <a:gd name="connsiteX5" fmla="*/ 0 w 2374769"/>
              <a:gd name="connsiteY5" fmla="*/ 34 h 236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4769" h="2362237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6" name="Group 5" descr="Contact information">
            <a:extLst>
              <a:ext uri="{FF2B5EF4-FFF2-40B4-BE49-F238E27FC236}">
                <a16:creationId xmlns:a16="http://schemas.microsoft.com/office/drawing/2014/main" id="{98C64886-7952-4199-B8BA-D398ADADFC7A}"/>
              </a:ext>
            </a:extLst>
          </p:cNvPr>
          <p:cNvGrpSpPr/>
          <p:nvPr/>
        </p:nvGrpSpPr>
        <p:grpSpPr>
          <a:xfrm>
            <a:off x="8688600" y="3949264"/>
            <a:ext cx="3272242" cy="1383884"/>
            <a:chOff x="4389109" y="4364492"/>
            <a:chExt cx="3413776" cy="1645139"/>
          </a:xfrm>
        </p:grpSpPr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C6831059-BCF1-423F-984B-6962B830F964}"/>
                </a:ext>
              </a:extLst>
            </p:cNvPr>
            <p:cNvSpPr txBox="1">
              <a:spLocks/>
            </p:cNvSpPr>
            <p:nvPr/>
          </p:nvSpPr>
          <p:spPr>
            <a:xfrm>
              <a:off x="4904614" y="4364492"/>
              <a:ext cx="2898271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B0F0"/>
                </a:buClr>
              </a:pPr>
              <a:r>
                <a:rPr lang="en-ZA" b="1" spc="200" dirty="0">
                  <a:solidFill>
                    <a:srgbClr val="2F3342"/>
                  </a:solidFill>
                  <a:latin typeface="+mj-lt"/>
                  <a:cs typeface="Gill Sans" panose="020B0502020104020203" pitchFamily="34" charset="-79"/>
                </a:rPr>
                <a:t>CHRIS TRAN</a:t>
              </a:r>
              <a:endParaRPr kumimoji="0" lang="en-ZA" b="1" u="none" strike="noStrike" kern="1200" cap="none" spc="200" normalizeH="0" baseline="0" noProof="0" dirty="0">
                <a:ln>
                  <a:noFill/>
                </a:ln>
                <a:solidFill>
                  <a:srgbClr val="2F3342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endParaRPr>
            </a:p>
          </p:txBody>
        </p:sp>
        <p:sp>
          <p:nvSpPr>
            <p:cNvPr id="9" name="Text Placeholder 17">
              <a:extLst>
                <a:ext uri="{FF2B5EF4-FFF2-40B4-BE49-F238E27FC236}">
                  <a16:creationId xmlns:a16="http://schemas.microsoft.com/office/drawing/2014/main" id="{504921DD-19DC-4F15-AD1A-5F8CB0694CB5}"/>
                </a:ext>
              </a:extLst>
            </p:cNvPr>
            <p:cNvSpPr txBox="1">
              <a:spLocks/>
            </p:cNvSpPr>
            <p:nvPr/>
          </p:nvSpPr>
          <p:spPr>
            <a:xfrm>
              <a:off x="4904618" y="4981671"/>
              <a:ext cx="2898267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lang="en-US" sz="1400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6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ZA" sz="16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B0F0"/>
                </a:buClr>
              </a:pPr>
              <a:r>
                <a:rPr kumimoji="0" lang="en-ZA" b="1" u="none" strike="noStrike" kern="1200" cap="none" spc="200" normalizeH="0" baseline="0" noProof="0" dirty="0">
                  <a:ln>
                    <a:noFill/>
                  </a:ln>
                  <a:solidFill>
                    <a:srgbClr val="2F3342"/>
                  </a:solidFill>
                  <a:effectLst/>
                  <a:uLnTx/>
                  <a:uFillTx/>
                  <a:latin typeface="+mj-lt"/>
                  <a:cs typeface="Gill Sans Light" panose="020B0302020104020203" pitchFamily="34" charset="-79"/>
                </a:rPr>
                <a:t>EMIL RODULFO</a:t>
              </a:r>
            </a:p>
          </p:txBody>
        </p:sp>
        <p:sp>
          <p:nvSpPr>
            <p:cNvPr id="10" name="Text Placeholder 18">
              <a:extLst>
                <a:ext uri="{FF2B5EF4-FFF2-40B4-BE49-F238E27FC236}">
                  <a16:creationId xmlns:a16="http://schemas.microsoft.com/office/drawing/2014/main" id="{6F2F20E2-1A24-4E10-A4E2-86D0902DED98}"/>
                </a:ext>
              </a:extLst>
            </p:cNvPr>
            <p:cNvSpPr txBox="1">
              <a:spLocks/>
            </p:cNvSpPr>
            <p:nvPr/>
          </p:nvSpPr>
          <p:spPr>
            <a:xfrm>
              <a:off x="4904618" y="5761031"/>
              <a:ext cx="2898267" cy="2486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lang="en-US" sz="1400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20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8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6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ZA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rgbClr val="00B0F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ZA" b="1" u="none" strike="noStrike" kern="1200" cap="none" spc="200" normalizeH="0" baseline="0" noProof="0" dirty="0">
                  <a:ln>
                    <a:noFill/>
                  </a:ln>
                  <a:solidFill>
                    <a:srgbClr val="2F3342"/>
                  </a:solidFill>
                  <a:effectLst/>
                  <a:uLnTx/>
                  <a:uFillTx/>
                  <a:latin typeface="+mj-lt"/>
                  <a:cs typeface="Gill Sans Light" panose="020B0302020104020203" pitchFamily="34" charset="-79"/>
                </a:rPr>
                <a:t>TIM BESAW</a:t>
              </a:r>
            </a:p>
          </p:txBody>
        </p:sp>
        <p:pic>
          <p:nvPicPr>
            <p:cNvPr id="12" name="Graphic 11" descr="User" title="Icon - Presenter Name">
              <a:extLst>
                <a:ext uri="{FF2B5EF4-FFF2-40B4-BE49-F238E27FC236}">
                  <a16:creationId xmlns:a16="http://schemas.microsoft.com/office/drawing/2014/main" id="{7AFA48FF-CAAB-4362-8834-7D7DBCA92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89109" y="4393168"/>
              <a:ext cx="362190" cy="362190"/>
            </a:xfrm>
            <a:prstGeom prst="rect">
              <a:avLst/>
            </a:prstGeom>
          </p:spPr>
        </p:pic>
      </p:grpSp>
      <p:pic>
        <p:nvPicPr>
          <p:cNvPr id="13" name="Graphic 12" descr="User" title="Icon - Presenter Name">
            <a:extLst>
              <a:ext uri="{FF2B5EF4-FFF2-40B4-BE49-F238E27FC236}">
                <a16:creationId xmlns:a16="http://schemas.microsoft.com/office/drawing/2014/main" id="{E3D0567E-3A05-48D9-A7ED-E5561A2015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8600" y="4500397"/>
            <a:ext cx="347174" cy="304673"/>
          </a:xfrm>
          <a:prstGeom prst="rect">
            <a:avLst/>
          </a:prstGeom>
        </p:spPr>
      </p:pic>
      <p:pic>
        <p:nvPicPr>
          <p:cNvPr id="15" name="Graphic 14" descr="User" title="Icon - Presenter Name">
            <a:extLst>
              <a:ext uri="{FF2B5EF4-FFF2-40B4-BE49-F238E27FC236}">
                <a16:creationId xmlns:a16="http://schemas.microsoft.com/office/drawing/2014/main" id="{9516BC9F-AFCE-4B09-A74A-F2992233EA6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8600" y="5060441"/>
            <a:ext cx="347174" cy="30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1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1999" y="77718"/>
            <a:ext cx="10668000" cy="1360791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/>
              <a:t>Greater Orlando Starbucks Locations by Area</a:t>
            </a:r>
            <a:br>
              <a:rPr lang="en-US" sz="2600" b="1" dirty="0"/>
            </a:br>
            <a:br>
              <a:rPr lang="en-US" sz="2600" dirty="0"/>
            </a:br>
            <a:endParaRPr lang="en-US" sz="26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708D74B-E1A0-4F31-884D-8A9FACB6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226" y="509898"/>
            <a:ext cx="6615545" cy="634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203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1999" y="192803"/>
            <a:ext cx="10668000" cy="1360791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/>
              <a:t>Population Analysis</a:t>
            </a:r>
            <a:br>
              <a:rPr lang="en-US" sz="2600" b="1" dirty="0"/>
            </a:br>
            <a:br>
              <a:rPr lang="en-US" sz="2600" b="1" dirty="0"/>
            </a:br>
            <a:br>
              <a:rPr lang="en-US" sz="2600" b="1" dirty="0"/>
            </a:br>
            <a:endParaRPr lang="en-US" sz="2600" b="1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E29FE934-7DF0-484B-BB90-B4A1D3BB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00" y="785809"/>
            <a:ext cx="5305425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05ACA8B-5ECD-4572-944B-F786EDA41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676" y="785810"/>
            <a:ext cx="5305425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797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1999" y="192803"/>
            <a:ext cx="10668000" cy="1360791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/>
              <a:t>Median Age Analysis</a:t>
            </a:r>
            <a:br>
              <a:rPr lang="en-US" sz="2600" b="1" dirty="0"/>
            </a:br>
            <a:br>
              <a:rPr lang="en-US" sz="2600" b="1" dirty="0"/>
            </a:br>
            <a:br>
              <a:rPr lang="en-US" sz="2600" b="1" dirty="0"/>
            </a:br>
            <a:endParaRPr lang="en-US" sz="2600" b="1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F13B23D-B124-4996-9FC6-F754480CA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785812"/>
            <a:ext cx="5305425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C71ECFB-F321-47E5-B9F9-86338C41F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128" y="785812"/>
            <a:ext cx="5305425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616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1999" y="565989"/>
            <a:ext cx="10668000" cy="1360791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Per Capita Income &amp; Poverty Rate</a:t>
            </a:r>
            <a:br>
              <a:rPr lang="en-US" sz="2400" b="1" dirty="0"/>
            </a:br>
            <a:r>
              <a:rPr lang="en-US" sz="2400" b="1" dirty="0"/>
              <a:t>vs</a:t>
            </a:r>
            <a:br>
              <a:rPr lang="en-US" sz="2400" b="1" dirty="0"/>
            </a:br>
            <a:r>
              <a:rPr lang="en-US" sz="2400" b="1" dirty="0"/>
              <a:t>Greater Orlando Starbucks Locations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sz="24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5998B5-FF8E-40EF-A2E4-C712960B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306" y="1246384"/>
            <a:ext cx="9079385" cy="462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032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396263"/>
            <a:ext cx="10668000" cy="1360791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Per Capita Income &amp; Poverty Rate</a:t>
            </a:r>
            <a:br>
              <a:rPr lang="en-US" sz="2400" b="1" dirty="0"/>
            </a:br>
            <a:r>
              <a:rPr lang="en-US" sz="2400" b="1" dirty="0"/>
              <a:t>vs</a:t>
            </a:r>
            <a:br>
              <a:rPr lang="en-US" sz="2400" b="1" dirty="0"/>
            </a:br>
            <a:r>
              <a:rPr lang="en-US" sz="2400" b="1" dirty="0"/>
              <a:t>Greater Orlando Starbucks Locations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sz="2400" b="1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E91E862-FE62-4D75-85B7-2501767C9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82" y="1076656"/>
            <a:ext cx="5305425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976CFC1F-8095-4B24-8384-101992829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95" y="1076655"/>
            <a:ext cx="53721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5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ouring Milk Design into Coffee" title="Pouring Milk Design into Coffee">
            <a:extLst>
              <a:ext uri="{FF2B5EF4-FFF2-40B4-BE49-F238E27FC236}">
                <a16:creationId xmlns:a16="http://schemas.microsoft.com/office/drawing/2014/main" id="{875ED820-017D-47E9-8107-163E4133A528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5258" y="2166743"/>
            <a:ext cx="4562856" cy="1563624"/>
          </a:xfrm>
        </p:spPr>
        <p:txBody>
          <a:bodyPr/>
          <a:lstStyle/>
          <a:p>
            <a:r>
              <a:rPr lang="en-US" sz="44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66229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Таблица 2">
            <a:extLst>
              <a:ext uri="{FF2B5EF4-FFF2-40B4-BE49-F238E27FC236}">
                <a16:creationId xmlns:a16="http://schemas.microsoft.com/office/drawing/2014/main" id="{1F661812-8559-485E-ACC3-A7453325F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810143"/>
              </p:ext>
            </p:extLst>
          </p:nvPr>
        </p:nvGraphicFramePr>
        <p:xfrm>
          <a:off x="1805299" y="466345"/>
          <a:ext cx="8581401" cy="171483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33231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149390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  <a:gridCol w="2149390">
                  <a:extLst>
                    <a:ext uri="{9D8B030D-6E8A-4147-A177-3AD203B41FA5}">
                      <a16:colId xmlns:a16="http://schemas.microsoft.com/office/drawing/2014/main" val="1398182585"/>
                    </a:ext>
                  </a:extLst>
                </a:gridCol>
                <a:gridCol w="2149390">
                  <a:extLst>
                    <a:ext uri="{9D8B030D-6E8A-4147-A177-3AD203B41FA5}">
                      <a16:colId xmlns:a16="http://schemas.microsoft.com/office/drawing/2014/main" val="3989439788"/>
                    </a:ext>
                  </a:extLst>
                </a:gridCol>
              </a:tblGrid>
              <a:tr h="365759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+mj-lt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Prospective Search Variables</a:t>
                      </a:r>
                      <a:endParaRPr lang="ru-RU" sz="2400" b="1" i="0" dirty="0">
                        <a:solidFill>
                          <a:schemeClr val="bg1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b="0" i="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b="0" i="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b="0" i="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55180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2F3342"/>
                          </a:solidFill>
                          <a:latin typeface="+mj-lt"/>
                        </a:rPr>
                        <a:t>Population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2F3342"/>
                          </a:solidFill>
                          <a:latin typeface="+mj-lt"/>
                        </a:rPr>
                        <a:t>Median Age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Per Capita Income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Poverty Rate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727279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rgbClr val="2F3342"/>
                          </a:solidFill>
                          <a:latin typeface="+mj-lt"/>
                          <a:ea typeface="+mn-ea"/>
                          <a:cs typeface="+mn-cs"/>
                        </a:rPr>
                        <a:t>&gt; 20,000</a:t>
                      </a:r>
                      <a:endParaRPr lang="ru-RU" sz="2000" b="0" i="0" kern="120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rgbClr val="2F334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30-40</a:t>
                      </a:r>
                      <a:endParaRPr lang="ru-RU" sz="20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&gt; $20,000</a:t>
                      </a:r>
                      <a:endParaRPr lang="ru-RU" sz="20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&lt; 20%</a:t>
                      </a:r>
                      <a:endParaRPr lang="ru-RU" sz="20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DB913A-5EF0-4497-9BF4-478B641A2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45818"/>
              </p:ext>
            </p:extLst>
          </p:nvPr>
        </p:nvGraphicFramePr>
        <p:xfrm>
          <a:off x="577594" y="2766391"/>
          <a:ext cx="11036809" cy="34013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27929">
                  <a:extLst>
                    <a:ext uri="{9D8B030D-6E8A-4147-A177-3AD203B41FA5}">
                      <a16:colId xmlns:a16="http://schemas.microsoft.com/office/drawing/2014/main" val="2580472153"/>
                    </a:ext>
                  </a:extLst>
                </a:gridCol>
                <a:gridCol w="1841776">
                  <a:extLst>
                    <a:ext uri="{9D8B030D-6E8A-4147-A177-3AD203B41FA5}">
                      <a16:colId xmlns:a16="http://schemas.microsoft.com/office/drawing/2014/main" val="1806324353"/>
                    </a:ext>
                  </a:extLst>
                </a:gridCol>
                <a:gridCol w="1841776">
                  <a:extLst>
                    <a:ext uri="{9D8B030D-6E8A-4147-A177-3AD203B41FA5}">
                      <a16:colId xmlns:a16="http://schemas.microsoft.com/office/drawing/2014/main" val="2796589481"/>
                    </a:ext>
                  </a:extLst>
                </a:gridCol>
                <a:gridCol w="1841776">
                  <a:extLst>
                    <a:ext uri="{9D8B030D-6E8A-4147-A177-3AD203B41FA5}">
                      <a16:colId xmlns:a16="http://schemas.microsoft.com/office/drawing/2014/main" val="1541705507"/>
                    </a:ext>
                  </a:extLst>
                </a:gridCol>
                <a:gridCol w="1841776">
                  <a:extLst>
                    <a:ext uri="{9D8B030D-6E8A-4147-A177-3AD203B41FA5}">
                      <a16:colId xmlns:a16="http://schemas.microsoft.com/office/drawing/2014/main" val="2244104657"/>
                    </a:ext>
                  </a:extLst>
                </a:gridCol>
                <a:gridCol w="1841776">
                  <a:extLst>
                    <a:ext uri="{9D8B030D-6E8A-4147-A177-3AD203B41FA5}">
                      <a16:colId xmlns:a16="http://schemas.microsoft.com/office/drawing/2014/main" val="3507407440"/>
                    </a:ext>
                  </a:extLst>
                </a:gridCol>
              </a:tblGrid>
              <a:tr h="365759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+mj-lt"/>
                          <a:ea typeface="Roboto Black" panose="02000000000000000000" pitchFamily="2" charset="0"/>
                          <a:cs typeface="Gill Sans" panose="020B0502020104020203" pitchFamily="34" charset="-79"/>
                        </a:rPr>
                        <a:t>Greater Orlando Prospective Zip Codes</a:t>
                      </a:r>
                      <a:endParaRPr lang="ru-RU" sz="2400" b="1" i="0" dirty="0">
                        <a:solidFill>
                          <a:schemeClr val="bg1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b="0" i="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b="0" i="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b="0" i="0" dirty="0">
                        <a:solidFill>
                          <a:schemeClr val="bg2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b="1" i="0" dirty="0">
                        <a:solidFill>
                          <a:schemeClr val="bg1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b="1" i="0" dirty="0">
                        <a:solidFill>
                          <a:schemeClr val="bg1"/>
                        </a:solidFill>
                        <a:latin typeface="+mj-lt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2894" marR="62894" marT="34995" marB="34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232002"/>
                  </a:ext>
                </a:extLst>
              </a:tr>
              <a:tr h="304100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2F3342"/>
                          </a:solidFill>
                          <a:latin typeface="+mj-lt"/>
                        </a:rPr>
                        <a:t>Zip Code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2F3342"/>
                          </a:solidFill>
                          <a:latin typeface="+mj-lt"/>
                        </a:rPr>
                        <a:t>Area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Population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Median Age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Per Capita Income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Poverty Rate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65656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rgbClr val="2F3342"/>
                          </a:solidFill>
                          <a:latin typeface="+mj-lt"/>
                          <a:ea typeface="+mn-ea"/>
                          <a:cs typeface="+mn-cs"/>
                        </a:rPr>
                        <a:t>32824</a:t>
                      </a:r>
                      <a:endParaRPr lang="ru-RU" sz="1600" b="0" i="0" kern="120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2F334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Meadow Woods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41,857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35.8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20,981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16.19 %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0195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32829</a:t>
                      </a:r>
                      <a:endParaRPr lang="ru-RU" sz="1600" b="0" i="0" kern="120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Orlando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21,156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33.5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24,322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11.88 %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19523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32832</a:t>
                      </a:r>
                      <a:endParaRPr lang="ru-RU" sz="1600" b="0" i="0" kern="120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Orlando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21,413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31.6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29,133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6.23%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9267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34772</a:t>
                      </a:r>
                      <a:endParaRPr lang="ru-RU" sz="1600" b="0" i="0" kern="120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St. Cloud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29,182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37.0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22,336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10.95 %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368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34786</a:t>
                      </a:r>
                      <a:endParaRPr lang="ru-RU" sz="1600" b="0" i="0" kern="120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Lake Butler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38,249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35.2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49,054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F3342"/>
                          </a:solidFill>
                          <a:latin typeface="+mj-lt"/>
                          <a:ea typeface="Roboto Light" panose="02000000000000000000" pitchFamily="2" charset="0"/>
                          <a:cs typeface="Gill Sans Light" panose="020B0302020104020203" pitchFamily="34" charset="-79"/>
                        </a:rPr>
                        <a:t>6.47 %</a:t>
                      </a:r>
                      <a:endParaRPr lang="ru-RU" sz="1600" b="0" i="0" dirty="0">
                        <a:solidFill>
                          <a:srgbClr val="2F3342"/>
                        </a:solidFill>
                        <a:latin typeface="+mj-lt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0108" marR="60108" marT="34995" marB="34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1181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48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D0101B-4320-4130-8381-DDFACEB78A63}"/>
              </a:ext>
            </a:extLst>
          </p:cNvPr>
          <p:cNvSpPr>
            <a:spLocks noGrp="1"/>
          </p:cNvSpPr>
          <p:nvPr>
            <p:ph type="body" sz="half" idx="107"/>
          </p:nvPr>
        </p:nvSpPr>
        <p:spPr>
          <a:xfrm>
            <a:off x="2040635" y="1998834"/>
            <a:ext cx="8110728" cy="61611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9100 Conroy Windermere Rd Suite 140, Windermere, FL 34786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B90313-A229-433E-89E7-C54106E3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752" y="3171026"/>
            <a:ext cx="3037869" cy="24092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6724AE-A0CB-477B-9EEE-00C79EF07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79" y="3171026"/>
            <a:ext cx="3037869" cy="24092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E976E9-7574-4A99-A51F-1E61A9385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419" y="3171261"/>
            <a:ext cx="4369159" cy="21435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BFE2B6-1D53-4BAE-A695-5DB53BE11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246" y="316518"/>
            <a:ext cx="5667506" cy="157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36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75064" y="1214058"/>
            <a:ext cx="10668000" cy="1360791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-Expectations and findings</a:t>
            </a:r>
            <a:br>
              <a:rPr lang="en-US" sz="2000" b="1" dirty="0"/>
            </a:br>
            <a:r>
              <a:rPr lang="en-US" sz="2000" b="1" dirty="0"/>
              <a:t>	*Data had some outliers(Lake Buena Vista)</a:t>
            </a:r>
            <a:br>
              <a:rPr lang="en-US" sz="2000" b="1" dirty="0"/>
            </a:br>
            <a:r>
              <a:rPr lang="en-US" sz="2000" b="1" dirty="0"/>
              <a:t>	*</a:t>
            </a:r>
            <a:br>
              <a:rPr lang="en-US" sz="2000" b="1" dirty="0"/>
            </a:br>
            <a:r>
              <a:rPr lang="en-US" sz="2000" b="1" dirty="0"/>
              <a:t>-Difficulties</a:t>
            </a:r>
            <a:br>
              <a:rPr lang="en-US" sz="2000" b="1" dirty="0"/>
            </a:br>
            <a:r>
              <a:rPr lang="en-US" sz="2000" b="1" dirty="0"/>
              <a:t>	*</a:t>
            </a:r>
            <a:br>
              <a:rPr lang="en-US" sz="2000" b="1" dirty="0"/>
            </a:br>
            <a:r>
              <a:rPr lang="en-US" sz="2000" b="1" dirty="0"/>
              <a:t>-Any additional questions that came up and what if we had 2 more weeks</a:t>
            </a:r>
            <a:br>
              <a:rPr lang="en-US" sz="2000" b="1" dirty="0"/>
            </a:br>
            <a:r>
              <a:rPr lang="en-US" sz="2000" b="1" dirty="0"/>
              <a:t>	*Street level data – traffic patterns, foot traffic, geographical </a:t>
            </a:r>
            <a:br>
              <a:rPr lang="en-US" sz="2000" b="1" dirty="0"/>
            </a:br>
            <a:r>
              <a:rPr lang="en-US" sz="2000" b="1" dirty="0"/>
              <a:t>	*Area barriers of entry</a:t>
            </a:r>
            <a:br>
              <a:rPr lang="en-US" sz="2000" b="1" dirty="0"/>
            </a:br>
            <a:r>
              <a:rPr lang="en-US" sz="2000" b="1" dirty="0"/>
              <a:t>	*Store level data – standalone or built into plaza (trends, going away from malls)</a:t>
            </a:r>
            <a:br>
              <a:rPr lang="en-US" sz="2000" b="1" dirty="0"/>
            </a:br>
            <a:r>
              <a:rPr lang="en-US" sz="2000" b="1" dirty="0"/>
              <a:t>	*Commercial data</a:t>
            </a:r>
            <a:br>
              <a:rPr lang="en-US" sz="2000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B145D82-B1B3-4B97-8557-F1124CACE62E}"/>
              </a:ext>
            </a:extLst>
          </p:cNvPr>
          <p:cNvSpPr txBox="1">
            <a:spLocks/>
          </p:cNvSpPr>
          <p:nvPr/>
        </p:nvSpPr>
        <p:spPr>
          <a:xfrm>
            <a:off x="762000" y="1415060"/>
            <a:ext cx="10668000" cy="4404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7471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55666" y="2403490"/>
            <a:ext cx="3014339" cy="1448120"/>
          </a:xfrm>
        </p:spPr>
        <p:txBody>
          <a:bodyPr>
            <a:normAutofit/>
          </a:bodyPr>
          <a:lstStyle/>
          <a:p>
            <a:r>
              <a:rPr lang="en-US" sz="6000" b="1" dirty="0"/>
              <a:t>Q &amp; A</a:t>
            </a:r>
          </a:p>
        </p:txBody>
      </p:sp>
      <p:grpSp>
        <p:nvGrpSpPr>
          <p:cNvPr id="4" name="Group 3" descr="Contact information">
            <a:extLst>
              <a:ext uri="{FF2B5EF4-FFF2-40B4-BE49-F238E27FC236}">
                <a16:creationId xmlns:a16="http://schemas.microsoft.com/office/drawing/2014/main" id="{7F885A9A-7631-4DEB-AF93-A3F92A737491}"/>
              </a:ext>
            </a:extLst>
          </p:cNvPr>
          <p:cNvGrpSpPr/>
          <p:nvPr/>
        </p:nvGrpSpPr>
        <p:grpSpPr>
          <a:xfrm>
            <a:off x="5104621" y="3851610"/>
            <a:ext cx="3272242" cy="1383884"/>
            <a:chOff x="4389109" y="4364492"/>
            <a:chExt cx="3413776" cy="1645139"/>
          </a:xfrm>
        </p:grpSpPr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0482C242-6865-4FF8-811E-AD916C5E5ACC}"/>
                </a:ext>
              </a:extLst>
            </p:cNvPr>
            <p:cNvSpPr txBox="1">
              <a:spLocks/>
            </p:cNvSpPr>
            <p:nvPr/>
          </p:nvSpPr>
          <p:spPr>
            <a:xfrm>
              <a:off x="4904614" y="4364492"/>
              <a:ext cx="2898271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B0F0"/>
                </a:buClr>
              </a:pPr>
              <a:r>
                <a:rPr lang="en-ZA" b="1" spc="200" dirty="0">
                  <a:solidFill>
                    <a:srgbClr val="2F3342"/>
                  </a:solidFill>
                  <a:latin typeface="+mj-lt"/>
                  <a:cs typeface="Gill Sans" panose="020B0502020104020203" pitchFamily="34" charset="-79"/>
                </a:rPr>
                <a:t>CHRIS TRAN</a:t>
              </a:r>
              <a:endParaRPr kumimoji="0" lang="en-ZA" b="1" u="none" strike="noStrike" kern="1200" cap="none" spc="200" normalizeH="0" baseline="0" noProof="0" dirty="0">
                <a:ln>
                  <a:noFill/>
                </a:ln>
                <a:solidFill>
                  <a:srgbClr val="2F3342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endParaRPr>
            </a:p>
          </p:txBody>
        </p:sp>
        <p:sp>
          <p:nvSpPr>
            <p:cNvPr id="13" name="Text Placeholder 17">
              <a:extLst>
                <a:ext uri="{FF2B5EF4-FFF2-40B4-BE49-F238E27FC236}">
                  <a16:creationId xmlns:a16="http://schemas.microsoft.com/office/drawing/2014/main" id="{FA605DA6-D2AE-4E36-8736-4375748596C0}"/>
                </a:ext>
              </a:extLst>
            </p:cNvPr>
            <p:cNvSpPr txBox="1">
              <a:spLocks/>
            </p:cNvSpPr>
            <p:nvPr/>
          </p:nvSpPr>
          <p:spPr>
            <a:xfrm>
              <a:off x="4904618" y="4981671"/>
              <a:ext cx="2898267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lang="en-US" sz="1400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6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ZA" sz="16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B0F0"/>
                </a:buClr>
              </a:pPr>
              <a:r>
                <a:rPr kumimoji="0" lang="en-ZA" b="1" u="none" strike="noStrike" kern="1200" cap="none" spc="200" normalizeH="0" baseline="0" noProof="0" dirty="0">
                  <a:ln>
                    <a:noFill/>
                  </a:ln>
                  <a:solidFill>
                    <a:srgbClr val="2F3342"/>
                  </a:solidFill>
                  <a:effectLst/>
                  <a:uLnTx/>
                  <a:uFillTx/>
                  <a:latin typeface="+mj-lt"/>
                  <a:cs typeface="Gill Sans Light" panose="020B0302020104020203" pitchFamily="34" charset="-79"/>
                </a:rPr>
                <a:t>EMIL RODULFO</a:t>
              </a:r>
            </a:p>
          </p:txBody>
        </p:sp>
        <p:sp>
          <p:nvSpPr>
            <p:cNvPr id="14" name="Text Placeholder 18">
              <a:extLst>
                <a:ext uri="{FF2B5EF4-FFF2-40B4-BE49-F238E27FC236}">
                  <a16:creationId xmlns:a16="http://schemas.microsoft.com/office/drawing/2014/main" id="{DE3972FF-9F48-40A0-A03E-7A4DAC9D0CAA}"/>
                </a:ext>
              </a:extLst>
            </p:cNvPr>
            <p:cNvSpPr txBox="1">
              <a:spLocks/>
            </p:cNvSpPr>
            <p:nvPr/>
          </p:nvSpPr>
          <p:spPr>
            <a:xfrm>
              <a:off x="4904618" y="5761031"/>
              <a:ext cx="2898267" cy="2486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lang="en-US" sz="1400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20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8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6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ZA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rgbClr val="00B0F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ZA" b="1" u="none" strike="noStrike" kern="1200" cap="none" spc="200" normalizeH="0" baseline="0" noProof="0" dirty="0">
                  <a:ln>
                    <a:noFill/>
                  </a:ln>
                  <a:solidFill>
                    <a:srgbClr val="2F3342"/>
                  </a:solidFill>
                  <a:effectLst/>
                  <a:uLnTx/>
                  <a:uFillTx/>
                  <a:latin typeface="+mj-lt"/>
                  <a:cs typeface="Gill Sans Light" panose="020B0302020104020203" pitchFamily="34" charset="-79"/>
                </a:rPr>
                <a:t>TIM BESAW</a:t>
              </a:r>
            </a:p>
          </p:txBody>
        </p:sp>
        <p:pic>
          <p:nvPicPr>
            <p:cNvPr id="8" name="Graphic 7" descr="User" title="Icon - Presenter Name">
              <a:extLst>
                <a:ext uri="{FF2B5EF4-FFF2-40B4-BE49-F238E27FC236}">
                  <a16:creationId xmlns:a16="http://schemas.microsoft.com/office/drawing/2014/main" id="{5A320BC1-9054-4BAF-A591-EA9FEE627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89109" y="4393168"/>
              <a:ext cx="362190" cy="362190"/>
            </a:xfrm>
            <a:prstGeom prst="rect">
              <a:avLst/>
            </a:prstGeom>
          </p:spPr>
        </p:pic>
      </p:grpSp>
      <p:pic>
        <p:nvPicPr>
          <p:cNvPr id="15" name="Graphic 14" descr="User" title="Icon - Presenter Name">
            <a:extLst>
              <a:ext uri="{FF2B5EF4-FFF2-40B4-BE49-F238E27FC236}">
                <a16:creationId xmlns:a16="http://schemas.microsoft.com/office/drawing/2014/main" id="{D3D19D26-3455-41A6-8412-2CAAEDACDA1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4621" y="4402743"/>
            <a:ext cx="347174" cy="304673"/>
          </a:xfrm>
          <a:prstGeom prst="rect">
            <a:avLst/>
          </a:prstGeom>
        </p:spPr>
      </p:pic>
      <p:pic>
        <p:nvPicPr>
          <p:cNvPr id="16" name="Graphic 15" descr="User" title="Icon - Presenter Name">
            <a:extLst>
              <a:ext uri="{FF2B5EF4-FFF2-40B4-BE49-F238E27FC236}">
                <a16:creationId xmlns:a16="http://schemas.microsoft.com/office/drawing/2014/main" id="{52AC33BD-CD14-450F-876D-A8F790717D5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4621" y="4962787"/>
            <a:ext cx="347174" cy="30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0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157616"/>
            <a:ext cx="10668000" cy="136079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QUESTIONS</a:t>
            </a:r>
            <a:br>
              <a:rPr lang="en-US" dirty="0"/>
            </a:b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B145D82-B1B3-4B97-8557-F1124CACE62E}"/>
              </a:ext>
            </a:extLst>
          </p:cNvPr>
          <p:cNvSpPr txBox="1">
            <a:spLocks/>
          </p:cNvSpPr>
          <p:nvPr/>
        </p:nvSpPr>
        <p:spPr>
          <a:xfrm>
            <a:off x="762000" y="1415060"/>
            <a:ext cx="10668000" cy="4404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As a popular domestic brand, is Starbucks prevalent across the entire United States?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Does Starbucks offer the same appeal globally?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Are we able to find trends for existing locations using basic census data?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Are we able to determine where a new Starbucks location may open in Greater Orlando?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54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4437" y="184249"/>
            <a:ext cx="10668000" cy="136079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 SOURCES</a:t>
            </a:r>
            <a:br>
              <a:rPr lang="en-US" dirty="0"/>
            </a:b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B145D82-B1B3-4B97-8557-F1124CACE62E}"/>
              </a:ext>
            </a:extLst>
          </p:cNvPr>
          <p:cNvSpPr txBox="1">
            <a:spLocks/>
          </p:cNvSpPr>
          <p:nvPr/>
        </p:nvSpPr>
        <p:spPr>
          <a:xfrm>
            <a:off x="762000" y="1545040"/>
            <a:ext cx="10668000" cy="4404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/>
              <a:t>Starbucks</a:t>
            </a:r>
          </a:p>
          <a:p>
            <a:pPr>
              <a:lnSpc>
                <a:spcPct val="100000"/>
              </a:lnSpc>
            </a:pPr>
            <a:endParaRPr lang="en-US" sz="2400" b="1" dirty="0"/>
          </a:p>
          <a:p>
            <a:pPr>
              <a:lnSpc>
                <a:spcPct val="100000"/>
              </a:lnSpc>
            </a:pPr>
            <a:r>
              <a:rPr lang="en-US" sz="1600" b="1" dirty="0">
                <a:hlinkClick r:id="rId2"/>
              </a:rPr>
              <a:t>https://www.kaggle.com/starbucks/store-locations</a:t>
            </a:r>
            <a:endParaRPr lang="en-US" sz="1600" b="1" dirty="0"/>
          </a:p>
          <a:p>
            <a:pPr>
              <a:lnSpc>
                <a:spcPct val="100000"/>
              </a:lnSpc>
            </a:pPr>
            <a:endParaRPr lang="en-US" sz="2400" b="1" dirty="0"/>
          </a:p>
          <a:p>
            <a:pPr>
              <a:lnSpc>
                <a:spcPct val="100000"/>
              </a:lnSpc>
            </a:pPr>
            <a:r>
              <a:rPr lang="en-US" sz="2400" b="1" dirty="0"/>
              <a:t>Census per Zip</a:t>
            </a:r>
          </a:p>
          <a:p>
            <a:pPr>
              <a:lnSpc>
                <a:spcPct val="100000"/>
              </a:lnSpc>
            </a:pPr>
            <a:endParaRPr lang="en-US" sz="1600" b="1" dirty="0"/>
          </a:p>
          <a:p>
            <a:pPr>
              <a:lnSpc>
                <a:spcPct val="100000"/>
              </a:lnSpc>
            </a:pPr>
            <a:r>
              <a:rPr lang="en-US" sz="1600" b="1" dirty="0">
                <a:hlinkClick r:id="rId3"/>
              </a:rPr>
              <a:t>https://www.census.gov/data/developers/data-sets.html</a:t>
            </a:r>
          </a:p>
          <a:p>
            <a:pPr>
              <a:lnSpc>
                <a:spcPct val="100000"/>
              </a:lnSpc>
            </a:pPr>
            <a:endParaRPr lang="en-US" sz="1600" b="1" dirty="0">
              <a:hlinkClick r:id="rId3"/>
            </a:endParaRPr>
          </a:p>
          <a:p>
            <a:pPr>
              <a:lnSpc>
                <a:spcPct val="100000"/>
              </a:lnSpc>
            </a:pPr>
            <a:endParaRPr lang="en-US" sz="1600" b="1" dirty="0"/>
          </a:p>
          <a:p>
            <a:pPr>
              <a:lnSpc>
                <a:spcPct val="100000"/>
              </a:lnSpc>
            </a:pPr>
            <a:r>
              <a:rPr lang="en-US" sz="2400" b="1" dirty="0"/>
              <a:t>Greater Orlando Zip / City</a:t>
            </a:r>
            <a:endParaRPr lang="en-US" sz="1600" b="1" dirty="0"/>
          </a:p>
          <a:p>
            <a:pPr>
              <a:lnSpc>
                <a:spcPct val="100000"/>
              </a:lnSpc>
            </a:pPr>
            <a:endParaRPr lang="en-US" sz="1600" b="1" dirty="0">
              <a:hlinkClick r:id="rId4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hlinkClick r:id="rId4"/>
              </a:rPr>
              <a:t>https://www.bestplaces.net/find/zip.aspx?msa=36740&amp;st=fl</a:t>
            </a:r>
            <a:endParaRPr lang="en-US" sz="1600" b="1" dirty="0"/>
          </a:p>
          <a:p>
            <a:pPr>
              <a:lnSpc>
                <a:spcPct val="100000"/>
              </a:lnSpc>
            </a:pPr>
            <a:endParaRPr lang="en-US" sz="1600" b="1" dirty="0"/>
          </a:p>
          <a:p>
            <a:pPr>
              <a:lnSpc>
                <a:spcPct val="100000"/>
              </a:lnSpc>
            </a:pPr>
            <a:endParaRPr lang="en-US" sz="1600" b="1" dirty="0"/>
          </a:p>
          <a:p>
            <a:pPr>
              <a:lnSpc>
                <a:spcPct val="100000"/>
              </a:lnSpc>
            </a:pPr>
            <a:r>
              <a:rPr lang="en-US" sz="2400" b="1" dirty="0"/>
              <a:t>Starbucks Company Timeline</a:t>
            </a:r>
            <a:endParaRPr lang="en-US" sz="1600" b="1" dirty="0"/>
          </a:p>
          <a:p>
            <a:pPr>
              <a:lnSpc>
                <a:spcPct val="100000"/>
              </a:lnSpc>
            </a:pPr>
            <a:endParaRPr lang="en-US" sz="1600" b="1" dirty="0">
              <a:hlinkClick r:id="rId4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hlinkClick r:id="rId5"/>
              </a:rPr>
              <a:t>https://www.starbucks.com/about-us/company-information/starbucks-company-timeline</a:t>
            </a:r>
            <a:endParaRPr lang="en-US" sz="1600" b="1" dirty="0"/>
          </a:p>
          <a:p>
            <a:pPr>
              <a:lnSpc>
                <a:spcPct val="100000"/>
              </a:lnSpc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7480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75064" y="1214058"/>
            <a:ext cx="10668000" cy="1360791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Data Cleanup and Exploration</a:t>
            </a:r>
            <a:br>
              <a:rPr lang="en-US" sz="2000" b="1" dirty="0"/>
            </a:br>
            <a:r>
              <a:rPr lang="en-US" sz="2000" b="1" dirty="0"/>
              <a:t>- Census Data : Pulled data from an API call, data cleanup to remove non domestic zip codes, </a:t>
            </a:r>
            <a:r>
              <a:rPr lang="en-US" sz="2000" b="1" dirty="0" err="1"/>
              <a:t>vlookup</a:t>
            </a:r>
            <a:r>
              <a:rPr lang="en-US" sz="2000" b="1" dirty="0"/>
              <a:t> to add state codes</a:t>
            </a:r>
            <a:br>
              <a:rPr lang="en-US" sz="2000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B145D82-B1B3-4B97-8557-F1124CACE62E}"/>
              </a:ext>
            </a:extLst>
          </p:cNvPr>
          <p:cNvSpPr txBox="1">
            <a:spLocks/>
          </p:cNvSpPr>
          <p:nvPr/>
        </p:nvSpPr>
        <p:spPr>
          <a:xfrm>
            <a:off x="762000" y="1415060"/>
            <a:ext cx="10668000" cy="4404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14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157616"/>
            <a:ext cx="10668000" cy="136079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PRESENTATION OVERVIEW</a:t>
            </a:r>
            <a:br>
              <a:rPr lang="en-US" dirty="0"/>
            </a:b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B145D82-B1B3-4B97-8557-F1124CACE62E}"/>
              </a:ext>
            </a:extLst>
          </p:cNvPr>
          <p:cNvSpPr txBox="1">
            <a:spLocks/>
          </p:cNvSpPr>
          <p:nvPr/>
        </p:nvSpPr>
        <p:spPr>
          <a:xfrm>
            <a:off x="762000" y="1918799"/>
            <a:ext cx="10668000" cy="4641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Global Summary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United States Overview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Florida Rundown </a:t>
            </a:r>
          </a:p>
          <a:p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Greater Orlando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288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ouring Milk Design into Coffee" title="Pouring Milk Design into Coffee">
            <a:extLst>
              <a:ext uri="{FF2B5EF4-FFF2-40B4-BE49-F238E27FC236}">
                <a16:creationId xmlns:a16="http://schemas.microsoft.com/office/drawing/2014/main" id="{875ED820-017D-47E9-8107-163E4133A528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CC151D-3E87-49F8-947C-F3CD2D5C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5258" y="2166743"/>
            <a:ext cx="4562856" cy="1563624"/>
          </a:xfrm>
        </p:spPr>
        <p:txBody>
          <a:bodyPr/>
          <a:lstStyle/>
          <a:p>
            <a:r>
              <a:rPr lang="en-US" sz="4400" b="1" dirty="0"/>
              <a:t>Global Summary</a:t>
            </a:r>
          </a:p>
        </p:txBody>
      </p:sp>
    </p:spTree>
    <p:extLst>
      <p:ext uri="{BB962C8B-B14F-4D97-AF65-F5344CB8AC3E}">
        <p14:creationId xmlns:p14="http://schemas.microsoft.com/office/powerpoint/2010/main" val="399406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1999" y="221941"/>
            <a:ext cx="10668000" cy="1360791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/>
              <a:t>Global Starbucks Locations</a:t>
            </a:r>
            <a:br>
              <a:rPr lang="en-US" sz="2600" b="1" dirty="0"/>
            </a:br>
            <a:br>
              <a:rPr lang="en-US" sz="2600" dirty="0"/>
            </a:br>
            <a:endParaRPr lang="en-US" sz="2600" dirty="0"/>
          </a:p>
        </p:txBody>
      </p:sp>
      <p:pic>
        <p:nvPicPr>
          <p:cNvPr id="11274" name="Picture 10">
            <a:extLst>
              <a:ext uri="{FF2B5EF4-FFF2-40B4-BE49-F238E27FC236}">
                <a16:creationId xmlns:a16="http://schemas.microsoft.com/office/drawing/2014/main" id="{7A2FA98C-E8A0-4FFC-974D-A4B6C372C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81" y="248574"/>
            <a:ext cx="725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32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585966"/>
            <a:ext cx="10668000" cy="1360791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/>
              <a:t>Top 10 Countries</a:t>
            </a:r>
            <a:br>
              <a:rPr lang="en-US" sz="2600" b="1" dirty="0"/>
            </a:br>
            <a:br>
              <a:rPr lang="en-US" sz="2600" b="1" dirty="0"/>
            </a:br>
            <a:br>
              <a:rPr lang="en-US" sz="2600" b="1" dirty="0"/>
            </a:br>
            <a:endParaRPr lang="en-US" sz="2600" b="1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D743D459-1E8D-437E-BDF4-2A5BCCE27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890" y="1335134"/>
            <a:ext cx="4601432" cy="461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F9504AE2-9F60-4DF2-97AA-186A55F13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6" y="1311745"/>
            <a:ext cx="6922681" cy="465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62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_Presentation_AS - v5" id="{D6FEF257-C6BD-4453-AA57-A59372C69A2D}" vid="{A72E7331-081C-4C3F-8305-13C3663A9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BCEAFE-9517-4599-8E26-5ADF9E209080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fb0879af-3eba-417a-a55a-ffe6dcd6ca77"/>
    <ds:schemaRef ds:uri="6dc4bcd6-49db-4c07-9060-8acfc67cef9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FC66A0-44CF-466E-944E-3FD9F72D86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B32867-8D73-44C2-8109-4B381868C6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TotalTime>0</TotalTime>
  <Words>385</Words>
  <Application>Microsoft Office PowerPoint</Application>
  <PresentationFormat>Widescreen</PresentationFormat>
  <Paragraphs>146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Gill Sans</vt:lpstr>
      <vt:lpstr>Gill Sans Light</vt:lpstr>
      <vt:lpstr>Roboto Black</vt:lpstr>
      <vt:lpstr>Roboto Light</vt:lpstr>
      <vt:lpstr>Office Theme</vt:lpstr>
      <vt:lpstr>PowerPoint Presentation</vt:lpstr>
      <vt:lpstr>Divider slide</vt:lpstr>
      <vt:lpstr>QUESTIONS </vt:lpstr>
      <vt:lpstr>DATA SOURCES </vt:lpstr>
      <vt:lpstr>Data Cleanup and Exploration - Census Data : Pulled data from an API call, data cleanup to remove non domestic zip codes, vlookup to add state codes  </vt:lpstr>
      <vt:lpstr>PRESENTATION OVERVIEW </vt:lpstr>
      <vt:lpstr>Global Summary</vt:lpstr>
      <vt:lpstr>Global Starbucks Locations  </vt:lpstr>
      <vt:lpstr>Top 10 Countries   </vt:lpstr>
      <vt:lpstr>Global Ownership Type   </vt:lpstr>
      <vt:lpstr>Top 10 Cities in the World   </vt:lpstr>
      <vt:lpstr>United States Overview</vt:lpstr>
      <vt:lpstr>Starbucks Timeline   </vt:lpstr>
      <vt:lpstr>Top 10 States   </vt:lpstr>
      <vt:lpstr>Top 10 Cities   </vt:lpstr>
      <vt:lpstr>Florida Rundown </vt:lpstr>
      <vt:lpstr>PowerPoint Presentation</vt:lpstr>
      <vt:lpstr>PowerPoint Presentation</vt:lpstr>
      <vt:lpstr>Greater Orlando Analysis</vt:lpstr>
      <vt:lpstr>Greater Orlando Starbucks Locations by Area  </vt:lpstr>
      <vt:lpstr>Population Analysis   </vt:lpstr>
      <vt:lpstr>Median Age Analysis   </vt:lpstr>
      <vt:lpstr>Per Capita Income &amp; Poverty Rate vs Greater Orlando Starbucks Locations   </vt:lpstr>
      <vt:lpstr>Per Capita Income &amp; Poverty Rate vs Greater Orlando Starbucks Locations   </vt:lpstr>
      <vt:lpstr>Conclusion</vt:lpstr>
      <vt:lpstr>PowerPoint Presentation</vt:lpstr>
      <vt:lpstr>PowerPoint Presentation</vt:lpstr>
      <vt:lpstr>-Expectations and findings  *Data had some outliers(Lake Buena Vista)  * -Difficulties  * -Any additional questions that came up and what if we had 2 more weeks  *Street level data – traffic patterns, foot traffic, geographical   *Area barriers of entry  *Store level data – standalone or built into plaza (trends, going away from malls)  *Commercial data  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2018-10-26T22:45:58Z</dcterms:created>
  <dcterms:modified xsi:type="dcterms:W3CDTF">2018-11-02T01:17:09Z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