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1" r:id="rId4"/>
  </p:sldMasterIdLst>
  <p:notesMasterIdLst>
    <p:notesMasterId r:id="rId31"/>
  </p:notesMasterIdLst>
  <p:sldIdLst>
    <p:sldId id="531" r:id="rId5"/>
    <p:sldId id="619" r:id="rId6"/>
    <p:sldId id="2434" r:id="rId7"/>
    <p:sldId id="2436" r:id="rId8"/>
    <p:sldId id="2447" r:id="rId9"/>
    <p:sldId id="618" r:id="rId10"/>
    <p:sldId id="2466" r:id="rId11"/>
    <p:sldId id="2467" r:id="rId12"/>
    <p:sldId id="2468" r:id="rId13"/>
    <p:sldId id="2448" r:id="rId14"/>
    <p:sldId id="2464" r:id="rId15"/>
    <p:sldId id="2462" r:id="rId16"/>
    <p:sldId id="2463" r:id="rId17"/>
    <p:sldId id="2449" r:id="rId18"/>
    <p:sldId id="2446" r:id="rId19"/>
    <p:sldId id="2458" r:id="rId20"/>
    <p:sldId id="2450" r:id="rId21"/>
    <p:sldId id="2453" r:id="rId22"/>
    <p:sldId id="2455" r:id="rId23"/>
    <p:sldId id="2456" r:id="rId24"/>
    <p:sldId id="2454" r:id="rId25"/>
    <p:sldId id="2457" r:id="rId26"/>
    <p:sldId id="2451" r:id="rId27"/>
    <p:sldId id="2459" r:id="rId28"/>
    <p:sldId id="2465" r:id="rId29"/>
    <p:sldId id="243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4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703" autoAdjust="0"/>
  </p:normalViewPr>
  <p:slideViewPr>
    <p:cSldViewPr snapToGrid="0" showGuides="1">
      <p:cViewPr varScale="1">
        <p:scale>
          <a:sx n="86" d="100"/>
          <a:sy n="86" d="100"/>
        </p:scale>
        <p:origin x="466" y="6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0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2AD9C-23AB-4D2F-942C-1DA6A7493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7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7583700" cy="6858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D92F0F3B-16BB-4489-BB21-65F40B4AE170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7239001" y="931169"/>
            <a:ext cx="4393296" cy="1338061"/>
          </a:xfrm>
        </p:spPr>
        <p:txBody>
          <a:bodyPr t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>
            <a:noAutofit/>
          </a:bodyPr>
          <a:lstStyle>
            <a:lvl1pPr marL="0" indent="0" algn="ctr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15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0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47" name="Oval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8" name="Oval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9" name="Oval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0" name="Oval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6" name="Picture Placeholder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462109"/>
            <a:ext cx="4979928" cy="326285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462109"/>
            <a:ext cx="4979928" cy="326285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algn="ctr">
              <a:defRPr lang="en-US" sz="1800" b="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31953689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B43C3-A990-43D2-8398-8E08992E4BE3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D612F9-2719-4762-9F93-5C816B15F813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B4B981-B77A-4B3F-B5B7-30508F3833C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542B59-8F1C-484E-BE8B-781CC317F240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625B49-9D58-4271-BE9E-E7560B79D36A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D14E04-C157-4C3F-8354-E60CD293F3E6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53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CAA2E-66BA-4446-8855-8FD6859FD0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23EE174-7EB0-4D6D-A861-E6F4A5330FFF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F41A52-6C68-4B09-80DF-C003B2DC196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7BC9E6-295A-440C-8514-12441A75177C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467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563A5A-ECAC-4A4C-9393-4A127B30719C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EA091D-85BF-4878-9C7D-FC045F55DE48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0F0A2E-6754-4FAE-82BE-8D313BCEFDEA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53D627-46FD-447D-9D26-3EF235ADAEE8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D2EC2E-8D02-402A-948C-19525D244294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89DA6A-6EA0-4397-B1D7-8B65485FDF0A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39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538007-AB80-4D78-8449-22C8AE952815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B934AB-05D1-444B-9CC2-4DD5E647BF23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B171AE-A18A-4694-ACAC-B2FE18C312B7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3D1735-0FF0-4271-83E2-EE50F6844017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E3360BF-1723-486B-8A75-D10852DAEE56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091274-F0CE-4642-8E9E-AED5F8CCD376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43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32E2A2-D60D-4295-9BD5-F3CB71C186B4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2E06B8-0227-4F4A-B1E8-8358EC0D5743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886C8F-3BFC-4D08-AB48-8C236C82B37D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F3BE4A-6BA7-4F3E-A7F9-01DBCDB5AF9E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61AC1-7D9A-48FC-A3FC-4486D4E00494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14E2B0C-113A-42DF-95E1-4A552DA851DC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9F9474-4EAE-4B1C-B936-36D821BFFCC9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E8C611-C63F-4056-B6E8-78E7D9C2245C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C08E48-03B5-491E-A94E-07E604670B8C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F69B93-A6E4-4510-869D-B71DEC13D36C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E9FF8A-E999-476E-A1A5-476D7BF57E98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06A4328-3745-4D25-9B1C-11CE75829322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1E64FE-4764-4F43-AF78-FA6345CF29C1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827DF8-4363-4BEB-AEC0-BFDD9E66DFF1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8B09F-597C-4470-AC98-632ED40BE35A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A4AD56-3B22-4F84-A036-527A766A03CC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D02BF9-7F61-4FAD-8C08-BDD691882BAA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3C5F20-C81C-4032-AF2C-6FD7AF8DFF7E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96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AB339-11D7-4C13-8D4D-C68EAE32044A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21">
            <a:extLst>
              <a:ext uri="{FF2B5EF4-FFF2-40B4-BE49-F238E27FC236}">
                <a16:creationId xmlns:a16="http://schemas.microsoft.com/office/drawing/2014/main" id="{D95789C8-DBC4-40CD-9B24-EDD18C5FE2BB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1B9CB6-D2AB-4F24-9223-DD1F0B60952C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2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650" r:id="rId16"/>
    <p:sldLayoutId id="2147483677" r:id="rId17"/>
    <p:sldLayoutId id="2147483673" r:id="rId18"/>
    <p:sldLayoutId id="2147483674" r:id="rId19"/>
    <p:sldLayoutId id="2147483680" r:id="rId20"/>
    <p:sldLayoutId id="2147483678" r:id="rId21"/>
    <p:sldLayoutId id="214748367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.html" TargetMode="External"/><Relationship Id="rId2" Type="http://schemas.openxmlformats.org/officeDocument/2006/relationships/hyperlink" Target="https://www.kaggle.com/starbucks/store-location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starbucks.com/about-us/company-information/starbucks-company-timeline" TargetMode="External"/><Relationship Id="rId4" Type="http://schemas.openxmlformats.org/officeDocument/2006/relationships/hyperlink" Target="https://www.bestplaces.net/find/zip.aspx?msa=36740&amp;st=f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4A7F6A-CF70-43EB-A496-E241A5C1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64" y="2233455"/>
            <a:ext cx="7708872" cy="23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ouring Milk Design into Coffee" title="Pouring Milk Design into Coffee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984" y="2647188"/>
            <a:ext cx="5566708" cy="1563624"/>
          </a:xfrm>
        </p:spPr>
        <p:txBody>
          <a:bodyPr/>
          <a:lstStyle/>
          <a:p>
            <a:r>
              <a:rPr lang="en-US" sz="4400" b="1" dirty="0"/>
              <a:t>United States Overview</a:t>
            </a:r>
          </a:p>
        </p:txBody>
      </p:sp>
    </p:spTree>
    <p:extLst>
      <p:ext uri="{BB962C8B-B14F-4D97-AF65-F5344CB8AC3E}">
        <p14:creationId xmlns:p14="http://schemas.microsoft.com/office/powerpoint/2010/main" val="81053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8" y="431785"/>
            <a:ext cx="10668000" cy="1362075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Starbucks Timeline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2781C6F-D15C-4DD0-A6ED-D4BB7457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95" y="891348"/>
            <a:ext cx="6893114" cy="507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0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40957" y="417314"/>
            <a:ext cx="10668000" cy="1362075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Top 10 States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5EA8CC75-334F-413D-A586-8FA60CC7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5" y="868076"/>
            <a:ext cx="6454765" cy="529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15E799A0-CC5E-49DE-B193-39D881C0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91" y="1194345"/>
            <a:ext cx="4803433" cy="46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4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9" y="378519"/>
            <a:ext cx="10668000" cy="1362075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Top 10 Cities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1AB83E0-95E3-4C1D-AAC7-970189EAC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6" y="972362"/>
            <a:ext cx="6706620" cy="49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411F547-43AB-495C-A83D-2A279C03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96" y="1059556"/>
            <a:ext cx="4699282" cy="47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2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ouring Milk Design into Coffee" title="Pouring Milk Design into Coffee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984" y="2647188"/>
            <a:ext cx="4562856" cy="1563624"/>
          </a:xfrm>
        </p:spPr>
        <p:txBody>
          <a:bodyPr/>
          <a:lstStyle/>
          <a:p>
            <a:r>
              <a:rPr lang="en-US" sz="4400" b="1" dirty="0"/>
              <a:t>Florida Rundown </a:t>
            </a:r>
          </a:p>
        </p:txBody>
      </p:sp>
    </p:spTree>
    <p:extLst>
      <p:ext uri="{BB962C8B-B14F-4D97-AF65-F5344CB8AC3E}">
        <p14:creationId xmlns:p14="http://schemas.microsoft.com/office/powerpoint/2010/main" val="298198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2">
            <a:extLst>
              <a:ext uri="{FF2B5EF4-FFF2-40B4-BE49-F238E27FC236}">
                <a16:creationId xmlns:a16="http://schemas.microsoft.com/office/drawing/2014/main" id="{1F661812-8559-485E-ACC3-A7453325F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795755"/>
              </p:ext>
            </p:extLst>
          </p:nvPr>
        </p:nvGraphicFramePr>
        <p:xfrm>
          <a:off x="3415527" y="1171001"/>
          <a:ext cx="5360946" cy="46760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70360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690586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</a:tblGrid>
              <a:tr h="7489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i="0" dirty="0">
                          <a:solidFill>
                            <a:schemeClr val="bg1"/>
                          </a:solidFill>
                          <a:latin typeface="+mj-lt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Florida Zip Code Census Data</a:t>
                      </a:r>
                      <a:endParaRPr lang="ru-RU" sz="3000" b="1" i="0" dirty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Total Zip Codes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969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Total Population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19,932,688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Median Age (Avg)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42.06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Per Capita Income (Avg)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+mj-lt"/>
                        </a:rPr>
                        <a:t>$27,598.07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Poverty Rate (Avg)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15.75 %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Total Starbucks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660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11707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A094DB3-D3B2-4E7D-95EA-96944BC7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25" y="2600050"/>
            <a:ext cx="2482882" cy="1657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DFD2EC-45AD-4F80-9B95-E06AB92D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" y="2470780"/>
            <a:ext cx="2193549" cy="22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2">
            <a:extLst>
              <a:ext uri="{FF2B5EF4-FFF2-40B4-BE49-F238E27FC236}">
                <a16:creationId xmlns:a16="http://schemas.microsoft.com/office/drawing/2014/main" id="{1F661812-8559-485E-ACC3-A7453325F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451793"/>
              </p:ext>
            </p:extLst>
          </p:nvPr>
        </p:nvGraphicFramePr>
        <p:xfrm>
          <a:off x="944898" y="1249709"/>
          <a:ext cx="5922265" cy="435857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8281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852928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</a:tblGrid>
              <a:tr h="929577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Zip Code</a:t>
                      </a:r>
                      <a:endParaRPr lang="ru-RU" sz="2400" b="1" i="0" kern="120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Area</a:t>
                      </a:r>
                      <a:endParaRPr lang="ru-RU" sz="2400" b="1" i="0" kern="120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Starbucks Count</a:t>
                      </a:r>
                      <a:endParaRPr lang="ru-RU" sz="2400" b="1" i="0" kern="120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33607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Tampa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11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32819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Dr. Phillips / Bay Hill / Tangelo Park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11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33139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Miami Beach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8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33511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Brandon / Riverview / Hillsborough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6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32830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Lake Buena Vista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j-lt"/>
                        </a:rPr>
                        <a:t>6</a:t>
                      </a:r>
                      <a:endParaRPr lang="ru-RU" sz="18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712CB88-ADF7-413C-9245-10144E97767B}"/>
              </a:ext>
            </a:extLst>
          </p:cNvPr>
          <p:cNvSpPr txBox="1">
            <a:spLocks/>
          </p:cNvSpPr>
          <p:nvPr/>
        </p:nvSpPr>
        <p:spPr>
          <a:xfrm>
            <a:off x="761999" y="0"/>
            <a:ext cx="10668000" cy="1360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/>
              <a:t>Florida Top 5 Zip Codes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22A4E8-75A2-4055-B6D5-97E26F73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38" y="1249708"/>
            <a:ext cx="3621064" cy="43585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52941F-2422-4AB6-AE53-C2E23DFA9CC2}"/>
              </a:ext>
            </a:extLst>
          </p:cNvPr>
          <p:cNvSpPr/>
          <p:nvPr/>
        </p:nvSpPr>
        <p:spPr>
          <a:xfrm>
            <a:off x="7004304" y="1069848"/>
            <a:ext cx="384048" cy="49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29223-00FB-4063-BF59-692432057EAB}"/>
              </a:ext>
            </a:extLst>
          </p:cNvPr>
          <p:cNvSpPr/>
          <p:nvPr/>
        </p:nvSpPr>
        <p:spPr>
          <a:xfrm>
            <a:off x="6095999" y="5730240"/>
            <a:ext cx="384048" cy="493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4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ouring Milk Design into Coffee" title="Pouring Milk Design into Coffee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984" y="2647188"/>
            <a:ext cx="4562856" cy="1563624"/>
          </a:xfrm>
        </p:spPr>
        <p:txBody>
          <a:bodyPr/>
          <a:lstStyle/>
          <a:p>
            <a:r>
              <a:rPr lang="en-US" sz="4400" b="1" dirty="0"/>
              <a:t>Greater Orlando Analysis</a:t>
            </a:r>
          </a:p>
        </p:txBody>
      </p:sp>
    </p:spTree>
    <p:extLst>
      <p:ext uri="{BB962C8B-B14F-4D97-AF65-F5344CB8AC3E}">
        <p14:creationId xmlns:p14="http://schemas.microsoft.com/office/powerpoint/2010/main" val="3482267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8" y="0"/>
            <a:ext cx="10668000" cy="1360487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Greater Orlando Starbucks Locations by Area</a:t>
            </a:r>
            <a:br>
              <a:rPr lang="en-US" sz="2600" b="1" dirty="0"/>
            </a:br>
            <a:br>
              <a:rPr lang="en-US" sz="2600" dirty="0"/>
            </a:br>
            <a:endParaRPr lang="en-US" sz="2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08D74B-E1A0-4F31-884D-8A9FACB6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26" y="509898"/>
            <a:ext cx="6615545" cy="634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0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334131"/>
            <a:ext cx="10668000" cy="1362075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Population Analysis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29FE934-7DF0-484B-BB90-B4A1D3BB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8" y="785807"/>
            <a:ext cx="530542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5ACA8B-5ECD-4572-944B-F786EDA41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00" y="785808"/>
            <a:ext cx="530542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79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erson Holding Coffee Beans" title="Person Holding Coffee Beans">
            <a:extLst>
              <a:ext uri="{FF2B5EF4-FFF2-40B4-BE49-F238E27FC236}">
                <a16:creationId xmlns:a16="http://schemas.microsoft.com/office/drawing/2014/main" id="{28AB8982-707E-4EEC-83D2-0727C4013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" b="73"/>
          <a:stretch>
            <a:fillRect/>
          </a:stretch>
        </p:blipFill>
        <p:spPr>
          <a:xfrm>
            <a:off x="1104900" y="1"/>
            <a:ext cx="7583700" cy="6858001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>
          <a:xfrm>
            <a:off x="7469819" y="2395739"/>
            <a:ext cx="4393296" cy="1338061"/>
          </a:xfrm>
        </p:spPr>
        <p:txBody>
          <a:bodyPr/>
          <a:lstStyle/>
          <a:p>
            <a:r>
              <a:rPr lang="en-US" sz="4400" b="1" dirty="0"/>
              <a:t>Unlocking the Starbucks Location Strategy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14" name="Freeform 27" descr="Image accent">
            <a:extLst>
              <a:ext uri="{FF2B5EF4-FFF2-40B4-BE49-F238E27FC236}">
                <a16:creationId xmlns:a16="http://schemas.microsoft.com/office/drawing/2014/main" id="{944C982A-D694-43A6-9330-50F554BC24A2}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6" name="Group 5" descr="Contact information">
            <a:extLst>
              <a:ext uri="{FF2B5EF4-FFF2-40B4-BE49-F238E27FC236}">
                <a16:creationId xmlns:a16="http://schemas.microsoft.com/office/drawing/2014/main" id="{98C64886-7952-4199-B8BA-D398ADADFC7A}"/>
              </a:ext>
            </a:extLst>
          </p:cNvPr>
          <p:cNvGrpSpPr/>
          <p:nvPr/>
        </p:nvGrpSpPr>
        <p:grpSpPr>
          <a:xfrm>
            <a:off x="8688600" y="4304371"/>
            <a:ext cx="3272242" cy="1383884"/>
            <a:chOff x="4389109" y="4364492"/>
            <a:chExt cx="3413776" cy="1645139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C6831059-BCF1-423F-984B-6962B830F964}"/>
                </a:ext>
              </a:extLst>
            </p:cNvPr>
            <p:cNvSpPr txBox="1">
              <a:spLocks/>
            </p:cNvSpPr>
            <p:nvPr/>
          </p:nvSpPr>
          <p:spPr>
            <a:xfrm>
              <a:off x="4904614" y="4364492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en-ZA" b="1" spc="200" dirty="0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CHRIS TRAN</a:t>
              </a:r>
              <a:endParaRPr kumimoji="0" lang="en-ZA" b="1" u="none" strike="noStrike" kern="1200" cap="none" spc="200" normalizeH="0" baseline="0" noProof="0" dirty="0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sp>
          <p:nvSpPr>
            <p:cNvPr id="9" name="Text Placeholder 17">
              <a:extLst>
                <a:ext uri="{FF2B5EF4-FFF2-40B4-BE49-F238E27FC236}">
                  <a16:creationId xmlns:a16="http://schemas.microsoft.com/office/drawing/2014/main" id="{504921DD-19DC-4F15-AD1A-5F8CB0694CB5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981671"/>
              <a:ext cx="2898267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kumimoji="0" lang="en-ZA" b="1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EMIL RODULFO</a:t>
              </a:r>
            </a:p>
          </p:txBody>
        </p:sp>
        <p:sp>
          <p:nvSpPr>
            <p:cNvPr id="10" name="Text Placeholder 18">
              <a:extLst>
                <a:ext uri="{FF2B5EF4-FFF2-40B4-BE49-F238E27FC236}">
                  <a16:creationId xmlns:a16="http://schemas.microsoft.com/office/drawing/2014/main" id="{6F2F20E2-1A24-4E10-A4E2-86D0902DED98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5761031"/>
              <a:ext cx="2898267" cy="2486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ZA" b="1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TIM BESAW</a:t>
              </a:r>
            </a:p>
          </p:txBody>
        </p:sp>
        <p:pic>
          <p:nvPicPr>
            <p:cNvPr id="12" name="Graphic 11" descr="User" title="Icon - Presenter Name">
              <a:extLst>
                <a:ext uri="{FF2B5EF4-FFF2-40B4-BE49-F238E27FC236}">
                  <a16:creationId xmlns:a16="http://schemas.microsoft.com/office/drawing/2014/main" id="{7AFA48FF-CAAB-4362-8834-7D7DBCA9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9109" y="4393168"/>
              <a:ext cx="362190" cy="362190"/>
            </a:xfrm>
            <a:prstGeom prst="rect">
              <a:avLst/>
            </a:prstGeom>
          </p:spPr>
        </p:pic>
      </p:grpSp>
      <p:pic>
        <p:nvPicPr>
          <p:cNvPr id="13" name="Graphic 12" descr="User" title="Icon - Presenter Name">
            <a:extLst>
              <a:ext uri="{FF2B5EF4-FFF2-40B4-BE49-F238E27FC236}">
                <a16:creationId xmlns:a16="http://schemas.microsoft.com/office/drawing/2014/main" id="{E3D0567E-3A05-48D9-A7ED-E5561A2015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8600" y="4855504"/>
            <a:ext cx="347174" cy="304673"/>
          </a:xfrm>
          <a:prstGeom prst="rect">
            <a:avLst/>
          </a:prstGeom>
        </p:spPr>
      </p:pic>
      <p:pic>
        <p:nvPicPr>
          <p:cNvPr id="15" name="Graphic 14" descr="User" title="Icon - Presenter Name">
            <a:extLst>
              <a:ext uri="{FF2B5EF4-FFF2-40B4-BE49-F238E27FC236}">
                <a16:creationId xmlns:a16="http://schemas.microsoft.com/office/drawing/2014/main" id="{9516BC9F-AFCE-4B09-A74A-F2992233EA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8600" y="5415548"/>
            <a:ext cx="347174" cy="3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1" y="325253"/>
            <a:ext cx="10668000" cy="1362075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Median Age Analysis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F13B23D-B124-4996-9FC6-F754480C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8" y="785811"/>
            <a:ext cx="530542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C71ECFB-F321-47E5-B9F9-86338C41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62" y="785811"/>
            <a:ext cx="530542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1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8" y="566140"/>
            <a:ext cx="10668000" cy="136048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Per Capita Income &amp; Poverty Rate</a:t>
            </a:r>
            <a:br>
              <a:rPr lang="en-US" sz="2400" b="1" dirty="0"/>
            </a:br>
            <a:r>
              <a:rPr lang="en-US" sz="2400" b="1" dirty="0"/>
              <a:t>vs</a:t>
            </a:r>
            <a:br>
              <a:rPr lang="en-US" sz="2400" b="1" dirty="0"/>
            </a:br>
            <a:r>
              <a:rPr lang="en-US" sz="2400" b="1" dirty="0"/>
              <a:t>Greater Orlando Starbucks Locations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5998B5-FF8E-40EF-A2E4-C712960B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35" y="1157606"/>
            <a:ext cx="9237925" cy="470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3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1295" y="396411"/>
            <a:ext cx="10668000" cy="136048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Per Capita Income &amp; Poverty Rate</a:t>
            </a:r>
            <a:br>
              <a:rPr lang="en-US" sz="2400" b="1" dirty="0"/>
            </a:br>
            <a:r>
              <a:rPr lang="en-US" sz="2400" b="1" dirty="0"/>
              <a:t>vs</a:t>
            </a:r>
            <a:br>
              <a:rPr lang="en-US" sz="2400" b="1" dirty="0"/>
            </a:br>
            <a:r>
              <a:rPr lang="en-US" sz="2400" b="1" dirty="0"/>
              <a:t>Greater Orlando Starbucks Locations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E91E862-FE62-4D75-85B7-2501767C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82" y="1076656"/>
            <a:ext cx="530542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76CFC1F-8095-4B24-8384-10199282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95" y="1076655"/>
            <a:ext cx="53721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5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ouring Milk Design into Coffee" title="Pouring Milk Design into Coffee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984" y="2647188"/>
            <a:ext cx="4562856" cy="1563624"/>
          </a:xfrm>
        </p:spPr>
        <p:txBody>
          <a:bodyPr/>
          <a:lstStyle/>
          <a:p>
            <a:r>
              <a:rPr lang="en-US" sz="4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622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2">
            <a:extLst>
              <a:ext uri="{FF2B5EF4-FFF2-40B4-BE49-F238E27FC236}">
                <a16:creationId xmlns:a16="http://schemas.microsoft.com/office/drawing/2014/main" id="{1F661812-8559-485E-ACC3-A7453325F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810143"/>
              </p:ext>
            </p:extLst>
          </p:nvPr>
        </p:nvGraphicFramePr>
        <p:xfrm>
          <a:off x="1805299" y="466345"/>
          <a:ext cx="8581401" cy="17148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33231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149390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149390">
                  <a:extLst>
                    <a:ext uri="{9D8B030D-6E8A-4147-A177-3AD203B41FA5}">
                      <a16:colId xmlns:a16="http://schemas.microsoft.com/office/drawing/2014/main" val="1398182585"/>
                    </a:ext>
                  </a:extLst>
                </a:gridCol>
                <a:gridCol w="2149390">
                  <a:extLst>
                    <a:ext uri="{9D8B030D-6E8A-4147-A177-3AD203B41FA5}">
                      <a16:colId xmlns:a16="http://schemas.microsoft.com/office/drawing/2014/main" val="3989439788"/>
                    </a:ext>
                  </a:extLst>
                </a:gridCol>
              </a:tblGrid>
              <a:tr h="365759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+mj-lt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Prospective Search Variables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5180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2F3342"/>
                          </a:solidFill>
                          <a:latin typeface="+mj-lt"/>
                        </a:rPr>
                        <a:t>Population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2F3342"/>
                          </a:solidFill>
                          <a:latin typeface="+mj-lt"/>
                        </a:rPr>
                        <a:t>Median Age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Per Capita Income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Poverty Rate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27279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rgbClr val="2F3342"/>
                          </a:solidFill>
                          <a:latin typeface="+mj-lt"/>
                          <a:ea typeface="+mn-ea"/>
                          <a:cs typeface="+mn-cs"/>
                        </a:rPr>
                        <a:t>&gt; 20,000</a:t>
                      </a:r>
                      <a:endParaRPr lang="ru-RU" sz="20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2F334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30-40</a:t>
                      </a:r>
                      <a:endParaRPr lang="ru-RU" sz="20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&gt; $20,000</a:t>
                      </a:r>
                      <a:endParaRPr lang="ru-RU" sz="20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&lt; 20%</a:t>
                      </a:r>
                      <a:endParaRPr lang="ru-RU" sz="20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DB913A-5EF0-4497-9BF4-478B641A2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45818"/>
              </p:ext>
            </p:extLst>
          </p:nvPr>
        </p:nvGraphicFramePr>
        <p:xfrm>
          <a:off x="577594" y="2766391"/>
          <a:ext cx="11036809" cy="34013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27929">
                  <a:extLst>
                    <a:ext uri="{9D8B030D-6E8A-4147-A177-3AD203B41FA5}">
                      <a16:colId xmlns:a16="http://schemas.microsoft.com/office/drawing/2014/main" val="2580472153"/>
                    </a:ext>
                  </a:extLst>
                </a:gridCol>
                <a:gridCol w="1841776">
                  <a:extLst>
                    <a:ext uri="{9D8B030D-6E8A-4147-A177-3AD203B41FA5}">
                      <a16:colId xmlns:a16="http://schemas.microsoft.com/office/drawing/2014/main" val="1806324353"/>
                    </a:ext>
                  </a:extLst>
                </a:gridCol>
                <a:gridCol w="1841776">
                  <a:extLst>
                    <a:ext uri="{9D8B030D-6E8A-4147-A177-3AD203B41FA5}">
                      <a16:colId xmlns:a16="http://schemas.microsoft.com/office/drawing/2014/main" val="2796589481"/>
                    </a:ext>
                  </a:extLst>
                </a:gridCol>
                <a:gridCol w="1841776">
                  <a:extLst>
                    <a:ext uri="{9D8B030D-6E8A-4147-A177-3AD203B41FA5}">
                      <a16:colId xmlns:a16="http://schemas.microsoft.com/office/drawing/2014/main" val="1541705507"/>
                    </a:ext>
                  </a:extLst>
                </a:gridCol>
                <a:gridCol w="1841776">
                  <a:extLst>
                    <a:ext uri="{9D8B030D-6E8A-4147-A177-3AD203B41FA5}">
                      <a16:colId xmlns:a16="http://schemas.microsoft.com/office/drawing/2014/main" val="2244104657"/>
                    </a:ext>
                  </a:extLst>
                </a:gridCol>
                <a:gridCol w="1841776">
                  <a:extLst>
                    <a:ext uri="{9D8B030D-6E8A-4147-A177-3AD203B41FA5}">
                      <a16:colId xmlns:a16="http://schemas.microsoft.com/office/drawing/2014/main" val="3507407440"/>
                    </a:ext>
                  </a:extLst>
                </a:gridCol>
              </a:tblGrid>
              <a:tr h="365759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+mj-lt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Greater Orlando Prospective Zip Codes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32002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2F3342"/>
                          </a:solidFill>
                          <a:latin typeface="+mj-lt"/>
                        </a:rPr>
                        <a:t>Zip Code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2F3342"/>
                          </a:solidFill>
                          <a:latin typeface="+mj-lt"/>
                        </a:rPr>
                        <a:t>Area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Population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Median Age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Per Capita Income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Poverty Rate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5656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2F3342"/>
                          </a:solidFill>
                          <a:latin typeface="+mj-lt"/>
                          <a:ea typeface="+mn-ea"/>
                          <a:cs typeface="+mn-cs"/>
                        </a:rPr>
                        <a:t>32824</a:t>
                      </a:r>
                      <a:endParaRPr lang="ru-RU" sz="16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2F334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Meadow Woods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41,857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35.8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20,981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16.19 %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195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32829</a:t>
                      </a:r>
                      <a:endParaRPr lang="ru-RU" sz="16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Orlando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21,156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33.5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24,322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11.88 %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19523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32832</a:t>
                      </a:r>
                      <a:endParaRPr lang="ru-RU" sz="16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Orlando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21,413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31.6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29,133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6.23%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267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34772</a:t>
                      </a:r>
                      <a:endParaRPr lang="ru-RU" sz="16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St. Cloud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29,182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37.0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22,336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10.95 %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36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34786</a:t>
                      </a:r>
                      <a:endParaRPr lang="ru-RU" sz="16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Lake Butler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38,249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35.2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49,054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6.47 %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18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8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D0101B-4320-4130-8381-DDFACEB7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0634" y="2213774"/>
            <a:ext cx="8110728" cy="61611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9100 Conroy Windermere Rd Suite 140, Windermere, FL 34786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B90313-A229-433E-89E7-C54106E3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752" y="3171026"/>
            <a:ext cx="3037869" cy="2409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6724AE-A0CB-477B-9EEE-00C79EF0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9" y="3171026"/>
            <a:ext cx="3037869" cy="2409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E976E9-7574-4A99-A51F-1E61A9385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419" y="3171261"/>
            <a:ext cx="4369159" cy="21435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BFE2B6-1D53-4BAE-A695-5DB53BE11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246" y="298230"/>
            <a:ext cx="5667506" cy="15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36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44463" y="2035678"/>
            <a:ext cx="3014663" cy="144780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Thank You</a:t>
            </a:r>
          </a:p>
        </p:txBody>
      </p:sp>
      <p:grpSp>
        <p:nvGrpSpPr>
          <p:cNvPr id="4" name="Group 3" descr="Contact information">
            <a:extLst>
              <a:ext uri="{FF2B5EF4-FFF2-40B4-BE49-F238E27FC236}">
                <a16:creationId xmlns:a16="http://schemas.microsoft.com/office/drawing/2014/main" id="{7F885A9A-7631-4DEB-AF93-A3F92A737491}"/>
              </a:ext>
            </a:extLst>
          </p:cNvPr>
          <p:cNvGrpSpPr/>
          <p:nvPr/>
        </p:nvGrpSpPr>
        <p:grpSpPr>
          <a:xfrm>
            <a:off x="5104621" y="3851610"/>
            <a:ext cx="3272242" cy="1383884"/>
            <a:chOff x="4389109" y="4364492"/>
            <a:chExt cx="3413776" cy="1645139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0482C242-6865-4FF8-811E-AD916C5E5ACC}"/>
                </a:ext>
              </a:extLst>
            </p:cNvPr>
            <p:cNvSpPr txBox="1">
              <a:spLocks/>
            </p:cNvSpPr>
            <p:nvPr/>
          </p:nvSpPr>
          <p:spPr>
            <a:xfrm>
              <a:off x="4904614" y="4364492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en-ZA" b="1" spc="200" dirty="0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CHRIS TRAN</a:t>
              </a:r>
              <a:endParaRPr kumimoji="0" lang="en-ZA" b="1" u="none" strike="noStrike" kern="1200" cap="none" spc="200" normalizeH="0" baseline="0" noProof="0" dirty="0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sp>
          <p:nvSpPr>
            <p:cNvPr id="13" name="Text Placeholder 17">
              <a:extLst>
                <a:ext uri="{FF2B5EF4-FFF2-40B4-BE49-F238E27FC236}">
                  <a16:creationId xmlns:a16="http://schemas.microsoft.com/office/drawing/2014/main" id="{FA605DA6-D2AE-4E36-8736-4375748596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981671"/>
              <a:ext cx="2898267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kumimoji="0" lang="en-ZA" b="1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EMIL RODULFO</a:t>
              </a:r>
            </a:p>
          </p:txBody>
        </p:sp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DE3972FF-9F48-40A0-A03E-7A4DAC9D0CAA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5761031"/>
              <a:ext cx="2898267" cy="2486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ZA" b="1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TIM BESAW</a:t>
              </a:r>
            </a:p>
          </p:txBody>
        </p:sp>
        <p:pic>
          <p:nvPicPr>
            <p:cNvPr id="8" name="Graphic 7" descr="User" title="Icon - Presenter Name">
              <a:extLst>
                <a:ext uri="{FF2B5EF4-FFF2-40B4-BE49-F238E27FC236}">
                  <a16:creationId xmlns:a16="http://schemas.microsoft.com/office/drawing/2014/main" id="{5A320BC1-9054-4BAF-A591-EA9FEE627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89109" y="4393168"/>
              <a:ext cx="362190" cy="362190"/>
            </a:xfrm>
            <a:prstGeom prst="rect">
              <a:avLst/>
            </a:prstGeom>
          </p:spPr>
        </p:pic>
      </p:grpSp>
      <p:pic>
        <p:nvPicPr>
          <p:cNvPr id="15" name="Graphic 14" descr="User" title="Icon - Presenter Name">
            <a:extLst>
              <a:ext uri="{FF2B5EF4-FFF2-40B4-BE49-F238E27FC236}">
                <a16:creationId xmlns:a16="http://schemas.microsoft.com/office/drawing/2014/main" id="{D3D19D26-3455-41A6-8412-2CAAEDACDA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4621" y="4402743"/>
            <a:ext cx="347174" cy="304673"/>
          </a:xfrm>
          <a:prstGeom prst="rect">
            <a:avLst/>
          </a:prstGeom>
        </p:spPr>
      </p:pic>
      <p:pic>
        <p:nvPicPr>
          <p:cNvPr id="16" name="Graphic 15" descr="User" title="Icon - Presenter Name">
            <a:extLst>
              <a:ext uri="{FF2B5EF4-FFF2-40B4-BE49-F238E27FC236}">
                <a16:creationId xmlns:a16="http://schemas.microsoft.com/office/drawing/2014/main" id="{52AC33BD-CD14-450F-876D-A8F790717D5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4621" y="4962787"/>
            <a:ext cx="347174" cy="3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0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432370"/>
            <a:ext cx="10668000" cy="136048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QUESTIONS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145D82-B1B3-4B97-8557-F1124CACE62E}"/>
              </a:ext>
            </a:extLst>
          </p:cNvPr>
          <p:cNvSpPr txBox="1">
            <a:spLocks/>
          </p:cNvSpPr>
          <p:nvPr/>
        </p:nvSpPr>
        <p:spPr>
          <a:xfrm>
            <a:off x="762000" y="1597548"/>
            <a:ext cx="10668000" cy="4404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As a popular domestic brand, is Starbucks prevalent across the entire United States?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Does Starbucks offer the same appeal globally?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Are we able to find trends for existing locations using basic census data?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Are we able to determine where a new Starbucks location may open in Greater Orlando?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423847"/>
            <a:ext cx="10668000" cy="136048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SOURCES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145D82-B1B3-4B97-8557-F1124CACE62E}"/>
              </a:ext>
            </a:extLst>
          </p:cNvPr>
          <p:cNvSpPr txBox="1">
            <a:spLocks/>
          </p:cNvSpPr>
          <p:nvPr/>
        </p:nvSpPr>
        <p:spPr>
          <a:xfrm>
            <a:off x="1134862" y="1100832"/>
            <a:ext cx="10668000" cy="4989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400" b="1" dirty="0"/>
              <a:t>Starbucks Locations Worldwide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hlinkClick r:id="rId2"/>
              </a:rPr>
              <a:t>https://www.kaggle.com/starbucks/store-locations</a:t>
            </a:r>
            <a:endParaRPr lang="en-US" sz="1600" b="1" dirty="0"/>
          </a:p>
          <a:p>
            <a:pPr>
              <a:lnSpc>
                <a:spcPct val="110000"/>
              </a:lnSpc>
            </a:pPr>
            <a:endParaRPr lang="en-US" sz="1600" b="1" dirty="0"/>
          </a:p>
          <a:p>
            <a:pPr>
              <a:lnSpc>
                <a:spcPct val="110000"/>
              </a:lnSpc>
            </a:pPr>
            <a:r>
              <a:rPr lang="en-US" sz="2400" b="1" dirty="0"/>
              <a:t>US Census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hlinkClick r:id="rId3"/>
              </a:rPr>
              <a:t>https://www.census.gov/data/developers/data-sets.html</a:t>
            </a:r>
            <a:endParaRPr lang="en-US" sz="1600" b="1" dirty="0"/>
          </a:p>
          <a:p>
            <a:pPr>
              <a:lnSpc>
                <a:spcPct val="110000"/>
              </a:lnSpc>
            </a:pPr>
            <a:endParaRPr lang="en-US" sz="1600" b="1" dirty="0"/>
          </a:p>
          <a:p>
            <a:pPr>
              <a:lnSpc>
                <a:spcPct val="110000"/>
              </a:lnSpc>
            </a:pPr>
            <a:r>
              <a:rPr lang="en-US" sz="2400" b="1" dirty="0"/>
              <a:t>Greater Orlando Zip / Area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hlinkClick r:id="rId4"/>
              </a:rPr>
              <a:t>https://www.bestplaces.net/find/zip.aspx?msa=36740&amp;st=fl</a:t>
            </a:r>
            <a:endParaRPr lang="en-US" sz="1600" b="1" dirty="0"/>
          </a:p>
          <a:p>
            <a:pPr>
              <a:lnSpc>
                <a:spcPct val="110000"/>
              </a:lnSpc>
            </a:pPr>
            <a:endParaRPr lang="en-US" sz="1600" b="1" dirty="0"/>
          </a:p>
          <a:p>
            <a:pPr>
              <a:lnSpc>
                <a:spcPct val="110000"/>
              </a:lnSpc>
            </a:pPr>
            <a:r>
              <a:rPr lang="en-US" sz="2400" b="1" dirty="0"/>
              <a:t>Starbucks Company Timeline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hlinkClick r:id="rId5"/>
              </a:rPr>
              <a:t>https://www.starbucks.com/about-us/company-information/starbucks-company-timeline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7480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423493"/>
            <a:ext cx="10668000" cy="136048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PRESENTATION OVERVIEW</a:t>
            </a: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145D82-B1B3-4B97-8557-F1124CACE62E}"/>
              </a:ext>
            </a:extLst>
          </p:cNvPr>
          <p:cNvSpPr txBox="1">
            <a:spLocks/>
          </p:cNvSpPr>
          <p:nvPr/>
        </p:nvSpPr>
        <p:spPr>
          <a:xfrm>
            <a:off x="762000" y="2032405"/>
            <a:ext cx="10668000" cy="4641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Global Summary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United States 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Florida Rundown </a:t>
            </a:r>
          </a:p>
          <a:p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Greater Orlando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88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ouring Milk Design into Coffee" title="Pouring Milk Design into Coffee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984" y="2647188"/>
            <a:ext cx="4562856" cy="1563624"/>
          </a:xfrm>
        </p:spPr>
        <p:txBody>
          <a:bodyPr/>
          <a:lstStyle/>
          <a:p>
            <a:r>
              <a:rPr lang="en-US" sz="4400" b="1" dirty="0"/>
              <a:t>Global Summary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9" y="284394"/>
            <a:ext cx="10668000" cy="958479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Global Starbucks Locations</a:t>
            </a:r>
            <a:br>
              <a:rPr lang="en-US" sz="2600" b="1" dirty="0"/>
            </a:br>
            <a:br>
              <a:rPr lang="en-US" sz="2600" dirty="0"/>
            </a:br>
            <a:endParaRPr lang="en-US" sz="2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E25D2B-DACA-4285-9B81-54CAB531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186430"/>
            <a:ext cx="6995881" cy="66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2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395180"/>
            <a:ext cx="10668000" cy="1362075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Top 10 Countries Globally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F9504AE2-9F60-4DF2-97AA-186A55F1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6" y="1021560"/>
            <a:ext cx="7393197" cy="49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D6FFD73-147B-4010-9EC6-58B90E8D0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508" y="1083744"/>
            <a:ext cx="4681492" cy="46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2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353127"/>
            <a:ext cx="10668000" cy="1360487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Top 10 Cities Globally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14344" name="Picture 8">
            <a:extLst>
              <a:ext uri="{FF2B5EF4-FFF2-40B4-BE49-F238E27FC236}">
                <a16:creationId xmlns:a16="http://schemas.microsoft.com/office/drawing/2014/main" id="{5E7C5AB7-3603-493A-8C5E-F612B720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9" y="1033370"/>
            <a:ext cx="7317251" cy="549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F6426F8-074E-44AE-8B64-AF273DC2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672" y="1111527"/>
            <a:ext cx="4547328" cy="463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FC66A0-44CF-466E-944E-3FD9F72D86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BCEAFE-9517-4599-8E26-5ADF9E209080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fb0879af-3eba-417a-a55a-ffe6dcd6ca77"/>
    <ds:schemaRef ds:uri="6dc4bcd6-49db-4c07-9060-8acfc67cef9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B32867-8D73-44C2-8109-4B381868C6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379</Words>
  <Application>Microsoft Office PowerPoint</Application>
  <PresentationFormat>Widescreen</PresentationFormat>
  <Paragraphs>138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Gill Sans</vt:lpstr>
      <vt:lpstr>Gill Sans Light</vt:lpstr>
      <vt:lpstr>Roboto Black</vt:lpstr>
      <vt:lpstr>Roboto Light</vt:lpstr>
      <vt:lpstr>Office Theme</vt:lpstr>
      <vt:lpstr>PowerPoint Presentation</vt:lpstr>
      <vt:lpstr>Divider slide</vt:lpstr>
      <vt:lpstr>QUESTIONS </vt:lpstr>
      <vt:lpstr>DATA SOURCES </vt:lpstr>
      <vt:lpstr>PRESENTATION OVERVIEW </vt:lpstr>
      <vt:lpstr>Global Summary</vt:lpstr>
      <vt:lpstr>Global Starbucks Locations  </vt:lpstr>
      <vt:lpstr>Top 10 Countries Globally   </vt:lpstr>
      <vt:lpstr>Top 10 Cities Globally   </vt:lpstr>
      <vt:lpstr>United States Overview</vt:lpstr>
      <vt:lpstr>Starbucks Timeline   </vt:lpstr>
      <vt:lpstr>Top 10 States   </vt:lpstr>
      <vt:lpstr>Top 10 Cities   </vt:lpstr>
      <vt:lpstr>Florida Rundown </vt:lpstr>
      <vt:lpstr>PowerPoint Presentation</vt:lpstr>
      <vt:lpstr>PowerPoint Presentation</vt:lpstr>
      <vt:lpstr>Greater Orlando Analysis</vt:lpstr>
      <vt:lpstr>Greater Orlando Starbucks Locations by Area  </vt:lpstr>
      <vt:lpstr>Population Analysis   </vt:lpstr>
      <vt:lpstr>Median Age Analysis   </vt:lpstr>
      <vt:lpstr>Per Capita Income &amp; Poverty Rate vs Greater Orlando Starbucks Locations   </vt:lpstr>
      <vt:lpstr>Per Capita Income &amp; Poverty Rate vs Greater Orlando Starbucks Locations   </vt:lpstr>
      <vt:lpstr>Conclusion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2018-10-26T22:45:58Z</dcterms:created>
  <dcterms:modified xsi:type="dcterms:W3CDTF">2018-11-03T06:44:08Z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