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57" r:id="rId4"/>
    <p:sldId id="274" r:id="rId5"/>
    <p:sldId id="275" r:id="rId6"/>
    <p:sldId id="276" r:id="rId7"/>
    <p:sldId id="261" r:id="rId8"/>
    <p:sldId id="260" r:id="rId9"/>
    <p:sldId id="258" r:id="rId10"/>
    <p:sldId id="259" r:id="rId11"/>
    <p:sldId id="270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1" r:id="rId20"/>
    <p:sldId id="277" r:id="rId21"/>
    <p:sldId id="273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8" autoAdjust="0"/>
    <p:restoredTop sz="75789" autoAdjust="0"/>
  </p:normalViewPr>
  <p:slideViewPr>
    <p:cSldViewPr snapToGrid="0">
      <p:cViewPr varScale="1">
        <p:scale>
          <a:sx n="22" d="100"/>
          <a:sy n="22" d="100"/>
        </p:scale>
        <p:origin x="6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813F5-3611-4A4A-82A6-0C61F03DC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ECCD-53CD-B24D-99F0-5AC823237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playing with plot sizes</a:t>
            </a:r>
          </a:p>
          <a:p>
            <a:r>
              <a:rPr lang="en-US" dirty="0"/>
              <a:t>Demo data-ink improvements with class suggestions </a:t>
            </a:r>
          </a:p>
          <a:p>
            <a:r>
              <a:rPr lang="en-US" dirty="0"/>
              <a:t>Practice creating each type of chart</a:t>
            </a:r>
          </a:p>
          <a:p>
            <a:r>
              <a:rPr lang="en-US" dirty="0"/>
              <a:t>Difference between scatter and line-less line charts: dis/connected, size, color</a:t>
            </a:r>
          </a:p>
          <a:p>
            <a:r>
              <a:rPr lang="en-US" dirty="0"/>
              <a:t>Class should look up docs on plot types!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ECCD-53CD-B24D-99F0-5AC8232371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4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ECCD-53CD-B24D-99F0-5AC8232371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4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ECCD-53CD-B24D-99F0-5AC8232371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9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make a Jupyter Notebook to demo all of the sample data with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ECCD-53CD-B24D-99F0-5AC8232371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A92C-ADFB-8A4B-83DE-C28DC2A87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D40C2-BF11-1444-A4A8-B79F93D24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E5FC-0F3F-C24A-93A7-228396EF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F670-E7C9-294F-AC3D-7BFA351C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FF6F-9872-CD4C-A909-93C27B95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A5F0-1223-1D43-8979-F7AFD36F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A043E-DB39-8A48-8647-1C071BFC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9EA78-3505-4241-A9C1-ADD3C4D7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4B0AC-94D0-8848-8C67-C58485EC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E687-914D-8A4A-BA22-57C668EE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44B15-AF9E-1645-ACE6-65EEAC42C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DFEBA-4094-EB45-A7C9-F3BA6703D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A572-8355-374C-AB8E-A1DC91A0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8F16-E8C6-2D4F-AAE6-16B63F82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F10B-F639-8348-A83E-76B5D899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89CB-93A8-A546-91BE-8E85363E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1B22-143F-6F49-AB26-BD37E996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FE6C5-4AAF-CD4F-A217-C718677E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E86E-A5A8-A443-B987-F74EBEE3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6396-71D7-1547-BD4D-548E9D7A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F0E-CBBB-0B49-AC72-AB18F06A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E66-BFEC-C348-9A57-79036F0C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86C5-3785-8F40-A90B-826A59D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0C811-0B77-8C46-9559-03D07925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96FFB-CA99-3247-9445-24D97104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5689-0256-3D40-AF60-D385DADD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7E69-0D66-114E-B271-555221A6C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6F029-2F1B-924A-8E3D-466F5B3F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CD1DF-DD5E-E84E-B297-9E9D9E39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0DEE-71B1-F44B-8881-EF1147B6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2B08-5DDD-754F-ACF5-3DCE5853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723D-2D0E-FF49-B3AB-12D52BAB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D9965-27DC-8443-898E-23D3EF30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A1E09-1207-E244-8465-12E9387F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535D-EB94-554F-A68D-BC6738F47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190D9-CDF9-8E44-8604-EA8CF66ED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699A1-C256-D246-B406-0543F48B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950BC-A7CA-8E46-88B5-77900566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CFBB6-E8F4-9A43-BDB1-67514B13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6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89CE-614D-904D-957C-FFA83E2B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4CFA7-CD32-6F42-9B2D-6781D857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C6D62-0F3D-A340-B330-7219CE2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A6CB4-60F4-8244-BCEA-20EAF0F9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78760-CB20-5C40-B05D-2300FE08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19721-7A5A-7C44-8A00-35320441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D690E-97DA-2A4B-81F7-DF515E5C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8282-A735-3C40-88CB-D31867D9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8004-D1CD-8447-8407-E13F3AB1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832F-3E27-384E-A4AF-C0383E9B5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5378-B8BF-2C4A-B0CF-3DD04353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5A50A-C087-1144-90FC-0C38F49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A42A-6625-3940-AA12-304EC2A2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9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8648-47E1-A840-803E-3014DF56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C9263-81C0-A847-B62A-22EE5FB98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0067-B964-4346-853B-6B1CAE434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32B1F-4653-674E-8486-1045A57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BF6F-EB08-B642-BB6B-0BD9B27E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B2250-89F3-2049-AC2D-A246EF85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7602D-1DEE-6242-872D-2414CDE3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424C3-22C4-934B-A441-C96EFD3C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01A67-5FE6-294D-A827-293C2D46B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1566-4EE1-6841-8E9E-A1E67611C4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66379-18CA-5646-953F-EB9B26ECB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5E50-1E56-F84D-A7DE-DE1B2F4F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C3D17-86E8-4247-980D-07AF87F8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analysisfactor.com/outliers-to-drop-or-not-to-drop/" TargetMode="External"/><Relationship Id="rId2" Type="http://schemas.openxmlformats.org/officeDocument/2006/relationships/hyperlink" Target="http://davidmlane.com/hyperstat/A1625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nkey_diagr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infovis-wiki.net/wiki/Data-Ink_Rat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E9CB-A573-0F4C-B69A-69C57671A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C59B6-8CA9-4F42-B344-483700BD0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2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2214-286A-214C-BC85-64DF11C8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Scatter Plots: Ice Cream Sales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1DAED5-5F98-B14E-867F-BF44E418E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586" y="1690688"/>
            <a:ext cx="7022827" cy="464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9B4C-A7D2-254F-A4B1-939E1137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</a:t>
            </a:r>
            <a:r>
              <a:rPr lang="en-US" dirty="0" err="1"/>
              <a:t>Pyber</a:t>
            </a:r>
            <a:r>
              <a:rPr lang="en-US" dirty="0"/>
              <a:t> OR </a:t>
            </a:r>
            <a:r>
              <a:rPr lang="en-US" dirty="0" err="1"/>
              <a:t>Pymaceuticals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300A-48F8-C842-A936-22354D9D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81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Think about honest and clear visualizations</a:t>
            </a:r>
          </a:p>
          <a:p>
            <a:r>
              <a:rPr lang="en-US" dirty="0"/>
              <a:t>Challenging – start early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Always feel free to ask!</a:t>
            </a:r>
          </a:p>
          <a:p>
            <a:pPr lvl="1"/>
            <a:r>
              <a:rPr lang="en-US" dirty="0"/>
              <a:t>For code-related questions: bring code with you.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11D98-C46C-7E49-B1D6-5576524BE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38" y="1356498"/>
            <a:ext cx="4508500" cy="2528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234AB-664D-174F-AA9E-B4CF7423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38" y="3940861"/>
            <a:ext cx="4508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4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477C-8DE6-FD49-906E-71737926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4A2B-428A-E34B-B14C-7178AB6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Matplotlib </a:t>
            </a:r>
          </a:p>
          <a:p>
            <a:r>
              <a:rPr lang="en-US" dirty="0"/>
              <a:t>Plotting with Pandas</a:t>
            </a:r>
          </a:p>
          <a:p>
            <a:pPr lvl="1"/>
            <a:r>
              <a:rPr lang="en-US" dirty="0"/>
              <a:t>Basic</a:t>
            </a:r>
          </a:p>
          <a:p>
            <a:pPr lvl="1"/>
            <a:r>
              <a:rPr lang="en-US" dirty="0"/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267620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85CD-A34A-2F4C-BCED-FC2884EA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Bar: Battling Kings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DD978A-E509-9C48-82AE-DAFC071B1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545" y="278465"/>
            <a:ext cx="6789179" cy="63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2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1B6A-4445-F144-A76D-86B36007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Grouped: Bike Trips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F2AA57-01D3-BE4C-83F9-99C90D164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79628"/>
            <a:ext cx="5738848" cy="3382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53385-F7C1-CD46-803B-CC206EB5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630"/>
            <a:ext cx="5738848" cy="41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79F2-7494-8241-95DD-6FD7EC4E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Scatter: Miles Per Gallon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E7588B-8777-F34D-8DAF-3B57B0CC3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93377"/>
            <a:ext cx="11752692" cy="60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1CCF-2F7B-8E41-9CB1-396D7588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Wrestling Part 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D40A5A-EAA0-954E-A43B-A1508E885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10" y="1690688"/>
            <a:ext cx="1143377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7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2808-99D7-D641-A982-303A7125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Grouping: Wrestling Part II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ACC8E1-6675-6A4A-984C-57B9B7CE0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7" y="1665695"/>
            <a:ext cx="12120185" cy="35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2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BF4F-E8BB-FF45-8172-8BB9DD55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Plotting: Wrestling III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F5AA61-504A-4F46-9DBC-09A85F628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857" y="1690688"/>
            <a:ext cx="6960286" cy="49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4D2A-A67B-834E-AAFA-3878F481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60A6-5EC1-AE44-980A-FCEF544B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tendencies</a:t>
            </a:r>
          </a:p>
          <a:p>
            <a:pPr lvl="1"/>
            <a:r>
              <a:rPr lang="en-US" dirty="0"/>
              <a:t>Median, mean, mode</a:t>
            </a:r>
          </a:p>
          <a:p>
            <a:r>
              <a:rPr lang="en-US" dirty="0"/>
              <a:t>Variance</a:t>
            </a:r>
          </a:p>
          <a:p>
            <a:pPr lvl="1"/>
            <a:r>
              <a:rPr lang="en-US" dirty="0"/>
              <a:t>Variance, standard deviation, quartiles, outliers</a:t>
            </a:r>
          </a:p>
          <a:p>
            <a:r>
              <a:rPr lang="en-US" dirty="0"/>
              <a:t>Trust</a:t>
            </a:r>
          </a:p>
          <a:p>
            <a:pPr lvl="1"/>
            <a:r>
              <a:rPr lang="en-US" dirty="0"/>
              <a:t>Samples, Standard error, t-test</a:t>
            </a:r>
          </a:p>
          <a:p>
            <a:r>
              <a:rPr lang="en-US" dirty="0"/>
              <a:t>Regressions</a:t>
            </a:r>
          </a:p>
        </p:txBody>
      </p:sp>
    </p:spTree>
    <p:extLst>
      <p:ext uri="{BB962C8B-B14F-4D97-AF65-F5344CB8AC3E}">
        <p14:creationId xmlns:p14="http://schemas.microsoft.com/office/powerpoint/2010/main" val="401437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305E-B1B4-DC44-83EA-5F2E4626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Matplotlib: Week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ABB9-C5D6-C645-A45B-09ED72F0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  <a:p>
            <a:pPr lvl="1"/>
            <a:r>
              <a:rPr lang="en-US" dirty="0"/>
              <a:t>Line, Pie, Bar, Scatter</a:t>
            </a:r>
          </a:p>
          <a:p>
            <a:pPr lvl="1"/>
            <a:r>
              <a:rPr lang="en-US" dirty="0"/>
              <a:t>Prepping Data set</a:t>
            </a:r>
          </a:p>
          <a:p>
            <a:r>
              <a:rPr lang="en-US" dirty="0"/>
              <a:t>Plotting best practices </a:t>
            </a:r>
          </a:p>
          <a:p>
            <a:pPr lvl="1"/>
            <a:r>
              <a:rPr lang="en-US" dirty="0"/>
              <a:t>Data-ink ratio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Central tendency, variance, trust, regressions</a:t>
            </a:r>
          </a:p>
        </p:txBody>
      </p:sp>
    </p:spTree>
    <p:extLst>
      <p:ext uri="{BB962C8B-B14F-4D97-AF65-F5344CB8AC3E}">
        <p14:creationId xmlns:p14="http://schemas.microsoft.com/office/powerpoint/2010/main" val="3142513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C57E-2DEE-4566-9E2E-40647665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</a:t>
            </a:r>
          </a:p>
        </p:txBody>
      </p:sp>
      <p:pic>
        <p:nvPicPr>
          <p:cNvPr id="1026" name="Picture 2" descr="boxplot_breakdown.png">
            <a:extLst>
              <a:ext uri="{FF2B5EF4-FFF2-40B4-BE49-F238E27FC236}">
                <a16:creationId xmlns:a16="http://schemas.microsoft.com/office/drawing/2014/main" id="{F225FE05-4A0F-4E19-904F-5A2378E1D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34" y="283900"/>
            <a:ext cx="7544753" cy="629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838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58A6-C3E2-B64B-A5D5-A9795259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versus Intuition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809A82-9E4F-D94A-BCEE-67675EAE5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56" y="1681715"/>
            <a:ext cx="11246888" cy="34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8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E4A7-9C6D-EC4E-8555-C3E1F3C8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A29F-6B8F-AE4E-AD37-19E2CB639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formulas: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davidmlane.com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hyperstat</a:t>
            </a:r>
            <a:r>
              <a:rPr lang="en-US" dirty="0">
                <a:hlinkClick r:id="rId2"/>
              </a:rPr>
              <a:t>/A16252.html</a:t>
            </a:r>
            <a:r>
              <a:rPr lang="en-US" dirty="0"/>
              <a:t> </a:t>
            </a:r>
          </a:p>
          <a:p>
            <a:r>
              <a:rPr lang="en-US" dirty="0"/>
              <a:t>Removing outliers: </a:t>
            </a:r>
            <a:r>
              <a:rPr lang="en-US" dirty="0">
                <a:hlinkClick r:id="rId3"/>
              </a:rPr>
              <a:t>http://www.theanalysisfactor.com/outliers-to-drop-or-not-to-drop/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17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177C-AE70-9946-9E3A-8E33578C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Day 1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664B-5D4E-FB45-8C6E-0F90F99A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Plotting</a:t>
            </a:r>
          </a:p>
          <a:p>
            <a:r>
              <a:rPr lang="en-US" dirty="0"/>
              <a:t>Plotting principles: more than just coding</a:t>
            </a:r>
          </a:p>
          <a:p>
            <a:pPr lvl="1"/>
            <a:r>
              <a:rPr lang="en-US" dirty="0"/>
              <a:t>Honest</a:t>
            </a:r>
          </a:p>
          <a:p>
            <a:pPr lvl="1"/>
            <a:r>
              <a:rPr lang="en-US" dirty="0"/>
              <a:t>Specialized</a:t>
            </a:r>
          </a:p>
          <a:p>
            <a:pPr lvl="1"/>
            <a:r>
              <a:rPr lang="en-US" dirty="0"/>
              <a:t>Data-ink ratio</a:t>
            </a:r>
          </a:p>
          <a:p>
            <a:r>
              <a:rPr lang="en-US" dirty="0"/>
              <a:t>Configuring our plots</a:t>
            </a:r>
          </a:p>
        </p:txBody>
      </p:sp>
    </p:spTree>
    <p:extLst>
      <p:ext uri="{BB962C8B-B14F-4D97-AF65-F5344CB8AC3E}">
        <p14:creationId xmlns:p14="http://schemas.microsoft.com/office/powerpoint/2010/main" val="22809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AF5-963F-4A69-BA91-971C1C1E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Honest: Visualizing Trends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342C89-D4FA-4341-BBB3-A45889ADD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150" y="1333047"/>
            <a:ext cx="10807699" cy="52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5661-90D8-4262-8399-8DF83FA4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Specialized: Sankey Diagrams</a:t>
            </a:r>
          </a:p>
        </p:txBody>
      </p:sp>
      <p:pic>
        <p:nvPicPr>
          <p:cNvPr id="1026" name="Picture 2" descr="https://upload.wikimedia.org/wikipedia/commons/thumb/1/11/Sankeysteam.png/1280px-Sankeysteam.png">
            <a:extLst>
              <a:ext uri="{FF2B5EF4-FFF2-40B4-BE49-F238E27FC236}">
                <a16:creationId xmlns:a16="http://schemas.microsoft.com/office/drawing/2014/main" id="{DD51405B-A852-43F7-B7FF-0A140CC23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81" y="1395610"/>
            <a:ext cx="7663583" cy="484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35AA13-EBD5-47AE-AF46-787D13638A33}"/>
              </a:ext>
            </a:extLst>
          </p:cNvPr>
          <p:cNvSpPr/>
          <p:nvPr/>
        </p:nvSpPr>
        <p:spPr>
          <a:xfrm>
            <a:off x="7642100" y="6488668"/>
            <a:ext cx="460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https://en.wikipedia.org/wiki/Sankey_diagram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00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E999-25ED-4A38-876E-F37591F7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Data-Ink Ratio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9F981-33FA-408C-B79D-9D69962F0BCB}"/>
              </a:ext>
            </a:extLst>
          </p:cNvPr>
          <p:cNvSpPr/>
          <p:nvPr/>
        </p:nvSpPr>
        <p:spPr>
          <a:xfrm>
            <a:off x="7916086" y="6492875"/>
            <a:ext cx="4328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https://infovis-wiki.net/wiki/Data-Ink_Ratio</a:t>
            </a:r>
            <a:r>
              <a:rPr lang="en-US" dirty="0"/>
              <a:t> </a:t>
            </a:r>
          </a:p>
        </p:txBody>
      </p:sp>
      <p:pic>
        <p:nvPicPr>
          <p:cNvPr id="2052" name="Picture 4" descr="DIR.jpg">
            <a:extLst>
              <a:ext uri="{FF2B5EF4-FFF2-40B4-BE49-F238E27FC236}">
                <a16:creationId xmlns:a16="http://schemas.microsoft.com/office/drawing/2014/main" id="{D990734B-21E2-4773-857F-445F6311B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68" y="2250678"/>
            <a:ext cx="7671263" cy="36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0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F292-C3DB-4C40-B1E1-410B9C52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Line Charts: Coaster Speed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E404E7-7A99-5943-9F9F-365EB8C61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2191544"/>
            <a:ext cx="5181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2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F19F-93B1-C444-8ADF-1DCEA46B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Bar Graphs: City Density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17C350-31F7-124F-9416-61D457532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886" y="1690688"/>
            <a:ext cx="6844228" cy="50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5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B1D2-BCEF-1244-8ED9-DA7D5C7A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Pie Charts: </a:t>
            </a:r>
            <a:r>
              <a:rPr lang="en-US" dirty="0" err="1"/>
              <a:t>Py</a:t>
            </a:r>
            <a:r>
              <a:rPr lang="en-US" dirty="0"/>
              <a:t> Pies</a:t>
            </a:r>
            <a:br>
              <a:rPr lang="en-US" dirty="0"/>
            </a:br>
            <a:r>
              <a:rPr lang="en-US" dirty="0"/>
              <a:t>10 Stu </a:t>
            </a:r>
            <a:r>
              <a:rPr lang="en-US" dirty="0" err="1"/>
              <a:t>PyPies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B133AB-EC41-6848-9A4C-6CE10EC0C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299" y="1690688"/>
            <a:ext cx="5757402" cy="42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300</Words>
  <Application>Microsoft Office PowerPoint</Application>
  <PresentationFormat>Widescreen</PresentationFormat>
  <Paragraphs>68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Welcome to Matplotlib</vt:lpstr>
      <vt:lpstr>Matplotlib: Week At A Glance</vt:lpstr>
      <vt:lpstr>Day 1 Keys</vt:lpstr>
      <vt:lpstr>Honest: Visualizing Trends</vt:lpstr>
      <vt:lpstr>Specialized: Sankey Diagrams</vt:lpstr>
      <vt:lpstr>Data-Ink Ratio</vt:lpstr>
      <vt:lpstr>Line Charts: Coaster Speed</vt:lpstr>
      <vt:lpstr>Bar Graphs: City Density</vt:lpstr>
      <vt:lpstr>Pie Charts: Py Pies 10 Stu PyPies</vt:lpstr>
      <vt:lpstr>Scatter Plots: Ice Cream Sales</vt:lpstr>
      <vt:lpstr>Homework: Pyber OR Pymaceuticals</vt:lpstr>
      <vt:lpstr>Day 2 Keys</vt:lpstr>
      <vt:lpstr>Bar: Battling Kings</vt:lpstr>
      <vt:lpstr>Grouped: Bike Trips</vt:lpstr>
      <vt:lpstr>Scatter: Miles Per Gallon</vt:lpstr>
      <vt:lpstr>Analysis: Wrestling Part I</vt:lpstr>
      <vt:lpstr>Grouping: Wrestling Part II</vt:lpstr>
      <vt:lpstr>Plotting: Wrestling III</vt:lpstr>
      <vt:lpstr>Day 3 Keys</vt:lpstr>
      <vt:lpstr>Box Plots</vt:lpstr>
      <vt:lpstr>Trust versus Intuition</vt:lpstr>
      <vt:lpstr>Day 3 -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Matplotlib</dc:title>
  <dc:creator>Sondra Miller</dc:creator>
  <cp:lastModifiedBy>Sondra Miller</cp:lastModifiedBy>
  <cp:revision>19</cp:revision>
  <dcterms:created xsi:type="dcterms:W3CDTF">2018-10-07T21:40:24Z</dcterms:created>
  <dcterms:modified xsi:type="dcterms:W3CDTF">2018-10-13T15:39:44Z</dcterms:modified>
</cp:coreProperties>
</file>