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66" r:id="rId11"/>
    <p:sldId id="277" r:id="rId12"/>
    <p:sldId id="278" r:id="rId13"/>
    <p:sldId id="276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31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CABD6-6953-0A42-A733-28A24AA5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64F15C-F2FE-2D4B-8363-6DBAD4B18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021578-0E79-0146-A31C-E866677A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713D44-8ACC-814A-A076-3DE406A0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493C1D-53CA-B144-900B-0966698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D5C0E-74E1-9C43-B7B4-5DC48EDA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2308A8-DD0A-494C-9284-AE48D06C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351A4-02AE-444D-AB86-6DEEF6FD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25502-0482-D14F-99AB-435F0544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85C9C1-9CAF-1B45-8C33-883ABBFD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380A68-A066-9F42-AF27-743DDAA3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3237AF-D70C-F64D-B46C-2A983FB7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63CD6F-316D-4B46-B93E-02F83787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4EA1A4-2C25-2141-BD54-0EC1D700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57F347-6440-7F42-A191-B7D7366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B476B-7BBD-8C4F-A134-856B33C3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5D60C-8D2D-2249-8C79-B42EBF0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9D9704-CDB9-FB40-A4FE-A5A71F67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76EBF3-6804-6D4C-BA35-9C08517B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F737CD-A821-7F4D-83D7-B4417BE9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321D9F-3899-C64B-81BB-37F11FC7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BC26E6-D06D-0745-8C52-E0DCB1BC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7C36B4-37F2-1F40-8318-FA10B8D3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C4859B-8225-F24A-840E-4FD1E880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7AF0EA-B52F-3049-BE6E-719570FB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EC974-CCE1-1D45-8C63-D88DC27A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B8F777-A6BF-2C49-A5FB-71FA7DAD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77CB27-8396-684B-BB39-E7405DD38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8D09C6-808D-2B44-8C8F-42F1901D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BD50CC-0B49-D04D-8D2D-DE35DA89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678688-EBD0-9B4F-8B4A-D6B87A54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21E09-4FCA-9448-AAEE-C0E5C286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776AE7-EC2A-7744-872E-35F2E336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8755C0-FE92-6D4F-AF5B-21CDE79F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680FBB-C55E-6241-97F4-9881BA3C6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B5AFD9-B79F-2449-91AC-CEAC9911C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66E4DB-7D16-EF46-AF2F-197735BE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4E5390-C532-BE49-9CBF-83E4116F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10F146-0184-654E-B205-5E66A02D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3BF3-2BC5-5247-AE1D-FE404048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03694F-DFDC-3E49-B4B8-CB141A46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A908E5-599C-9F4D-A80F-B399A002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0212F3-157B-724B-AE4B-B9475A4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71877D-A935-284E-84DB-5F6ACE6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BA0EE8-FAC9-0E46-A984-D0EEE1A8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6DFF80-28AF-1D4F-8035-A98661C6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79394-A848-EF4F-A6B4-0E48CADE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F26F93-1038-E741-9A93-9A062042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FD43CA-7B08-BC4E-A97C-DE342E31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1F67D0-86C1-5D4C-9755-4AF2736B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B19061-FF07-B643-867E-C1681944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1C2F12-42B2-064B-BF45-DC8EA99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061CE-DA95-754D-9C8C-120D72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D684FC-FA6D-4841-BBB2-68BADEE9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D85420-3988-0B46-BC87-677930B1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6FE1CA-FB8D-0E45-A9FC-8B43D62A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253BA1-1405-0548-A309-71DF4A61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6B17DB-1BF9-A44A-B41E-94D23ABA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10D1B2-3AA7-F546-A185-4F2DB20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432A24-D6B9-0B42-AAA0-D3B91587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07915-29ED-8B49-8418-8DAD1D7D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D2F0-6233-D84A-9C3B-056ACA97215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E8E8D0-EF29-364F-B536-B3C9161FA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0547A5-A811-804F-BF2E-4DC32D4A6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C104-C2C5-3249-96A8-53380B0C3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910D7-C092-C846-8E1C-C6D616873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7E9ED7-768B-F04A-AFC5-8F8979835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GENOME 559: Introduction to Statistical and Computational Genomics</a:t>
            </a:r>
          </a:p>
          <a:p>
            <a:r>
              <a:rPr lang="en-US" altLang="en-US" dirty="0"/>
              <a:t>Prof. William Stafford Noble</a:t>
            </a:r>
          </a:p>
        </p:txBody>
      </p:sp>
    </p:spTree>
    <p:extLst>
      <p:ext uri="{BB962C8B-B14F-4D97-AF65-F5344CB8AC3E}">
        <p14:creationId xmlns:p14="http://schemas.microsoft.com/office/powerpoint/2010/main" val="19763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1917" y="228600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sz="4000" dirty="0">
                <a:latin typeface="Comic Sans MS" pitchFamily="66" charset="0"/>
              </a:rPr>
              <a:t> basics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0668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 = {'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dna':'T','rna':'U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'}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dirty="0"/>
              <a:t># dictionary literal assignment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 = {}				</a:t>
            </a:r>
            <a:r>
              <a:rPr lang="en-US" dirty="0">
                <a:latin typeface="Arial" pitchFamily="34" charset="0"/>
                <a:cs typeface="Arial" pitchFamily="34" charset="0"/>
              </a:rPr>
              <a:t># </a:t>
            </a:r>
            <a:r>
              <a:rPr lang="en-US" dirty="0">
                <a:cs typeface="Arial" pitchFamily="34" charset="0"/>
              </a:rPr>
              <a:t>make an empty dictionary</a:t>
            </a:r>
          </a:p>
          <a:p>
            <a:pPr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D.keys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1" dirty="0"/>
              <a:t>		</a:t>
            </a:r>
            <a:r>
              <a:rPr lang="en-US" dirty="0"/>
              <a:t># get the keys as a list</a:t>
            </a:r>
          </a:p>
          <a:p>
            <a:pPr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			# get the values as a list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D['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']	</a:t>
            </a:r>
            <a:r>
              <a:rPr lang="en-US" b="1" dirty="0"/>
              <a:t>		</a:t>
            </a:r>
            <a:r>
              <a:rPr lang="en-US" dirty="0"/>
              <a:t># get a value based on key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D['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'] = 'T'	</a:t>
            </a:r>
            <a:r>
              <a:rPr lang="en-US" b="1" dirty="0"/>
              <a:t>	</a:t>
            </a:r>
            <a:r>
              <a:rPr lang="en-US" dirty="0"/>
              <a:t># set a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del D['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']</a:t>
            </a:r>
            <a:r>
              <a:rPr lang="en-US" dirty="0"/>
              <a:t>			# delete a </a:t>
            </a:r>
            <a:r>
              <a:rPr lang="en-US" dirty="0" err="1"/>
              <a:t>key:value</a:t>
            </a:r>
            <a:r>
              <a:rPr lang="en-US" dirty="0"/>
              <a:t> pair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 in D</a:t>
            </a:r>
            <a:r>
              <a:rPr lang="en-US" dirty="0"/>
              <a:t>			# True if key '</a:t>
            </a:r>
            <a:r>
              <a:rPr lang="en-US" dirty="0" err="1"/>
              <a:t>dna</a:t>
            </a:r>
            <a:r>
              <a:rPr lang="en-US" dirty="0"/>
              <a:t>' is found in D, else False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886201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keys must be immutable objects (e.g. string, int, tuple).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The values can be anything (including a list or another dictionary).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The order of elements in the list returned 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D.keys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Comic Sans MS" pitchFamily="66" charset="0"/>
              </a:rPr>
              <a:t> 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mic Sans MS" pitchFamily="66" charset="0"/>
              </a:rPr>
              <a:t>is arbitrary (effectively random).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Each key can be stored only once in the dictionary, so if you set the value for a key for a second time it OVERWRITES the old value!</a:t>
            </a:r>
          </a:p>
        </p:txBody>
      </p:sp>
    </p:spTree>
    <p:extLst>
      <p:ext uri="{BB962C8B-B14F-4D97-AF65-F5344CB8AC3E}">
        <p14:creationId xmlns:p14="http://schemas.microsoft.com/office/powerpoint/2010/main" val="178743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07D19-A44C-0C44-AAEB-126C25C2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B2016-DD9C-D048-9C1D-F3786614BA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file ‘small-</a:t>
            </a:r>
            <a:r>
              <a:rPr lang="en-US" sz="3600" dirty="0" err="1"/>
              <a:t>scores.txt</a:t>
            </a:r>
            <a:r>
              <a:rPr lang="en-US" sz="3600" dirty="0"/>
              <a:t>’ contains scores assigned to many different sequences.</a:t>
            </a:r>
          </a:p>
          <a:p>
            <a:r>
              <a:rPr lang="en-US" sz="3600" dirty="0"/>
              <a:t>Write a program find-best-</a:t>
            </a:r>
            <a:r>
              <a:rPr lang="en-US" sz="3600" dirty="0" err="1"/>
              <a:t>score.py</a:t>
            </a:r>
            <a:r>
              <a:rPr lang="en-US" sz="3600" dirty="0"/>
              <a:t> that prints each sequence next to the square of its associated value.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4CEFD6-CE8D-A84D-AF74-8E7261BE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1256"/>
            <a:ext cx="578625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python print-</a:t>
            </a:r>
            <a:r>
              <a:rPr lang="en-US" dirty="0" err="1">
                <a:latin typeface="Courier" pitchFamily="2" charset="0"/>
              </a:rPr>
              <a:t>squares.py</a:t>
            </a:r>
            <a:r>
              <a:rPr lang="en-US" dirty="0">
                <a:latin typeface="Courier" pitchFamily="2" charset="0"/>
              </a:rPr>
              <a:t> small-</a:t>
            </a:r>
            <a:r>
              <a:rPr lang="en-US" dirty="0" err="1">
                <a:latin typeface="Courier" pitchFamily="2" charset="0"/>
              </a:rPr>
              <a:t>scores.txt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AGGSIIR	0.000376361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AGGSIIR	0.0662605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IALKPK	1.64762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IALKPK	0.000906147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AGGSIIR	0.00154437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NPIDVK	0.34584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IALKPK	0.224348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NPIDVK	0.0187335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IALKPK	0.00124857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5B7E77C-582F-DE41-801D-EC5EDC22ED99}"/>
              </a:ext>
            </a:extLst>
          </p:cNvPr>
          <p:cNvSpPr txBox="1"/>
          <p:nvPr/>
        </p:nvSpPr>
        <p:spPr>
          <a:xfrm>
            <a:off x="7355775" y="213360"/>
            <a:ext cx="23903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File format: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seq1 &lt;tab&gt; score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seq2 &lt;tab&gt; score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5091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5AD02-1A69-E643-A6EC-3E477413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B07A787-C23B-A44E-9215-1D8AA7EB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745"/>
            <a:ext cx="10515600" cy="48364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import sys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Open the file for reading.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sys.argv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</a:t>
            </a:r>
            <a:r>
              <a:rPr lang="en-US" dirty="0">
                <a:latin typeface="Courier" pitchFamily="2" charset="0"/>
              </a:rPr>
              <a:t> = open(</a:t>
            </a:r>
            <a:r>
              <a:rPr lang="en-US" dirty="0" err="1">
                <a:latin typeface="Courier" pitchFamily="2" charset="0"/>
              </a:rPr>
              <a:t>in_file_name</a:t>
            </a:r>
            <a:r>
              <a:rPr lang="en-US" dirty="0">
                <a:latin typeface="Courier" pitchFamily="2" charset="0"/>
              </a:rPr>
              <a:t>, "r")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Read each line and print the square.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line in </a:t>
            </a:r>
            <a:r>
              <a:rPr lang="en-US" dirty="0" err="1">
                <a:latin typeface="Courier" pitchFamily="2" charset="0"/>
              </a:rPr>
              <a:t>in_file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words = </a:t>
            </a:r>
            <a:r>
              <a:rPr lang="en-US" dirty="0" err="1">
                <a:latin typeface="Courier" pitchFamily="2" charset="0"/>
              </a:rPr>
              <a:t>line.rstrip</a:t>
            </a:r>
            <a:r>
              <a:rPr lang="en-US" dirty="0">
                <a:latin typeface="Courier" pitchFamily="2" charset="0"/>
              </a:rPr>
              <a:t>().split("\t")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score = float(words[0])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sequence = words[1]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print "%s\</a:t>
            </a:r>
            <a:r>
              <a:rPr lang="en-US" dirty="0" err="1">
                <a:latin typeface="Courier" pitchFamily="2" charset="0"/>
              </a:rPr>
              <a:t>t%g</a:t>
            </a:r>
            <a:r>
              <a:rPr lang="en-US" dirty="0">
                <a:latin typeface="Courier" pitchFamily="2" charset="0"/>
              </a:rPr>
              <a:t>" % (sequence, score * score)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in_file.close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001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07D19-A44C-0C44-AAEB-126C25C2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EB2016-DD9C-D048-9C1D-F3786614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find-best-</a:t>
            </a:r>
            <a:r>
              <a:rPr lang="en-US" dirty="0" err="1"/>
              <a:t>score.py</a:t>
            </a:r>
            <a:r>
              <a:rPr lang="en-US" dirty="0"/>
              <a:t> that prints the maximal score assigned to each sequence. You can also run it on small-</a:t>
            </a:r>
            <a:r>
              <a:rPr lang="en-US" dirty="0" err="1"/>
              <a:t>scores.txt</a:t>
            </a:r>
            <a:r>
              <a:rPr lang="en-US" dirty="0"/>
              <a:t> and large-</a:t>
            </a:r>
            <a:r>
              <a:rPr lang="en-US" dirty="0" err="1"/>
              <a:t>scores.txt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$ python find-best-</a:t>
            </a:r>
            <a:r>
              <a:rPr lang="en-US" dirty="0" err="1">
                <a:latin typeface="Courier" pitchFamily="2" charset="0"/>
              </a:rPr>
              <a:t>score.py</a:t>
            </a:r>
            <a:r>
              <a:rPr lang="en-US" dirty="0">
                <a:latin typeface="Courier" pitchFamily="2" charset="0"/>
              </a:rPr>
              <a:t> small-</a:t>
            </a:r>
            <a:r>
              <a:rPr lang="en-US" dirty="0" err="1">
                <a:latin typeface="Courier" pitchFamily="2" charset="0"/>
              </a:rPr>
              <a:t>scores.txt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IALKPK	1.2836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AGGSIIR	0.257411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NPIDVK	0.588082</a:t>
            </a:r>
          </a:p>
        </p:txBody>
      </p:sp>
    </p:spTree>
    <p:extLst>
      <p:ext uri="{BB962C8B-B14F-4D97-AF65-F5344CB8AC3E}">
        <p14:creationId xmlns:p14="http://schemas.microsoft.com/office/powerpoint/2010/main" val="13206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B7053-7E6A-2347-8341-B4997E7E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88" y="365125"/>
            <a:ext cx="10515600" cy="62613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Open the file for reading.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sys.argv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</a:t>
            </a:r>
            <a:r>
              <a:rPr lang="en-US" dirty="0">
                <a:latin typeface="Courier" pitchFamily="2" charset="0"/>
              </a:rPr>
              <a:t> = open(</a:t>
            </a:r>
            <a:r>
              <a:rPr lang="en-US" dirty="0" err="1">
                <a:latin typeface="Courier" pitchFamily="2" charset="0"/>
              </a:rPr>
              <a:t>in_file_name</a:t>
            </a:r>
            <a:r>
              <a:rPr lang="en-US" dirty="0">
                <a:latin typeface="Courier" pitchFamily="2" charset="0"/>
              </a:rPr>
              <a:t>, "r")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Set up a dictionary.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best_score</a:t>
            </a:r>
            <a:r>
              <a:rPr lang="en-US" dirty="0">
                <a:latin typeface="Courier" pitchFamily="2" charset="0"/>
              </a:rPr>
              <a:t> = {} # Key = sequence, value = score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line in </a:t>
            </a:r>
            <a:r>
              <a:rPr lang="en-US" dirty="0" err="1">
                <a:latin typeface="Courier" pitchFamily="2" charset="0"/>
              </a:rPr>
              <a:t>in_file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words = </a:t>
            </a:r>
            <a:r>
              <a:rPr lang="en-US" dirty="0" err="1">
                <a:latin typeface="Courier" pitchFamily="2" charset="0"/>
              </a:rPr>
              <a:t>line.rstrip</a:t>
            </a:r>
            <a:r>
              <a:rPr lang="en-US" dirty="0">
                <a:latin typeface="Courier" pitchFamily="2" charset="0"/>
              </a:rPr>
              <a:t>().split("\t")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score = float(words[0])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sequence = words[1]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 (not sequence in </a:t>
            </a:r>
            <a:r>
              <a:rPr lang="en-US" dirty="0" err="1">
                <a:latin typeface="Courier" pitchFamily="2" charset="0"/>
              </a:rPr>
              <a:t>best_score</a:t>
            </a:r>
            <a:r>
              <a:rPr lang="en-US" dirty="0">
                <a:latin typeface="Courier" pitchFamily="2" charset="0"/>
              </a:rPr>
              <a:t>) or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(score &gt; </a:t>
            </a:r>
            <a:r>
              <a:rPr lang="en-US" dirty="0" err="1">
                <a:latin typeface="Courier" pitchFamily="2" charset="0"/>
              </a:rPr>
              <a:t>best_score</a:t>
            </a:r>
            <a:r>
              <a:rPr lang="en-US" dirty="0">
                <a:latin typeface="Courier" pitchFamily="2" charset="0"/>
              </a:rPr>
              <a:t>[sequence]) 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best_score</a:t>
            </a:r>
            <a:r>
              <a:rPr lang="en-US" dirty="0">
                <a:latin typeface="Courier" pitchFamily="2" charset="0"/>
              </a:rPr>
              <a:t>[sequence] = score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in_file.close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for sequence in </a:t>
            </a:r>
            <a:r>
              <a:rPr lang="en-US" dirty="0" err="1">
                <a:latin typeface="Courier" pitchFamily="2" charset="0"/>
              </a:rPr>
              <a:t>best_score.keys</a:t>
            </a:r>
            <a:r>
              <a:rPr lang="en-US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print "%s\</a:t>
            </a:r>
            <a:r>
              <a:rPr lang="en-US" dirty="0" err="1">
                <a:latin typeface="Courier" pitchFamily="2" charset="0"/>
              </a:rPr>
              <a:t>t%g</a:t>
            </a:r>
            <a:r>
              <a:rPr lang="en-US" dirty="0">
                <a:latin typeface="Courier" pitchFamily="2" charset="0"/>
              </a:rPr>
              <a:t>" % (sequence, </a:t>
            </a:r>
            <a:r>
              <a:rPr lang="en-US" dirty="0" err="1">
                <a:latin typeface="Courier" pitchFamily="2" charset="0"/>
              </a:rPr>
              <a:t>best_score</a:t>
            </a:r>
            <a:r>
              <a:rPr lang="en-US" dirty="0">
                <a:latin typeface="Courier" pitchFamily="2" charset="0"/>
              </a:rPr>
              <a:t>[sequence])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8C54E2D-7A62-774F-B554-5AC56E7E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576" y="365125"/>
            <a:ext cx="3979223" cy="1325563"/>
          </a:xfrm>
        </p:spPr>
        <p:txBody>
          <a:bodyPr/>
          <a:lstStyle/>
          <a:p>
            <a:r>
              <a:rPr lang="en-US" dirty="0"/>
              <a:t>Solution #2</a:t>
            </a:r>
          </a:p>
        </p:txBody>
      </p:sp>
    </p:spTree>
    <p:extLst>
      <p:ext uri="{BB962C8B-B14F-4D97-AF65-F5344CB8AC3E}">
        <p14:creationId xmlns:p14="http://schemas.microsoft.com/office/powerpoint/2010/main" val="67019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457200"/>
            <a:ext cx="4867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Sample problem #3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447801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The file ”unique-</a:t>
            </a:r>
            <a:r>
              <a:rPr lang="en-US" sz="2000" dirty="0" err="1">
                <a:latin typeface="Comic Sans MS" pitchFamily="66" charset="0"/>
              </a:rPr>
              <a:t>scores.txt</a:t>
            </a:r>
            <a:r>
              <a:rPr lang="en-US" sz="2000" dirty="0">
                <a:latin typeface="Comic Sans MS" pitchFamily="66" charset="0"/>
              </a:rPr>
              <a:t>" contains blastn scores for a large number of sequences with a particular query. Write a program that reads them into a dictionary, sorts them by sequence name, and prints them.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352801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&gt;python sort_dict.py scores.txt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seq00000	293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seq00001	315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seq00002	556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seq00003	556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seq00004	617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seq00005	158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etc.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1" y="22860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Solution #3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143001"/>
            <a:ext cx="6553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make an empty dictionary and populate it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# record each value with name as key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get key list and sort it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keys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scoreDict.keys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keys.sort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print based on sorted keys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key in keys: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print key + "\t" +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[key])</a:t>
            </a:r>
          </a:p>
        </p:txBody>
      </p:sp>
    </p:spTree>
    <p:extLst>
      <p:ext uri="{BB962C8B-B14F-4D97-AF65-F5344CB8AC3E}">
        <p14:creationId xmlns:p14="http://schemas.microsoft.com/office/powerpoint/2010/main" val="235187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304800"/>
            <a:ext cx="4867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Sample problem #4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Suppose you have a list of sequence names whose scores you are interested in extracting from the large list of scores (in the same file ”unique-</a:t>
            </a:r>
            <a:r>
              <a:rPr lang="en-US" sz="2000" dirty="0" err="1">
                <a:latin typeface="Comic Sans MS" pitchFamily="66" charset="0"/>
              </a:rPr>
              <a:t>scores.txt</a:t>
            </a:r>
            <a:r>
              <a:rPr lang="en-US" sz="2000" dirty="0">
                <a:latin typeface="Comic Sans MS" pitchFamily="66" charset="0"/>
              </a:rPr>
              <a:t>"). Modify your previous program to read a list of sequence names from a second file and print the scores for just those sequences. A sample "</a:t>
            </a:r>
            <a:r>
              <a:rPr lang="en-US" sz="2000" dirty="0" err="1">
                <a:latin typeface="Comic Sans MS" pitchFamily="66" charset="0"/>
              </a:rPr>
              <a:t>seq-names.txt</a:t>
            </a:r>
            <a:r>
              <a:rPr lang="en-US" sz="2000" dirty="0">
                <a:latin typeface="Comic Sans MS" pitchFamily="66" charset="0"/>
              </a:rPr>
              <a:t>" is linked from the web site.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352801"/>
            <a:ext cx="708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&gt;python get_scores.py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scores.txt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seq-names.txt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seq00036	784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seq57157	523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seq58039	517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seq67160	641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seq76732	44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seq83199	440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seq92309	446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685801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get a list of the names of interest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open(sys.argv[2], "r")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seqNameList.append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make a dictionary of the scores, keyed on name	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[fields[0]]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(fields[1])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finally, use the dictionary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"\t" +  str(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4601" y="228600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Solution #4</a:t>
            </a:r>
          </a:p>
        </p:txBody>
      </p:sp>
      <p:sp>
        <p:nvSpPr>
          <p:cNvPr id="4" name="Callout: Line 3"/>
          <p:cNvSpPr/>
          <p:nvPr/>
        </p:nvSpPr>
        <p:spPr>
          <a:xfrm>
            <a:off x="8375217" y="1676400"/>
            <a:ext cx="1981200" cy="993648"/>
          </a:xfrm>
          <a:prstGeom prst="borderCallout1">
            <a:avLst>
              <a:gd name="adj1" fmla="val 33540"/>
              <a:gd name="adj2" fmla="val -641"/>
              <a:gd name="adj3" fmla="val 24857"/>
              <a:gd name="adj4" fmla="val -49597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these two code segments can be in either order</a:t>
            </a:r>
          </a:p>
        </p:txBody>
      </p:sp>
      <p:cxnSp>
        <p:nvCxnSpPr>
          <p:cNvPr id="6" name="Straight Connector 5"/>
          <p:cNvCxnSpPr>
            <a:cxnSpLocks/>
            <a:stCxn id="4" idx="2"/>
          </p:cNvCxnSpPr>
          <p:nvPr/>
        </p:nvCxnSpPr>
        <p:spPr>
          <a:xfrm flipH="1">
            <a:off x="7696201" y="2173224"/>
            <a:ext cx="679017" cy="9540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9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810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Challenge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50520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2. Sort the list of scores in the same file (scores.txt) by </a:t>
            </a:r>
            <a:r>
              <a:rPr lang="en-US" sz="2000" u="sng" dirty="0">
                <a:latin typeface="Comic Sans MS" pitchFamily="66" charset="0"/>
              </a:rPr>
              <a:t>score</a:t>
            </a:r>
            <a:r>
              <a:rPr lang="en-US" sz="2000" dirty="0">
                <a:latin typeface="Comic Sans MS" pitchFamily="66" charset="0"/>
              </a:rPr>
              <a:t>, with the highest scoring first. Print the sequence name and its score in that order. You can do this using a dictionary (ignore the fact that more than one sequence may have the same score, so some may get lost).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752601"/>
            <a:ext cx="759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1. Extend your program in sample problem 2 so that it gives useful user feedback when a sequence name is missing from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05327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1371601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A dictionary organizes linked information.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Examples:</a:t>
            </a:r>
          </a:p>
          <a:p>
            <a:r>
              <a:rPr lang="en-US" sz="2400" dirty="0">
                <a:latin typeface="Comic Sans MS" pitchFamily="66" charset="0"/>
              </a:rPr>
              <a:t>	- word and definition</a:t>
            </a:r>
          </a:p>
          <a:p>
            <a:r>
              <a:rPr lang="en-US" sz="2400" dirty="0">
                <a:latin typeface="Comic Sans MS" pitchFamily="66" charset="0"/>
              </a:rPr>
              <a:t>	- name and phone number</a:t>
            </a:r>
          </a:p>
          <a:p>
            <a:r>
              <a:rPr lang="en-US" sz="2400" dirty="0">
                <a:latin typeface="Comic Sans MS" pitchFamily="66" charset="0"/>
              </a:rPr>
              <a:t>	- name and DNA sequence</a:t>
            </a:r>
          </a:p>
          <a:p>
            <a:r>
              <a:rPr lang="en-US" sz="2400" dirty="0">
                <a:latin typeface="Comic Sans MS" pitchFamily="66" charset="0"/>
              </a:rPr>
              <a:t>	- username and password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If you know the first entry, you can quickly and easily get the second one.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Accessing a </a:t>
            </a:r>
            <a:r>
              <a:rPr lang="en-US" sz="2400" dirty="0" err="1">
                <a:latin typeface="Comic Sans MS" pitchFamily="66" charset="0"/>
              </a:rPr>
              <a:t>dict</a:t>
            </a:r>
            <a:r>
              <a:rPr lang="en-US" sz="2400" dirty="0">
                <a:latin typeface="Comic Sans MS" pitchFamily="66" charset="0"/>
              </a:rPr>
              <a:t> entry is fast, but not quite as fast as indexing in a list or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381001"/>
            <a:ext cx="3648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57183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860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Challenge 1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914401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get a list of the names of interest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open(sys.argv[2], "r")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seqNameList.append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make a dictionary of the scores, keyed on name	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[fields[0]]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(fields[1])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finally, use the dictionary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seqNameList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if not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"not found"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"\t" +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seqName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236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219201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(fields[1])] = fields[0]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dictFile.close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sortKeys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scoreDict.keys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sortKeys.sort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sortKeys.reverse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# sort makes ascending sort for numbers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sortKeys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[key] + "\t" + 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304801"/>
            <a:ext cx="3964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Challenge 2 solution</a:t>
            </a:r>
          </a:p>
        </p:txBody>
      </p:sp>
    </p:spTree>
    <p:extLst>
      <p:ext uri="{BB962C8B-B14F-4D97-AF65-F5344CB8AC3E}">
        <p14:creationId xmlns:p14="http://schemas.microsoft.com/office/powerpoint/2010/main" val="26371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1" y="304801"/>
            <a:ext cx="6380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Rules for dictionaries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1524001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The first item is a 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key</a:t>
            </a:r>
            <a:r>
              <a:rPr lang="en-US" sz="2400" dirty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Each key can appear only once in a dict.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A key must be an </a:t>
            </a:r>
            <a:r>
              <a:rPr lang="en-US" sz="2400" u="sng" dirty="0">
                <a:latin typeface="Comic Sans MS" pitchFamily="66" charset="0"/>
              </a:rPr>
              <a:t>immutable</a:t>
            </a:r>
            <a:r>
              <a:rPr lang="en-US" sz="2400" dirty="0">
                <a:latin typeface="Comic Sans MS" pitchFamily="66" charset="0"/>
              </a:rPr>
              <a:t> object: number, string, or tuple.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Lists cannot be keys (they are mutable).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The key is the item you'll use to do look-ups.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 Each 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key</a:t>
            </a:r>
            <a:r>
              <a:rPr lang="en-US" sz="2400" dirty="0">
                <a:latin typeface="Comic Sans MS" pitchFamily="66" charset="0"/>
              </a:rPr>
              <a:t> is paired with a 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value</a:t>
            </a:r>
            <a:r>
              <a:rPr lang="en-US" sz="2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4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533401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Key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8288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Phone book: we have a name, we want a number</a:t>
            </a:r>
          </a:p>
          <a:p>
            <a:r>
              <a:rPr lang="en-US" sz="2400" dirty="0">
                <a:latin typeface="Comic Sans MS" pitchFamily="66" charset="0"/>
              </a:rPr>
              <a:t> 	</a:t>
            </a:r>
          </a:p>
          <a:p>
            <a:r>
              <a:rPr lang="en-US" sz="2400" dirty="0">
                <a:latin typeface="Comic Sans MS" pitchFamily="66" charset="0"/>
              </a:rPr>
              <a:t>	Name is the key, number is the value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Crank call prevention: we have a number, we want a name</a:t>
            </a:r>
          </a:p>
          <a:p>
            <a:r>
              <a:rPr lang="en-US" sz="2400" dirty="0">
                <a:latin typeface="Comic Sans MS" pitchFamily="66" charset="0"/>
              </a:rPr>
              <a:t> 	</a:t>
            </a:r>
          </a:p>
          <a:p>
            <a:r>
              <a:rPr lang="en-US" sz="2400" dirty="0">
                <a:latin typeface="Comic Sans MS" pitchFamily="66" charset="0"/>
              </a:rPr>
              <a:t>	Number is the key, name is the value</a:t>
            </a:r>
          </a:p>
        </p:txBody>
      </p:sp>
    </p:spTree>
    <p:extLst>
      <p:ext uri="{BB962C8B-B14F-4D97-AF65-F5344CB8AC3E}">
        <p14:creationId xmlns:p14="http://schemas.microsoft.com/office/powerpoint/2010/main" val="418567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1" y="381000"/>
            <a:ext cx="5194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Creating a dictionary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6002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#create an empty dictionary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#create a dictionary with three entries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{"Curly":4123, "Larry":2057, "Moe":1122}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#add another entry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"] = 2232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#change Moe's phone number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["Moe"] = 4040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#delete Moe from dictionary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["Moe"]</a:t>
            </a:r>
          </a:p>
        </p:txBody>
      </p:sp>
    </p:spTree>
    <p:extLst>
      <p:ext uri="{BB962C8B-B14F-4D97-AF65-F5344CB8AC3E}">
        <p14:creationId xmlns:p14="http://schemas.microsoft.com/office/powerpoint/2010/main" val="22899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04800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Using a dictionary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78486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{"Curly":4123, "Larry":2057, "Moe":1122}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["Moe"]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1122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myDict.keys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['Larry', 'Moe', 'Curly']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"Curly"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"curly"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myDict.values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[2057, 1122, 4123]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&gt;&gt;&gt; len(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>
              <a:lnSpc>
                <a:spcPts val="26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6248400" y="2819400"/>
            <a:ext cx="2971800" cy="762000"/>
          </a:xfrm>
          <a:prstGeom prst="borderCallout1">
            <a:avLst>
              <a:gd name="adj1" fmla="val 50178"/>
              <a:gd name="adj2" fmla="val 257"/>
              <a:gd name="adj3" fmla="val 14405"/>
              <a:gd name="adj4" fmla="val -29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the keys are not in any particular order!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248400" y="3886200"/>
            <a:ext cx="3886200" cy="457200"/>
          </a:xfrm>
          <a:prstGeom prst="borderCallout1">
            <a:avLst>
              <a:gd name="adj1" fmla="val 50178"/>
              <a:gd name="adj2" fmla="val 257"/>
              <a:gd name="adj3" fmla="val 74405"/>
              <a:gd name="adj4" fmla="val -83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curly is not the same as Curly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248400" y="1981200"/>
            <a:ext cx="3733800" cy="457200"/>
          </a:xfrm>
          <a:prstGeom prst="borderCallout1">
            <a:avLst>
              <a:gd name="adj1" fmla="val 50178"/>
              <a:gd name="adj2" fmla="val 257"/>
              <a:gd name="adj3" fmla="val 128691"/>
              <a:gd name="adj4" fmla="val -52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get all the keys as a list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324600" y="4800600"/>
            <a:ext cx="3733800" cy="457200"/>
          </a:xfrm>
          <a:prstGeom prst="borderCallout1">
            <a:avLst>
              <a:gd name="adj1" fmla="val 50178"/>
              <a:gd name="adj2" fmla="val 257"/>
              <a:gd name="adj3" fmla="val -49087"/>
              <a:gd name="adj4" fmla="val -47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get all the values as a list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324600" y="5486400"/>
            <a:ext cx="3733800" cy="457200"/>
          </a:xfrm>
          <a:prstGeom prst="borderCallout1">
            <a:avLst>
              <a:gd name="adj1" fmla="val 50178"/>
              <a:gd name="adj2" fmla="val 257"/>
              <a:gd name="adj3" fmla="val -52262"/>
              <a:gd name="adj4" fmla="val -6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the number of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26124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1" y="304800"/>
            <a:ext cx="6465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Making a useful dictionary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1219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Suppose we have a file that gives the alignment score for a large number of sequences:</a:t>
            </a:r>
          </a:p>
          <a:p>
            <a:endParaRPr lang="en-US" sz="2000" dirty="0">
              <a:latin typeface="Comic Sans MS" pitchFamily="66" charset="0"/>
            </a:endParaRPr>
          </a:p>
          <a:p>
            <a:r>
              <a:rPr lang="en-US" sz="2000" dirty="0">
                <a:latin typeface="+mj-lt"/>
              </a:rPr>
              <a:t>seq1 &lt;tab&gt; 37</a:t>
            </a:r>
          </a:p>
          <a:p>
            <a:r>
              <a:rPr lang="en-US" sz="2000" dirty="0">
                <a:latin typeface="+mj-lt"/>
              </a:rPr>
              <a:t>seq2 &lt;tab&gt; 182</a:t>
            </a:r>
          </a:p>
          <a:p>
            <a:r>
              <a:rPr lang="en-US" sz="2000" dirty="0">
                <a:latin typeface="+mj-lt"/>
              </a:rPr>
              <a:t>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3276601"/>
            <a:ext cx="6801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open(sys.argv[1], "r")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fields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scoreDict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5715000"/>
            <a:ext cx="8271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  <a:cs typeface="Courier New" pitchFamily="49" charset="0"/>
              </a:rPr>
              <a:t>we now have a dictionary where we can look up a score for any name</a:t>
            </a:r>
          </a:p>
        </p:txBody>
      </p:sp>
    </p:spTree>
    <p:extLst>
      <p:ext uri="{BB962C8B-B14F-4D97-AF65-F5344CB8AC3E}">
        <p14:creationId xmlns:p14="http://schemas.microsoft.com/office/powerpoint/2010/main" val="9791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636" y="463034"/>
            <a:ext cx="7444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Traversing a dictionary by key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752601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birthdays is a dictionary with names as keys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and birth dates as values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person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birthdays.keys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print "Send", person, "a card on", birthdays[person]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6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1" y="463034"/>
            <a:ext cx="6672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Sorting a dictionary by key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752601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birthdays is a dictionary with names as keys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and birth dates as values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birthdays.keys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   # birthday is a dictionary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bkeys.sort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person 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bkeys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print "Send", person, "a card on", birthdays[person]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324600" y="4495800"/>
            <a:ext cx="3352800" cy="1295400"/>
          </a:xfrm>
          <a:prstGeom prst="borderCallout1">
            <a:avLst>
              <a:gd name="adj1" fmla="val 31780"/>
              <a:gd name="adj2" fmla="val -38"/>
              <a:gd name="adj3" fmla="val -111692"/>
              <a:gd name="adj4" fmla="val -785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Uses the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list.sort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() method - if the list contains strings, they will be sorted alphanumerically</a:t>
            </a:r>
          </a:p>
        </p:txBody>
      </p:sp>
    </p:spTree>
    <p:extLst>
      <p:ext uri="{BB962C8B-B14F-4D97-AF65-F5344CB8AC3E}">
        <p14:creationId xmlns:p14="http://schemas.microsoft.com/office/powerpoint/2010/main" val="199241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1187</Words>
  <Application>Microsoft Macintosh PowerPoint</Application>
  <PresentationFormat>Widescreen</PresentationFormat>
  <Paragraphs>279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Courier</vt:lpstr>
      <vt:lpstr>Courier New</vt:lpstr>
      <vt:lpstr>Office Theme</vt:lpstr>
      <vt:lpstr>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problem #1</vt:lpstr>
      <vt:lpstr>Solution #1</vt:lpstr>
      <vt:lpstr>Sample problem #2</vt:lpstr>
      <vt:lpstr>Solution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Bill Noble</dc:creator>
  <cp:lastModifiedBy>Cole Trapnell</cp:lastModifiedBy>
  <cp:revision>5</cp:revision>
  <cp:lastPrinted>2018-01-31T17:28:05Z</cp:lastPrinted>
  <dcterms:created xsi:type="dcterms:W3CDTF">2018-01-31T17:24:12Z</dcterms:created>
  <dcterms:modified xsi:type="dcterms:W3CDTF">2019-02-14T05:24:45Z</dcterms:modified>
</cp:coreProperties>
</file>