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462" r:id="rId2"/>
    <p:sldId id="463" r:id="rId3"/>
    <p:sldId id="466" r:id="rId4"/>
    <p:sldId id="433" r:id="rId5"/>
    <p:sldId id="398" r:id="rId6"/>
    <p:sldId id="399" r:id="rId7"/>
    <p:sldId id="434" r:id="rId8"/>
    <p:sldId id="460" r:id="rId9"/>
    <p:sldId id="459" r:id="rId10"/>
    <p:sldId id="400" r:id="rId11"/>
    <p:sldId id="461" r:id="rId12"/>
    <p:sldId id="435" r:id="rId13"/>
    <p:sldId id="455" r:id="rId14"/>
    <p:sldId id="436" r:id="rId15"/>
    <p:sldId id="401" r:id="rId16"/>
    <p:sldId id="437" r:id="rId17"/>
    <p:sldId id="426" r:id="rId18"/>
    <p:sldId id="438" r:id="rId19"/>
    <p:sldId id="439" r:id="rId20"/>
    <p:sldId id="454" r:id="rId21"/>
    <p:sldId id="440" r:id="rId22"/>
    <p:sldId id="441" r:id="rId23"/>
    <p:sldId id="442" r:id="rId24"/>
    <p:sldId id="457" r:id="rId25"/>
    <p:sldId id="458" r:id="rId26"/>
    <p:sldId id="443" r:id="rId27"/>
    <p:sldId id="444" r:id="rId28"/>
    <p:sldId id="445" r:id="rId29"/>
    <p:sldId id="465" r:id="rId30"/>
    <p:sldId id="446" r:id="rId31"/>
    <p:sldId id="447" r:id="rId32"/>
    <p:sldId id="448" r:id="rId33"/>
    <p:sldId id="298" r:id="rId34"/>
    <p:sldId id="464" r:id="rId3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899"/>
    <a:srgbClr val="BD05A7"/>
    <a:srgbClr val="8997FB"/>
    <a:srgbClr val="5C6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1" autoAdjust="0"/>
    <p:restoredTop sz="87630" autoAdjust="0"/>
  </p:normalViewPr>
  <p:slideViewPr>
    <p:cSldViewPr snapToGrid="0" snapToObjects="1">
      <p:cViewPr varScale="1">
        <p:scale>
          <a:sx n="96" d="100"/>
          <a:sy n="96" d="100"/>
        </p:scale>
        <p:origin x="-198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EB6C8F8-BAF1-4771-8ABC-F292796824D3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5CBDB18-3D9F-4418-9A87-947707E85F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93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825A6-436D-46C8-BBF4-AD0066009546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7494C-C74F-4432-9E97-78FDB8945EEC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7494C-C74F-4432-9E97-78FDB8945EEC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825A6-436D-46C8-BBF4-AD0066009546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825A6-436D-46C8-BBF4-AD0066009546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825A6-436D-46C8-BBF4-AD0066009546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825A6-436D-46C8-BBF4-AD0066009546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825A6-436D-46C8-BBF4-AD0066009546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825A6-436D-46C8-BBF4-AD0066009546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825A6-436D-46C8-BBF4-AD0066009546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825A6-436D-46C8-BBF4-AD0066009546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1C67D46-30EE-41B9-AC3B-D5B4F34549C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787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7543800" cy="7159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2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C46C4-6244-410F-ADEC-3A86893A4423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11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3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798982"/>
            <a:ext cx="7239000" cy="1752600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Genome 559: Introduction to Statistical and Computational Genomics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Elhanan </a:t>
            </a:r>
            <a:r>
              <a:rPr lang="en-US" sz="2800" b="1" dirty="0" err="1" smtClean="0">
                <a:solidFill>
                  <a:schemeClr val="tx1"/>
                </a:solidFill>
              </a:rPr>
              <a:t>Borenstein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682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98873"/>
            <a:ext cx="9144000" cy="936625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n-lt"/>
              </a:rPr>
              <a:t>Why is inferring phylogeny 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a hard problem?</a:t>
            </a:r>
            <a:br>
              <a:rPr lang="en-US" dirty="0" smtClean="0">
                <a:latin typeface="+mn-lt"/>
              </a:rPr>
            </a:b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sz="2400" i="1" dirty="0" smtClean="0">
                <a:latin typeface="+mn-lt"/>
              </a:rPr>
              <a:t>(assume, for example, we are trying to infer</a:t>
            </a:r>
            <a:br>
              <a:rPr lang="en-US" sz="2400" i="1" dirty="0" smtClean="0">
                <a:latin typeface="+mn-lt"/>
              </a:rPr>
            </a:br>
            <a:r>
              <a:rPr lang="en-US" sz="2400" i="1" dirty="0" smtClean="0">
                <a:latin typeface="+mn-lt"/>
              </a:rPr>
              <a:t>the phylogenetic tree for 20 primate species)</a:t>
            </a:r>
            <a:endParaRPr lang="en-US" sz="24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673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hoto of Star Clus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231" y="-41569"/>
            <a:ext cx="9892145" cy="692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64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399"/>
            <a:ext cx="9144000" cy="936625"/>
          </a:xfrm>
        </p:spPr>
        <p:txBody>
          <a:bodyPr>
            <a:noAutofit/>
          </a:bodyPr>
          <a:lstStyle/>
          <a:p>
            <a:r>
              <a:rPr lang="en-US" dirty="0">
                <a:latin typeface="+mn-lt"/>
              </a:rPr>
              <a:t>The number of tree topologies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grows </a:t>
            </a:r>
            <a:r>
              <a:rPr lang="en-US" dirty="0">
                <a:latin typeface="+mn-lt"/>
              </a:rPr>
              <a:t>extremely fast</a:t>
            </a:r>
          </a:p>
        </p:txBody>
      </p:sp>
      <p:pic>
        <p:nvPicPr>
          <p:cNvPr id="24591" name="Picture 15" descr="threeTre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254125"/>
            <a:ext cx="2209800" cy="2144713"/>
          </a:xfrm>
          <a:noFill/>
          <a:ln>
            <a:miter lim="800000"/>
            <a:headEnd/>
            <a:tailEnd/>
          </a:ln>
        </p:spPr>
      </p:pic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1905000" y="2854325"/>
            <a:ext cx="15748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3 leaves</a:t>
            </a:r>
          </a:p>
          <a:p>
            <a:r>
              <a:rPr lang="en-US" sz="1600" dirty="0"/>
              <a:t>3 branches</a:t>
            </a:r>
          </a:p>
          <a:p>
            <a:r>
              <a:rPr lang="en-US" sz="1600" dirty="0"/>
              <a:t>1 internal node</a:t>
            </a:r>
          </a:p>
          <a:p>
            <a:r>
              <a:rPr lang="en-US" sz="1600" dirty="0"/>
              <a:t>1 topology</a:t>
            </a:r>
          </a:p>
          <a:p>
            <a:r>
              <a:rPr lang="en-US" sz="1600" dirty="0"/>
              <a:t>(3 insertions)</a:t>
            </a:r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3335338"/>
            <a:ext cx="9144000" cy="0"/>
          </a:xfrm>
          <a:prstGeom prst="rect">
            <a:avLst/>
          </a:prstGeom>
          <a:noFill/>
          <a:ln w="57150">
            <a:noFill/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399"/>
            <a:ext cx="9144000" cy="936625"/>
          </a:xfrm>
        </p:spPr>
        <p:txBody>
          <a:bodyPr>
            <a:noAutofit/>
          </a:bodyPr>
          <a:lstStyle/>
          <a:p>
            <a:r>
              <a:rPr lang="en-US" dirty="0">
                <a:latin typeface="+mn-lt"/>
              </a:rPr>
              <a:t>The number of tree topologies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grows </a:t>
            </a:r>
            <a:r>
              <a:rPr lang="en-US" dirty="0">
                <a:latin typeface="+mn-lt"/>
              </a:rPr>
              <a:t>extremely fast</a:t>
            </a:r>
          </a:p>
        </p:txBody>
      </p:sp>
      <p:pic>
        <p:nvPicPr>
          <p:cNvPr id="24591" name="Picture 15" descr="threeTre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254125"/>
            <a:ext cx="2209800" cy="2144713"/>
          </a:xfrm>
          <a:noFill/>
          <a:ln>
            <a:miter lim="800000"/>
            <a:headEnd/>
            <a:tailEnd/>
          </a:ln>
        </p:spPr>
      </p:pic>
      <p:pic>
        <p:nvPicPr>
          <p:cNvPr id="24594" name="Picture 18" descr="fourTre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1406525"/>
            <a:ext cx="2279650" cy="2185988"/>
          </a:xfrm>
          <a:noFill/>
          <a:ln>
            <a:miter lim="800000"/>
            <a:headEnd/>
            <a:tailEnd/>
          </a:ln>
        </p:spPr>
      </p:pic>
      <p:pic>
        <p:nvPicPr>
          <p:cNvPr id="24596" name="Picture 20" descr="fiveTree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4378325"/>
            <a:ext cx="2278063" cy="2187575"/>
          </a:xfrm>
          <a:noFill/>
          <a:ln>
            <a:miter lim="800000"/>
            <a:headEnd/>
            <a:tailEnd/>
          </a:ln>
        </p:spPr>
      </p:pic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1905000" y="2854325"/>
            <a:ext cx="15748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3 leaves</a:t>
            </a:r>
          </a:p>
          <a:p>
            <a:r>
              <a:rPr lang="en-US" sz="1600" dirty="0"/>
              <a:t>3 branches</a:t>
            </a:r>
          </a:p>
          <a:p>
            <a:r>
              <a:rPr lang="en-US" sz="1600" dirty="0"/>
              <a:t>1 internal node</a:t>
            </a:r>
          </a:p>
          <a:p>
            <a:r>
              <a:rPr lang="en-US" sz="1600" dirty="0"/>
              <a:t>1 topology</a:t>
            </a:r>
          </a:p>
          <a:p>
            <a:r>
              <a:rPr lang="en-US" sz="1600" dirty="0"/>
              <a:t>(3 insertions)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7086600" y="2854325"/>
            <a:ext cx="17748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4 leaves</a:t>
            </a:r>
          </a:p>
          <a:p>
            <a:r>
              <a:rPr lang="en-US" sz="1600" dirty="0"/>
              <a:t>5 branches</a:t>
            </a:r>
          </a:p>
          <a:p>
            <a:r>
              <a:rPr lang="en-US" sz="1600" dirty="0"/>
              <a:t>2 internal nodes</a:t>
            </a:r>
          </a:p>
          <a:p>
            <a:r>
              <a:rPr lang="en-US" sz="1600" dirty="0"/>
              <a:t>3 topologies (x3)</a:t>
            </a:r>
          </a:p>
          <a:p>
            <a:r>
              <a:rPr lang="en-US" sz="1600" dirty="0"/>
              <a:t>(5 insertions)</a:t>
            </a:r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7086600" y="5140325"/>
            <a:ext cx="18669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5 leaves</a:t>
            </a:r>
          </a:p>
          <a:p>
            <a:r>
              <a:rPr lang="en-US" sz="1600" dirty="0"/>
              <a:t>7 branches</a:t>
            </a:r>
          </a:p>
          <a:p>
            <a:r>
              <a:rPr lang="en-US" sz="1600" dirty="0"/>
              <a:t>3 internal nodes</a:t>
            </a:r>
          </a:p>
          <a:p>
            <a:r>
              <a:rPr lang="en-US" sz="1600" dirty="0"/>
              <a:t>15 topologies (x5)</a:t>
            </a:r>
          </a:p>
          <a:p>
            <a:r>
              <a:rPr lang="en-US" sz="1600" dirty="0"/>
              <a:t>(7 insertions)</a:t>
            </a:r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>
            <a:off x="3886200" y="2397125"/>
            <a:ext cx="914400" cy="0"/>
          </a:xfrm>
          <a:prstGeom prst="line">
            <a:avLst/>
          </a:prstGeom>
          <a:noFill/>
          <a:ln w="38100">
            <a:solidFill>
              <a:srgbClr val="5F5F5F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4603" name="Line 27"/>
          <p:cNvSpPr>
            <a:spLocks noChangeShapeType="1"/>
          </p:cNvSpPr>
          <p:nvPr/>
        </p:nvSpPr>
        <p:spPr bwMode="auto">
          <a:xfrm flipH="1">
            <a:off x="6172200" y="3692525"/>
            <a:ext cx="0" cy="685800"/>
          </a:xfrm>
          <a:prstGeom prst="line">
            <a:avLst/>
          </a:prstGeom>
          <a:noFill/>
          <a:ln w="38100">
            <a:solidFill>
              <a:srgbClr val="5F5F5F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3335338"/>
            <a:ext cx="9144000" cy="0"/>
          </a:xfrm>
          <a:prstGeom prst="rect">
            <a:avLst/>
          </a:prstGeom>
          <a:noFill/>
          <a:ln w="57150">
            <a:noFill/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382487" y="1863725"/>
            <a:ext cx="994953" cy="1012371"/>
            <a:chOff x="1382487" y="1447800"/>
            <a:chExt cx="994953" cy="1012371"/>
          </a:xfrm>
        </p:grpSpPr>
        <p:sp>
          <p:nvSpPr>
            <p:cNvPr id="14" name="Oval 13"/>
            <p:cNvSpPr/>
            <p:nvPr/>
          </p:nvSpPr>
          <p:spPr>
            <a:xfrm>
              <a:off x="1382487" y="1447800"/>
              <a:ext cx="91440" cy="91440"/>
            </a:xfrm>
            <a:prstGeom prst="ellipse">
              <a:avLst/>
            </a:prstGeom>
            <a:solidFill>
              <a:srgbClr val="BD05A7"/>
            </a:solidFill>
            <a:ln>
              <a:solidFill>
                <a:srgbClr val="BD05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447800" y="2368731"/>
              <a:ext cx="91440" cy="91440"/>
            </a:xfrm>
            <a:prstGeom prst="ellipse">
              <a:avLst/>
            </a:prstGeom>
            <a:solidFill>
              <a:srgbClr val="BD05A7"/>
            </a:solidFill>
            <a:ln>
              <a:solidFill>
                <a:srgbClr val="BD05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286000" y="1905000"/>
              <a:ext cx="91440" cy="91440"/>
            </a:xfrm>
            <a:prstGeom prst="ellipse">
              <a:avLst/>
            </a:prstGeom>
            <a:solidFill>
              <a:srgbClr val="BD05A7"/>
            </a:solidFill>
            <a:ln>
              <a:solidFill>
                <a:srgbClr val="BD05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936343" y="1816553"/>
            <a:ext cx="1089297" cy="1183641"/>
            <a:chOff x="5936343" y="1400628"/>
            <a:chExt cx="1089297" cy="1183641"/>
          </a:xfrm>
        </p:grpSpPr>
        <p:sp>
          <p:nvSpPr>
            <p:cNvPr id="17" name="Oval 16"/>
            <p:cNvSpPr/>
            <p:nvPr/>
          </p:nvSpPr>
          <p:spPr>
            <a:xfrm>
              <a:off x="5936343" y="1400628"/>
              <a:ext cx="91440" cy="91440"/>
            </a:xfrm>
            <a:prstGeom prst="ellipse">
              <a:avLst/>
            </a:prstGeom>
            <a:solidFill>
              <a:srgbClr val="BD05A7"/>
            </a:solidFill>
            <a:ln>
              <a:solidFill>
                <a:srgbClr val="BD05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382656" y="1447800"/>
              <a:ext cx="91440" cy="91440"/>
            </a:xfrm>
            <a:prstGeom prst="ellipse">
              <a:avLst/>
            </a:prstGeom>
            <a:solidFill>
              <a:srgbClr val="BD05A7"/>
            </a:solidFill>
            <a:ln>
              <a:solidFill>
                <a:srgbClr val="BD05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127932" y="2492829"/>
              <a:ext cx="91440" cy="91440"/>
            </a:xfrm>
            <a:prstGeom prst="ellipse">
              <a:avLst/>
            </a:prstGeom>
            <a:solidFill>
              <a:srgbClr val="BD05A7"/>
            </a:solidFill>
            <a:ln>
              <a:solidFill>
                <a:srgbClr val="BD05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302103" y="1832430"/>
              <a:ext cx="91440" cy="91440"/>
            </a:xfrm>
            <a:prstGeom prst="ellipse">
              <a:avLst/>
            </a:prstGeom>
            <a:solidFill>
              <a:srgbClr val="BD05A7"/>
            </a:solidFill>
            <a:ln>
              <a:solidFill>
                <a:srgbClr val="BD05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934200" y="2057400"/>
              <a:ext cx="91440" cy="91440"/>
            </a:xfrm>
            <a:prstGeom prst="ellipse">
              <a:avLst/>
            </a:prstGeom>
            <a:solidFill>
              <a:srgbClr val="BD05A7"/>
            </a:solidFill>
            <a:ln>
              <a:solidFill>
                <a:srgbClr val="BD05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534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9" grpId="0"/>
      <p:bldP spid="24600" grpId="0"/>
      <p:bldP spid="24602" grpId="0" animBg="1"/>
      <p:bldP spid="246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399"/>
            <a:ext cx="9144000" cy="936625"/>
          </a:xfrm>
        </p:spPr>
        <p:txBody>
          <a:bodyPr>
            <a:noAutofit/>
          </a:bodyPr>
          <a:lstStyle/>
          <a:p>
            <a:r>
              <a:rPr lang="en-US" dirty="0">
                <a:latin typeface="+mn-lt"/>
              </a:rPr>
              <a:t>The number of tree topologies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grows </a:t>
            </a:r>
            <a:r>
              <a:rPr lang="en-US" dirty="0">
                <a:latin typeface="+mn-lt"/>
              </a:rPr>
              <a:t>extremely fast</a:t>
            </a:r>
          </a:p>
        </p:txBody>
      </p:sp>
      <p:pic>
        <p:nvPicPr>
          <p:cNvPr id="24591" name="Picture 15" descr="threeTre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254125"/>
            <a:ext cx="2209800" cy="2144713"/>
          </a:xfrm>
          <a:noFill/>
          <a:ln>
            <a:miter lim="800000"/>
            <a:headEnd/>
            <a:tailEnd/>
          </a:ln>
        </p:spPr>
      </p:pic>
      <p:pic>
        <p:nvPicPr>
          <p:cNvPr id="24594" name="Picture 18" descr="fourTre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1406525"/>
            <a:ext cx="2279650" cy="2185988"/>
          </a:xfrm>
          <a:noFill/>
          <a:ln>
            <a:miter lim="800000"/>
            <a:headEnd/>
            <a:tailEnd/>
          </a:ln>
        </p:spPr>
      </p:pic>
      <p:pic>
        <p:nvPicPr>
          <p:cNvPr id="24596" name="Picture 20" descr="fiveTree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4378325"/>
            <a:ext cx="2278063" cy="2187575"/>
          </a:xfrm>
          <a:noFill/>
          <a:ln>
            <a:miter lim="800000"/>
            <a:headEnd/>
            <a:tailEnd/>
          </a:ln>
        </p:spPr>
      </p:pic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1905000" y="2854325"/>
            <a:ext cx="15748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3 leaves</a:t>
            </a:r>
          </a:p>
          <a:p>
            <a:r>
              <a:rPr lang="en-US" sz="1600" dirty="0"/>
              <a:t>3 branches</a:t>
            </a:r>
          </a:p>
          <a:p>
            <a:r>
              <a:rPr lang="en-US" sz="1600" dirty="0"/>
              <a:t>1 internal node</a:t>
            </a:r>
          </a:p>
          <a:p>
            <a:r>
              <a:rPr lang="en-US" sz="1600" dirty="0"/>
              <a:t>1 topology</a:t>
            </a:r>
          </a:p>
          <a:p>
            <a:r>
              <a:rPr lang="en-US" sz="1600" dirty="0"/>
              <a:t>(3 insertions)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7086600" y="2854325"/>
            <a:ext cx="17748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4 leaves</a:t>
            </a:r>
          </a:p>
          <a:p>
            <a:r>
              <a:rPr lang="en-US" sz="1600" dirty="0"/>
              <a:t>5 branches</a:t>
            </a:r>
          </a:p>
          <a:p>
            <a:r>
              <a:rPr lang="en-US" sz="1600" dirty="0"/>
              <a:t>2 internal nodes</a:t>
            </a:r>
          </a:p>
          <a:p>
            <a:r>
              <a:rPr lang="en-US" sz="1600" dirty="0"/>
              <a:t>3 topologies (x3)</a:t>
            </a:r>
          </a:p>
          <a:p>
            <a:r>
              <a:rPr lang="en-US" sz="1600" dirty="0"/>
              <a:t>(5 insertions)</a:t>
            </a:r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7086600" y="5140325"/>
            <a:ext cx="18669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5 leaves</a:t>
            </a:r>
          </a:p>
          <a:p>
            <a:r>
              <a:rPr lang="en-US" sz="1600" dirty="0"/>
              <a:t>7 branches</a:t>
            </a:r>
          </a:p>
          <a:p>
            <a:r>
              <a:rPr lang="en-US" sz="1600" dirty="0"/>
              <a:t>3 internal nodes</a:t>
            </a:r>
          </a:p>
          <a:p>
            <a:r>
              <a:rPr lang="en-US" sz="1600" dirty="0"/>
              <a:t>15 topologies (x5)</a:t>
            </a:r>
          </a:p>
          <a:p>
            <a:r>
              <a:rPr lang="en-US" sz="1600" dirty="0"/>
              <a:t>(7 insertions)</a:t>
            </a:r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>
            <a:off x="3886200" y="2397125"/>
            <a:ext cx="914400" cy="0"/>
          </a:xfrm>
          <a:prstGeom prst="line">
            <a:avLst/>
          </a:prstGeom>
          <a:noFill/>
          <a:ln w="38100">
            <a:solidFill>
              <a:srgbClr val="5F5F5F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4603" name="Line 27"/>
          <p:cNvSpPr>
            <a:spLocks noChangeShapeType="1"/>
          </p:cNvSpPr>
          <p:nvPr/>
        </p:nvSpPr>
        <p:spPr bwMode="auto">
          <a:xfrm flipH="1">
            <a:off x="6172200" y="3692525"/>
            <a:ext cx="0" cy="685800"/>
          </a:xfrm>
          <a:prstGeom prst="line">
            <a:avLst/>
          </a:prstGeom>
          <a:noFill/>
          <a:ln w="38100">
            <a:solidFill>
              <a:srgbClr val="5F5F5F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3335338"/>
            <a:ext cx="9144000" cy="0"/>
          </a:xfrm>
          <a:prstGeom prst="rect">
            <a:avLst/>
          </a:prstGeom>
          <a:noFill/>
          <a:ln w="57150">
            <a:noFill/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258762" y="4546600"/>
            <a:ext cx="408463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In general, an unrooted tree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with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N</a:t>
            </a:r>
            <a:r>
              <a:rPr lang="en-US" dirty="0">
                <a:latin typeface="Arial" pitchFamily="34" charset="0"/>
                <a:cs typeface="Arial" pitchFamily="34" charset="0"/>
              </a:rPr>
              <a:t> leaves has: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2N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3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total branches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N leaf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branches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N - 3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internal branches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N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latin typeface="Arial" pitchFamily="34" charset="0"/>
                <a:cs typeface="Arial" pitchFamily="34" charset="0"/>
              </a:rPr>
              <a:t> internal nodes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3*5*7*…*(2N-5) ~O(N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!)</a:t>
            </a:r>
            <a:r>
              <a:rPr lang="en-US" dirty="0">
                <a:latin typeface="Arial" pitchFamily="34" charset="0"/>
                <a:cs typeface="Arial" pitchFamily="34" charset="0"/>
              </a:rPr>
              <a:t> topologies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382487" y="1863725"/>
            <a:ext cx="994953" cy="1012371"/>
            <a:chOff x="1382487" y="1447800"/>
            <a:chExt cx="994953" cy="1012371"/>
          </a:xfrm>
        </p:grpSpPr>
        <p:sp>
          <p:nvSpPr>
            <p:cNvPr id="14" name="Oval 13"/>
            <p:cNvSpPr/>
            <p:nvPr/>
          </p:nvSpPr>
          <p:spPr>
            <a:xfrm>
              <a:off x="1382487" y="1447800"/>
              <a:ext cx="91440" cy="91440"/>
            </a:xfrm>
            <a:prstGeom prst="ellipse">
              <a:avLst/>
            </a:prstGeom>
            <a:solidFill>
              <a:srgbClr val="BD05A7"/>
            </a:solidFill>
            <a:ln>
              <a:solidFill>
                <a:srgbClr val="BD05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447800" y="2368731"/>
              <a:ext cx="91440" cy="91440"/>
            </a:xfrm>
            <a:prstGeom prst="ellipse">
              <a:avLst/>
            </a:prstGeom>
            <a:solidFill>
              <a:srgbClr val="BD05A7"/>
            </a:solidFill>
            <a:ln>
              <a:solidFill>
                <a:srgbClr val="BD05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286000" y="1905000"/>
              <a:ext cx="91440" cy="91440"/>
            </a:xfrm>
            <a:prstGeom prst="ellipse">
              <a:avLst/>
            </a:prstGeom>
            <a:solidFill>
              <a:srgbClr val="BD05A7"/>
            </a:solidFill>
            <a:ln>
              <a:solidFill>
                <a:srgbClr val="BD05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936343" y="1816553"/>
            <a:ext cx="1089297" cy="1183641"/>
            <a:chOff x="5936343" y="1400628"/>
            <a:chExt cx="1089297" cy="1183641"/>
          </a:xfrm>
        </p:grpSpPr>
        <p:sp>
          <p:nvSpPr>
            <p:cNvPr id="17" name="Oval 16"/>
            <p:cNvSpPr/>
            <p:nvPr/>
          </p:nvSpPr>
          <p:spPr>
            <a:xfrm>
              <a:off x="5936343" y="1400628"/>
              <a:ext cx="91440" cy="91440"/>
            </a:xfrm>
            <a:prstGeom prst="ellipse">
              <a:avLst/>
            </a:prstGeom>
            <a:solidFill>
              <a:srgbClr val="BD05A7"/>
            </a:solidFill>
            <a:ln>
              <a:solidFill>
                <a:srgbClr val="BD05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382656" y="1447800"/>
              <a:ext cx="91440" cy="91440"/>
            </a:xfrm>
            <a:prstGeom prst="ellipse">
              <a:avLst/>
            </a:prstGeom>
            <a:solidFill>
              <a:srgbClr val="BD05A7"/>
            </a:solidFill>
            <a:ln>
              <a:solidFill>
                <a:srgbClr val="BD05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127932" y="2492829"/>
              <a:ext cx="91440" cy="91440"/>
            </a:xfrm>
            <a:prstGeom prst="ellipse">
              <a:avLst/>
            </a:prstGeom>
            <a:solidFill>
              <a:srgbClr val="BD05A7"/>
            </a:solidFill>
            <a:ln>
              <a:solidFill>
                <a:srgbClr val="BD05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302103" y="1832430"/>
              <a:ext cx="91440" cy="91440"/>
            </a:xfrm>
            <a:prstGeom prst="ellipse">
              <a:avLst/>
            </a:prstGeom>
            <a:solidFill>
              <a:srgbClr val="BD05A7"/>
            </a:solidFill>
            <a:ln>
              <a:solidFill>
                <a:srgbClr val="BD05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934200" y="2057400"/>
              <a:ext cx="91440" cy="91440"/>
            </a:xfrm>
            <a:prstGeom prst="ellipse">
              <a:avLst/>
            </a:prstGeom>
            <a:solidFill>
              <a:srgbClr val="BD05A7"/>
            </a:solidFill>
            <a:ln>
              <a:solidFill>
                <a:srgbClr val="BD05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859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7575"/>
            <a:ext cx="9144000" cy="1138518"/>
          </a:xfrm>
        </p:spPr>
        <p:txBody>
          <a:bodyPr>
            <a:noAutofit/>
          </a:bodyPr>
          <a:lstStyle/>
          <a:p>
            <a:r>
              <a:rPr lang="en-US" dirty="0">
                <a:latin typeface="+mn-lt"/>
              </a:rPr>
              <a:t>There are many rooted trees for each unrooted tree</a:t>
            </a:r>
          </a:p>
        </p:txBody>
      </p:sp>
      <p:pic>
        <p:nvPicPr>
          <p:cNvPr id="78853" name="Picture 5" descr="fourTre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6790" y="2684463"/>
            <a:ext cx="2286000" cy="2192337"/>
          </a:xfrm>
          <a:noFill/>
          <a:ln>
            <a:miter lim="800000"/>
            <a:headEnd/>
            <a:tailEnd/>
          </a:ln>
        </p:spPr>
      </p:pic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681325" y="1429880"/>
            <a:ext cx="7940675" cy="641350"/>
          </a:xfrm>
          <a:prstGeom prst="rect">
            <a:avLst/>
          </a:prstGeom>
          <a:noFill/>
          <a:ln w="571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For each </a:t>
            </a:r>
            <a:r>
              <a:rPr lang="en-US" sz="1800" u="sng" dirty="0">
                <a:latin typeface="Comic Sans MS" pitchFamily="66" charset="0"/>
              </a:rPr>
              <a:t>unrooted</a:t>
            </a:r>
            <a:r>
              <a:rPr lang="en-US" sz="1800" dirty="0">
                <a:latin typeface="Comic Sans MS" pitchFamily="66" charset="0"/>
              </a:rPr>
              <a:t> tree, there are 2N - 3 times as many </a:t>
            </a:r>
            <a:r>
              <a:rPr lang="en-US" sz="1800" u="sng" dirty="0">
                <a:latin typeface="Comic Sans MS" pitchFamily="66" charset="0"/>
              </a:rPr>
              <a:t>rooted</a:t>
            </a:r>
            <a:r>
              <a:rPr lang="en-US" sz="1800" dirty="0">
                <a:latin typeface="Comic Sans MS" pitchFamily="66" charset="0"/>
              </a:rPr>
              <a:t> trees, where N is the number of leaves (# </a:t>
            </a:r>
            <a:r>
              <a:rPr lang="en-US" sz="1800" dirty="0" smtClean="0">
                <a:latin typeface="Comic Sans MS" pitchFamily="66" charset="0"/>
              </a:rPr>
              <a:t>branches </a:t>
            </a:r>
            <a:r>
              <a:rPr lang="en-US" sz="1800" dirty="0">
                <a:latin typeface="Comic Sans MS" pitchFamily="66" charset="0"/>
              </a:rPr>
              <a:t>= 2N – 3).</a:t>
            </a:r>
          </a:p>
        </p:txBody>
      </p:sp>
      <p:pic>
        <p:nvPicPr>
          <p:cNvPr id="78858" name="Picture 10" descr="rootFromUnroot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41590" y="2667000"/>
            <a:ext cx="1979613" cy="2200275"/>
          </a:xfrm>
          <a:noFill/>
          <a:ln>
            <a:miter lim="800000"/>
            <a:headEnd/>
            <a:tailEnd/>
          </a:ln>
        </p:spPr>
      </p:pic>
      <p:sp>
        <p:nvSpPr>
          <p:cNvPr id="78860" name="Line 12"/>
          <p:cNvSpPr>
            <a:spLocks noChangeShapeType="1"/>
          </p:cNvSpPr>
          <p:nvPr/>
        </p:nvSpPr>
        <p:spPr bwMode="auto">
          <a:xfrm flipV="1">
            <a:off x="1555390" y="3598863"/>
            <a:ext cx="609600" cy="152400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78861" name="Line 13"/>
          <p:cNvSpPr>
            <a:spLocks noChangeShapeType="1"/>
          </p:cNvSpPr>
          <p:nvPr/>
        </p:nvSpPr>
        <p:spPr bwMode="auto">
          <a:xfrm>
            <a:off x="4069990" y="37338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779228" y="3087688"/>
            <a:ext cx="1117600" cy="1236662"/>
            <a:chOff x="861" y="1945"/>
            <a:chExt cx="704" cy="779"/>
          </a:xfrm>
        </p:grpSpPr>
        <p:sp>
          <p:nvSpPr>
            <p:cNvPr id="78862" name="Oval 14"/>
            <p:cNvSpPr>
              <a:spLocks noChangeAspect="1" noChangeArrowheads="1"/>
            </p:cNvSpPr>
            <p:nvPr/>
          </p:nvSpPr>
          <p:spPr bwMode="auto">
            <a:xfrm>
              <a:off x="861" y="1945"/>
              <a:ext cx="69" cy="69"/>
            </a:xfrm>
            <a:prstGeom prst="ellipse">
              <a:avLst/>
            </a:prstGeom>
            <a:solidFill>
              <a:srgbClr val="D6009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8863" name="Oval 15"/>
            <p:cNvSpPr>
              <a:spLocks noChangeAspect="1" noChangeArrowheads="1"/>
            </p:cNvSpPr>
            <p:nvPr/>
          </p:nvSpPr>
          <p:spPr bwMode="auto">
            <a:xfrm>
              <a:off x="960" y="2655"/>
              <a:ext cx="69" cy="69"/>
            </a:xfrm>
            <a:prstGeom prst="ellipse">
              <a:avLst/>
            </a:prstGeom>
            <a:solidFill>
              <a:srgbClr val="D6009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8864" name="Oval 16"/>
            <p:cNvSpPr>
              <a:spLocks noChangeAspect="1" noChangeArrowheads="1"/>
            </p:cNvSpPr>
            <p:nvPr/>
          </p:nvSpPr>
          <p:spPr bwMode="auto">
            <a:xfrm>
              <a:off x="1081" y="2223"/>
              <a:ext cx="69" cy="69"/>
            </a:xfrm>
            <a:prstGeom prst="ellipse">
              <a:avLst/>
            </a:prstGeom>
            <a:solidFill>
              <a:srgbClr val="D6009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8865" name="Oval 17"/>
            <p:cNvSpPr>
              <a:spLocks noChangeAspect="1" noChangeArrowheads="1"/>
            </p:cNvSpPr>
            <p:nvPr/>
          </p:nvSpPr>
          <p:spPr bwMode="auto">
            <a:xfrm>
              <a:off x="1142" y="1958"/>
              <a:ext cx="69" cy="69"/>
            </a:xfrm>
            <a:prstGeom prst="ellipse">
              <a:avLst/>
            </a:prstGeom>
            <a:solidFill>
              <a:srgbClr val="D6009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8866" name="Oval 18"/>
            <p:cNvSpPr>
              <a:spLocks noChangeAspect="1" noChangeArrowheads="1"/>
            </p:cNvSpPr>
            <p:nvPr/>
          </p:nvSpPr>
          <p:spPr bwMode="auto">
            <a:xfrm>
              <a:off x="1496" y="2357"/>
              <a:ext cx="69" cy="69"/>
            </a:xfrm>
            <a:prstGeom prst="ellipse">
              <a:avLst/>
            </a:prstGeom>
            <a:solidFill>
              <a:srgbClr val="D6009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688234" y="5078506"/>
            <a:ext cx="7933766" cy="627529"/>
          </a:xfrm>
          <a:prstGeom prst="rect">
            <a:avLst/>
          </a:prstGeom>
          <a:solidFill>
            <a:srgbClr val="FFFF00"/>
          </a:solidFill>
          <a:ln w="19050">
            <a:solidFill>
              <a:srgbClr val="C0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+mn-lt"/>
              </a:rPr>
              <a:t>The number of tree topologies grows extremely fast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512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0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7575"/>
            <a:ext cx="9144000" cy="1138518"/>
          </a:xfrm>
        </p:spPr>
        <p:txBody>
          <a:bodyPr>
            <a:noAutofit/>
          </a:bodyPr>
          <a:lstStyle/>
          <a:p>
            <a:r>
              <a:rPr lang="en-US" dirty="0">
                <a:latin typeface="+mn-lt"/>
              </a:rPr>
              <a:t>There are many rooted trees for each unrooted tree</a:t>
            </a:r>
          </a:p>
        </p:txBody>
      </p:sp>
      <p:pic>
        <p:nvPicPr>
          <p:cNvPr id="78853" name="Picture 5" descr="fourTre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6790" y="2684463"/>
            <a:ext cx="2286000" cy="2192337"/>
          </a:xfrm>
          <a:noFill/>
          <a:ln>
            <a:miter lim="800000"/>
            <a:headEnd/>
            <a:tailEnd/>
          </a:ln>
        </p:spPr>
      </p:pic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681325" y="1429880"/>
            <a:ext cx="7940675" cy="641350"/>
          </a:xfrm>
          <a:prstGeom prst="rect">
            <a:avLst/>
          </a:prstGeom>
          <a:noFill/>
          <a:ln w="571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For each </a:t>
            </a:r>
            <a:r>
              <a:rPr lang="en-US" sz="1800" u="sng" dirty="0">
                <a:latin typeface="Comic Sans MS" pitchFamily="66" charset="0"/>
              </a:rPr>
              <a:t>unrooted</a:t>
            </a:r>
            <a:r>
              <a:rPr lang="en-US" sz="1800" dirty="0">
                <a:latin typeface="Comic Sans MS" pitchFamily="66" charset="0"/>
              </a:rPr>
              <a:t> tree, there are 2N - 3 times as many </a:t>
            </a:r>
            <a:r>
              <a:rPr lang="en-US" sz="1800" u="sng" dirty="0">
                <a:latin typeface="Comic Sans MS" pitchFamily="66" charset="0"/>
              </a:rPr>
              <a:t>rooted</a:t>
            </a:r>
            <a:r>
              <a:rPr lang="en-US" sz="1800" dirty="0">
                <a:latin typeface="Comic Sans MS" pitchFamily="66" charset="0"/>
              </a:rPr>
              <a:t> trees, where N is the number of leaves (# </a:t>
            </a:r>
            <a:r>
              <a:rPr lang="en-US" sz="1800" dirty="0" smtClean="0">
                <a:latin typeface="Comic Sans MS" pitchFamily="66" charset="0"/>
              </a:rPr>
              <a:t>branches </a:t>
            </a:r>
            <a:r>
              <a:rPr lang="en-US" sz="1800" dirty="0">
                <a:latin typeface="Comic Sans MS" pitchFamily="66" charset="0"/>
              </a:rPr>
              <a:t>= 2N – 3).</a:t>
            </a:r>
          </a:p>
        </p:txBody>
      </p:sp>
      <p:pic>
        <p:nvPicPr>
          <p:cNvPr id="78858" name="Picture 10" descr="rootFromUnroot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41590" y="2667000"/>
            <a:ext cx="1979613" cy="2200275"/>
          </a:xfrm>
          <a:noFill/>
          <a:ln>
            <a:miter lim="800000"/>
            <a:headEnd/>
            <a:tailEnd/>
          </a:ln>
        </p:spPr>
      </p:pic>
      <p:sp>
        <p:nvSpPr>
          <p:cNvPr id="78861" name="Line 13"/>
          <p:cNvSpPr>
            <a:spLocks noChangeShapeType="1"/>
          </p:cNvSpPr>
          <p:nvPr/>
        </p:nvSpPr>
        <p:spPr bwMode="auto">
          <a:xfrm>
            <a:off x="4069990" y="37338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779228" y="3087688"/>
            <a:ext cx="1117600" cy="1236662"/>
            <a:chOff x="861" y="1945"/>
            <a:chExt cx="704" cy="779"/>
          </a:xfrm>
        </p:grpSpPr>
        <p:sp>
          <p:nvSpPr>
            <p:cNvPr id="78862" name="Oval 14"/>
            <p:cNvSpPr>
              <a:spLocks noChangeAspect="1" noChangeArrowheads="1"/>
            </p:cNvSpPr>
            <p:nvPr/>
          </p:nvSpPr>
          <p:spPr bwMode="auto">
            <a:xfrm>
              <a:off x="861" y="1945"/>
              <a:ext cx="69" cy="69"/>
            </a:xfrm>
            <a:prstGeom prst="ellipse">
              <a:avLst/>
            </a:prstGeom>
            <a:solidFill>
              <a:srgbClr val="D6009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8863" name="Oval 15"/>
            <p:cNvSpPr>
              <a:spLocks noChangeAspect="1" noChangeArrowheads="1"/>
            </p:cNvSpPr>
            <p:nvPr/>
          </p:nvSpPr>
          <p:spPr bwMode="auto">
            <a:xfrm>
              <a:off x="960" y="2655"/>
              <a:ext cx="69" cy="69"/>
            </a:xfrm>
            <a:prstGeom prst="ellipse">
              <a:avLst/>
            </a:prstGeom>
            <a:solidFill>
              <a:srgbClr val="D6009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8864" name="Oval 16"/>
            <p:cNvSpPr>
              <a:spLocks noChangeAspect="1" noChangeArrowheads="1"/>
            </p:cNvSpPr>
            <p:nvPr/>
          </p:nvSpPr>
          <p:spPr bwMode="auto">
            <a:xfrm>
              <a:off x="1081" y="2223"/>
              <a:ext cx="69" cy="69"/>
            </a:xfrm>
            <a:prstGeom prst="ellipse">
              <a:avLst/>
            </a:prstGeom>
            <a:solidFill>
              <a:srgbClr val="D6009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8865" name="Oval 17"/>
            <p:cNvSpPr>
              <a:spLocks noChangeAspect="1" noChangeArrowheads="1"/>
            </p:cNvSpPr>
            <p:nvPr/>
          </p:nvSpPr>
          <p:spPr bwMode="auto">
            <a:xfrm>
              <a:off x="1142" y="1958"/>
              <a:ext cx="69" cy="69"/>
            </a:xfrm>
            <a:prstGeom prst="ellipse">
              <a:avLst/>
            </a:prstGeom>
            <a:solidFill>
              <a:srgbClr val="D6009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8866" name="Oval 18"/>
            <p:cNvSpPr>
              <a:spLocks noChangeAspect="1" noChangeArrowheads="1"/>
            </p:cNvSpPr>
            <p:nvPr/>
          </p:nvSpPr>
          <p:spPr bwMode="auto">
            <a:xfrm>
              <a:off x="1496" y="2357"/>
              <a:ext cx="69" cy="69"/>
            </a:xfrm>
            <a:prstGeom prst="ellipse">
              <a:avLst/>
            </a:prstGeom>
            <a:solidFill>
              <a:srgbClr val="D6009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609600" y="5946500"/>
            <a:ext cx="80906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20 leaves - 564,480,989,588,730,591,336,960,000,000 topologies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688234" y="5078506"/>
            <a:ext cx="7933766" cy="627529"/>
          </a:xfrm>
          <a:prstGeom prst="rect">
            <a:avLst/>
          </a:prstGeom>
          <a:solidFill>
            <a:srgbClr val="FFFF00"/>
          </a:solidFill>
          <a:ln w="19050">
            <a:solidFill>
              <a:srgbClr val="C0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+mn-lt"/>
              </a:rPr>
              <a:t>The number of tree topologies grows extremely fast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97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0999" y="1219205"/>
            <a:ext cx="8557727" cy="541337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3200" dirty="0"/>
              <a:t>Many methods available, we will talk about: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Distance trees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Parsimony </a:t>
            </a:r>
            <a:r>
              <a:rPr lang="en-US" sz="2400" dirty="0" smtClean="0"/>
              <a:t>trees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400" dirty="0"/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3200" dirty="0"/>
              <a:t>Others include: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Maximum-likelihood trees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Bayesian trees</a:t>
            </a:r>
            <a:endParaRPr lang="en-US" sz="24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How can you compute a tree?</a:t>
            </a:r>
          </a:p>
        </p:txBody>
      </p:sp>
    </p:spTree>
    <p:extLst>
      <p:ext uri="{BB962C8B-B14F-4D97-AF65-F5344CB8AC3E}">
        <p14:creationId xmlns:p14="http://schemas.microsoft.com/office/powerpoint/2010/main" val="60932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46075"/>
            <a:ext cx="7620000" cy="563563"/>
          </a:xfrm>
        </p:spPr>
        <p:txBody>
          <a:bodyPr>
            <a:noAutofit/>
          </a:bodyPr>
          <a:lstStyle/>
          <a:p>
            <a:r>
              <a:rPr lang="en-US" dirty="0">
                <a:latin typeface="+mn-lt"/>
              </a:rPr>
              <a:t>Distance matrix methods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17525" y="1220788"/>
            <a:ext cx="8397875" cy="5478423"/>
          </a:xfrm>
          <a:prstGeom prst="rect">
            <a:avLst/>
          </a:prstGeom>
          <a:noFill/>
          <a:ln w="571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0066CC"/>
              </a:buClr>
              <a:buFontTx/>
              <a:buChar char="•"/>
            </a:pPr>
            <a:r>
              <a:rPr lang="en-US" sz="2400" dirty="0">
                <a:latin typeface="Comic Sans MS" pitchFamily="66" charset="0"/>
              </a:rPr>
              <a:t> Methods based on a set of </a:t>
            </a:r>
            <a:r>
              <a:rPr lang="en-US" sz="2400" dirty="0">
                <a:solidFill>
                  <a:srgbClr val="0000FF"/>
                </a:solidFill>
                <a:latin typeface="Comic Sans MS" pitchFamily="66" charset="0"/>
              </a:rPr>
              <a:t>pairwise distances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smtClean="0">
                <a:latin typeface="Comic Sans MS" pitchFamily="66" charset="0"/>
              </a:rPr>
              <a:t>typically</a:t>
            </a:r>
            <a:br>
              <a:rPr lang="en-US" sz="2400" dirty="0" smtClean="0">
                <a:latin typeface="Comic Sans MS" pitchFamily="66" charset="0"/>
              </a:rPr>
            </a:br>
            <a:r>
              <a:rPr lang="en-US" sz="2400" dirty="0" smtClean="0">
                <a:latin typeface="Comic Sans MS" pitchFamily="66" charset="0"/>
              </a:rPr>
              <a:t>  from a multiple alignment.</a:t>
            </a:r>
          </a:p>
          <a:p>
            <a:pPr>
              <a:buClr>
                <a:srgbClr val="0066CC"/>
              </a:buClr>
              <a:buFontTx/>
              <a:buChar char="•"/>
            </a:pPr>
            <a:endParaRPr lang="en-US" sz="2400" dirty="0">
              <a:latin typeface="Comic Sans MS" pitchFamily="66" charset="0"/>
            </a:endParaRPr>
          </a:p>
          <a:p>
            <a:pPr>
              <a:buClr>
                <a:srgbClr val="0066CC"/>
              </a:buClr>
              <a:buFontTx/>
              <a:buChar char="•"/>
            </a:pPr>
            <a:endParaRPr lang="en-US" sz="2400" dirty="0" smtClean="0">
              <a:latin typeface="Comic Sans MS" pitchFamily="66" charset="0"/>
            </a:endParaRPr>
          </a:p>
          <a:p>
            <a:pPr>
              <a:buClr>
                <a:srgbClr val="0066CC"/>
              </a:buClr>
              <a:buFontTx/>
              <a:buChar char="•"/>
            </a:pPr>
            <a:endParaRPr lang="en-US" sz="2400" dirty="0">
              <a:latin typeface="Comic Sans MS" pitchFamily="66" charset="0"/>
            </a:endParaRPr>
          </a:p>
          <a:p>
            <a:pPr>
              <a:buClr>
                <a:srgbClr val="0066CC"/>
              </a:buClr>
              <a:buFontTx/>
              <a:buChar char="•"/>
            </a:pPr>
            <a:endParaRPr lang="en-US" sz="2400" dirty="0" smtClean="0">
              <a:latin typeface="Comic Sans MS" pitchFamily="66" charset="0"/>
            </a:endParaRPr>
          </a:p>
          <a:p>
            <a:pPr>
              <a:buClr>
                <a:srgbClr val="0066CC"/>
              </a:buClr>
              <a:buFontTx/>
              <a:buChar char="•"/>
            </a:pPr>
            <a:endParaRPr lang="en-US" sz="2400" dirty="0">
              <a:latin typeface="Comic Sans MS" pitchFamily="66" charset="0"/>
            </a:endParaRPr>
          </a:p>
          <a:p>
            <a:pPr>
              <a:buClr>
                <a:srgbClr val="0066CC"/>
              </a:buClr>
              <a:buFontTx/>
              <a:buChar char="•"/>
            </a:pPr>
            <a:endParaRPr lang="en-US" sz="2400" dirty="0" smtClean="0">
              <a:latin typeface="Comic Sans MS" pitchFamily="66" charset="0"/>
            </a:endParaRPr>
          </a:p>
          <a:p>
            <a:pPr>
              <a:buClr>
                <a:srgbClr val="0066CC"/>
              </a:buClr>
              <a:buFontTx/>
              <a:buChar char="•"/>
            </a:pPr>
            <a:endParaRPr lang="en-US" sz="2400" dirty="0">
              <a:latin typeface="Comic Sans MS" pitchFamily="66" charset="0"/>
            </a:endParaRPr>
          </a:p>
          <a:p>
            <a:pPr>
              <a:buClr>
                <a:srgbClr val="0066CC"/>
              </a:buClr>
              <a:buFontTx/>
              <a:buChar char="•"/>
            </a:pPr>
            <a:endParaRPr lang="en-US" sz="2400" dirty="0">
              <a:latin typeface="Comic Sans MS" pitchFamily="66" charset="0"/>
            </a:endParaRPr>
          </a:p>
          <a:p>
            <a:pPr>
              <a:buClr>
                <a:srgbClr val="0066CC"/>
              </a:buClr>
              <a:buFontTx/>
              <a:buChar char="•"/>
            </a:pPr>
            <a:endParaRPr lang="en-US" sz="2400" dirty="0" smtClean="0">
              <a:latin typeface="Comic Sans MS" pitchFamily="66" charset="0"/>
            </a:endParaRPr>
          </a:p>
          <a:p>
            <a:pPr>
              <a:buClr>
                <a:srgbClr val="0066CC"/>
              </a:buClr>
              <a:buFontTx/>
              <a:buChar char="•"/>
            </a:pP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b="1" dirty="0" smtClean="0">
                <a:latin typeface="Comic Sans MS" pitchFamily="66" charset="0"/>
              </a:rPr>
              <a:t>Many different metrics can be used !! </a:t>
            </a:r>
          </a:p>
          <a:p>
            <a:pPr>
              <a:buClr>
                <a:srgbClr val="0066CC"/>
              </a:buClr>
              <a:buFontTx/>
              <a:buChar char="•"/>
            </a:pPr>
            <a:endParaRPr lang="en-US" sz="1400" dirty="0" smtClean="0">
              <a:latin typeface="Comic Sans MS" pitchFamily="66" charset="0"/>
            </a:endParaRPr>
          </a:p>
          <a:p>
            <a:pPr>
              <a:buClr>
                <a:srgbClr val="0066CC"/>
              </a:buClr>
              <a:buFontTx/>
              <a:buChar char="•"/>
            </a:pPr>
            <a:endParaRPr lang="en-US" sz="2400" dirty="0">
              <a:latin typeface="Comic Sans MS" pitchFamily="66" charset="0"/>
            </a:endParaRPr>
          </a:p>
          <a:p>
            <a:pPr>
              <a:buClr>
                <a:srgbClr val="0066CC"/>
              </a:buClr>
              <a:buFontTx/>
              <a:buChar char="•"/>
            </a:pPr>
            <a:endParaRPr lang="en-US" sz="2400" dirty="0">
              <a:latin typeface="Comic Sans MS" pitchFamily="66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649904"/>
              </p:ext>
            </p:extLst>
          </p:nvPr>
        </p:nvGraphicFramePr>
        <p:xfrm>
          <a:off x="4948356" y="2365971"/>
          <a:ext cx="3707240" cy="2359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448"/>
                <a:gridCol w="741448"/>
                <a:gridCol w="741448"/>
                <a:gridCol w="741448"/>
                <a:gridCol w="741448"/>
              </a:tblGrid>
              <a:tr h="471830"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tx1"/>
                          </a:solidFill>
                        </a:rPr>
                        <a:t>human</a:t>
                      </a:r>
                      <a:endParaRPr 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tx1"/>
                          </a:solidFill>
                        </a:rPr>
                        <a:t>chimp</a:t>
                      </a:r>
                      <a:endParaRPr 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tx1"/>
                          </a:solidFill>
                        </a:rPr>
                        <a:t>gorilla</a:t>
                      </a:r>
                      <a:endParaRPr 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err="1" smtClean="0">
                          <a:solidFill>
                            <a:schemeClr val="tx1"/>
                          </a:solidFill>
                        </a:rPr>
                        <a:t>orang</a:t>
                      </a:r>
                      <a:endParaRPr 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183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tx1"/>
                          </a:solidFill>
                        </a:rPr>
                        <a:t>human</a:t>
                      </a:r>
                      <a:endParaRPr 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tx1"/>
                          </a:solidFill>
                        </a:rPr>
                        <a:t>2/6</a:t>
                      </a:r>
                      <a:endParaRPr 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tx1"/>
                          </a:solidFill>
                        </a:rPr>
                        <a:t>4/6</a:t>
                      </a:r>
                      <a:endParaRPr 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tx1"/>
                          </a:solidFill>
                        </a:rPr>
                        <a:t>4/6</a:t>
                      </a:r>
                      <a:endParaRPr 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183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tx1"/>
                          </a:solidFill>
                        </a:rPr>
                        <a:t>chimp</a:t>
                      </a:r>
                      <a:endParaRPr 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tx1"/>
                          </a:solidFill>
                        </a:rPr>
                        <a:t>5/6</a:t>
                      </a:r>
                      <a:endParaRPr 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tx1"/>
                          </a:solidFill>
                        </a:rPr>
                        <a:t>3/6</a:t>
                      </a:r>
                      <a:endParaRPr 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183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tx1"/>
                          </a:solidFill>
                        </a:rPr>
                        <a:t>gorilla</a:t>
                      </a:r>
                      <a:endParaRPr 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tx1"/>
                          </a:solidFill>
                        </a:rPr>
                        <a:t>2/6</a:t>
                      </a:r>
                      <a:endParaRPr 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183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tx1"/>
                          </a:solidFill>
                        </a:rPr>
                        <a:t>orang</a:t>
                      </a:r>
                      <a:endParaRPr 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05730" y="4679583"/>
            <a:ext cx="2839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(symmetrical, lower left not filled in)</a:t>
            </a:r>
            <a:endParaRPr lang="en-US" sz="1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0" r="5253" b="58393"/>
          <a:stretch/>
        </p:blipFill>
        <p:spPr bwMode="auto">
          <a:xfrm>
            <a:off x="548432" y="2365972"/>
            <a:ext cx="3942886" cy="23591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4580965" y="3388664"/>
            <a:ext cx="28687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6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9" grpId="0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210767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latin typeface="+mn-lt"/>
              </a:rPr>
              <a:t>Approach:</a:t>
            </a:r>
          </a:p>
          <a:p>
            <a:r>
              <a:rPr lang="en-US" sz="4000" dirty="0" smtClean="0">
                <a:latin typeface="+mn-lt"/>
              </a:rPr>
              <a:t>Try to build the tree whose </a:t>
            </a:r>
            <a:r>
              <a:rPr lang="en-US" sz="4000" b="1" dirty="0" smtClean="0">
                <a:latin typeface="+mn-lt"/>
              </a:rPr>
              <a:t>distances </a:t>
            </a:r>
          </a:p>
          <a:p>
            <a:r>
              <a:rPr lang="en-US" sz="4000" b="1" dirty="0" smtClean="0">
                <a:latin typeface="+mn-lt"/>
              </a:rPr>
              <a:t>best match</a:t>
            </a:r>
            <a:r>
              <a:rPr lang="en-US" sz="4000" dirty="0" smtClean="0">
                <a:latin typeface="+mn-lt"/>
              </a:rPr>
              <a:t> the real distances</a:t>
            </a:r>
          </a:p>
          <a:p>
            <a:r>
              <a:rPr lang="en-US" sz="4000" dirty="0" smtClean="0">
                <a:latin typeface="+mn-lt"/>
              </a:rPr>
              <a:t> 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616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Who am I?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914400"/>
            <a:ext cx="8763000" cy="289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Faculty at </a:t>
            </a:r>
            <a:r>
              <a:rPr lang="en-US" sz="2400" i="1" dirty="0" smtClean="0"/>
              <a:t>Genome Sciences</a:t>
            </a:r>
            <a:r>
              <a:rPr lang="en-US" sz="2400" dirty="0" smtClean="0"/>
              <a:t>, </a:t>
            </a:r>
            <a:r>
              <a:rPr lang="en-US" sz="2400" i="1" dirty="0" smtClean="0"/>
              <a:t>Computer Science</a:t>
            </a:r>
            <a:br>
              <a:rPr lang="en-US" sz="2400" i="1" dirty="0" smtClean="0"/>
            </a:br>
            <a:r>
              <a:rPr lang="en-US" i="1" dirty="0" smtClean="0"/>
              <a:t>(taught 559 for the past 8 years)</a:t>
            </a:r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b="1" dirty="0" smtClean="0"/>
              <a:t>Training:</a:t>
            </a:r>
            <a:r>
              <a:rPr lang="en-US" sz="2400" dirty="0" smtClean="0"/>
              <a:t> CS, physics, hi-tech, biology </a:t>
            </a:r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b="1" dirty="0" smtClean="0"/>
              <a:t>Research :</a:t>
            </a:r>
            <a:r>
              <a:rPr lang="en-US" sz="2400" dirty="0" smtClean="0"/>
              <a:t> Metagenomics; Microbiome; Networks; systems-bio;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555901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will change?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81000" y="3372364"/>
            <a:ext cx="8686800" cy="3345307"/>
            <a:chOff x="381000" y="3639064"/>
            <a:chExt cx="8686800" cy="3345307"/>
          </a:xfrm>
        </p:grpSpPr>
        <p:sp>
          <p:nvSpPr>
            <p:cNvPr id="2" name="Rectangle 1"/>
            <p:cNvSpPr/>
            <p:nvPr/>
          </p:nvSpPr>
          <p:spPr>
            <a:xfrm>
              <a:off x="381000" y="6604126"/>
              <a:ext cx="8518556" cy="38024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381000" y="3639064"/>
              <a:ext cx="8686800" cy="192132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342900" lvl="0" indent="-342900">
                <a:spcAft>
                  <a:spcPts val="600"/>
                </a:spcAft>
                <a:buClr>
                  <a:srgbClr val="0070C0"/>
                </a:buClr>
                <a:buSzPct val="100000"/>
                <a:buFont typeface="Wingdings" pitchFamily="2" charset="2"/>
                <a:buChar char="§"/>
              </a:pPr>
              <a:r>
                <a:rPr lang="en-US" sz="2400" b="1" dirty="0" smtClean="0"/>
                <a:t>Not much!</a:t>
              </a:r>
            </a:p>
            <a:p>
              <a:pPr marL="342900" lvl="0" indent="-342900">
                <a:spcAft>
                  <a:spcPts val="600"/>
                </a:spcAft>
                <a:buClr>
                  <a:srgbClr val="0070C0"/>
                </a:buClr>
                <a:buSzPct val="100000"/>
                <a:buFont typeface="Wingdings" pitchFamily="2" charset="2"/>
                <a:buChar char="§"/>
              </a:pPr>
              <a:r>
                <a:rPr lang="en-US" sz="2400" b="1" dirty="0" smtClean="0"/>
                <a:t>Scope</a:t>
              </a:r>
              <a:r>
                <a:rPr lang="en-US" sz="2400" dirty="0" smtClean="0"/>
                <a:t>: From sequence (to genes) to systems; </a:t>
              </a:r>
            </a:p>
            <a:p>
              <a:pPr marL="342900" lvl="0" indent="-342900">
                <a:spcAft>
                  <a:spcPts val="600"/>
                </a:spcAft>
                <a:buClr>
                  <a:srgbClr val="0070C0"/>
                </a:buClr>
                <a:buSzPct val="100000"/>
                <a:buFont typeface="Wingdings" pitchFamily="2" charset="2"/>
                <a:buChar char="§"/>
              </a:pPr>
              <a:r>
                <a:rPr lang="en-US" sz="2400" b="1" dirty="0"/>
                <a:t>Bioinformatics: </a:t>
              </a:r>
              <a:r>
                <a:rPr lang="en-US" sz="2400" dirty="0"/>
                <a:t> more emphasis on </a:t>
              </a:r>
              <a:r>
                <a:rPr lang="en-US" sz="2400" dirty="0" smtClean="0"/>
                <a:t>generic approaches; concepts; algorithm complexity; </a:t>
              </a:r>
              <a:r>
                <a:rPr lang="en-US" sz="2400" dirty="0"/>
                <a:t>method </a:t>
              </a:r>
              <a:r>
                <a:rPr lang="en-US" sz="2400" dirty="0" smtClean="0"/>
                <a:t>development</a:t>
              </a:r>
            </a:p>
            <a:p>
              <a:pPr marL="342900" lvl="0" indent="-342900">
                <a:spcAft>
                  <a:spcPts val="600"/>
                </a:spcAft>
                <a:buClr>
                  <a:srgbClr val="0070C0"/>
                </a:buClr>
                <a:buSzPct val="100000"/>
                <a:buFont typeface="Wingdings" pitchFamily="2" charset="2"/>
                <a:buChar char="§"/>
              </a:pPr>
              <a:r>
                <a:rPr lang="en-US" sz="2400" b="1" dirty="0" smtClean="0"/>
                <a:t>Programming:</a:t>
              </a:r>
              <a:r>
                <a:rPr lang="en-US" sz="2400" dirty="0" smtClean="0"/>
                <a:t>  more emphasis on design, architecture, coding practices &amp; style; tip of the day;</a:t>
              </a:r>
            </a:p>
            <a:p>
              <a:pPr marL="342900" indent="-342900">
                <a:spcAft>
                  <a:spcPts val="600"/>
                </a:spcAft>
                <a:buClr>
                  <a:srgbClr val="0070C0"/>
                </a:buClr>
                <a:buSzPct val="100000"/>
                <a:buFont typeface="Wingdings" pitchFamily="2" charset="2"/>
                <a:buChar char="§"/>
              </a:pPr>
              <a:r>
                <a:rPr lang="en-US" sz="2400" dirty="0"/>
                <a:t>More </a:t>
              </a:r>
              <a:r>
                <a:rPr lang="en-US" sz="2400" dirty="0" smtClean="0"/>
                <a:t>discussions;   </a:t>
              </a:r>
              <a:endParaRPr lang="en-US" sz="2400" dirty="0"/>
            </a:p>
            <a:p>
              <a:pPr lvl="0">
                <a:spcAft>
                  <a:spcPts val="600"/>
                </a:spcAft>
                <a:buClr>
                  <a:srgbClr val="0070C0"/>
                </a:buClr>
                <a:buSzPct val="100000"/>
              </a:pPr>
              <a:r>
                <a:rPr lang="en-US" sz="2400" b="1" dirty="0" smtClean="0">
                  <a:solidFill>
                    <a:srgbClr val="FF0000"/>
                  </a:solidFill>
                </a:rPr>
                <a:t>Website: </a:t>
              </a:r>
              <a:r>
                <a:rPr lang="en-US" sz="2400" b="1" dirty="0">
                  <a:solidFill>
                    <a:srgbClr val="FF0000"/>
                  </a:solidFill>
                </a:rPr>
                <a:t>http://</a:t>
              </a:r>
              <a:r>
                <a:rPr lang="en-US" sz="2400" b="1" dirty="0" smtClean="0">
                  <a:solidFill>
                    <a:srgbClr val="FF0000"/>
                  </a:solidFill>
                </a:rPr>
                <a:t>elbo.gs.washington.edu/courses/GS_559_18_wi</a:t>
              </a:r>
              <a:r>
                <a:rPr lang="en-US" sz="2400" b="1" dirty="0">
                  <a:solidFill>
                    <a:srgbClr val="FF0000"/>
                  </a:solidFill>
                </a:rPr>
                <a:t>/</a:t>
              </a:r>
              <a:endParaRPr lang="en-US" sz="2400" b="1" dirty="0" smtClean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83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Trees and distances </a:t>
            </a:r>
            <a:endParaRPr lang="en-US" dirty="0"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0" y="1215579"/>
            <a:ext cx="4425387" cy="5421907"/>
            <a:chOff x="4257486" y="1215579"/>
            <a:chExt cx="4425387" cy="5421907"/>
          </a:xfrm>
        </p:grpSpPr>
        <p:pic>
          <p:nvPicPr>
            <p:cNvPr id="14" name="Picture 11" descr="treeArrange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57486" y="1215579"/>
              <a:ext cx="4425387" cy="5421907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</p:pic>
        <p:grpSp>
          <p:nvGrpSpPr>
            <p:cNvPr id="5" name="Group 4"/>
            <p:cNvGrpSpPr/>
            <p:nvPr/>
          </p:nvGrpSpPr>
          <p:grpSpPr>
            <a:xfrm>
              <a:off x="5328145" y="4282633"/>
              <a:ext cx="1423773" cy="1470856"/>
              <a:chOff x="3370162" y="4282633"/>
              <a:chExt cx="1423773" cy="147085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375231" y="4282633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10</a:t>
                </a:r>
                <a:endParaRPr lang="en-US" b="1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375231" y="480523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10</a:t>
                </a:r>
                <a:endParaRPr lang="en-US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370162" y="457287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5</a:t>
                </a:r>
                <a:endParaRPr lang="en-US" b="1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179379" y="538415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18</a:t>
                </a:r>
                <a:endParaRPr lang="en-US" b="1" dirty="0"/>
              </a:p>
            </p:txBody>
          </p:sp>
        </p:grpSp>
        <p:grpSp>
          <p:nvGrpSpPr>
            <p:cNvPr id="11" name="Group 12"/>
            <p:cNvGrpSpPr>
              <a:grpSpLocks/>
            </p:cNvGrpSpPr>
            <p:nvPr/>
          </p:nvGrpSpPr>
          <p:grpSpPr bwMode="auto">
            <a:xfrm>
              <a:off x="4840765" y="6099916"/>
              <a:ext cx="3238617" cy="361951"/>
              <a:chOff x="624" y="3840"/>
              <a:chExt cx="1536" cy="228"/>
            </a:xfrm>
          </p:grpSpPr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624" y="3840"/>
                <a:ext cx="15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1152" y="3855"/>
                <a:ext cx="543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latin typeface="+mj-lt"/>
                  </a:rPr>
                  <a:t>Time (?)</a:t>
                </a:r>
                <a:endParaRPr lang="en-US" sz="1600" dirty="0">
                  <a:latin typeface="+mj-lt"/>
                </a:endParaRPr>
              </a:p>
            </p:txBody>
          </p:sp>
        </p:grp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855518"/>
              </p:ext>
            </p:extLst>
          </p:nvPr>
        </p:nvGraphicFramePr>
        <p:xfrm>
          <a:off x="5027869" y="2693946"/>
          <a:ext cx="3707240" cy="2359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448"/>
                <a:gridCol w="741448"/>
                <a:gridCol w="741448"/>
                <a:gridCol w="741448"/>
                <a:gridCol w="741448"/>
              </a:tblGrid>
              <a:tr h="471830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E03D2.3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C17E7.2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C31B8.3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18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E03D2.3</a:t>
                      </a:r>
                    </a:p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18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C17E7.2</a:t>
                      </a:r>
                    </a:p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183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C31B8.3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183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44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46075"/>
            <a:ext cx="7620000" cy="563563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n-lt"/>
              </a:rPr>
              <a:t>Best Match?</a:t>
            </a:r>
            <a:endParaRPr lang="en-US" dirty="0">
              <a:latin typeface="+mn-lt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17525" y="1184928"/>
            <a:ext cx="8397875" cy="830997"/>
          </a:xfrm>
          <a:prstGeom prst="rect">
            <a:avLst/>
          </a:prstGeom>
          <a:noFill/>
          <a:ln w="571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0066CC"/>
              </a:buClr>
              <a:buFontTx/>
              <a:buChar char="•"/>
            </a:pP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smtClean="0">
                <a:latin typeface="+mj-lt"/>
              </a:rPr>
              <a:t>"Best match" based on </a:t>
            </a:r>
            <a:r>
              <a:rPr lang="en-US" sz="2400" b="1" dirty="0" smtClean="0">
                <a:latin typeface="+mj-lt"/>
              </a:rPr>
              <a:t>least </a:t>
            </a:r>
            <a:r>
              <a:rPr lang="en-US" sz="2400" b="1" dirty="0">
                <a:latin typeface="+mj-lt"/>
              </a:rPr>
              <a:t>squares </a:t>
            </a:r>
            <a:r>
              <a:rPr lang="en-US" sz="2400" dirty="0">
                <a:latin typeface="+mj-lt"/>
              </a:rPr>
              <a:t>of </a:t>
            </a:r>
            <a:r>
              <a:rPr lang="en-US" sz="2400" u="sng" dirty="0">
                <a:latin typeface="+mj-lt"/>
              </a:rPr>
              <a:t>real </a:t>
            </a:r>
            <a:r>
              <a:rPr lang="en-US" sz="2400" u="sng" dirty="0" smtClean="0">
                <a:latin typeface="+mj-lt"/>
              </a:rPr>
              <a:t>pairwise</a:t>
            </a:r>
            <a:br>
              <a:rPr lang="en-US" sz="2400" u="sng" dirty="0" smtClean="0">
                <a:latin typeface="+mj-lt"/>
              </a:rPr>
            </a:br>
            <a:r>
              <a:rPr lang="en-US" sz="2400" dirty="0" smtClean="0">
                <a:latin typeface="+mj-lt"/>
              </a:rPr>
              <a:t>    </a:t>
            </a:r>
            <a:r>
              <a:rPr lang="en-US" sz="2400" u="sng" dirty="0">
                <a:latin typeface="+mj-lt"/>
              </a:rPr>
              <a:t>distances </a:t>
            </a:r>
            <a:r>
              <a:rPr lang="en-US" sz="2400" dirty="0">
                <a:latin typeface="+mj-lt"/>
              </a:rPr>
              <a:t>compared to the </a:t>
            </a:r>
            <a:r>
              <a:rPr lang="en-US" sz="2400" u="sng" dirty="0" smtClean="0">
                <a:latin typeface="+mj-lt"/>
              </a:rPr>
              <a:t>tree distances</a:t>
            </a:r>
            <a:r>
              <a:rPr lang="en-US" sz="2400" dirty="0" smtClean="0">
                <a:latin typeface="+mj-lt"/>
              </a:rPr>
              <a:t>: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8196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546573"/>
              </p:ext>
            </p:extLst>
          </p:nvPr>
        </p:nvGraphicFramePr>
        <p:xfrm>
          <a:off x="1102635" y="4597306"/>
          <a:ext cx="2895600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3" imgW="888614" imgH="431613" progId="Equation.DSMT4">
                  <p:embed/>
                </p:oleObj>
              </mc:Choice>
              <mc:Fallback>
                <p:oleObj name="Equation" r:id="rId3" imgW="888614" imgH="431613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2635" y="4597306"/>
                        <a:ext cx="2895600" cy="140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39260" y="2761129"/>
            <a:ext cx="5562600" cy="1938992"/>
          </a:xfrm>
          <a:prstGeom prst="rect">
            <a:avLst/>
          </a:prstGeom>
          <a:noFill/>
          <a:ln w="571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2400" dirty="0" smtClean="0"/>
              <a:t>Let </a:t>
            </a: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en-US" sz="2400" b="1" i="1" baseline="-25000" dirty="0">
                <a:solidFill>
                  <a:schemeClr val="accent2"/>
                </a:solidFill>
                <a:latin typeface="Times New Roman" pitchFamily="18" charset="0"/>
              </a:rPr>
              <a:t>m</a:t>
            </a:r>
            <a:r>
              <a:rPr lang="en-US" sz="2400" dirty="0"/>
              <a:t> be the </a:t>
            </a:r>
            <a:r>
              <a:rPr lang="en-US" sz="2400" u="sng" dirty="0" smtClean="0"/>
              <a:t>m</a:t>
            </a:r>
            <a:r>
              <a:rPr lang="en-US" sz="2400" dirty="0" smtClean="0"/>
              <a:t>easured distances.</a:t>
            </a:r>
          </a:p>
          <a:p>
            <a:endParaRPr lang="en-US" sz="2400" dirty="0" smtClean="0"/>
          </a:p>
          <a:p>
            <a:r>
              <a:rPr lang="en-US" sz="2400" dirty="0" smtClean="0"/>
              <a:t>Let </a:t>
            </a:r>
            <a:r>
              <a:rPr lang="en-US" sz="2400" b="1" i="1" dirty="0" smtClean="0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en-US" sz="2400" b="1" i="1" baseline="-25000" dirty="0" smtClean="0">
                <a:solidFill>
                  <a:schemeClr val="accent2"/>
                </a:solidFill>
                <a:latin typeface="Times New Roman" pitchFamily="18" charset="0"/>
              </a:rPr>
              <a:t>t</a:t>
            </a:r>
            <a:r>
              <a:rPr lang="en-US" sz="2400" b="1" dirty="0" smtClean="0">
                <a:latin typeface="Times New Roman" pitchFamily="18" charset="0"/>
              </a:rPr>
              <a:t> </a:t>
            </a:r>
            <a:r>
              <a:rPr lang="en-US" sz="2400" dirty="0"/>
              <a:t>be the </a:t>
            </a:r>
            <a:r>
              <a:rPr lang="en-US" sz="2400" u="sng" dirty="0"/>
              <a:t>t</a:t>
            </a:r>
            <a:r>
              <a:rPr lang="en-US" sz="2400" dirty="0"/>
              <a:t>ree distances.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Find </a:t>
            </a:r>
            <a:r>
              <a:rPr lang="en-US" sz="2400" dirty="0"/>
              <a:t>the </a:t>
            </a:r>
            <a:r>
              <a:rPr lang="en-US" sz="2400" dirty="0" smtClean="0"/>
              <a:t>tree that </a:t>
            </a:r>
            <a:r>
              <a:rPr lang="en-US" sz="2400" dirty="0"/>
              <a:t>minimizes:</a:t>
            </a:r>
            <a:endParaRPr lang="en-US" sz="2400" dirty="0">
              <a:latin typeface="Arial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077747" y="2219206"/>
            <a:ext cx="4837653" cy="3413271"/>
            <a:chOff x="4077747" y="2219206"/>
            <a:chExt cx="4837653" cy="3413271"/>
          </a:xfrm>
        </p:grpSpPr>
        <p:pic>
          <p:nvPicPr>
            <p:cNvPr id="6" name="Picture 13" descr="treeArrange2"/>
            <p:cNvPicPr>
              <a:picLocks noChangeAspect="1" noChangeArrowheads="1"/>
            </p:cNvPicPr>
            <p:nvPr/>
          </p:nvPicPr>
          <p:blipFill>
            <a:blip r:embed="rId5" cstate="print">
              <a:lum bright="-10000" contrast="20000"/>
            </a:blip>
            <a:srcRect/>
            <a:stretch>
              <a:fillRect/>
            </a:stretch>
          </p:blipFill>
          <p:spPr bwMode="auto">
            <a:xfrm>
              <a:off x="5890384" y="3672531"/>
              <a:ext cx="1600200" cy="1959946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</p:pic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3495" y="2219206"/>
              <a:ext cx="3531905" cy="1169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" name="Straight Arrow Connector 2"/>
            <p:cNvCxnSpPr/>
            <p:nvPr/>
          </p:nvCxnSpPr>
          <p:spPr>
            <a:xfrm>
              <a:off x="4840941" y="2994212"/>
              <a:ext cx="457200" cy="0"/>
            </a:xfrm>
            <a:prstGeom prst="straightConnector1">
              <a:avLst/>
            </a:prstGeom>
            <a:ln w="60325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077747" y="3742104"/>
              <a:ext cx="1812637" cy="798094"/>
            </a:xfrm>
            <a:prstGeom prst="straightConnector1">
              <a:avLst/>
            </a:prstGeom>
            <a:ln w="60325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042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819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474843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Why not enumerate </a:t>
            </a:r>
            <a:r>
              <a:rPr lang="en-US" dirty="0">
                <a:latin typeface="+mn-lt"/>
              </a:rPr>
              <a:t>and score all </a:t>
            </a:r>
            <a:r>
              <a:rPr lang="en-US" dirty="0" smtClean="0">
                <a:latin typeface="+mn-lt"/>
              </a:rPr>
              <a:t>trees?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197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3400" y="1167825"/>
            <a:ext cx="7736525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200"/>
              </a:lnSpc>
              <a:buAutoNum type="arabicParenR"/>
            </a:pPr>
            <a:r>
              <a:rPr lang="en-US" sz="2000" dirty="0" smtClean="0">
                <a:latin typeface="Comic Sans MS" pitchFamily="66" charset="0"/>
              </a:rPr>
              <a:t>generate a table of pairwise sequence distances and assign each sequence to a list of N tree nodes.</a:t>
            </a:r>
          </a:p>
          <a:p>
            <a:pPr marL="457200" indent="-457200">
              <a:lnSpc>
                <a:spcPts val="2200"/>
              </a:lnSpc>
              <a:buAutoNum type="arabicParenR"/>
            </a:pPr>
            <a:endParaRPr lang="en-US" sz="2000" dirty="0" smtClean="0">
              <a:latin typeface="Comic Sans MS" pitchFamily="66" charset="0"/>
            </a:endParaRPr>
          </a:p>
          <a:p>
            <a:pPr marL="457200" indent="-457200">
              <a:lnSpc>
                <a:spcPts val="2200"/>
              </a:lnSpc>
              <a:buAutoNum type="arabicParenR"/>
            </a:pPr>
            <a:r>
              <a:rPr lang="en-US" sz="2000" dirty="0" smtClean="0">
                <a:latin typeface="Comic Sans MS" pitchFamily="66" charset="0"/>
              </a:rPr>
              <a:t>look through current list of nodes (initially these are all leaf nodes) for the pair with the smallest distance.</a:t>
            </a:r>
          </a:p>
          <a:p>
            <a:pPr marL="457200" indent="-457200">
              <a:lnSpc>
                <a:spcPts val="2200"/>
              </a:lnSpc>
              <a:buAutoNum type="arabicParenR"/>
            </a:pPr>
            <a:endParaRPr lang="en-US" sz="2000" dirty="0" smtClean="0">
              <a:latin typeface="Comic Sans MS" pitchFamily="66" charset="0"/>
            </a:endParaRPr>
          </a:p>
          <a:p>
            <a:pPr marL="457200" indent="-457200">
              <a:lnSpc>
                <a:spcPts val="2200"/>
              </a:lnSpc>
              <a:buAutoNum type="arabicParenR"/>
            </a:pPr>
            <a:r>
              <a:rPr lang="en-US" sz="2000" dirty="0" smtClean="0">
                <a:latin typeface="Comic Sans MS" pitchFamily="66" charset="0"/>
              </a:rPr>
              <a:t>merge the closest pair, </a:t>
            </a:r>
            <a:r>
              <a:rPr lang="en-US" sz="2000" u="sng" dirty="0" smtClean="0">
                <a:latin typeface="Comic Sans MS" pitchFamily="66" charset="0"/>
              </a:rPr>
              <a:t>remove</a:t>
            </a:r>
            <a:r>
              <a:rPr lang="en-US" sz="2000" dirty="0" smtClean="0">
                <a:latin typeface="Comic Sans MS" pitchFamily="66" charset="0"/>
              </a:rPr>
              <a:t> the pair of nodes from the list and </a:t>
            </a:r>
            <a:r>
              <a:rPr lang="en-US" sz="2000" u="sng" dirty="0" smtClean="0">
                <a:latin typeface="Comic Sans MS" pitchFamily="66" charset="0"/>
              </a:rPr>
              <a:t>add</a:t>
            </a:r>
            <a:r>
              <a:rPr lang="en-US" sz="2000" dirty="0" smtClean="0">
                <a:latin typeface="Comic Sans MS" pitchFamily="66" charset="0"/>
              </a:rPr>
              <a:t> the merged node to the list.</a:t>
            </a:r>
          </a:p>
          <a:p>
            <a:pPr marL="457200" indent="-457200">
              <a:lnSpc>
                <a:spcPts val="2200"/>
              </a:lnSpc>
              <a:buAutoNum type="arabicParenR"/>
            </a:pPr>
            <a:endParaRPr lang="en-US" sz="2000" dirty="0" smtClean="0">
              <a:latin typeface="Comic Sans MS" pitchFamily="66" charset="0"/>
            </a:endParaRPr>
          </a:p>
          <a:p>
            <a:pPr marL="457200" indent="-457200">
              <a:lnSpc>
                <a:spcPts val="2200"/>
              </a:lnSpc>
              <a:buAutoNum type="arabicParenR"/>
            </a:pPr>
            <a:r>
              <a:rPr lang="en-US" sz="2000" dirty="0" smtClean="0">
                <a:latin typeface="Comic Sans MS" pitchFamily="66" charset="0"/>
              </a:rPr>
              <a:t>repeat until only one node left in list - it is the root.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4613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The UPGMA </a:t>
            </a:r>
            <a:r>
              <a:rPr lang="en-US" sz="4400" dirty="0" smtClean="0">
                <a:ea typeface="+mj-ea"/>
                <a:cs typeface="+mj-cs"/>
              </a:rPr>
              <a:t>algorithm</a:t>
            </a:r>
            <a:br>
              <a:rPr lang="en-US" sz="4400" dirty="0" smtClean="0">
                <a:ea typeface="+mj-ea"/>
                <a:cs typeface="+mj-cs"/>
              </a:rPr>
            </a:br>
            <a:r>
              <a:rPr lang="en-US" sz="2000" dirty="0">
                <a:solidFill>
                  <a:prstClr val="black"/>
                </a:solidFill>
                <a:ea typeface="+mj-ea"/>
                <a:cs typeface="+mj-cs"/>
              </a:rPr>
              <a:t>(</a:t>
            </a:r>
            <a:r>
              <a:rPr lang="en-US" sz="2000" b="1" dirty="0">
                <a:solidFill>
                  <a:prstClr val="black"/>
                </a:solidFill>
                <a:ea typeface="+mj-ea"/>
                <a:cs typeface="+mj-cs"/>
              </a:rPr>
              <a:t>U</a:t>
            </a:r>
            <a:r>
              <a:rPr lang="en-US" sz="2000" dirty="0">
                <a:solidFill>
                  <a:prstClr val="black"/>
                </a:solidFill>
                <a:ea typeface="+mj-ea"/>
                <a:cs typeface="+mj-cs"/>
              </a:rPr>
              <a:t>nweighted </a:t>
            </a:r>
            <a:r>
              <a:rPr lang="en-US" sz="2000" b="1" dirty="0">
                <a:solidFill>
                  <a:prstClr val="black"/>
                </a:solidFill>
                <a:ea typeface="+mj-ea"/>
                <a:cs typeface="+mj-cs"/>
              </a:rPr>
              <a:t>P</a:t>
            </a:r>
            <a:r>
              <a:rPr lang="en-US" sz="2000" dirty="0">
                <a:solidFill>
                  <a:prstClr val="black"/>
                </a:solidFill>
                <a:ea typeface="+mj-ea"/>
                <a:cs typeface="+mj-cs"/>
              </a:rPr>
              <a:t>air </a:t>
            </a:r>
            <a:r>
              <a:rPr lang="en-US" sz="2000" b="1" dirty="0">
                <a:solidFill>
                  <a:prstClr val="black"/>
                </a:solidFill>
                <a:ea typeface="+mj-ea"/>
                <a:cs typeface="+mj-cs"/>
              </a:rPr>
              <a:t>G</a:t>
            </a:r>
            <a:r>
              <a:rPr lang="en-US" sz="2000" dirty="0">
                <a:solidFill>
                  <a:prstClr val="black"/>
                </a:solidFill>
                <a:ea typeface="+mj-ea"/>
                <a:cs typeface="+mj-cs"/>
              </a:rPr>
              <a:t>roup </a:t>
            </a:r>
            <a:r>
              <a:rPr lang="en-US" sz="2000" b="1" dirty="0" smtClean="0">
                <a:solidFill>
                  <a:prstClr val="black"/>
                </a:solidFill>
                <a:ea typeface="+mj-ea"/>
                <a:cs typeface="+mj-cs"/>
              </a:rPr>
              <a:t>M</a:t>
            </a:r>
            <a:r>
              <a:rPr lang="en-US" sz="2000" dirty="0" smtClean="0">
                <a:solidFill>
                  <a:prstClr val="black"/>
                </a:solidFill>
                <a:ea typeface="+mj-ea"/>
                <a:cs typeface="+mj-cs"/>
              </a:rPr>
              <a:t>ethod with</a:t>
            </a:r>
            <a:r>
              <a:rPr lang="en-US" sz="2000" dirty="0">
                <a:solidFill>
                  <a:prstClr val="black"/>
                </a:solidFill>
                <a:ea typeface="+mj-ea"/>
                <a:cs typeface="+mj-cs"/>
              </a:rPr>
              <a:t> </a:t>
            </a:r>
            <a:r>
              <a:rPr lang="en-US" sz="2000" b="1" dirty="0">
                <a:solidFill>
                  <a:prstClr val="black"/>
                </a:solidFill>
                <a:ea typeface="+mj-ea"/>
                <a:cs typeface="+mj-cs"/>
              </a:rPr>
              <a:t>A</a:t>
            </a:r>
            <a:r>
              <a:rPr lang="en-US" sz="2000" dirty="0">
                <a:solidFill>
                  <a:prstClr val="black"/>
                </a:solidFill>
                <a:ea typeface="+mj-ea"/>
                <a:cs typeface="+mj-cs"/>
              </a:rPr>
              <a:t>rithmetic Mean)</a:t>
            </a:r>
            <a:endParaRPr lang="en-US" sz="200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57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4613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The UPGMA </a:t>
            </a:r>
            <a:r>
              <a:rPr lang="en-US" sz="4400" dirty="0" smtClean="0">
                <a:ea typeface="+mj-ea"/>
                <a:cs typeface="+mj-cs"/>
              </a:rPr>
              <a:t>algorithm</a:t>
            </a:r>
            <a:br>
              <a:rPr lang="en-US" sz="4400" dirty="0" smtClean="0">
                <a:ea typeface="+mj-ea"/>
                <a:cs typeface="+mj-cs"/>
              </a:rPr>
            </a:br>
            <a:r>
              <a:rPr lang="en-US" sz="2000" dirty="0">
                <a:solidFill>
                  <a:prstClr val="black"/>
                </a:solidFill>
                <a:ea typeface="+mj-ea"/>
                <a:cs typeface="+mj-cs"/>
              </a:rPr>
              <a:t>(</a:t>
            </a:r>
            <a:r>
              <a:rPr lang="en-US" sz="2000" b="1" dirty="0">
                <a:solidFill>
                  <a:prstClr val="black"/>
                </a:solidFill>
                <a:ea typeface="+mj-ea"/>
                <a:cs typeface="+mj-cs"/>
              </a:rPr>
              <a:t>U</a:t>
            </a:r>
            <a:r>
              <a:rPr lang="en-US" sz="2000" dirty="0">
                <a:solidFill>
                  <a:prstClr val="black"/>
                </a:solidFill>
                <a:ea typeface="+mj-ea"/>
                <a:cs typeface="+mj-cs"/>
              </a:rPr>
              <a:t>nweighted </a:t>
            </a:r>
            <a:r>
              <a:rPr lang="en-US" sz="2000" b="1" dirty="0">
                <a:solidFill>
                  <a:prstClr val="black"/>
                </a:solidFill>
                <a:ea typeface="+mj-ea"/>
                <a:cs typeface="+mj-cs"/>
              </a:rPr>
              <a:t>P</a:t>
            </a:r>
            <a:r>
              <a:rPr lang="en-US" sz="2000" dirty="0">
                <a:solidFill>
                  <a:prstClr val="black"/>
                </a:solidFill>
                <a:ea typeface="+mj-ea"/>
                <a:cs typeface="+mj-cs"/>
              </a:rPr>
              <a:t>air </a:t>
            </a:r>
            <a:r>
              <a:rPr lang="en-US" sz="2000" b="1" dirty="0">
                <a:solidFill>
                  <a:prstClr val="black"/>
                </a:solidFill>
                <a:ea typeface="+mj-ea"/>
                <a:cs typeface="+mj-cs"/>
              </a:rPr>
              <a:t>G</a:t>
            </a:r>
            <a:r>
              <a:rPr lang="en-US" sz="2000" dirty="0">
                <a:solidFill>
                  <a:prstClr val="black"/>
                </a:solidFill>
                <a:ea typeface="+mj-ea"/>
                <a:cs typeface="+mj-cs"/>
              </a:rPr>
              <a:t>roup </a:t>
            </a:r>
            <a:r>
              <a:rPr lang="en-US" sz="2000" b="1" dirty="0" smtClean="0">
                <a:solidFill>
                  <a:prstClr val="black"/>
                </a:solidFill>
                <a:ea typeface="+mj-ea"/>
                <a:cs typeface="+mj-cs"/>
              </a:rPr>
              <a:t>M</a:t>
            </a:r>
            <a:r>
              <a:rPr lang="en-US" sz="2000" dirty="0" smtClean="0">
                <a:solidFill>
                  <a:prstClr val="black"/>
                </a:solidFill>
                <a:ea typeface="+mj-ea"/>
                <a:cs typeface="+mj-cs"/>
              </a:rPr>
              <a:t>ethod with</a:t>
            </a:r>
            <a:r>
              <a:rPr lang="en-US" sz="2000" dirty="0">
                <a:solidFill>
                  <a:prstClr val="black"/>
                </a:solidFill>
                <a:ea typeface="+mj-ea"/>
                <a:cs typeface="+mj-cs"/>
              </a:rPr>
              <a:t> </a:t>
            </a:r>
            <a:r>
              <a:rPr lang="en-US" sz="2000" b="1" dirty="0">
                <a:solidFill>
                  <a:prstClr val="black"/>
                </a:solidFill>
                <a:ea typeface="+mj-ea"/>
                <a:cs typeface="+mj-cs"/>
              </a:rPr>
              <a:t>A</a:t>
            </a:r>
            <a:r>
              <a:rPr lang="en-US" sz="2000" dirty="0">
                <a:solidFill>
                  <a:prstClr val="black"/>
                </a:solidFill>
                <a:ea typeface="+mj-ea"/>
                <a:cs typeface="+mj-cs"/>
              </a:rPr>
              <a:t>rithmetic Mean)</a:t>
            </a:r>
            <a:endParaRPr lang="en-US" sz="2000" dirty="0"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167825"/>
            <a:ext cx="7736525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200"/>
              </a:lnSpc>
              <a:buAutoNum type="arabicParenR"/>
            </a:pPr>
            <a:r>
              <a:rPr lang="en-US" sz="2000" dirty="0" smtClean="0">
                <a:latin typeface="Comic Sans MS" pitchFamily="66" charset="0"/>
              </a:rPr>
              <a:t>generate a table of pairwise sequence distances and assign each sequence to a list of N tree nodes.</a:t>
            </a:r>
          </a:p>
          <a:p>
            <a:pPr marL="457200" indent="-457200">
              <a:lnSpc>
                <a:spcPts val="2200"/>
              </a:lnSpc>
              <a:buAutoNum type="arabicParenR"/>
            </a:pPr>
            <a:endParaRPr lang="en-US" sz="2000" dirty="0" smtClean="0">
              <a:latin typeface="Comic Sans MS" pitchFamily="66" charset="0"/>
            </a:endParaRPr>
          </a:p>
          <a:p>
            <a:pPr marL="457200" indent="-457200">
              <a:lnSpc>
                <a:spcPts val="2200"/>
              </a:lnSpc>
              <a:buAutoNum type="arabicParenR"/>
            </a:pPr>
            <a:r>
              <a:rPr lang="en-US" sz="2000" dirty="0" smtClean="0">
                <a:latin typeface="Comic Sans MS" pitchFamily="66" charset="0"/>
              </a:rPr>
              <a:t>look through current list of nodes (initially these are all leaf nodes) for the pair with the smallest distance.</a:t>
            </a:r>
          </a:p>
          <a:p>
            <a:pPr marL="457200" indent="-457200">
              <a:lnSpc>
                <a:spcPts val="2200"/>
              </a:lnSpc>
              <a:buAutoNum type="arabicParenR"/>
            </a:pPr>
            <a:endParaRPr lang="en-US" sz="2000" dirty="0" smtClean="0">
              <a:latin typeface="Comic Sans MS" pitchFamily="66" charset="0"/>
            </a:endParaRPr>
          </a:p>
          <a:p>
            <a:pPr marL="457200" indent="-457200">
              <a:lnSpc>
                <a:spcPts val="2200"/>
              </a:lnSpc>
              <a:buAutoNum type="arabicParenR"/>
            </a:pPr>
            <a:r>
              <a:rPr lang="en-US" sz="2000" dirty="0" smtClean="0">
                <a:latin typeface="Comic Sans MS" pitchFamily="66" charset="0"/>
              </a:rPr>
              <a:t>merge the closest pair, </a:t>
            </a:r>
            <a:r>
              <a:rPr lang="en-US" sz="2000" u="sng" dirty="0" smtClean="0">
                <a:latin typeface="Comic Sans MS" pitchFamily="66" charset="0"/>
              </a:rPr>
              <a:t>remove</a:t>
            </a:r>
            <a:r>
              <a:rPr lang="en-US" sz="2000" dirty="0" smtClean="0">
                <a:latin typeface="Comic Sans MS" pitchFamily="66" charset="0"/>
              </a:rPr>
              <a:t> the pair of nodes from the list and </a:t>
            </a:r>
            <a:r>
              <a:rPr lang="en-US" sz="2000" u="sng" dirty="0" smtClean="0">
                <a:latin typeface="Comic Sans MS" pitchFamily="66" charset="0"/>
              </a:rPr>
              <a:t>add</a:t>
            </a:r>
            <a:r>
              <a:rPr lang="en-US" sz="2000" dirty="0" smtClean="0">
                <a:latin typeface="Comic Sans MS" pitchFamily="66" charset="0"/>
              </a:rPr>
              <a:t> the merged node to the list.</a:t>
            </a:r>
          </a:p>
          <a:p>
            <a:pPr marL="457200" indent="-457200">
              <a:lnSpc>
                <a:spcPts val="2200"/>
              </a:lnSpc>
              <a:buAutoNum type="arabicParenR"/>
            </a:pPr>
            <a:endParaRPr lang="en-US" sz="2000" dirty="0" smtClean="0">
              <a:latin typeface="Comic Sans MS" pitchFamily="66" charset="0"/>
            </a:endParaRPr>
          </a:p>
          <a:p>
            <a:pPr marL="457200" indent="-457200">
              <a:lnSpc>
                <a:spcPts val="2200"/>
              </a:lnSpc>
              <a:buAutoNum type="arabicParenR"/>
            </a:pPr>
            <a:r>
              <a:rPr lang="en-US" sz="2000" dirty="0" smtClean="0">
                <a:latin typeface="Comic Sans MS" pitchFamily="66" charset="0"/>
              </a:rPr>
              <a:t>repeat until only one node left in list - it is the root.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15795" y="4251685"/>
            <a:ext cx="7848600" cy="2236350"/>
            <a:chOff x="609600" y="4215825"/>
            <a:chExt cx="7848600" cy="2236350"/>
          </a:xfrm>
        </p:grpSpPr>
        <p:grpSp>
          <p:nvGrpSpPr>
            <p:cNvPr id="6" name="Group 5"/>
            <p:cNvGrpSpPr/>
            <p:nvPr/>
          </p:nvGrpSpPr>
          <p:grpSpPr>
            <a:xfrm>
              <a:off x="609600" y="4215825"/>
              <a:ext cx="7239000" cy="2236350"/>
              <a:chOff x="609600" y="4215825"/>
              <a:chExt cx="7239000" cy="2236350"/>
            </a:xfrm>
          </p:grpSpPr>
          <p:graphicFrame>
            <p:nvGraphicFramePr>
              <p:cNvPr id="9" name="Object 8"/>
              <p:cNvGraphicFramePr>
                <a:graphicFrameLocks noChangeAspect="1"/>
              </p:cNvGraphicFramePr>
              <p:nvPr/>
            </p:nvGraphicFramePr>
            <p:xfrm>
              <a:off x="685800" y="4215825"/>
              <a:ext cx="5810250" cy="1447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7" name="Equation" r:id="rId4" imgW="3835080" imgH="927000" progId="Equation.DSMT4">
                      <p:embed/>
                    </p:oleObj>
                  </mc:Choice>
                  <mc:Fallback>
                    <p:oleObj name="Equation" r:id="rId4" imgW="3835080" imgH="9270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5800" y="4215825"/>
                            <a:ext cx="5810250" cy="14478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Box 9"/>
              <p:cNvSpPr txBox="1"/>
              <p:nvPr/>
            </p:nvSpPr>
            <p:spPr>
              <a:xfrm>
                <a:off x="609600" y="5867400"/>
                <a:ext cx="7239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omic Sans MS" pitchFamily="66" charset="0"/>
                  </a:rPr>
                  <a:t>(in words, this is just the arithmetic average of the distances between all the leaves in one node and all the leaves in the other node)</a:t>
                </a:r>
                <a:endParaRPr lang="en-US" sz="1600" dirty="0">
                  <a:latin typeface="Comic Sans MS" pitchFamily="66" charset="0"/>
                </a:endParaRPr>
              </a:p>
            </p:txBody>
          </p:sp>
        </p:grpSp>
        <p:sp>
          <p:nvSpPr>
            <p:cNvPr id="11" name="Right Brace 10"/>
            <p:cNvSpPr/>
            <p:nvPr/>
          </p:nvSpPr>
          <p:spPr>
            <a:xfrm>
              <a:off x="6629400" y="4267200"/>
              <a:ext cx="228600" cy="137160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34200" y="4648200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  <a:latin typeface="Comic Sans MS" pitchFamily="66" charset="0"/>
                </a:rPr>
                <a:t>definition of distance</a:t>
              </a:r>
              <a:endParaRPr lang="en-US" dirty="0">
                <a:solidFill>
                  <a:srgbClr val="0070C0"/>
                </a:solidFill>
                <a:latin typeface="Comic Sans MS" pitchFamily="66" charset="0"/>
              </a:endParaRPr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532438" y="4150893"/>
            <a:ext cx="8079129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18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581758"/>
              </p:ext>
            </p:extLst>
          </p:nvPr>
        </p:nvGraphicFramePr>
        <p:xfrm>
          <a:off x="710184" y="2356223"/>
          <a:ext cx="386181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636"/>
                <a:gridCol w="643636"/>
                <a:gridCol w="643636"/>
                <a:gridCol w="643636"/>
                <a:gridCol w="643636"/>
                <a:gridCol w="64363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0" y="94125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The UPGMA </a:t>
            </a:r>
            <a:r>
              <a:rPr lang="en-US" sz="4400" dirty="0" smtClean="0">
                <a:ea typeface="+mj-ea"/>
                <a:cs typeface="+mj-cs"/>
              </a:rPr>
              <a:t>algorithm</a:t>
            </a:r>
            <a:endParaRPr lang="en-US" sz="4400" dirty="0">
              <a:ea typeface="+mj-ea"/>
              <a:cs typeface="+mj-cs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065059" y="1954306"/>
            <a:ext cx="3131103" cy="3231775"/>
            <a:chOff x="5065059" y="1954306"/>
            <a:chExt cx="3131103" cy="3231775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6350" y="1954306"/>
              <a:ext cx="2059812" cy="3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ight Arrow 16"/>
            <p:cNvSpPr/>
            <p:nvPr/>
          </p:nvSpPr>
          <p:spPr>
            <a:xfrm>
              <a:off x="5065059" y="3202640"/>
              <a:ext cx="690282" cy="5356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700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376525"/>
            <a:ext cx="9144000" cy="563563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n-lt"/>
              </a:rPr>
              <a:t>UPGMA 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(</a:t>
            </a:r>
            <a:r>
              <a:rPr lang="en-US" sz="1800" b="1" dirty="0"/>
              <a:t>U</a:t>
            </a:r>
            <a:r>
              <a:rPr lang="en-US" sz="1800" dirty="0"/>
              <a:t>nweighted </a:t>
            </a:r>
            <a:r>
              <a:rPr lang="en-US" sz="1800" b="1" dirty="0"/>
              <a:t>P</a:t>
            </a:r>
            <a:r>
              <a:rPr lang="en-US" sz="1800" dirty="0"/>
              <a:t>air </a:t>
            </a:r>
            <a:r>
              <a:rPr lang="en-US" sz="1800" b="1" dirty="0"/>
              <a:t>G</a:t>
            </a:r>
            <a:r>
              <a:rPr lang="en-US" sz="1800" dirty="0"/>
              <a:t>roup </a:t>
            </a:r>
            <a:r>
              <a:rPr lang="en-US" sz="1800" b="1" dirty="0"/>
              <a:t>M</a:t>
            </a:r>
            <a:r>
              <a:rPr lang="en-US" sz="1800" dirty="0"/>
              <a:t>ethod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with</a:t>
            </a:r>
            <a:r>
              <a:rPr lang="en-US" sz="1800" dirty="0"/>
              <a:t> </a:t>
            </a:r>
            <a:r>
              <a:rPr lang="en-US" sz="1800" b="1" dirty="0"/>
              <a:t>A</a:t>
            </a:r>
            <a:r>
              <a:rPr lang="en-US" sz="1800" dirty="0"/>
              <a:t>rithmetic Mean)</a:t>
            </a:r>
            <a:endParaRPr lang="en-US" sz="1800" dirty="0">
              <a:latin typeface="+mn-lt"/>
            </a:endParaRPr>
          </a:p>
        </p:txBody>
      </p:sp>
      <p:pic>
        <p:nvPicPr>
          <p:cNvPr id="11267" name="Picture 3" descr="UPGMA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lum bright="-12000" contrast="22000"/>
          </a:blip>
          <a:srcRect/>
          <a:stretch>
            <a:fillRect/>
          </a:stretch>
        </p:blipFill>
        <p:spPr bwMode="auto">
          <a:xfrm>
            <a:off x="914400" y="1779515"/>
            <a:ext cx="2590800" cy="1727200"/>
          </a:xfrm>
          <a:noFill/>
          <a:ln>
            <a:miter lim="800000"/>
            <a:headEnd/>
            <a:tailEnd/>
          </a:ln>
        </p:spPr>
      </p:pic>
      <p:pic>
        <p:nvPicPr>
          <p:cNvPr id="11268" name="Picture 4" descr="UPGMA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>
            <a:lum bright="-18000" contrast="30000"/>
          </a:blip>
          <a:srcRect/>
          <a:stretch>
            <a:fillRect/>
          </a:stretch>
        </p:blipFill>
        <p:spPr bwMode="auto">
          <a:xfrm>
            <a:off x="5410200" y="1550915"/>
            <a:ext cx="3048000" cy="2092325"/>
          </a:xfrm>
          <a:noFill/>
          <a:ln>
            <a:miter lim="800000"/>
            <a:headEnd/>
            <a:tailEnd/>
          </a:ln>
        </p:spPr>
      </p:pic>
      <p:pic>
        <p:nvPicPr>
          <p:cNvPr id="11269" name="Picture 5" descr="UPGMA3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>
            <a:lum bright="-14000" contrast="24000"/>
          </a:blip>
          <a:srcRect/>
          <a:stretch>
            <a:fillRect/>
          </a:stretch>
        </p:blipFill>
        <p:spPr bwMode="auto">
          <a:xfrm>
            <a:off x="381000" y="4675115"/>
            <a:ext cx="2971800" cy="1787525"/>
          </a:xfrm>
          <a:noFill/>
          <a:ln>
            <a:miter lim="800000"/>
            <a:headEnd/>
            <a:tailEnd/>
          </a:ln>
        </p:spPr>
      </p:pic>
      <p:pic>
        <p:nvPicPr>
          <p:cNvPr id="11270" name="Picture 6" descr="UPGMA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 cstate="print">
            <a:lum bright="-18000" contrast="30000"/>
          </a:blip>
          <a:srcRect/>
          <a:stretch>
            <a:fillRect/>
          </a:stretch>
        </p:blipFill>
        <p:spPr bwMode="auto">
          <a:xfrm>
            <a:off x="5105400" y="4217915"/>
            <a:ext cx="3733800" cy="2092325"/>
          </a:xfrm>
          <a:noFill/>
          <a:ln>
            <a:miter lim="800000"/>
            <a:headEnd/>
            <a:tailEnd/>
          </a:ln>
        </p:spPr>
      </p:pic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4038600" y="2693915"/>
            <a:ext cx="6096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7086600" y="3913115"/>
            <a:ext cx="0" cy="6096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 flipH="1">
            <a:off x="3810000" y="5208515"/>
            <a:ext cx="6096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914400" y="1751010"/>
            <a:ext cx="1052305" cy="1697125"/>
            <a:chOff x="914400" y="1114495"/>
            <a:chExt cx="1052305" cy="1697125"/>
          </a:xfrm>
        </p:grpSpPr>
        <p:sp>
          <p:nvSpPr>
            <p:cNvPr id="13" name="TextBox 12"/>
            <p:cNvSpPr txBox="1"/>
            <p:nvPr/>
          </p:nvSpPr>
          <p:spPr>
            <a:xfrm>
              <a:off x="1066800" y="111449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77256" y="117565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14400" y="224245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66372" y="2565399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16315" y="192677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6696639" y="5208515"/>
            <a:ext cx="304800" cy="31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558120" y="1502183"/>
            <a:ext cx="998515" cy="1535755"/>
            <a:chOff x="968190" y="1114495"/>
            <a:chExt cx="998515" cy="1535755"/>
          </a:xfrm>
        </p:grpSpPr>
        <p:sp>
          <p:nvSpPr>
            <p:cNvPr id="20" name="TextBox 19"/>
            <p:cNvSpPr txBox="1"/>
            <p:nvPr/>
          </p:nvSpPr>
          <p:spPr>
            <a:xfrm>
              <a:off x="1066800" y="111449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77256" y="117565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68190" y="224245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57407" y="2404029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16315" y="192677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32068" y="4180958"/>
            <a:ext cx="962655" cy="1697125"/>
            <a:chOff x="968190" y="1114495"/>
            <a:chExt cx="962655" cy="1697125"/>
          </a:xfrm>
        </p:grpSpPr>
        <p:sp>
          <p:nvSpPr>
            <p:cNvPr id="26" name="TextBox 25"/>
            <p:cNvSpPr txBox="1"/>
            <p:nvPr/>
          </p:nvSpPr>
          <p:spPr>
            <a:xfrm>
              <a:off x="1066800" y="111449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77256" y="117565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68190" y="224245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66372" y="2565399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80455" y="192677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26897" y="4650277"/>
            <a:ext cx="703300" cy="1305109"/>
            <a:chOff x="1013015" y="1114495"/>
            <a:chExt cx="703300" cy="1305109"/>
          </a:xfrm>
        </p:grpSpPr>
        <p:sp>
          <p:nvSpPr>
            <p:cNvPr id="32" name="TextBox 31"/>
            <p:cNvSpPr txBox="1"/>
            <p:nvPr/>
          </p:nvSpPr>
          <p:spPr>
            <a:xfrm>
              <a:off x="1066800" y="111449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96571" y="117565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13015" y="199143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26791" y="217338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65925" y="189959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539" y="102721"/>
            <a:ext cx="2015262" cy="122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-2760796" y="47217"/>
            <a:ext cx="3701469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>
              <a:lnSpc>
                <a:spcPts val="2200"/>
              </a:lnSpc>
              <a:buAutoNum type="arabicParenR"/>
            </a:pPr>
            <a:r>
              <a:rPr lang="en-US" sz="1100" dirty="0" smtClean="0">
                <a:latin typeface="Comic Sans MS" pitchFamily="66" charset="0"/>
              </a:rPr>
              <a:t>generate a table of pairwise sequence distances and assign each sequence to a list of N tree nodes.</a:t>
            </a:r>
          </a:p>
          <a:p>
            <a:pPr marL="233363" indent="-233363">
              <a:lnSpc>
                <a:spcPts val="2200"/>
              </a:lnSpc>
              <a:buAutoNum type="arabicParenR"/>
            </a:pPr>
            <a:r>
              <a:rPr lang="en-US" sz="1100" dirty="0" smtClean="0">
                <a:latin typeface="Comic Sans MS" pitchFamily="66" charset="0"/>
              </a:rPr>
              <a:t>look through current list of nodes (initially these are all leaf nodes) for the pair with the smallest distance.</a:t>
            </a:r>
          </a:p>
          <a:p>
            <a:pPr marL="233363" indent="-233363">
              <a:lnSpc>
                <a:spcPts val="2200"/>
              </a:lnSpc>
              <a:buAutoNum type="arabicParenR"/>
            </a:pPr>
            <a:r>
              <a:rPr lang="en-US" sz="1100" dirty="0" smtClean="0">
                <a:latin typeface="Comic Sans MS" pitchFamily="66" charset="0"/>
              </a:rPr>
              <a:t>merge the closest pair, </a:t>
            </a:r>
            <a:r>
              <a:rPr lang="en-US" sz="1100" u="sng" dirty="0" smtClean="0">
                <a:latin typeface="Comic Sans MS" pitchFamily="66" charset="0"/>
              </a:rPr>
              <a:t>remove</a:t>
            </a:r>
            <a:r>
              <a:rPr lang="en-US" sz="1100" dirty="0" smtClean="0">
                <a:latin typeface="Comic Sans MS" pitchFamily="66" charset="0"/>
              </a:rPr>
              <a:t> the pair of nodes from the list and </a:t>
            </a:r>
            <a:r>
              <a:rPr lang="en-US" sz="1100" u="sng" dirty="0" smtClean="0">
                <a:latin typeface="Comic Sans MS" pitchFamily="66" charset="0"/>
              </a:rPr>
              <a:t>add</a:t>
            </a:r>
            <a:r>
              <a:rPr lang="en-US" sz="1100" dirty="0" smtClean="0">
                <a:latin typeface="Comic Sans MS" pitchFamily="66" charset="0"/>
              </a:rPr>
              <a:t> the merged node to the list.</a:t>
            </a:r>
          </a:p>
          <a:p>
            <a:pPr marL="233363" indent="-233363">
              <a:lnSpc>
                <a:spcPts val="2200"/>
              </a:lnSpc>
              <a:buAutoNum type="arabicParenR"/>
            </a:pPr>
            <a:r>
              <a:rPr lang="en-US" sz="1100" dirty="0" smtClean="0">
                <a:latin typeface="Comic Sans MS" pitchFamily="66" charset="0"/>
              </a:rPr>
              <a:t>repeat until only one node left in list - it is the root.</a:t>
            </a:r>
          </a:p>
        </p:txBody>
      </p:sp>
    </p:spTree>
    <p:extLst>
      <p:ext uri="{BB962C8B-B14F-4D97-AF65-F5344CB8AC3E}">
        <p14:creationId xmlns:p14="http://schemas.microsoft.com/office/powerpoint/2010/main" val="165816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" grpId="0" animBg="1"/>
      <p:bldP spid="11275" grpId="0" animBg="1"/>
      <p:bldP spid="1127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PGMA3"/>
          <p:cNvPicPr>
            <a:picLocks noChangeAspect="1" noChangeArrowheads="1"/>
          </p:cNvPicPr>
          <p:nvPr/>
        </p:nvPicPr>
        <p:blipFill rotWithShape="1">
          <a:blip r:embed="rId2" cstate="print">
            <a:lum bright="-14000" contrast="24000"/>
          </a:blip>
          <a:srcRect l="60602" t="28621"/>
          <a:stretch/>
        </p:blipFill>
        <p:spPr bwMode="auto">
          <a:xfrm>
            <a:off x="6777317" y="1730165"/>
            <a:ext cx="2031074" cy="2213369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0999" y="1075765"/>
            <a:ext cx="8557727" cy="541337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3200" b="1" dirty="0" smtClean="0"/>
              <a:t>UPGMA assumes a constant rate of the molecular clock across the entire tree!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The sum of times down a path to </a:t>
            </a:r>
            <a:br>
              <a:rPr lang="en-US" sz="2400" dirty="0" smtClean="0"/>
            </a:br>
            <a:r>
              <a:rPr lang="en-US" sz="2400" dirty="0" smtClean="0"/>
              <a:t>any leaf is the same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/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/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This assumption may not be correct … </a:t>
            </a:r>
            <a:br>
              <a:rPr lang="en-US" sz="2800" dirty="0" smtClean="0"/>
            </a:br>
            <a:r>
              <a:rPr lang="en-US" sz="2800" dirty="0" smtClean="0"/>
              <a:t>and will lead to incorrect tree </a:t>
            </a:r>
            <a:br>
              <a:rPr lang="en-US" sz="2800" dirty="0" smtClean="0"/>
            </a:br>
            <a:r>
              <a:rPr lang="en-US" sz="2800" dirty="0" smtClean="0"/>
              <a:t>reconstruction.  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The Molecular Clock</a:t>
            </a:r>
            <a:endParaRPr lang="en-US" dirty="0">
              <a:latin typeface="+mn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748318" y="4501516"/>
            <a:ext cx="1753235" cy="2252975"/>
            <a:chOff x="6748318" y="4501516"/>
            <a:chExt cx="1753235" cy="2252975"/>
          </a:xfrm>
        </p:grpSpPr>
        <p:cxnSp>
          <p:nvCxnSpPr>
            <p:cNvPr id="3" name="Straight Connector 2"/>
            <p:cNvCxnSpPr/>
            <p:nvPr/>
          </p:nvCxnSpPr>
          <p:spPr>
            <a:xfrm flipH="1">
              <a:off x="7326690" y="5145741"/>
              <a:ext cx="53535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7862049" y="4805082"/>
              <a:ext cx="267676" cy="34065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6992471" y="4805082"/>
              <a:ext cx="334220" cy="34065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992471" y="5145741"/>
              <a:ext cx="334219" cy="13433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7862050" y="5145741"/>
              <a:ext cx="412374" cy="13433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388222" y="4927614"/>
              <a:ext cx="3674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0.1</a:t>
              </a:r>
              <a:endParaRPr lang="en-US" sz="11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4902" y="5686635"/>
              <a:ext cx="3674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0.4</a:t>
              </a:r>
              <a:endParaRPr lang="en-US" sz="11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32328" y="5686635"/>
              <a:ext cx="3674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0.4</a:t>
              </a:r>
              <a:endParaRPr lang="en-US" sz="11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66300" y="4879813"/>
              <a:ext cx="3674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0.1</a:t>
              </a:r>
              <a:endParaRPr lang="en-US" sz="11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43993" y="4879813"/>
              <a:ext cx="3674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0.1</a:t>
              </a:r>
              <a:endParaRPr lang="en-US" sz="11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748318" y="45015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55950" y="63851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199867" y="6376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3683" y="45015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9967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0999" y="1066800"/>
            <a:ext cx="8557727" cy="541337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Essentially similar to </a:t>
            </a:r>
            <a:r>
              <a:rPr lang="en-US" sz="2800" dirty="0"/>
              <a:t>UPGMA, but correction for distance to other </a:t>
            </a:r>
            <a:r>
              <a:rPr lang="en-US" sz="2800" dirty="0" smtClean="0"/>
              <a:t>leaves </a:t>
            </a:r>
            <a:r>
              <a:rPr lang="en-US" sz="2800" dirty="0"/>
              <a:t>is </a:t>
            </a:r>
            <a:r>
              <a:rPr lang="en-US" sz="2800" dirty="0" smtClean="0"/>
              <a:t>made.</a:t>
            </a:r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/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Specifically</a:t>
            </a:r>
            <a:r>
              <a:rPr lang="en-US" sz="2800" dirty="0"/>
              <a:t>, for sets of leaves </a:t>
            </a:r>
            <a:r>
              <a:rPr lang="en-US" sz="2800" i="1" dirty="0" err="1"/>
              <a:t>i</a:t>
            </a:r>
            <a:r>
              <a:rPr lang="en-US" sz="2800" dirty="0"/>
              <a:t> and </a:t>
            </a:r>
            <a:r>
              <a:rPr lang="en-US" sz="2800" i="1" dirty="0"/>
              <a:t>j</a:t>
            </a:r>
            <a:r>
              <a:rPr lang="en-US" sz="2800" dirty="0"/>
              <a:t>, we denote the set of all </a:t>
            </a:r>
            <a:r>
              <a:rPr lang="en-US" sz="2800" b="1" dirty="0" smtClean="0"/>
              <a:t>other</a:t>
            </a:r>
            <a:r>
              <a:rPr lang="en-US" sz="2800" dirty="0" smtClean="0"/>
              <a:t> </a:t>
            </a:r>
            <a:r>
              <a:rPr lang="en-US" sz="2800" dirty="0"/>
              <a:t>leaves as </a:t>
            </a:r>
            <a:r>
              <a:rPr lang="en-US" sz="2800" i="1" dirty="0"/>
              <a:t>L</a:t>
            </a:r>
            <a:r>
              <a:rPr lang="en-US" sz="2800" dirty="0"/>
              <a:t>, and the size of that set </a:t>
            </a:r>
            <a:r>
              <a:rPr lang="en-US" sz="2800" dirty="0" smtClean="0"/>
              <a:t>as </a:t>
            </a:r>
            <a:r>
              <a:rPr lang="en-US" sz="2800" i="1" dirty="0" smtClean="0"/>
              <a:t>|L|</a:t>
            </a:r>
            <a:r>
              <a:rPr lang="en-US" sz="2800" dirty="0" smtClean="0"/>
              <a:t>, </a:t>
            </a:r>
            <a:r>
              <a:rPr lang="en-US" sz="2800" dirty="0"/>
              <a:t>and we compute </a:t>
            </a:r>
            <a:r>
              <a:rPr lang="en-US" sz="2800" dirty="0" smtClean="0"/>
              <a:t>the </a:t>
            </a:r>
            <a:r>
              <a:rPr lang="en-US" sz="2800" dirty="0"/>
              <a:t>corrected distance </a:t>
            </a:r>
            <a:r>
              <a:rPr lang="en-US" sz="2800" i="1" dirty="0"/>
              <a:t>D</a:t>
            </a:r>
            <a:r>
              <a:rPr lang="en-US" sz="2800" i="1" baseline="-25000" dirty="0"/>
              <a:t>ij</a:t>
            </a:r>
            <a:r>
              <a:rPr lang="en-US" sz="2800" dirty="0"/>
              <a:t> as:</a:t>
            </a:r>
            <a:endParaRPr lang="en-US" sz="28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Neighbor-Joining (NJ) Algorithm</a:t>
            </a:r>
            <a:endParaRPr lang="en-US" dirty="0"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583" y="3935486"/>
            <a:ext cx="2748751" cy="278227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6748318" y="4313251"/>
            <a:ext cx="1753235" cy="2252975"/>
            <a:chOff x="6748318" y="4501516"/>
            <a:chExt cx="1753235" cy="225297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7326690" y="5145741"/>
              <a:ext cx="53535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7862049" y="4805082"/>
              <a:ext cx="267676" cy="34065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6992471" y="4805082"/>
              <a:ext cx="334220" cy="34065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6992471" y="5145741"/>
              <a:ext cx="334219" cy="13433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7862050" y="5145741"/>
              <a:ext cx="412374" cy="13433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388222" y="4927614"/>
              <a:ext cx="3674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0.1</a:t>
              </a:r>
              <a:endParaRPr lang="en-US" sz="11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4902" y="5686635"/>
              <a:ext cx="3674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0.4</a:t>
              </a:r>
              <a:endParaRPr lang="en-US" sz="11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32328" y="5686635"/>
              <a:ext cx="3674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0.4</a:t>
              </a:r>
              <a:endParaRPr lang="en-US" sz="11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66300" y="4879813"/>
              <a:ext cx="3674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0.1</a:t>
              </a:r>
              <a:endParaRPr lang="en-US" sz="11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943993" y="4879813"/>
              <a:ext cx="3674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0.1</a:t>
              </a:r>
              <a:endParaRPr lang="en-US" sz="11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48318" y="45015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55950" y="63851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99867" y="6376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3683" y="45015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5238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926" y="2898912"/>
            <a:ext cx="6804439" cy="3247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itle 1"/>
          <p:cNvSpPr txBox="1">
            <a:spLocks/>
          </p:cNvSpPr>
          <p:nvPr/>
        </p:nvSpPr>
        <p:spPr>
          <a:xfrm>
            <a:off x="0" y="1639956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But wait, there’s one more problem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04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143000"/>
            <a:ext cx="8790214" cy="1470025"/>
          </a:xfrm>
        </p:spPr>
        <p:txBody>
          <a:bodyPr>
            <a:normAutofit/>
          </a:bodyPr>
          <a:lstStyle/>
          <a:p>
            <a:r>
              <a:rPr lang="en-US" sz="7200" b="1" dirty="0"/>
              <a:t>Phylogenetic </a:t>
            </a:r>
            <a:r>
              <a:rPr lang="en-US" sz="7200" b="1" dirty="0" smtClean="0"/>
              <a:t>Trees</a:t>
            </a:r>
            <a:endParaRPr lang="en-US" sz="7200" b="1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239000" cy="1752600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Genome 559: Introduction to Statistical and Computational Genomics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Elhanan </a:t>
            </a:r>
            <a:r>
              <a:rPr lang="en-US" sz="2800" b="1" dirty="0" err="1" smtClean="0">
                <a:solidFill>
                  <a:schemeClr val="tx1"/>
                </a:solidFill>
              </a:rPr>
              <a:t>Borenstein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880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Raw distance correction</a:t>
            </a:r>
          </a:p>
        </p:txBody>
      </p:sp>
      <p:grpSp>
        <p:nvGrpSpPr>
          <p:cNvPr id="2" name="Group 6"/>
          <p:cNvGrpSpPr/>
          <p:nvPr/>
        </p:nvGrpSpPr>
        <p:grpSpPr>
          <a:xfrm>
            <a:off x="1143000" y="3505200"/>
            <a:ext cx="5943600" cy="3200400"/>
            <a:chOff x="1219200" y="1143000"/>
            <a:chExt cx="6511196" cy="3733800"/>
          </a:xfrm>
        </p:grpSpPr>
        <p:pic>
          <p:nvPicPr>
            <p:cNvPr id="4" name="Picture 3" descr="distance_correction1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200" y="1143000"/>
              <a:ext cx="6511196" cy="37338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867400" y="1371600"/>
              <a:ext cx="877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Comic Sans MS" pitchFamily="66" charset="0"/>
                </a:rPr>
                <a:t>DNA</a:t>
              </a:r>
              <a:endParaRPr lang="en-US" sz="2400" dirty="0">
                <a:solidFill>
                  <a:srgbClr val="0070C0"/>
                </a:solidFill>
                <a:latin typeface="Comic Sans MS" pitchFamily="66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57200" y="1143000"/>
            <a:ext cx="8001000" cy="2067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smtClean="0">
                <a:latin typeface="+mj-lt"/>
              </a:rPr>
              <a:t>As two DNA sequences diverge, it is easy to see that their maximum raw distance is ~0.75 (assuming equal </a:t>
            </a:r>
            <a:r>
              <a:rPr lang="en-US" sz="2000" dirty="0" err="1" smtClean="0">
                <a:latin typeface="+mj-lt"/>
              </a:rPr>
              <a:t>nt</a:t>
            </a:r>
            <a:r>
              <a:rPr lang="en-US" sz="2000" dirty="0" smtClean="0">
                <a:latin typeface="+mj-lt"/>
              </a:rPr>
              <a:t> frequencies, ¼ of residues will be identical even if unrelated sequences).</a:t>
            </a:r>
          </a:p>
          <a:p>
            <a:pPr>
              <a:lnSpc>
                <a:spcPts val="2200"/>
              </a:lnSpc>
              <a:buFont typeface="Arial" pitchFamily="34" charset="0"/>
              <a:buChar char="•"/>
            </a:pPr>
            <a:endParaRPr lang="en-US" sz="2000" dirty="0" smtClean="0">
              <a:latin typeface="+mj-lt"/>
            </a:endParaRPr>
          </a:p>
          <a:p>
            <a:pPr>
              <a:lnSpc>
                <a:spcPts val="22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We would like to use the "true" distance, rather than raw distance.</a:t>
            </a:r>
          </a:p>
          <a:p>
            <a:pPr>
              <a:lnSpc>
                <a:spcPts val="2200"/>
              </a:lnSpc>
              <a:buFont typeface="Arial" pitchFamily="34" charset="0"/>
              <a:buChar char="•"/>
            </a:pPr>
            <a:endParaRPr lang="en-US" sz="2000" dirty="0" smtClean="0">
              <a:latin typeface="+mj-lt"/>
            </a:endParaRPr>
          </a:p>
          <a:p>
            <a:pPr>
              <a:lnSpc>
                <a:spcPts val="22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This graph shows evolutionary distance related to raw distance</a:t>
            </a:r>
            <a:r>
              <a:rPr lang="en-US" sz="2000" dirty="0" smtClean="0">
                <a:latin typeface="Comic Sans MS" pitchFamily="66" charset="0"/>
              </a:rPr>
              <a:t>:</a:t>
            </a:r>
            <a:endParaRPr 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79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3895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ea typeface="+mj-ea"/>
                <a:cs typeface="+mj-cs"/>
              </a:rPr>
              <a:t>Jukes-Cantor </a:t>
            </a:r>
            <a:r>
              <a:rPr lang="en-US" sz="4400" dirty="0" smtClean="0">
                <a:ea typeface="+mj-ea"/>
                <a:cs typeface="+mj-cs"/>
              </a:rPr>
              <a:t>model</a:t>
            </a:r>
            <a:endParaRPr lang="en-US" sz="4400" dirty="0">
              <a:ea typeface="+mj-ea"/>
              <a:cs typeface="+mj-cs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272153"/>
              </p:ext>
            </p:extLst>
          </p:nvPr>
        </p:nvGraphicFramePr>
        <p:xfrm>
          <a:off x="1981200" y="1918435"/>
          <a:ext cx="387145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3" imgW="1333440" imgH="393480" progId="Equation.DSMT4">
                  <p:embed/>
                </p:oleObj>
              </mc:Choice>
              <mc:Fallback>
                <p:oleObj name="Equation" r:id="rId3" imgW="13334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918435"/>
                        <a:ext cx="3871452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1156435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Jukes-Cantor model:</a:t>
            </a:r>
            <a:endParaRPr lang="en-US" sz="24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594835"/>
            <a:ext cx="65689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FF"/>
                </a:solidFill>
                <a:latin typeface="+mj-lt"/>
                <a:cs typeface="Times New Roman" pitchFamily="18" charset="0"/>
              </a:rPr>
              <a:t>D</a:t>
            </a:r>
            <a:r>
              <a:rPr lang="en-US" sz="2400" i="1" baseline="-25000" dirty="0" smtClean="0">
                <a:solidFill>
                  <a:srgbClr val="0000FF"/>
                </a:solidFill>
                <a:latin typeface="+mj-lt"/>
                <a:cs typeface="Times New Roman" pitchFamily="18" charset="0"/>
              </a:rPr>
              <a:t>raw</a:t>
            </a:r>
            <a:r>
              <a:rPr lang="en-US" sz="2400" dirty="0" smtClean="0">
                <a:latin typeface="+mj-lt"/>
              </a:rPr>
              <a:t> is the raw distance (what we directly measure)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i="1" dirty="0" smtClean="0">
                <a:solidFill>
                  <a:srgbClr val="0000FF"/>
                </a:solidFill>
                <a:latin typeface="+mj-lt"/>
                <a:cs typeface="Times New Roman" pitchFamily="18" charset="0"/>
              </a:rPr>
              <a:t>D</a:t>
            </a:r>
            <a:r>
              <a:rPr lang="en-US" sz="2400" dirty="0" smtClean="0">
                <a:latin typeface="+mj-lt"/>
              </a:rPr>
              <a:t> is the corrected distance (what we want)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83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210" y="1187810"/>
            <a:ext cx="7696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 Convert each pairwise raw distance to a corrected distance.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 Build tree as before (UPGMA algorithm).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 Notice that these methods </a:t>
            </a:r>
            <a:r>
              <a:rPr lang="en-US" sz="2800" u="sng" dirty="0" smtClean="0">
                <a:latin typeface="+mj-lt"/>
              </a:rPr>
              <a:t>don't</a:t>
            </a:r>
            <a:r>
              <a:rPr lang="en-US" sz="2800" dirty="0" smtClean="0">
                <a:latin typeface="+mj-lt"/>
              </a:rPr>
              <a:t> need to consider all tree topologies - they are very fast, even for large trees.</a:t>
            </a:r>
            <a:endParaRPr lang="en-US" sz="28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4791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ea typeface="+mj-ea"/>
                <a:cs typeface="+mj-cs"/>
              </a:rPr>
              <a:t>Distance trees - summary</a:t>
            </a:r>
          </a:p>
        </p:txBody>
      </p:sp>
    </p:spTree>
    <p:extLst>
      <p:ext uri="{BB962C8B-B14F-4D97-AF65-F5344CB8AC3E}">
        <p14:creationId xmlns:p14="http://schemas.microsoft.com/office/powerpoint/2010/main" val="303844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0999" y="1147485"/>
            <a:ext cx="8557727" cy="541337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dirty="0" smtClean="0"/>
              <a:t>How about the following algorithm:</a:t>
            </a:r>
            <a:r>
              <a:rPr lang="en-US" sz="2800" dirty="0" smtClean="0"/>
              <a:t> </a:t>
            </a:r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/>
          </a:p>
          <a:p>
            <a:pPr lvl="0"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800" dirty="0" smtClean="0"/>
          </a:p>
          <a:p>
            <a:pPr lvl="0"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800" dirty="0" smtClean="0"/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/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/>
          </a:p>
          <a:p>
            <a:pPr lvl="0"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b="1" dirty="0" smtClean="0"/>
              <a:t>Will take too much time !!</a:t>
            </a:r>
          </a:p>
          <a:p>
            <a:pPr lvl="0"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b="1" dirty="0" smtClean="0"/>
              <a:t>There is a much faster way to get very close to correct.</a:t>
            </a:r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Enumerate </a:t>
            </a:r>
            <a:r>
              <a:rPr lang="en-US" dirty="0">
                <a:latin typeface="+mn-lt"/>
              </a:rPr>
              <a:t>and score all </a:t>
            </a:r>
            <a:r>
              <a:rPr lang="en-US" dirty="0" smtClean="0">
                <a:latin typeface="+mn-lt"/>
              </a:rPr>
              <a:t>trees?</a:t>
            </a:r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4338" y="1689393"/>
            <a:ext cx="7640996" cy="2062103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Construct all possible trees</a:t>
            </a:r>
          </a:p>
          <a:p>
            <a:pPr marL="457200" lvl="0" indent="-457200">
              <a:buFont typeface="+mj-lt"/>
              <a:buAutoNum type="arabicParenR"/>
              <a:defRPr/>
            </a:pPr>
            <a:r>
              <a:rPr lang="en-US" sz="3200" dirty="0" smtClean="0"/>
              <a:t>Fit </a:t>
            </a:r>
            <a:r>
              <a:rPr lang="en-US" sz="3200" dirty="0"/>
              <a:t>least-squares best distances for each </a:t>
            </a:r>
            <a:r>
              <a:rPr lang="en-US" sz="3200" dirty="0" smtClean="0"/>
              <a:t>topology</a:t>
            </a:r>
          </a:p>
          <a:p>
            <a:pPr marL="457200" lvl="0" indent="-457200">
              <a:buFont typeface="+mj-lt"/>
              <a:buAutoNum type="arabicParenR"/>
              <a:defRPr/>
            </a:pP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Pick the tree </a:t>
            </a:r>
            <a:r>
              <a:rPr kumimoji="0" lang="en-US" sz="3200" b="0" i="1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with the best score</a:t>
            </a:r>
            <a:endParaRPr kumimoji="0" lang="en-US" sz="32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581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toronto.cityguide.ca/images/Tree%20of%20Lif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64" y="-40484"/>
            <a:ext cx="4378036" cy="689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sciencevspseudoscience.files.wordpress.com/2011/02/charles_darw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4" y="1049370"/>
            <a:ext cx="3574473" cy="471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39763"/>
          </a:xfrm>
        </p:spPr>
        <p:txBody>
          <a:bodyPr>
            <a:noAutofit/>
          </a:bodyPr>
          <a:lstStyle/>
          <a:p>
            <a:r>
              <a:rPr lang="en-US" dirty="0">
                <a:latin typeface="+mn-lt"/>
              </a:rPr>
              <a:t>Defining what a “tree” means</a:t>
            </a:r>
          </a:p>
        </p:txBody>
      </p:sp>
      <p:pic>
        <p:nvPicPr>
          <p:cNvPr id="17413" name="Picture 5" descr="treeArrange1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95400"/>
            <a:ext cx="3694113" cy="4525963"/>
          </a:xfrm>
          <a:noFill/>
          <a:ln>
            <a:miter lim="800000"/>
            <a:headEnd/>
            <a:tailEnd/>
          </a:ln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-2865120" y="6081906"/>
            <a:ext cx="2438400" cy="361951"/>
            <a:chOff x="624" y="3840"/>
            <a:chExt cx="1536" cy="228"/>
          </a:xfrm>
        </p:grpSpPr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624" y="3840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7419" name="Text Box 11"/>
            <p:cNvSpPr txBox="1">
              <a:spLocks noChangeArrowheads="1"/>
            </p:cNvSpPr>
            <p:nvPr/>
          </p:nvSpPr>
          <p:spPr bwMode="auto">
            <a:xfrm>
              <a:off x="1152" y="3855"/>
              <a:ext cx="54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Time (?)</a:t>
              </a:r>
              <a:endParaRPr lang="en-US" sz="1600" dirty="0">
                <a:latin typeface="+mj-lt"/>
              </a:endParaRPr>
            </a:p>
          </p:txBody>
        </p:sp>
      </p:grp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381000" y="3352800"/>
            <a:ext cx="8875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latin typeface="+mj-lt"/>
              </a:rPr>
              <a:t>ancestral </a:t>
            </a:r>
          </a:p>
          <a:p>
            <a:r>
              <a:rPr lang="en-US" sz="1400" dirty="0">
                <a:latin typeface="+mj-lt"/>
              </a:rPr>
              <a:t>sequence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721665" y="5970495"/>
            <a:ext cx="3697941" cy="584775"/>
          </a:xfrm>
          <a:prstGeom prst="rect">
            <a:avLst/>
          </a:prstGeom>
          <a:noFill/>
          <a:ln w="571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+mj-lt"/>
              </a:rPr>
              <a:t>… </a:t>
            </a:r>
            <a:r>
              <a:rPr lang="en-US" sz="1600" dirty="0"/>
              <a:t>(horizontal) branch lengths </a:t>
            </a:r>
            <a:r>
              <a:rPr lang="en-US" sz="1600" dirty="0" smtClean="0">
                <a:latin typeface="+mj-lt"/>
              </a:rPr>
              <a:t>sequence</a:t>
            </a:r>
          </a:p>
          <a:p>
            <a:r>
              <a:rPr lang="en-US" sz="1600" dirty="0"/>
              <a:t>is proportional </a:t>
            </a:r>
            <a:r>
              <a:rPr lang="en-US" sz="1600" dirty="0" smtClean="0"/>
              <a:t>to</a:t>
            </a:r>
            <a:r>
              <a:rPr lang="en-US" sz="1600" dirty="0" smtClean="0">
                <a:latin typeface="+mj-lt"/>
              </a:rPr>
              <a:t> divergence</a:t>
            </a:r>
            <a:endParaRPr lang="en-US" sz="1600" dirty="0">
              <a:latin typeface="+mj-lt"/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3860800" y="1600200"/>
            <a:ext cx="1778000" cy="609600"/>
          </a:xfrm>
          <a:prstGeom prst="borderCallout1">
            <a:avLst>
              <a:gd name="adj1" fmla="val 35352"/>
              <a:gd name="adj2" fmla="val -47"/>
              <a:gd name="adj3" fmla="val 102910"/>
              <a:gd name="adj4" fmla="val -173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leaves or tips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eg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sequences)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Line Callout 1 13"/>
          <p:cNvSpPr/>
          <p:nvPr/>
        </p:nvSpPr>
        <p:spPr>
          <a:xfrm>
            <a:off x="228600" y="1828800"/>
            <a:ext cx="990600" cy="609600"/>
          </a:xfrm>
          <a:prstGeom prst="borderCallout1">
            <a:avLst>
              <a:gd name="adj1" fmla="val 31780"/>
              <a:gd name="adj2" fmla="val 100642"/>
              <a:gd name="adj3" fmla="val 124637"/>
              <a:gd name="adj4" fmla="val 1803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branch points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Line Callout 1 14"/>
          <p:cNvSpPr/>
          <p:nvPr/>
        </p:nvSpPr>
        <p:spPr>
          <a:xfrm>
            <a:off x="112055" y="4572000"/>
            <a:ext cx="1219200" cy="381000"/>
          </a:xfrm>
          <a:prstGeom prst="borderCallout1">
            <a:avLst>
              <a:gd name="adj1" fmla="val 31780"/>
              <a:gd name="adj2" fmla="val 100642"/>
              <a:gd name="adj3" fmla="val -371792"/>
              <a:gd name="adj4" fmla="val 186046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branches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Line Callout 1 15"/>
          <p:cNvSpPr/>
          <p:nvPr/>
        </p:nvSpPr>
        <p:spPr>
          <a:xfrm>
            <a:off x="304800" y="2819400"/>
            <a:ext cx="685800" cy="381000"/>
          </a:xfrm>
          <a:prstGeom prst="borderCallout1">
            <a:avLst>
              <a:gd name="adj1" fmla="val 31780"/>
              <a:gd name="adj2" fmla="val 100642"/>
              <a:gd name="adj3" fmla="val 218684"/>
              <a:gd name="adj4" fmla="val 16699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root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61436" y="5659472"/>
            <a:ext cx="4270001" cy="1077218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+mj-lt"/>
                <a:cs typeface="Calibri" pitchFamily="34" charset="0"/>
              </a:rPr>
              <a:t>Note: </a:t>
            </a:r>
            <a:r>
              <a:rPr lang="en-US" sz="3200" dirty="0">
                <a:latin typeface="+mj-lt"/>
              </a:rPr>
              <a:t>A tree has topology and distances</a:t>
            </a:r>
            <a:endParaRPr lang="en-US" sz="3200" b="1" dirty="0">
              <a:latin typeface="+mj-lt"/>
              <a:cs typeface="Calibri" pitchFamily="34" charset="0"/>
            </a:endParaRPr>
          </a:p>
        </p:txBody>
      </p:sp>
      <p:cxnSp>
        <p:nvCxnSpPr>
          <p:cNvPr id="4" name="Straight Connector 3"/>
          <p:cNvCxnSpPr>
            <a:stCxn id="15" idx="1"/>
          </p:cNvCxnSpPr>
          <p:nvPr/>
        </p:nvCxnSpPr>
        <p:spPr>
          <a:xfrm>
            <a:off x="721655" y="4953000"/>
            <a:ext cx="268945" cy="101749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61436" y="4422146"/>
            <a:ext cx="4270001" cy="1077218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+mj-lt"/>
                <a:cs typeface="Calibri" pitchFamily="34" charset="0"/>
              </a:rPr>
              <a:t>Note: </a:t>
            </a:r>
            <a:r>
              <a:rPr lang="en-US" sz="3200" dirty="0" smtClean="0">
                <a:latin typeface="+mj-lt"/>
              </a:rPr>
              <a:t>Many drawing practices exist</a:t>
            </a:r>
            <a:endParaRPr lang="en-US" sz="3200" b="1" dirty="0"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80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3" grpId="0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39763"/>
          </a:xfrm>
        </p:spPr>
        <p:txBody>
          <a:bodyPr>
            <a:noAutofit/>
          </a:bodyPr>
          <a:lstStyle/>
          <a:p>
            <a:r>
              <a:rPr lang="en-US" dirty="0">
                <a:latin typeface="+mn-lt"/>
              </a:rPr>
              <a:t>Are these topologically different trees</a:t>
            </a:r>
            <a:r>
              <a:rPr lang="en-US" dirty="0" smtClean="0">
                <a:latin typeface="+mn-lt"/>
              </a:rPr>
              <a:t>?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8443" name="Picture 11" descr="treeArrange1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96602"/>
            <a:ext cx="3694113" cy="4525963"/>
          </a:xfrm>
          <a:noFill/>
          <a:ln>
            <a:miter lim="800000"/>
            <a:headEnd/>
            <a:tailEnd/>
          </a:ln>
        </p:spPr>
      </p:pic>
      <p:pic>
        <p:nvPicPr>
          <p:cNvPr id="18445" name="Picture 13" descr="treeArrange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1372802"/>
            <a:ext cx="3608388" cy="4419600"/>
          </a:xfrm>
          <a:noFill/>
          <a:ln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401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43" name="Picture 11" descr="treeArrange1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96602"/>
            <a:ext cx="3694113" cy="4525963"/>
          </a:xfrm>
          <a:noFill/>
          <a:ln>
            <a:miter lim="800000"/>
            <a:headEnd/>
            <a:tailEnd/>
          </a:ln>
        </p:spPr>
      </p:pic>
      <p:pic>
        <p:nvPicPr>
          <p:cNvPr id="18445" name="Picture 13" descr="treeArrange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1372802"/>
            <a:ext cx="3608388" cy="4419600"/>
          </a:xfrm>
          <a:noFill/>
          <a:ln>
            <a:miter lim="800000"/>
            <a:headEnd/>
            <a:tailEnd/>
          </a:ln>
        </p:spPr>
      </p:pic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533400" y="5593965"/>
            <a:ext cx="8212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smtClean="0">
                <a:latin typeface="+mj-lt"/>
              </a:rPr>
              <a:t>Topologically</a:t>
            </a:r>
            <a:r>
              <a:rPr lang="en-US" sz="1800" dirty="0">
                <a:latin typeface="+mj-lt"/>
              </a:rPr>
              <a:t>, these are the SAME tree. In general, two trees are the same if they can be inter-converted by branch rotations.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762000" y="2545965"/>
            <a:ext cx="1295400" cy="2286000"/>
            <a:chOff x="480" y="1488"/>
            <a:chExt cx="816" cy="1440"/>
          </a:xfrm>
        </p:grpSpPr>
        <p:sp>
          <p:nvSpPr>
            <p:cNvPr id="18455" name="AutoShape 23"/>
            <p:cNvSpPr>
              <a:spLocks noChangeArrowheads="1"/>
            </p:cNvSpPr>
            <p:nvPr/>
          </p:nvSpPr>
          <p:spPr bwMode="auto">
            <a:xfrm>
              <a:off x="480" y="2160"/>
              <a:ext cx="144" cy="96"/>
            </a:xfrm>
            <a:prstGeom prst="curvedDownArrow">
              <a:avLst>
                <a:gd name="adj1" fmla="val 30000"/>
                <a:gd name="adj2" fmla="val 60000"/>
                <a:gd name="adj3" fmla="val 3333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457" name="AutoShape 25"/>
            <p:cNvSpPr>
              <a:spLocks noChangeArrowheads="1"/>
            </p:cNvSpPr>
            <p:nvPr/>
          </p:nvSpPr>
          <p:spPr bwMode="auto">
            <a:xfrm>
              <a:off x="672" y="2832"/>
              <a:ext cx="144" cy="96"/>
            </a:xfrm>
            <a:prstGeom prst="curvedDownArrow">
              <a:avLst>
                <a:gd name="adj1" fmla="val 30000"/>
                <a:gd name="adj2" fmla="val 60000"/>
                <a:gd name="adj3" fmla="val 3333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458" name="AutoShape 26"/>
            <p:cNvSpPr>
              <a:spLocks noChangeArrowheads="1"/>
            </p:cNvSpPr>
            <p:nvPr/>
          </p:nvSpPr>
          <p:spPr bwMode="auto">
            <a:xfrm>
              <a:off x="720" y="1488"/>
              <a:ext cx="144" cy="96"/>
            </a:xfrm>
            <a:prstGeom prst="curvedDownArrow">
              <a:avLst>
                <a:gd name="adj1" fmla="val 30000"/>
                <a:gd name="adj2" fmla="val 60000"/>
                <a:gd name="adj3" fmla="val 3333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459" name="AutoShape 27"/>
            <p:cNvSpPr>
              <a:spLocks noChangeArrowheads="1"/>
            </p:cNvSpPr>
            <p:nvPr/>
          </p:nvSpPr>
          <p:spPr bwMode="auto">
            <a:xfrm>
              <a:off x="1152" y="1824"/>
              <a:ext cx="144" cy="96"/>
            </a:xfrm>
            <a:prstGeom prst="curvedDownArrow">
              <a:avLst>
                <a:gd name="adj1" fmla="val 30000"/>
                <a:gd name="adj2" fmla="val 60000"/>
                <a:gd name="adj3" fmla="val 3333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39763"/>
          </a:xfrm>
        </p:spPr>
        <p:txBody>
          <a:bodyPr>
            <a:noAutofit/>
          </a:bodyPr>
          <a:lstStyle/>
          <a:p>
            <a:r>
              <a:rPr lang="en-US" dirty="0">
                <a:latin typeface="+mn-lt"/>
              </a:rPr>
              <a:t>Are these topologically different trees</a:t>
            </a:r>
            <a:r>
              <a:rPr lang="en-US" dirty="0" smtClean="0">
                <a:latin typeface="+mn-lt"/>
              </a:rPr>
              <a:t>?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240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43" name="Picture 11" descr="treeArrange1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99503" y="1215579"/>
            <a:ext cx="4425387" cy="5421907"/>
          </a:xfrm>
          <a:noFill/>
          <a:ln>
            <a:miter lim="800000"/>
            <a:headEnd/>
            <a:tailEnd/>
          </a:ln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39763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n-lt"/>
              </a:rPr>
              <a:t>Branch lengths and 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evolutionary divergence time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70162" y="4282633"/>
            <a:ext cx="1423773" cy="1470856"/>
            <a:chOff x="3370162" y="4282633"/>
            <a:chExt cx="1423773" cy="1470856"/>
          </a:xfrm>
        </p:grpSpPr>
        <p:sp>
          <p:nvSpPr>
            <p:cNvPr id="5" name="TextBox 4"/>
            <p:cNvSpPr txBox="1"/>
            <p:nvPr/>
          </p:nvSpPr>
          <p:spPr>
            <a:xfrm>
              <a:off x="4375231" y="428263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10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75231" y="48052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10</a:t>
              </a:r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70162" y="45728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79379" y="53841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18</a:t>
              </a:r>
              <a:endParaRPr lang="en-US" b="1" dirty="0"/>
            </a:p>
          </p:txBody>
        </p:sp>
      </p:grp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2882782" y="6099916"/>
            <a:ext cx="3238617" cy="361951"/>
            <a:chOff x="624" y="3840"/>
            <a:chExt cx="1536" cy="228"/>
          </a:xfrm>
        </p:grpSpPr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624" y="3840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1152" y="3855"/>
              <a:ext cx="54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Time (?)</a:t>
              </a:r>
              <a:endParaRPr lang="en-US" sz="16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004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39763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n-lt"/>
              </a:rPr>
              <a:t>Rooted and unrooted trees</a:t>
            </a:r>
            <a:endParaRPr lang="en-US" dirty="0">
              <a:latin typeface="+mn-lt"/>
            </a:endParaRPr>
          </a:p>
        </p:txBody>
      </p:sp>
      <p:pic>
        <p:nvPicPr>
          <p:cNvPr id="17413" name="Picture 5" descr="treeArrange1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95400"/>
            <a:ext cx="3694113" cy="4525963"/>
          </a:xfrm>
          <a:noFill/>
          <a:ln>
            <a:miter lim="800000"/>
            <a:headEnd/>
            <a:tailEnd/>
          </a:ln>
        </p:spPr>
      </p:pic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41856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sng" dirty="0">
                <a:latin typeface="+mj-lt"/>
              </a:rPr>
              <a:t> </a:t>
            </a:r>
            <a:r>
              <a:rPr lang="en-US" sz="2400" u="sng" dirty="0" smtClean="0">
                <a:latin typeface="+mj-lt"/>
              </a:rPr>
              <a:t>Rooted </a:t>
            </a:r>
            <a:r>
              <a:rPr lang="en-US" sz="2400" u="sng" dirty="0">
                <a:latin typeface="+mj-lt"/>
              </a:rPr>
              <a:t>tree</a:t>
            </a:r>
            <a:r>
              <a:rPr lang="en-US" u="sng" dirty="0">
                <a:latin typeface="+mj-lt"/>
              </a:rPr>
              <a:t> (all real trees are </a:t>
            </a:r>
            <a:r>
              <a:rPr lang="en-US" u="sng" dirty="0" smtClean="0">
                <a:latin typeface="+mj-lt"/>
              </a:rPr>
              <a:t>rooted</a:t>
            </a:r>
            <a:r>
              <a:rPr lang="en-US" dirty="0" smtClean="0">
                <a:latin typeface="+mj-lt"/>
              </a:rPr>
              <a:t>):</a:t>
            </a:r>
            <a:endParaRPr lang="en-US" dirty="0">
              <a:latin typeface="+mj-lt"/>
            </a:endParaRPr>
          </a:p>
        </p:txBody>
      </p:sp>
      <p:pic>
        <p:nvPicPr>
          <p:cNvPr id="17415" name="Picture 7" descr="fiveTre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0820" y="2286000"/>
            <a:ext cx="2057400" cy="1976438"/>
          </a:xfrm>
          <a:noFill/>
          <a:ln>
            <a:miter lim="800000"/>
            <a:headEnd/>
            <a:tailEnd/>
          </a:ln>
        </p:spPr>
      </p:pic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5907750" y="1066800"/>
            <a:ext cx="31940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u="sng" dirty="0" smtClean="0">
                <a:latin typeface="+mj-lt"/>
              </a:rPr>
              <a:t>Unrooted tree </a:t>
            </a:r>
            <a:br>
              <a:rPr lang="en-US" sz="2400" u="sng" dirty="0" smtClean="0">
                <a:latin typeface="+mj-lt"/>
              </a:rPr>
            </a:br>
            <a:r>
              <a:rPr lang="en-US" sz="1800" u="sng" dirty="0" smtClean="0">
                <a:latin typeface="+mj-lt"/>
              </a:rPr>
              <a:t>(</a:t>
            </a:r>
            <a:r>
              <a:rPr lang="en-US" sz="1800" u="sng" dirty="0">
                <a:latin typeface="+mj-lt"/>
              </a:rPr>
              <a:t>used when the root isn’t known):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524000" y="5486408"/>
            <a:ext cx="2438400" cy="361951"/>
            <a:chOff x="624" y="3840"/>
            <a:chExt cx="1536" cy="228"/>
          </a:xfrm>
        </p:grpSpPr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624" y="3840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7419" name="Text Box 11"/>
            <p:cNvSpPr txBox="1">
              <a:spLocks noChangeArrowheads="1"/>
            </p:cNvSpPr>
            <p:nvPr/>
          </p:nvSpPr>
          <p:spPr bwMode="auto">
            <a:xfrm>
              <a:off x="1152" y="3855"/>
              <a:ext cx="54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Time (?)</a:t>
              </a:r>
              <a:endParaRPr lang="en-US" sz="1600" dirty="0">
                <a:latin typeface="+mj-lt"/>
              </a:endParaRPr>
            </a:p>
          </p:txBody>
        </p:sp>
      </p:grp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381000" y="3352800"/>
            <a:ext cx="8875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latin typeface="+mj-lt"/>
              </a:rPr>
              <a:t>ancestral </a:t>
            </a:r>
          </a:p>
          <a:p>
            <a:r>
              <a:rPr lang="en-US" sz="1400" dirty="0">
                <a:latin typeface="+mj-lt"/>
              </a:rPr>
              <a:t>sequence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6248400" y="4572000"/>
            <a:ext cx="2590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time </a:t>
            </a:r>
            <a:r>
              <a:rPr lang="en-US" sz="1600" dirty="0" smtClean="0">
                <a:latin typeface="+mj-lt"/>
              </a:rPr>
              <a:t>radiates </a:t>
            </a:r>
            <a:r>
              <a:rPr lang="en-US" sz="1600" dirty="0">
                <a:latin typeface="+mj-lt"/>
              </a:rPr>
              <a:t>out from somewhere </a:t>
            </a:r>
            <a:r>
              <a:rPr lang="en-US" sz="1600" dirty="0" smtClean="0">
                <a:latin typeface="+mj-lt"/>
              </a:rPr>
              <a:t>(probably near </a:t>
            </a:r>
            <a:r>
              <a:rPr lang="en-US" sz="1600" dirty="0">
                <a:latin typeface="+mj-lt"/>
              </a:rPr>
              <a:t>the </a:t>
            </a:r>
            <a:r>
              <a:rPr lang="en-US" sz="1600" dirty="0" smtClean="0">
                <a:latin typeface="+mj-lt"/>
              </a:rPr>
              <a:t>center)</a:t>
            </a:r>
            <a:endParaRPr lang="en-US" sz="1600" dirty="0">
              <a:latin typeface="+mj-lt"/>
            </a:endParaRP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721665" y="5970495"/>
            <a:ext cx="3697941" cy="584775"/>
          </a:xfrm>
          <a:prstGeom prst="rect">
            <a:avLst/>
          </a:prstGeom>
          <a:noFill/>
          <a:ln w="571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+mj-lt"/>
              </a:rPr>
              <a:t>… </a:t>
            </a:r>
            <a:r>
              <a:rPr lang="en-US" sz="1600" dirty="0"/>
              <a:t>(horizontal) branch lengths </a:t>
            </a:r>
            <a:r>
              <a:rPr lang="en-US" sz="1600" dirty="0" smtClean="0">
                <a:latin typeface="+mj-lt"/>
              </a:rPr>
              <a:t>sequence</a:t>
            </a:r>
          </a:p>
          <a:p>
            <a:r>
              <a:rPr lang="en-US" sz="1600" dirty="0"/>
              <a:t>is proportional </a:t>
            </a:r>
            <a:r>
              <a:rPr lang="en-US" sz="1600" dirty="0" smtClean="0"/>
              <a:t>to</a:t>
            </a:r>
            <a:r>
              <a:rPr lang="en-US" sz="1600" dirty="0" smtClean="0">
                <a:latin typeface="+mj-lt"/>
              </a:rPr>
              <a:t> divergence</a:t>
            </a:r>
            <a:endParaRPr lang="en-US" sz="1600" dirty="0">
              <a:latin typeface="+mj-lt"/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3860800" y="1600200"/>
            <a:ext cx="1778000" cy="609600"/>
          </a:xfrm>
          <a:prstGeom prst="borderCallout1">
            <a:avLst>
              <a:gd name="adj1" fmla="val 35352"/>
              <a:gd name="adj2" fmla="val -47"/>
              <a:gd name="adj3" fmla="val 102910"/>
              <a:gd name="adj4" fmla="val -173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leaves or tips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eg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sequences)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Line Callout 1 13"/>
          <p:cNvSpPr/>
          <p:nvPr/>
        </p:nvSpPr>
        <p:spPr>
          <a:xfrm>
            <a:off x="228600" y="1828800"/>
            <a:ext cx="990600" cy="609600"/>
          </a:xfrm>
          <a:prstGeom prst="borderCallout1">
            <a:avLst>
              <a:gd name="adj1" fmla="val 31780"/>
              <a:gd name="adj2" fmla="val 100642"/>
              <a:gd name="adj3" fmla="val 124637"/>
              <a:gd name="adj4" fmla="val 1803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branch points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Line Callout 1 14"/>
          <p:cNvSpPr/>
          <p:nvPr/>
        </p:nvSpPr>
        <p:spPr>
          <a:xfrm>
            <a:off x="112055" y="4572000"/>
            <a:ext cx="1219200" cy="381000"/>
          </a:xfrm>
          <a:prstGeom prst="borderCallout1">
            <a:avLst>
              <a:gd name="adj1" fmla="val 31780"/>
              <a:gd name="adj2" fmla="val 100642"/>
              <a:gd name="adj3" fmla="val -371792"/>
              <a:gd name="adj4" fmla="val 186046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branches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Line Callout 1 15"/>
          <p:cNvSpPr/>
          <p:nvPr/>
        </p:nvSpPr>
        <p:spPr>
          <a:xfrm>
            <a:off x="304800" y="2819400"/>
            <a:ext cx="685800" cy="381000"/>
          </a:xfrm>
          <a:prstGeom prst="borderCallout1">
            <a:avLst>
              <a:gd name="adj1" fmla="val 31780"/>
              <a:gd name="adj2" fmla="val 100642"/>
              <a:gd name="adj3" fmla="val 218684"/>
              <a:gd name="adj4" fmla="val 16699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root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" name="Straight Connector 3"/>
          <p:cNvCxnSpPr>
            <a:stCxn id="15" idx="1"/>
          </p:cNvCxnSpPr>
          <p:nvPr/>
        </p:nvCxnSpPr>
        <p:spPr>
          <a:xfrm>
            <a:off x="721655" y="4953000"/>
            <a:ext cx="268945" cy="101749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59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7" grpId="0"/>
      <p:bldP spid="174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33143</TotalTime>
  <Words>1276</Words>
  <Application>Microsoft Office PowerPoint</Application>
  <PresentationFormat>On-screen Show (4:3)</PresentationFormat>
  <Paragraphs>316</Paragraphs>
  <Slides>34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Equation</vt:lpstr>
      <vt:lpstr>PowerPoint Presentation</vt:lpstr>
      <vt:lpstr>PowerPoint Presentation</vt:lpstr>
      <vt:lpstr>Phylogenetic Trees</vt:lpstr>
      <vt:lpstr>PowerPoint Presentation</vt:lpstr>
      <vt:lpstr>Defining what a “tree” means</vt:lpstr>
      <vt:lpstr>Are these topologically different trees?</vt:lpstr>
      <vt:lpstr>Are these topologically different trees?</vt:lpstr>
      <vt:lpstr>Branch lengths and  evolutionary divergence time</vt:lpstr>
      <vt:lpstr>Rooted and unrooted trees</vt:lpstr>
      <vt:lpstr>Why is inferring phylogeny  a hard problem?  (assume, for example, we are trying to infer the phylogenetic tree for 20 primate species)</vt:lpstr>
      <vt:lpstr>PowerPoint Presentation</vt:lpstr>
      <vt:lpstr>The number of tree topologies  grows extremely fast</vt:lpstr>
      <vt:lpstr>The number of tree topologies  grows extremely fast</vt:lpstr>
      <vt:lpstr>The number of tree topologies  grows extremely fast</vt:lpstr>
      <vt:lpstr>There are many rooted trees for each unrooted tree</vt:lpstr>
      <vt:lpstr>There are many rooted trees for each unrooted tree</vt:lpstr>
      <vt:lpstr>PowerPoint Presentation</vt:lpstr>
      <vt:lpstr>Distance matrix methods</vt:lpstr>
      <vt:lpstr>PowerPoint Presentation</vt:lpstr>
      <vt:lpstr>PowerPoint Presentation</vt:lpstr>
      <vt:lpstr>Best Match?</vt:lpstr>
      <vt:lpstr>PowerPoint Presentation</vt:lpstr>
      <vt:lpstr>PowerPoint Presentation</vt:lpstr>
      <vt:lpstr>PowerPoint Presentation</vt:lpstr>
      <vt:lpstr>PowerPoint Presentation</vt:lpstr>
      <vt:lpstr>UPGMA   (Unweighted Pair Group Method  with Arithmetic Mean)</vt:lpstr>
      <vt:lpstr>PowerPoint Presentation</vt:lpstr>
      <vt:lpstr>PowerPoint Presentation</vt:lpstr>
      <vt:lpstr>PowerPoint Presentation</vt:lpstr>
      <vt:lpstr>Raw distance correction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jht</dc:creator>
  <cp:lastModifiedBy>Elhanan Borenstein</cp:lastModifiedBy>
  <cp:revision>306</cp:revision>
  <cp:lastPrinted>2011-02-03T21:36:14Z</cp:lastPrinted>
  <dcterms:created xsi:type="dcterms:W3CDTF">2010-01-21T01:25:16Z</dcterms:created>
  <dcterms:modified xsi:type="dcterms:W3CDTF">2018-02-05T16:54:45Z</dcterms:modified>
</cp:coreProperties>
</file>