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handoutMasterIdLst>
    <p:handoutMasterId r:id="rId14"/>
  </p:handoutMasterIdLst>
  <p:sldIdLst>
    <p:sldId id="257" r:id="rId4"/>
    <p:sldId id="362" r:id="rId5"/>
    <p:sldId id="344" r:id="rId6"/>
    <p:sldId id="347" r:id="rId7"/>
    <p:sldId id="363" r:id="rId8"/>
    <p:sldId id="365" r:id="rId9"/>
    <p:sldId id="364" r:id="rId10"/>
    <p:sldId id="378" r:id="rId11"/>
    <p:sldId id="37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>
        <p:scale>
          <a:sx n="90" d="100"/>
          <a:sy n="90" d="100"/>
        </p:scale>
        <p:origin x="-2166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/>
          <a:lstStyle/>
          <a:p>
            <a:r>
              <a:rPr lang="en-US" sz="7200" b="1" dirty="0" smtClean="0">
                <a:latin typeface="Calibri" pitchFamily="34" charset="0"/>
                <a:cs typeface="Calibri" pitchFamily="34" charset="0"/>
              </a:rPr>
              <a:t>Programming: </a:t>
            </a:r>
            <a:br>
              <a:rPr lang="en-US" sz="72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7200" dirty="0" smtClean="0">
                <a:latin typeface="Calibri" pitchFamily="34" charset="0"/>
                <a:cs typeface="Calibri" pitchFamily="34" charset="0"/>
              </a:rPr>
              <a:t>The Next Step</a:t>
            </a:r>
            <a:endParaRPr lang="en-US" sz="7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382000" cy="5333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Dictionaries: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key:value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pairs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a.k.a. hash tables, lookup tables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Examples: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Word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definition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Name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phone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number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Gene name and score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Username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password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Dictionaries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are useful when you want to look up some data (value) based on 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key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Each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key can appear only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once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Standard I/O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169760" y="3869960"/>
            <a:ext cx="4298770" cy="2425482"/>
            <a:chOff x="3810000" y="3810000"/>
            <a:chExt cx="4298770" cy="2425482"/>
          </a:xfrm>
        </p:grpSpPr>
        <p:sp>
          <p:nvSpPr>
            <p:cNvPr id="5" name="TextBox 4"/>
            <p:cNvSpPr txBox="1"/>
            <p:nvPr/>
          </p:nvSpPr>
          <p:spPr>
            <a:xfrm>
              <a:off x="6868559" y="4419600"/>
              <a:ext cx="1240211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0   val1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1   val2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2   val3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3   val4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4   val5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 …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max </a:t>
              </a:r>
              <a:r>
                <a:rPr lang="en-US" sz="1600" b="1" dirty="0" err="1" smtClean="0">
                  <a:latin typeface="Calibri" pitchFamily="34" charset="0"/>
                  <a:cs typeface="Calibri" pitchFamily="34" charset="0"/>
                </a:rPr>
                <a:t>last_val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0" y="3810000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by value:</a:t>
              </a:r>
              <a:endPara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248400" y="4586514"/>
              <a:ext cx="53340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248400" y="4827814"/>
              <a:ext cx="53340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248400" y="5551714"/>
              <a:ext cx="53340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48400" y="6034314"/>
              <a:ext cx="53340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248400" y="5069114"/>
              <a:ext cx="53340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48400" y="5310414"/>
              <a:ext cx="53340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10000" y="4434114"/>
              <a:ext cx="1523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is 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myVal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== val1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0" y="4679151"/>
              <a:ext cx="1523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is 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myVal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== val2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4924188"/>
              <a:ext cx="1523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is 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myVal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== val3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0" y="5169225"/>
              <a:ext cx="1523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is 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myVal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== val4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5414262"/>
              <a:ext cx="1523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is 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myVal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== val5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10000" y="5904338"/>
              <a:ext cx="1787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is 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myVal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==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last_val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Left Brace 29"/>
            <p:cNvSpPr/>
            <p:nvPr/>
          </p:nvSpPr>
          <p:spPr>
            <a:xfrm rot="5400000">
              <a:off x="5611232" y="2542168"/>
              <a:ext cx="228600" cy="352626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4560" y="3946160"/>
            <a:ext cx="2286000" cy="2743200"/>
            <a:chOff x="304800" y="3886200"/>
            <a:chExt cx="2286000" cy="2743200"/>
          </a:xfrm>
        </p:grpSpPr>
        <p:sp>
          <p:nvSpPr>
            <p:cNvPr id="4" name="TextBox 3"/>
            <p:cNvSpPr txBox="1"/>
            <p:nvPr/>
          </p:nvSpPr>
          <p:spPr>
            <a:xfrm>
              <a:off x="1219200" y="4343400"/>
              <a:ext cx="1240211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0   val1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1   val2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2   val3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3   val4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4   val5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 …</a:t>
              </a:r>
            </a:p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max </a:t>
              </a:r>
              <a:r>
                <a:rPr lang="en-US" sz="1600" b="1" dirty="0" err="1" smtClean="0">
                  <a:latin typeface="Calibri" pitchFamily="34" charset="0"/>
                  <a:cs typeface="Calibri" pitchFamily="34" charset="0"/>
                </a:rPr>
                <a:t>last_val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9200" y="3886200"/>
              <a:ext cx="103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by index:</a:t>
              </a:r>
              <a:endPara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304800" y="4572000"/>
              <a:ext cx="914400" cy="914400"/>
            </a:xfrm>
            <a:prstGeom prst="bentConnector3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1000" y="4191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4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800" y="6167735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34" charset="0"/>
                  <a:cs typeface="Calibri" pitchFamily="34" charset="0"/>
                </a:rPr>
                <a:t>(index points directly to position in memory)</a:t>
              </a:r>
              <a:endParaRPr lang="en-US" sz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Note: dictionary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access times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81000" y="1066801"/>
            <a:ext cx="8382000" cy="2391747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Accessing a list by index is very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fast!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Accessing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a dictionary by key is very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fast!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Accessing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a list by value (e.g.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list.index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myVal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) or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list.count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myVal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)) can be SLOW.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949946"/>
            <a:ext cx="8229600" cy="32316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matrixFile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open(sys.argv[1], "r")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matrix = []                              # initialize empty matrix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matrixFile.readline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().strip()     # read first line stripped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while len(line) &gt; 0:                     # until end of file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fields =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line.split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("\t")            # split line on tabs, giving a list of strings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[]                         # create an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list to fill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for field in fields:                 # for each field in current line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   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intList.append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(field))       # append the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value of field to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matrix.append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               # after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is filled, append it to matrix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line = </a:t>
            </a:r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matrixFile.readline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().strip() # read next line and repeat loop</a:t>
            </a:r>
          </a:p>
          <a:p>
            <a:r>
              <a:rPr lang="en-US" sz="1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matrixFile.close</a:t>
            </a: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sz="1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 row in matrix:                       # go through the matrix row by row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for val in row:                      # go through each value in the row 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    print val,                       # print each value without line break</a:t>
            </a:r>
            <a:b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    print ""                             # add a line break after each row</a:t>
            </a:r>
            <a:endParaRPr 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109775"/>
            <a:ext cx="581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… and think how much you've learned!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>4 weeks ago, this would have been gibberish:</a:t>
            </a:r>
          </a:p>
        </p:txBody>
      </p:sp>
      <p:pic>
        <p:nvPicPr>
          <p:cNvPr id="1026" name="Picture 2" descr="http://danfingerman.com/images/patents/4608967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57800"/>
            <a:ext cx="1995196" cy="199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itchFamily="34" charset="0"/>
                <a:cs typeface="Calibri" pitchFamily="34" charset="0"/>
              </a:rPr>
              <a:t>Take a deep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breath …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77" y="6445193"/>
            <a:ext cx="3698063" cy="41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84209"/>
            <a:ext cx="9144000" cy="2428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In theory,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what </a:t>
            </a:r>
            <a:r>
              <a:rPr lang="en-US" dirty="0">
                <a:solidFill>
                  <a:prstClr val="black"/>
                </a:solidFill>
              </a:rPr>
              <a:t>you know so </a:t>
            </a:r>
            <a:r>
              <a:rPr lang="en-US" dirty="0" smtClean="0">
                <a:solidFill>
                  <a:prstClr val="black"/>
                </a:solidFill>
              </a:rPr>
              <a:t>far allows you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to solve any </a:t>
            </a:r>
            <a:r>
              <a:rPr lang="en-US" dirty="0">
                <a:solidFill>
                  <a:prstClr val="black"/>
                </a:solidFill>
              </a:rPr>
              <a:t>computational task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(“universality”)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00" y="4308238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</a:rPr>
              <a:t>So … why don’t we stop here?</a:t>
            </a:r>
          </a:p>
        </p:txBody>
      </p:sp>
    </p:spTree>
    <p:extLst>
      <p:ext uri="{BB962C8B-B14F-4D97-AF65-F5344CB8AC3E}">
        <p14:creationId xmlns:p14="http://schemas.microsoft.com/office/powerpoint/2010/main" val="39661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798800"/>
            <a:ext cx="9144000" cy="2068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</a:rPr>
              <a:t>most real-life tasks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will be (very) </a:t>
            </a:r>
            <a:r>
              <a:rPr lang="en-US" b="1" dirty="0">
                <a:solidFill>
                  <a:srgbClr val="C00000"/>
                </a:solidFill>
              </a:rPr>
              <a:t>painful to </a:t>
            </a:r>
            <a:r>
              <a:rPr lang="en-US" b="1" dirty="0" smtClean="0">
                <a:solidFill>
                  <a:srgbClr val="C00000"/>
                </a:solidFill>
              </a:rPr>
              <a:t>solve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</a:rPr>
              <a:t>only what you know so far ...</a:t>
            </a:r>
          </a:p>
        </p:txBody>
      </p:sp>
    </p:spTree>
    <p:extLst>
      <p:ext uri="{BB962C8B-B14F-4D97-AF65-F5344CB8AC3E}">
        <p14:creationId xmlns:p14="http://schemas.microsoft.com/office/powerpoint/2010/main" val="5377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What are we missing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What are we missing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411571"/>
            <a:ext cx="8382000" cy="47834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way to generalized procedures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way to store and handle complex data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 way to organize our code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Better design and coding practices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17083</TotalTime>
  <Words>252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Default Design</vt:lpstr>
      <vt:lpstr>Office Theme</vt:lpstr>
      <vt:lpstr>1_Office Theme</vt:lpstr>
      <vt:lpstr>Programming:  The Next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237</cp:revision>
  <dcterms:created xsi:type="dcterms:W3CDTF">2008-01-08T19:18:25Z</dcterms:created>
  <dcterms:modified xsi:type="dcterms:W3CDTF">2018-02-06T20:43:56Z</dcterms:modified>
</cp:coreProperties>
</file>