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6" r:id="rId2"/>
    <p:sldId id="266" r:id="rId3"/>
    <p:sldId id="302" r:id="rId4"/>
    <p:sldId id="303" r:id="rId5"/>
    <p:sldId id="304" r:id="rId6"/>
    <p:sldId id="282" r:id="rId7"/>
    <p:sldId id="300" r:id="rId8"/>
    <p:sldId id="323" r:id="rId9"/>
    <p:sldId id="313" r:id="rId10"/>
    <p:sldId id="314" r:id="rId11"/>
    <p:sldId id="315" r:id="rId12"/>
    <p:sldId id="283" r:id="rId13"/>
    <p:sldId id="320" r:id="rId14"/>
    <p:sldId id="291" r:id="rId15"/>
    <p:sldId id="309" r:id="rId16"/>
    <p:sldId id="310" r:id="rId17"/>
    <p:sldId id="324" r:id="rId18"/>
    <p:sldId id="306" r:id="rId19"/>
    <p:sldId id="285" r:id="rId20"/>
    <p:sldId id="286" r:id="rId21"/>
    <p:sldId id="287" r:id="rId22"/>
    <p:sldId id="292" r:id="rId23"/>
    <p:sldId id="294" r:id="rId24"/>
    <p:sldId id="317" r:id="rId25"/>
    <p:sldId id="318" r:id="rId26"/>
    <p:sldId id="321" r:id="rId27"/>
    <p:sldId id="29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99"/>
    <a:srgbClr val="BD05A7"/>
    <a:srgbClr val="8997FB"/>
    <a:srgbClr val="5C6FF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6" autoAdjust="0"/>
  </p:normalViewPr>
  <p:slideViewPr>
    <p:cSldViewPr snapToGrid="0"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12590-F2FF-4CCB-8685-47F7D84BD54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B6AF-7D35-4497-84A5-239BA9F0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6C8F8-BAF1-4771-8ABC-F292796824D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BDB18-3D9F-4418-9A87-947707E85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46C4-6244-410F-ADEC-3A86893A4423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176037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Nucleotide vs. amino </a:t>
            </a:r>
            <a:r>
              <a:rPr lang="en-US" sz="3200" dirty="0"/>
              <a:t>acid </a:t>
            </a:r>
            <a:r>
              <a:rPr lang="en-US" sz="3200" dirty="0" smtClean="0"/>
              <a:t>sequences</a:t>
            </a:r>
          </a:p>
          <a:p>
            <a:endParaRPr lang="en-US" sz="3200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One Minute Responses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72" y="1889011"/>
            <a:ext cx="6596062" cy="48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9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gco_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55284"/>
            <a:ext cx="4800600" cy="517411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4 </a:t>
            </a:r>
            <a:r>
              <a:rPr lang="en-US" dirty="0" smtClean="0"/>
              <a:t>species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1295400"/>
            <a:ext cx="2133600" cy="685800"/>
          </a:xfrm>
          <a:prstGeom prst="accentCallout1">
            <a:avLst>
              <a:gd name="adj1" fmla="val 18750"/>
              <a:gd name="adj2" fmla="val -4047"/>
              <a:gd name="adj3" fmla="val 44473"/>
              <a:gd name="adj4" fmla="val -540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positions in alignment (usually called "</a:t>
            </a:r>
            <a:r>
              <a:rPr lang="en-US" sz="1600" dirty="0" smtClean="0">
                <a:solidFill>
                  <a:schemeClr val="tx1"/>
                </a:solidFill>
              </a:rPr>
              <a:t>sites“)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730" y="1550460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Sequence data: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990600" y="3041780"/>
            <a:ext cx="7010400" cy="381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82160" y="1721273"/>
            <a:ext cx="77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259494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same approach would work for any discrete property that can be associated with the various species: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Gene content (presence/absence of each gene)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Morphological features (e.g., “has wings”, </a:t>
            </a:r>
            <a:r>
              <a:rPr lang="en-US" dirty="0"/>
              <a:t>purple or white flowers</a:t>
            </a:r>
            <a:r>
              <a:rPr lang="en-US" dirty="0" smtClean="0"/>
              <a:t>)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Numerical features (e.g., number of bristles)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4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71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gco_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55284"/>
            <a:ext cx="4800600" cy="517411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4 </a:t>
            </a:r>
            <a:r>
              <a:rPr lang="en-US" dirty="0" smtClean="0"/>
              <a:t>species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1295400"/>
            <a:ext cx="2133600" cy="685800"/>
          </a:xfrm>
          <a:prstGeom prst="accentCallout1">
            <a:avLst>
              <a:gd name="adj1" fmla="val 18750"/>
              <a:gd name="adj2" fmla="val -4047"/>
              <a:gd name="adj3" fmla="val 44473"/>
              <a:gd name="adj4" fmla="val -540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positions in alignment (usually called "</a:t>
            </a:r>
            <a:r>
              <a:rPr lang="en-US" sz="1600" dirty="0" smtClean="0">
                <a:solidFill>
                  <a:schemeClr val="tx1"/>
                </a:solidFill>
              </a:rPr>
              <a:t>sites“)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730" y="1550460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Sequence data: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990600" y="3041780"/>
            <a:ext cx="7010400" cy="381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82160" y="1721273"/>
            <a:ext cx="77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338" y="3219069"/>
            <a:ext cx="7640996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Parsimony Algorithm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i="1" dirty="0" smtClean="0"/>
              <a:t>Construct all possible trees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b="1" i="1" dirty="0"/>
              <a:t>For each site in the alignment and for each tree </a:t>
            </a:r>
            <a:r>
              <a:rPr lang="en-US" sz="2800" i="1" dirty="0"/>
              <a:t>count the minimal number of changes required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i="1" dirty="0"/>
              <a:t>Add all sites up to obtain the total number of changes for each tree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i="1" dirty="0" smtClean="0"/>
              <a:t>Pick the tree with the lowest score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35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gco_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55284"/>
            <a:ext cx="4800600" cy="517411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4 </a:t>
            </a:r>
            <a:r>
              <a:rPr lang="en-US" dirty="0" smtClean="0"/>
              <a:t>species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2730" y="2997356"/>
            <a:ext cx="27859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All </a:t>
            </a:r>
            <a:r>
              <a:rPr lang="en-US" sz="3200" dirty="0"/>
              <a:t>possible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unrooted</a:t>
            </a:r>
            <a:r>
              <a:rPr lang="en-US" sz="3200" dirty="0" smtClean="0"/>
              <a:t> trees:</a:t>
            </a:r>
            <a:endParaRPr lang="en-US" sz="3200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6117766" y="3032484"/>
            <a:ext cx="1066800" cy="543022"/>
          </a:xfrm>
          <a:prstGeom prst="accentCallout1">
            <a:avLst>
              <a:gd name="adj1" fmla="val 58270"/>
              <a:gd name="adj2" fmla="val -5796"/>
              <a:gd name="adj3" fmla="val 168189"/>
              <a:gd name="adj4" fmla="val -9430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 closest to 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730" y="1550460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Sequence data: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6532" y="4800132"/>
            <a:ext cx="1066800" cy="836128"/>
            <a:chOff x="466532" y="4800132"/>
            <a:chExt cx="1066800" cy="836128"/>
          </a:xfrm>
        </p:grpSpPr>
        <p:sp>
          <p:nvSpPr>
            <p:cNvPr id="14" name="Line Callout 1 (Accent Bar) 13"/>
            <p:cNvSpPr/>
            <p:nvPr/>
          </p:nvSpPr>
          <p:spPr>
            <a:xfrm>
              <a:off x="466532" y="5093238"/>
              <a:ext cx="1066800" cy="543022"/>
            </a:xfrm>
            <a:prstGeom prst="accentCallout1">
              <a:avLst>
                <a:gd name="adj1" fmla="val 41088"/>
                <a:gd name="adj2" fmla="val 105283"/>
                <a:gd name="adj3" fmla="val 147570"/>
                <a:gd name="adj4" fmla="val 1803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 closest to 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6610" y="480013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or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67601" y="5081884"/>
            <a:ext cx="1066800" cy="818743"/>
            <a:chOff x="7467601" y="5081884"/>
            <a:chExt cx="1066800" cy="818743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7467601" y="5357605"/>
              <a:ext cx="1066800" cy="543022"/>
            </a:xfrm>
            <a:prstGeom prst="accentCallout1">
              <a:avLst>
                <a:gd name="adj1" fmla="val 35933"/>
                <a:gd name="adj2" fmla="val -4922"/>
                <a:gd name="adj3" fmla="val 108049"/>
                <a:gd name="adj4" fmla="val -934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 closest to 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7679" y="508188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or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gco_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55284"/>
            <a:ext cx="4800600" cy="517411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4 </a:t>
            </a:r>
            <a:r>
              <a:rPr lang="en-US" dirty="0" smtClean="0"/>
              <a:t>species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2730" y="2997356"/>
            <a:ext cx="27859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All </a:t>
            </a:r>
            <a:r>
              <a:rPr lang="en-US" sz="3200" dirty="0"/>
              <a:t>possible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unrooted</a:t>
            </a:r>
            <a:r>
              <a:rPr lang="en-US" sz="3200" dirty="0" smtClean="0"/>
              <a:t> trees:</a:t>
            </a:r>
            <a:endParaRPr lang="en-US" sz="3200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6117766" y="3032484"/>
            <a:ext cx="1066800" cy="543022"/>
          </a:xfrm>
          <a:prstGeom prst="accentCallout1">
            <a:avLst>
              <a:gd name="adj1" fmla="val 58270"/>
              <a:gd name="adj2" fmla="val -5796"/>
              <a:gd name="adj3" fmla="val 168189"/>
              <a:gd name="adj4" fmla="val -9430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 closest to 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730" y="1550460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Sequence data: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6532" y="4800132"/>
            <a:ext cx="1066800" cy="836128"/>
            <a:chOff x="466532" y="4800132"/>
            <a:chExt cx="1066800" cy="836128"/>
          </a:xfrm>
        </p:grpSpPr>
        <p:sp>
          <p:nvSpPr>
            <p:cNvPr id="14" name="Line Callout 1 (Accent Bar) 13"/>
            <p:cNvSpPr/>
            <p:nvPr/>
          </p:nvSpPr>
          <p:spPr>
            <a:xfrm>
              <a:off x="466532" y="5093238"/>
              <a:ext cx="1066800" cy="543022"/>
            </a:xfrm>
            <a:prstGeom prst="accentCallout1">
              <a:avLst>
                <a:gd name="adj1" fmla="val 41088"/>
                <a:gd name="adj2" fmla="val 105283"/>
                <a:gd name="adj3" fmla="val 147570"/>
                <a:gd name="adj4" fmla="val 18032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 closest to 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6610" y="480013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or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67601" y="5081884"/>
            <a:ext cx="1066800" cy="818743"/>
            <a:chOff x="7467601" y="5081884"/>
            <a:chExt cx="1066800" cy="818743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7467601" y="5357605"/>
              <a:ext cx="1066800" cy="543022"/>
            </a:xfrm>
            <a:prstGeom prst="accentCallout1">
              <a:avLst>
                <a:gd name="adj1" fmla="val 35933"/>
                <a:gd name="adj2" fmla="val -4922"/>
                <a:gd name="adj3" fmla="val 108049"/>
                <a:gd name="adj4" fmla="val -934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 closest to 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7679" y="508188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or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610" y="1871557"/>
            <a:ext cx="7600272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For </a:t>
            </a:r>
            <a:r>
              <a:rPr lang="en-US" sz="4000" i="1" dirty="0"/>
              <a:t>each site </a:t>
            </a:r>
            <a:r>
              <a:rPr lang="en-US" sz="4000" i="1" dirty="0" smtClean="0"/>
              <a:t>and </a:t>
            </a:r>
            <a:r>
              <a:rPr lang="en-US" sz="4000" i="1" dirty="0"/>
              <a:t>for each tree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count </a:t>
            </a:r>
            <a:r>
              <a:rPr lang="en-US" sz="4000" i="1" dirty="0"/>
              <a:t>the minimal number of changes </a:t>
            </a:r>
            <a:r>
              <a:rPr lang="en-US" sz="4000" i="1" dirty="0" smtClean="0"/>
              <a:t>required:</a:t>
            </a:r>
            <a:br>
              <a:rPr lang="en-US" sz="4000" i="1" dirty="0" smtClean="0"/>
            </a:b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2882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4115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285" y="610325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334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082" y="529408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4059" y="52360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800600"/>
            <a:ext cx="5486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gco_tre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8827"/>
            <a:ext cx="5079424" cy="548677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site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4800600"/>
            <a:ext cx="7010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3524063"/>
            <a:ext cx="457200" cy="51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58140" y="3852983"/>
            <a:ext cx="5334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5423" y="4943640"/>
            <a:ext cx="7920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What is the minimal number of evolutionary changes</a:t>
            </a:r>
            <a:br>
              <a:rPr lang="en-US" sz="2800" dirty="0" smtClean="0"/>
            </a:br>
            <a:r>
              <a:rPr lang="en-US" sz="2800" dirty="0" smtClean="0"/>
              <a:t>that can account for the observed pattern?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081574" y="5979381"/>
            <a:ext cx="6961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C00000"/>
                </a:solidFill>
              </a:rPr>
              <a:t>(Note: This is the “small parsimony” problem)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4115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285" y="610325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334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082" y="529408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4059" y="52360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800600"/>
            <a:ext cx="5486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gco_tre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8827"/>
            <a:ext cx="5079424" cy="548677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site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4800600"/>
            <a:ext cx="7010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4543" y="4943640"/>
            <a:ext cx="80025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What is the minimal number of </a:t>
            </a:r>
            <a:r>
              <a:rPr lang="en-US" sz="2800" dirty="0"/>
              <a:t>evolutionary </a:t>
            </a:r>
            <a:r>
              <a:rPr lang="en-US" sz="2800" dirty="0" smtClean="0"/>
              <a:t>changes</a:t>
            </a:r>
            <a:br>
              <a:rPr lang="en-US" sz="2800" dirty="0" smtClean="0"/>
            </a:br>
            <a:r>
              <a:rPr lang="en-US" sz="2800" dirty="0" smtClean="0"/>
              <a:t>that can account for the observed pattern?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081574" y="5979381"/>
            <a:ext cx="6961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C00000"/>
                </a:solidFill>
              </a:rPr>
              <a:t>(Note: This is the “small parsimony” problem)</a:t>
            </a:r>
          </a:p>
        </p:txBody>
      </p:sp>
    </p:spTree>
    <p:extLst>
      <p:ext uri="{BB962C8B-B14F-4D97-AF65-F5344CB8AC3E}">
        <p14:creationId xmlns:p14="http://schemas.microsoft.com/office/powerpoint/2010/main" val="8714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4115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285" y="610325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334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082" y="529408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4059" y="52360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800600"/>
            <a:ext cx="5486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gco_tre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8827"/>
            <a:ext cx="5079424" cy="548677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site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95800" y="4800600"/>
            <a:ext cx="35052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gco_tree1.jpg"/>
          <p:cNvPicPr>
            <a:picLocks noChangeAspect="1"/>
          </p:cNvPicPr>
          <p:nvPr/>
        </p:nvPicPr>
        <p:blipFill rotWithShape="1">
          <a:blip r:embed="rId3" cstate="print"/>
          <a:srcRect t="66361" r="50000"/>
          <a:stretch/>
        </p:blipFill>
        <p:spPr>
          <a:xfrm>
            <a:off x="1908776" y="4916029"/>
            <a:ext cx="2400300" cy="17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4115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285" y="610325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334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082" y="529408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4059" y="52360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800600"/>
            <a:ext cx="5486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gco_tre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8827"/>
            <a:ext cx="5079424" cy="548677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site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95800" y="4800600"/>
            <a:ext cx="35052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4115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285" y="610325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334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082" y="529408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4059" y="52360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9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800600"/>
            <a:ext cx="5486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gco_tre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8827"/>
            <a:ext cx="5079424" cy="548677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site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gco_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124" y="1310958"/>
            <a:ext cx="4919183" cy="5301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0683" y="265611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Uninformative (no changes)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837924" y="1141448"/>
            <a:ext cx="228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site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43000"/>
            <a:ext cx="8790214" cy="147002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Parsimony</a:t>
            </a:r>
            <a:endParaRPr lang="en-US" sz="72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2390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Elhanan </a:t>
            </a:r>
            <a:r>
              <a:rPr lang="en-US" sz="2800" b="1" dirty="0" err="1" smtClean="0">
                <a:solidFill>
                  <a:schemeClr val="tx1"/>
                </a:solidFill>
              </a:rPr>
              <a:t>Borenstein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gco_tre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7917" y="1304731"/>
            <a:ext cx="5007117" cy="5410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site 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gco_tre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9656" y="1307592"/>
            <a:ext cx="5009938" cy="54132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Put sites 1 and 3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gco_tre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9656" y="1307592"/>
            <a:ext cx="5008518" cy="5413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2180" y="2642118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Which tree 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is the most parsimonious?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Now put all of them together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70537" y="5508677"/>
            <a:ext cx="5798779" cy="603437"/>
            <a:chOff x="1470537" y="5508677"/>
            <a:chExt cx="5798779" cy="603437"/>
          </a:xfrm>
        </p:grpSpPr>
        <p:sp>
          <p:nvSpPr>
            <p:cNvPr id="8" name="TextBox 7"/>
            <p:cNvSpPr txBox="1"/>
            <p:nvPr/>
          </p:nvSpPr>
          <p:spPr>
            <a:xfrm>
              <a:off x="6608402" y="5508677"/>
              <a:ext cx="660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70C0"/>
                  </a:solidFill>
                </a:rPr>
                <a:t>9</a:t>
              </a:r>
              <a:endParaRPr 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0537" y="5527339"/>
              <a:ext cx="660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70C0"/>
                  </a:solidFill>
                </a:rPr>
                <a:t>8</a:t>
              </a:r>
              <a:endParaRPr lang="en-US" sz="3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30582" y="3216484"/>
            <a:ext cx="3058606" cy="1004625"/>
            <a:chOff x="5230582" y="3216484"/>
            <a:chExt cx="3058606" cy="1004625"/>
          </a:xfrm>
        </p:grpSpPr>
        <p:sp>
          <p:nvSpPr>
            <p:cNvPr id="6" name="TextBox 5"/>
            <p:cNvSpPr txBox="1"/>
            <p:nvPr/>
          </p:nvSpPr>
          <p:spPr>
            <a:xfrm>
              <a:off x="5230582" y="3636334"/>
              <a:ext cx="660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70C0"/>
                  </a:solidFill>
                </a:rPr>
                <a:t>7</a:t>
              </a:r>
              <a:endParaRPr 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Line Callout 1 (Accent Bar) 9"/>
            <p:cNvSpPr/>
            <p:nvPr/>
          </p:nvSpPr>
          <p:spPr>
            <a:xfrm>
              <a:off x="6765188" y="3216484"/>
              <a:ext cx="1524000" cy="685800"/>
            </a:xfrm>
            <a:prstGeom prst="accentCallout1">
              <a:avLst>
                <a:gd name="adj1" fmla="val 18750"/>
                <a:gd name="adj2" fmla="val -4047"/>
                <a:gd name="adj3" fmla="val 96174"/>
                <a:gd name="adj4" fmla="val -6588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parsimony score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2701598" y="2715859"/>
            <a:ext cx="3042418" cy="24339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58201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Construct all possible trees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For each site in the alignment and for each tree count the minimal number of changes </a:t>
            </a:r>
            <a:r>
              <a:rPr lang="en-US" sz="3200" i="1" dirty="0" smtClean="0"/>
              <a:t>required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Add all sites up to obtain the total number of changes for each </a:t>
            </a:r>
            <a:r>
              <a:rPr lang="en-US" sz="3200" i="1" dirty="0" smtClean="0"/>
              <a:t>tree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Pick the tree with the lowest score</a:t>
            </a:r>
            <a:endParaRPr lang="en-US" sz="32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parsimony </a:t>
            </a:r>
            <a:r>
              <a:rPr lang="en-US" b="1" dirty="0"/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58201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Construct all possible trees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For each site in the alignment and for each tree count the minimal number of changes </a:t>
            </a:r>
            <a:r>
              <a:rPr lang="en-US" sz="3200" i="1" dirty="0" smtClean="0"/>
              <a:t>required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Add all sites up to obtain the total number of changes for each </a:t>
            </a:r>
            <a:r>
              <a:rPr lang="en-US" sz="3200" i="1" dirty="0" smtClean="0"/>
              <a:t>tree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Pick the tree with the lowest score</a:t>
            </a:r>
            <a:endParaRPr lang="en-US" sz="32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parsimony </a:t>
            </a:r>
            <a:r>
              <a:rPr lang="en-US" b="1" dirty="0"/>
              <a:t>algorithm</a:t>
            </a:r>
          </a:p>
        </p:txBody>
      </p:sp>
      <p:sp>
        <p:nvSpPr>
          <p:cNvPr id="8" name="Line Callout 1 (Accent Bar) 7"/>
          <p:cNvSpPr/>
          <p:nvPr/>
        </p:nvSpPr>
        <p:spPr>
          <a:xfrm>
            <a:off x="6962995" y="931393"/>
            <a:ext cx="1524000" cy="685800"/>
          </a:xfrm>
          <a:prstGeom prst="accentCallout1">
            <a:avLst>
              <a:gd name="adj1" fmla="val 18750"/>
              <a:gd name="adj2" fmla="val -4047"/>
              <a:gd name="adj3" fmla="val 130758"/>
              <a:gd name="adj4" fmla="val -774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Too many!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58201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Construct all possible trees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For each site in the alignment and for each tree count the minimal number of changes </a:t>
            </a:r>
            <a:r>
              <a:rPr lang="en-US" sz="3200" i="1" dirty="0" smtClean="0"/>
              <a:t>required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Add all sites up to obtain the total number of changes for each </a:t>
            </a:r>
            <a:r>
              <a:rPr lang="en-US" sz="3200" i="1" dirty="0" smtClean="0"/>
              <a:t>tree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Pick the tree with the lowest score</a:t>
            </a:r>
            <a:endParaRPr lang="en-US" sz="32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parsimony </a:t>
            </a:r>
            <a:r>
              <a:rPr lang="en-US" b="1" dirty="0"/>
              <a:t>algorithm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6962995" y="931393"/>
            <a:ext cx="1524000" cy="685800"/>
          </a:xfrm>
          <a:prstGeom prst="accentCallout1">
            <a:avLst>
              <a:gd name="adj1" fmla="val 18750"/>
              <a:gd name="adj2" fmla="val -4047"/>
              <a:gd name="adj3" fmla="val 130758"/>
              <a:gd name="adj4" fmla="val -774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Too many!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4436706" y="3918079"/>
            <a:ext cx="1524000" cy="685800"/>
          </a:xfrm>
          <a:prstGeom prst="accentCallout1">
            <a:avLst>
              <a:gd name="adj1" fmla="val 18750"/>
              <a:gd name="adj2" fmla="val -4047"/>
              <a:gd name="adj3" fmla="val -18111"/>
              <a:gd name="adj4" fmla="val -1093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How?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91" y="3562720"/>
            <a:ext cx="1510649" cy="10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9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58201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Construct all possible trees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For each site in the alignment and for each tree count the minimal number of changes </a:t>
            </a:r>
            <a:r>
              <a:rPr lang="en-US" sz="3200" i="1" dirty="0" smtClean="0"/>
              <a:t>required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/>
              <a:t>Add all sites up to obtain the total number of changes for each </a:t>
            </a:r>
            <a:r>
              <a:rPr lang="en-US" sz="3200" i="1" dirty="0" smtClean="0"/>
              <a:t>tree</a:t>
            </a:r>
          </a:p>
          <a:p>
            <a:pPr marL="457200" indent="-457200">
              <a:buFont typeface="+mj-lt"/>
              <a:buAutoNum type="arabicParenR"/>
            </a:pPr>
            <a:endParaRPr lang="en-US" sz="3200" i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200" i="1" dirty="0" smtClean="0"/>
              <a:t>Pick the tree with the lowest score</a:t>
            </a:r>
            <a:endParaRPr lang="en-US" sz="32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 parsimony </a:t>
            </a:r>
            <a:r>
              <a:rPr lang="en-US" b="1" dirty="0"/>
              <a:t>algorithm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6962995" y="931393"/>
            <a:ext cx="1524000" cy="685800"/>
          </a:xfrm>
          <a:prstGeom prst="accentCallout1">
            <a:avLst>
              <a:gd name="adj1" fmla="val 18750"/>
              <a:gd name="adj2" fmla="val -4047"/>
              <a:gd name="adj3" fmla="val 130758"/>
              <a:gd name="adj4" fmla="val -774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Too many!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4436706" y="3918079"/>
            <a:ext cx="1524000" cy="685800"/>
          </a:xfrm>
          <a:prstGeom prst="accentCallout1">
            <a:avLst>
              <a:gd name="adj1" fmla="val 18750"/>
              <a:gd name="adj2" fmla="val -4047"/>
              <a:gd name="adj3" fmla="val -18111"/>
              <a:gd name="adj4" fmla="val -1093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How?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5975454" y="3918079"/>
            <a:ext cx="2035278" cy="685801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Fitch’s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Up Arrow Callout 2"/>
          <p:cNvSpPr/>
          <p:nvPr/>
        </p:nvSpPr>
        <p:spPr>
          <a:xfrm>
            <a:off x="7010991" y="1631941"/>
            <a:ext cx="1427433" cy="909007"/>
          </a:xfrm>
          <a:prstGeom prst="upArrowCallou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9213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4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Trees: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Represent sequence relationships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A phylogenetic tree </a:t>
            </a:r>
            <a:r>
              <a:rPr lang="en-US" sz="2400" dirty="0"/>
              <a:t>has a </a:t>
            </a:r>
            <a:r>
              <a:rPr lang="en-US" sz="2400" b="1" dirty="0"/>
              <a:t>topology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b="1" dirty="0" smtClean="0"/>
              <a:t>branch lengths </a:t>
            </a:r>
            <a:r>
              <a:rPr lang="en-US" sz="2400" dirty="0" smtClean="0"/>
              <a:t>(distances)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number of tree topologies grows very </a:t>
            </a:r>
            <a:r>
              <a:rPr lang="en-US" sz="2400" dirty="0" smtClean="0"/>
              <a:t>fast with the number of species!</a:t>
            </a:r>
            <a:endParaRPr lang="en-US" sz="24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Distance trees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Compute </a:t>
            </a:r>
            <a:r>
              <a:rPr lang="en-US" sz="2400" dirty="0"/>
              <a:t>pairwise corrected </a:t>
            </a:r>
            <a:r>
              <a:rPr lang="en-US" sz="2400" dirty="0" smtClean="0"/>
              <a:t>distances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Build </a:t>
            </a:r>
            <a:r>
              <a:rPr lang="en-US" sz="2400" dirty="0"/>
              <a:t>tree by sequential clustering algorithm </a:t>
            </a:r>
            <a:r>
              <a:rPr lang="en-US" sz="2400" dirty="0" smtClean="0"/>
              <a:t>(</a:t>
            </a:r>
            <a:r>
              <a:rPr lang="en-US" sz="2400" b="1" dirty="0"/>
              <a:t>UPGMA</a:t>
            </a:r>
            <a:r>
              <a:rPr lang="en-US" sz="2400" dirty="0"/>
              <a:t> or </a:t>
            </a:r>
            <a:r>
              <a:rPr lang="en-US" sz="2400" b="1" dirty="0"/>
              <a:t>Neighbor-Joining</a:t>
            </a:r>
            <a:r>
              <a:rPr lang="en-US" sz="2400" dirty="0"/>
              <a:t>).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These algorithms don't </a:t>
            </a:r>
            <a:r>
              <a:rPr lang="en-US" sz="2400" dirty="0"/>
              <a:t>consider all tree topologies,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 </a:t>
            </a:r>
            <a:r>
              <a:rPr lang="en-US" sz="2400" dirty="0"/>
              <a:t>they are very fast, even for large trees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50" y="1143000"/>
            <a:ext cx="2902550" cy="1715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0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249" y="1287959"/>
            <a:ext cx="7881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“Maximum Parsimony Algorithm”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32318"/>
            <a:ext cx="79617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A fundamentally different method: </a:t>
            </a:r>
          </a:p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Instead of </a:t>
            </a:r>
            <a:r>
              <a:rPr lang="en-US" sz="2800" b="1" i="1" u="sng" dirty="0" smtClean="0"/>
              <a:t>reconstructing</a:t>
            </a:r>
            <a:r>
              <a:rPr lang="en-US" sz="2800" dirty="0" smtClean="0"/>
              <a:t> a tree, </a:t>
            </a:r>
            <a:br>
              <a:rPr lang="en-US" sz="2800" dirty="0" smtClean="0"/>
            </a:br>
            <a:r>
              <a:rPr lang="en-US" sz="2800" dirty="0" smtClean="0"/>
              <a:t>we will </a:t>
            </a:r>
            <a:r>
              <a:rPr lang="en-US" sz="2800" b="1" i="1" u="sng" dirty="0" smtClean="0"/>
              <a:t>search</a:t>
            </a:r>
            <a:r>
              <a:rPr lang="en-US" sz="2800" dirty="0" smtClean="0"/>
              <a:t> for the best tree. </a:t>
            </a:r>
            <a:endParaRPr lang="en-US" sz="2800" dirty="0"/>
          </a:p>
        </p:txBody>
      </p:sp>
      <p:sp>
        <p:nvSpPr>
          <p:cNvPr id="5" name="Down Arrow 4"/>
          <p:cNvSpPr/>
          <p:nvPr/>
        </p:nvSpPr>
        <p:spPr>
          <a:xfrm>
            <a:off x="4343400" y="2133600"/>
            <a:ext cx="287383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0" y="4149182"/>
            <a:ext cx="931506" cy="6096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5364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/>
              <a:t>“</a:t>
            </a:r>
            <a:r>
              <a:rPr lang="en-US" sz="3600" i="1" dirty="0" err="1"/>
              <a:t>Pluralitas</a:t>
            </a:r>
            <a:r>
              <a:rPr lang="en-US" sz="3600" i="1" dirty="0"/>
              <a:t> non </a:t>
            </a:r>
            <a:r>
              <a:rPr lang="en-US" sz="3600" i="1" dirty="0" err="1"/>
              <a:t>est</a:t>
            </a:r>
            <a:r>
              <a:rPr lang="en-US" sz="3600" i="1" dirty="0"/>
              <a:t> </a:t>
            </a:r>
            <a:r>
              <a:rPr lang="en-US" sz="3600" i="1" dirty="0" err="1"/>
              <a:t>ponenda</a:t>
            </a:r>
            <a:r>
              <a:rPr lang="en-US" sz="3600" i="1" dirty="0"/>
              <a:t> sine necessitate”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79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7/70/William_of_Ockh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0342"/>
            <a:ext cx="1774348" cy="24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26074" y="359158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William of </a:t>
            </a:r>
            <a:r>
              <a:rPr lang="en-US" sz="1400" b="1" dirty="0" smtClean="0"/>
              <a:t>Ockham</a:t>
            </a:r>
            <a:br>
              <a:rPr lang="en-US" sz="1400" b="1" dirty="0" smtClean="0"/>
            </a:br>
            <a:r>
              <a:rPr lang="en-US" sz="1400" dirty="0" smtClean="0"/>
              <a:t>(</a:t>
            </a:r>
            <a:r>
              <a:rPr lang="en-US" sz="1400" dirty="0"/>
              <a:t>c. 1288 – c. 1348) 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(Maximum) Parsimony </a:t>
            </a:r>
            <a:r>
              <a:rPr lang="en-US" dirty="0" smtClean="0">
                <a:solidFill>
                  <a:srgbClr val="C00000"/>
                </a:solidFill>
              </a:rPr>
              <a:t>Principle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0343"/>
            <a:ext cx="6781800" cy="2447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/>
              <a:t>“</a:t>
            </a:r>
            <a:r>
              <a:rPr lang="en-US" sz="2400" i="1" dirty="0" err="1" smtClean="0"/>
              <a:t>Pluralitas</a:t>
            </a:r>
            <a:r>
              <a:rPr lang="en-US" sz="2400" i="1" dirty="0" smtClean="0"/>
              <a:t> </a:t>
            </a:r>
            <a:r>
              <a:rPr lang="en-US" sz="2400" i="1" dirty="0"/>
              <a:t>non </a:t>
            </a:r>
            <a:r>
              <a:rPr lang="en-US" sz="2400" i="1" dirty="0" err="1"/>
              <a:t>est</a:t>
            </a:r>
            <a:r>
              <a:rPr lang="en-US" sz="2400" i="1" dirty="0"/>
              <a:t> </a:t>
            </a:r>
            <a:r>
              <a:rPr lang="en-US" sz="2400" i="1" dirty="0" err="1"/>
              <a:t>ponenda</a:t>
            </a:r>
            <a:r>
              <a:rPr lang="en-US" sz="2400" i="1" dirty="0"/>
              <a:t> sine </a:t>
            </a:r>
            <a:r>
              <a:rPr lang="en-US" sz="2400" i="1" dirty="0" smtClean="0"/>
              <a:t>necessitate”</a:t>
            </a:r>
            <a:r>
              <a:rPr lang="en-US" sz="2400" i="1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(plurality </a:t>
            </a:r>
            <a:r>
              <a:rPr lang="en-US" sz="2400" dirty="0"/>
              <a:t>should not be posited without </a:t>
            </a:r>
            <a:r>
              <a:rPr lang="en-US" sz="2400" dirty="0" smtClean="0"/>
              <a:t>necessity)</a:t>
            </a:r>
            <a:br>
              <a:rPr lang="en-US" sz="2400" dirty="0" smtClean="0"/>
            </a:br>
            <a:r>
              <a:rPr lang="en-US" sz="1400" dirty="0" smtClean="0"/>
              <a:t>					               William </a:t>
            </a:r>
            <a:r>
              <a:rPr lang="en-US" sz="1400" dirty="0"/>
              <a:t>of Ockham</a:t>
            </a:r>
            <a:br>
              <a:rPr lang="en-US" sz="1400" dirty="0"/>
            </a:br>
            <a:endParaRPr lang="en-US" sz="14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Occam’s </a:t>
            </a:r>
            <a:r>
              <a:rPr lang="en-US" sz="2400" dirty="0"/>
              <a:t>Razor</a:t>
            </a:r>
            <a:r>
              <a:rPr lang="en-US" sz="2400" dirty="0" smtClean="0"/>
              <a:t>: Of </a:t>
            </a:r>
            <a:r>
              <a:rPr lang="en-US" sz="2400" dirty="0"/>
              <a:t>two equivalent theories 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explanations</a:t>
            </a:r>
            <a:r>
              <a:rPr lang="en-US" sz="2400" dirty="0"/>
              <a:t>, all other things being equal,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simpler one is to be preferred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426720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"when you hear hoof beats, think horses, not zebras“</a:t>
            </a:r>
            <a:br>
              <a:rPr lang="en-US" sz="2400" dirty="0" smtClean="0"/>
            </a:br>
            <a:r>
              <a:rPr lang="en-US" sz="1400" dirty="0" smtClean="0"/>
              <a:t>						              Medical diagnosis 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KISS principle: "Keep It Simple, Stupid!"</a:t>
            </a:r>
            <a:br>
              <a:rPr lang="en-US" sz="2400" dirty="0" smtClean="0"/>
            </a:br>
            <a:r>
              <a:rPr lang="en-US" sz="1400" dirty="0" smtClean="0"/>
              <a:t>		    			       Kelly Johnson, Engineer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“</a:t>
            </a:r>
            <a:r>
              <a:rPr lang="en-US" sz="2400" dirty="0"/>
              <a:t>Make everything as simple as possible, but not simpler”</a:t>
            </a:r>
            <a:br>
              <a:rPr lang="en-US" sz="2400" dirty="0"/>
            </a:br>
            <a:r>
              <a:rPr lang="en-US" sz="1400" dirty="0"/>
              <a:t>							Albert Einstein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9069" y="306050"/>
            <a:ext cx="52434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Parsimony principle </a:t>
            </a:r>
            <a:br>
              <a:rPr lang="en-US" sz="4400" dirty="0" smtClean="0"/>
            </a:br>
            <a:r>
              <a:rPr lang="en-US" sz="4400" dirty="0" smtClean="0"/>
              <a:t>for phylogenetic trees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551994" y="2895600"/>
            <a:ext cx="5867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Find the tree that requires the fewest evolutionary changes!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5987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6716" y="306050"/>
            <a:ext cx="30081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Lizard Island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1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gco_tre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55284"/>
            <a:ext cx="4800600" cy="517411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 4 </a:t>
            </a:r>
            <a:r>
              <a:rPr lang="en-US" dirty="0" smtClean="0"/>
              <a:t>species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3041780"/>
            <a:ext cx="7010400" cy="381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2001" y="1455285"/>
            <a:ext cx="1530220" cy="158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15077</TotalTime>
  <Words>578</Words>
  <Application>Microsoft Office PowerPoint</Application>
  <PresentationFormat>On-screen Show (4:3)</PresentationFormat>
  <Paragraphs>150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Parsimony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jht</dc:creator>
  <cp:lastModifiedBy>Elhanan Borenstein</cp:lastModifiedBy>
  <cp:revision>206</cp:revision>
  <cp:lastPrinted>2011-02-01T22:44:20Z</cp:lastPrinted>
  <dcterms:created xsi:type="dcterms:W3CDTF">2010-01-21T01:25:16Z</dcterms:created>
  <dcterms:modified xsi:type="dcterms:W3CDTF">2018-02-07T17:45:22Z</dcterms:modified>
</cp:coreProperties>
</file>