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7"/>
  </p:notesMasterIdLst>
  <p:handoutMasterIdLst>
    <p:handoutMasterId r:id="rId28"/>
  </p:handoutMasterIdLst>
  <p:sldIdLst>
    <p:sldId id="257" r:id="rId4"/>
    <p:sldId id="362" r:id="rId5"/>
    <p:sldId id="355" r:id="rId6"/>
    <p:sldId id="357" r:id="rId7"/>
    <p:sldId id="377" r:id="rId8"/>
    <p:sldId id="330" r:id="rId9"/>
    <p:sldId id="376" r:id="rId10"/>
    <p:sldId id="380" r:id="rId11"/>
    <p:sldId id="379" r:id="rId12"/>
    <p:sldId id="381" r:id="rId13"/>
    <p:sldId id="382" r:id="rId14"/>
    <p:sldId id="361" r:id="rId15"/>
    <p:sldId id="360" r:id="rId16"/>
    <p:sldId id="337" r:id="rId17"/>
    <p:sldId id="359" r:id="rId18"/>
    <p:sldId id="338" r:id="rId19"/>
    <p:sldId id="339" r:id="rId20"/>
    <p:sldId id="358" r:id="rId21"/>
    <p:sldId id="342" r:id="rId22"/>
    <p:sldId id="343" r:id="rId23"/>
    <p:sldId id="340" r:id="rId24"/>
    <p:sldId id="341" r:id="rId25"/>
    <p:sldId id="370"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DEAD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4660"/>
  </p:normalViewPr>
  <p:slideViewPr>
    <p:cSldViewPr snapToGrid="0">
      <p:cViewPr>
        <p:scale>
          <a:sx n="90" d="100"/>
          <a:sy n="90" d="100"/>
        </p:scale>
        <p:origin x="-2166" y="-4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48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48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48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6E85494-8BC1-4B17-BC51-E2B17CAEA179}" type="slidenum">
              <a:rPr lang="en-US"/>
              <a:pPr/>
              <a:t>‹#›</a:t>
            </a:fld>
            <a:endParaRPr lang="en-US"/>
          </a:p>
        </p:txBody>
      </p:sp>
    </p:spTree>
    <p:extLst>
      <p:ext uri="{BB962C8B-B14F-4D97-AF65-F5344CB8AC3E}">
        <p14:creationId xmlns:p14="http://schemas.microsoft.com/office/powerpoint/2010/main" val="626404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81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81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81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3A0D558-D351-4D83-94B2-1D2521AF4FC0}" type="slidenum">
              <a:rPr lang="en-US"/>
              <a:pPr/>
              <a:t>‹#›</a:t>
            </a:fld>
            <a:endParaRPr lang="en-US"/>
          </a:p>
        </p:txBody>
      </p:sp>
    </p:spTree>
    <p:extLst>
      <p:ext uri="{BB962C8B-B14F-4D97-AF65-F5344CB8AC3E}">
        <p14:creationId xmlns:p14="http://schemas.microsoft.com/office/powerpoint/2010/main" val="31163990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9BC62A5-4FA4-442D-BB5E-7B3E544FD5D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AC015E7-051B-46DE-8779-5C2EF7A7779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AB35149-118F-4663-9665-73129F221E6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4C46C4-6244-410F-ADEC-3A86893A4423}" type="datetimeFigureOut">
              <a:rPr lang="en-US" smtClean="0">
                <a:solidFill>
                  <a:prstClr val="black">
                    <a:tint val="75000"/>
                  </a:prstClr>
                </a:solidFill>
              </a:rPr>
              <a:pPr/>
              <a:t>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D3114E9-4222-4A72-8713-D3519DB6E1E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18615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4C46C4-6244-410F-ADEC-3A86893A4423}" type="datetimeFigureOut">
              <a:rPr lang="en-US" smtClean="0">
                <a:solidFill>
                  <a:prstClr val="black">
                    <a:tint val="75000"/>
                  </a:prstClr>
                </a:solidFill>
              </a:rPr>
              <a:pPr/>
              <a:t>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D3114E9-4222-4A72-8713-D3519DB6E1E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0640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4C46C4-6244-410F-ADEC-3A86893A4423}" type="datetimeFigureOut">
              <a:rPr lang="en-US" smtClean="0">
                <a:solidFill>
                  <a:prstClr val="black">
                    <a:tint val="75000"/>
                  </a:prstClr>
                </a:solidFill>
              </a:rPr>
              <a:pPr/>
              <a:t>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D3114E9-4222-4A72-8713-D3519DB6E1E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2175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4C46C4-6244-410F-ADEC-3A86893A4423}" type="datetimeFigureOut">
              <a:rPr lang="en-US" smtClean="0">
                <a:solidFill>
                  <a:prstClr val="black">
                    <a:tint val="75000"/>
                  </a:prstClr>
                </a:solidFill>
              </a:rPr>
              <a:pPr/>
              <a:t>2/5/2018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D3114E9-4222-4A72-8713-D3519DB6E1E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7568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4C46C4-6244-410F-ADEC-3A86893A4423}" type="datetimeFigureOut">
              <a:rPr lang="en-US" smtClean="0">
                <a:solidFill>
                  <a:prstClr val="black">
                    <a:tint val="75000"/>
                  </a:prstClr>
                </a:solidFill>
              </a:rPr>
              <a:pPr/>
              <a:t>2/5/2018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D3114E9-4222-4A72-8713-D3519DB6E1E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5564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4C46C4-6244-410F-ADEC-3A86893A4423}" type="datetimeFigureOut">
              <a:rPr lang="en-US" smtClean="0">
                <a:solidFill>
                  <a:prstClr val="black">
                    <a:tint val="75000"/>
                  </a:prstClr>
                </a:solidFill>
              </a:rPr>
              <a:pPr/>
              <a:t>2/5/2018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D3114E9-4222-4A72-8713-D3519DB6E1E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2665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C46C4-6244-410F-ADEC-3A86893A4423}" type="datetimeFigureOut">
              <a:rPr lang="en-US" smtClean="0">
                <a:solidFill>
                  <a:prstClr val="black">
                    <a:tint val="75000"/>
                  </a:prstClr>
                </a:solidFill>
              </a:rPr>
              <a:pPr/>
              <a:t>2/5/2018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D3114E9-4222-4A72-8713-D3519DB6E1E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46385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4C46C4-6244-410F-ADEC-3A86893A4423}" type="datetimeFigureOut">
              <a:rPr lang="en-US" smtClean="0">
                <a:solidFill>
                  <a:prstClr val="black">
                    <a:tint val="75000"/>
                  </a:prstClr>
                </a:solidFill>
              </a:rPr>
              <a:pPr/>
              <a:t>2/5/2018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D3114E9-4222-4A72-8713-D3519DB6E1E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590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159B122-A396-4E06-BB30-38311339E61D}"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4C46C4-6244-410F-ADEC-3A86893A4423}" type="datetimeFigureOut">
              <a:rPr lang="en-US" smtClean="0">
                <a:solidFill>
                  <a:prstClr val="black">
                    <a:tint val="75000"/>
                  </a:prstClr>
                </a:solidFill>
              </a:rPr>
              <a:pPr/>
              <a:t>2/5/2018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D3114E9-4222-4A72-8713-D3519DB6E1E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72858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4C46C4-6244-410F-ADEC-3A86893A4423}" type="datetimeFigureOut">
              <a:rPr lang="en-US" smtClean="0">
                <a:solidFill>
                  <a:prstClr val="black">
                    <a:tint val="75000"/>
                  </a:prstClr>
                </a:solidFill>
              </a:rPr>
              <a:pPr/>
              <a:t>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D3114E9-4222-4A72-8713-D3519DB6E1E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0265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4C46C4-6244-410F-ADEC-3A86893A4423}" type="datetimeFigureOut">
              <a:rPr lang="en-US" smtClean="0">
                <a:solidFill>
                  <a:prstClr val="black">
                    <a:tint val="75000"/>
                  </a:prstClr>
                </a:solidFill>
              </a:rPr>
              <a:pPr/>
              <a:t>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D3114E9-4222-4A72-8713-D3519DB6E1E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42676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4C46C4-6244-410F-ADEC-3A86893A4423}" type="datetimeFigureOut">
              <a:rPr lang="en-US" smtClean="0">
                <a:solidFill>
                  <a:prstClr val="black">
                    <a:tint val="75000"/>
                  </a:prstClr>
                </a:solidFill>
              </a:rPr>
              <a:pPr/>
              <a:t>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D3114E9-4222-4A72-8713-D3519DB6E1E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08182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4C46C4-6244-410F-ADEC-3A86893A4423}" type="datetimeFigureOut">
              <a:rPr lang="en-US" smtClean="0">
                <a:solidFill>
                  <a:prstClr val="black">
                    <a:tint val="75000"/>
                  </a:prstClr>
                </a:solidFill>
              </a:rPr>
              <a:pPr/>
              <a:t>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D3114E9-4222-4A72-8713-D3519DB6E1E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00265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4C46C4-6244-410F-ADEC-3A86893A4423}" type="datetimeFigureOut">
              <a:rPr lang="en-US" smtClean="0">
                <a:solidFill>
                  <a:prstClr val="black">
                    <a:tint val="75000"/>
                  </a:prstClr>
                </a:solidFill>
              </a:rPr>
              <a:pPr/>
              <a:t>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D3114E9-4222-4A72-8713-D3519DB6E1E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87184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4C46C4-6244-410F-ADEC-3A86893A4423}" type="datetimeFigureOut">
              <a:rPr lang="en-US" smtClean="0">
                <a:solidFill>
                  <a:prstClr val="black">
                    <a:tint val="75000"/>
                  </a:prstClr>
                </a:solidFill>
              </a:rPr>
              <a:pPr/>
              <a:t>2/5/2018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D3114E9-4222-4A72-8713-D3519DB6E1E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92750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4C46C4-6244-410F-ADEC-3A86893A4423}" type="datetimeFigureOut">
              <a:rPr lang="en-US" smtClean="0">
                <a:solidFill>
                  <a:prstClr val="black">
                    <a:tint val="75000"/>
                  </a:prstClr>
                </a:solidFill>
              </a:rPr>
              <a:pPr/>
              <a:t>2/5/2018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D3114E9-4222-4A72-8713-D3519DB6E1E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17813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4C46C4-6244-410F-ADEC-3A86893A4423}" type="datetimeFigureOut">
              <a:rPr lang="en-US" smtClean="0">
                <a:solidFill>
                  <a:prstClr val="black">
                    <a:tint val="75000"/>
                  </a:prstClr>
                </a:solidFill>
              </a:rPr>
              <a:pPr/>
              <a:t>2/5/2018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D3114E9-4222-4A72-8713-D3519DB6E1E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21307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C46C4-6244-410F-ADEC-3A86893A4423}" type="datetimeFigureOut">
              <a:rPr lang="en-US" smtClean="0">
                <a:solidFill>
                  <a:prstClr val="black">
                    <a:tint val="75000"/>
                  </a:prstClr>
                </a:solidFill>
              </a:rPr>
              <a:pPr/>
              <a:t>2/5/2018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D3114E9-4222-4A72-8713-D3519DB6E1E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27958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B03599C-13AE-435C-BDF9-40EA4C8D9FA9}"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4C46C4-6244-410F-ADEC-3A86893A4423}" type="datetimeFigureOut">
              <a:rPr lang="en-US" smtClean="0">
                <a:solidFill>
                  <a:prstClr val="black">
                    <a:tint val="75000"/>
                  </a:prstClr>
                </a:solidFill>
              </a:rPr>
              <a:pPr/>
              <a:t>2/5/2018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D3114E9-4222-4A72-8713-D3519DB6E1E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78770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4C46C4-6244-410F-ADEC-3A86893A4423}" type="datetimeFigureOut">
              <a:rPr lang="en-US" smtClean="0">
                <a:solidFill>
                  <a:prstClr val="black">
                    <a:tint val="75000"/>
                  </a:prstClr>
                </a:solidFill>
              </a:rPr>
              <a:pPr/>
              <a:t>2/5/2018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D3114E9-4222-4A72-8713-D3519DB6E1E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059619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4C46C4-6244-410F-ADEC-3A86893A4423}" type="datetimeFigureOut">
              <a:rPr lang="en-US" smtClean="0">
                <a:solidFill>
                  <a:prstClr val="black">
                    <a:tint val="75000"/>
                  </a:prstClr>
                </a:solidFill>
              </a:rPr>
              <a:pPr/>
              <a:t>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D3114E9-4222-4A72-8713-D3519DB6E1E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151038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4C46C4-6244-410F-ADEC-3A86893A4423}" type="datetimeFigureOut">
              <a:rPr lang="en-US" smtClean="0">
                <a:solidFill>
                  <a:prstClr val="black">
                    <a:tint val="75000"/>
                  </a:prstClr>
                </a:solidFill>
              </a:rPr>
              <a:pPr/>
              <a:t>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D3114E9-4222-4A72-8713-D3519DB6E1E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3225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3A2D8C7-29C9-407F-BFA7-9BA4355A955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48D79E1-07C7-45C7-A602-A8694C5EEDC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34CC5B3-4489-47AE-B462-D8125315F93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78581FD-2FB3-41AA-837B-07150FB01F3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D66EE62-F0FC-469C-B3CF-7623F46AB9A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67136F6-3BE8-4215-9DA3-81B06DBDB12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A9467D2-C0F1-495B-992D-DFC2A467473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F4C46C4-6244-410F-ADEC-3A86893A4423}" type="datetimeFigureOut">
              <a:rPr lang="en-US" smtClean="0">
                <a:solidFill>
                  <a:prstClr val="black">
                    <a:tint val="75000"/>
                  </a:prstClr>
                </a:solidFill>
                <a:latin typeface="Calibri"/>
              </a:rPr>
              <a:pPr fontAlgn="auto">
                <a:spcBef>
                  <a:spcPts val="0"/>
                </a:spcBef>
                <a:spcAft>
                  <a:spcPts val="0"/>
                </a:spcAft>
              </a:pPr>
              <a:t>2/5/2018</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1D3114E9-4222-4A72-8713-D3519DB6E1E0}"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4437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F4C46C4-6244-410F-ADEC-3A86893A4423}" type="datetimeFigureOut">
              <a:rPr lang="en-US" smtClean="0">
                <a:solidFill>
                  <a:prstClr val="black">
                    <a:tint val="75000"/>
                  </a:prstClr>
                </a:solidFill>
                <a:latin typeface="Calibri"/>
              </a:rPr>
              <a:pPr fontAlgn="auto">
                <a:spcBef>
                  <a:spcPts val="0"/>
                </a:spcBef>
                <a:spcAft>
                  <a:spcPts val="0"/>
                </a:spcAft>
              </a:pPr>
              <a:t>2/5/2018</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1D3114E9-4222-4A72-8713-D3519DB6E1E0}"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3145332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295400"/>
            <a:ext cx="9144000" cy="1470025"/>
          </a:xfrm>
        </p:spPr>
        <p:txBody>
          <a:bodyPr/>
          <a:lstStyle/>
          <a:p>
            <a:r>
              <a:rPr lang="en-US" sz="7200" b="1" dirty="0" smtClean="0">
                <a:latin typeface="Calibri" pitchFamily="34" charset="0"/>
                <a:cs typeface="Calibri" pitchFamily="34" charset="0"/>
              </a:rPr>
              <a:t>Functions</a:t>
            </a:r>
            <a:endParaRPr lang="en-US" sz="7200" dirty="0">
              <a:latin typeface="Calibri" pitchFamily="34" charset="0"/>
              <a:cs typeface="Calibri" pitchFamily="34" charset="0"/>
            </a:endParaRPr>
          </a:p>
        </p:txBody>
      </p:sp>
      <p:sp>
        <p:nvSpPr>
          <p:cNvPr id="3075" name="Rectangle 3"/>
          <p:cNvSpPr>
            <a:spLocks noGrp="1" noChangeArrowheads="1"/>
          </p:cNvSpPr>
          <p:nvPr>
            <p:ph type="subTitle" idx="1"/>
          </p:nvPr>
        </p:nvSpPr>
        <p:spPr>
          <a:xfrm>
            <a:off x="762000" y="3657600"/>
            <a:ext cx="7467600" cy="1752600"/>
          </a:xfrm>
        </p:spPr>
        <p:txBody>
          <a:bodyPr/>
          <a:lstStyle/>
          <a:p>
            <a:r>
              <a:rPr lang="en-US" sz="2800" dirty="0">
                <a:latin typeface="Calibri" pitchFamily="34" charset="0"/>
                <a:cs typeface="Calibri" pitchFamily="34" charset="0"/>
              </a:rPr>
              <a:t>Genome 559: Introduction to Statistical and Computational Genomics</a:t>
            </a:r>
          </a:p>
          <a:p>
            <a:r>
              <a:rPr lang="en-US" sz="2800" b="1" dirty="0" smtClean="0">
                <a:latin typeface="Calibri" pitchFamily="34" charset="0"/>
                <a:cs typeface="Calibri" pitchFamily="34" charset="0"/>
              </a:rPr>
              <a:t>Elhanan </a:t>
            </a:r>
            <a:r>
              <a:rPr lang="en-US" sz="2800" b="1" dirty="0" err="1" smtClean="0">
                <a:latin typeface="Calibri" pitchFamily="34" charset="0"/>
                <a:cs typeface="Calibri" pitchFamily="34" charset="0"/>
              </a:rPr>
              <a:t>Borenstein</a:t>
            </a:r>
            <a:endParaRPr lang="en-US" sz="2800" b="1" dirty="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dirty="0" smtClean="0">
                <a:solidFill>
                  <a:prstClr val="black"/>
                </a:solidFill>
                <a:latin typeface="Calibri" panose="020F0502020204030204" pitchFamily="34" charset="0"/>
              </a:rPr>
              <a:t>A note about </a:t>
            </a:r>
            <a:r>
              <a:rPr lang="en-US" dirty="0" smtClean="0">
                <a:solidFill>
                  <a:prstClr val="black"/>
                </a:solidFill>
                <a:latin typeface="Calibri" panose="020F0502020204030204" pitchFamily="34" charset="0"/>
              </a:rPr>
              <a:t>variable names</a:t>
            </a:r>
            <a:endParaRPr lang="en-US" dirty="0" smtClean="0">
              <a:solidFill>
                <a:prstClr val="black"/>
              </a:solidFill>
              <a:latin typeface="Calibri" panose="020F0502020204030204" pitchFamily="34" charset="0"/>
            </a:endParaRPr>
          </a:p>
        </p:txBody>
      </p:sp>
      <p:sp>
        <p:nvSpPr>
          <p:cNvPr id="13" name="TextBox 12"/>
          <p:cNvSpPr txBox="1"/>
          <p:nvPr/>
        </p:nvSpPr>
        <p:spPr>
          <a:xfrm>
            <a:off x="526850" y="921477"/>
            <a:ext cx="8207696" cy="5755422"/>
          </a:xfrm>
          <a:prstGeom prst="rect">
            <a:avLst/>
          </a:prstGeom>
          <a:noFill/>
          <a:ln w="12700">
            <a:solidFill>
              <a:schemeClr val="accent1">
                <a:lumMod val="25000"/>
              </a:schemeClr>
            </a:solidFill>
          </a:ln>
        </p:spPr>
        <p:txBody>
          <a:bodyPr wrap="none" rtlCol="0">
            <a:spAutoFit/>
          </a:bodyPr>
          <a:lstStyle/>
          <a:p>
            <a:r>
              <a:rPr lang="en-US" sz="1600" b="1" dirty="0">
                <a:solidFill>
                  <a:schemeClr val="accent2">
                    <a:lumMod val="60000"/>
                    <a:lumOff val="40000"/>
                  </a:schemeClr>
                </a:solidFill>
                <a:latin typeface="Courier New" pitchFamily="49" charset="0"/>
                <a:cs typeface="Courier New" pitchFamily="49" charset="0"/>
              </a:rPr>
              <a:t>import math</a:t>
            </a:r>
          </a:p>
          <a:p>
            <a:endParaRPr lang="en-US" sz="1600" b="1" dirty="0">
              <a:solidFill>
                <a:schemeClr val="accent2">
                  <a:lumMod val="60000"/>
                  <a:lumOff val="40000"/>
                </a:schemeClr>
              </a:solidFill>
              <a:latin typeface="Courier New" pitchFamily="49" charset="0"/>
              <a:cs typeface="Courier New" pitchFamily="49" charset="0"/>
            </a:endParaRPr>
          </a:p>
          <a:p>
            <a:r>
              <a:rPr lang="en-US" sz="1600" b="1" dirty="0" err="1">
                <a:solidFill>
                  <a:schemeClr val="accent2">
                    <a:lumMod val="60000"/>
                    <a:lumOff val="40000"/>
                  </a:schemeClr>
                </a:solidFill>
                <a:latin typeface="Courier New" pitchFamily="49" charset="0"/>
                <a:cs typeface="Courier New" pitchFamily="49" charset="0"/>
              </a:rPr>
              <a:t>def</a:t>
            </a:r>
            <a:r>
              <a:rPr lang="en-US" sz="1600" b="1" dirty="0">
                <a:solidFill>
                  <a:schemeClr val="accent2">
                    <a:lumMod val="60000"/>
                    <a:lumOff val="40000"/>
                  </a:schemeClr>
                </a:solidFill>
                <a:latin typeface="Courier New" pitchFamily="49" charset="0"/>
                <a:cs typeface="Courier New" pitchFamily="49" charset="0"/>
              </a:rPr>
              <a:t> </a:t>
            </a:r>
            <a:r>
              <a:rPr lang="en-US" sz="1600" b="1" dirty="0" err="1">
                <a:solidFill>
                  <a:schemeClr val="accent2">
                    <a:lumMod val="60000"/>
                    <a:lumOff val="40000"/>
                  </a:schemeClr>
                </a:solidFill>
                <a:latin typeface="Courier New" pitchFamily="49" charset="0"/>
                <a:cs typeface="Courier New" pitchFamily="49" charset="0"/>
              </a:rPr>
              <a:t>jc_dist</a:t>
            </a:r>
            <a:r>
              <a:rPr lang="en-US" sz="1600" b="1" dirty="0">
                <a:solidFill>
                  <a:schemeClr val="accent2">
                    <a:lumMod val="60000"/>
                    <a:lumOff val="40000"/>
                  </a:schemeClr>
                </a:solidFill>
                <a:latin typeface="Courier New" pitchFamily="49" charset="0"/>
                <a:cs typeface="Courier New" pitchFamily="49" charset="0"/>
              </a:rPr>
              <a:t>(</a:t>
            </a:r>
            <a:r>
              <a:rPr lang="en-US" sz="1600" b="1" dirty="0" err="1">
                <a:solidFill>
                  <a:srgbClr val="FF0000"/>
                </a:solidFill>
                <a:latin typeface="Courier New" pitchFamily="49" charset="0"/>
                <a:cs typeface="Courier New" pitchFamily="49" charset="0"/>
              </a:rPr>
              <a:t>rawdist</a:t>
            </a:r>
            <a:r>
              <a:rPr lang="en-US" sz="1600" b="1" dirty="0">
                <a:solidFill>
                  <a:schemeClr val="accent2">
                    <a:lumMod val="60000"/>
                    <a:lumOff val="40000"/>
                  </a:schemeClr>
                </a:solidFill>
                <a:latin typeface="Courier New" pitchFamily="49" charset="0"/>
                <a:cs typeface="Courier New" pitchFamily="49" charset="0"/>
              </a:rPr>
              <a:t>):</a:t>
            </a:r>
          </a:p>
          <a:p>
            <a:r>
              <a:rPr lang="en-US" sz="1600" b="1" dirty="0">
                <a:solidFill>
                  <a:schemeClr val="accent2">
                    <a:lumMod val="60000"/>
                    <a:lumOff val="40000"/>
                  </a:schemeClr>
                </a:solidFill>
                <a:latin typeface="Courier New" pitchFamily="49" charset="0"/>
                <a:cs typeface="Courier New" pitchFamily="49" charset="0"/>
              </a:rPr>
              <a:t>    if </a:t>
            </a:r>
            <a:r>
              <a:rPr lang="en-US" sz="1600" b="1" dirty="0" err="1">
                <a:solidFill>
                  <a:srgbClr val="FF0000"/>
                </a:solidFill>
                <a:latin typeface="Courier New" pitchFamily="49" charset="0"/>
                <a:cs typeface="Courier New" pitchFamily="49" charset="0"/>
              </a:rPr>
              <a:t>rawdist</a:t>
            </a:r>
            <a:r>
              <a:rPr lang="en-US" sz="1600" b="1" dirty="0">
                <a:solidFill>
                  <a:schemeClr val="accent2">
                    <a:lumMod val="60000"/>
                    <a:lumOff val="40000"/>
                  </a:schemeClr>
                </a:solidFill>
                <a:latin typeface="Courier New" pitchFamily="49" charset="0"/>
                <a:cs typeface="Courier New" pitchFamily="49" charset="0"/>
              </a:rPr>
              <a:t> &lt; 0.75 and </a:t>
            </a:r>
            <a:r>
              <a:rPr lang="en-US" sz="1600" b="1" dirty="0" err="1">
                <a:solidFill>
                  <a:srgbClr val="FF0000"/>
                </a:solidFill>
                <a:latin typeface="Courier New" pitchFamily="49" charset="0"/>
                <a:cs typeface="Courier New" pitchFamily="49" charset="0"/>
              </a:rPr>
              <a:t>rawdist</a:t>
            </a:r>
            <a:r>
              <a:rPr lang="en-US" sz="1600" b="1" dirty="0">
                <a:solidFill>
                  <a:schemeClr val="accent2">
                    <a:lumMod val="60000"/>
                    <a:lumOff val="40000"/>
                  </a:schemeClr>
                </a:solidFill>
                <a:latin typeface="Courier New" pitchFamily="49" charset="0"/>
                <a:cs typeface="Courier New" pitchFamily="49" charset="0"/>
              </a:rPr>
              <a:t> &gt; 0.0:</a:t>
            </a:r>
          </a:p>
          <a:p>
            <a:r>
              <a:rPr lang="en-US" sz="1600" b="1" dirty="0">
                <a:solidFill>
                  <a:schemeClr val="accent2">
                    <a:lumMod val="60000"/>
                    <a:lumOff val="40000"/>
                  </a:schemeClr>
                </a:solidFill>
                <a:latin typeface="Courier New" pitchFamily="49" charset="0"/>
                <a:cs typeface="Courier New" pitchFamily="49" charset="0"/>
              </a:rPr>
              <a:t>        </a:t>
            </a:r>
            <a:r>
              <a:rPr lang="en-US" sz="1600" b="1" dirty="0" err="1">
                <a:solidFill>
                  <a:schemeClr val="accent2">
                    <a:lumMod val="60000"/>
                    <a:lumOff val="40000"/>
                  </a:schemeClr>
                </a:solidFill>
                <a:latin typeface="Courier New" pitchFamily="49" charset="0"/>
                <a:cs typeface="Courier New" pitchFamily="49" charset="0"/>
              </a:rPr>
              <a:t>newdist</a:t>
            </a:r>
            <a:r>
              <a:rPr lang="en-US" sz="1600" b="1" dirty="0">
                <a:solidFill>
                  <a:schemeClr val="accent2">
                    <a:lumMod val="60000"/>
                    <a:lumOff val="40000"/>
                  </a:schemeClr>
                </a:solidFill>
                <a:latin typeface="Courier New" pitchFamily="49" charset="0"/>
                <a:cs typeface="Courier New" pitchFamily="49" charset="0"/>
              </a:rPr>
              <a:t> = (-3.0/4.0) * math.log(1.0 - (4.0/3.0)* </a:t>
            </a:r>
            <a:r>
              <a:rPr lang="en-US" sz="1600" b="1" dirty="0" err="1">
                <a:solidFill>
                  <a:srgbClr val="FF0000"/>
                </a:solidFill>
                <a:latin typeface="Courier New" pitchFamily="49" charset="0"/>
                <a:cs typeface="Courier New" pitchFamily="49" charset="0"/>
              </a:rPr>
              <a:t>rawdist</a:t>
            </a:r>
            <a:r>
              <a:rPr lang="en-US" sz="1600" b="1" dirty="0">
                <a:solidFill>
                  <a:schemeClr val="accent2">
                    <a:lumMod val="60000"/>
                    <a:lumOff val="40000"/>
                  </a:schemeClr>
                </a:solidFill>
                <a:latin typeface="Courier New" pitchFamily="49" charset="0"/>
                <a:cs typeface="Courier New" pitchFamily="49" charset="0"/>
              </a:rPr>
              <a:t>)</a:t>
            </a:r>
          </a:p>
          <a:p>
            <a:r>
              <a:rPr lang="en-US" sz="1600" b="1" dirty="0">
                <a:solidFill>
                  <a:schemeClr val="accent2">
                    <a:lumMod val="60000"/>
                    <a:lumOff val="40000"/>
                  </a:schemeClr>
                </a:solidFill>
                <a:latin typeface="Courier New" pitchFamily="49" charset="0"/>
                <a:cs typeface="Courier New" pitchFamily="49" charset="0"/>
              </a:rPr>
              <a:t>        return </a:t>
            </a:r>
            <a:r>
              <a:rPr lang="en-US" sz="1600" b="1" dirty="0" err="1">
                <a:solidFill>
                  <a:schemeClr val="accent2">
                    <a:lumMod val="60000"/>
                    <a:lumOff val="40000"/>
                  </a:schemeClr>
                </a:solidFill>
                <a:latin typeface="Courier New" pitchFamily="49" charset="0"/>
                <a:cs typeface="Courier New" pitchFamily="49" charset="0"/>
              </a:rPr>
              <a:t>newdist</a:t>
            </a:r>
            <a:endParaRPr lang="en-US" sz="1600" b="1" dirty="0">
              <a:solidFill>
                <a:schemeClr val="accent2">
                  <a:lumMod val="60000"/>
                  <a:lumOff val="40000"/>
                </a:schemeClr>
              </a:solidFill>
              <a:latin typeface="Courier New" pitchFamily="49" charset="0"/>
              <a:cs typeface="Courier New" pitchFamily="49" charset="0"/>
            </a:endParaRPr>
          </a:p>
          <a:p>
            <a:r>
              <a:rPr lang="en-US" sz="1600" b="1" dirty="0">
                <a:solidFill>
                  <a:schemeClr val="accent2">
                    <a:lumMod val="60000"/>
                    <a:lumOff val="40000"/>
                  </a:schemeClr>
                </a:solidFill>
                <a:latin typeface="Courier New" pitchFamily="49" charset="0"/>
                <a:cs typeface="Courier New" pitchFamily="49" charset="0"/>
              </a:rPr>
              <a:t>    </a:t>
            </a:r>
            <a:r>
              <a:rPr lang="en-US" sz="1600" b="1" dirty="0" err="1">
                <a:solidFill>
                  <a:schemeClr val="accent2">
                    <a:lumMod val="60000"/>
                    <a:lumOff val="40000"/>
                  </a:schemeClr>
                </a:solidFill>
                <a:latin typeface="Courier New" pitchFamily="49" charset="0"/>
                <a:cs typeface="Courier New" pitchFamily="49" charset="0"/>
              </a:rPr>
              <a:t>elif</a:t>
            </a:r>
            <a:r>
              <a:rPr lang="en-US" sz="1600" b="1" dirty="0">
                <a:solidFill>
                  <a:schemeClr val="accent2">
                    <a:lumMod val="60000"/>
                    <a:lumOff val="40000"/>
                  </a:schemeClr>
                </a:solidFill>
                <a:latin typeface="Courier New" pitchFamily="49" charset="0"/>
                <a:cs typeface="Courier New" pitchFamily="49" charset="0"/>
              </a:rPr>
              <a:t> </a:t>
            </a:r>
            <a:r>
              <a:rPr lang="en-US" sz="1600" b="1" dirty="0" err="1">
                <a:solidFill>
                  <a:srgbClr val="FF0000"/>
                </a:solidFill>
                <a:latin typeface="Courier New" pitchFamily="49" charset="0"/>
                <a:cs typeface="Courier New" pitchFamily="49" charset="0"/>
              </a:rPr>
              <a:t>rawdist</a:t>
            </a:r>
            <a:r>
              <a:rPr lang="en-US" sz="1600" b="1" dirty="0">
                <a:solidFill>
                  <a:schemeClr val="accent2">
                    <a:lumMod val="60000"/>
                    <a:lumOff val="40000"/>
                  </a:schemeClr>
                </a:solidFill>
                <a:latin typeface="Courier New" pitchFamily="49" charset="0"/>
                <a:cs typeface="Courier New" pitchFamily="49" charset="0"/>
              </a:rPr>
              <a:t> &gt;= 0.75:</a:t>
            </a:r>
          </a:p>
          <a:p>
            <a:r>
              <a:rPr lang="en-US" sz="1600" b="1" dirty="0">
                <a:solidFill>
                  <a:schemeClr val="accent2">
                    <a:lumMod val="60000"/>
                    <a:lumOff val="40000"/>
                  </a:schemeClr>
                </a:solidFill>
                <a:latin typeface="Courier New" pitchFamily="49" charset="0"/>
                <a:cs typeface="Courier New" pitchFamily="49" charset="0"/>
              </a:rPr>
              <a:t>        return 1000.0</a:t>
            </a:r>
          </a:p>
          <a:p>
            <a:r>
              <a:rPr lang="en-US" sz="1600" b="1" dirty="0">
                <a:solidFill>
                  <a:schemeClr val="accent2">
                    <a:lumMod val="60000"/>
                    <a:lumOff val="40000"/>
                  </a:schemeClr>
                </a:solidFill>
                <a:latin typeface="Courier New" pitchFamily="49" charset="0"/>
                <a:cs typeface="Courier New" pitchFamily="49" charset="0"/>
              </a:rPr>
              <a:t>    else:</a:t>
            </a:r>
          </a:p>
          <a:p>
            <a:r>
              <a:rPr lang="en-US" sz="1600" b="1" dirty="0">
                <a:solidFill>
                  <a:schemeClr val="accent2">
                    <a:lumMod val="60000"/>
                    <a:lumOff val="40000"/>
                  </a:schemeClr>
                </a:solidFill>
                <a:latin typeface="Courier New" pitchFamily="49" charset="0"/>
                <a:cs typeface="Courier New" pitchFamily="49" charset="0"/>
              </a:rPr>
              <a:t>        return 0.0</a:t>
            </a:r>
          </a:p>
          <a:p>
            <a:endParaRPr lang="en-US" sz="1600" b="1" dirty="0" smtClean="0">
              <a:solidFill>
                <a:schemeClr val="accent2">
                  <a:lumMod val="60000"/>
                  <a:lumOff val="40000"/>
                </a:schemeClr>
              </a:solidFill>
              <a:latin typeface="Courier New" pitchFamily="49" charset="0"/>
              <a:cs typeface="Courier New" pitchFamily="49" charset="0"/>
            </a:endParaRPr>
          </a:p>
          <a:p>
            <a:r>
              <a:rPr lang="en-US" sz="1600" b="1" dirty="0" smtClean="0">
                <a:solidFill>
                  <a:schemeClr val="accent2">
                    <a:lumMod val="60000"/>
                    <a:lumOff val="40000"/>
                  </a:schemeClr>
                </a:solidFill>
                <a:latin typeface="Courier New" pitchFamily="49" charset="0"/>
                <a:cs typeface="Courier New" pitchFamily="49" charset="0"/>
              </a:rPr>
              <a:t>import </a:t>
            </a:r>
            <a:r>
              <a:rPr lang="en-US" sz="1600" b="1" dirty="0" smtClean="0">
                <a:solidFill>
                  <a:schemeClr val="accent2">
                    <a:lumMod val="60000"/>
                    <a:lumOff val="40000"/>
                  </a:schemeClr>
                </a:solidFill>
                <a:latin typeface="Courier New" pitchFamily="49" charset="0"/>
                <a:cs typeface="Courier New" pitchFamily="49" charset="0"/>
              </a:rPr>
              <a:t>sys</a:t>
            </a:r>
          </a:p>
          <a:p>
            <a:endParaRPr lang="en-US" sz="1600" b="1" dirty="0" smtClean="0">
              <a:solidFill>
                <a:schemeClr val="accent2">
                  <a:lumMod val="60000"/>
                  <a:lumOff val="40000"/>
                </a:schemeClr>
              </a:solidFill>
              <a:latin typeface="Courier New" pitchFamily="49" charset="0"/>
              <a:cs typeface="Courier New" pitchFamily="49" charset="0"/>
            </a:endParaRPr>
          </a:p>
          <a:p>
            <a:r>
              <a:rPr lang="en-US" sz="1600" b="1" dirty="0" err="1" smtClean="0">
                <a:solidFill>
                  <a:srgbClr val="00B050"/>
                </a:solidFill>
                <a:latin typeface="Courier New" pitchFamily="49" charset="0"/>
                <a:cs typeface="Courier New" pitchFamily="49" charset="0"/>
              </a:rPr>
              <a:t>dist</a:t>
            </a:r>
            <a:r>
              <a:rPr lang="en-US" sz="1600" b="1" dirty="0" smtClean="0">
                <a:solidFill>
                  <a:srgbClr val="00B050"/>
                </a:solidFill>
                <a:latin typeface="Courier New" pitchFamily="49" charset="0"/>
                <a:cs typeface="Courier New" pitchFamily="49" charset="0"/>
              </a:rPr>
              <a:t> </a:t>
            </a:r>
            <a:r>
              <a:rPr lang="en-US" sz="1600" b="1" dirty="0" smtClean="0">
                <a:solidFill>
                  <a:schemeClr val="accent2">
                    <a:lumMod val="60000"/>
                    <a:lumOff val="40000"/>
                  </a:schemeClr>
                </a:solidFill>
                <a:latin typeface="Courier New" pitchFamily="49" charset="0"/>
                <a:cs typeface="Courier New" pitchFamily="49" charset="0"/>
              </a:rPr>
              <a:t>= sys.argv[1]</a:t>
            </a:r>
          </a:p>
          <a:p>
            <a:r>
              <a:rPr lang="en-US" sz="1600" b="1" dirty="0" err="1" smtClean="0">
                <a:solidFill>
                  <a:schemeClr val="accent2">
                    <a:lumMod val="60000"/>
                    <a:lumOff val="40000"/>
                  </a:schemeClr>
                </a:solidFill>
                <a:latin typeface="Courier New" pitchFamily="49" charset="0"/>
                <a:cs typeface="Courier New" pitchFamily="49" charset="0"/>
              </a:rPr>
              <a:t>correctedDist</a:t>
            </a:r>
            <a:r>
              <a:rPr lang="en-US" sz="1600" b="1" dirty="0" smtClean="0">
                <a:solidFill>
                  <a:schemeClr val="accent2">
                    <a:lumMod val="60000"/>
                    <a:lumOff val="40000"/>
                  </a:schemeClr>
                </a:solidFill>
                <a:latin typeface="Courier New" pitchFamily="49" charset="0"/>
                <a:cs typeface="Courier New" pitchFamily="49" charset="0"/>
              </a:rPr>
              <a:t> = </a:t>
            </a:r>
            <a:r>
              <a:rPr lang="en-US" sz="1600" b="1" dirty="0" err="1" smtClean="0">
                <a:solidFill>
                  <a:schemeClr val="accent2">
                    <a:lumMod val="60000"/>
                    <a:lumOff val="40000"/>
                  </a:schemeClr>
                </a:solidFill>
                <a:latin typeface="Courier New" pitchFamily="49" charset="0"/>
                <a:cs typeface="Courier New" pitchFamily="49" charset="0"/>
              </a:rPr>
              <a:t>jc_dist</a:t>
            </a:r>
            <a:r>
              <a:rPr lang="en-US" sz="1600" b="1" dirty="0" smtClean="0">
                <a:solidFill>
                  <a:schemeClr val="accent2">
                    <a:lumMod val="60000"/>
                    <a:lumOff val="40000"/>
                  </a:schemeClr>
                </a:solidFill>
                <a:latin typeface="Courier New" pitchFamily="49" charset="0"/>
                <a:cs typeface="Courier New" pitchFamily="49" charset="0"/>
              </a:rPr>
              <a:t>(</a:t>
            </a:r>
            <a:r>
              <a:rPr lang="en-US" sz="1600" b="1" dirty="0" err="1" smtClean="0">
                <a:solidFill>
                  <a:srgbClr val="00B050"/>
                </a:solidFill>
                <a:latin typeface="Courier New" pitchFamily="49" charset="0"/>
                <a:cs typeface="Courier New" pitchFamily="49" charset="0"/>
              </a:rPr>
              <a:t>dist</a:t>
            </a:r>
            <a:r>
              <a:rPr lang="en-US" sz="1600" b="1" dirty="0" smtClean="0">
                <a:solidFill>
                  <a:schemeClr val="accent2">
                    <a:lumMod val="60000"/>
                    <a:lumOff val="40000"/>
                  </a:schemeClr>
                </a:solidFill>
                <a:latin typeface="Courier New" pitchFamily="49" charset="0"/>
                <a:cs typeface="Courier New" pitchFamily="49" charset="0"/>
              </a:rPr>
              <a:t>)</a:t>
            </a:r>
          </a:p>
          <a:p>
            <a:endParaRPr lang="en-US" sz="1600" b="1" dirty="0" smtClean="0">
              <a:solidFill>
                <a:schemeClr val="accent2">
                  <a:lumMod val="60000"/>
                  <a:lumOff val="40000"/>
                </a:schemeClr>
              </a:solidFill>
              <a:latin typeface="Courier New" pitchFamily="49" charset="0"/>
              <a:cs typeface="Courier New" pitchFamily="49" charset="0"/>
            </a:endParaRPr>
          </a:p>
          <a:p>
            <a:r>
              <a:rPr lang="en-US" sz="1600" b="1" dirty="0" err="1" smtClean="0">
                <a:solidFill>
                  <a:schemeClr val="bg1">
                    <a:lumMod val="65000"/>
                  </a:schemeClr>
                </a:solidFill>
                <a:latin typeface="Courier New" pitchFamily="49" charset="0"/>
                <a:cs typeface="Courier New" pitchFamily="49" charset="0"/>
              </a:rPr>
              <a:t>AnotherDist</a:t>
            </a:r>
            <a:r>
              <a:rPr lang="en-US" sz="1600" b="1" dirty="0" smtClean="0">
                <a:solidFill>
                  <a:schemeClr val="bg1">
                    <a:lumMod val="65000"/>
                  </a:schemeClr>
                </a:solidFill>
                <a:latin typeface="Courier New" pitchFamily="49" charset="0"/>
                <a:cs typeface="Courier New" pitchFamily="49" charset="0"/>
              </a:rPr>
              <a:t> </a:t>
            </a:r>
            <a:r>
              <a:rPr lang="en-US" sz="1600" b="1" dirty="0" smtClean="0">
                <a:solidFill>
                  <a:schemeClr val="accent2">
                    <a:lumMod val="60000"/>
                    <a:lumOff val="40000"/>
                  </a:schemeClr>
                </a:solidFill>
                <a:latin typeface="Courier New" pitchFamily="49" charset="0"/>
                <a:cs typeface="Courier New" pitchFamily="49" charset="0"/>
              </a:rPr>
              <a:t>= 0.354</a:t>
            </a:r>
            <a:endParaRPr lang="en-US" sz="1600" b="1" dirty="0">
              <a:solidFill>
                <a:schemeClr val="accent2">
                  <a:lumMod val="60000"/>
                  <a:lumOff val="40000"/>
                </a:schemeClr>
              </a:solidFill>
              <a:latin typeface="Courier New" pitchFamily="49" charset="0"/>
              <a:cs typeface="Courier New" pitchFamily="49" charset="0"/>
            </a:endParaRPr>
          </a:p>
          <a:p>
            <a:r>
              <a:rPr lang="en-US" sz="1600" b="1" dirty="0" err="1" smtClean="0">
                <a:solidFill>
                  <a:schemeClr val="accent2">
                    <a:lumMod val="60000"/>
                    <a:lumOff val="40000"/>
                  </a:schemeClr>
                </a:solidFill>
                <a:latin typeface="Courier New" pitchFamily="49" charset="0"/>
                <a:cs typeface="Courier New" pitchFamily="49" charset="0"/>
              </a:rPr>
              <a:t>AnotherCorrectedDist</a:t>
            </a:r>
            <a:r>
              <a:rPr lang="en-US" sz="1600" b="1" dirty="0" smtClean="0">
                <a:solidFill>
                  <a:schemeClr val="accent2">
                    <a:lumMod val="60000"/>
                    <a:lumOff val="40000"/>
                  </a:schemeClr>
                </a:solidFill>
                <a:latin typeface="Courier New" pitchFamily="49" charset="0"/>
                <a:cs typeface="Courier New" pitchFamily="49" charset="0"/>
              </a:rPr>
              <a:t> </a:t>
            </a:r>
            <a:r>
              <a:rPr lang="en-US" sz="1600" b="1" dirty="0">
                <a:solidFill>
                  <a:schemeClr val="accent2">
                    <a:lumMod val="60000"/>
                    <a:lumOff val="40000"/>
                  </a:schemeClr>
                </a:solidFill>
                <a:latin typeface="Courier New" pitchFamily="49" charset="0"/>
                <a:cs typeface="Courier New" pitchFamily="49" charset="0"/>
              </a:rPr>
              <a:t>= </a:t>
            </a:r>
            <a:r>
              <a:rPr lang="en-US" sz="1600" b="1" dirty="0" err="1" smtClean="0">
                <a:solidFill>
                  <a:schemeClr val="accent2">
                    <a:lumMod val="60000"/>
                    <a:lumOff val="40000"/>
                  </a:schemeClr>
                </a:solidFill>
                <a:latin typeface="Courier New" pitchFamily="49" charset="0"/>
                <a:cs typeface="Courier New" pitchFamily="49" charset="0"/>
              </a:rPr>
              <a:t>jc_dist</a:t>
            </a:r>
            <a:r>
              <a:rPr lang="en-US" sz="1600" b="1" dirty="0" smtClean="0">
                <a:solidFill>
                  <a:schemeClr val="accent2">
                    <a:lumMod val="60000"/>
                    <a:lumOff val="40000"/>
                  </a:schemeClr>
                </a:solidFill>
                <a:latin typeface="Courier New" pitchFamily="49" charset="0"/>
                <a:cs typeface="Courier New" pitchFamily="49" charset="0"/>
              </a:rPr>
              <a:t>(</a:t>
            </a:r>
            <a:r>
              <a:rPr lang="en-US" sz="1600" b="1" dirty="0" err="1" smtClean="0">
                <a:solidFill>
                  <a:schemeClr val="bg1">
                    <a:lumMod val="65000"/>
                  </a:schemeClr>
                </a:solidFill>
                <a:latin typeface="Courier New" pitchFamily="49" charset="0"/>
                <a:cs typeface="Courier New" pitchFamily="49" charset="0"/>
              </a:rPr>
              <a:t>AnotherDist</a:t>
            </a:r>
            <a:r>
              <a:rPr lang="en-US" sz="1600" b="1" dirty="0" smtClean="0">
                <a:solidFill>
                  <a:schemeClr val="accent2">
                    <a:lumMod val="60000"/>
                    <a:lumOff val="40000"/>
                  </a:schemeClr>
                </a:solidFill>
                <a:latin typeface="Courier New" pitchFamily="49" charset="0"/>
                <a:cs typeface="Courier New" pitchFamily="49" charset="0"/>
              </a:rPr>
              <a:t>)</a:t>
            </a:r>
          </a:p>
          <a:p>
            <a:endParaRPr lang="en-US" sz="1600" b="1" dirty="0">
              <a:solidFill>
                <a:schemeClr val="accent2">
                  <a:lumMod val="60000"/>
                  <a:lumOff val="40000"/>
                </a:schemeClr>
              </a:solidFill>
              <a:latin typeface="Courier New" pitchFamily="49" charset="0"/>
              <a:cs typeface="Courier New" pitchFamily="49" charset="0"/>
            </a:endParaRPr>
          </a:p>
          <a:p>
            <a:r>
              <a:rPr lang="en-US" sz="1600" b="1" dirty="0" err="1" smtClean="0">
                <a:solidFill>
                  <a:schemeClr val="accent2">
                    <a:lumMod val="60000"/>
                    <a:lumOff val="40000"/>
                  </a:schemeClr>
                </a:solidFill>
                <a:latin typeface="Courier New" pitchFamily="49" charset="0"/>
                <a:cs typeface="Courier New" pitchFamily="49" charset="0"/>
              </a:rPr>
              <a:t>OneMoreCorrectedDist</a:t>
            </a:r>
            <a:r>
              <a:rPr lang="en-US" sz="1600" b="1" dirty="0" smtClean="0">
                <a:solidFill>
                  <a:schemeClr val="accent2">
                    <a:lumMod val="60000"/>
                    <a:lumOff val="40000"/>
                  </a:schemeClr>
                </a:solidFill>
                <a:latin typeface="Courier New" pitchFamily="49" charset="0"/>
                <a:cs typeface="Courier New" pitchFamily="49" charset="0"/>
              </a:rPr>
              <a:t> = </a:t>
            </a:r>
            <a:r>
              <a:rPr lang="en-US" sz="1600" b="1" dirty="0" err="1" smtClean="0">
                <a:solidFill>
                  <a:schemeClr val="accent2">
                    <a:lumMod val="60000"/>
                    <a:lumOff val="40000"/>
                  </a:schemeClr>
                </a:solidFill>
                <a:latin typeface="Courier New" pitchFamily="49" charset="0"/>
                <a:cs typeface="Courier New" pitchFamily="49" charset="0"/>
              </a:rPr>
              <a:t>jc_dist</a:t>
            </a:r>
            <a:r>
              <a:rPr lang="en-US" sz="1600" b="1" dirty="0" smtClean="0">
                <a:solidFill>
                  <a:schemeClr val="accent2">
                    <a:lumMod val="60000"/>
                    <a:lumOff val="40000"/>
                  </a:schemeClr>
                </a:solidFill>
                <a:latin typeface="Courier New" pitchFamily="49" charset="0"/>
                <a:cs typeface="Courier New" pitchFamily="49" charset="0"/>
              </a:rPr>
              <a:t>(</a:t>
            </a:r>
            <a:r>
              <a:rPr lang="en-US" sz="1600" b="1" dirty="0" smtClean="0">
                <a:solidFill>
                  <a:srgbClr val="C00000"/>
                </a:solidFill>
                <a:latin typeface="Courier New" pitchFamily="49" charset="0"/>
                <a:cs typeface="Courier New" pitchFamily="49" charset="0"/>
              </a:rPr>
              <a:t>0.63</a:t>
            </a:r>
            <a:r>
              <a:rPr lang="en-US" sz="1600" b="1" dirty="0" smtClean="0">
                <a:solidFill>
                  <a:schemeClr val="accent2">
                    <a:lumMod val="60000"/>
                    <a:lumOff val="40000"/>
                  </a:schemeClr>
                </a:solidFill>
                <a:latin typeface="Courier New" pitchFamily="49" charset="0"/>
                <a:cs typeface="Courier New" pitchFamily="49" charset="0"/>
              </a:rPr>
              <a:t>)</a:t>
            </a:r>
          </a:p>
          <a:p>
            <a:endParaRPr lang="en-US" sz="1600" b="1" dirty="0" smtClean="0">
              <a:solidFill>
                <a:schemeClr val="accent2">
                  <a:lumMod val="60000"/>
                  <a:lumOff val="40000"/>
                </a:schemeClr>
              </a:solidFill>
              <a:latin typeface="Courier New" pitchFamily="49" charset="0"/>
              <a:cs typeface="Courier New" pitchFamily="49" charset="0"/>
            </a:endParaRPr>
          </a:p>
          <a:p>
            <a:r>
              <a:rPr lang="en-US" sz="1600" b="1" dirty="0" smtClean="0">
                <a:solidFill>
                  <a:schemeClr val="accent2">
                    <a:lumMod val="60000"/>
                    <a:lumOff val="40000"/>
                  </a:schemeClr>
                </a:solidFill>
                <a:latin typeface="Courier New" pitchFamily="49" charset="0"/>
                <a:cs typeface="Courier New" pitchFamily="49" charset="0"/>
              </a:rPr>
              <a:t># What about …</a:t>
            </a:r>
            <a:endParaRPr lang="en-US" sz="1600" b="1" dirty="0">
              <a:solidFill>
                <a:schemeClr val="accent2">
                  <a:lumMod val="60000"/>
                  <a:lumOff val="40000"/>
                </a:schemeClr>
              </a:solidFill>
              <a:latin typeface="Courier New" pitchFamily="49" charset="0"/>
              <a:cs typeface="Courier New" pitchFamily="49" charset="0"/>
            </a:endParaRPr>
          </a:p>
          <a:p>
            <a:r>
              <a:rPr lang="en-US" sz="1600" b="1" dirty="0" err="1" smtClean="0">
                <a:solidFill>
                  <a:schemeClr val="accent2">
                    <a:lumMod val="60000"/>
                    <a:lumOff val="40000"/>
                  </a:schemeClr>
                </a:solidFill>
                <a:latin typeface="Courier New" pitchFamily="49" charset="0"/>
                <a:cs typeface="Courier New" pitchFamily="49" charset="0"/>
              </a:rPr>
              <a:t>jc_dist</a:t>
            </a:r>
            <a:r>
              <a:rPr lang="en-US" sz="1600" b="1" dirty="0" smtClean="0">
                <a:solidFill>
                  <a:schemeClr val="accent2">
                    <a:lumMod val="60000"/>
                    <a:lumOff val="40000"/>
                  </a:schemeClr>
                </a:solidFill>
                <a:latin typeface="Courier New" pitchFamily="49" charset="0"/>
                <a:cs typeface="Courier New" pitchFamily="49" charset="0"/>
              </a:rPr>
              <a:t>(</a:t>
            </a:r>
            <a:r>
              <a:rPr lang="en-US" sz="1600" b="1" dirty="0" smtClean="0">
                <a:solidFill>
                  <a:schemeClr val="accent6">
                    <a:lumMod val="75000"/>
                  </a:schemeClr>
                </a:solidFill>
                <a:latin typeface="Courier New" pitchFamily="49" charset="0"/>
                <a:cs typeface="Courier New" pitchFamily="49" charset="0"/>
              </a:rPr>
              <a:t>0.57</a:t>
            </a:r>
            <a:r>
              <a:rPr lang="en-US" sz="1600" b="1" dirty="0" smtClean="0">
                <a:solidFill>
                  <a:schemeClr val="accent2">
                    <a:lumMod val="60000"/>
                    <a:lumOff val="40000"/>
                  </a:schemeClr>
                </a:solidFill>
                <a:latin typeface="Courier New" pitchFamily="49" charset="0"/>
                <a:cs typeface="Courier New" pitchFamily="49" charset="0"/>
              </a:rPr>
              <a:t>)</a:t>
            </a:r>
          </a:p>
        </p:txBody>
      </p:sp>
    </p:spTree>
    <p:extLst>
      <p:ext uri="{BB962C8B-B14F-4D97-AF65-F5344CB8AC3E}">
        <p14:creationId xmlns:p14="http://schemas.microsoft.com/office/powerpoint/2010/main" val="3025145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dirty="0" smtClean="0">
                <a:solidFill>
                  <a:prstClr val="black"/>
                </a:solidFill>
                <a:latin typeface="Calibri" panose="020F0502020204030204" pitchFamily="34" charset="0"/>
              </a:rPr>
              <a:t>A note about </a:t>
            </a:r>
            <a:r>
              <a:rPr lang="en-US" dirty="0" smtClean="0">
                <a:solidFill>
                  <a:prstClr val="black"/>
                </a:solidFill>
                <a:latin typeface="Calibri" panose="020F0502020204030204" pitchFamily="34" charset="0"/>
              </a:rPr>
              <a:t>variable names</a:t>
            </a:r>
            <a:endParaRPr lang="en-US" dirty="0" smtClean="0">
              <a:solidFill>
                <a:prstClr val="black"/>
              </a:solidFill>
              <a:latin typeface="Calibri" panose="020F0502020204030204" pitchFamily="34" charset="0"/>
            </a:endParaRPr>
          </a:p>
        </p:txBody>
      </p:sp>
      <p:sp>
        <p:nvSpPr>
          <p:cNvPr id="13" name="TextBox 12"/>
          <p:cNvSpPr txBox="1"/>
          <p:nvPr/>
        </p:nvSpPr>
        <p:spPr>
          <a:xfrm>
            <a:off x="526850" y="921477"/>
            <a:ext cx="8207696" cy="5755422"/>
          </a:xfrm>
          <a:prstGeom prst="rect">
            <a:avLst/>
          </a:prstGeom>
          <a:noFill/>
          <a:ln w="12700">
            <a:solidFill>
              <a:schemeClr val="accent1">
                <a:lumMod val="25000"/>
              </a:schemeClr>
            </a:solidFill>
          </a:ln>
        </p:spPr>
        <p:txBody>
          <a:bodyPr wrap="none" rtlCol="0">
            <a:spAutoFit/>
          </a:bodyPr>
          <a:lstStyle/>
          <a:p>
            <a:r>
              <a:rPr lang="en-US" sz="1600" b="1" dirty="0">
                <a:solidFill>
                  <a:schemeClr val="accent2">
                    <a:lumMod val="60000"/>
                    <a:lumOff val="40000"/>
                  </a:schemeClr>
                </a:solidFill>
                <a:latin typeface="Courier New" pitchFamily="49" charset="0"/>
                <a:cs typeface="Courier New" pitchFamily="49" charset="0"/>
              </a:rPr>
              <a:t>import math</a:t>
            </a:r>
          </a:p>
          <a:p>
            <a:endParaRPr lang="en-US" sz="1600" b="1" dirty="0">
              <a:solidFill>
                <a:schemeClr val="accent2">
                  <a:lumMod val="60000"/>
                  <a:lumOff val="40000"/>
                </a:schemeClr>
              </a:solidFill>
              <a:latin typeface="Courier New" pitchFamily="49" charset="0"/>
              <a:cs typeface="Courier New" pitchFamily="49" charset="0"/>
            </a:endParaRPr>
          </a:p>
          <a:p>
            <a:r>
              <a:rPr lang="en-US" sz="1600" b="1" dirty="0" err="1">
                <a:solidFill>
                  <a:schemeClr val="accent2">
                    <a:lumMod val="60000"/>
                    <a:lumOff val="40000"/>
                  </a:schemeClr>
                </a:solidFill>
                <a:latin typeface="Courier New" pitchFamily="49" charset="0"/>
                <a:cs typeface="Courier New" pitchFamily="49" charset="0"/>
              </a:rPr>
              <a:t>def</a:t>
            </a:r>
            <a:r>
              <a:rPr lang="en-US" sz="1600" b="1" dirty="0">
                <a:solidFill>
                  <a:schemeClr val="accent2">
                    <a:lumMod val="60000"/>
                    <a:lumOff val="40000"/>
                  </a:schemeClr>
                </a:solidFill>
                <a:latin typeface="Courier New" pitchFamily="49" charset="0"/>
                <a:cs typeface="Courier New" pitchFamily="49" charset="0"/>
              </a:rPr>
              <a:t> </a:t>
            </a:r>
            <a:r>
              <a:rPr lang="en-US" sz="1600" b="1" dirty="0" err="1">
                <a:solidFill>
                  <a:schemeClr val="accent2">
                    <a:lumMod val="60000"/>
                    <a:lumOff val="40000"/>
                  </a:schemeClr>
                </a:solidFill>
                <a:latin typeface="Courier New" pitchFamily="49" charset="0"/>
                <a:cs typeface="Courier New" pitchFamily="49" charset="0"/>
              </a:rPr>
              <a:t>jc_dist</a:t>
            </a:r>
            <a:r>
              <a:rPr lang="en-US" sz="1600" b="1" dirty="0">
                <a:solidFill>
                  <a:schemeClr val="accent2">
                    <a:lumMod val="60000"/>
                    <a:lumOff val="40000"/>
                  </a:schemeClr>
                </a:solidFill>
                <a:latin typeface="Courier New" pitchFamily="49" charset="0"/>
                <a:cs typeface="Courier New" pitchFamily="49" charset="0"/>
              </a:rPr>
              <a:t>(</a:t>
            </a:r>
            <a:r>
              <a:rPr lang="en-US" sz="1600" b="1" dirty="0" err="1">
                <a:solidFill>
                  <a:schemeClr val="accent2">
                    <a:lumMod val="60000"/>
                    <a:lumOff val="40000"/>
                  </a:schemeClr>
                </a:solidFill>
                <a:latin typeface="Courier New" pitchFamily="49" charset="0"/>
                <a:cs typeface="Courier New" pitchFamily="49" charset="0"/>
              </a:rPr>
              <a:t>rawdist</a:t>
            </a:r>
            <a:r>
              <a:rPr lang="en-US" sz="1600" b="1" dirty="0">
                <a:solidFill>
                  <a:schemeClr val="accent2">
                    <a:lumMod val="60000"/>
                    <a:lumOff val="40000"/>
                  </a:schemeClr>
                </a:solidFill>
                <a:latin typeface="Courier New" pitchFamily="49" charset="0"/>
                <a:cs typeface="Courier New" pitchFamily="49" charset="0"/>
              </a:rPr>
              <a:t>):</a:t>
            </a:r>
          </a:p>
          <a:p>
            <a:r>
              <a:rPr lang="en-US" sz="1600" b="1" dirty="0">
                <a:solidFill>
                  <a:schemeClr val="accent2">
                    <a:lumMod val="60000"/>
                    <a:lumOff val="40000"/>
                  </a:schemeClr>
                </a:solidFill>
                <a:latin typeface="Courier New" pitchFamily="49" charset="0"/>
                <a:cs typeface="Courier New" pitchFamily="49" charset="0"/>
              </a:rPr>
              <a:t>    if </a:t>
            </a:r>
            <a:r>
              <a:rPr lang="en-US" sz="1600" b="1" dirty="0" err="1">
                <a:solidFill>
                  <a:schemeClr val="accent2">
                    <a:lumMod val="60000"/>
                    <a:lumOff val="40000"/>
                  </a:schemeClr>
                </a:solidFill>
                <a:latin typeface="Courier New" pitchFamily="49" charset="0"/>
                <a:cs typeface="Courier New" pitchFamily="49" charset="0"/>
              </a:rPr>
              <a:t>rawdist</a:t>
            </a:r>
            <a:r>
              <a:rPr lang="en-US" sz="1600" b="1" dirty="0">
                <a:solidFill>
                  <a:schemeClr val="accent2">
                    <a:lumMod val="60000"/>
                    <a:lumOff val="40000"/>
                  </a:schemeClr>
                </a:solidFill>
                <a:latin typeface="Courier New" pitchFamily="49" charset="0"/>
                <a:cs typeface="Courier New" pitchFamily="49" charset="0"/>
              </a:rPr>
              <a:t> &lt; 0.75 and </a:t>
            </a:r>
            <a:r>
              <a:rPr lang="en-US" sz="1600" b="1" dirty="0" err="1">
                <a:solidFill>
                  <a:schemeClr val="accent2">
                    <a:lumMod val="60000"/>
                    <a:lumOff val="40000"/>
                  </a:schemeClr>
                </a:solidFill>
                <a:latin typeface="Courier New" pitchFamily="49" charset="0"/>
                <a:cs typeface="Courier New" pitchFamily="49" charset="0"/>
              </a:rPr>
              <a:t>rawdist</a:t>
            </a:r>
            <a:r>
              <a:rPr lang="en-US" sz="1600" b="1" dirty="0">
                <a:solidFill>
                  <a:schemeClr val="accent2">
                    <a:lumMod val="60000"/>
                    <a:lumOff val="40000"/>
                  </a:schemeClr>
                </a:solidFill>
                <a:latin typeface="Courier New" pitchFamily="49" charset="0"/>
                <a:cs typeface="Courier New" pitchFamily="49" charset="0"/>
              </a:rPr>
              <a:t> &gt; 0.0:</a:t>
            </a:r>
          </a:p>
          <a:p>
            <a:r>
              <a:rPr lang="en-US" sz="1600" b="1" dirty="0">
                <a:solidFill>
                  <a:schemeClr val="accent2">
                    <a:lumMod val="60000"/>
                    <a:lumOff val="40000"/>
                  </a:schemeClr>
                </a:solidFill>
                <a:latin typeface="Courier New" pitchFamily="49" charset="0"/>
                <a:cs typeface="Courier New" pitchFamily="49" charset="0"/>
              </a:rPr>
              <a:t>        </a:t>
            </a:r>
            <a:r>
              <a:rPr lang="en-US" sz="1600" b="1" dirty="0" err="1">
                <a:solidFill>
                  <a:schemeClr val="accent2">
                    <a:lumMod val="60000"/>
                    <a:lumOff val="40000"/>
                  </a:schemeClr>
                </a:solidFill>
                <a:latin typeface="Courier New" pitchFamily="49" charset="0"/>
                <a:cs typeface="Courier New" pitchFamily="49" charset="0"/>
              </a:rPr>
              <a:t>newdist</a:t>
            </a:r>
            <a:r>
              <a:rPr lang="en-US" sz="1600" b="1" dirty="0">
                <a:solidFill>
                  <a:schemeClr val="accent2">
                    <a:lumMod val="60000"/>
                    <a:lumOff val="40000"/>
                  </a:schemeClr>
                </a:solidFill>
                <a:latin typeface="Courier New" pitchFamily="49" charset="0"/>
                <a:cs typeface="Courier New" pitchFamily="49" charset="0"/>
              </a:rPr>
              <a:t> = (-3.0/4.0) * math.log(1.0 - (4.0/3.0)* </a:t>
            </a:r>
            <a:r>
              <a:rPr lang="en-US" sz="1600" b="1" dirty="0" err="1">
                <a:solidFill>
                  <a:schemeClr val="accent2">
                    <a:lumMod val="60000"/>
                    <a:lumOff val="40000"/>
                  </a:schemeClr>
                </a:solidFill>
                <a:latin typeface="Courier New" pitchFamily="49" charset="0"/>
                <a:cs typeface="Courier New" pitchFamily="49" charset="0"/>
              </a:rPr>
              <a:t>rawdist</a:t>
            </a:r>
            <a:r>
              <a:rPr lang="en-US" sz="1600" b="1" dirty="0">
                <a:solidFill>
                  <a:schemeClr val="accent2">
                    <a:lumMod val="60000"/>
                    <a:lumOff val="40000"/>
                  </a:schemeClr>
                </a:solidFill>
                <a:latin typeface="Courier New" pitchFamily="49" charset="0"/>
                <a:cs typeface="Courier New" pitchFamily="49" charset="0"/>
              </a:rPr>
              <a:t>)</a:t>
            </a:r>
          </a:p>
          <a:p>
            <a:r>
              <a:rPr lang="en-US" sz="1600" b="1" dirty="0">
                <a:solidFill>
                  <a:schemeClr val="accent2">
                    <a:lumMod val="60000"/>
                    <a:lumOff val="40000"/>
                  </a:schemeClr>
                </a:solidFill>
                <a:latin typeface="Courier New" pitchFamily="49" charset="0"/>
                <a:cs typeface="Courier New" pitchFamily="49" charset="0"/>
              </a:rPr>
              <a:t>        return </a:t>
            </a:r>
            <a:r>
              <a:rPr lang="en-US" sz="1600" b="1" dirty="0" err="1">
                <a:solidFill>
                  <a:srgbClr val="FF0000"/>
                </a:solidFill>
                <a:latin typeface="Courier New" pitchFamily="49" charset="0"/>
                <a:cs typeface="Courier New" pitchFamily="49" charset="0"/>
              </a:rPr>
              <a:t>newdist</a:t>
            </a:r>
            <a:endParaRPr lang="en-US" sz="1600" b="1" dirty="0">
              <a:solidFill>
                <a:srgbClr val="FF0000"/>
              </a:solidFill>
              <a:latin typeface="Courier New" pitchFamily="49" charset="0"/>
              <a:cs typeface="Courier New" pitchFamily="49" charset="0"/>
            </a:endParaRPr>
          </a:p>
          <a:p>
            <a:r>
              <a:rPr lang="en-US" sz="1600" b="1" dirty="0">
                <a:solidFill>
                  <a:schemeClr val="accent2">
                    <a:lumMod val="60000"/>
                    <a:lumOff val="40000"/>
                  </a:schemeClr>
                </a:solidFill>
                <a:latin typeface="Courier New" pitchFamily="49" charset="0"/>
                <a:cs typeface="Courier New" pitchFamily="49" charset="0"/>
              </a:rPr>
              <a:t>    </a:t>
            </a:r>
            <a:r>
              <a:rPr lang="en-US" sz="1600" b="1" dirty="0" err="1">
                <a:solidFill>
                  <a:schemeClr val="accent2">
                    <a:lumMod val="60000"/>
                    <a:lumOff val="40000"/>
                  </a:schemeClr>
                </a:solidFill>
                <a:latin typeface="Courier New" pitchFamily="49" charset="0"/>
                <a:cs typeface="Courier New" pitchFamily="49" charset="0"/>
              </a:rPr>
              <a:t>elif</a:t>
            </a:r>
            <a:r>
              <a:rPr lang="en-US" sz="1600" b="1" dirty="0">
                <a:solidFill>
                  <a:schemeClr val="accent2">
                    <a:lumMod val="60000"/>
                    <a:lumOff val="40000"/>
                  </a:schemeClr>
                </a:solidFill>
                <a:latin typeface="Courier New" pitchFamily="49" charset="0"/>
                <a:cs typeface="Courier New" pitchFamily="49" charset="0"/>
              </a:rPr>
              <a:t> </a:t>
            </a:r>
            <a:r>
              <a:rPr lang="en-US" sz="1600" b="1" dirty="0" err="1">
                <a:solidFill>
                  <a:schemeClr val="accent2">
                    <a:lumMod val="60000"/>
                    <a:lumOff val="40000"/>
                  </a:schemeClr>
                </a:solidFill>
                <a:latin typeface="Courier New" pitchFamily="49" charset="0"/>
                <a:cs typeface="Courier New" pitchFamily="49" charset="0"/>
              </a:rPr>
              <a:t>rawdist</a:t>
            </a:r>
            <a:r>
              <a:rPr lang="en-US" sz="1600" b="1" dirty="0">
                <a:solidFill>
                  <a:schemeClr val="accent2">
                    <a:lumMod val="60000"/>
                    <a:lumOff val="40000"/>
                  </a:schemeClr>
                </a:solidFill>
                <a:latin typeface="Courier New" pitchFamily="49" charset="0"/>
                <a:cs typeface="Courier New" pitchFamily="49" charset="0"/>
              </a:rPr>
              <a:t> &gt;= 0.75:</a:t>
            </a:r>
          </a:p>
          <a:p>
            <a:r>
              <a:rPr lang="en-US" sz="1600" b="1" dirty="0">
                <a:solidFill>
                  <a:schemeClr val="accent2">
                    <a:lumMod val="60000"/>
                    <a:lumOff val="40000"/>
                  </a:schemeClr>
                </a:solidFill>
                <a:latin typeface="Courier New" pitchFamily="49" charset="0"/>
                <a:cs typeface="Courier New" pitchFamily="49" charset="0"/>
              </a:rPr>
              <a:t>        return </a:t>
            </a:r>
            <a:r>
              <a:rPr lang="en-US" sz="1600" b="1" dirty="0">
                <a:solidFill>
                  <a:srgbClr val="FF0000"/>
                </a:solidFill>
                <a:latin typeface="Courier New" pitchFamily="49" charset="0"/>
                <a:cs typeface="Courier New" pitchFamily="49" charset="0"/>
              </a:rPr>
              <a:t>1000.0</a:t>
            </a:r>
          </a:p>
          <a:p>
            <a:r>
              <a:rPr lang="en-US" sz="1600" b="1" dirty="0">
                <a:solidFill>
                  <a:schemeClr val="accent2">
                    <a:lumMod val="60000"/>
                    <a:lumOff val="40000"/>
                  </a:schemeClr>
                </a:solidFill>
                <a:latin typeface="Courier New" pitchFamily="49" charset="0"/>
                <a:cs typeface="Courier New" pitchFamily="49" charset="0"/>
              </a:rPr>
              <a:t>    else:</a:t>
            </a:r>
          </a:p>
          <a:p>
            <a:r>
              <a:rPr lang="en-US" sz="1600" b="1" dirty="0">
                <a:solidFill>
                  <a:schemeClr val="accent2">
                    <a:lumMod val="60000"/>
                    <a:lumOff val="40000"/>
                  </a:schemeClr>
                </a:solidFill>
                <a:latin typeface="Courier New" pitchFamily="49" charset="0"/>
                <a:cs typeface="Courier New" pitchFamily="49" charset="0"/>
              </a:rPr>
              <a:t>        return </a:t>
            </a:r>
            <a:r>
              <a:rPr lang="en-US" sz="1600" b="1" dirty="0">
                <a:solidFill>
                  <a:srgbClr val="FF0000"/>
                </a:solidFill>
                <a:latin typeface="Courier New" pitchFamily="49" charset="0"/>
                <a:cs typeface="Courier New" pitchFamily="49" charset="0"/>
              </a:rPr>
              <a:t>0.0</a:t>
            </a:r>
          </a:p>
          <a:p>
            <a:endParaRPr lang="en-US" sz="1600" b="1" dirty="0" smtClean="0">
              <a:solidFill>
                <a:schemeClr val="accent2">
                  <a:lumMod val="60000"/>
                  <a:lumOff val="40000"/>
                </a:schemeClr>
              </a:solidFill>
              <a:latin typeface="Courier New" pitchFamily="49" charset="0"/>
              <a:cs typeface="Courier New" pitchFamily="49" charset="0"/>
            </a:endParaRPr>
          </a:p>
          <a:p>
            <a:r>
              <a:rPr lang="en-US" sz="1600" b="1" dirty="0" smtClean="0">
                <a:solidFill>
                  <a:schemeClr val="accent2">
                    <a:lumMod val="60000"/>
                    <a:lumOff val="40000"/>
                  </a:schemeClr>
                </a:solidFill>
                <a:latin typeface="Courier New" pitchFamily="49" charset="0"/>
                <a:cs typeface="Courier New" pitchFamily="49" charset="0"/>
              </a:rPr>
              <a:t>import </a:t>
            </a:r>
            <a:r>
              <a:rPr lang="en-US" sz="1600" b="1" dirty="0" smtClean="0">
                <a:solidFill>
                  <a:schemeClr val="accent2">
                    <a:lumMod val="60000"/>
                    <a:lumOff val="40000"/>
                  </a:schemeClr>
                </a:solidFill>
                <a:latin typeface="Courier New" pitchFamily="49" charset="0"/>
                <a:cs typeface="Courier New" pitchFamily="49" charset="0"/>
              </a:rPr>
              <a:t>sys</a:t>
            </a:r>
          </a:p>
          <a:p>
            <a:endParaRPr lang="en-US" sz="1600" b="1" dirty="0" smtClean="0">
              <a:solidFill>
                <a:schemeClr val="accent2">
                  <a:lumMod val="60000"/>
                  <a:lumOff val="40000"/>
                </a:schemeClr>
              </a:solidFill>
              <a:latin typeface="Courier New" pitchFamily="49" charset="0"/>
              <a:cs typeface="Courier New" pitchFamily="49" charset="0"/>
            </a:endParaRPr>
          </a:p>
          <a:p>
            <a:r>
              <a:rPr lang="en-US" sz="1600" b="1" dirty="0" err="1" smtClean="0">
                <a:solidFill>
                  <a:schemeClr val="accent2">
                    <a:lumMod val="60000"/>
                    <a:lumOff val="40000"/>
                  </a:schemeClr>
                </a:solidFill>
                <a:latin typeface="Courier New" pitchFamily="49" charset="0"/>
                <a:cs typeface="Courier New" pitchFamily="49" charset="0"/>
              </a:rPr>
              <a:t>dist</a:t>
            </a:r>
            <a:r>
              <a:rPr lang="en-US" sz="1600" b="1" dirty="0" smtClean="0">
                <a:solidFill>
                  <a:schemeClr val="accent2">
                    <a:lumMod val="60000"/>
                    <a:lumOff val="40000"/>
                  </a:schemeClr>
                </a:solidFill>
                <a:latin typeface="Courier New" pitchFamily="49" charset="0"/>
                <a:cs typeface="Courier New" pitchFamily="49" charset="0"/>
              </a:rPr>
              <a:t> = </a:t>
            </a:r>
            <a:r>
              <a:rPr lang="en-US" sz="1600" b="1" dirty="0" smtClean="0">
                <a:solidFill>
                  <a:schemeClr val="accent2">
                    <a:lumMod val="60000"/>
                    <a:lumOff val="40000"/>
                  </a:schemeClr>
                </a:solidFill>
                <a:latin typeface="Courier New" pitchFamily="49" charset="0"/>
                <a:cs typeface="Courier New" pitchFamily="49" charset="0"/>
              </a:rPr>
              <a:t>sys.argv[1]</a:t>
            </a:r>
          </a:p>
          <a:p>
            <a:r>
              <a:rPr lang="en-US" sz="1600" b="1" dirty="0" err="1" smtClean="0">
                <a:solidFill>
                  <a:srgbClr val="00B050"/>
                </a:solidFill>
                <a:latin typeface="Courier New" pitchFamily="49" charset="0"/>
                <a:cs typeface="Courier New" pitchFamily="49" charset="0"/>
              </a:rPr>
              <a:t>correctedDist</a:t>
            </a:r>
            <a:r>
              <a:rPr lang="en-US" sz="1600" b="1" dirty="0" smtClean="0">
                <a:solidFill>
                  <a:srgbClr val="00B050"/>
                </a:solidFill>
                <a:latin typeface="Courier New" pitchFamily="49" charset="0"/>
                <a:cs typeface="Courier New" pitchFamily="49" charset="0"/>
              </a:rPr>
              <a:t> </a:t>
            </a:r>
            <a:r>
              <a:rPr lang="en-US" sz="1600" b="1" dirty="0" smtClean="0">
                <a:solidFill>
                  <a:schemeClr val="accent2">
                    <a:lumMod val="60000"/>
                    <a:lumOff val="40000"/>
                  </a:schemeClr>
                </a:solidFill>
                <a:latin typeface="Courier New" pitchFamily="49" charset="0"/>
                <a:cs typeface="Courier New" pitchFamily="49" charset="0"/>
              </a:rPr>
              <a:t>= </a:t>
            </a:r>
            <a:r>
              <a:rPr lang="en-US" sz="1600" b="1" dirty="0" err="1" smtClean="0">
                <a:solidFill>
                  <a:schemeClr val="accent2">
                    <a:lumMod val="60000"/>
                    <a:lumOff val="40000"/>
                  </a:schemeClr>
                </a:solidFill>
                <a:latin typeface="Courier New" pitchFamily="49" charset="0"/>
                <a:cs typeface="Courier New" pitchFamily="49" charset="0"/>
              </a:rPr>
              <a:t>jc_dist</a:t>
            </a:r>
            <a:r>
              <a:rPr lang="en-US" sz="1600" b="1" dirty="0" smtClean="0">
                <a:solidFill>
                  <a:schemeClr val="accent2">
                    <a:lumMod val="60000"/>
                    <a:lumOff val="40000"/>
                  </a:schemeClr>
                </a:solidFill>
                <a:latin typeface="Courier New" pitchFamily="49" charset="0"/>
                <a:cs typeface="Courier New" pitchFamily="49" charset="0"/>
              </a:rPr>
              <a:t>(</a:t>
            </a:r>
            <a:r>
              <a:rPr lang="en-US" sz="1600" b="1" dirty="0" err="1" smtClean="0">
                <a:solidFill>
                  <a:schemeClr val="accent2">
                    <a:lumMod val="60000"/>
                    <a:lumOff val="40000"/>
                  </a:schemeClr>
                </a:solidFill>
                <a:latin typeface="Courier New" pitchFamily="49" charset="0"/>
                <a:cs typeface="Courier New" pitchFamily="49" charset="0"/>
              </a:rPr>
              <a:t>dist</a:t>
            </a:r>
            <a:r>
              <a:rPr lang="en-US" sz="1600" b="1" dirty="0" smtClean="0">
                <a:solidFill>
                  <a:schemeClr val="accent2">
                    <a:lumMod val="60000"/>
                    <a:lumOff val="40000"/>
                  </a:schemeClr>
                </a:solidFill>
                <a:latin typeface="Courier New" pitchFamily="49" charset="0"/>
                <a:cs typeface="Courier New" pitchFamily="49" charset="0"/>
              </a:rPr>
              <a:t>)</a:t>
            </a:r>
            <a:endParaRPr lang="en-US" sz="1600" b="1" dirty="0" smtClean="0">
              <a:solidFill>
                <a:schemeClr val="accent2">
                  <a:lumMod val="60000"/>
                  <a:lumOff val="40000"/>
                </a:schemeClr>
              </a:solidFill>
              <a:latin typeface="Courier New" pitchFamily="49" charset="0"/>
              <a:cs typeface="Courier New" pitchFamily="49" charset="0"/>
            </a:endParaRPr>
          </a:p>
          <a:p>
            <a:endParaRPr lang="en-US" sz="1600" b="1" dirty="0" smtClean="0">
              <a:solidFill>
                <a:schemeClr val="accent2">
                  <a:lumMod val="60000"/>
                  <a:lumOff val="40000"/>
                </a:schemeClr>
              </a:solidFill>
              <a:latin typeface="Courier New" pitchFamily="49" charset="0"/>
              <a:cs typeface="Courier New" pitchFamily="49" charset="0"/>
            </a:endParaRPr>
          </a:p>
          <a:p>
            <a:r>
              <a:rPr lang="en-US" sz="1600" b="1" dirty="0" err="1" smtClean="0">
                <a:solidFill>
                  <a:schemeClr val="accent2">
                    <a:lumMod val="60000"/>
                    <a:lumOff val="40000"/>
                  </a:schemeClr>
                </a:solidFill>
                <a:latin typeface="Courier New" pitchFamily="49" charset="0"/>
                <a:cs typeface="Courier New" pitchFamily="49" charset="0"/>
              </a:rPr>
              <a:t>AnotherDist</a:t>
            </a:r>
            <a:r>
              <a:rPr lang="en-US" sz="1600" b="1" dirty="0" smtClean="0">
                <a:solidFill>
                  <a:schemeClr val="accent2">
                    <a:lumMod val="60000"/>
                    <a:lumOff val="40000"/>
                  </a:schemeClr>
                </a:solidFill>
                <a:latin typeface="Courier New" pitchFamily="49" charset="0"/>
                <a:cs typeface="Courier New" pitchFamily="49" charset="0"/>
              </a:rPr>
              <a:t> = 0.354</a:t>
            </a:r>
            <a:endParaRPr lang="en-US" sz="1600" b="1" dirty="0">
              <a:solidFill>
                <a:schemeClr val="accent2">
                  <a:lumMod val="60000"/>
                  <a:lumOff val="40000"/>
                </a:schemeClr>
              </a:solidFill>
              <a:latin typeface="Courier New" pitchFamily="49" charset="0"/>
              <a:cs typeface="Courier New" pitchFamily="49" charset="0"/>
            </a:endParaRPr>
          </a:p>
          <a:p>
            <a:r>
              <a:rPr lang="en-US" sz="1600" b="1" dirty="0" err="1" smtClean="0">
                <a:solidFill>
                  <a:srgbClr val="FFC000"/>
                </a:solidFill>
                <a:latin typeface="Courier New" pitchFamily="49" charset="0"/>
                <a:cs typeface="Courier New" pitchFamily="49" charset="0"/>
              </a:rPr>
              <a:t>AnotherCorrectedDist</a:t>
            </a:r>
            <a:r>
              <a:rPr lang="en-US" sz="1600" b="1" dirty="0" smtClean="0">
                <a:solidFill>
                  <a:schemeClr val="accent2">
                    <a:lumMod val="60000"/>
                    <a:lumOff val="40000"/>
                  </a:schemeClr>
                </a:solidFill>
                <a:latin typeface="Courier New" pitchFamily="49" charset="0"/>
                <a:cs typeface="Courier New" pitchFamily="49" charset="0"/>
              </a:rPr>
              <a:t> </a:t>
            </a:r>
            <a:r>
              <a:rPr lang="en-US" sz="1600" b="1" dirty="0">
                <a:solidFill>
                  <a:schemeClr val="accent2">
                    <a:lumMod val="60000"/>
                    <a:lumOff val="40000"/>
                  </a:schemeClr>
                </a:solidFill>
                <a:latin typeface="Courier New" pitchFamily="49" charset="0"/>
                <a:cs typeface="Courier New" pitchFamily="49" charset="0"/>
              </a:rPr>
              <a:t>= </a:t>
            </a:r>
            <a:r>
              <a:rPr lang="en-US" sz="1600" b="1" dirty="0" err="1" smtClean="0">
                <a:solidFill>
                  <a:schemeClr val="accent2">
                    <a:lumMod val="60000"/>
                    <a:lumOff val="40000"/>
                  </a:schemeClr>
                </a:solidFill>
                <a:latin typeface="Courier New" pitchFamily="49" charset="0"/>
                <a:cs typeface="Courier New" pitchFamily="49" charset="0"/>
              </a:rPr>
              <a:t>jc_dist</a:t>
            </a:r>
            <a:r>
              <a:rPr lang="en-US" sz="1600" b="1" dirty="0" smtClean="0">
                <a:solidFill>
                  <a:schemeClr val="accent2">
                    <a:lumMod val="60000"/>
                    <a:lumOff val="40000"/>
                  </a:schemeClr>
                </a:solidFill>
                <a:latin typeface="Courier New" pitchFamily="49" charset="0"/>
                <a:cs typeface="Courier New" pitchFamily="49" charset="0"/>
              </a:rPr>
              <a:t>(</a:t>
            </a:r>
            <a:r>
              <a:rPr lang="en-US" sz="1600" b="1" dirty="0" err="1" smtClean="0">
                <a:solidFill>
                  <a:schemeClr val="accent2">
                    <a:lumMod val="60000"/>
                    <a:lumOff val="40000"/>
                  </a:schemeClr>
                </a:solidFill>
                <a:latin typeface="Courier New" pitchFamily="49" charset="0"/>
                <a:cs typeface="Courier New" pitchFamily="49" charset="0"/>
              </a:rPr>
              <a:t>AnotherDist</a:t>
            </a:r>
            <a:r>
              <a:rPr lang="en-US" sz="1600" b="1" dirty="0" smtClean="0">
                <a:solidFill>
                  <a:schemeClr val="accent2">
                    <a:lumMod val="60000"/>
                    <a:lumOff val="40000"/>
                  </a:schemeClr>
                </a:solidFill>
                <a:latin typeface="Courier New" pitchFamily="49" charset="0"/>
                <a:cs typeface="Courier New" pitchFamily="49" charset="0"/>
              </a:rPr>
              <a:t>)</a:t>
            </a:r>
          </a:p>
          <a:p>
            <a:endParaRPr lang="en-US" sz="1600" b="1" dirty="0">
              <a:solidFill>
                <a:schemeClr val="accent2">
                  <a:lumMod val="60000"/>
                  <a:lumOff val="40000"/>
                </a:schemeClr>
              </a:solidFill>
              <a:latin typeface="Courier New" pitchFamily="49" charset="0"/>
              <a:cs typeface="Courier New" pitchFamily="49" charset="0"/>
            </a:endParaRPr>
          </a:p>
          <a:p>
            <a:r>
              <a:rPr lang="en-US" sz="1600" b="1" dirty="0" err="1" smtClean="0">
                <a:solidFill>
                  <a:schemeClr val="bg1">
                    <a:lumMod val="50000"/>
                  </a:schemeClr>
                </a:solidFill>
                <a:latin typeface="Courier New" pitchFamily="49" charset="0"/>
                <a:cs typeface="Courier New" pitchFamily="49" charset="0"/>
              </a:rPr>
              <a:t>OneMoreCorrectedDist</a:t>
            </a:r>
            <a:r>
              <a:rPr lang="en-US" sz="1600" b="1" dirty="0" smtClean="0">
                <a:solidFill>
                  <a:schemeClr val="accent2">
                    <a:lumMod val="60000"/>
                    <a:lumOff val="40000"/>
                  </a:schemeClr>
                </a:solidFill>
                <a:latin typeface="Courier New" pitchFamily="49" charset="0"/>
                <a:cs typeface="Courier New" pitchFamily="49" charset="0"/>
              </a:rPr>
              <a:t> = </a:t>
            </a:r>
            <a:r>
              <a:rPr lang="en-US" sz="1600" b="1" dirty="0" err="1" smtClean="0">
                <a:solidFill>
                  <a:schemeClr val="accent2">
                    <a:lumMod val="60000"/>
                    <a:lumOff val="40000"/>
                  </a:schemeClr>
                </a:solidFill>
                <a:latin typeface="Courier New" pitchFamily="49" charset="0"/>
                <a:cs typeface="Courier New" pitchFamily="49" charset="0"/>
              </a:rPr>
              <a:t>jc_dist</a:t>
            </a:r>
            <a:r>
              <a:rPr lang="en-US" sz="1600" b="1" dirty="0" smtClean="0">
                <a:solidFill>
                  <a:schemeClr val="accent2">
                    <a:lumMod val="60000"/>
                    <a:lumOff val="40000"/>
                  </a:schemeClr>
                </a:solidFill>
                <a:latin typeface="Courier New" pitchFamily="49" charset="0"/>
                <a:cs typeface="Courier New" pitchFamily="49" charset="0"/>
              </a:rPr>
              <a:t>(0.63)</a:t>
            </a:r>
          </a:p>
          <a:p>
            <a:endParaRPr lang="en-US" sz="1600" b="1" dirty="0" smtClean="0">
              <a:solidFill>
                <a:schemeClr val="accent2">
                  <a:lumMod val="60000"/>
                  <a:lumOff val="40000"/>
                </a:schemeClr>
              </a:solidFill>
              <a:latin typeface="Courier New" pitchFamily="49" charset="0"/>
              <a:cs typeface="Courier New" pitchFamily="49" charset="0"/>
            </a:endParaRPr>
          </a:p>
          <a:p>
            <a:r>
              <a:rPr lang="en-US" sz="1600" b="1" dirty="0" smtClean="0">
                <a:solidFill>
                  <a:schemeClr val="accent2">
                    <a:lumMod val="60000"/>
                    <a:lumOff val="40000"/>
                  </a:schemeClr>
                </a:solidFill>
                <a:latin typeface="Courier New" pitchFamily="49" charset="0"/>
                <a:cs typeface="Courier New" pitchFamily="49" charset="0"/>
              </a:rPr>
              <a:t># What about …</a:t>
            </a:r>
            <a:endParaRPr lang="en-US" sz="1600" b="1" dirty="0">
              <a:solidFill>
                <a:schemeClr val="accent2">
                  <a:lumMod val="60000"/>
                  <a:lumOff val="40000"/>
                </a:schemeClr>
              </a:solidFill>
              <a:latin typeface="Courier New" pitchFamily="49" charset="0"/>
              <a:cs typeface="Courier New" pitchFamily="49" charset="0"/>
            </a:endParaRPr>
          </a:p>
          <a:p>
            <a:r>
              <a:rPr lang="en-US" sz="1600" b="1" dirty="0" err="1" smtClean="0">
                <a:solidFill>
                  <a:schemeClr val="accent2">
                    <a:lumMod val="60000"/>
                    <a:lumOff val="40000"/>
                  </a:schemeClr>
                </a:solidFill>
                <a:latin typeface="Courier New" pitchFamily="49" charset="0"/>
                <a:cs typeface="Courier New" pitchFamily="49" charset="0"/>
              </a:rPr>
              <a:t>jc_dist</a:t>
            </a:r>
            <a:r>
              <a:rPr lang="en-US" sz="1600" b="1" dirty="0" smtClean="0">
                <a:solidFill>
                  <a:schemeClr val="accent2">
                    <a:lumMod val="60000"/>
                    <a:lumOff val="40000"/>
                  </a:schemeClr>
                </a:solidFill>
                <a:latin typeface="Courier New" pitchFamily="49" charset="0"/>
                <a:cs typeface="Courier New" pitchFamily="49" charset="0"/>
              </a:rPr>
              <a:t>(0.57)</a:t>
            </a:r>
          </a:p>
        </p:txBody>
      </p:sp>
    </p:spTree>
    <p:extLst>
      <p:ext uri="{BB962C8B-B14F-4D97-AF65-F5344CB8AC3E}">
        <p14:creationId xmlns:p14="http://schemas.microsoft.com/office/powerpoint/2010/main" val="1453603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434527"/>
            <a:ext cx="9144000" cy="1139825"/>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fontAlgn="auto">
              <a:spcAft>
                <a:spcPts val="0"/>
              </a:spcAft>
            </a:pPr>
            <a:r>
              <a:rPr lang="en-US" dirty="0">
                <a:latin typeface="Calibri"/>
              </a:rPr>
              <a:t>Once you've written the function, </a:t>
            </a:r>
            <a:r>
              <a:rPr lang="en-US" dirty="0" smtClean="0">
                <a:latin typeface="Calibri"/>
              </a:rPr>
              <a:t/>
            </a:r>
            <a:br>
              <a:rPr lang="en-US" dirty="0" smtClean="0">
                <a:latin typeface="Calibri"/>
              </a:rPr>
            </a:br>
            <a:r>
              <a:rPr lang="en-US" dirty="0" smtClean="0">
                <a:latin typeface="Calibri"/>
              </a:rPr>
              <a:t>you </a:t>
            </a:r>
            <a:r>
              <a:rPr lang="en-US" dirty="0">
                <a:latin typeface="Calibri"/>
              </a:rPr>
              <a:t>can forget about it and just use it!</a:t>
            </a:r>
          </a:p>
        </p:txBody>
      </p:sp>
      <p:pic>
        <p:nvPicPr>
          <p:cNvPr id="2050" name="Picture 2" descr="http://capecodbaseball.org.ismmedia.com/ISM3/std-content/repos/Top/2012website/all_star_game/2010/ASG_2Hats_4952_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988597"/>
            <a:ext cx="381000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799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8407" y="1195811"/>
            <a:ext cx="7168848" cy="2462213"/>
          </a:xfrm>
          <a:prstGeom prst="rect">
            <a:avLst/>
          </a:prstGeom>
          <a:noFill/>
          <a:ln w="12700">
            <a:solidFill>
              <a:schemeClr val="accent1">
                <a:lumMod val="25000"/>
              </a:schemeClr>
            </a:solidFill>
          </a:ln>
        </p:spPr>
        <p:txBody>
          <a:bodyPr wrap="square" rtlCol="0">
            <a:spAutoFit/>
          </a:bodyPr>
          <a:lstStyle/>
          <a:p>
            <a:r>
              <a:rPr lang="en-US" sz="1400" b="1" dirty="0">
                <a:solidFill>
                  <a:schemeClr val="accent2">
                    <a:lumMod val="60000"/>
                    <a:lumOff val="40000"/>
                  </a:schemeClr>
                </a:solidFill>
                <a:latin typeface="Courier New" pitchFamily="49" charset="0"/>
                <a:cs typeface="Courier New" pitchFamily="49" charset="0"/>
              </a:rPr>
              <a:t>import sys</a:t>
            </a:r>
          </a:p>
          <a:p>
            <a:r>
              <a:rPr lang="en-US" sz="1400" b="1" dirty="0">
                <a:solidFill>
                  <a:schemeClr val="accent2">
                    <a:lumMod val="60000"/>
                    <a:lumOff val="40000"/>
                  </a:schemeClr>
                </a:solidFill>
                <a:latin typeface="Courier New" pitchFamily="49" charset="0"/>
                <a:cs typeface="Courier New" pitchFamily="49" charset="0"/>
              </a:rPr>
              <a:t>import math</a:t>
            </a:r>
          </a:p>
          <a:p>
            <a:endParaRPr lang="en-US" sz="1400" b="1" dirty="0">
              <a:solidFill>
                <a:schemeClr val="accent2">
                  <a:lumMod val="60000"/>
                  <a:lumOff val="40000"/>
                </a:schemeClr>
              </a:solidFill>
              <a:latin typeface="Courier New" pitchFamily="49" charset="0"/>
              <a:cs typeface="Courier New" pitchFamily="49" charset="0"/>
            </a:endParaRPr>
          </a:p>
          <a:p>
            <a:r>
              <a:rPr lang="en-US" sz="1400" b="1" dirty="0" err="1">
                <a:solidFill>
                  <a:schemeClr val="accent2">
                    <a:lumMod val="60000"/>
                    <a:lumOff val="40000"/>
                  </a:schemeClr>
                </a:solidFill>
                <a:latin typeface="Courier New" pitchFamily="49" charset="0"/>
                <a:cs typeface="Courier New" pitchFamily="49" charset="0"/>
              </a:rPr>
              <a:t>rawdist</a:t>
            </a:r>
            <a:r>
              <a:rPr lang="en-US" sz="1400" b="1" dirty="0">
                <a:solidFill>
                  <a:schemeClr val="accent2">
                    <a:lumMod val="60000"/>
                    <a:lumOff val="40000"/>
                  </a:schemeClr>
                </a:solidFill>
                <a:latin typeface="Courier New" pitchFamily="49" charset="0"/>
                <a:cs typeface="Courier New" pitchFamily="49" charset="0"/>
              </a:rPr>
              <a:t> = float(</a:t>
            </a:r>
            <a:r>
              <a:rPr lang="en-US" sz="1400" b="1" dirty="0" err="1">
                <a:solidFill>
                  <a:schemeClr val="accent2">
                    <a:lumMod val="60000"/>
                    <a:lumOff val="40000"/>
                  </a:schemeClr>
                </a:solidFill>
                <a:latin typeface="Courier New" pitchFamily="49" charset="0"/>
                <a:cs typeface="Courier New" pitchFamily="49" charset="0"/>
              </a:rPr>
              <a:t>sys.argv</a:t>
            </a:r>
            <a:r>
              <a:rPr lang="en-US" sz="1400" b="1" dirty="0">
                <a:solidFill>
                  <a:schemeClr val="accent2">
                    <a:lumMod val="60000"/>
                    <a:lumOff val="40000"/>
                  </a:schemeClr>
                </a:solidFill>
                <a:latin typeface="Courier New" pitchFamily="49" charset="0"/>
                <a:cs typeface="Courier New" pitchFamily="49" charset="0"/>
              </a:rPr>
              <a:t>[1])</a:t>
            </a:r>
          </a:p>
          <a:p>
            <a:r>
              <a:rPr lang="en-US" sz="1400" b="1" dirty="0">
                <a:solidFill>
                  <a:schemeClr val="accent2">
                    <a:lumMod val="60000"/>
                    <a:lumOff val="40000"/>
                  </a:schemeClr>
                </a:solidFill>
                <a:latin typeface="Courier New" pitchFamily="49" charset="0"/>
                <a:cs typeface="Courier New" pitchFamily="49" charset="0"/>
              </a:rPr>
              <a:t>if </a:t>
            </a:r>
            <a:r>
              <a:rPr lang="en-US" sz="1400" b="1" dirty="0" err="1">
                <a:solidFill>
                  <a:schemeClr val="accent2">
                    <a:lumMod val="60000"/>
                    <a:lumOff val="40000"/>
                  </a:schemeClr>
                </a:solidFill>
                <a:latin typeface="Courier New" pitchFamily="49" charset="0"/>
                <a:cs typeface="Courier New" pitchFamily="49" charset="0"/>
              </a:rPr>
              <a:t>rawdist</a:t>
            </a:r>
            <a:r>
              <a:rPr lang="en-US" sz="1400" b="1" dirty="0">
                <a:solidFill>
                  <a:schemeClr val="accent2">
                    <a:lumMod val="60000"/>
                    <a:lumOff val="40000"/>
                  </a:schemeClr>
                </a:solidFill>
                <a:latin typeface="Courier New" pitchFamily="49" charset="0"/>
                <a:cs typeface="Courier New" pitchFamily="49" charset="0"/>
              </a:rPr>
              <a:t> &lt; 0.75 and </a:t>
            </a:r>
            <a:r>
              <a:rPr lang="en-US" sz="1400" b="1" dirty="0" err="1">
                <a:solidFill>
                  <a:schemeClr val="accent2">
                    <a:lumMod val="60000"/>
                    <a:lumOff val="40000"/>
                  </a:schemeClr>
                </a:solidFill>
                <a:latin typeface="Courier New" pitchFamily="49" charset="0"/>
                <a:cs typeface="Courier New" pitchFamily="49" charset="0"/>
              </a:rPr>
              <a:t>rawdist</a:t>
            </a:r>
            <a:r>
              <a:rPr lang="en-US" sz="1400" b="1" dirty="0">
                <a:solidFill>
                  <a:schemeClr val="accent2">
                    <a:lumMod val="60000"/>
                    <a:lumOff val="40000"/>
                  </a:schemeClr>
                </a:solidFill>
                <a:latin typeface="Courier New" pitchFamily="49" charset="0"/>
                <a:cs typeface="Courier New" pitchFamily="49" charset="0"/>
              </a:rPr>
              <a:t> &gt; 0.0:</a:t>
            </a:r>
          </a:p>
          <a:p>
            <a:r>
              <a:rPr lang="en-US" sz="1400" b="1" dirty="0">
                <a:solidFill>
                  <a:schemeClr val="accent2">
                    <a:lumMod val="60000"/>
                    <a:lumOff val="40000"/>
                  </a:schemeClr>
                </a:solidFill>
                <a:latin typeface="Courier New" pitchFamily="49" charset="0"/>
                <a:cs typeface="Courier New" pitchFamily="49" charset="0"/>
              </a:rPr>
              <a:t>    </a:t>
            </a:r>
            <a:r>
              <a:rPr lang="en-US" sz="1400" b="1" dirty="0" err="1">
                <a:solidFill>
                  <a:schemeClr val="accent2">
                    <a:lumMod val="60000"/>
                    <a:lumOff val="40000"/>
                  </a:schemeClr>
                </a:solidFill>
                <a:latin typeface="Courier New" pitchFamily="49" charset="0"/>
                <a:cs typeface="Courier New" pitchFamily="49" charset="0"/>
              </a:rPr>
              <a:t>newdist</a:t>
            </a:r>
            <a:r>
              <a:rPr lang="en-US" sz="1400" b="1" dirty="0">
                <a:solidFill>
                  <a:schemeClr val="accent2">
                    <a:lumMod val="60000"/>
                    <a:lumOff val="40000"/>
                  </a:schemeClr>
                </a:solidFill>
                <a:latin typeface="Courier New" pitchFamily="49" charset="0"/>
                <a:cs typeface="Courier New" pitchFamily="49" charset="0"/>
              </a:rPr>
              <a:t> = (-3.0/4.0) * math.log(1.0 - (4.0/3.0)* </a:t>
            </a:r>
            <a:r>
              <a:rPr lang="en-US" sz="1400" b="1" dirty="0" err="1">
                <a:solidFill>
                  <a:schemeClr val="accent2">
                    <a:lumMod val="60000"/>
                    <a:lumOff val="40000"/>
                  </a:schemeClr>
                </a:solidFill>
                <a:latin typeface="Courier New" pitchFamily="49" charset="0"/>
                <a:cs typeface="Courier New" pitchFamily="49" charset="0"/>
              </a:rPr>
              <a:t>rawdist</a:t>
            </a:r>
            <a:r>
              <a:rPr lang="en-US" sz="1400" b="1" dirty="0">
                <a:solidFill>
                  <a:schemeClr val="accent2">
                    <a:lumMod val="60000"/>
                    <a:lumOff val="40000"/>
                  </a:schemeClr>
                </a:solidFill>
                <a:latin typeface="Courier New" pitchFamily="49" charset="0"/>
                <a:cs typeface="Courier New" pitchFamily="49" charset="0"/>
              </a:rPr>
              <a:t>)</a:t>
            </a:r>
          </a:p>
          <a:p>
            <a:r>
              <a:rPr lang="en-US" sz="1400" b="1" dirty="0">
                <a:solidFill>
                  <a:schemeClr val="accent2">
                    <a:lumMod val="60000"/>
                    <a:lumOff val="40000"/>
                  </a:schemeClr>
                </a:solidFill>
                <a:latin typeface="Courier New" pitchFamily="49" charset="0"/>
                <a:cs typeface="Courier New" pitchFamily="49" charset="0"/>
              </a:rPr>
              <a:t>    print </a:t>
            </a:r>
            <a:r>
              <a:rPr lang="en-US" sz="1400" b="1" dirty="0" err="1">
                <a:solidFill>
                  <a:schemeClr val="accent2">
                    <a:lumMod val="60000"/>
                    <a:lumOff val="40000"/>
                  </a:schemeClr>
                </a:solidFill>
                <a:latin typeface="Courier New" pitchFamily="49" charset="0"/>
                <a:cs typeface="Courier New" pitchFamily="49" charset="0"/>
              </a:rPr>
              <a:t>newdist</a:t>
            </a:r>
            <a:endParaRPr lang="en-US" sz="1400" b="1" dirty="0">
              <a:solidFill>
                <a:schemeClr val="accent2">
                  <a:lumMod val="60000"/>
                  <a:lumOff val="40000"/>
                </a:schemeClr>
              </a:solidFill>
              <a:latin typeface="Courier New" pitchFamily="49" charset="0"/>
              <a:cs typeface="Courier New" pitchFamily="49" charset="0"/>
            </a:endParaRPr>
          </a:p>
          <a:p>
            <a:r>
              <a:rPr lang="en-US" sz="1400" b="1" dirty="0" err="1">
                <a:solidFill>
                  <a:schemeClr val="accent2">
                    <a:lumMod val="60000"/>
                    <a:lumOff val="40000"/>
                  </a:schemeClr>
                </a:solidFill>
                <a:latin typeface="Courier New" pitchFamily="49" charset="0"/>
                <a:cs typeface="Courier New" pitchFamily="49" charset="0"/>
              </a:rPr>
              <a:t>elif</a:t>
            </a:r>
            <a:r>
              <a:rPr lang="en-US" sz="1400" b="1" dirty="0">
                <a:solidFill>
                  <a:schemeClr val="accent2">
                    <a:lumMod val="60000"/>
                    <a:lumOff val="40000"/>
                  </a:schemeClr>
                </a:solidFill>
                <a:latin typeface="Courier New" pitchFamily="49" charset="0"/>
                <a:cs typeface="Courier New" pitchFamily="49" charset="0"/>
              </a:rPr>
              <a:t> </a:t>
            </a:r>
            <a:r>
              <a:rPr lang="en-US" sz="1400" b="1" dirty="0" err="1">
                <a:solidFill>
                  <a:schemeClr val="accent2">
                    <a:lumMod val="60000"/>
                    <a:lumOff val="40000"/>
                  </a:schemeClr>
                </a:solidFill>
                <a:latin typeface="Courier New" pitchFamily="49" charset="0"/>
                <a:cs typeface="Courier New" pitchFamily="49" charset="0"/>
              </a:rPr>
              <a:t>rawdist</a:t>
            </a:r>
            <a:r>
              <a:rPr lang="en-US" sz="1400" b="1" dirty="0">
                <a:solidFill>
                  <a:schemeClr val="accent2">
                    <a:lumMod val="60000"/>
                    <a:lumOff val="40000"/>
                  </a:schemeClr>
                </a:solidFill>
                <a:latin typeface="Courier New" pitchFamily="49" charset="0"/>
                <a:cs typeface="Courier New" pitchFamily="49" charset="0"/>
              </a:rPr>
              <a:t> &gt;= 0.75:</a:t>
            </a:r>
          </a:p>
          <a:p>
            <a:r>
              <a:rPr lang="en-US" sz="1400" b="1" dirty="0">
                <a:solidFill>
                  <a:schemeClr val="accent2">
                    <a:lumMod val="60000"/>
                    <a:lumOff val="40000"/>
                  </a:schemeClr>
                </a:solidFill>
                <a:latin typeface="Courier New" pitchFamily="49" charset="0"/>
                <a:cs typeface="Courier New" pitchFamily="49" charset="0"/>
              </a:rPr>
              <a:t>    print 1000.0</a:t>
            </a:r>
          </a:p>
          <a:p>
            <a:r>
              <a:rPr lang="en-US" sz="1400" b="1" dirty="0">
                <a:solidFill>
                  <a:schemeClr val="accent2">
                    <a:lumMod val="60000"/>
                    <a:lumOff val="40000"/>
                  </a:schemeClr>
                </a:solidFill>
                <a:latin typeface="Courier New" pitchFamily="49" charset="0"/>
                <a:cs typeface="Courier New" pitchFamily="49" charset="0"/>
              </a:rPr>
              <a:t>else:</a:t>
            </a:r>
          </a:p>
          <a:p>
            <a:r>
              <a:rPr lang="en-US" sz="1400" b="1" dirty="0">
                <a:solidFill>
                  <a:schemeClr val="accent2">
                    <a:lumMod val="60000"/>
                    <a:lumOff val="40000"/>
                  </a:schemeClr>
                </a:solidFill>
                <a:latin typeface="Courier New" pitchFamily="49" charset="0"/>
                <a:cs typeface="Courier New" pitchFamily="49" charset="0"/>
              </a:rPr>
              <a:t>    print 0.0</a:t>
            </a:r>
          </a:p>
        </p:txBody>
      </p:sp>
      <p:sp>
        <p:nvSpPr>
          <p:cNvPr id="4"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fontAlgn="auto">
              <a:spcAft>
                <a:spcPts val="0"/>
              </a:spcAft>
            </a:pPr>
            <a:r>
              <a:rPr lang="en-US" dirty="0" smtClean="0">
                <a:latin typeface="Calibri"/>
              </a:rPr>
              <a:t>From “In-code” to Function</a:t>
            </a:r>
            <a:endParaRPr lang="en-US" dirty="0">
              <a:latin typeface="Calibri"/>
            </a:endParaRPr>
          </a:p>
        </p:txBody>
      </p:sp>
      <p:sp>
        <p:nvSpPr>
          <p:cNvPr id="5" name="TextBox 4"/>
          <p:cNvSpPr txBox="1"/>
          <p:nvPr/>
        </p:nvSpPr>
        <p:spPr>
          <a:xfrm>
            <a:off x="1001511" y="4105558"/>
            <a:ext cx="7165744" cy="2677656"/>
          </a:xfrm>
          <a:prstGeom prst="rect">
            <a:avLst/>
          </a:prstGeom>
          <a:noFill/>
          <a:ln w="12700">
            <a:solidFill>
              <a:schemeClr val="accent1">
                <a:lumMod val="25000"/>
              </a:schemeClr>
            </a:solidFill>
          </a:ln>
        </p:spPr>
        <p:txBody>
          <a:bodyPr wrap="none" rtlCol="0">
            <a:spAutoFit/>
          </a:bodyPr>
          <a:lstStyle/>
          <a:p>
            <a:r>
              <a:rPr lang="en-US" sz="1400" b="1" dirty="0">
                <a:solidFill>
                  <a:schemeClr val="accent2">
                    <a:lumMod val="60000"/>
                    <a:lumOff val="40000"/>
                  </a:schemeClr>
                </a:solidFill>
                <a:latin typeface="Courier New" pitchFamily="49" charset="0"/>
                <a:cs typeface="Courier New" pitchFamily="49" charset="0"/>
              </a:rPr>
              <a:t>import sys</a:t>
            </a:r>
          </a:p>
          <a:p>
            <a:r>
              <a:rPr lang="en-US" sz="1400" b="1" dirty="0">
                <a:solidFill>
                  <a:schemeClr val="accent2">
                    <a:lumMod val="60000"/>
                    <a:lumOff val="40000"/>
                  </a:schemeClr>
                </a:solidFill>
                <a:latin typeface="Courier New" pitchFamily="49" charset="0"/>
                <a:cs typeface="Courier New" pitchFamily="49" charset="0"/>
              </a:rPr>
              <a:t>import math</a:t>
            </a:r>
          </a:p>
          <a:p>
            <a:endParaRPr lang="en-US" sz="1400" b="1" dirty="0">
              <a:solidFill>
                <a:schemeClr val="accent2">
                  <a:lumMod val="60000"/>
                  <a:lumOff val="40000"/>
                </a:schemeClr>
              </a:solidFill>
              <a:latin typeface="Courier New" pitchFamily="49" charset="0"/>
              <a:cs typeface="Courier New" pitchFamily="49" charset="0"/>
            </a:endParaRPr>
          </a:p>
          <a:p>
            <a:r>
              <a:rPr lang="en-US" sz="1400" b="1" dirty="0" err="1">
                <a:solidFill>
                  <a:schemeClr val="accent2">
                    <a:lumMod val="60000"/>
                    <a:lumOff val="40000"/>
                  </a:schemeClr>
                </a:solidFill>
                <a:latin typeface="Courier New" pitchFamily="49" charset="0"/>
                <a:cs typeface="Courier New" pitchFamily="49" charset="0"/>
              </a:rPr>
              <a:t>def</a:t>
            </a:r>
            <a:r>
              <a:rPr lang="en-US" sz="1400" b="1" dirty="0">
                <a:solidFill>
                  <a:schemeClr val="accent2">
                    <a:lumMod val="60000"/>
                    <a:lumOff val="40000"/>
                  </a:schemeClr>
                </a:solidFill>
                <a:latin typeface="Courier New" pitchFamily="49" charset="0"/>
                <a:cs typeface="Courier New" pitchFamily="49" charset="0"/>
              </a:rPr>
              <a:t> </a:t>
            </a:r>
            <a:r>
              <a:rPr lang="en-US" sz="1400" b="1" dirty="0" err="1">
                <a:solidFill>
                  <a:schemeClr val="accent2">
                    <a:lumMod val="60000"/>
                    <a:lumOff val="40000"/>
                  </a:schemeClr>
                </a:solidFill>
                <a:latin typeface="Courier New" pitchFamily="49" charset="0"/>
                <a:cs typeface="Courier New" pitchFamily="49" charset="0"/>
              </a:rPr>
              <a:t>jc_dist</a:t>
            </a:r>
            <a:r>
              <a:rPr lang="en-US" sz="1400" b="1" dirty="0">
                <a:solidFill>
                  <a:schemeClr val="accent2">
                    <a:lumMod val="60000"/>
                    <a:lumOff val="40000"/>
                  </a:schemeClr>
                </a:solidFill>
                <a:latin typeface="Courier New" pitchFamily="49" charset="0"/>
                <a:cs typeface="Courier New" pitchFamily="49" charset="0"/>
              </a:rPr>
              <a:t>(</a:t>
            </a:r>
            <a:r>
              <a:rPr lang="en-US" sz="1400" b="1" dirty="0" err="1">
                <a:solidFill>
                  <a:schemeClr val="accent2">
                    <a:lumMod val="60000"/>
                    <a:lumOff val="40000"/>
                  </a:schemeClr>
                </a:solidFill>
                <a:latin typeface="Courier New" pitchFamily="49" charset="0"/>
                <a:cs typeface="Courier New" pitchFamily="49" charset="0"/>
              </a:rPr>
              <a:t>rawdist</a:t>
            </a:r>
            <a:r>
              <a:rPr lang="en-US" sz="1400" b="1" dirty="0" smtClean="0">
                <a:solidFill>
                  <a:schemeClr val="accent2">
                    <a:lumMod val="60000"/>
                    <a:lumOff val="40000"/>
                  </a:schemeClr>
                </a:solidFill>
                <a:latin typeface="Courier New" pitchFamily="49" charset="0"/>
                <a:cs typeface="Courier New" pitchFamily="49" charset="0"/>
              </a:rPr>
              <a:t>):</a:t>
            </a:r>
          </a:p>
          <a:p>
            <a:r>
              <a:rPr lang="en-US" sz="1400" b="1" dirty="0" smtClean="0">
                <a:solidFill>
                  <a:schemeClr val="accent2">
                    <a:lumMod val="60000"/>
                    <a:lumOff val="40000"/>
                  </a:schemeClr>
                </a:solidFill>
                <a:latin typeface="Courier New" pitchFamily="49" charset="0"/>
                <a:cs typeface="Courier New" pitchFamily="49" charset="0"/>
              </a:rPr>
              <a:t>    </a:t>
            </a:r>
            <a:r>
              <a:rPr lang="en-US" sz="1400" b="1" strike="sngStrike" dirty="0" err="1">
                <a:solidFill>
                  <a:schemeClr val="accent2">
                    <a:lumMod val="20000"/>
                    <a:lumOff val="80000"/>
                  </a:schemeClr>
                </a:solidFill>
                <a:latin typeface="Courier New" pitchFamily="49" charset="0"/>
                <a:cs typeface="Courier New" pitchFamily="49" charset="0"/>
              </a:rPr>
              <a:t>rawdist</a:t>
            </a:r>
            <a:r>
              <a:rPr lang="en-US" sz="1400" b="1" strike="sngStrike" dirty="0">
                <a:solidFill>
                  <a:schemeClr val="accent2">
                    <a:lumMod val="20000"/>
                    <a:lumOff val="80000"/>
                  </a:schemeClr>
                </a:solidFill>
                <a:latin typeface="Courier New" pitchFamily="49" charset="0"/>
                <a:cs typeface="Courier New" pitchFamily="49" charset="0"/>
              </a:rPr>
              <a:t> = float(</a:t>
            </a:r>
            <a:r>
              <a:rPr lang="en-US" sz="1400" b="1" strike="sngStrike" dirty="0" err="1">
                <a:solidFill>
                  <a:schemeClr val="accent2">
                    <a:lumMod val="20000"/>
                    <a:lumOff val="80000"/>
                  </a:schemeClr>
                </a:solidFill>
                <a:latin typeface="Courier New" pitchFamily="49" charset="0"/>
                <a:cs typeface="Courier New" pitchFamily="49" charset="0"/>
              </a:rPr>
              <a:t>sys.argv</a:t>
            </a:r>
            <a:r>
              <a:rPr lang="en-US" sz="1400" b="1" strike="sngStrike" dirty="0">
                <a:solidFill>
                  <a:schemeClr val="accent2">
                    <a:lumMod val="20000"/>
                    <a:lumOff val="80000"/>
                  </a:schemeClr>
                </a:solidFill>
                <a:latin typeface="Courier New" pitchFamily="49" charset="0"/>
                <a:cs typeface="Courier New" pitchFamily="49" charset="0"/>
              </a:rPr>
              <a:t>[1])</a:t>
            </a:r>
          </a:p>
          <a:p>
            <a:r>
              <a:rPr lang="en-US" sz="1400" b="1" dirty="0" smtClean="0">
                <a:solidFill>
                  <a:schemeClr val="accent2">
                    <a:lumMod val="60000"/>
                    <a:lumOff val="40000"/>
                  </a:schemeClr>
                </a:solidFill>
                <a:latin typeface="Courier New" pitchFamily="49" charset="0"/>
                <a:cs typeface="Courier New" pitchFamily="49" charset="0"/>
              </a:rPr>
              <a:t>    </a:t>
            </a:r>
            <a:r>
              <a:rPr lang="en-US" sz="1400" b="1" dirty="0">
                <a:solidFill>
                  <a:schemeClr val="accent2">
                    <a:lumMod val="60000"/>
                    <a:lumOff val="40000"/>
                  </a:schemeClr>
                </a:solidFill>
                <a:latin typeface="Courier New" pitchFamily="49" charset="0"/>
                <a:cs typeface="Courier New" pitchFamily="49" charset="0"/>
              </a:rPr>
              <a:t>if </a:t>
            </a:r>
            <a:r>
              <a:rPr lang="en-US" sz="1400" b="1" dirty="0" err="1">
                <a:solidFill>
                  <a:schemeClr val="accent2">
                    <a:lumMod val="60000"/>
                    <a:lumOff val="40000"/>
                  </a:schemeClr>
                </a:solidFill>
                <a:latin typeface="Courier New" pitchFamily="49" charset="0"/>
                <a:cs typeface="Courier New" pitchFamily="49" charset="0"/>
              </a:rPr>
              <a:t>rawdist</a:t>
            </a:r>
            <a:r>
              <a:rPr lang="en-US" sz="1400" b="1" dirty="0">
                <a:solidFill>
                  <a:schemeClr val="accent2">
                    <a:lumMod val="60000"/>
                    <a:lumOff val="40000"/>
                  </a:schemeClr>
                </a:solidFill>
                <a:latin typeface="Courier New" pitchFamily="49" charset="0"/>
                <a:cs typeface="Courier New" pitchFamily="49" charset="0"/>
              </a:rPr>
              <a:t> &lt; 0.75 and </a:t>
            </a:r>
            <a:r>
              <a:rPr lang="en-US" sz="1400" b="1" dirty="0" err="1">
                <a:solidFill>
                  <a:schemeClr val="accent2">
                    <a:lumMod val="60000"/>
                    <a:lumOff val="40000"/>
                  </a:schemeClr>
                </a:solidFill>
                <a:latin typeface="Courier New" pitchFamily="49" charset="0"/>
                <a:cs typeface="Courier New" pitchFamily="49" charset="0"/>
              </a:rPr>
              <a:t>rawdist</a:t>
            </a:r>
            <a:r>
              <a:rPr lang="en-US" sz="1400" b="1" dirty="0">
                <a:solidFill>
                  <a:schemeClr val="accent2">
                    <a:lumMod val="60000"/>
                    <a:lumOff val="40000"/>
                  </a:schemeClr>
                </a:solidFill>
                <a:latin typeface="Courier New" pitchFamily="49" charset="0"/>
                <a:cs typeface="Courier New" pitchFamily="49" charset="0"/>
              </a:rPr>
              <a:t> &gt; 0.0:</a:t>
            </a:r>
          </a:p>
          <a:p>
            <a:r>
              <a:rPr lang="en-US" sz="1400" b="1" dirty="0">
                <a:solidFill>
                  <a:schemeClr val="accent2">
                    <a:lumMod val="60000"/>
                    <a:lumOff val="40000"/>
                  </a:schemeClr>
                </a:solidFill>
                <a:latin typeface="Courier New" pitchFamily="49" charset="0"/>
                <a:cs typeface="Courier New" pitchFamily="49" charset="0"/>
              </a:rPr>
              <a:t>        </a:t>
            </a:r>
            <a:r>
              <a:rPr lang="en-US" sz="1400" b="1" dirty="0" err="1">
                <a:solidFill>
                  <a:schemeClr val="accent2">
                    <a:lumMod val="60000"/>
                    <a:lumOff val="40000"/>
                  </a:schemeClr>
                </a:solidFill>
                <a:latin typeface="Courier New" pitchFamily="49" charset="0"/>
                <a:cs typeface="Courier New" pitchFamily="49" charset="0"/>
              </a:rPr>
              <a:t>newdist</a:t>
            </a:r>
            <a:r>
              <a:rPr lang="en-US" sz="1400" b="1" dirty="0">
                <a:solidFill>
                  <a:schemeClr val="accent2">
                    <a:lumMod val="60000"/>
                    <a:lumOff val="40000"/>
                  </a:schemeClr>
                </a:solidFill>
                <a:latin typeface="Courier New" pitchFamily="49" charset="0"/>
                <a:cs typeface="Courier New" pitchFamily="49" charset="0"/>
              </a:rPr>
              <a:t> = (-3.0/4.0) * math.log(1.0 - (4.0/3.0)* </a:t>
            </a:r>
            <a:r>
              <a:rPr lang="en-US" sz="1400" b="1" dirty="0" err="1">
                <a:solidFill>
                  <a:schemeClr val="accent2">
                    <a:lumMod val="60000"/>
                    <a:lumOff val="40000"/>
                  </a:schemeClr>
                </a:solidFill>
                <a:latin typeface="Courier New" pitchFamily="49" charset="0"/>
                <a:cs typeface="Courier New" pitchFamily="49" charset="0"/>
              </a:rPr>
              <a:t>rawdist</a:t>
            </a:r>
            <a:r>
              <a:rPr lang="en-US" sz="1400" b="1" dirty="0">
                <a:solidFill>
                  <a:schemeClr val="accent2">
                    <a:lumMod val="60000"/>
                    <a:lumOff val="40000"/>
                  </a:schemeClr>
                </a:solidFill>
                <a:latin typeface="Courier New" pitchFamily="49" charset="0"/>
                <a:cs typeface="Courier New" pitchFamily="49" charset="0"/>
              </a:rPr>
              <a:t>)</a:t>
            </a:r>
          </a:p>
          <a:p>
            <a:r>
              <a:rPr lang="en-US" sz="1400" b="1" dirty="0">
                <a:solidFill>
                  <a:schemeClr val="accent2">
                    <a:lumMod val="60000"/>
                    <a:lumOff val="40000"/>
                  </a:schemeClr>
                </a:solidFill>
                <a:latin typeface="Courier New" pitchFamily="49" charset="0"/>
                <a:cs typeface="Courier New" pitchFamily="49" charset="0"/>
              </a:rPr>
              <a:t>        return </a:t>
            </a:r>
            <a:r>
              <a:rPr lang="en-US" sz="1400" b="1" dirty="0" err="1">
                <a:solidFill>
                  <a:schemeClr val="accent2">
                    <a:lumMod val="60000"/>
                    <a:lumOff val="40000"/>
                  </a:schemeClr>
                </a:solidFill>
                <a:latin typeface="Courier New" pitchFamily="49" charset="0"/>
                <a:cs typeface="Courier New" pitchFamily="49" charset="0"/>
              </a:rPr>
              <a:t>newdist</a:t>
            </a:r>
            <a:endParaRPr lang="en-US" sz="1400" b="1" dirty="0">
              <a:solidFill>
                <a:schemeClr val="accent2">
                  <a:lumMod val="60000"/>
                  <a:lumOff val="40000"/>
                </a:schemeClr>
              </a:solidFill>
              <a:latin typeface="Courier New" pitchFamily="49" charset="0"/>
              <a:cs typeface="Courier New" pitchFamily="49" charset="0"/>
            </a:endParaRPr>
          </a:p>
          <a:p>
            <a:r>
              <a:rPr lang="en-US" sz="1400" b="1" dirty="0">
                <a:solidFill>
                  <a:schemeClr val="accent2">
                    <a:lumMod val="60000"/>
                    <a:lumOff val="40000"/>
                  </a:schemeClr>
                </a:solidFill>
                <a:latin typeface="Courier New" pitchFamily="49" charset="0"/>
                <a:cs typeface="Courier New" pitchFamily="49" charset="0"/>
              </a:rPr>
              <a:t>    </a:t>
            </a:r>
            <a:r>
              <a:rPr lang="en-US" sz="1400" b="1" dirty="0" err="1">
                <a:solidFill>
                  <a:schemeClr val="accent2">
                    <a:lumMod val="60000"/>
                    <a:lumOff val="40000"/>
                  </a:schemeClr>
                </a:solidFill>
                <a:latin typeface="Courier New" pitchFamily="49" charset="0"/>
                <a:cs typeface="Courier New" pitchFamily="49" charset="0"/>
              </a:rPr>
              <a:t>elif</a:t>
            </a:r>
            <a:r>
              <a:rPr lang="en-US" sz="1400" b="1" dirty="0">
                <a:solidFill>
                  <a:schemeClr val="accent2">
                    <a:lumMod val="60000"/>
                    <a:lumOff val="40000"/>
                  </a:schemeClr>
                </a:solidFill>
                <a:latin typeface="Courier New" pitchFamily="49" charset="0"/>
                <a:cs typeface="Courier New" pitchFamily="49" charset="0"/>
              </a:rPr>
              <a:t> </a:t>
            </a:r>
            <a:r>
              <a:rPr lang="en-US" sz="1400" b="1" dirty="0" err="1">
                <a:solidFill>
                  <a:schemeClr val="accent2">
                    <a:lumMod val="60000"/>
                    <a:lumOff val="40000"/>
                  </a:schemeClr>
                </a:solidFill>
                <a:latin typeface="Courier New" pitchFamily="49" charset="0"/>
                <a:cs typeface="Courier New" pitchFamily="49" charset="0"/>
              </a:rPr>
              <a:t>rawdist</a:t>
            </a:r>
            <a:r>
              <a:rPr lang="en-US" sz="1400" b="1" dirty="0">
                <a:solidFill>
                  <a:schemeClr val="accent2">
                    <a:lumMod val="60000"/>
                    <a:lumOff val="40000"/>
                  </a:schemeClr>
                </a:solidFill>
                <a:latin typeface="Courier New" pitchFamily="49" charset="0"/>
                <a:cs typeface="Courier New" pitchFamily="49" charset="0"/>
              </a:rPr>
              <a:t> &gt;= 0.75:</a:t>
            </a:r>
          </a:p>
          <a:p>
            <a:r>
              <a:rPr lang="en-US" sz="1400" b="1" dirty="0">
                <a:solidFill>
                  <a:schemeClr val="accent2">
                    <a:lumMod val="60000"/>
                    <a:lumOff val="40000"/>
                  </a:schemeClr>
                </a:solidFill>
                <a:latin typeface="Courier New" pitchFamily="49" charset="0"/>
                <a:cs typeface="Courier New" pitchFamily="49" charset="0"/>
              </a:rPr>
              <a:t>        return 1000.0</a:t>
            </a:r>
          </a:p>
          <a:p>
            <a:r>
              <a:rPr lang="en-US" sz="1400" b="1" dirty="0">
                <a:solidFill>
                  <a:schemeClr val="accent2">
                    <a:lumMod val="60000"/>
                    <a:lumOff val="40000"/>
                  </a:schemeClr>
                </a:solidFill>
                <a:latin typeface="Courier New" pitchFamily="49" charset="0"/>
                <a:cs typeface="Courier New" pitchFamily="49" charset="0"/>
              </a:rPr>
              <a:t>    else:</a:t>
            </a:r>
          </a:p>
          <a:p>
            <a:r>
              <a:rPr lang="en-US" sz="1400" b="1" dirty="0">
                <a:solidFill>
                  <a:schemeClr val="accent2">
                    <a:lumMod val="60000"/>
                    <a:lumOff val="40000"/>
                  </a:schemeClr>
                </a:solidFill>
                <a:latin typeface="Courier New" pitchFamily="49" charset="0"/>
                <a:cs typeface="Courier New" pitchFamily="49" charset="0"/>
              </a:rPr>
              <a:t>        return 0.0</a:t>
            </a:r>
          </a:p>
        </p:txBody>
      </p:sp>
      <p:sp>
        <p:nvSpPr>
          <p:cNvPr id="6" name="Line Callout 1 (Accent Bar) 5"/>
          <p:cNvSpPr/>
          <p:nvPr/>
        </p:nvSpPr>
        <p:spPr>
          <a:xfrm>
            <a:off x="4584383" y="4237601"/>
            <a:ext cx="1446245" cy="586339"/>
          </a:xfrm>
          <a:prstGeom prst="accentCallout1">
            <a:avLst>
              <a:gd name="adj1" fmla="val 41879"/>
              <a:gd name="adj2" fmla="val -4692"/>
              <a:gd name="adj3" fmla="val 112039"/>
              <a:gd name="adj4" fmla="val -84991"/>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smtClean="0">
                <a:solidFill>
                  <a:sysClr val="windowText" lastClr="000000"/>
                </a:solidFill>
                <a:latin typeface="Calibri"/>
              </a:rPr>
              <a:t>Add a function definition</a:t>
            </a:r>
            <a:endParaRPr lang="en-US" sz="1600" kern="0" dirty="0">
              <a:solidFill>
                <a:sysClr val="windowText" lastClr="000000"/>
              </a:solidFill>
              <a:latin typeface="Calibri"/>
            </a:endParaRPr>
          </a:p>
        </p:txBody>
      </p:sp>
      <p:sp>
        <p:nvSpPr>
          <p:cNvPr id="7" name="Line Callout 1 (Accent Bar) 6"/>
          <p:cNvSpPr/>
          <p:nvPr/>
        </p:nvSpPr>
        <p:spPr>
          <a:xfrm>
            <a:off x="6447464" y="4688580"/>
            <a:ext cx="2388637" cy="586339"/>
          </a:xfrm>
          <a:prstGeom prst="accentCallout1">
            <a:avLst>
              <a:gd name="adj1" fmla="val 41879"/>
              <a:gd name="adj2" fmla="val -4692"/>
              <a:gd name="adj3" fmla="val 67482"/>
              <a:gd name="adj4" fmla="val -81057"/>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smtClean="0">
                <a:solidFill>
                  <a:sysClr val="windowText" lastClr="000000"/>
                </a:solidFill>
                <a:latin typeface="Calibri"/>
              </a:rPr>
              <a:t>delete </a:t>
            </a:r>
            <a:r>
              <a:rPr lang="en-US" sz="1600" kern="0" dirty="0">
                <a:solidFill>
                  <a:sysClr val="windowText" lastClr="000000"/>
                </a:solidFill>
                <a:latin typeface="Calibri"/>
              </a:rPr>
              <a:t>- use function argument instead of </a:t>
            </a:r>
            <a:r>
              <a:rPr lang="en-US" sz="1600" kern="0" dirty="0" err="1">
                <a:solidFill>
                  <a:sysClr val="windowText" lastClr="000000"/>
                </a:solidFill>
                <a:latin typeface="Calibri"/>
              </a:rPr>
              <a:t>argv</a:t>
            </a:r>
            <a:endParaRPr lang="en-US" sz="1600" kern="0" dirty="0">
              <a:solidFill>
                <a:sysClr val="windowText" lastClr="000000"/>
              </a:solidFill>
              <a:latin typeface="Calibri"/>
            </a:endParaRPr>
          </a:p>
        </p:txBody>
      </p:sp>
      <p:sp>
        <p:nvSpPr>
          <p:cNvPr id="8" name="Line Callout 1 (Accent Bar) 7"/>
          <p:cNvSpPr/>
          <p:nvPr/>
        </p:nvSpPr>
        <p:spPr>
          <a:xfrm>
            <a:off x="4827049" y="6085911"/>
            <a:ext cx="1909654" cy="586339"/>
          </a:xfrm>
          <a:prstGeom prst="accentCallout1">
            <a:avLst>
              <a:gd name="adj1" fmla="val 41879"/>
              <a:gd name="adj2" fmla="val -4692"/>
              <a:gd name="adj3" fmla="val 19742"/>
              <a:gd name="adj4" fmla="val -76660"/>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ysClr val="windowText" lastClr="000000"/>
                </a:solidFill>
                <a:latin typeface="Calibri"/>
              </a:rPr>
              <a:t>return value rather than printing it</a:t>
            </a:r>
          </a:p>
        </p:txBody>
      </p:sp>
      <p:sp>
        <p:nvSpPr>
          <p:cNvPr id="9" name="TextBox 8"/>
          <p:cNvSpPr txBox="1"/>
          <p:nvPr/>
        </p:nvSpPr>
        <p:spPr>
          <a:xfrm>
            <a:off x="921123" y="902446"/>
            <a:ext cx="6496715" cy="400110"/>
          </a:xfrm>
          <a:prstGeom prst="rect">
            <a:avLst/>
          </a:prstGeom>
          <a:noFill/>
        </p:spPr>
        <p:txBody>
          <a:bodyPr wrap="none" rtlCol="0">
            <a:spAutoFit/>
          </a:bodyPr>
          <a:lstStyle/>
          <a:p>
            <a:r>
              <a:rPr lang="en-US" sz="2000" i="1" dirty="0" smtClean="0">
                <a:latin typeface="Calibri" pitchFamily="34" charset="0"/>
                <a:cs typeface="Calibri" pitchFamily="34" charset="0"/>
              </a:rPr>
              <a:t>Jukes-Cantor distance correction written directly in program:</a:t>
            </a:r>
            <a:endParaRPr lang="en-US" sz="2000" i="1" dirty="0">
              <a:latin typeface="Calibri" pitchFamily="34" charset="0"/>
              <a:cs typeface="Calibri" pitchFamily="34" charset="0"/>
            </a:endParaRPr>
          </a:p>
        </p:txBody>
      </p:sp>
      <p:sp>
        <p:nvSpPr>
          <p:cNvPr id="10" name="TextBox 9"/>
          <p:cNvSpPr txBox="1"/>
          <p:nvPr/>
        </p:nvSpPr>
        <p:spPr>
          <a:xfrm>
            <a:off x="923759" y="3818207"/>
            <a:ext cx="5802871" cy="400110"/>
          </a:xfrm>
          <a:prstGeom prst="rect">
            <a:avLst/>
          </a:prstGeom>
          <a:noFill/>
        </p:spPr>
        <p:txBody>
          <a:bodyPr wrap="none" rtlCol="0">
            <a:spAutoFit/>
          </a:bodyPr>
          <a:lstStyle/>
          <a:p>
            <a:r>
              <a:rPr lang="en-US" sz="2000" i="1" dirty="0" smtClean="0">
                <a:latin typeface="Calibri" pitchFamily="34" charset="0"/>
                <a:cs typeface="Calibri" pitchFamily="34" charset="0"/>
              </a:rPr>
              <a:t>Jukes-Cantor distance correction written as a function:</a:t>
            </a:r>
            <a:endParaRPr lang="en-US" sz="2000" i="1" dirty="0">
              <a:latin typeface="Calibri" pitchFamily="34" charset="0"/>
              <a:cs typeface="Calibri" pitchFamily="34" charset="0"/>
            </a:endParaRPr>
          </a:p>
        </p:txBody>
      </p:sp>
    </p:spTree>
    <p:extLst>
      <p:ext uri="{BB962C8B-B14F-4D97-AF65-F5344CB8AC3E}">
        <p14:creationId xmlns:p14="http://schemas.microsoft.com/office/powerpoint/2010/main" val="4124685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3614" y="1525552"/>
            <a:ext cx="6324600" cy="1569660"/>
          </a:xfrm>
          <a:prstGeom prst="rect">
            <a:avLst/>
          </a:prstGeom>
        </p:spPr>
        <p:txBody>
          <a:bodyPr wrap="square">
            <a:spAutoFit/>
          </a:bodyPr>
          <a:lstStyle/>
          <a:p>
            <a:r>
              <a:rPr lang="en-US" sz="2400" b="1" dirty="0" smtClean="0">
                <a:solidFill>
                  <a:schemeClr val="accent1">
                    <a:lumMod val="50000"/>
                  </a:schemeClr>
                </a:solidFill>
                <a:latin typeface="Courier New" pitchFamily="49" charset="0"/>
                <a:cs typeface="Courier New" pitchFamily="49" charset="0"/>
              </a:rPr>
              <a:t> </a:t>
            </a:r>
            <a:r>
              <a:rPr lang="en-US" sz="2400" b="1" dirty="0" smtClean="0">
                <a:solidFill>
                  <a:schemeClr val="accent2">
                    <a:lumMod val="60000"/>
                    <a:lumOff val="40000"/>
                  </a:schemeClr>
                </a:solidFill>
                <a:latin typeface="Courier New" pitchFamily="49" charset="0"/>
                <a:cs typeface="Courier New" pitchFamily="49" charset="0"/>
              </a:rPr>
              <a:t>math.log(value)</a:t>
            </a:r>
          </a:p>
          <a:p>
            <a:r>
              <a:rPr lang="en-US" sz="2400" b="1" dirty="0" smtClean="0">
                <a:solidFill>
                  <a:schemeClr val="accent2">
                    <a:lumMod val="60000"/>
                    <a:lumOff val="40000"/>
                  </a:schemeClr>
                </a:solidFill>
                <a:latin typeface="Courier New" pitchFamily="49" charset="0"/>
                <a:cs typeface="Courier New" pitchFamily="49" charset="0"/>
              </a:rPr>
              <a:t> </a:t>
            </a:r>
            <a:r>
              <a:rPr lang="en-US" sz="2400" b="1" dirty="0" err="1" smtClean="0">
                <a:solidFill>
                  <a:schemeClr val="accent2">
                    <a:lumMod val="60000"/>
                    <a:lumOff val="40000"/>
                  </a:schemeClr>
                </a:solidFill>
                <a:latin typeface="Courier New" pitchFamily="49" charset="0"/>
                <a:cs typeface="Courier New" pitchFamily="49" charset="0"/>
              </a:rPr>
              <a:t>readline</a:t>
            </a:r>
            <a:r>
              <a:rPr lang="en-US" sz="2400" b="1" dirty="0" smtClean="0">
                <a:solidFill>
                  <a:schemeClr val="accent2">
                    <a:lumMod val="60000"/>
                    <a:lumOff val="40000"/>
                  </a:schemeClr>
                </a:solidFill>
                <a:latin typeface="Courier New" pitchFamily="49" charset="0"/>
                <a:cs typeface="Courier New" pitchFamily="49" charset="0"/>
              </a:rPr>
              <a:t>(), </a:t>
            </a:r>
            <a:r>
              <a:rPr lang="en-US" sz="2400" b="1" dirty="0" err="1" smtClean="0">
                <a:solidFill>
                  <a:schemeClr val="accent2">
                    <a:lumMod val="60000"/>
                    <a:lumOff val="40000"/>
                  </a:schemeClr>
                </a:solidFill>
                <a:latin typeface="Courier New" pitchFamily="49" charset="0"/>
                <a:cs typeface="Courier New" pitchFamily="49" charset="0"/>
              </a:rPr>
              <a:t>readlines</a:t>
            </a:r>
            <a:r>
              <a:rPr lang="en-US" sz="2400" b="1" dirty="0" smtClean="0">
                <a:solidFill>
                  <a:schemeClr val="accent2">
                    <a:lumMod val="60000"/>
                    <a:lumOff val="40000"/>
                  </a:schemeClr>
                </a:solidFill>
                <a:latin typeface="Courier New" pitchFamily="49" charset="0"/>
                <a:cs typeface="Courier New" pitchFamily="49" charset="0"/>
              </a:rPr>
              <a:t>(), read()</a:t>
            </a:r>
          </a:p>
          <a:p>
            <a:r>
              <a:rPr lang="en-US" sz="2400" b="1" dirty="0" smtClean="0">
                <a:solidFill>
                  <a:schemeClr val="accent2">
                    <a:lumMod val="60000"/>
                    <a:lumOff val="40000"/>
                  </a:schemeClr>
                </a:solidFill>
                <a:latin typeface="Courier New" pitchFamily="49" charset="0"/>
                <a:cs typeface="Courier New" pitchFamily="49" charset="0"/>
              </a:rPr>
              <a:t> sort()</a:t>
            </a:r>
          </a:p>
          <a:p>
            <a:r>
              <a:rPr lang="en-US" sz="2400" b="1" dirty="0" smtClean="0">
                <a:solidFill>
                  <a:schemeClr val="accent2">
                    <a:lumMod val="60000"/>
                    <a:lumOff val="40000"/>
                  </a:schemeClr>
                </a:solidFill>
                <a:latin typeface="Courier New" pitchFamily="49" charset="0"/>
                <a:cs typeface="Courier New" pitchFamily="49" charset="0"/>
              </a:rPr>
              <a:t> split(), replace(), lower()</a:t>
            </a:r>
          </a:p>
        </p:txBody>
      </p:sp>
      <p:sp>
        <p:nvSpPr>
          <p:cNvPr id="6"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fontAlgn="auto">
              <a:spcAft>
                <a:spcPts val="0"/>
              </a:spcAft>
            </a:pPr>
            <a:r>
              <a:rPr lang="en-US" dirty="0">
                <a:latin typeface="Calibri"/>
              </a:rPr>
              <a:t>We've used lots of functions </a:t>
            </a:r>
            <a:r>
              <a:rPr lang="en-US" dirty="0" smtClean="0">
                <a:latin typeface="Calibri"/>
              </a:rPr>
              <a:t>before!</a:t>
            </a:r>
            <a:endParaRPr lang="en-US" dirty="0">
              <a:latin typeface="Calibri"/>
            </a:endParaRPr>
          </a:p>
        </p:txBody>
      </p:sp>
      <p:sp>
        <p:nvSpPr>
          <p:cNvPr id="7" name="Content Placeholder 2"/>
          <p:cNvSpPr txBox="1">
            <a:spLocks/>
          </p:cNvSpPr>
          <p:nvPr/>
        </p:nvSpPr>
        <p:spPr>
          <a:xfrm>
            <a:off x="381000" y="3375135"/>
            <a:ext cx="8229600" cy="2447257"/>
          </a:xfrm>
          <a:prstGeom prst="rect">
            <a:avLst/>
          </a:prstGeom>
          <a:noFill/>
        </p:spPr>
        <p:txBody>
          <a:bodyPr vert="horz" lIns="91440" tIns="45720" rIns="91440" bIns="45720" rtlCol="0">
            <a:noAutofit/>
          </a:bodyPr>
          <a:lstStyle/>
          <a:p>
            <a:pPr marL="342900" indent="-342900" fontAlgn="auto">
              <a:spcBef>
                <a:spcPts val="0"/>
              </a:spcBef>
              <a:spcAft>
                <a:spcPts val="600"/>
              </a:spcAft>
              <a:buClr>
                <a:srgbClr val="0070C0"/>
              </a:buClr>
              <a:buSzPct val="100000"/>
              <a:buFont typeface="Wingdings" pitchFamily="2" charset="2"/>
              <a:buChar char="§"/>
            </a:pPr>
            <a:r>
              <a:rPr lang="en-US" sz="2800" dirty="0">
                <a:latin typeface="Calibri" pitchFamily="34" charset="0"/>
                <a:cs typeface="Calibri" pitchFamily="34" charset="0"/>
              </a:rPr>
              <a:t>These functions are part of the Python programming environment (in other words they are already written for you).</a:t>
            </a:r>
          </a:p>
          <a:p>
            <a:pPr marL="342900" marR="0" lvl="0" indent="-342900" defTabSz="914400" eaLnBrk="1" fontAlgn="auto" latinLnBrk="0" hangingPunct="1">
              <a:lnSpc>
                <a:spcPct val="100000"/>
              </a:lnSpc>
              <a:spcBef>
                <a:spcPts val="0"/>
              </a:spcBef>
              <a:spcAft>
                <a:spcPts val="600"/>
              </a:spcAft>
              <a:buClr>
                <a:srgbClr val="0070C0"/>
              </a:buClr>
              <a:buSzPct val="100000"/>
              <a:buFont typeface="Wingdings" pitchFamily="2" charset="2"/>
              <a:buChar char="§"/>
              <a:tabLst/>
              <a:defRPr/>
            </a:pPr>
            <a:endParaRPr lang="en-US" sz="2800" kern="0" dirty="0" smtClean="0">
              <a:solidFill>
                <a:sysClr val="windowText" lastClr="000000"/>
              </a:solidFill>
              <a:latin typeface="Calibri" pitchFamily="34" charset="0"/>
              <a:cs typeface="Calibri" pitchFamily="34" charset="0"/>
            </a:endParaRPr>
          </a:p>
          <a:p>
            <a:pPr marL="342900" marR="0" lvl="0" indent="-342900" defTabSz="914400" eaLnBrk="1" fontAlgn="auto" latinLnBrk="0" hangingPunct="1">
              <a:lnSpc>
                <a:spcPct val="100000"/>
              </a:lnSpc>
              <a:spcBef>
                <a:spcPts val="0"/>
              </a:spcBef>
              <a:spcAft>
                <a:spcPts val="600"/>
              </a:spcAft>
              <a:buClr>
                <a:srgbClr val="0070C0"/>
              </a:buClr>
              <a:buSzPct val="100000"/>
              <a:buFont typeface="Wingdings" pitchFamily="2" charset="2"/>
              <a:buChar char="§"/>
              <a:tabLst/>
              <a:defRPr/>
            </a:pPr>
            <a:r>
              <a:rPr lang="en-US" sz="2800" kern="0" dirty="0" smtClean="0">
                <a:solidFill>
                  <a:sysClr val="windowText" lastClr="000000"/>
                </a:solidFill>
                <a:latin typeface="Calibri" pitchFamily="34" charset="0"/>
                <a:cs typeface="Calibri" pitchFamily="34" charset="0"/>
              </a:rPr>
              <a:t>Note </a:t>
            </a:r>
            <a:r>
              <a:rPr lang="en-US" sz="2800" kern="0" dirty="0">
                <a:solidFill>
                  <a:sysClr val="windowText" lastClr="000000"/>
                </a:solidFill>
                <a:latin typeface="Calibri" pitchFamily="34" charset="0"/>
                <a:cs typeface="Calibri" pitchFamily="34" charset="0"/>
              </a:rPr>
              <a:t>- some of these are functions attached to objects </a:t>
            </a:r>
            <a:r>
              <a:rPr lang="en-US" sz="2800" kern="0" dirty="0" smtClean="0">
                <a:solidFill>
                  <a:sysClr val="windowText" lastClr="000000"/>
                </a:solidFill>
                <a:latin typeface="Calibri" pitchFamily="34" charset="0"/>
                <a:cs typeface="Calibri" pitchFamily="34" charset="0"/>
              </a:rPr>
              <a:t>(and called </a:t>
            </a:r>
            <a:r>
              <a:rPr lang="en-US" sz="2800" kern="0" dirty="0">
                <a:solidFill>
                  <a:sysClr val="windowText" lastClr="000000"/>
                </a:solidFill>
                <a:latin typeface="Calibri" pitchFamily="34" charset="0"/>
                <a:cs typeface="Calibri" pitchFamily="34" charset="0"/>
              </a:rPr>
              <a:t>object "methods") rather than stand-alone functions. We'll cover this later.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fontAlgn="auto">
              <a:spcAft>
                <a:spcPts val="0"/>
              </a:spcAft>
            </a:pPr>
            <a:r>
              <a:rPr lang="en-US" dirty="0">
                <a:latin typeface="Calibri"/>
              </a:rPr>
              <a:t>Function </a:t>
            </a:r>
            <a:r>
              <a:rPr lang="en-US" dirty="0" smtClean="0">
                <a:latin typeface="Calibri"/>
              </a:rPr>
              <a:t>names, access, and usage</a:t>
            </a:r>
            <a:endParaRPr lang="en-US" dirty="0">
              <a:latin typeface="Calibri"/>
            </a:endParaRPr>
          </a:p>
        </p:txBody>
      </p:sp>
      <p:sp>
        <p:nvSpPr>
          <p:cNvPr id="7" name="Content Placeholder 2"/>
          <p:cNvSpPr txBox="1">
            <a:spLocks/>
          </p:cNvSpPr>
          <p:nvPr/>
        </p:nvSpPr>
        <p:spPr>
          <a:xfrm>
            <a:off x="381000" y="1065410"/>
            <a:ext cx="8229600" cy="2447257"/>
          </a:xfrm>
          <a:prstGeom prst="rect">
            <a:avLst/>
          </a:prstGeom>
          <a:noFill/>
        </p:spPr>
        <p:txBody>
          <a:bodyPr vert="horz" lIns="91440" tIns="45720" rIns="91440" bIns="45720" rtlCol="0">
            <a:noAutofit/>
          </a:bodyPr>
          <a:lstStyle/>
          <a:p>
            <a:pPr marL="342900" indent="-342900" fontAlgn="auto">
              <a:spcBef>
                <a:spcPts val="0"/>
              </a:spcBef>
              <a:spcAft>
                <a:spcPts val="2400"/>
              </a:spcAft>
              <a:buClr>
                <a:srgbClr val="0070C0"/>
              </a:buClr>
              <a:buSzPct val="100000"/>
              <a:buFont typeface="Wingdings" pitchFamily="2" charset="2"/>
              <a:buChar char="§"/>
            </a:pPr>
            <a:r>
              <a:rPr lang="en-US" sz="2400" dirty="0" smtClean="0">
                <a:latin typeface="Calibri" pitchFamily="34" charset="0"/>
                <a:cs typeface="Calibri" pitchFamily="34" charset="0"/>
              </a:rPr>
              <a:t>Giving a function an informative name is very important! </a:t>
            </a:r>
            <a:br>
              <a:rPr lang="en-US" sz="2400" dirty="0" smtClean="0">
                <a:latin typeface="Calibri" pitchFamily="34" charset="0"/>
                <a:cs typeface="Calibri" pitchFamily="34" charset="0"/>
              </a:rPr>
            </a:br>
            <a:r>
              <a:rPr lang="en-US" sz="2400" dirty="0" smtClean="0">
                <a:latin typeface="Calibri" pitchFamily="34" charset="0"/>
                <a:cs typeface="Calibri" pitchFamily="34" charset="0"/>
              </a:rPr>
              <a:t>Long names are fine if needed:</a:t>
            </a:r>
            <a:br>
              <a:rPr lang="en-US" sz="2400" dirty="0" smtClean="0">
                <a:latin typeface="Calibri" pitchFamily="34" charset="0"/>
                <a:cs typeface="Calibri" pitchFamily="34" charset="0"/>
              </a:rPr>
            </a:br>
            <a:r>
              <a:rPr lang="en-US" sz="2000" b="1" dirty="0" err="1" smtClean="0">
                <a:solidFill>
                  <a:schemeClr val="accent2">
                    <a:lumMod val="60000"/>
                    <a:lumOff val="40000"/>
                  </a:schemeClr>
                </a:solidFill>
                <a:latin typeface="Courier New" pitchFamily="49" charset="0"/>
                <a:cs typeface="Courier New" pitchFamily="49" charset="0"/>
              </a:rPr>
              <a:t>def</a:t>
            </a:r>
            <a:r>
              <a:rPr lang="en-US" sz="2000" b="1" dirty="0" smtClean="0">
                <a:solidFill>
                  <a:schemeClr val="accent2">
                    <a:lumMod val="60000"/>
                    <a:lumOff val="40000"/>
                  </a:schemeClr>
                </a:solidFill>
                <a:latin typeface="Courier New" pitchFamily="49" charset="0"/>
                <a:cs typeface="Courier New" pitchFamily="49" charset="0"/>
              </a:rPr>
              <a:t> </a:t>
            </a:r>
            <a:r>
              <a:rPr lang="en-US" sz="2000" b="1" dirty="0" err="1">
                <a:solidFill>
                  <a:schemeClr val="accent2">
                    <a:lumMod val="60000"/>
                    <a:lumOff val="40000"/>
                  </a:schemeClr>
                </a:solidFill>
                <a:latin typeface="Courier New" pitchFamily="49" charset="0"/>
                <a:cs typeface="Courier New" pitchFamily="49" charset="0"/>
              </a:rPr>
              <a:t>makeDictFromTwoLists</a:t>
            </a:r>
            <a:r>
              <a:rPr lang="en-US" sz="2000" b="1" dirty="0">
                <a:solidFill>
                  <a:schemeClr val="accent2">
                    <a:lumMod val="60000"/>
                    <a:lumOff val="40000"/>
                  </a:schemeClr>
                </a:solidFill>
                <a:latin typeface="Courier New" pitchFamily="49" charset="0"/>
                <a:cs typeface="Courier New" pitchFamily="49" charset="0"/>
              </a:rPr>
              <a:t>(</a:t>
            </a:r>
            <a:r>
              <a:rPr lang="en-US" sz="2000" b="1" dirty="0" err="1">
                <a:solidFill>
                  <a:schemeClr val="accent2">
                    <a:lumMod val="60000"/>
                    <a:lumOff val="40000"/>
                  </a:schemeClr>
                </a:solidFill>
                <a:latin typeface="Courier New" pitchFamily="49" charset="0"/>
                <a:cs typeface="Courier New" pitchFamily="49" charset="0"/>
              </a:rPr>
              <a:t>keyList</a:t>
            </a:r>
            <a:r>
              <a:rPr lang="en-US" sz="2000" b="1" dirty="0">
                <a:solidFill>
                  <a:schemeClr val="accent2">
                    <a:lumMod val="60000"/>
                    <a:lumOff val="40000"/>
                  </a:schemeClr>
                </a:solidFill>
                <a:latin typeface="Courier New" pitchFamily="49" charset="0"/>
                <a:cs typeface="Courier New" pitchFamily="49" charset="0"/>
              </a:rPr>
              <a:t>, </a:t>
            </a:r>
            <a:r>
              <a:rPr lang="en-US" sz="2000" b="1" dirty="0" err="1">
                <a:solidFill>
                  <a:schemeClr val="accent2">
                    <a:lumMod val="60000"/>
                    <a:lumOff val="40000"/>
                  </a:schemeClr>
                </a:solidFill>
                <a:latin typeface="Courier New" pitchFamily="49" charset="0"/>
                <a:cs typeface="Courier New" pitchFamily="49" charset="0"/>
              </a:rPr>
              <a:t>valueList</a:t>
            </a:r>
            <a:r>
              <a:rPr lang="en-US" sz="2000" b="1" dirty="0" smtClean="0">
                <a:solidFill>
                  <a:schemeClr val="accent2">
                    <a:lumMod val="60000"/>
                    <a:lumOff val="40000"/>
                  </a:schemeClr>
                </a:solidFill>
                <a:latin typeface="Courier New" pitchFamily="49" charset="0"/>
                <a:cs typeface="Courier New" pitchFamily="49" charset="0"/>
              </a:rPr>
              <a:t>):</a:t>
            </a:r>
            <a:br>
              <a:rPr lang="en-US" sz="2000" b="1" dirty="0" smtClean="0">
                <a:solidFill>
                  <a:schemeClr val="accent2">
                    <a:lumMod val="60000"/>
                    <a:lumOff val="40000"/>
                  </a:schemeClr>
                </a:solidFill>
                <a:latin typeface="Courier New" pitchFamily="49" charset="0"/>
                <a:cs typeface="Courier New" pitchFamily="49" charset="0"/>
              </a:rPr>
            </a:br>
            <a:r>
              <a:rPr lang="en-US" sz="2000" b="1" dirty="0" err="1" smtClean="0">
                <a:solidFill>
                  <a:schemeClr val="accent2">
                    <a:lumMod val="60000"/>
                    <a:lumOff val="40000"/>
                  </a:schemeClr>
                </a:solidFill>
                <a:latin typeface="Courier New" pitchFamily="49" charset="0"/>
                <a:cs typeface="Courier New" pitchFamily="49" charset="0"/>
              </a:rPr>
              <a:t>def</a:t>
            </a:r>
            <a:r>
              <a:rPr lang="en-US" sz="2000" b="1" dirty="0" smtClean="0">
                <a:solidFill>
                  <a:schemeClr val="accent2">
                    <a:lumMod val="60000"/>
                    <a:lumOff val="40000"/>
                  </a:schemeClr>
                </a:solidFill>
                <a:latin typeface="Courier New" pitchFamily="49" charset="0"/>
                <a:cs typeface="Courier New" pitchFamily="49" charset="0"/>
              </a:rPr>
              <a:t> </a:t>
            </a:r>
            <a:r>
              <a:rPr lang="en-US" sz="2000" b="1" dirty="0" err="1">
                <a:solidFill>
                  <a:schemeClr val="accent2">
                    <a:lumMod val="60000"/>
                    <a:lumOff val="40000"/>
                  </a:schemeClr>
                </a:solidFill>
                <a:latin typeface="Courier New" pitchFamily="49" charset="0"/>
                <a:cs typeface="Courier New" pitchFamily="49" charset="0"/>
              </a:rPr>
              <a:t>translateDNA</a:t>
            </a:r>
            <a:r>
              <a:rPr lang="en-US" sz="2000" b="1" dirty="0">
                <a:solidFill>
                  <a:schemeClr val="accent2">
                    <a:lumMod val="60000"/>
                    <a:lumOff val="40000"/>
                  </a:schemeClr>
                </a:solidFill>
                <a:latin typeface="Courier New" pitchFamily="49" charset="0"/>
                <a:cs typeface="Courier New" pitchFamily="49" charset="0"/>
              </a:rPr>
              <a:t>(</a:t>
            </a:r>
            <a:r>
              <a:rPr lang="en-US" sz="2000" b="1" dirty="0" err="1">
                <a:solidFill>
                  <a:schemeClr val="accent2">
                    <a:lumMod val="60000"/>
                    <a:lumOff val="40000"/>
                  </a:schemeClr>
                </a:solidFill>
                <a:latin typeface="Courier New" pitchFamily="49" charset="0"/>
                <a:cs typeface="Courier New" pitchFamily="49" charset="0"/>
              </a:rPr>
              <a:t>dna_seq</a:t>
            </a:r>
            <a:r>
              <a:rPr lang="en-US" sz="2000" b="1" dirty="0" smtClean="0">
                <a:solidFill>
                  <a:schemeClr val="accent2">
                    <a:lumMod val="60000"/>
                    <a:lumOff val="40000"/>
                  </a:schemeClr>
                </a:solidFill>
                <a:latin typeface="Courier New" pitchFamily="49" charset="0"/>
                <a:cs typeface="Courier New" pitchFamily="49" charset="0"/>
              </a:rPr>
              <a:t>):</a:t>
            </a:r>
            <a:br>
              <a:rPr lang="en-US" sz="2000" b="1" dirty="0" smtClean="0">
                <a:solidFill>
                  <a:schemeClr val="accent2">
                    <a:lumMod val="60000"/>
                    <a:lumOff val="40000"/>
                  </a:schemeClr>
                </a:solidFill>
                <a:latin typeface="Courier New" pitchFamily="49" charset="0"/>
                <a:cs typeface="Courier New" pitchFamily="49" charset="0"/>
              </a:rPr>
            </a:br>
            <a:r>
              <a:rPr lang="en-US" sz="2000" b="1" dirty="0" err="1" smtClean="0">
                <a:solidFill>
                  <a:schemeClr val="accent2">
                    <a:lumMod val="60000"/>
                    <a:lumOff val="40000"/>
                  </a:schemeClr>
                </a:solidFill>
                <a:latin typeface="Courier New" pitchFamily="49" charset="0"/>
                <a:cs typeface="Courier New" pitchFamily="49" charset="0"/>
              </a:rPr>
              <a:t>def</a:t>
            </a:r>
            <a:r>
              <a:rPr lang="en-US" sz="2000" b="1" dirty="0" smtClean="0">
                <a:solidFill>
                  <a:schemeClr val="accent2">
                    <a:lumMod val="60000"/>
                    <a:lumOff val="40000"/>
                  </a:schemeClr>
                </a:solidFill>
                <a:latin typeface="Courier New" pitchFamily="49" charset="0"/>
                <a:cs typeface="Courier New" pitchFamily="49" charset="0"/>
              </a:rPr>
              <a:t> </a:t>
            </a:r>
            <a:r>
              <a:rPr lang="en-US" sz="2000" b="1" dirty="0" err="1">
                <a:solidFill>
                  <a:schemeClr val="accent2">
                    <a:lumMod val="60000"/>
                    <a:lumOff val="40000"/>
                  </a:schemeClr>
                </a:solidFill>
                <a:latin typeface="Courier New" pitchFamily="49" charset="0"/>
                <a:cs typeface="Courier New" pitchFamily="49" charset="0"/>
              </a:rPr>
              <a:t>getFastaSequences</a:t>
            </a:r>
            <a:r>
              <a:rPr lang="en-US" sz="2000" b="1" dirty="0">
                <a:solidFill>
                  <a:schemeClr val="accent2">
                    <a:lumMod val="60000"/>
                    <a:lumOff val="40000"/>
                  </a:schemeClr>
                </a:solidFill>
                <a:latin typeface="Courier New" pitchFamily="49" charset="0"/>
                <a:cs typeface="Courier New" pitchFamily="49" charset="0"/>
              </a:rPr>
              <a:t>(</a:t>
            </a:r>
            <a:r>
              <a:rPr lang="en-US" sz="2000" b="1" dirty="0" err="1">
                <a:solidFill>
                  <a:schemeClr val="accent2">
                    <a:lumMod val="60000"/>
                    <a:lumOff val="40000"/>
                  </a:schemeClr>
                </a:solidFill>
                <a:latin typeface="Courier New" pitchFamily="49" charset="0"/>
                <a:cs typeface="Courier New" pitchFamily="49" charset="0"/>
              </a:rPr>
              <a:t>fileName</a:t>
            </a:r>
            <a:r>
              <a:rPr lang="en-US" sz="2000" b="1" dirty="0" smtClean="0">
                <a:solidFill>
                  <a:schemeClr val="accent2">
                    <a:lumMod val="60000"/>
                    <a:lumOff val="40000"/>
                  </a:schemeClr>
                </a:solidFill>
                <a:latin typeface="Courier New" pitchFamily="49" charset="0"/>
                <a:cs typeface="Courier New" pitchFamily="49" charset="0"/>
              </a:rPr>
              <a:t>):</a:t>
            </a:r>
            <a:endParaRPr lang="en-US" sz="2000" dirty="0" smtClean="0">
              <a:solidFill>
                <a:schemeClr val="accent2">
                  <a:lumMod val="60000"/>
                  <a:lumOff val="40000"/>
                </a:schemeClr>
              </a:solidFill>
              <a:latin typeface="Calibri" pitchFamily="34" charset="0"/>
              <a:cs typeface="Calibri" pitchFamily="34" charset="0"/>
            </a:endParaRPr>
          </a:p>
          <a:p>
            <a:pPr marL="342900" indent="-342900" fontAlgn="auto">
              <a:spcBef>
                <a:spcPts val="0"/>
              </a:spcBef>
              <a:spcAft>
                <a:spcPts val="2400"/>
              </a:spcAft>
              <a:buClr>
                <a:srgbClr val="0070C0"/>
              </a:buClr>
              <a:buSzPct val="100000"/>
              <a:buFont typeface="Wingdings" pitchFamily="2" charset="2"/>
              <a:buChar char="§"/>
            </a:pPr>
            <a:r>
              <a:rPr lang="en-US" sz="2400" dirty="0" smtClean="0">
                <a:latin typeface="Calibri" pitchFamily="34" charset="0"/>
                <a:cs typeface="Calibri" pitchFamily="34" charset="0"/>
              </a:rPr>
              <a:t>For now, your function will have to be defined within your program and before you use it. Later you'll learn how to save a function in a module so that you can load your module and use the function just the way we do for Python modules.</a:t>
            </a:r>
          </a:p>
          <a:p>
            <a:pPr marL="342900" indent="-342900" fontAlgn="auto">
              <a:spcBef>
                <a:spcPts val="0"/>
              </a:spcBef>
              <a:spcAft>
                <a:spcPts val="2400"/>
              </a:spcAft>
              <a:buClr>
                <a:srgbClr val="0070C0"/>
              </a:buClr>
              <a:buSzPct val="100000"/>
              <a:buFont typeface="Wingdings" pitchFamily="2" charset="2"/>
              <a:buChar char="§"/>
            </a:pPr>
            <a:r>
              <a:rPr lang="en-US" sz="2400" dirty="0" smtClean="0">
                <a:latin typeface="Calibri" pitchFamily="34" charset="0"/>
                <a:cs typeface="Calibri" pitchFamily="34" charset="0"/>
              </a:rPr>
              <a:t>Usually</a:t>
            </a:r>
            <a:r>
              <a:rPr lang="en-US" sz="2400" dirty="0">
                <a:latin typeface="Calibri" pitchFamily="34" charset="0"/>
                <a:cs typeface="Calibri" pitchFamily="34" charset="0"/>
              </a:rPr>
              <a:t>, potentially reusable parts of your code should be written as functions.</a:t>
            </a:r>
          </a:p>
          <a:p>
            <a:pPr marL="342900" indent="-342900" fontAlgn="auto">
              <a:spcBef>
                <a:spcPts val="0"/>
              </a:spcBef>
              <a:spcAft>
                <a:spcPts val="2400"/>
              </a:spcAft>
              <a:buClr>
                <a:srgbClr val="0070C0"/>
              </a:buClr>
              <a:buSzPct val="100000"/>
              <a:buFont typeface="Wingdings" pitchFamily="2" charset="2"/>
              <a:buChar char="§"/>
            </a:pPr>
            <a:r>
              <a:rPr lang="en-US" sz="2400" dirty="0" smtClean="0">
                <a:latin typeface="Calibri" pitchFamily="34" charset="0"/>
                <a:cs typeface="Calibri" pitchFamily="34" charset="0"/>
              </a:rPr>
              <a:t>Your </a:t>
            </a:r>
            <a:r>
              <a:rPr lang="en-US" sz="2400" dirty="0">
                <a:latin typeface="Calibri" pitchFamily="34" charset="0"/>
                <a:cs typeface="Calibri" pitchFamily="34" charset="0"/>
              </a:rPr>
              <a:t>program (outside of functions) will often be very short - largely reading arguments and making output.</a:t>
            </a:r>
          </a:p>
          <a:p>
            <a:pPr marL="342900" indent="-342900" fontAlgn="auto">
              <a:spcBef>
                <a:spcPts val="0"/>
              </a:spcBef>
              <a:spcAft>
                <a:spcPts val="1200"/>
              </a:spcAft>
              <a:buClr>
                <a:srgbClr val="0070C0"/>
              </a:buClr>
              <a:buSzPct val="100000"/>
              <a:buFont typeface="Wingdings" pitchFamily="2" charset="2"/>
              <a:buChar char="§"/>
            </a:pP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365881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2732038"/>
            <a:ext cx="5629469" cy="2308324"/>
          </a:xfrm>
          <a:prstGeom prst="rect">
            <a:avLst/>
          </a:prstGeom>
          <a:ln w="12700">
            <a:solidFill>
              <a:schemeClr val="tx1"/>
            </a:solidFill>
          </a:ln>
        </p:spPr>
        <p:txBody>
          <a:bodyPr wrap="square">
            <a:spAutoFit/>
          </a:bodyPr>
          <a:lstStyle/>
          <a:p>
            <a:r>
              <a:rPr lang="en-US" sz="1600" b="1" dirty="0" smtClean="0">
                <a:solidFill>
                  <a:schemeClr val="accent2">
                    <a:lumMod val="60000"/>
                    <a:lumOff val="40000"/>
                  </a:schemeClr>
                </a:solidFill>
                <a:latin typeface="Courier New" pitchFamily="49" charset="0"/>
                <a:cs typeface="Courier New" pitchFamily="49" charset="0"/>
              </a:rPr>
              <a:t>import sys</a:t>
            </a:r>
          </a:p>
          <a:p>
            <a:r>
              <a:rPr lang="en-US" sz="1600" b="1" dirty="0" err="1" smtClean="0">
                <a:solidFill>
                  <a:schemeClr val="accent2">
                    <a:lumMod val="60000"/>
                    <a:lumOff val="40000"/>
                  </a:schemeClr>
                </a:solidFill>
                <a:latin typeface="Courier New" pitchFamily="49" charset="0"/>
                <a:cs typeface="Courier New" pitchFamily="49" charset="0"/>
              </a:rPr>
              <a:t>myFile</a:t>
            </a:r>
            <a:r>
              <a:rPr lang="en-US" sz="1600" b="1" dirty="0" smtClean="0">
                <a:solidFill>
                  <a:schemeClr val="accent2">
                    <a:lumMod val="60000"/>
                    <a:lumOff val="40000"/>
                  </a:schemeClr>
                </a:solidFill>
                <a:latin typeface="Courier New" pitchFamily="49" charset="0"/>
                <a:cs typeface="Courier New" pitchFamily="49" charset="0"/>
              </a:rPr>
              <a:t> = open(sys.argv[1], "r")</a:t>
            </a:r>
          </a:p>
          <a:p>
            <a:r>
              <a:rPr lang="en-US" sz="1600" b="1" dirty="0" smtClean="0">
                <a:solidFill>
                  <a:schemeClr val="accent2">
                    <a:lumMod val="60000"/>
                    <a:lumOff val="40000"/>
                  </a:schemeClr>
                </a:solidFill>
                <a:latin typeface="Courier New" pitchFamily="49" charset="0"/>
                <a:cs typeface="Courier New" pitchFamily="49" charset="0"/>
              </a:rPr>
              <a:t># make an empty dictionary</a:t>
            </a:r>
          </a:p>
          <a:p>
            <a:r>
              <a:rPr lang="en-US" sz="1600" b="1" dirty="0" err="1" smtClean="0">
                <a:solidFill>
                  <a:schemeClr val="accent2">
                    <a:lumMod val="60000"/>
                    <a:lumOff val="40000"/>
                  </a:schemeClr>
                </a:solidFill>
                <a:latin typeface="Courier New" pitchFamily="49" charset="0"/>
                <a:cs typeface="Courier New" pitchFamily="49" charset="0"/>
              </a:rPr>
              <a:t>scoreDict</a:t>
            </a:r>
            <a:r>
              <a:rPr lang="en-US" sz="1600" b="1" dirty="0" smtClean="0">
                <a:solidFill>
                  <a:schemeClr val="accent2">
                    <a:lumMod val="60000"/>
                    <a:lumOff val="40000"/>
                  </a:schemeClr>
                </a:solidFill>
                <a:latin typeface="Courier New" pitchFamily="49" charset="0"/>
                <a:cs typeface="Courier New" pitchFamily="49" charset="0"/>
              </a:rPr>
              <a:t> = {}</a:t>
            </a:r>
          </a:p>
          <a:p>
            <a:r>
              <a:rPr lang="en-US" sz="1600" b="1" dirty="0" smtClean="0">
                <a:solidFill>
                  <a:schemeClr val="accent2">
                    <a:lumMod val="60000"/>
                    <a:lumOff val="40000"/>
                  </a:schemeClr>
                </a:solidFill>
                <a:latin typeface="Courier New" pitchFamily="49" charset="0"/>
                <a:cs typeface="Courier New" pitchFamily="49" charset="0"/>
              </a:rPr>
              <a:t>for line in </a:t>
            </a:r>
            <a:r>
              <a:rPr lang="en-US" sz="1600" b="1" dirty="0" err="1" smtClean="0">
                <a:solidFill>
                  <a:schemeClr val="accent2">
                    <a:lumMod val="60000"/>
                    <a:lumOff val="40000"/>
                  </a:schemeClr>
                </a:solidFill>
                <a:latin typeface="Courier New" pitchFamily="49" charset="0"/>
                <a:cs typeface="Courier New" pitchFamily="49" charset="0"/>
              </a:rPr>
              <a:t>myFile</a:t>
            </a:r>
            <a:r>
              <a:rPr lang="en-US" sz="1600" b="1" dirty="0" smtClean="0">
                <a:solidFill>
                  <a:schemeClr val="accent2">
                    <a:lumMod val="60000"/>
                    <a:lumOff val="40000"/>
                  </a:schemeClr>
                </a:solidFill>
                <a:latin typeface="Courier New" pitchFamily="49" charset="0"/>
                <a:cs typeface="Courier New" pitchFamily="49" charset="0"/>
              </a:rPr>
              <a:t>:</a:t>
            </a:r>
          </a:p>
          <a:p>
            <a:r>
              <a:rPr lang="en-US" sz="1600" b="1" dirty="0" smtClean="0">
                <a:solidFill>
                  <a:schemeClr val="accent2">
                    <a:lumMod val="60000"/>
                    <a:lumOff val="40000"/>
                  </a:schemeClr>
                </a:solidFill>
                <a:latin typeface="Courier New" pitchFamily="49" charset="0"/>
                <a:cs typeface="Courier New" pitchFamily="49" charset="0"/>
              </a:rPr>
              <a:t>    fields = </a:t>
            </a:r>
            <a:r>
              <a:rPr lang="en-US" sz="1600" b="1" dirty="0" err="1" smtClean="0">
                <a:solidFill>
                  <a:schemeClr val="accent2">
                    <a:lumMod val="60000"/>
                    <a:lumOff val="40000"/>
                  </a:schemeClr>
                </a:solidFill>
                <a:latin typeface="Courier New" pitchFamily="49" charset="0"/>
                <a:cs typeface="Courier New" pitchFamily="49" charset="0"/>
              </a:rPr>
              <a:t>line.strip</a:t>
            </a:r>
            <a:r>
              <a:rPr lang="en-US" sz="1600" b="1" dirty="0" smtClean="0">
                <a:solidFill>
                  <a:schemeClr val="accent2">
                    <a:lumMod val="60000"/>
                    <a:lumOff val="40000"/>
                  </a:schemeClr>
                </a:solidFill>
                <a:latin typeface="Courier New" pitchFamily="49" charset="0"/>
                <a:cs typeface="Courier New" pitchFamily="49" charset="0"/>
              </a:rPr>
              <a:t>().split("\t")</a:t>
            </a:r>
          </a:p>
          <a:p>
            <a:r>
              <a:rPr lang="en-US" sz="1600" b="1" dirty="0" smtClean="0">
                <a:solidFill>
                  <a:schemeClr val="accent2">
                    <a:lumMod val="60000"/>
                    <a:lumOff val="40000"/>
                  </a:schemeClr>
                </a:solidFill>
                <a:latin typeface="Courier New" pitchFamily="49" charset="0"/>
                <a:cs typeface="Courier New" pitchFamily="49" charset="0"/>
              </a:rPr>
              <a:t>    # record each value with name as key</a:t>
            </a:r>
          </a:p>
          <a:p>
            <a:r>
              <a:rPr lang="en-US" sz="1600" b="1" dirty="0" smtClean="0">
                <a:solidFill>
                  <a:schemeClr val="accent2">
                    <a:lumMod val="60000"/>
                    <a:lumOff val="40000"/>
                  </a:schemeClr>
                </a:solidFill>
                <a:latin typeface="Courier New" pitchFamily="49" charset="0"/>
                <a:cs typeface="Courier New" pitchFamily="49" charset="0"/>
              </a:rPr>
              <a:t>    </a:t>
            </a:r>
            <a:r>
              <a:rPr lang="en-US" sz="1600" b="1" dirty="0" err="1" smtClean="0">
                <a:solidFill>
                  <a:schemeClr val="accent2">
                    <a:lumMod val="60000"/>
                    <a:lumOff val="40000"/>
                  </a:schemeClr>
                </a:solidFill>
                <a:latin typeface="Courier New" pitchFamily="49" charset="0"/>
                <a:cs typeface="Courier New" pitchFamily="49" charset="0"/>
              </a:rPr>
              <a:t>scoreDict</a:t>
            </a:r>
            <a:r>
              <a:rPr lang="en-US" sz="1600" b="1" dirty="0" smtClean="0">
                <a:solidFill>
                  <a:schemeClr val="accent2">
                    <a:lumMod val="60000"/>
                    <a:lumOff val="40000"/>
                  </a:schemeClr>
                </a:solidFill>
                <a:latin typeface="Courier New" pitchFamily="49" charset="0"/>
                <a:cs typeface="Courier New" pitchFamily="49" charset="0"/>
              </a:rPr>
              <a:t>[fields[0]] = float(fields[1])</a:t>
            </a:r>
          </a:p>
          <a:p>
            <a:r>
              <a:rPr lang="en-US" sz="1600" b="1" dirty="0" err="1" smtClean="0">
                <a:solidFill>
                  <a:schemeClr val="accent2">
                    <a:lumMod val="60000"/>
                    <a:lumOff val="40000"/>
                  </a:schemeClr>
                </a:solidFill>
                <a:latin typeface="Courier New" pitchFamily="49" charset="0"/>
                <a:cs typeface="Courier New" pitchFamily="49" charset="0"/>
              </a:rPr>
              <a:t>myFile.close</a:t>
            </a:r>
            <a:r>
              <a:rPr lang="en-US" sz="1600" b="1" dirty="0" smtClean="0">
                <a:solidFill>
                  <a:schemeClr val="accent2">
                    <a:lumMod val="60000"/>
                    <a:lumOff val="40000"/>
                  </a:schemeClr>
                </a:solidFill>
                <a:latin typeface="Courier New" pitchFamily="49" charset="0"/>
                <a:cs typeface="Courier New" pitchFamily="49" charset="0"/>
              </a:rPr>
              <a:t>()</a:t>
            </a:r>
          </a:p>
        </p:txBody>
      </p:sp>
      <p:sp>
        <p:nvSpPr>
          <p:cNvPr id="5" name="TextBox 4"/>
          <p:cNvSpPr txBox="1"/>
          <p:nvPr/>
        </p:nvSpPr>
        <p:spPr>
          <a:xfrm>
            <a:off x="685800" y="1295400"/>
            <a:ext cx="7848600" cy="1200329"/>
          </a:xfrm>
          <a:prstGeom prst="rect">
            <a:avLst/>
          </a:prstGeom>
          <a:noFill/>
        </p:spPr>
        <p:txBody>
          <a:bodyPr wrap="square" rtlCol="0">
            <a:spAutoFit/>
          </a:bodyPr>
          <a:lstStyle/>
          <a:p>
            <a:r>
              <a:rPr lang="en-US" dirty="0" smtClean="0">
                <a:latin typeface="Calibri" pitchFamily="34" charset="0"/>
                <a:cs typeface="Calibri" pitchFamily="34" charset="0"/>
              </a:rPr>
              <a:t>Below is part of the program from a sample problem. It reads key - value pairs from a tab-delimited file and makes them into a dictionary. Rewrite it so that there is a function called </a:t>
            </a:r>
            <a:r>
              <a:rPr lang="en-US" dirty="0" err="1" smtClean="0">
                <a:latin typeface="Calibri" pitchFamily="34" charset="0"/>
                <a:cs typeface="Calibri" pitchFamily="34" charset="0"/>
              </a:rPr>
              <a:t>makeDict</a:t>
            </a:r>
            <a:r>
              <a:rPr lang="en-US" dirty="0" smtClean="0">
                <a:latin typeface="Calibri" pitchFamily="34" charset="0"/>
                <a:cs typeface="Calibri" pitchFamily="34" charset="0"/>
              </a:rPr>
              <a:t> that takes a file name as an argument and returns the dictionary.</a:t>
            </a:r>
            <a:endParaRPr lang="en-US" dirty="0">
              <a:latin typeface="Calibri" pitchFamily="34" charset="0"/>
              <a:cs typeface="Calibri" pitchFamily="34" charset="0"/>
            </a:endParaRPr>
          </a:p>
        </p:txBody>
      </p:sp>
      <p:sp>
        <p:nvSpPr>
          <p:cNvPr id="6" name="TextBox 5"/>
          <p:cNvSpPr txBox="1"/>
          <p:nvPr/>
        </p:nvSpPr>
        <p:spPr>
          <a:xfrm>
            <a:off x="762000" y="5414226"/>
            <a:ext cx="5109091" cy="677108"/>
          </a:xfrm>
          <a:prstGeom prst="rect">
            <a:avLst/>
          </a:prstGeom>
          <a:noFill/>
        </p:spPr>
        <p:txBody>
          <a:bodyPr wrap="none" rtlCol="0">
            <a:spAutoFit/>
          </a:bodyPr>
          <a:lstStyle/>
          <a:p>
            <a:r>
              <a:rPr lang="en-US" dirty="0" smtClean="0">
                <a:latin typeface="Calibri" pitchFamily="34" charset="0"/>
                <a:cs typeface="Calibri" pitchFamily="34" charset="0"/>
              </a:rPr>
              <a:t>Use: </a:t>
            </a:r>
          </a:p>
          <a:p>
            <a:r>
              <a:rPr lang="en-US" sz="2000" b="1" dirty="0" err="1" smtClean="0">
                <a:solidFill>
                  <a:schemeClr val="accent2">
                    <a:lumMod val="60000"/>
                    <a:lumOff val="40000"/>
                  </a:schemeClr>
                </a:solidFill>
                <a:latin typeface="Courier New" pitchFamily="49" charset="0"/>
                <a:cs typeface="Courier New" pitchFamily="49" charset="0"/>
              </a:rPr>
              <a:t>scoreDict</a:t>
            </a:r>
            <a:r>
              <a:rPr lang="en-US" sz="2000" b="1" dirty="0" smtClean="0">
                <a:solidFill>
                  <a:schemeClr val="accent2">
                    <a:lumMod val="60000"/>
                    <a:lumOff val="40000"/>
                  </a:schemeClr>
                </a:solidFill>
                <a:latin typeface="Courier New" pitchFamily="49" charset="0"/>
                <a:cs typeface="Courier New" pitchFamily="49" charset="0"/>
              </a:rPr>
              <a:t> = </a:t>
            </a:r>
            <a:r>
              <a:rPr lang="en-US" sz="2000" b="1" dirty="0" err="1" smtClean="0">
                <a:solidFill>
                  <a:schemeClr val="accent2">
                    <a:lumMod val="60000"/>
                    <a:lumOff val="40000"/>
                  </a:schemeClr>
                </a:solidFill>
                <a:latin typeface="Courier New" pitchFamily="49" charset="0"/>
                <a:cs typeface="Courier New" pitchFamily="49" charset="0"/>
              </a:rPr>
              <a:t>makeDict</a:t>
            </a:r>
            <a:r>
              <a:rPr lang="en-US" sz="2000" b="1" dirty="0" smtClean="0">
                <a:solidFill>
                  <a:schemeClr val="accent2">
                    <a:lumMod val="60000"/>
                    <a:lumOff val="40000"/>
                  </a:schemeClr>
                </a:solidFill>
                <a:latin typeface="Courier New" pitchFamily="49" charset="0"/>
                <a:cs typeface="Courier New" pitchFamily="49" charset="0"/>
              </a:rPr>
              <a:t>(</a:t>
            </a:r>
            <a:r>
              <a:rPr lang="en-US" sz="2000" b="1" dirty="0" err="1" smtClean="0">
                <a:solidFill>
                  <a:schemeClr val="accent2">
                    <a:lumMod val="60000"/>
                    <a:lumOff val="40000"/>
                  </a:schemeClr>
                </a:solidFill>
                <a:latin typeface="Courier New" pitchFamily="49" charset="0"/>
                <a:cs typeface="Courier New" pitchFamily="49" charset="0"/>
              </a:rPr>
              <a:t>myFileName</a:t>
            </a:r>
            <a:r>
              <a:rPr lang="en-US" sz="2000" b="1" dirty="0" smtClean="0">
                <a:solidFill>
                  <a:schemeClr val="accent2">
                    <a:lumMod val="60000"/>
                    <a:lumOff val="40000"/>
                  </a:schemeClr>
                </a:solidFill>
                <a:latin typeface="Courier New" pitchFamily="49" charset="0"/>
                <a:cs typeface="Courier New" pitchFamily="49" charset="0"/>
              </a:rPr>
              <a:t>)</a:t>
            </a:r>
            <a:endParaRPr lang="en-US" sz="2000" b="1" dirty="0">
              <a:solidFill>
                <a:schemeClr val="accent2">
                  <a:lumMod val="60000"/>
                  <a:lumOff val="40000"/>
                </a:schemeClr>
              </a:solidFill>
              <a:latin typeface="Courier New" pitchFamily="49" charset="0"/>
              <a:cs typeface="Courier New" pitchFamily="49" charset="0"/>
            </a:endParaRPr>
          </a:p>
        </p:txBody>
      </p:sp>
      <p:sp>
        <p:nvSpPr>
          <p:cNvPr id="7" name="Rectangle 6"/>
          <p:cNvSpPr/>
          <p:nvPr/>
        </p:nvSpPr>
        <p:spPr>
          <a:xfrm>
            <a:off x="6677607" y="3256367"/>
            <a:ext cx="2133600" cy="1815882"/>
          </a:xfrm>
          <a:prstGeom prst="rect">
            <a:avLst/>
          </a:prstGeom>
        </p:spPr>
        <p:txBody>
          <a:bodyPr wrap="square">
            <a:spAutoFit/>
          </a:bodyPr>
          <a:lstStyle/>
          <a:p>
            <a:r>
              <a:rPr lang="en-US" sz="1400" b="1" dirty="0" smtClean="0">
                <a:latin typeface="Courier New" pitchFamily="49" charset="0"/>
                <a:cs typeface="Courier New" pitchFamily="49" charset="0"/>
              </a:rPr>
              <a:t>seq00036&lt;tab&gt;784</a:t>
            </a:r>
          </a:p>
          <a:p>
            <a:r>
              <a:rPr lang="en-US" sz="1400" b="1" dirty="0" smtClean="0">
                <a:latin typeface="Courier New" pitchFamily="49" charset="0"/>
                <a:cs typeface="Courier New" pitchFamily="49" charset="0"/>
              </a:rPr>
              <a:t>seq57157&lt;tab&gt;523</a:t>
            </a:r>
          </a:p>
          <a:p>
            <a:r>
              <a:rPr lang="en-US" sz="1400" b="1" dirty="0" smtClean="0">
                <a:latin typeface="Courier New" pitchFamily="49" charset="0"/>
                <a:cs typeface="Courier New" pitchFamily="49" charset="0"/>
              </a:rPr>
              <a:t>seq58039&lt;tab&gt;517</a:t>
            </a:r>
          </a:p>
          <a:p>
            <a:r>
              <a:rPr lang="en-US" sz="1400" b="1" dirty="0" smtClean="0">
                <a:latin typeface="Courier New" pitchFamily="49" charset="0"/>
                <a:cs typeface="Courier New" pitchFamily="49" charset="0"/>
              </a:rPr>
              <a:t>seq67160&lt;tab&gt;641</a:t>
            </a:r>
          </a:p>
          <a:p>
            <a:r>
              <a:rPr lang="en-US" sz="1400" b="1" dirty="0" smtClean="0">
                <a:latin typeface="Courier New" pitchFamily="49" charset="0"/>
                <a:cs typeface="Courier New" pitchFamily="49" charset="0"/>
              </a:rPr>
              <a:t>seq76732&lt;tab&gt;44</a:t>
            </a:r>
          </a:p>
          <a:p>
            <a:r>
              <a:rPr lang="en-US" sz="1400" b="1" dirty="0" smtClean="0">
                <a:latin typeface="Courier New" pitchFamily="49" charset="0"/>
                <a:cs typeface="Courier New" pitchFamily="49" charset="0"/>
              </a:rPr>
              <a:t>seq83199&lt;tab&gt;440</a:t>
            </a:r>
          </a:p>
          <a:p>
            <a:r>
              <a:rPr lang="en-US" sz="1400" b="1" dirty="0" smtClean="0">
                <a:latin typeface="Courier New" pitchFamily="49" charset="0"/>
                <a:cs typeface="Courier New" pitchFamily="49" charset="0"/>
              </a:rPr>
              <a:t>seq92309&lt;tab&gt;446</a:t>
            </a:r>
          </a:p>
          <a:p>
            <a:r>
              <a:rPr lang="en-US" sz="1400" b="1" dirty="0" smtClean="0">
                <a:latin typeface="Courier New" pitchFamily="49" charset="0"/>
                <a:cs typeface="Courier New" pitchFamily="49" charset="0"/>
              </a:rPr>
              <a:t>etc.</a:t>
            </a:r>
          </a:p>
        </p:txBody>
      </p:sp>
      <p:sp>
        <p:nvSpPr>
          <p:cNvPr id="8" name="TextBox 7"/>
          <p:cNvSpPr txBox="1"/>
          <p:nvPr/>
        </p:nvSpPr>
        <p:spPr>
          <a:xfrm>
            <a:off x="6677607" y="2741629"/>
            <a:ext cx="2209800" cy="523220"/>
          </a:xfrm>
          <a:prstGeom prst="rect">
            <a:avLst/>
          </a:prstGeom>
          <a:noFill/>
        </p:spPr>
        <p:txBody>
          <a:bodyPr wrap="square" rtlCol="0">
            <a:spAutoFit/>
          </a:bodyPr>
          <a:lstStyle/>
          <a:p>
            <a:r>
              <a:rPr lang="en-US" sz="1400" dirty="0" smtClean="0">
                <a:latin typeface="Calibri" pitchFamily="34" charset="0"/>
                <a:cs typeface="Calibri" pitchFamily="34" charset="0"/>
              </a:rPr>
              <a:t>Here's what the file contents look like:</a:t>
            </a:r>
            <a:endParaRPr lang="en-US" sz="1400" dirty="0">
              <a:latin typeface="Calibri" pitchFamily="34" charset="0"/>
              <a:cs typeface="Calibri" pitchFamily="34" charset="0"/>
            </a:endParaRPr>
          </a:p>
        </p:txBody>
      </p:sp>
      <p:sp>
        <p:nvSpPr>
          <p:cNvPr id="9" name="Rectangle 8"/>
          <p:cNvSpPr/>
          <p:nvPr/>
        </p:nvSpPr>
        <p:spPr>
          <a:xfrm>
            <a:off x="6629400" y="2732038"/>
            <a:ext cx="1905000" cy="23083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fontAlgn="auto">
              <a:spcAft>
                <a:spcPts val="0"/>
              </a:spcAft>
            </a:pPr>
            <a:r>
              <a:rPr lang="en-US" dirty="0">
                <a:latin typeface="Calibri"/>
              </a:rPr>
              <a:t>Sample problem #1</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8231" y="1181876"/>
            <a:ext cx="5714990" cy="3293209"/>
          </a:xfrm>
          <a:prstGeom prst="rect">
            <a:avLst/>
          </a:prstGeom>
          <a:ln w="12700">
            <a:solidFill>
              <a:schemeClr val="tx1"/>
            </a:solidFill>
          </a:ln>
        </p:spPr>
        <p:txBody>
          <a:bodyPr wrap="square">
            <a:spAutoFit/>
          </a:bodyPr>
          <a:lstStyle/>
          <a:p>
            <a:r>
              <a:rPr lang="en-US" sz="1600" b="1" dirty="0" smtClean="0">
                <a:solidFill>
                  <a:schemeClr val="accent2">
                    <a:lumMod val="60000"/>
                    <a:lumOff val="40000"/>
                  </a:schemeClr>
                </a:solidFill>
                <a:latin typeface="Courier New" pitchFamily="49" charset="0"/>
                <a:cs typeface="Courier New" pitchFamily="49" charset="0"/>
              </a:rPr>
              <a:t>import sys</a:t>
            </a:r>
          </a:p>
          <a:p>
            <a:endParaRPr lang="en-US" sz="1600" b="1" dirty="0" smtClean="0">
              <a:solidFill>
                <a:schemeClr val="accent2">
                  <a:lumMod val="60000"/>
                  <a:lumOff val="40000"/>
                </a:schemeClr>
              </a:solidFill>
              <a:latin typeface="Courier New" pitchFamily="49" charset="0"/>
              <a:cs typeface="Courier New" pitchFamily="49" charset="0"/>
            </a:endParaRPr>
          </a:p>
          <a:p>
            <a:r>
              <a:rPr lang="en-US" sz="1600" b="1" dirty="0" smtClean="0">
                <a:solidFill>
                  <a:schemeClr val="accent2">
                    <a:lumMod val="60000"/>
                    <a:lumOff val="40000"/>
                  </a:schemeClr>
                </a:solidFill>
                <a:latin typeface="Courier New" pitchFamily="49" charset="0"/>
                <a:cs typeface="Courier New" pitchFamily="49" charset="0"/>
              </a:rPr>
              <a:t>def </a:t>
            </a:r>
            <a:r>
              <a:rPr lang="en-US" sz="1600" b="1" dirty="0" err="1" smtClean="0">
                <a:solidFill>
                  <a:schemeClr val="accent2">
                    <a:lumMod val="60000"/>
                    <a:lumOff val="40000"/>
                  </a:schemeClr>
                </a:solidFill>
                <a:latin typeface="Courier New" pitchFamily="49" charset="0"/>
                <a:cs typeface="Courier New" pitchFamily="49" charset="0"/>
              </a:rPr>
              <a:t>makeDict</a:t>
            </a:r>
            <a:r>
              <a:rPr lang="en-US" sz="1600" b="1" dirty="0" smtClean="0">
                <a:solidFill>
                  <a:schemeClr val="accent2">
                    <a:lumMod val="60000"/>
                    <a:lumOff val="40000"/>
                  </a:schemeClr>
                </a:solidFill>
                <a:latin typeface="Courier New" pitchFamily="49" charset="0"/>
                <a:cs typeface="Courier New" pitchFamily="49" charset="0"/>
              </a:rPr>
              <a:t>(</a:t>
            </a:r>
            <a:r>
              <a:rPr lang="en-US" sz="1600" b="1" dirty="0" err="1" smtClean="0">
                <a:solidFill>
                  <a:schemeClr val="accent2">
                    <a:lumMod val="60000"/>
                    <a:lumOff val="40000"/>
                  </a:schemeClr>
                </a:solidFill>
                <a:latin typeface="Courier New" pitchFamily="49" charset="0"/>
                <a:cs typeface="Courier New" pitchFamily="49" charset="0"/>
              </a:rPr>
              <a:t>fileName</a:t>
            </a:r>
            <a:r>
              <a:rPr lang="en-US" sz="1600" b="1" dirty="0" smtClean="0">
                <a:solidFill>
                  <a:schemeClr val="accent2">
                    <a:lumMod val="60000"/>
                    <a:lumOff val="40000"/>
                  </a:schemeClr>
                </a:solidFill>
                <a:latin typeface="Courier New" pitchFamily="49" charset="0"/>
                <a:cs typeface="Courier New" pitchFamily="49" charset="0"/>
              </a:rPr>
              <a:t>):</a:t>
            </a:r>
          </a:p>
          <a:p>
            <a:r>
              <a:rPr lang="en-US" sz="1600" b="1" dirty="0" smtClean="0">
                <a:solidFill>
                  <a:schemeClr val="accent2">
                    <a:lumMod val="60000"/>
                    <a:lumOff val="40000"/>
                  </a:schemeClr>
                </a:solidFill>
                <a:latin typeface="Courier New" pitchFamily="49" charset="0"/>
                <a:cs typeface="Courier New" pitchFamily="49" charset="0"/>
              </a:rPr>
              <a:t>    </a:t>
            </a:r>
            <a:r>
              <a:rPr lang="en-US" sz="1600" b="1" dirty="0" err="1" smtClean="0">
                <a:solidFill>
                  <a:schemeClr val="accent2">
                    <a:lumMod val="60000"/>
                    <a:lumOff val="40000"/>
                  </a:schemeClr>
                </a:solidFill>
                <a:latin typeface="Courier New" pitchFamily="49" charset="0"/>
                <a:cs typeface="Courier New" pitchFamily="49" charset="0"/>
              </a:rPr>
              <a:t>myFile</a:t>
            </a:r>
            <a:r>
              <a:rPr lang="en-US" sz="1600" b="1" dirty="0" smtClean="0">
                <a:solidFill>
                  <a:schemeClr val="accent2">
                    <a:lumMod val="60000"/>
                    <a:lumOff val="40000"/>
                  </a:schemeClr>
                </a:solidFill>
                <a:latin typeface="Courier New" pitchFamily="49" charset="0"/>
                <a:cs typeface="Courier New" pitchFamily="49" charset="0"/>
              </a:rPr>
              <a:t> = open(</a:t>
            </a:r>
            <a:r>
              <a:rPr lang="en-US" sz="1600" b="1" dirty="0" err="1" smtClean="0">
                <a:solidFill>
                  <a:schemeClr val="accent2">
                    <a:lumMod val="60000"/>
                    <a:lumOff val="40000"/>
                  </a:schemeClr>
                </a:solidFill>
                <a:latin typeface="Courier New" pitchFamily="49" charset="0"/>
                <a:cs typeface="Courier New" pitchFamily="49" charset="0"/>
              </a:rPr>
              <a:t>fileName</a:t>
            </a:r>
            <a:r>
              <a:rPr lang="en-US" sz="1600" b="1" dirty="0" smtClean="0">
                <a:solidFill>
                  <a:schemeClr val="accent2">
                    <a:lumMod val="60000"/>
                    <a:lumOff val="40000"/>
                  </a:schemeClr>
                </a:solidFill>
                <a:latin typeface="Courier New" pitchFamily="49" charset="0"/>
                <a:cs typeface="Courier New" pitchFamily="49" charset="0"/>
              </a:rPr>
              <a:t>, "r")</a:t>
            </a:r>
          </a:p>
          <a:p>
            <a:r>
              <a:rPr lang="en-US" sz="1600" b="1" dirty="0" smtClean="0">
                <a:solidFill>
                  <a:schemeClr val="accent2">
                    <a:lumMod val="60000"/>
                    <a:lumOff val="40000"/>
                  </a:schemeClr>
                </a:solidFill>
                <a:latin typeface="Courier New" pitchFamily="49" charset="0"/>
                <a:cs typeface="Courier New" pitchFamily="49" charset="0"/>
              </a:rPr>
              <a:t>    </a:t>
            </a:r>
            <a:r>
              <a:rPr lang="en-US" sz="1600" b="1" dirty="0" err="1" smtClean="0">
                <a:solidFill>
                  <a:schemeClr val="accent2">
                    <a:lumMod val="60000"/>
                    <a:lumOff val="40000"/>
                  </a:schemeClr>
                </a:solidFill>
                <a:latin typeface="Courier New" pitchFamily="49" charset="0"/>
                <a:cs typeface="Courier New" pitchFamily="49" charset="0"/>
              </a:rPr>
              <a:t>myDict</a:t>
            </a:r>
            <a:r>
              <a:rPr lang="en-US" sz="1600" b="1" dirty="0" smtClean="0">
                <a:solidFill>
                  <a:schemeClr val="accent2">
                    <a:lumMod val="60000"/>
                    <a:lumOff val="40000"/>
                  </a:schemeClr>
                </a:solidFill>
                <a:latin typeface="Courier New" pitchFamily="49" charset="0"/>
                <a:cs typeface="Courier New" pitchFamily="49" charset="0"/>
              </a:rPr>
              <a:t> = {}</a:t>
            </a:r>
          </a:p>
          <a:p>
            <a:r>
              <a:rPr lang="en-US" sz="1600" b="1" dirty="0" smtClean="0">
                <a:solidFill>
                  <a:schemeClr val="accent2">
                    <a:lumMod val="60000"/>
                    <a:lumOff val="40000"/>
                  </a:schemeClr>
                </a:solidFill>
                <a:latin typeface="Courier New" pitchFamily="49" charset="0"/>
                <a:cs typeface="Courier New" pitchFamily="49" charset="0"/>
              </a:rPr>
              <a:t>    for line in </a:t>
            </a:r>
            <a:r>
              <a:rPr lang="en-US" sz="1600" b="1" dirty="0" err="1" smtClean="0">
                <a:solidFill>
                  <a:schemeClr val="accent2">
                    <a:lumMod val="60000"/>
                    <a:lumOff val="40000"/>
                  </a:schemeClr>
                </a:solidFill>
                <a:latin typeface="Courier New" pitchFamily="49" charset="0"/>
                <a:cs typeface="Courier New" pitchFamily="49" charset="0"/>
              </a:rPr>
              <a:t>myFile</a:t>
            </a:r>
            <a:r>
              <a:rPr lang="en-US" sz="1600" b="1" dirty="0" smtClean="0">
                <a:solidFill>
                  <a:schemeClr val="accent2">
                    <a:lumMod val="60000"/>
                    <a:lumOff val="40000"/>
                  </a:schemeClr>
                </a:solidFill>
                <a:latin typeface="Courier New" pitchFamily="49" charset="0"/>
                <a:cs typeface="Courier New" pitchFamily="49" charset="0"/>
              </a:rPr>
              <a:t>:</a:t>
            </a:r>
          </a:p>
          <a:p>
            <a:r>
              <a:rPr lang="en-US" sz="1600" b="1" dirty="0" smtClean="0">
                <a:solidFill>
                  <a:schemeClr val="accent2">
                    <a:lumMod val="60000"/>
                    <a:lumOff val="40000"/>
                  </a:schemeClr>
                </a:solidFill>
                <a:latin typeface="Courier New" pitchFamily="49" charset="0"/>
                <a:cs typeface="Courier New" pitchFamily="49" charset="0"/>
              </a:rPr>
              <a:t>        fields = </a:t>
            </a:r>
            <a:r>
              <a:rPr lang="en-US" sz="1600" b="1" dirty="0" err="1" smtClean="0">
                <a:solidFill>
                  <a:schemeClr val="accent2">
                    <a:lumMod val="60000"/>
                    <a:lumOff val="40000"/>
                  </a:schemeClr>
                </a:solidFill>
                <a:latin typeface="Courier New" pitchFamily="49" charset="0"/>
                <a:cs typeface="Courier New" pitchFamily="49" charset="0"/>
              </a:rPr>
              <a:t>line.strip</a:t>
            </a:r>
            <a:r>
              <a:rPr lang="en-US" sz="1600" b="1" dirty="0" smtClean="0">
                <a:solidFill>
                  <a:schemeClr val="accent2">
                    <a:lumMod val="60000"/>
                    <a:lumOff val="40000"/>
                  </a:schemeClr>
                </a:solidFill>
                <a:latin typeface="Courier New" pitchFamily="49" charset="0"/>
                <a:cs typeface="Courier New" pitchFamily="49" charset="0"/>
              </a:rPr>
              <a:t>().split("\t")</a:t>
            </a:r>
          </a:p>
          <a:p>
            <a:r>
              <a:rPr lang="en-US" sz="1600" b="1" dirty="0" smtClean="0">
                <a:solidFill>
                  <a:schemeClr val="accent2">
                    <a:lumMod val="60000"/>
                    <a:lumOff val="40000"/>
                  </a:schemeClr>
                </a:solidFill>
                <a:latin typeface="Courier New" pitchFamily="49" charset="0"/>
                <a:cs typeface="Courier New" pitchFamily="49" charset="0"/>
              </a:rPr>
              <a:t>        </a:t>
            </a:r>
            <a:r>
              <a:rPr lang="en-US" sz="1600" b="1" dirty="0" err="1" smtClean="0">
                <a:solidFill>
                  <a:schemeClr val="accent2">
                    <a:lumMod val="60000"/>
                    <a:lumOff val="40000"/>
                  </a:schemeClr>
                </a:solidFill>
                <a:latin typeface="Courier New" pitchFamily="49" charset="0"/>
                <a:cs typeface="Courier New" pitchFamily="49" charset="0"/>
              </a:rPr>
              <a:t>myDict</a:t>
            </a:r>
            <a:r>
              <a:rPr lang="en-US" sz="1600" b="1" dirty="0" smtClean="0">
                <a:solidFill>
                  <a:schemeClr val="accent2">
                    <a:lumMod val="60000"/>
                    <a:lumOff val="40000"/>
                  </a:schemeClr>
                </a:solidFill>
                <a:latin typeface="Courier New" pitchFamily="49" charset="0"/>
                <a:cs typeface="Courier New" pitchFamily="49" charset="0"/>
              </a:rPr>
              <a:t>[fields[0]] = float(fields[1])</a:t>
            </a:r>
          </a:p>
          <a:p>
            <a:r>
              <a:rPr lang="en-US" sz="1600" b="1" dirty="0" smtClean="0">
                <a:solidFill>
                  <a:schemeClr val="accent2">
                    <a:lumMod val="60000"/>
                    <a:lumOff val="40000"/>
                  </a:schemeClr>
                </a:solidFill>
                <a:latin typeface="Courier New" pitchFamily="49" charset="0"/>
                <a:cs typeface="Courier New" pitchFamily="49" charset="0"/>
              </a:rPr>
              <a:t>    </a:t>
            </a:r>
            <a:r>
              <a:rPr lang="en-US" sz="1600" b="1" dirty="0" err="1" smtClean="0">
                <a:solidFill>
                  <a:schemeClr val="accent2">
                    <a:lumMod val="60000"/>
                    <a:lumOff val="40000"/>
                  </a:schemeClr>
                </a:solidFill>
                <a:latin typeface="Courier New" pitchFamily="49" charset="0"/>
                <a:cs typeface="Courier New" pitchFamily="49" charset="0"/>
              </a:rPr>
              <a:t>myFile.close</a:t>
            </a:r>
            <a:r>
              <a:rPr lang="en-US" sz="1600" b="1" dirty="0" smtClean="0">
                <a:solidFill>
                  <a:schemeClr val="accent2">
                    <a:lumMod val="60000"/>
                    <a:lumOff val="40000"/>
                  </a:schemeClr>
                </a:solidFill>
                <a:latin typeface="Courier New" pitchFamily="49" charset="0"/>
                <a:cs typeface="Courier New" pitchFamily="49" charset="0"/>
              </a:rPr>
              <a:t>()</a:t>
            </a:r>
          </a:p>
          <a:p>
            <a:r>
              <a:rPr lang="en-US" sz="1600" b="1" dirty="0" smtClean="0">
                <a:solidFill>
                  <a:schemeClr val="accent2">
                    <a:lumMod val="60000"/>
                    <a:lumOff val="40000"/>
                  </a:schemeClr>
                </a:solidFill>
                <a:latin typeface="Courier New" pitchFamily="49" charset="0"/>
                <a:cs typeface="Courier New" pitchFamily="49" charset="0"/>
              </a:rPr>
              <a:t>    return </a:t>
            </a:r>
            <a:r>
              <a:rPr lang="en-US" sz="1600" b="1" dirty="0" err="1" smtClean="0">
                <a:solidFill>
                  <a:schemeClr val="accent2">
                    <a:lumMod val="60000"/>
                    <a:lumOff val="40000"/>
                  </a:schemeClr>
                </a:solidFill>
                <a:latin typeface="Courier New" pitchFamily="49" charset="0"/>
                <a:cs typeface="Courier New" pitchFamily="49" charset="0"/>
              </a:rPr>
              <a:t>myDict</a:t>
            </a:r>
            <a:endParaRPr lang="en-US" sz="1600" b="1" dirty="0" smtClean="0">
              <a:solidFill>
                <a:schemeClr val="accent2">
                  <a:lumMod val="60000"/>
                  <a:lumOff val="40000"/>
                </a:schemeClr>
              </a:solidFill>
              <a:latin typeface="Courier New" pitchFamily="49" charset="0"/>
              <a:cs typeface="Courier New" pitchFamily="49" charset="0"/>
            </a:endParaRPr>
          </a:p>
          <a:p>
            <a:endParaRPr lang="en-US" sz="1600" b="1" dirty="0" smtClean="0">
              <a:solidFill>
                <a:schemeClr val="accent2">
                  <a:lumMod val="60000"/>
                  <a:lumOff val="40000"/>
                </a:schemeClr>
              </a:solidFill>
              <a:latin typeface="Courier New" pitchFamily="49" charset="0"/>
              <a:cs typeface="Courier New" pitchFamily="49" charset="0"/>
            </a:endParaRPr>
          </a:p>
          <a:p>
            <a:r>
              <a:rPr lang="en-US" sz="1600" b="1" dirty="0" err="1" smtClean="0">
                <a:solidFill>
                  <a:schemeClr val="accent2">
                    <a:lumMod val="60000"/>
                    <a:lumOff val="40000"/>
                  </a:schemeClr>
                </a:solidFill>
                <a:latin typeface="Courier New" pitchFamily="49" charset="0"/>
                <a:cs typeface="Courier New" pitchFamily="49" charset="0"/>
              </a:rPr>
              <a:t>myFileName</a:t>
            </a:r>
            <a:r>
              <a:rPr lang="en-US" sz="1600" b="1" dirty="0" smtClean="0">
                <a:solidFill>
                  <a:schemeClr val="accent2">
                    <a:lumMod val="60000"/>
                    <a:lumOff val="40000"/>
                  </a:schemeClr>
                </a:solidFill>
                <a:latin typeface="Courier New" pitchFamily="49" charset="0"/>
                <a:cs typeface="Courier New" pitchFamily="49" charset="0"/>
              </a:rPr>
              <a:t> = sys.argv[1]</a:t>
            </a:r>
          </a:p>
          <a:p>
            <a:r>
              <a:rPr lang="en-US" sz="1600" b="1" dirty="0" err="1" smtClean="0">
                <a:solidFill>
                  <a:schemeClr val="accent2">
                    <a:lumMod val="60000"/>
                    <a:lumOff val="40000"/>
                  </a:schemeClr>
                </a:solidFill>
                <a:latin typeface="Courier New" pitchFamily="49" charset="0"/>
                <a:cs typeface="Courier New" pitchFamily="49" charset="0"/>
              </a:rPr>
              <a:t>scoreDict</a:t>
            </a:r>
            <a:r>
              <a:rPr lang="en-US" sz="1600" b="1" dirty="0" smtClean="0">
                <a:solidFill>
                  <a:schemeClr val="accent2">
                    <a:lumMod val="60000"/>
                    <a:lumOff val="40000"/>
                  </a:schemeClr>
                </a:solidFill>
                <a:latin typeface="Courier New" pitchFamily="49" charset="0"/>
                <a:cs typeface="Courier New" pitchFamily="49" charset="0"/>
              </a:rPr>
              <a:t> = </a:t>
            </a:r>
            <a:r>
              <a:rPr lang="en-US" sz="1600" b="1" dirty="0" err="1" smtClean="0">
                <a:solidFill>
                  <a:schemeClr val="accent2">
                    <a:lumMod val="60000"/>
                    <a:lumOff val="40000"/>
                  </a:schemeClr>
                </a:solidFill>
                <a:latin typeface="Courier New" pitchFamily="49" charset="0"/>
                <a:cs typeface="Courier New" pitchFamily="49" charset="0"/>
              </a:rPr>
              <a:t>makeDict</a:t>
            </a:r>
            <a:r>
              <a:rPr lang="en-US" sz="1600" b="1" dirty="0" smtClean="0">
                <a:solidFill>
                  <a:schemeClr val="accent2">
                    <a:lumMod val="60000"/>
                    <a:lumOff val="40000"/>
                  </a:schemeClr>
                </a:solidFill>
                <a:latin typeface="Courier New" pitchFamily="49" charset="0"/>
                <a:cs typeface="Courier New" pitchFamily="49" charset="0"/>
              </a:rPr>
              <a:t>(</a:t>
            </a:r>
            <a:r>
              <a:rPr lang="en-US" sz="1600" b="1" dirty="0" err="1" smtClean="0">
                <a:solidFill>
                  <a:schemeClr val="accent2">
                    <a:lumMod val="60000"/>
                    <a:lumOff val="40000"/>
                  </a:schemeClr>
                </a:solidFill>
                <a:latin typeface="Courier New" pitchFamily="49" charset="0"/>
                <a:cs typeface="Courier New" pitchFamily="49" charset="0"/>
              </a:rPr>
              <a:t>myFileName</a:t>
            </a:r>
            <a:r>
              <a:rPr lang="en-US" sz="1600" b="1" dirty="0" smtClean="0">
                <a:solidFill>
                  <a:schemeClr val="accent2">
                    <a:lumMod val="60000"/>
                    <a:lumOff val="40000"/>
                  </a:schemeClr>
                </a:solidFill>
                <a:latin typeface="Courier New" pitchFamily="49" charset="0"/>
                <a:cs typeface="Courier New" pitchFamily="49" charset="0"/>
              </a:rPr>
              <a:t>)</a:t>
            </a:r>
          </a:p>
        </p:txBody>
      </p:sp>
      <p:sp>
        <p:nvSpPr>
          <p:cNvPr id="8"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fontAlgn="auto">
              <a:spcAft>
                <a:spcPts val="0"/>
              </a:spcAft>
            </a:pPr>
            <a:r>
              <a:rPr lang="en-US" dirty="0">
                <a:latin typeface="Calibri"/>
              </a:rPr>
              <a:t>Solution #1</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8231" y="1181876"/>
            <a:ext cx="5714990" cy="3293209"/>
          </a:xfrm>
          <a:prstGeom prst="rect">
            <a:avLst/>
          </a:prstGeom>
          <a:ln w="12700">
            <a:solidFill>
              <a:schemeClr val="tx1"/>
            </a:solidFill>
          </a:ln>
        </p:spPr>
        <p:txBody>
          <a:bodyPr wrap="square">
            <a:spAutoFit/>
          </a:bodyPr>
          <a:lstStyle/>
          <a:p>
            <a:r>
              <a:rPr lang="en-US" sz="1600" b="1" dirty="0" smtClean="0">
                <a:solidFill>
                  <a:schemeClr val="accent2">
                    <a:lumMod val="60000"/>
                    <a:lumOff val="40000"/>
                  </a:schemeClr>
                </a:solidFill>
                <a:latin typeface="Courier New" pitchFamily="49" charset="0"/>
                <a:cs typeface="Courier New" pitchFamily="49" charset="0"/>
              </a:rPr>
              <a:t>import sys</a:t>
            </a:r>
          </a:p>
          <a:p>
            <a:endParaRPr lang="en-US" sz="1600" b="1" dirty="0" smtClean="0">
              <a:solidFill>
                <a:schemeClr val="accent2">
                  <a:lumMod val="60000"/>
                  <a:lumOff val="40000"/>
                </a:schemeClr>
              </a:solidFill>
              <a:latin typeface="Courier New" pitchFamily="49" charset="0"/>
              <a:cs typeface="Courier New" pitchFamily="49" charset="0"/>
            </a:endParaRPr>
          </a:p>
          <a:p>
            <a:r>
              <a:rPr lang="en-US" sz="1600" b="1" dirty="0" smtClean="0">
                <a:solidFill>
                  <a:schemeClr val="accent2">
                    <a:lumMod val="60000"/>
                    <a:lumOff val="40000"/>
                  </a:schemeClr>
                </a:solidFill>
                <a:latin typeface="Courier New" pitchFamily="49" charset="0"/>
                <a:cs typeface="Courier New" pitchFamily="49" charset="0"/>
              </a:rPr>
              <a:t>def </a:t>
            </a:r>
            <a:r>
              <a:rPr lang="en-US" sz="1600" b="1" dirty="0" err="1" smtClean="0">
                <a:solidFill>
                  <a:schemeClr val="accent2">
                    <a:lumMod val="60000"/>
                    <a:lumOff val="40000"/>
                  </a:schemeClr>
                </a:solidFill>
                <a:latin typeface="Courier New" pitchFamily="49" charset="0"/>
                <a:cs typeface="Courier New" pitchFamily="49" charset="0"/>
              </a:rPr>
              <a:t>makeDict</a:t>
            </a:r>
            <a:r>
              <a:rPr lang="en-US" sz="1600" b="1" dirty="0" smtClean="0">
                <a:solidFill>
                  <a:schemeClr val="accent2">
                    <a:lumMod val="60000"/>
                    <a:lumOff val="40000"/>
                  </a:schemeClr>
                </a:solidFill>
                <a:latin typeface="Courier New" pitchFamily="49" charset="0"/>
                <a:cs typeface="Courier New" pitchFamily="49" charset="0"/>
              </a:rPr>
              <a:t>(</a:t>
            </a:r>
            <a:r>
              <a:rPr lang="en-US" sz="1600" b="1" dirty="0" err="1" smtClean="0">
                <a:solidFill>
                  <a:schemeClr val="accent2">
                    <a:lumMod val="60000"/>
                    <a:lumOff val="40000"/>
                  </a:schemeClr>
                </a:solidFill>
                <a:latin typeface="Courier New" pitchFamily="49" charset="0"/>
                <a:cs typeface="Courier New" pitchFamily="49" charset="0"/>
              </a:rPr>
              <a:t>fileName</a:t>
            </a:r>
            <a:r>
              <a:rPr lang="en-US" sz="1600" b="1" dirty="0" smtClean="0">
                <a:solidFill>
                  <a:schemeClr val="accent2">
                    <a:lumMod val="60000"/>
                    <a:lumOff val="40000"/>
                  </a:schemeClr>
                </a:solidFill>
                <a:latin typeface="Courier New" pitchFamily="49" charset="0"/>
                <a:cs typeface="Courier New" pitchFamily="49" charset="0"/>
              </a:rPr>
              <a:t>):</a:t>
            </a:r>
          </a:p>
          <a:p>
            <a:r>
              <a:rPr lang="en-US" sz="1600" b="1" dirty="0" smtClean="0">
                <a:solidFill>
                  <a:schemeClr val="accent2">
                    <a:lumMod val="60000"/>
                    <a:lumOff val="40000"/>
                  </a:schemeClr>
                </a:solidFill>
                <a:latin typeface="Courier New" pitchFamily="49" charset="0"/>
                <a:cs typeface="Courier New" pitchFamily="49" charset="0"/>
              </a:rPr>
              <a:t>    </a:t>
            </a:r>
            <a:r>
              <a:rPr lang="en-US" sz="1600" b="1" dirty="0" err="1" smtClean="0">
                <a:solidFill>
                  <a:schemeClr val="accent2">
                    <a:lumMod val="60000"/>
                    <a:lumOff val="40000"/>
                  </a:schemeClr>
                </a:solidFill>
                <a:latin typeface="Courier New" pitchFamily="49" charset="0"/>
                <a:cs typeface="Courier New" pitchFamily="49" charset="0"/>
              </a:rPr>
              <a:t>myFile</a:t>
            </a:r>
            <a:r>
              <a:rPr lang="en-US" sz="1600" b="1" dirty="0" smtClean="0">
                <a:solidFill>
                  <a:schemeClr val="accent2">
                    <a:lumMod val="60000"/>
                    <a:lumOff val="40000"/>
                  </a:schemeClr>
                </a:solidFill>
                <a:latin typeface="Courier New" pitchFamily="49" charset="0"/>
                <a:cs typeface="Courier New" pitchFamily="49" charset="0"/>
              </a:rPr>
              <a:t> = open(</a:t>
            </a:r>
            <a:r>
              <a:rPr lang="en-US" sz="1600" b="1" dirty="0" err="1" smtClean="0">
                <a:solidFill>
                  <a:schemeClr val="accent2">
                    <a:lumMod val="60000"/>
                    <a:lumOff val="40000"/>
                  </a:schemeClr>
                </a:solidFill>
                <a:latin typeface="Courier New" pitchFamily="49" charset="0"/>
                <a:cs typeface="Courier New" pitchFamily="49" charset="0"/>
              </a:rPr>
              <a:t>fileName</a:t>
            </a:r>
            <a:r>
              <a:rPr lang="en-US" sz="1600" b="1" dirty="0" smtClean="0">
                <a:solidFill>
                  <a:schemeClr val="accent2">
                    <a:lumMod val="60000"/>
                    <a:lumOff val="40000"/>
                  </a:schemeClr>
                </a:solidFill>
                <a:latin typeface="Courier New" pitchFamily="49" charset="0"/>
                <a:cs typeface="Courier New" pitchFamily="49" charset="0"/>
              </a:rPr>
              <a:t>, "r")</a:t>
            </a:r>
          </a:p>
          <a:p>
            <a:r>
              <a:rPr lang="en-US" sz="1600" b="1" dirty="0" smtClean="0">
                <a:solidFill>
                  <a:schemeClr val="accent2">
                    <a:lumMod val="60000"/>
                    <a:lumOff val="40000"/>
                  </a:schemeClr>
                </a:solidFill>
                <a:latin typeface="Courier New" pitchFamily="49" charset="0"/>
                <a:cs typeface="Courier New" pitchFamily="49" charset="0"/>
              </a:rPr>
              <a:t>    </a:t>
            </a:r>
            <a:r>
              <a:rPr lang="en-US" sz="1600" b="1" dirty="0" err="1" smtClean="0">
                <a:solidFill>
                  <a:schemeClr val="accent2">
                    <a:lumMod val="60000"/>
                    <a:lumOff val="40000"/>
                  </a:schemeClr>
                </a:solidFill>
                <a:latin typeface="Courier New" pitchFamily="49" charset="0"/>
                <a:cs typeface="Courier New" pitchFamily="49" charset="0"/>
              </a:rPr>
              <a:t>myDict</a:t>
            </a:r>
            <a:r>
              <a:rPr lang="en-US" sz="1600" b="1" dirty="0" smtClean="0">
                <a:solidFill>
                  <a:schemeClr val="accent2">
                    <a:lumMod val="60000"/>
                    <a:lumOff val="40000"/>
                  </a:schemeClr>
                </a:solidFill>
                <a:latin typeface="Courier New" pitchFamily="49" charset="0"/>
                <a:cs typeface="Courier New" pitchFamily="49" charset="0"/>
              </a:rPr>
              <a:t> = {}</a:t>
            </a:r>
          </a:p>
          <a:p>
            <a:r>
              <a:rPr lang="en-US" sz="1600" b="1" dirty="0" smtClean="0">
                <a:solidFill>
                  <a:schemeClr val="accent2">
                    <a:lumMod val="60000"/>
                    <a:lumOff val="40000"/>
                  </a:schemeClr>
                </a:solidFill>
                <a:latin typeface="Courier New" pitchFamily="49" charset="0"/>
                <a:cs typeface="Courier New" pitchFamily="49" charset="0"/>
              </a:rPr>
              <a:t>    for line in </a:t>
            </a:r>
            <a:r>
              <a:rPr lang="en-US" sz="1600" b="1" dirty="0" err="1" smtClean="0">
                <a:solidFill>
                  <a:schemeClr val="accent2">
                    <a:lumMod val="60000"/>
                    <a:lumOff val="40000"/>
                  </a:schemeClr>
                </a:solidFill>
                <a:latin typeface="Courier New" pitchFamily="49" charset="0"/>
                <a:cs typeface="Courier New" pitchFamily="49" charset="0"/>
              </a:rPr>
              <a:t>myFile</a:t>
            </a:r>
            <a:r>
              <a:rPr lang="en-US" sz="1600" b="1" dirty="0" smtClean="0">
                <a:solidFill>
                  <a:schemeClr val="accent2">
                    <a:lumMod val="60000"/>
                    <a:lumOff val="40000"/>
                  </a:schemeClr>
                </a:solidFill>
                <a:latin typeface="Courier New" pitchFamily="49" charset="0"/>
                <a:cs typeface="Courier New" pitchFamily="49" charset="0"/>
              </a:rPr>
              <a:t>:</a:t>
            </a:r>
          </a:p>
          <a:p>
            <a:r>
              <a:rPr lang="en-US" sz="1600" b="1" dirty="0" smtClean="0">
                <a:solidFill>
                  <a:schemeClr val="accent2">
                    <a:lumMod val="60000"/>
                    <a:lumOff val="40000"/>
                  </a:schemeClr>
                </a:solidFill>
                <a:latin typeface="Courier New" pitchFamily="49" charset="0"/>
                <a:cs typeface="Courier New" pitchFamily="49" charset="0"/>
              </a:rPr>
              <a:t>        fields = </a:t>
            </a:r>
            <a:r>
              <a:rPr lang="en-US" sz="1600" b="1" dirty="0" err="1" smtClean="0">
                <a:solidFill>
                  <a:schemeClr val="accent2">
                    <a:lumMod val="60000"/>
                    <a:lumOff val="40000"/>
                  </a:schemeClr>
                </a:solidFill>
                <a:latin typeface="Courier New" pitchFamily="49" charset="0"/>
                <a:cs typeface="Courier New" pitchFamily="49" charset="0"/>
              </a:rPr>
              <a:t>line.strip</a:t>
            </a:r>
            <a:r>
              <a:rPr lang="en-US" sz="1600" b="1" dirty="0" smtClean="0">
                <a:solidFill>
                  <a:schemeClr val="accent2">
                    <a:lumMod val="60000"/>
                    <a:lumOff val="40000"/>
                  </a:schemeClr>
                </a:solidFill>
                <a:latin typeface="Courier New" pitchFamily="49" charset="0"/>
                <a:cs typeface="Courier New" pitchFamily="49" charset="0"/>
              </a:rPr>
              <a:t>().split("\t")</a:t>
            </a:r>
          </a:p>
          <a:p>
            <a:r>
              <a:rPr lang="en-US" sz="1600" b="1" dirty="0" smtClean="0">
                <a:solidFill>
                  <a:schemeClr val="accent2">
                    <a:lumMod val="60000"/>
                    <a:lumOff val="40000"/>
                  </a:schemeClr>
                </a:solidFill>
                <a:latin typeface="Courier New" pitchFamily="49" charset="0"/>
                <a:cs typeface="Courier New" pitchFamily="49" charset="0"/>
              </a:rPr>
              <a:t>        </a:t>
            </a:r>
            <a:r>
              <a:rPr lang="en-US" sz="1600" b="1" dirty="0" err="1" smtClean="0">
                <a:solidFill>
                  <a:schemeClr val="accent2">
                    <a:lumMod val="60000"/>
                    <a:lumOff val="40000"/>
                  </a:schemeClr>
                </a:solidFill>
                <a:latin typeface="Courier New" pitchFamily="49" charset="0"/>
                <a:cs typeface="Courier New" pitchFamily="49" charset="0"/>
              </a:rPr>
              <a:t>myDict</a:t>
            </a:r>
            <a:r>
              <a:rPr lang="en-US" sz="1600" b="1" dirty="0" smtClean="0">
                <a:solidFill>
                  <a:schemeClr val="accent2">
                    <a:lumMod val="60000"/>
                    <a:lumOff val="40000"/>
                  </a:schemeClr>
                </a:solidFill>
                <a:latin typeface="Courier New" pitchFamily="49" charset="0"/>
                <a:cs typeface="Courier New" pitchFamily="49" charset="0"/>
              </a:rPr>
              <a:t>[fields[0]] = float(fields[1])</a:t>
            </a:r>
          </a:p>
          <a:p>
            <a:r>
              <a:rPr lang="en-US" sz="1600" b="1" dirty="0" smtClean="0">
                <a:solidFill>
                  <a:schemeClr val="accent2">
                    <a:lumMod val="60000"/>
                    <a:lumOff val="40000"/>
                  </a:schemeClr>
                </a:solidFill>
                <a:latin typeface="Courier New" pitchFamily="49" charset="0"/>
                <a:cs typeface="Courier New" pitchFamily="49" charset="0"/>
              </a:rPr>
              <a:t>    </a:t>
            </a:r>
            <a:r>
              <a:rPr lang="en-US" sz="1600" b="1" dirty="0" err="1" smtClean="0">
                <a:solidFill>
                  <a:schemeClr val="accent2">
                    <a:lumMod val="60000"/>
                    <a:lumOff val="40000"/>
                  </a:schemeClr>
                </a:solidFill>
                <a:latin typeface="Courier New" pitchFamily="49" charset="0"/>
                <a:cs typeface="Courier New" pitchFamily="49" charset="0"/>
              </a:rPr>
              <a:t>myFile.close</a:t>
            </a:r>
            <a:r>
              <a:rPr lang="en-US" sz="1600" b="1" dirty="0" smtClean="0">
                <a:solidFill>
                  <a:schemeClr val="accent2">
                    <a:lumMod val="60000"/>
                    <a:lumOff val="40000"/>
                  </a:schemeClr>
                </a:solidFill>
                <a:latin typeface="Courier New" pitchFamily="49" charset="0"/>
                <a:cs typeface="Courier New" pitchFamily="49" charset="0"/>
              </a:rPr>
              <a:t>()</a:t>
            </a:r>
          </a:p>
          <a:p>
            <a:r>
              <a:rPr lang="en-US" sz="1600" b="1" dirty="0" smtClean="0">
                <a:solidFill>
                  <a:schemeClr val="accent2">
                    <a:lumMod val="60000"/>
                    <a:lumOff val="40000"/>
                  </a:schemeClr>
                </a:solidFill>
                <a:latin typeface="Courier New" pitchFamily="49" charset="0"/>
                <a:cs typeface="Courier New" pitchFamily="49" charset="0"/>
              </a:rPr>
              <a:t>    return </a:t>
            </a:r>
            <a:r>
              <a:rPr lang="en-US" sz="1600" b="1" dirty="0" err="1" smtClean="0">
                <a:solidFill>
                  <a:schemeClr val="accent2">
                    <a:lumMod val="60000"/>
                    <a:lumOff val="40000"/>
                  </a:schemeClr>
                </a:solidFill>
                <a:latin typeface="Courier New" pitchFamily="49" charset="0"/>
                <a:cs typeface="Courier New" pitchFamily="49" charset="0"/>
              </a:rPr>
              <a:t>myDict</a:t>
            </a:r>
            <a:endParaRPr lang="en-US" sz="1600" b="1" dirty="0" smtClean="0">
              <a:solidFill>
                <a:schemeClr val="accent2">
                  <a:lumMod val="60000"/>
                  <a:lumOff val="40000"/>
                </a:schemeClr>
              </a:solidFill>
              <a:latin typeface="Courier New" pitchFamily="49" charset="0"/>
              <a:cs typeface="Courier New" pitchFamily="49" charset="0"/>
            </a:endParaRPr>
          </a:p>
          <a:p>
            <a:endParaRPr lang="en-US" sz="1600" b="1" dirty="0" smtClean="0">
              <a:solidFill>
                <a:schemeClr val="accent2">
                  <a:lumMod val="60000"/>
                  <a:lumOff val="40000"/>
                </a:schemeClr>
              </a:solidFill>
              <a:latin typeface="Courier New" pitchFamily="49" charset="0"/>
              <a:cs typeface="Courier New" pitchFamily="49" charset="0"/>
            </a:endParaRPr>
          </a:p>
          <a:p>
            <a:r>
              <a:rPr lang="en-US" sz="1600" b="1" dirty="0" err="1" smtClean="0">
                <a:solidFill>
                  <a:schemeClr val="accent2">
                    <a:lumMod val="60000"/>
                    <a:lumOff val="40000"/>
                  </a:schemeClr>
                </a:solidFill>
                <a:latin typeface="Courier New" pitchFamily="49" charset="0"/>
                <a:cs typeface="Courier New" pitchFamily="49" charset="0"/>
              </a:rPr>
              <a:t>myFileName</a:t>
            </a:r>
            <a:r>
              <a:rPr lang="en-US" sz="1600" b="1" dirty="0" smtClean="0">
                <a:solidFill>
                  <a:schemeClr val="accent2">
                    <a:lumMod val="60000"/>
                    <a:lumOff val="40000"/>
                  </a:schemeClr>
                </a:solidFill>
                <a:latin typeface="Courier New" pitchFamily="49" charset="0"/>
                <a:cs typeface="Courier New" pitchFamily="49" charset="0"/>
              </a:rPr>
              <a:t> = sys.argv[1]</a:t>
            </a:r>
          </a:p>
          <a:p>
            <a:r>
              <a:rPr lang="en-US" sz="1600" b="1" dirty="0" err="1" smtClean="0">
                <a:solidFill>
                  <a:schemeClr val="accent2">
                    <a:lumMod val="60000"/>
                    <a:lumOff val="40000"/>
                  </a:schemeClr>
                </a:solidFill>
                <a:latin typeface="Courier New" pitchFamily="49" charset="0"/>
                <a:cs typeface="Courier New" pitchFamily="49" charset="0"/>
              </a:rPr>
              <a:t>scoreDict</a:t>
            </a:r>
            <a:r>
              <a:rPr lang="en-US" sz="1600" b="1" dirty="0" smtClean="0">
                <a:solidFill>
                  <a:schemeClr val="accent2">
                    <a:lumMod val="60000"/>
                    <a:lumOff val="40000"/>
                  </a:schemeClr>
                </a:solidFill>
                <a:latin typeface="Courier New" pitchFamily="49" charset="0"/>
                <a:cs typeface="Courier New" pitchFamily="49" charset="0"/>
              </a:rPr>
              <a:t> = </a:t>
            </a:r>
            <a:r>
              <a:rPr lang="en-US" sz="1600" b="1" dirty="0" err="1" smtClean="0">
                <a:solidFill>
                  <a:schemeClr val="accent2">
                    <a:lumMod val="60000"/>
                    <a:lumOff val="40000"/>
                  </a:schemeClr>
                </a:solidFill>
                <a:latin typeface="Courier New" pitchFamily="49" charset="0"/>
                <a:cs typeface="Courier New" pitchFamily="49" charset="0"/>
              </a:rPr>
              <a:t>makeDict</a:t>
            </a:r>
            <a:r>
              <a:rPr lang="en-US" sz="1600" b="1" dirty="0" smtClean="0">
                <a:solidFill>
                  <a:schemeClr val="accent2">
                    <a:lumMod val="60000"/>
                    <a:lumOff val="40000"/>
                  </a:schemeClr>
                </a:solidFill>
                <a:latin typeface="Courier New" pitchFamily="49" charset="0"/>
                <a:cs typeface="Courier New" pitchFamily="49" charset="0"/>
              </a:rPr>
              <a:t>(</a:t>
            </a:r>
            <a:r>
              <a:rPr lang="en-US" sz="1600" b="1" dirty="0" err="1" smtClean="0">
                <a:solidFill>
                  <a:schemeClr val="accent2">
                    <a:lumMod val="60000"/>
                    <a:lumOff val="40000"/>
                  </a:schemeClr>
                </a:solidFill>
                <a:latin typeface="Courier New" pitchFamily="49" charset="0"/>
                <a:cs typeface="Courier New" pitchFamily="49" charset="0"/>
              </a:rPr>
              <a:t>myFileName</a:t>
            </a:r>
            <a:r>
              <a:rPr lang="en-US" sz="1600" b="1" dirty="0" smtClean="0">
                <a:solidFill>
                  <a:schemeClr val="accent2">
                    <a:lumMod val="60000"/>
                    <a:lumOff val="40000"/>
                  </a:schemeClr>
                </a:solidFill>
                <a:latin typeface="Courier New" pitchFamily="49" charset="0"/>
                <a:cs typeface="Courier New" pitchFamily="49" charset="0"/>
              </a:rPr>
              <a:t>)</a:t>
            </a:r>
          </a:p>
        </p:txBody>
      </p:sp>
      <p:sp>
        <p:nvSpPr>
          <p:cNvPr id="4" name="TextBox 3"/>
          <p:cNvSpPr txBox="1"/>
          <p:nvPr/>
        </p:nvSpPr>
        <p:spPr>
          <a:xfrm>
            <a:off x="1646893" y="4763276"/>
            <a:ext cx="6277359" cy="1477328"/>
          </a:xfrm>
          <a:prstGeom prst="rect">
            <a:avLst/>
          </a:prstGeom>
          <a:noFill/>
        </p:spPr>
        <p:txBody>
          <a:bodyPr wrap="none" rtlCol="0">
            <a:spAutoFit/>
          </a:bodyPr>
          <a:lstStyle/>
          <a:p>
            <a:r>
              <a:rPr lang="en-US" dirty="0" smtClean="0">
                <a:latin typeface="Calibri" pitchFamily="34" charset="0"/>
                <a:cs typeface="Calibri" pitchFamily="34" charset="0"/>
              </a:rPr>
              <a:t>Two things to notice here:</a:t>
            </a:r>
          </a:p>
          <a:p>
            <a:r>
              <a:rPr lang="en-US" dirty="0" smtClean="0">
                <a:latin typeface="Calibri" pitchFamily="34" charset="0"/>
                <a:cs typeface="Calibri" pitchFamily="34" charset="0"/>
              </a:rPr>
              <a:t>   - you can use any file name (string) when you call the function</a:t>
            </a:r>
          </a:p>
          <a:p>
            <a:r>
              <a:rPr lang="en-US" dirty="0" smtClean="0">
                <a:latin typeface="Calibri" pitchFamily="34" charset="0"/>
                <a:cs typeface="Calibri" pitchFamily="34" charset="0"/>
              </a:rPr>
              <a:t>   - you can assign any name to the function return</a:t>
            </a:r>
          </a:p>
          <a:p>
            <a:endParaRPr lang="en-US" dirty="0" smtClean="0">
              <a:latin typeface="Calibri" pitchFamily="34" charset="0"/>
              <a:cs typeface="Calibri" pitchFamily="34" charset="0"/>
            </a:endParaRPr>
          </a:p>
          <a:p>
            <a:r>
              <a:rPr lang="en-US" i="1" dirty="0" smtClean="0">
                <a:latin typeface="Calibri" pitchFamily="34" charset="0"/>
                <a:cs typeface="Calibri" pitchFamily="34" charset="0"/>
              </a:rPr>
              <a:t>(in programming jargon, the function lives in its own namespace)</a:t>
            </a:r>
            <a:endParaRPr lang="en-US" i="1" dirty="0">
              <a:latin typeface="Calibri" pitchFamily="34" charset="0"/>
              <a:cs typeface="Calibri" pitchFamily="34" charset="0"/>
            </a:endParaRPr>
          </a:p>
        </p:txBody>
      </p:sp>
      <p:sp>
        <p:nvSpPr>
          <p:cNvPr id="8"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fontAlgn="auto">
              <a:spcAft>
                <a:spcPts val="0"/>
              </a:spcAft>
            </a:pPr>
            <a:r>
              <a:rPr lang="en-US" dirty="0">
                <a:latin typeface="Calibri"/>
              </a:rPr>
              <a:t>Solution #1</a:t>
            </a:r>
          </a:p>
        </p:txBody>
      </p:sp>
      <p:sp>
        <p:nvSpPr>
          <p:cNvPr id="10" name="Line Callout 1 (Accent Bar) 9"/>
          <p:cNvSpPr/>
          <p:nvPr/>
        </p:nvSpPr>
        <p:spPr>
          <a:xfrm>
            <a:off x="5225181" y="953212"/>
            <a:ext cx="1446245" cy="685800"/>
          </a:xfrm>
          <a:prstGeom prst="accentCallout1">
            <a:avLst>
              <a:gd name="adj1" fmla="val 41879"/>
              <a:gd name="adj2" fmla="val -4692"/>
              <a:gd name="adj3" fmla="val 115222"/>
              <a:gd name="adj4" fmla="val -79185"/>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ysClr val="windowText" lastClr="000000"/>
                </a:solidFill>
                <a:latin typeface="Calibri"/>
              </a:rPr>
              <a:t>name used inside function</a:t>
            </a:r>
          </a:p>
        </p:txBody>
      </p:sp>
      <p:sp>
        <p:nvSpPr>
          <p:cNvPr id="11" name="Line Callout 1 (Accent Bar) 10"/>
          <p:cNvSpPr/>
          <p:nvPr/>
        </p:nvSpPr>
        <p:spPr>
          <a:xfrm>
            <a:off x="6164463" y="3307636"/>
            <a:ext cx="1468017" cy="685800"/>
          </a:xfrm>
          <a:prstGeom prst="accentCallout1">
            <a:avLst>
              <a:gd name="adj1" fmla="val 79974"/>
              <a:gd name="adj2" fmla="val -4047"/>
              <a:gd name="adj3" fmla="val 124746"/>
              <a:gd name="adj4" fmla="val -75136"/>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ysClr val="windowText" lastClr="000000"/>
                </a:solidFill>
                <a:latin typeface="Calibri"/>
              </a:rPr>
              <a:t>name used to call function</a:t>
            </a:r>
          </a:p>
        </p:txBody>
      </p:sp>
      <p:sp>
        <p:nvSpPr>
          <p:cNvPr id="12" name="Line Callout 1 (Accent Bar) 11"/>
          <p:cNvSpPr/>
          <p:nvPr/>
        </p:nvSpPr>
        <p:spPr>
          <a:xfrm>
            <a:off x="413695" y="2262608"/>
            <a:ext cx="1446245" cy="685800"/>
          </a:xfrm>
          <a:prstGeom prst="accentCallout1">
            <a:avLst>
              <a:gd name="adj1" fmla="val 35076"/>
              <a:gd name="adj2" fmla="val 104340"/>
              <a:gd name="adj3" fmla="val 169644"/>
              <a:gd name="adj4" fmla="val 180170"/>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ysClr val="windowText" lastClr="000000"/>
                </a:solidFill>
                <a:latin typeface="Calibri"/>
              </a:rPr>
              <a:t>name used inside function</a:t>
            </a:r>
          </a:p>
        </p:txBody>
      </p:sp>
      <p:sp>
        <p:nvSpPr>
          <p:cNvPr id="13" name="Line Callout 1 (Accent Bar) 12"/>
          <p:cNvSpPr/>
          <p:nvPr/>
        </p:nvSpPr>
        <p:spPr>
          <a:xfrm>
            <a:off x="121290" y="3122513"/>
            <a:ext cx="1188099" cy="759022"/>
          </a:xfrm>
          <a:prstGeom prst="accentCallout1">
            <a:avLst>
              <a:gd name="adj1" fmla="val 60926"/>
              <a:gd name="adj2" fmla="val 105275"/>
              <a:gd name="adj3" fmla="val 148878"/>
              <a:gd name="adj4" fmla="val 130576"/>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smtClean="0">
                <a:solidFill>
                  <a:sysClr val="windowText" lastClr="000000"/>
                </a:solidFill>
                <a:latin typeface="Calibri"/>
              </a:rPr>
              <a:t>Assign the return value</a:t>
            </a:r>
            <a:endParaRPr lang="en-US" sz="1600" kern="0" dirty="0">
              <a:solidFill>
                <a:sysClr val="windowText" lastClr="000000"/>
              </a:solidFill>
              <a:latin typeface="Calibri"/>
            </a:endParaRPr>
          </a:p>
        </p:txBody>
      </p:sp>
    </p:spTree>
    <p:extLst>
      <p:ext uri="{BB962C8B-B14F-4D97-AF65-F5344CB8AC3E}">
        <p14:creationId xmlns:p14="http://schemas.microsoft.com/office/powerpoint/2010/main" val="1577477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1" y="1447800"/>
            <a:ext cx="8001000" cy="1477328"/>
          </a:xfrm>
          <a:prstGeom prst="rect">
            <a:avLst/>
          </a:prstGeom>
          <a:noFill/>
        </p:spPr>
        <p:txBody>
          <a:bodyPr wrap="square" rtlCol="0">
            <a:spAutoFit/>
          </a:bodyPr>
          <a:lstStyle/>
          <a:p>
            <a:r>
              <a:rPr lang="en-US" dirty="0" smtClean="0">
                <a:latin typeface="Calibri" pitchFamily="34" charset="0"/>
                <a:cs typeface="Calibri" pitchFamily="34" charset="0"/>
              </a:rPr>
              <a:t>Write a function that mimics the </a:t>
            </a:r>
            <a:r>
              <a:rPr lang="en-US" b="1" dirty="0" smtClean="0">
                <a:solidFill>
                  <a:schemeClr val="accent2">
                    <a:lumMod val="60000"/>
                    <a:lumOff val="40000"/>
                  </a:schemeClr>
                </a:solidFill>
                <a:latin typeface="Calibri" pitchFamily="34" charset="0"/>
                <a:cs typeface="Calibri" pitchFamily="34" charset="0"/>
              </a:rPr>
              <a:t>&lt;file&gt;.</a:t>
            </a:r>
            <a:r>
              <a:rPr lang="en-US" b="1" dirty="0" err="1" smtClean="0">
                <a:solidFill>
                  <a:schemeClr val="accent2">
                    <a:lumMod val="60000"/>
                    <a:lumOff val="40000"/>
                  </a:schemeClr>
                </a:solidFill>
                <a:latin typeface="Calibri" pitchFamily="34" charset="0"/>
                <a:cs typeface="Calibri" pitchFamily="34" charset="0"/>
              </a:rPr>
              <a:t>readlines</a:t>
            </a:r>
            <a:r>
              <a:rPr lang="en-US" b="1" dirty="0" smtClean="0">
                <a:solidFill>
                  <a:schemeClr val="accent2">
                    <a:lumMod val="60000"/>
                    <a:lumOff val="40000"/>
                  </a:schemeClr>
                </a:solidFill>
                <a:latin typeface="Calibri" pitchFamily="34" charset="0"/>
                <a:cs typeface="Calibri" pitchFamily="34" charset="0"/>
              </a:rPr>
              <a:t>()</a:t>
            </a:r>
            <a:r>
              <a:rPr lang="en-US" dirty="0" smtClean="0">
                <a:latin typeface="Calibri" pitchFamily="34" charset="0"/>
                <a:cs typeface="Calibri" pitchFamily="34" charset="0"/>
              </a:rPr>
              <a:t> method. Your function will have a </a:t>
            </a:r>
            <a:r>
              <a:rPr lang="en-US" b="1" dirty="0" smtClean="0">
                <a:solidFill>
                  <a:schemeClr val="accent1">
                    <a:lumMod val="50000"/>
                  </a:schemeClr>
                </a:solidFill>
                <a:latin typeface="Calibri" pitchFamily="34" charset="0"/>
                <a:cs typeface="Calibri" pitchFamily="34" charset="0"/>
              </a:rPr>
              <a:t>file</a:t>
            </a:r>
            <a:r>
              <a:rPr lang="en-US" dirty="0" smtClean="0">
                <a:latin typeface="Calibri" pitchFamily="34" charset="0"/>
                <a:cs typeface="Calibri" pitchFamily="34" charset="0"/>
              </a:rPr>
              <a:t> object as the argument and will return a </a:t>
            </a:r>
            <a:r>
              <a:rPr lang="en-US" b="1" dirty="0" smtClean="0">
                <a:solidFill>
                  <a:schemeClr val="accent1">
                    <a:lumMod val="50000"/>
                  </a:schemeClr>
                </a:solidFill>
                <a:latin typeface="Calibri" pitchFamily="34" charset="0"/>
                <a:cs typeface="Calibri" pitchFamily="34" charset="0"/>
              </a:rPr>
              <a:t>list</a:t>
            </a:r>
            <a:r>
              <a:rPr lang="en-US" dirty="0" smtClean="0">
                <a:latin typeface="Calibri" pitchFamily="34" charset="0"/>
                <a:cs typeface="Calibri" pitchFamily="34" charset="0"/>
              </a:rPr>
              <a:t> of strings (in exactly the format of </a:t>
            </a:r>
            <a:r>
              <a:rPr lang="en-US" b="1" dirty="0" err="1" smtClean="0">
                <a:solidFill>
                  <a:schemeClr val="accent2">
                    <a:lumMod val="60000"/>
                    <a:lumOff val="40000"/>
                  </a:schemeClr>
                </a:solidFill>
                <a:latin typeface="Calibri" pitchFamily="34" charset="0"/>
                <a:cs typeface="Calibri" pitchFamily="34" charset="0"/>
              </a:rPr>
              <a:t>readlines</a:t>
            </a:r>
            <a:r>
              <a:rPr lang="en-US" b="1" dirty="0" smtClean="0">
                <a:solidFill>
                  <a:schemeClr val="accent2">
                    <a:lumMod val="60000"/>
                    <a:lumOff val="40000"/>
                  </a:schemeClr>
                </a:solidFill>
                <a:latin typeface="Calibri" pitchFamily="34" charset="0"/>
                <a:cs typeface="Calibri" pitchFamily="34" charset="0"/>
              </a:rPr>
              <a:t>()</a:t>
            </a:r>
            <a:r>
              <a:rPr lang="en-US" dirty="0" smtClean="0">
                <a:latin typeface="Calibri" pitchFamily="34" charset="0"/>
                <a:cs typeface="Calibri" pitchFamily="34" charset="0"/>
              </a:rPr>
              <a:t>). Use your new function in a program that reads the contents of a file and prints it to the screen.</a:t>
            </a:r>
          </a:p>
          <a:p>
            <a:endParaRPr lang="en-US" dirty="0">
              <a:latin typeface="Calibri" pitchFamily="34" charset="0"/>
              <a:cs typeface="Calibri" pitchFamily="34" charset="0"/>
            </a:endParaRPr>
          </a:p>
        </p:txBody>
      </p:sp>
      <p:sp>
        <p:nvSpPr>
          <p:cNvPr id="4" name="TextBox 3"/>
          <p:cNvSpPr txBox="1"/>
          <p:nvPr/>
        </p:nvSpPr>
        <p:spPr>
          <a:xfrm>
            <a:off x="609600" y="3114869"/>
            <a:ext cx="7479982" cy="646331"/>
          </a:xfrm>
          <a:prstGeom prst="rect">
            <a:avLst/>
          </a:prstGeom>
          <a:noFill/>
        </p:spPr>
        <p:txBody>
          <a:bodyPr wrap="square" rtlCol="0">
            <a:spAutoFit/>
          </a:bodyPr>
          <a:lstStyle/>
          <a:p>
            <a:r>
              <a:rPr lang="en-US" dirty="0" smtClean="0">
                <a:latin typeface="Calibri" pitchFamily="34" charset="0"/>
                <a:cs typeface="Calibri" pitchFamily="34" charset="0"/>
              </a:rPr>
              <a:t>You can use other file methods within your function, and specifically, the method </a:t>
            </a:r>
            <a:r>
              <a:rPr lang="en-US" b="1" dirty="0" smtClean="0">
                <a:solidFill>
                  <a:schemeClr val="accent2">
                    <a:lumMod val="60000"/>
                    <a:lumOff val="40000"/>
                  </a:schemeClr>
                </a:solidFill>
                <a:latin typeface="Calibri" pitchFamily="34" charset="0"/>
                <a:cs typeface="Calibri" pitchFamily="34" charset="0"/>
              </a:rPr>
              <a:t>read()</a:t>
            </a:r>
            <a:r>
              <a:rPr lang="en-US" dirty="0" smtClean="0">
                <a:latin typeface="Calibri" pitchFamily="34" charset="0"/>
                <a:cs typeface="Calibri" pitchFamily="34" charset="0"/>
              </a:rPr>
              <a:t>  - just don't use  the </a:t>
            </a:r>
            <a:r>
              <a:rPr lang="en-US" b="1" dirty="0" smtClean="0">
                <a:solidFill>
                  <a:schemeClr val="accent2">
                    <a:lumMod val="60000"/>
                    <a:lumOff val="40000"/>
                  </a:schemeClr>
                </a:solidFill>
                <a:latin typeface="Calibri" pitchFamily="34" charset="0"/>
                <a:cs typeface="Calibri" pitchFamily="34" charset="0"/>
              </a:rPr>
              <a:t>&lt;file&gt;.</a:t>
            </a:r>
            <a:r>
              <a:rPr lang="en-US" b="1" dirty="0" err="1" smtClean="0">
                <a:solidFill>
                  <a:schemeClr val="accent2">
                    <a:lumMod val="60000"/>
                    <a:lumOff val="40000"/>
                  </a:schemeClr>
                </a:solidFill>
                <a:latin typeface="Calibri" pitchFamily="34" charset="0"/>
                <a:cs typeface="Calibri" pitchFamily="34" charset="0"/>
              </a:rPr>
              <a:t>readlines</a:t>
            </a:r>
            <a:r>
              <a:rPr lang="en-US" b="1" dirty="0" smtClean="0">
                <a:solidFill>
                  <a:schemeClr val="accent2">
                    <a:lumMod val="60000"/>
                    <a:lumOff val="40000"/>
                  </a:schemeClr>
                </a:solidFill>
                <a:latin typeface="Calibri" pitchFamily="34" charset="0"/>
                <a:cs typeface="Calibri" pitchFamily="34" charset="0"/>
              </a:rPr>
              <a:t>() </a:t>
            </a:r>
            <a:r>
              <a:rPr lang="en-US" dirty="0" smtClean="0">
                <a:latin typeface="Calibri" pitchFamily="34" charset="0"/>
                <a:cs typeface="Calibri" pitchFamily="34" charset="0"/>
              </a:rPr>
              <a:t>method directly.</a:t>
            </a:r>
            <a:endParaRPr lang="en-US" dirty="0">
              <a:latin typeface="Calibri" pitchFamily="34" charset="0"/>
              <a:cs typeface="Calibri" pitchFamily="34" charset="0"/>
            </a:endParaRPr>
          </a:p>
        </p:txBody>
      </p:sp>
      <p:sp>
        <p:nvSpPr>
          <p:cNvPr id="5" name="TextBox 4"/>
          <p:cNvSpPr txBox="1"/>
          <p:nvPr/>
        </p:nvSpPr>
        <p:spPr>
          <a:xfrm>
            <a:off x="676469" y="4296726"/>
            <a:ext cx="7467600" cy="1200329"/>
          </a:xfrm>
          <a:prstGeom prst="rect">
            <a:avLst/>
          </a:prstGeom>
          <a:noFill/>
        </p:spPr>
        <p:txBody>
          <a:bodyPr wrap="square" rtlCol="0">
            <a:spAutoFit/>
          </a:bodyPr>
          <a:lstStyle/>
          <a:p>
            <a:r>
              <a:rPr lang="en-US" i="1" dirty="0" smtClean="0">
                <a:latin typeface="Calibri" pitchFamily="34" charset="0"/>
                <a:cs typeface="Calibri" pitchFamily="34" charset="0"/>
              </a:rPr>
              <a:t>Note: This isn't a useful function, since Python developers already did it for you, but the point is that the functions you write are just like the ones we've already been using. BTW you will learn how to attach functions to objects a bit later (things like the split function of strings, as in </a:t>
            </a:r>
            <a:r>
              <a:rPr lang="en-US" i="1" dirty="0" err="1" smtClean="0">
                <a:latin typeface="Calibri" pitchFamily="34" charset="0"/>
                <a:cs typeface="Calibri" pitchFamily="34" charset="0"/>
              </a:rPr>
              <a:t>myString.split</a:t>
            </a:r>
            <a:r>
              <a:rPr lang="en-US" i="1" dirty="0" smtClean="0">
                <a:latin typeface="Calibri" pitchFamily="34" charset="0"/>
                <a:cs typeface="Calibri" pitchFamily="34" charset="0"/>
              </a:rPr>
              <a:t>()).</a:t>
            </a:r>
            <a:endParaRPr lang="en-US" i="1" dirty="0">
              <a:latin typeface="Calibri" pitchFamily="34" charset="0"/>
              <a:cs typeface="Calibri" pitchFamily="34" charset="0"/>
            </a:endParaRPr>
          </a:p>
        </p:txBody>
      </p:sp>
      <p:sp>
        <p:nvSpPr>
          <p:cNvPr id="6"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fontAlgn="auto">
              <a:spcAft>
                <a:spcPts val="0"/>
              </a:spcAft>
            </a:pPr>
            <a:r>
              <a:rPr lang="en-US" dirty="0">
                <a:latin typeface="Calibri"/>
              </a:rPr>
              <a:t>Sample problem #2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dirty="0" smtClean="0">
                <a:solidFill>
                  <a:prstClr val="black"/>
                </a:solidFill>
              </a:rPr>
              <a:t>A quick review</a:t>
            </a:r>
          </a:p>
        </p:txBody>
      </p:sp>
      <p:sp>
        <p:nvSpPr>
          <p:cNvPr id="5" name="Content Placeholder 2"/>
          <p:cNvSpPr txBox="1">
            <a:spLocks/>
          </p:cNvSpPr>
          <p:nvPr/>
        </p:nvSpPr>
        <p:spPr>
          <a:xfrm>
            <a:off x="381000" y="1066800"/>
            <a:ext cx="8382000" cy="5333999"/>
          </a:xfrm>
          <a:prstGeom prst="rect">
            <a:avLst/>
          </a:prstGeom>
          <a:solidFill>
            <a:schemeClr val="accent6">
              <a:lumMod val="20000"/>
              <a:lumOff val="80000"/>
            </a:schemeClr>
          </a:solidFill>
          <a:ln w="12700">
            <a:solidFill>
              <a:schemeClr val="accent6">
                <a:lumMod val="50000"/>
              </a:schemeClr>
            </a:solidFill>
          </a:ln>
        </p:spPr>
        <p:txBody>
          <a:bodyPr vert="horz" lIns="91440" tIns="45720" rIns="91440" bIns="45720" rtlCol="0">
            <a:noAutofit/>
          </a:bodyPr>
          <a:lstStyle/>
          <a:p>
            <a:pPr marL="342900" indent="-342900" fontAlgn="auto">
              <a:spcBef>
                <a:spcPts val="0"/>
              </a:spcBef>
              <a:spcAft>
                <a:spcPts val="600"/>
              </a:spcAft>
              <a:buClr>
                <a:srgbClr val="0070C0"/>
              </a:buClr>
              <a:buSzPct val="100000"/>
              <a:buFont typeface="Wingdings" pitchFamily="2" charset="2"/>
              <a:buChar char="§"/>
            </a:pPr>
            <a:r>
              <a:rPr lang="en-US" sz="3200" b="1" dirty="0" smtClean="0">
                <a:solidFill>
                  <a:prstClr val="black"/>
                </a:solidFill>
                <a:latin typeface="Calibri"/>
              </a:rPr>
              <a:t>What are we missing?</a:t>
            </a:r>
          </a:p>
          <a:p>
            <a:pPr marL="342900" indent="-342900" fontAlgn="auto">
              <a:spcBef>
                <a:spcPts val="0"/>
              </a:spcBef>
              <a:spcAft>
                <a:spcPts val="600"/>
              </a:spcAft>
              <a:buClr>
                <a:srgbClr val="0070C0"/>
              </a:buClr>
              <a:buSzPct val="100000"/>
              <a:buFont typeface="Wingdings" pitchFamily="2" charset="2"/>
              <a:buChar char="§"/>
            </a:pPr>
            <a:endParaRPr lang="en-US" sz="3200" b="1" dirty="0" smtClean="0">
              <a:solidFill>
                <a:prstClr val="black"/>
              </a:solidFill>
              <a:latin typeface="Calibri"/>
            </a:endParaRPr>
          </a:p>
          <a:p>
            <a:pPr marL="800100" lvl="1" indent="-342900" fontAlgn="auto">
              <a:spcBef>
                <a:spcPts val="0"/>
              </a:spcBef>
              <a:spcAft>
                <a:spcPts val="600"/>
              </a:spcAft>
              <a:buClr>
                <a:srgbClr val="0070C0"/>
              </a:buClr>
              <a:buSzPct val="100000"/>
              <a:buFont typeface="Wingdings" pitchFamily="2" charset="2"/>
              <a:buChar char="§"/>
            </a:pPr>
            <a:r>
              <a:rPr lang="en-US" sz="2800" dirty="0">
                <a:solidFill>
                  <a:prstClr val="black"/>
                </a:solidFill>
                <a:latin typeface="Calibri"/>
              </a:rPr>
              <a:t>A way to generalized procedures …</a:t>
            </a:r>
          </a:p>
          <a:p>
            <a:pPr marL="800100" lvl="1" indent="-342900" fontAlgn="auto">
              <a:spcBef>
                <a:spcPts val="0"/>
              </a:spcBef>
              <a:spcAft>
                <a:spcPts val="600"/>
              </a:spcAft>
              <a:buClr>
                <a:srgbClr val="0070C0"/>
              </a:buClr>
              <a:buSzPct val="100000"/>
              <a:buFont typeface="Wingdings" pitchFamily="2" charset="2"/>
              <a:buChar char="§"/>
            </a:pPr>
            <a:endParaRPr lang="en-US" sz="2800" dirty="0">
              <a:solidFill>
                <a:prstClr val="black"/>
              </a:solidFill>
              <a:latin typeface="Calibri"/>
            </a:endParaRPr>
          </a:p>
          <a:p>
            <a:pPr marL="800100" lvl="1" indent="-342900" fontAlgn="auto">
              <a:spcBef>
                <a:spcPts val="0"/>
              </a:spcBef>
              <a:spcAft>
                <a:spcPts val="600"/>
              </a:spcAft>
              <a:buClr>
                <a:srgbClr val="0070C0"/>
              </a:buClr>
              <a:buSzPct val="100000"/>
              <a:buFont typeface="Wingdings" pitchFamily="2" charset="2"/>
              <a:buChar char="§"/>
            </a:pPr>
            <a:r>
              <a:rPr lang="en-US" sz="2800" dirty="0">
                <a:solidFill>
                  <a:prstClr val="black"/>
                </a:solidFill>
                <a:latin typeface="Calibri"/>
              </a:rPr>
              <a:t>A way to store and handle complex data …</a:t>
            </a:r>
          </a:p>
          <a:p>
            <a:pPr marL="800100" lvl="1" indent="-342900" fontAlgn="auto">
              <a:spcBef>
                <a:spcPts val="0"/>
              </a:spcBef>
              <a:spcAft>
                <a:spcPts val="600"/>
              </a:spcAft>
              <a:buClr>
                <a:srgbClr val="0070C0"/>
              </a:buClr>
              <a:buSzPct val="100000"/>
              <a:buFont typeface="Wingdings" pitchFamily="2" charset="2"/>
              <a:buChar char="§"/>
            </a:pPr>
            <a:endParaRPr lang="en-US" sz="2800" dirty="0">
              <a:solidFill>
                <a:prstClr val="black"/>
              </a:solidFill>
              <a:latin typeface="Calibri"/>
            </a:endParaRPr>
          </a:p>
          <a:p>
            <a:pPr marL="800100" lvl="1" indent="-342900" fontAlgn="auto">
              <a:spcBef>
                <a:spcPts val="0"/>
              </a:spcBef>
              <a:spcAft>
                <a:spcPts val="600"/>
              </a:spcAft>
              <a:buClr>
                <a:srgbClr val="0070C0"/>
              </a:buClr>
              <a:buSzPct val="100000"/>
              <a:buFont typeface="Wingdings" pitchFamily="2" charset="2"/>
              <a:buChar char="§"/>
            </a:pPr>
            <a:r>
              <a:rPr lang="en-US" sz="2800" dirty="0">
                <a:solidFill>
                  <a:prstClr val="black"/>
                </a:solidFill>
                <a:latin typeface="Calibri"/>
              </a:rPr>
              <a:t>A way to organize our code …</a:t>
            </a:r>
          </a:p>
          <a:p>
            <a:pPr marL="800100" lvl="1" indent="-342900" fontAlgn="auto">
              <a:spcBef>
                <a:spcPts val="0"/>
              </a:spcBef>
              <a:spcAft>
                <a:spcPts val="600"/>
              </a:spcAft>
              <a:buClr>
                <a:srgbClr val="0070C0"/>
              </a:buClr>
              <a:buSzPct val="100000"/>
              <a:buFont typeface="Wingdings" pitchFamily="2" charset="2"/>
              <a:buChar char="§"/>
            </a:pPr>
            <a:endParaRPr lang="en-US" sz="2800" dirty="0">
              <a:solidFill>
                <a:prstClr val="black"/>
              </a:solidFill>
              <a:latin typeface="Calibri"/>
            </a:endParaRPr>
          </a:p>
          <a:p>
            <a:pPr marL="800100" lvl="1" indent="-342900" fontAlgn="auto">
              <a:spcBef>
                <a:spcPts val="0"/>
              </a:spcBef>
              <a:spcAft>
                <a:spcPts val="600"/>
              </a:spcAft>
              <a:buClr>
                <a:srgbClr val="0070C0"/>
              </a:buClr>
              <a:buSzPct val="100000"/>
              <a:buFont typeface="Wingdings" pitchFamily="2" charset="2"/>
              <a:buChar char="§"/>
            </a:pPr>
            <a:r>
              <a:rPr lang="en-US" sz="2800" dirty="0">
                <a:solidFill>
                  <a:prstClr val="black"/>
                </a:solidFill>
                <a:latin typeface="Calibri"/>
              </a:rPr>
              <a:t>Better design and coding practices </a:t>
            </a:r>
            <a:r>
              <a:rPr lang="en-US" sz="2800" dirty="0" smtClean="0">
                <a:solidFill>
                  <a:prstClr val="black"/>
                </a:solidFill>
                <a:latin typeface="Calibri"/>
              </a:rPr>
              <a:t>…</a:t>
            </a:r>
            <a:endParaRPr lang="en-US" sz="2800" dirty="0">
              <a:solidFill>
                <a:prstClr val="black"/>
              </a:solidFill>
              <a:latin typeface="Calibri"/>
            </a:endParaRPr>
          </a:p>
        </p:txBody>
      </p:sp>
    </p:spTree>
    <p:extLst>
      <p:ext uri="{BB962C8B-B14F-4D97-AF65-F5344CB8AC3E}">
        <p14:creationId xmlns:p14="http://schemas.microsoft.com/office/powerpoint/2010/main" val="12945885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4762" y="1365379"/>
            <a:ext cx="5313785" cy="3970318"/>
          </a:xfrm>
          <a:prstGeom prst="rect">
            <a:avLst/>
          </a:prstGeom>
          <a:noFill/>
          <a:ln w="12700">
            <a:solidFill>
              <a:schemeClr val="tx1"/>
            </a:solidFill>
          </a:ln>
        </p:spPr>
        <p:txBody>
          <a:bodyPr wrap="square" rtlCol="0">
            <a:spAutoFit/>
          </a:bodyPr>
          <a:lstStyle/>
          <a:p>
            <a:r>
              <a:rPr lang="en-US" b="1" dirty="0" smtClean="0">
                <a:solidFill>
                  <a:schemeClr val="accent2">
                    <a:lumMod val="60000"/>
                    <a:lumOff val="40000"/>
                  </a:schemeClr>
                </a:solidFill>
                <a:latin typeface="Courier New" pitchFamily="49" charset="0"/>
                <a:cs typeface="Courier New" pitchFamily="49" charset="0"/>
              </a:rPr>
              <a:t>import sys</a:t>
            </a:r>
          </a:p>
          <a:p>
            <a:endParaRPr lang="en-US" b="1" dirty="0" smtClean="0">
              <a:solidFill>
                <a:schemeClr val="accent2">
                  <a:lumMod val="60000"/>
                  <a:lumOff val="40000"/>
                </a:schemeClr>
              </a:solidFill>
              <a:latin typeface="Courier New" pitchFamily="49" charset="0"/>
              <a:cs typeface="Courier New" pitchFamily="49" charset="0"/>
            </a:endParaRPr>
          </a:p>
          <a:p>
            <a:r>
              <a:rPr lang="en-US" b="1" dirty="0" smtClean="0">
                <a:solidFill>
                  <a:schemeClr val="accent2">
                    <a:lumMod val="60000"/>
                    <a:lumOff val="40000"/>
                  </a:schemeClr>
                </a:solidFill>
                <a:latin typeface="Courier New" pitchFamily="49" charset="0"/>
                <a:cs typeface="Courier New" pitchFamily="49" charset="0"/>
              </a:rPr>
              <a:t>def </a:t>
            </a:r>
            <a:r>
              <a:rPr lang="en-US" b="1" dirty="0" err="1" smtClean="0">
                <a:solidFill>
                  <a:schemeClr val="accent2">
                    <a:lumMod val="60000"/>
                    <a:lumOff val="40000"/>
                  </a:schemeClr>
                </a:solidFill>
                <a:latin typeface="Courier New" pitchFamily="49" charset="0"/>
                <a:cs typeface="Courier New" pitchFamily="49" charset="0"/>
              </a:rPr>
              <a:t>readlines</a:t>
            </a:r>
            <a:r>
              <a:rPr lang="en-US" b="1" dirty="0" smtClean="0">
                <a:solidFill>
                  <a:schemeClr val="accent2">
                    <a:lumMod val="60000"/>
                    <a:lumOff val="40000"/>
                  </a:schemeClr>
                </a:solidFill>
                <a:latin typeface="Courier New" pitchFamily="49" charset="0"/>
                <a:cs typeface="Courier New" pitchFamily="49" charset="0"/>
              </a:rPr>
              <a:t>(file):</a:t>
            </a:r>
          </a:p>
          <a:p>
            <a:r>
              <a:rPr lang="en-US" b="1" dirty="0" smtClean="0">
                <a:solidFill>
                  <a:schemeClr val="accent2">
                    <a:lumMod val="60000"/>
                    <a:lumOff val="40000"/>
                  </a:schemeClr>
                </a:solidFill>
                <a:latin typeface="Courier New" pitchFamily="49" charset="0"/>
                <a:cs typeface="Courier New" pitchFamily="49" charset="0"/>
              </a:rPr>
              <a:t>    text = </a:t>
            </a:r>
            <a:r>
              <a:rPr lang="en-US" b="1" dirty="0" err="1" smtClean="0">
                <a:solidFill>
                  <a:schemeClr val="accent2">
                    <a:lumMod val="60000"/>
                    <a:lumOff val="40000"/>
                  </a:schemeClr>
                </a:solidFill>
                <a:latin typeface="Courier New" pitchFamily="49" charset="0"/>
                <a:cs typeface="Courier New" pitchFamily="49" charset="0"/>
              </a:rPr>
              <a:t>file.read</a:t>
            </a:r>
            <a:r>
              <a:rPr lang="en-US" b="1" dirty="0" smtClean="0">
                <a:solidFill>
                  <a:schemeClr val="accent2">
                    <a:lumMod val="60000"/>
                    <a:lumOff val="40000"/>
                  </a:schemeClr>
                </a:solidFill>
                <a:latin typeface="Courier New" pitchFamily="49" charset="0"/>
                <a:cs typeface="Courier New" pitchFamily="49" charset="0"/>
              </a:rPr>
              <a:t>()</a:t>
            </a:r>
          </a:p>
          <a:p>
            <a:r>
              <a:rPr lang="en-US" b="1" dirty="0" smtClean="0">
                <a:solidFill>
                  <a:schemeClr val="accent2">
                    <a:lumMod val="60000"/>
                    <a:lumOff val="40000"/>
                  </a:schemeClr>
                </a:solidFill>
                <a:latin typeface="Courier New" pitchFamily="49" charset="0"/>
                <a:cs typeface="Courier New" pitchFamily="49" charset="0"/>
              </a:rPr>
              <a:t>    </a:t>
            </a:r>
            <a:r>
              <a:rPr lang="en-US" b="1" dirty="0" err="1" smtClean="0">
                <a:solidFill>
                  <a:schemeClr val="accent2">
                    <a:lumMod val="60000"/>
                    <a:lumOff val="40000"/>
                  </a:schemeClr>
                </a:solidFill>
                <a:latin typeface="Courier New" pitchFamily="49" charset="0"/>
                <a:cs typeface="Courier New" pitchFamily="49" charset="0"/>
              </a:rPr>
              <a:t>tempLines</a:t>
            </a:r>
            <a:r>
              <a:rPr lang="en-US" b="1" dirty="0" smtClean="0">
                <a:solidFill>
                  <a:schemeClr val="accent2">
                    <a:lumMod val="60000"/>
                    <a:lumOff val="40000"/>
                  </a:schemeClr>
                </a:solidFill>
                <a:latin typeface="Courier New" pitchFamily="49" charset="0"/>
                <a:cs typeface="Courier New" pitchFamily="49" charset="0"/>
              </a:rPr>
              <a:t> = </a:t>
            </a:r>
            <a:r>
              <a:rPr lang="en-US" b="1" dirty="0" err="1" smtClean="0">
                <a:solidFill>
                  <a:schemeClr val="accent2">
                    <a:lumMod val="60000"/>
                    <a:lumOff val="40000"/>
                  </a:schemeClr>
                </a:solidFill>
                <a:latin typeface="Courier New" pitchFamily="49" charset="0"/>
                <a:cs typeface="Courier New" pitchFamily="49" charset="0"/>
              </a:rPr>
              <a:t>text.split</a:t>
            </a:r>
            <a:r>
              <a:rPr lang="en-US" b="1" dirty="0" smtClean="0">
                <a:solidFill>
                  <a:schemeClr val="accent2">
                    <a:lumMod val="60000"/>
                    <a:lumOff val="40000"/>
                  </a:schemeClr>
                </a:solidFill>
                <a:latin typeface="Courier New" pitchFamily="49" charset="0"/>
                <a:cs typeface="Courier New" pitchFamily="49" charset="0"/>
              </a:rPr>
              <a:t>("\n")</a:t>
            </a:r>
          </a:p>
          <a:p>
            <a:r>
              <a:rPr lang="en-US" b="1" dirty="0" smtClean="0">
                <a:solidFill>
                  <a:schemeClr val="accent2">
                    <a:lumMod val="60000"/>
                    <a:lumOff val="40000"/>
                  </a:schemeClr>
                </a:solidFill>
                <a:latin typeface="Courier New" pitchFamily="49" charset="0"/>
                <a:cs typeface="Courier New" pitchFamily="49" charset="0"/>
              </a:rPr>
              <a:t>    lines = []</a:t>
            </a:r>
          </a:p>
          <a:p>
            <a:r>
              <a:rPr lang="en-US" b="1" dirty="0" smtClean="0">
                <a:solidFill>
                  <a:schemeClr val="accent2">
                    <a:lumMod val="60000"/>
                    <a:lumOff val="40000"/>
                  </a:schemeClr>
                </a:solidFill>
                <a:latin typeface="Courier New" pitchFamily="49" charset="0"/>
                <a:cs typeface="Courier New" pitchFamily="49" charset="0"/>
              </a:rPr>
              <a:t>    for </a:t>
            </a:r>
            <a:r>
              <a:rPr lang="en-US" b="1" dirty="0" err="1" smtClean="0">
                <a:solidFill>
                  <a:schemeClr val="accent2">
                    <a:lumMod val="60000"/>
                    <a:lumOff val="40000"/>
                  </a:schemeClr>
                </a:solidFill>
                <a:latin typeface="Courier New" pitchFamily="49" charset="0"/>
                <a:cs typeface="Courier New" pitchFamily="49" charset="0"/>
              </a:rPr>
              <a:t>tempLine</a:t>
            </a:r>
            <a:r>
              <a:rPr lang="en-US" b="1" dirty="0" smtClean="0">
                <a:solidFill>
                  <a:schemeClr val="accent2">
                    <a:lumMod val="60000"/>
                    <a:lumOff val="40000"/>
                  </a:schemeClr>
                </a:solidFill>
                <a:latin typeface="Courier New" pitchFamily="49" charset="0"/>
                <a:cs typeface="Courier New" pitchFamily="49" charset="0"/>
              </a:rPr>
              <a:t> in </a:t>
            </a:r>
            <a:r>
              <a:rPr lang="en-US" b="1" dirty="0" err="1" smtClean="0">
                <a:solidFill>
                  <a:schemeClr val="accent2">
                    <a:lumMod val="60000"/>
                    <a:lumOff val="40000"/>
                  </a:schemeClr>
                </a:solidFill>
                <a:latin typeface="Courier New" pitchFamily="49" charset="0"/>
                <a:cs typeface="Courier New" pitchFamily="49" charset="0"/>
              </a:rPr>
              <a:t>tempLines</a:t>
            </a:r>
            <a:r>
              <a:rPr lang="en-US" b="1" dirty="0" smtClean="0">
                <a:solidFill>
                  <a:schemeClr val="accent2">
                    <a:lumMod val="60000"/>
                    <a:lumOff val="40000"/>
                  </a:schemeClr>
                </a:solidFill>
                <a:latin typeface="Courier New" pitchFamily="49" charset="0"/>
                <a:cs typeface="Courier New" pitchFamily="49" charset="0"/>
              </a:rPr>
              <a:t>:</a:t>
            </a:r>
          </a:p>
          <a:p>
            <a:r>
              <a:rPr lang="en-US" b="1" dirty="0" smtClean="0">
                <a:solidFill>
                  <a:schemeClr val="accent2">
                    <a:lumMod val="60000"/>
                    <a:lumOff val="40000"/>
                  </a:schemeClr>
                </a:solidFill>
                <a:latin typeface="Courier New" pitchFamily="49" charset="0"/>
                <a:cs typeface="Courier New" pitchFamily="49" charset="0"/>
              </a:rPr>
              <a:t>        </a:t>
            </a:r>
            <a:r>
              <a:rPr lang="en-US" b="1" dirty="0" err="1" smtClean="0">
                <a:solidFill>
                  <a:schemeClr val="accent2">
                    <a:lumMod val="60000"/>
                    <a:lumOff val="40000"/>
                  </a:schemeClr>
                </a:solidFill>
                <a:latin typeface="Courier New" pitchFamily="49" charset="0"/>
                <a:cs typeface="Courier New" pitchFamily="49" charset="0"/>
              </a:rPr>
              <a:t>lines.append</a:t>
            </a:r>
            <a:r>
              <a:rPr lang="en-US" b="1" dirty="0" smtClean="0">
                <a:solidFill>
                  <a:schemeClr val="accent2">
                    <a:lumMod val="60000"/>
                    <a:lumOff val="40000"/>
                  </a:schemeClr>
                </a:solidFill>
                <a:latin typeface="Courier New" pitchFamily="49" charset="0"/>
                <a:cs typeface="Courier New" pitchFamily="49" charset="0"/>
              </a:rPr>
              <a:t>(</a:t>
            </a:r>
            <a:r>
              <a:rPr lang="en-US" b="1" dirty="0" err="1" smtClean="0">
                <a:solidFill>
                  <a:schemeClr val="accent2">
                    <a:lumMod val="60000"/>
                    <a:lumOff val="40000"/>
                  </a:schemeClr>
                </a:solidFill>
                <a:latin typeface="Courier New" pitchFamily="49" charset="0"/>
                <a:cs typeface="Courier New" pitchFamily="49" charset="0"/>
              </a:rPr>
              <a:t>tempLine</a:t>
            </a:r>
            <a:r>
              <a:rPr lang="en-US" b="1" dirty="0" smtClean="0">
                <a:solidFill>
                  <a:schemeClr val="accent2">
                    <a:lumMod val="60000"/>
                    <a:lumOff val="40000"/>
                  </a:schemeClr>
                </a:solidFill>
                <a:latin typeface="Courier New" pitchFamily="49" charset="0"/>
                <a:cs typeface="Courier New" pitchFamily="49" charset="0"/>
              </a:rPr>
              <a:t> + "\n")</a:t>
            </a:r>
          </a:p>
          <a:p>
            <a:r>
              <a:rPr lang="en-US" b="1" dirty="0" smtClean="0">
                <a:solidFill>
                  <a:schemeClr val="accent2">
                    <a:lumMod val="60000"/>
                    <a:lumOff val="40000"/>
                  </a:schemeClr>
                </a:solidFill>
                <a:latin typeface="Courier New" pitchFamily="49" charset="0"/>
                <a:cs typeface="Courier New" pitchFamily="49" charset="0"/>
              </a:rPr>
              <a:t>    return lines</a:t>
            </a:r>
          </a:p>
          <a:p>
            <a:endParaRPr lang="en-US" b="1" dirty="0" smtClean="0">
              <a:solidFill>
                <a:schemeClr val="accent2">
                  <a:lumMod val="60000"/>
                  <a:lumOff val="40000"/>
                </a:schemeClr>
              </a:solidFill>
              <a:latin typeface="Courier New" pitchFamily="49" charset="0"/>
              <a:cs typeface="Courier New" pitchFamily="49" charset="0"/>
            </a:endParaRPr>
          </a:p>
          <a:p>
            <a:r>
              <a:rPr lang="en-US" b="1" dirty="0" err="1" smtClean="0">
                <a:solidFill>
                  <a:schemeClr val="accent2">
                    <a:lumMod val="60000"/>
                    <a:lumOff val="40000"/>
                  </a:schemeClr>
                </a:solidFill>
                <a:latin typeface="Courier New" pitchFamily="49" charset="0"/>
                <a:cs typeface="Courier New" pitchFamily="49" charset="0"/>
              </a:rPr>
              <a:t>myFile</a:t>
            </a:r>
            <a:r>
              <a:rPr lang="en-US" b="1" dirty="0" smtClean="0">
                <a:solidFill>
                  <a:schemeClr val="accent2">
                    <a:lumMod val="60000"/>
                    <a:lumOff val="40000"/>
                  </a:schemeClr>
                </a:solidFill>
                <a:latin typeface="Courier New" pitchFamily="49" charset="0"/>
                <a:cs typeface="Courier New" pitchFamily="49" charset="0"/>
              </a:rPr>
              <a:t> = open(sys.argv[1], "r")</a:t>
            </a:r>
          </a:p>
          <a:p>
            <a:r>
              <a:rPr lang="en-US" b="1" dirty="0" smtClean="0">
                <a:solidFill>
                  <a:schemeClr val="accent2">
                    <a:lumMod val="60000"/>
                    <a:lumOff val="40000"/>
                  </a:schemeClr>
                </a:solidFill>
                <a:latin typeface="Courier New" pitchFamily="49" charset="0"/>
                <a:cs typeface="Courier New" pitchFamily="49" charset="0"/>
              </a:rPr>
              <a:t>lines = </a:t>
            </a:r>
            <a:r>
              <a:rPr lang="en-US" b="1" dirty="0" err="1" smtClean="0">
                <a:solidFill>
                  <a:schemeClr val="accent2">
                    <a:lumMod val="60000"/>
                    <a:lumOff val="40000"/>
                  </a:schemeClr>
                </a:solidFill>
                <a:latin typeface="Courier New" pitchFamily="49" charset="0"/>
                <a:cs typeface="Courier New" pitchFamily="49" charset="0"/>
              </a:rPr>
              <a:t>readlines</a:t>
            </a:r>
            <a:r>
              <a:rPr lang="en-US" b="1" dirty="0" smtClean="0">
                <a:solidFill>
                  <a:schemeClr val="accent2">
                    <a:lumMod val="60000"/>
                    <a:lumOff val="40000"/>
                  </a:schemeClr>
                </a:solidFill>
                <a:latin typeface="Courier New" pitchFamily="49" charset="0"/>
                <a:cs typeface="Courier New" pitchFamily="49" charset="0"/>
              </a:rPr>
              <a:t>(</a:t>
            </a:r>
            <a:r>
              <a:rPr lang="en-US" b="1" dirty="0" err="1" smtClean="0">
                <a:solidFill>
                  <a:schemeClr val="accent2">
                    <a:lumMod val="60000"/>
                    <a:lumOff val="40000"/>
                  </a:schemeClr>
                </a:solidFill>
                <a:latin typeface="Courier New" pitchFamily="49" charset="0"/>
                <a:cs typeface="Courier New" pitchFamily="49" charset="0"/>
              </a:rPr>
              <a:t>myFile</a:t>
            </a:r>
            <a:r>
              <a:rPr lang="en-US" b="1" dirty="0" smtClean="0">
                <a:solidFill>
                  <a:schemeClr val="accent2">
                    <a:lumMod val="60000"/>
                    <a:lumOff val="40000"/>
                  </a:schemeClr>
                </a:solidFill>
                <a:latin typeface="Courier New" pitchFamily="49" charset="0"/>
                <a:cs typeface="Courier New" pitchFamily="49" charset="0"/>
              </a:rPr>
              <a:t>)</a:t>
            </a:r>
          </a:p>
          <a:p>
            <a:r>
              <a:rPr lang="en-US" b="1" dirty="0" smtClean="0">
                <a:solidFill>
                  <a:schemeClr val="accent2">
                    <a:lumMod val="60000"/>
                    <a:lumOff val="40000"/>
                  </a:schemeClr>
                </a:solidFill>
                <a:latin typeface="Courier New" pitchFamily="49" charset="0"/>
                <a:cs typeface="Courier New" pitchFamily="49" charset="0"/>
              </a:rPr>
              <a:t>for line in lines:</a:t>
            </a:r>
          </a:p>
          <a:p>
            <a:r>
              <a:rPr lang="en-US" b="1" dirty="0" smtClean="0">
                <a:solidFill>
                  <a:schemeClr val="accent2">
                    <a:lumMod val="60000"/>
                    <a:lumOff val="40000"/>
                  </a:schemeClr>
                </a:solidFill>
                <a:latin typeface="Courier New" pitchFamily="49" charset="0"/>
                <a:cs typeface="Courier New" pitchFamily="49" charset="0"/>
              </a:rPr>
              <a:t>    print </a:t>
            </a:r>
            <a:r>
              <a:rPr lang="en-US" b="1" dirty="0" err="1" smtClean="0">
                <a:solidFill>
                  <a:schemeClr val="accent2">
                    <a:lumMod val="60000"/>
                    <a:lumOff val="40000"/>
                  </a:schemeClr>
                </a:solidFill>
                <a:latin typeface="Courier New" pitchFamily="49" charset="0"/>
                <a:cs typeface="Courier New" pitchFamily="49" charset="0"/>
              </a:rPr>
              <a:t>line.strip</a:t>
            </a:r>
            <a:r>
              <a:rPr lang="en-US" b="1" dirty="0" smtClean="0">
                <a:solidFill>
                  <a:schemeClr val="accent2">
                    <a:lumMod val="60000"/>
                    <a:lumOff val="40000"/>
                  </a:schemeClr>
                </a:solidFill>
                <a:latin typeface="Courier New" pitchFamily="49" charset="0"/>
                <a:cs typeface="Courier New" pitchFamily="49" charset="0"/>
              </a:rPr>
              <a:t>()</a:t>
            </a:r>
            <a:endParaRPr lang="en-US" b="1" dirty="0">
              <a:solidFill>
                <a:schemeClr val="accent2">
                  <a:lumMod val="60000"/>
                  <a:lumOff val="40000"/>
                </a:schemeClr>
              </a:solidFill>
              <a:latin typeface="Courier New" pitchFamily="49" charset="0"/>
              <a:cs typeface="Courier New" pitchFamily="49" charset="0"/>
            </a:endParaRPr>
          </a:p>
        </p:txBody>
      </p:sp>
      <p:sp>
        <p:nvSpPr>
          <p:cNvPr id="4"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fontAlgn="auto">
              <a:spcAft>
                <a:spcPts val="0"/>
              </a:spcAft>
            </a:pPr>
            <a:r>
              <a:rPr lang="en-US" dirty="0">
                <a:latin typeface="Calibri"/>
              </a:rPr>
              <a:t>Solution #2</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289" y="1136773"/>
            <a:ext cx="7772400" cy="1200329"/>
          </a:xfrm>
          <a:prstGeom prst="rect">
            <a:avLst/>
          </a:prstGeom>
          <a:noFill/>
        </p:spPr>
        <p:txBody>
          <a:bodyPr wrap="square" rtlCol="0">
            <a:spAutoFit/>
          </a:bodyPr>
          <a:lstStyle/>
          <a:p>
            <a:r>
              <a:rPr lang="en-US" dirty="0" smtClean="0">
                <a:latin typeface="Calibri" pitchFamily="34" charset="0"/>
                <a:cs typeface="Calibri" pitchFamily="34" charset="0"/>
              </a:rPr>
              <a:t>Write a program that reads a file containing a tab-delimited matrix of pairwise distances and puts them into a 2-dimensional list of distances (floats). Have the program accept two additional arguments, which are the names of 2 sequences from the matrix, and print their distance.</a:t>
            </a:r>
            <a:endParaRPr lang="en-US" dirty="0">
              <a:latin typeface="Calibri" pitchFamily="34" charset="0"/>
              <a:cs typeface="Calibri" pitchFamily="34" charset="0"/>
            </a:endParaRPr>
          </a:p>
        </p:txBody>
      </p:sp>
      <p:grpSp>
        <p:nvGrpSpPr>
          <p:cNvPr id="9" name="Group 8"/>
          <p:cNvGrpSpPr/>
          <p:nvPr/>
        </p:nvGrpSpPr>
        <p:grpSpPr>
          <a:xfrm>
            <a:off x="4931234" y="2219112"/>
            <a:ext cx="3962400" cy="2362200"/>
            <a:chOff x="4953000" y="3048000"/>
            <a:chExt cx="3962400" cy="2362200"/>
          </a:xfrm>
        </p:grpSpPr>
        <p:sp>
          <p:nvSpPr>
            <p:cNvPr id="4" name="TextBox 3"/>
            <p:cNvSpPr txBox="1"/>
            <p:nvPr/>
          </p:nvSpPr>
          <p:spPr>
            <a:xfrm>
              <a:off x="5029200" y="3048000"/>
              <a:ext cx="3886200" cy="307777"/>
            </a:xfrm>
            <a:prstGeom prst="rect">
              <a:avLst/>
            </a:prstGeom>
            <a:noFill/>
          </p:spPr>
          <p:txBody>
            <a:bodyPr wrap="square" rtlCol="0">
              <a:spAutoFit/>
            </a:bodyPr>
            <a:lstStyle/>
            <a:p>
              <a:r>
                <a:rPr lang="en-US" sz="1400" dirty="0" smtClean="0">
                  <a:latin typeface="Calibri" pitchFamily="34" charset="0"/>
                  <a:cs typeface="Calibri" pitchFamily="34" charset="0"/>
                </a:rPr>
                <a:t>Here's what the file contents look like:</a:t>
              </a:r>
              <a:endParaRPr lang="en-US" sz="1400" dirty="0">
                <a:latin typeface="Calibri" pitchFamily="34" charset="0"/>
                <a:cs typeface="Calibri" pitchFamily="34" charset="0"/>
              </a:endParaRPr>
            </a:p>
          </p:txBody>
        </p:sp>
        <p:sp>
          <p:nvSpPr>
            <p:cNvPr id="5" name="Rectangle 4"/>
            <p:cNvSpPr/>
            <p:nvPr/>
          </p:nvSpPr>
          <p:spPr>
            <a:xfrm>
              <a:off x="4953000" y="3048000"/>
              <a:ext cx="3733800" cy="2362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6" name="TextBox 5"/>
            <p:cNvSpPr txBox="1"/>
            <p:nvPr/>
          </p:nvSpPr>
          <p:spPr>
            <a:xfrm>
              <a:off x="5029200" y="3733800"/>
              <a:ext cx="3400739" cy="1569660"/>
            </a:xfrm>
            <a:prstGeom prst="rect">
              <a:avLst/>
            </a:prstGeom>
            <a:noFill/>
          </p:spPr>
          <p:txBody>
            <a:bodyPr wrap="none" rtlCol="0">
              <a:spAutoFit/>
            </a:bodyPr>
            <a:lstStyle/>
            <a:p>
              <a:r>
                <a:rPr lang="en-US" sz="1600" b="1" dirty="0" smtClean="0">
                  <a:latin typeface="Calibri" pitchFamily="34" charset="0"/>
                  <a:cs typeface="Calibri" pitchFamily="34" charset="0"/>
                </a:rPr>
                <a:t>names&lt;tab&gt;seq1&lt;tab&gt;seq2&lt;tab&gt;seq3</a:t>
              </a:r>
            </a:p>
            <a:p>
              <a:r>
                <a:rPr lang="en-US" sz="1600" b="1" dirty="0" smtClean="0">
                  <a:latin typeface="Calibri" pitchFamily="34" charset="0"/>
                  <a:cs typeface="Calibri" pitchFamily="34" charset="0"/>
                </a:rPr>
                <a:t>seq1&lt;tab&gt;0&lt;tab&gt;0.1&lt;tab&gt;0.2</a:t>
              </a:r>
            </a:p>
            <a:p>
              <a:r>
                <a:rPr lang="en-US" sz="1600" b="1" dirty="0" smtClean="0">
                  <a:latin typeface="Calibri" pitchFamily="34" charset="0"/>
                  <a:cs typeface="Calibri" pitchFamily="34" charset="0"/>
                </a:rPr>
                <a:t>seq2&lt;tab&gt;0.1&lt;tab&gt;0&lt;tab&gt;0.3</a:t>
              </a:r>
            </a:p>
            <a:p>
              <a:r>
                <a:rPr lang="en-US" sz="1600" b="1" dirty="0" smtClean="0">
                  <a:latin typeface="Calibri" pitchFamily="34" charset="0"/>
                  <a:cs typeface="Calibri" pitchFamily="34" charset="0"/>
                </a:rPr>
                <a:t>seq3&lt;tab&gt;0.2&lt;tab&gt;0.3&lt;tab&gt;0</a:t>
              </a:r>
            </a:p>
            <a:p>
              <a:r>
                <a:rPr lang="en-US" sz="1600" b="1" dirty="0" smtClean="0">
                  <a:latin typeface="Calibri" pitchFamily="34" charset="0"/>
                  <a:cs typeface="Calibri" pitchFamily="34" charset="0"/>
                </a:rPr>
                <a:t>Etc.</a:t>
              </a:r>
            </a:p>
            <a:p>
              <a:r>
                <a:rPr lang="en-US" sz="1600" b="1" dirty="0" smtClean="0">
                  <a:latin typeface="Calibri" pitchFamily="34" charset="0"/>
                  <a:cs typeface="Calibri" pitchFamily="34" charset="0"/>
                </a:rPr>
                <a:t>…</a:t>
              </a:r>
            </a:p>
          </p:txBody>
        </p:sp>
      </p:grpSp>
      <p:sp>
        <p:nvSpPr>
          <p:cNvPr id="7" name="TextBox 6"/>
          <p:cNvSpPr txBox="1"/>
          <p:nvPr/>
        </p:nvSpPr>
        <p:spPr>
          <a:xfrm>
            <a:off x="558289" y="2974777"/>
            <a:ext cx="4191000" cy="1477328"/>
          </a:xfrm>
          <a:prstGeom prst="rect">
            <a:avLst/>
          </a:prstGeom>
          <a:noFill/>
        </p:spPr>
        <p:txBody>
          <a:bodyPr wrap="square" rtlCol="0">
            <a:spAutoFit/>
          </a:bodyPr>
          <a:lstStyle/>
          <a:p>
            <a:r>
              <a:rPr lang="en-US" dirty="0" smtClean="0">
                <a:latin typeface="Calibri" pitchFamily="34" charset="0"/>
                <a:cs typeface="Calibri" pitchFamily="34" charset="0"/>
              </a:rPr>
              <a:t>Be sure it works with ANY matrix file with this format! The file will always be a square matrix of size (N+1) x (N+1). N for each distance and 1 row and column for names.</a:t>
            </a:r>
            <a:endParaRPr lang="en-US" dirty="0">
              <a:latin typeface="Calibri" pitchFamily="34" charset="0"/>
              <a:cs typeface="Calibri" pitchFamily="34" charset="0"/>
            </a:endParaRPr>
          </a:p>
        </p:txBody>
      </p:sp>
      <p:sp>
        <p:nvSpPr>
          <p:cNvPr id="8" name="TextBox 7"/>
          <p:cNvSpPr txBox="1"/>
          <p:nvPr/>
        </p:nvSpPr>
        <p:spPr>
          <a:xfrm>
            <a:off x="558289" y="4855029"/>
            <a:ext cx="4921898" cy="830997"/>
          </a:xfrm>
          <a:prstGeom prst="rect">
            <a:avLst/>
          </a:prstGeom>
          <a:noFill/>
        </p:spPr>
        <p:txBody>
          <a:bodyPr wrap="square" rtlCol="0">
            <a:spAutoFit/>
          </a:bodyPr>
          <a:lstStyle/>
          <a:p>
            <a:r>
              <a:rPr lang="en-US" sz="2400" b="1" dirty="0" smtClean="0">
                <a:solidFill>
                  <a:srgbClr val="FF0000"/>
                </a:solidFill>
                <a:latin typeface="Calibri" pitchFamily="34" charset="0"/>
                <a:cs typeface="Calibri" pitchFamily="34" charset="0"/>
              </a:rPr>
              <a:t>&gt;python dist.py </a:t>
            </a:r>
            <a:r>
              <a:rPr lang="en-US" sz="2400" b="1" dirty="0" err="1" smtClean="0">
                <a:solidFill>
                  <a:srgbClr val="FF0000"/>
                </a:solidFill>
                <a:latin typeface="Calibri" pitchFamily="34" charset="0"/>
                <a:cs typeface="Calibri" pitchFamily="34" charset="0"/>
              </a:rPr>
              <a:t>matrixFile</a:t>
            </a:r>
            <a:r>
              <a:rPr lang="en-US" sz="2400" b="1" dirty="0" smtClean="0">
                <a:solidFill>
                  <a:srgbClr val="FF0000"/>
                </a:solidFill>
                <a:latin typeface="Calibri" pitchFamily="34" charset="0"/>
                <a:cs typeface="Calibri" pitchFamily="34" charset="0"/>
              </a:rPr>
              <a:t> seq2 seq3</a:t>
            </a:r>
          </a:p>
          <a:p>
            <a:r>
              <a:rPr lang="en-US" sz="2400" b="1" dirty="0" smtClean="0">
                <a:solidFill>
                  <a:srgbClr val="FF0000"/>
                </a:solidFill>
                <a:latin typeface="Calibri" pitchFamily="34" charset="0"/>
                <a:cs typeface="Calibri" pitchFamily="34" charset="0"/>
              </a:rPr>
              <a:t>0.3</a:t>
            </a:r>
            <a:endParaRPr lang="en-US" sz="2400" b="1" dirty="0">
              <a:solidFill>
                <a:srgbClr val="FF0000"/>
              </a:solidFill>
              <a:latin typeface="Calibri" pitchFamily="34" charset="0"/>
              <a:cs typeface="Calibri" pitchFamily="34" charset="0"/>
            </a:endParaRPr>
          </a:p>
        </p:txBody>
      </p:sp>
      <p:sp>
        <p:nvSpPr>
          <p:cNvPr id="10" name="TextBox 9"/>
          <p:cNvSpPr txBox="1"/>
          <p:nvPr/>
        </p:nvSpPr>
        <p:spPr>
          <a:xfrm>
            <a:off x="558289" y="2514600"/>
            <a:ext cx="3548023" cy="369332"/>
          </a:xfrm>
          <a:prstGeom prst="rect">
            <a:avLst/>
          </a:prstGeom>
          <a:noFill/>
        </p:spPr>
        <p:txBody>
          <a:bodyPr wrap="none" rtlCol="0">
            <a:spAutoFit/>
          </a:bodyPr>
          <a:lstStyle/>
          <a:p>
            <a:r>
              <a:rPr lang="en-US" dirty="0" smtClean="0">
                <a:solidFill>
                  <a:srgbClr val="FF0000"/>
                </a:solidFill>
                <a:latin typeface="Calibri" pitchFamily="34" charset="0"/>
                <a:cs typeface="Calibri" pitchFamily="34" charset="0"/>
              </a:rPr>
              <a:t>Make the matrix reading a function.</a:t>
            </a:r>
            <a:endParaRPr lang="en-US" dirty="0">
              <a:solidFill>
                <a:srgbClr val="FF0000"/>
              </a:solidFill>
              <a:latin typeface="Calibri" pitchFamily="34" charset="0"/>
              <a:cs typeface="Calibri" pitchFamily="34" charset="0"/>
            </a:endParaRPr>
          </a:p>
        </p:txBody>
      </p:sp>
      <p:sp>
        <p:nvSpPr>
          <p:cNvPr id="11" name="TextBox 10"/>
          <p:cNvSpPr txBox="1"/>
          <p:nvPr/>
        </p:nvSpPr>
        <p:spPr>
          <a:xfrm>
            <a:off x="558289" y="6019800"/>
            <a:ext cx="7772400" cy="646331"/>
          </a:xfrm>
          <a:prstGeom prst="rect">
            <a:avLst/>
          </a:prstGeom>
          <a:noFill/>
        </p:spPr>
        <p:txBody>
          <a:bodyPr wrap="square" rtlCol="0">
            <a:spAutoFit/>
          </a:bodyPr>
          <a:lstStyle/>
          <a:p>
            <a:r>
              <a:rPr lang="en-US" dirty="0" smtClean="0">
                <a:latin typeface="Calibri" pitchFamily="34" charset="0"/>
                <a:cs typeface="Calibri" pitchFamily="34" charset="0"/>
              </a:rPr>
              <a:t>Hints: use the first line to make a dictionary of names to list indices; </a:t>
            </a:r>
            <a:br>
              <a:rPr lang="en-US" dirty="0" smtClean="0">
                <a:latin typeface="Calibri" pitchFamily="34" charset="0"/>
                <a:cs typeface="Calibri" pitchFamily="34" charset="0"/>
              </a:rPr>
            </a:br>
            <a:r>
              <a:rPr lang="en-US" dirty="0" smtClean="0">
                <a:latin typeface="Calibri" pitchFamily="34" charset="0"/>
                <a:cs typeface="Calibri" pitchFamily="34" charset="0"/>
              </a:rPr>
              <a:t>your function should return a 2-dimensional list of floats.</a:t>
            </a:r>
            <a:endParaRPr lang="en-US" dirty="0">
              <a:latin typeface="Calibri" pitchFamily="34" charset="0"/>
              <a:cs typeface="Calibri" pitchFamily="34" charset="0"/>
            </a:endParaRPr>
          </a:p>
        </p:txBody>
      </p:sp>
      <p:sp>
        <p:nvSpPr>
          <p:cNvPr id="12"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fontAlgn="auto">
              <a:spcAft>
                <a:spcPts val="0"/>
              </a:spcAft>
            </a:pPr>
            <a:r>
              <a:rPr lang="en-US" dirty="0">
                <a:latin typeface="Calibri"/>
              </a:rPr>
              <a:t>Challenge problem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8500" y="990600"/>
            <a:ext cx="5715000" cy="5262979"/>
          </a:xfrm>
          <a:prstGeom prst="rect">
            <a:avLst/>
          </a:prstGeom>
          <a:ln w="12700">
            <a:solidFill>
              <a:schemeClr val="tx1"/>
            </a:solidFill>
          </a:ln>
        </p:spPr>
        <p:txBody>
          <a:bodyPr wrap="square">
            <a:spAutoFit/>
          </a:bodyPr>
          <a:lstStyle/>
          <a:p>
            <a:r>
              <a:rPr lang="en-US" sz="1200" b="1" dirty="0" smtClean="0">
                <a:solidFill>
                  <a:schemeClr val="accent2">
                    <a:lumMod val="60000"/>
                    <a:lumOff val="40000"/>
                  </a:schemeClr>
                </a:solidFill>
                <a:latin typeface="Courier New" pitchFamily="49" charset="0"/>
                <a:cs typeface="Courier New" pitchFamily="49" charset="0"/>
              </a:rPr>
              <a:t>import sys</a:t>
            </a:r>
          </a:p>
          <a:p>
            <a:endParaRPr lang="en-US" sz="1200" b="1" dirty="0" smtClean="0">
              <a:solidFill>
                <a:schemeClr val="accent2">
                  <a:lumMod val="60000"/>
                  <a:lumOff val="40000"/>
                </a:schemeClr>
              </a:solidFill>
              <a:latin typeface="Courier New" pitchFamily="49" charset="0"/>
              <a:cs typeface="Courier New" pitchFamily="49" charset="0"/>
            </a:endParaRPr>
          </a:p>
          <a:p>
            <a:r>
              <a:rPr lang="en-US" sz="1200" b="1" dirty="0" smtClean="0">
                <a:solidFill>
                  <a:schemeClr val="accent2">
                    <a:lumMod val="60000"/>
                    <a:lumOff val="40000"/>
                  </a:schemeClr>
                </a:solidFill>
                <a:latin typeface="Courier New" pitchFamily="49" charset="0"/>
                <a:cs typeface="Courier New" pitchFamily="49" charset="0"/>
              </a:rPr>
              <a:t>def </a:t>
            </a:r>
            <a:r>
              <a:rPr lang="en-US" sz="1200" b="1" dirty="0" err="1" smtClean="0">
                <a:solidFill>
                  <a:schemeClr val="accent2">
                    <a:lumMod val="60000"/>
                    <a:lumOff val="40000"/>
                  </a:schemeClr>
                </a:solidFill>
                <a:latin typeface="Courier New" pitchFamily="49" charset="0"/>
                <a:cs typeface="Courier New" pitchFamily="49" charset="0"/>
              </a:rPr>
              <a:t>makeMatrix</a:t>
            </a:r>
            <a:r>
              <a:rPr lang="en-US" sz="1200" b="1" dirty="0" smtClean="0">
                <a:solidFill>
                  <a:schemeClr val="accent2">
                    <a:lumMod val="60000"/>
                    <a:lumOff val="40000"/>
                  </a:schemeClr>
                </a:solidFill>
                <a:latin typeface="Courier New" pitchFamily="49" charset="0"/>
                <a:cs typeface="Courier New" pitchFamily="49" charset="0"/>
              </a:rPr>
              <a:t>(</a:t>
            </a:r>
            <a:r>
              <a:rPr lang="en-US" sz="1200" b="1" dirty="0" err="1" smtClean="0">
                <a:solidFill>
                  <a:schemeClr val="accent2">
                    <a:lumMod val="60000"/>
                    <a:lumOff val="40000"/>
                  </a:schemeClr>
                </a:solidFill>
                <a:latin typeface="Courier New" pitchFamily="49" charset="0"/>
                <a:cs typeface="Courier New" pitchFamily="49" charset="0"/>
              </a:rPr>
              <a:t>fileName</a:t>
            </a:r>
            <a:r>
              <a:rPr lang="en-US" sz="1200" b="1" dirty="0" smtClean="0">
                <a:solidFill>
                  <a:schemeClr val="accent2">
                    <a:lumMod val="60000"/>
                    <a:lumOff val="40000"/>
                  </a:schemeClr>
                </a:solidFill>
                <a:latin typeface="Courier New" pitchFamily="49" charset="0"/>
                <a:cs typeface="Courier New" pitchFamily="49" charset="0"/>
              </a:rPr>
              <a:t>):</a:t>
            </a:r>
          </a:p>
          <a:p>
            <a:r>
              <a:rPr lang="en-US" sz="1200" b="1" dirty="0" smtClean="0">
                <a:solidFill>
                  <a:schemeClr val="accent2">
                    <a:lumMod val="60000"/>
                    <a:lumOff val="40000"/>
                  </a:schemeClr>
                </a:solidFill>
                <a:latin typeface="Courier New" pitchFamily="49" charset="0"/>
                <a:cs typeface="Courier New" pitchFamily="49" charset="0"/>
              </a:rPr>
              <a:t>    </a:t>
            </a:r>
            <a:r>
              <a:rPr lang="en-US" sz="1200" b="1" dirty="0" err="1" smtClean="0">
                <a:solidFill>
                  <a:schemeClr val="accent2">
                    <a:lumMod val="60000"/>
                    <a:lumOff val="40000"/>
                  </a:schemeClr>
                </a:solidFill>
                <a:latin typeface="Courier New" pitchFamily="49" charset="0"/>
                <a:cs typeface="Courier New" pitchFamily="49" charset="0"/>
              </a:rPr>
              <a:t>myFile</a:t>
            </a:r>
            <a:r>
              <a:rPr lang="en-US" sz="1200" b="1" dirty="0" smtClean="0">
                <a:solidFill>
                  <a:schemeClr val="accent2">
                    <a:lumMod val="60000"/>
                    <a:lumOff val="40000"/>
                  </a:schemeClr>
                </a:solidFill>
                <a:latin typeface="Courier New" pitchFamily="49" charset="0"/>
                <a:cs typeface="Courier New" pitchFamily="49" charset="0"/>
              </a:rPr>
              <a:t> = open(</a:t>
            </a:r>
            <a:r>
              <a:rPr lang="en-US" sz="1200" b="1" dirty="0" err="1" smtClean="0">
                <a:solidFill>
                  <a:schemeClr val="accent2">
                    <a:lumMod val="60000"/>
                    <a:lumOff val="40000"/>
                  </a:schemeClr>
                </a:solidFill>
                <a:latin typeface="Courier New" pitchFamily="49" charset="0"/>
                <a:cs typeface="Courier New" pitchFamily="49" charset="0"/>
              </a:rPr>
              <a:t>fileName</a:t>
            </a:r>
            <a:r>
              <a:rPr lang="en-US" sz="1200" b="1" dirty="0" smtClean="0">
                <a:solidFill>
                  <a:schemeClr val="accent2">
                    <a:lumMod val="60000"/>
                    <a:lumOff val="40000"/>
                  </a:schemeClr>
                </a:solidFill>
                <a:latin typeface="Courier New" pitchFamily="49" charset="0"/>
                <a:cs typeface="Courier New" pitchFamily="49" charset="0"/>
              </a:rPr>
              <a:t>, "r")</a:t>
            </a:r>
          </a:p>
          <a:p>
            <a:r>
              <a:rPr lang="en-US" sz="1200" b="1" dirty="0" smtClean="0">
                <a:solidFill>
                  <a:schemeClr val="accent2">
                    <a:lumMod val="60000"/>
                    <a:lumOff val="40000"/>
                  </a:schemeClr>
                </a:solidFill>
                <a:latin typeface="Courier New" pitchFamily="49" charset="0"/>
                <a:cs typeface="Courier New" pitchFamily="49" charset="0"/>
              </a:rPr>
              <a:t>    </a:t>
            </a:r>
            <a:r>
              <a:rPr lang="en-US" sz="1200" b="1" dirty="0" err="1" smtClean="0">
                <a:solidFill>
                  <a:schemeClr val="accent2">
                    <a:lumMod val="60000"/>
                    <a:lumOff val="40000"/>
                  </a:schemeClr>
                </a:solidFill>
                <a:latin typeface="Courier New" pitchFamily="49" charset="0"/>
                <a:cs typeface="Courier New" pitchFamily="49" charset="0"/>
              </a:rPr>
              <a:t>myMatrix</a:t>
            </a:r>
            <a:r>
              <a:rPr lang="en-US" sz="1200" b="1" dirty="0" smtClean="0">
                <a:solidFill>
                  <a:schemeClr val="accent2">
                    <a:lumMod val="60000"/>
                    <a:lumOff val="40000"/>
                  </a:schemeClr>
                </a:solidFill>
                <a:latin typeface="Courier New" pitchFamily="49" charset="0"/>
                <a:cs typeface="Courier New" pitchFamily="49" charset="0"/>
              </a:rPr>
              <a:t> = []</a:t>
            </a:r>
          </a:p>
          <a:p>
            <a:r>
              <a:rPr lang="en-US" sz="1200" b="1" dirty="0" smtClean="0">
                <a:solidFill>
                  <a:schemeClr val="accent2">
                    <a:lumMod val="60000"/>
                    <a:lumOff val="40000"/>
                  </a:schemeClr>
                </a:solidFill>
                <a:latin typeface="Courier New" pitchFamily="49" charset="0"/>
                <a:cs typeface="Courier New" pitchFamily="49" charset="0"/>
              </a:rPr>
              <a:t>    lines = </a:t>
            </a:r>
            <a:r>
              <a:rPr lang="en-US" sz="1200" b="1" dirty="0" err="1" smtClean="0">
                <a:solidFill>
                  <a:schemeClr val="accent2">
                    <a:lumMod val="60000"/>
                    <a:lumOff val="40000"/>
                  </a:schemeClr>
                </a:solidFill>
                <a:latin typeface="Courier New" pitchFamily="49" charset="0"/>
                <a:cs typeface="Courier New" pitchFamily="49" charset="0"/>
              </a:rPr>
              <a:t>myFile.readlines</a:t>
            </a:r>
            <a:r>
              <a:rPr lang="en-US" sz="1200" b="1" dirty="0" smtClean="0">
                <a:solidFill>
                  <a:schemeClr val="accent2">
                    <a:lumMod val="60000"/>
                    <a:lumOff val="40000"/>
                  </a:schemeClr>
                </a:solidFill>
                <a:latin typeface="Courier New" pitchFamily="49" charset="0"/>
                <a:cs typeface="Courier New" pitchFamily="49" charset="0"/>
              </a:rPr>
              <a:t>()</a:t>
            </a:r>
          </a:p>
          <a:p>
            <a:r>
              <a:rPr lang="en-US" sz="1200" b="1" dirty="0" smtClean="0">
                <a:solidFill>
                  <a:schemeClr val="accent2">
                    <a:lumMod val="60000"/>
                    <a:lumOff val="40000"/>
                  </a:schemeClr>
                </a:solidFill>
                <a:latin typeface="Courier New" pitchFamily="49" charset="0"/>
                <a:cs typeface="Courier New" pitchFamily="49" charset="0"/>
              </a:rPr>
              <a:t>    for </a:t>
            </a:r>
            <a:r>
              <a:rPr lang="en-US" sz="1200" b="1" dirty="0" err="1" smtClean="0">
                <a:solidFill>
                  <a:schemeClr val="accent2">
                    <a:lumMod val="60000"/>
                    <a:lumOff val="40000"/>
                  </a:schemeClr>
                </a:solidFill>
                <a:latin typeface="Courier New" pitchFamily="49" charset="0"/>
                <a:cs typeface="Courier New" pitchFamily="49" charset="0"/>
              </a:rPr>
              <a:t>rowIndex</a:t>
            </a:r>
            <a:r>
              <a:rPr lang="en-US" sz="1200" b="1" dirty="0" smtClean="0">
                <a:solidFill>
                  <a:schemeClr val="accent2">
                    <a:lumMod val="60000"/>
                    <a:lumOff val="40000"/>
                  </a:schemeClr>
                </a:solidFill>
                <a:latin typeface="Courier New" pitchFamily="49" charset="0"/>
                <a:cs typeface="Courier New" pitchFamily="49" charset="0"/>
              </a:rPr>
              <a:t> in range(1,len(lines)):</a:t>
            </a:r>
          </a:p>
          <a:p>
            <a:r>
              <a:rPr lang="en-US" sz="1200" b="1" dirty="0" smtClean="0">
                <a:solidFill>
                  <a:schemeClr val="accent2">
                    <a:lumMod val="60000"/>
                    <a:lumOff val="40000"/>
                  </a:schemeClr>
                </a:solidFill>
                <a:latin typeface="Courier New" pitchFamily="49" charset="0"/>
                <a:cs typeface="Courier New" pitchFamily="49" charset="0"/>
              </a:rPr>
              <a:t>        fields = lines[</a:t>
            </a:r>
            <a:r>
              <a:rPr lang="en-US" sz="1200" b="1" dirty="0" err="1" smtClean="0">
                <a:solidFill>
                  <a:schemeClr val="accent2">
                    <a:lumMod val="60000"/>
                    <a:lumOff val="40000"/>
                  </a:schemeClr>
                </a:solidFill>
                <a:latin typeface="Courier New" pitchFamily="49" charset="0"/>
                <a:cs typeface="Courier New" pitchFamily="49" charset="0"/>
              </a:rPr>
              <a:t>rowIndex</a:t>
            </a:r>
            <a:r>
              <a:rPr lang="en-US" sz="1200" b="1" dirty="0" smtClean="0">
                <a:solidFill>
                  <a:schemeClr val="accent2">
                    <a:lumMod val="60000"/>
                    <a:lumOff val="40000"/>
                  </a:schemeClr>
                </a:solidFill>
                <a:latin typeface="Courier New" pitchFamily="49" charset="0"/>
                <a:cs typeface="Courier New" pitchFamily="49" charset="0"/>
              </a:rPr>
              <a:t>].strip().split("\t")</a:t>
            </a:r>
          </a:p>
          <a:p>
            <a:r>
              <a:rPr lang="en-US" sz="1200" b="1" dirty="0" smtClean="0">
                <a:solidFill>
                  <a:schemeClr val="accent2">
                    <a:lumMod val="60000"/>
                    <a:lumOff val="40000"/>
                  </a:schemeClr>
                </a:solidFill>
                <a:latin typeface="Courier New" pitchFamily="49" charset="0"/>
                <a:cs typeface="Courier New" pitchFamily="49" charset="0"/>
              </a:rPr>
              <a:t>        </a:t>
            </a:r>
            <a:r>
              <a:rPr lang="en-US" sz="1200" b="1" dirty="0" err="1" smtClean="0">
                <a:solidFill>
                  <a:schemeClr val="accent2">
                    <a:lumMod val="60000"/>
                    <a:lumOff val="40000"/>
                  </a:schemeClr>
                </a:solidFill>
                <a:latin typeface="Courier New" pitchFamily="49" charset="0"/>
                <a:cs typeface="Courier New" pitchFamily="49" charset="0"/>
              </a:rPr>
              <a:t>matRow</a:t>
            </a:r>
            <a:r>
              <a:rPr lang="en-US" sz="1200" b="1" dirty="0" smtClean="0">
                <a:solidFill>
                  <a:schemeClr val="accent2">
                    <a:lumMod val="60000"/>
                    <a:lumOff val="40000"/>
                  </a:schemeClr>
                </a:solidFill>
                <a:latin typeface="Courier New" pitchFamily="49" charset="0"/>
                <a:cs typeface="Courier New" pitchFamily="49" charset="0"/>
              </a:rPr>
              <a:t> = []</a:t>
            </a:r>
          </a:p>
          <a:p>
            <a:r>
              <a:rPr lang="en-US" sz="1200" b="1" dirty="0" smtClean="0">
                <a:solidFill>
                  <a:schemeClr val="accent2">
                    <a:lumMod val="60000"/>
                    <a:lumOff val="40000"/>
                  </a:schemeClr>
                </a:solidFill>
                <a:latin typeface="Courier New" pitchFamily="49" charset="0"/>
                <a:cs typeface="Courier New" pitchFamily="49" charset="0"/>
              </a:rPr>
              <a:t>        for </a:t>
            </a:r>
            <a:r>
              <a:rPr lang="en-US" sz="1200" b="1" dirty="0" err="1" smtClean="0">
                <a:solidFill>
                  <a:schemeClr val="accent2">
                    <a:lumMod val="60000"/>
                    <a:lumOff val="40000"/>
                  </a:schemeClr>
                </a:solidFill>
                <a:latin typeface="Courier New" pitchFamily="49" charset="0"/>
                <a:cs typeface="Courier New" pitchFamily="49" charset="0"/>
              </a:rPr>
              <a:t>colIndex</a:t>
            </a:r>
            <a:r>
              <a:rPr lang="en-US" sz="1200" b="1" dirty="0" smtClean="0">
                <a:solidFill>
                  <a:schemeClr val="accent2">
                    <a:lumMod val="60000"/>
                    <a:lumOff val="40000"/>
                  </a:schemeClr>
                </a:solidFill>
                <a:latin typeface="Courier New" pitchFamily="49" charset="0"/>
                <a:cs typeface="Courier New" pitchFamily="49" charset="0"/>
              </a:rPr>
              <a:t> in range(1,len(fields)):</a:t>
            </a:r>
          </a:p>
          <a:p>
            <a:r>
              <a:rPr lang="en-US" sz="1200" b="1" dirty="0" smtClean="0">
                <a:solidFill>
                  <a:schemeClr val="accent2">
                    <a:lumMod val="60000"/>
                    <a:lumOff val="40000"/>
                  </a:schemeClr>
                </a:solidFill>
                <a:latin typeface="Courier New" pitchFamily="49" charset="0"/>
                <a:cs typeface="Courier New" pitchFamily="49" charset="0"/>
              </a:rPr>
              <a:t>            </a:t>
            </a:r>
            <a:r>
              <a:rPr lang="en-US" sz="1200" b="1" dirty="0" err="1" smtClean="0">
                <a:solidFill>
                  <a:schemeClr val="accent2">
                    <a:lumMod val="60000"/>
                    <a:lumOff val="40000"/>
                  </a:schemeClr>
                </a:solidFill>
                <a:latin typeface="Courier New" pitchFamily="49" charset="0"/>
                <a:cs typeface="Courier New" pitchFamily="49" charset="0"/>
              </a:rPr>
              <a:t>matRow.append</a:t>
            </a:r>
            <a:r>
              <a:rPr lang="en-US" sz="1200" b="1" dirty="0" smtClean="0">
                <a:solidFill>
                  <a:schemeClr val="accent2">
                    <a:lumMod val="60000"/>
                    <a:lumOff val="40000"/>
                  </a:schemeClr>
                </a:solidFill>
                <a:latin typeface="Courier New" pitchFamily="49" charset="0"/>
                <a:cs typeface="Courier New" pitchFamily="49" charset="0"/>
              </a:rPr>
              <a:t>(float(fields[</a:t>
            </a:r>
            <a:r>
              <a:rPr lang="en-US" sz="1200" b="1" dirty="0" err="1" smtClean="0">
                <a:solidFill>
                  <a:schemeClr val="accent2">
                    <a:lumMod val="60000"/>
                    <a:lumOff val="40000"/>
                  </a:schemeClr>
                </a:solidFill>
                <a:latin typeface="Courier New" pitchFamily="49" charset="0"/>
                <a:cs typeface="Courier New" pitchFamily="49" charset="0"/>
              </a:rPr>
              <a:t>colIndex</a:t>
            </a:r>
            <a:r>
              <a:rPr lang="en-US" sz="1200" b="1" dirty="0" smtClean="0">
                <a:solidFill>
                  <a:schemeClr val="accent2">
                    <a:lumMod val="60000"/>
                    <a:lumOff val="40000"/>
                  </a:schemeClr>
                </a:solidFill>
                <a:latin typeface="Courier New" pitchFamily="49" charset="0"/>
                <a:cs typeface="Courier New" pitchFamily="49" charset="0"/>
              </a:rPr>
              <a:t>]))</a:t>
            </a:r>
          </a:p>
          <a:p>
            <a:r>
              <a:rPr lang="en-US" sz="1200" b="1" dirty="0" smtClean="0">
                <a:solidFill>
                  <a:schemeClr val="accent2">
                    <a:lumMod val="60000"/>
                    <a:lumOff val="40000"/>
                  </a:schemeClr>
                </a:solidFill>
                <a:latin typeface="Courier New" pitchFamily="49" charset="0"/>
                <a:cs typeface="Courier New" pitchFamily="49" charset="0"/>
              </a:rPr>
              <a:t>        </a:t>
            </a:r>
            <a:r>
              <a:rPr lang="en-US" sz="1200" b="1" dirty="0" err="1" smtClean="0">
                <a:solidFill>
                  <a:schemeClr val="accent2">
                    <a:lumMod val="60000"/>
                    <a:lumOff val="40000"/>
                  </a:schemeClr>
                </a:solidFill>
                <a:latin typeface="Courier New" pitchFamily="49" charset="0"/>
                <a:cs typeface="Courier New" pitchFamily="49" charset="0"/>
              </a:rPr>
              <a:t>myMatrix.append</a:t>
            </a:r>
            <a:r>
              <a:rPr lang="en-US" sz="1200" b="1" dirty="0" smtClean="0">
                <a:solidFill>
                  <a:schemeClr val="accent2">
                    <a:lumMod val="60000"/>
                    <a:lumOff val="40000"/>
                  </a:schemeClr>
                </a:solidFill>
                <a:latin typeface="Courier New" pitchFamily="49" charset="0"/>
                <a:cs typeface="Courier New" pitchFamily="49" charset="0"/>
              </a:rPr>
              <a:t>(</a:t>
            </a:r>
            <a:r>
              <a:rPr lang="en-US" sz="1200" b="1" dirty="0" err="1" smtClean="0">
                <a:solidFill>
                  <a:schemeClr val="accent2">
                    <a:lumMod val="60000"/>
                    <a:lumOff val="40000"/>
                  </a:schemeClr>
                </a:solidFill>
                <a:latin typeface="Courier New" pitchFamily="49" charset="0"/>
                <a:cs typeface="Courier New" pitchFamily="49" charset="0"/>
              </a:rPr>
              <a:t>matRow</a:t>
            </a:r>
            <a:r>
              <a:rPr lang="en-US" sz="1200" b="1" dirty="0" smtClean="0">
                <a:solidFill>
                  <a:schemeClr val="accent2">
                    <a:lumMod val="60000"/>
                    <a:lumOff val="40000"/>
                  </a:schemeClr>
                </a:solidFill>
                <a:latin typeface="Courier New" pitchFamily="49" charset="0"/>
                <a:cs typeface="Courier New" pitchFamily="49" charset="0"/>
              </a:rPr>
              <a:t>)</a:t>
            </a:r>
          </a:p>
          <a:p>
            <a:r>
              <a:rPr lang="en-US" sz="1200" b="1" dirty="0" smtClean="0">
                <a:solidFill>
                  <a:schemeClr val="accent2">
                    <a:lumMod val="60000"/>
                    <a:lumOff val="40000"/>
                  </a:schemeClr>
                </a:solidFill>
                <a:latin typeface="Courier New" pitchFamily="49" charset="0"/>
                <a:cs typeface="Courier New" pitchFamily="49" charset="0"/>
              </a:rPr>
              <a:t>    </a:t>
            </a:r>
            <a:r>
              <a:rPr lang="en-US" sz="1200" b="1" dirty="0" err="1" smtClean="0">
                <a:solidFill>
                  <a:schemeClr val="accent2">
                    <a:lumMod val="60000"/>
                    <a:lumOff val="40000"/>
                  </a:schemeClr>
                </a:solidFill>
                <a:latin typeface="Courier New" pitchFamily="49" charset="0"/>
                <a:cs typeface="Courier New" pitchFamily="49" charset="0"/>
              </a:rPr>
              <a:t>myFile.close</a:t>
            </a:r>
            <a:r>
              <a:rPr lang="en-US" sz="1200" b="1" dirty="0" smtClean="0">
                <a:solidFill>
                  <a:schemeClr val="accent2">
                    <a:lumMod val="60000"/>
                    <a:lumOff val="40000"/>
                  </a:schemeClr>
                </a:solidFill>
                <a:latin typeface="Courier New" pitchFamily="49" charset="0"/>
                <a:cs typeface="Courier New" pitchFamily="49" charset="0"/>
              </a:rPr>
              <a:t>()</a:t>
            </a:r>
          </a:p>
          <a:p>
            <a:r>
              <a:rPr lang="en-US" sz="1200" b="1" dirty="0" smtClean="0">
                <a:solidFill>
                  <a:schemeClr val="accent2">
                    <a:lumMod val="60000"/>
                    <a:lumOff val="40000"/>
                  </a:schemeClr>
                </a:solidFill>
                <a:latin typeface="Courier New" pitchFamily="49" charset="0"/>
                <a:cs typeface="Courier New" pitchFamily="49" charset="0"/>
              </a:rPr>
              <a:t>    return </a:t>
            </a:r>
            <a:r>
              <a:rPr lang="en-US" sz="1200" b="1" dirty="0" err="1" smtClean="0">
                <a:solidFill>
                  <a:schemeClr val="accent2">
                    <a:lumMod val="60000"/>
                    <a:lumOff val="40000"/>
                  </a:schemeClr>
                </a:solidFill>
                <a:latin typeface="Courier New" pitchFamily="49" charset="0"/>
                <a:cs typeface="Courier New" pitchFamily="49" charset="0"/>
              </a:rPr>
              <a:t>myMatrix</a:t>
            </a:r>
            <a:endParaRPr lang="en-US" sz="1200" b="1" dirty="0" smtClean="0">
              <a:solidFill>
                <a:schemeClr val="accent2">
                  <a:lumMod val="60000"/>
                  <a:lumOff val="40000"/>
                </a:schemeClr>
              </a:solidFill>
              <a:latin typeface="Courier New" pitchFamily="49" charset="0"/>
              <a:cs typeface="Courier New" pitchFamily="49" charset="0"/>
            </a:endParaRPr>
          </a:p>
          <a:p>
            <a:endParaRPr lang="en-US" sz="1200" b="1" dirty="0" smtClean="0">
              <a:solidFill>
                <a:schemeClr val="accent2">
                  <a:lumMod val="60000"/>
                  <a:lumOff val="40000"/>
                </a:schemeClr>
              </a:solidFill>
              <a:latin typeface="Courier New" pitchFamily="49" charset="0"/>
              <a:cs typeface="Courier New" pitchFamily="49" charset="0"/>
            </a:endParaRPr>
          </a:p>
          <a:p>
            <a:r>
              <a:rPr lang="en-US" sz="1200" b="1" dirty="0" err="1">
                <a:solidFill>
                  <a:schemeClr val="accent2">
                    <a:lumMod val="60000"/>
                    <a:lumOff val="40000"/>
                  </a:schemeClr>
                </a:solidFill>
                <a:latin typeface="Courier New" pitchFamily="49" charset="0"/>
                <a:cs typeface="Courier New" pitchFamily="49" charset="0"/>
              </a:rPr>
              <a:t>def</a:t>
            </a:r>
            <a:r>
              <a:rPr lang="en-US" sz="1200" b="1" dirty="0">
                <a:solidFill>
                  <a:schemeClr val="accent2">
                    <a:lumMod val="60000"/>
                    <a:lumOff val="40000"/>
                  </a:schemeClr>
                </a:solidFill>
                <a:latin typeface="Courier New" pitchFamily="49" charset="0"/>
                <a:cs typeface="Courier New" pitchFamily="49" charset="0"/>
              </a:rPr>
              <a:t> </a:t>
            </a:r>
            <a:r>
              <a:rPr lang="en-US" sz="1200" b="1" dirty="0" err="1">
                <a:solidFill>
                  <a:schemeClr val="accent2">
                    <a:lumMod val="60000"/>
                    <a:lumOff val="40000"/>
                  </a:schemeClr>
                </a:solidFill>
                <a:latin typeface="Courier New" pitchFamily="49" charset="0"/>
                <a:cs typeface="Courier New" pitchFamily="49" charset="0"/>
              </a:rPr>
              <a:t>makeNameMap</a:t>
            </a:r>
            <a:r>
              <a:rPr lang="en-US" sz="1200" b="1" dirty="0">
                <a:solidFill>
                  <a:schemeClr val="accent2">
                    <a:lumMod val="60000"/>
                    <a:lumOff val="40000"/>
                  </a:schemeClr>
                </a:solidFill>
                <a:latin typeface="Courier New" pitchFamily="49" charset="0"/>
                <a:cs typeface="Courier New" pitchFamily="49" charset="0"/>
              </a:rPr>
              <a:t>(</a:t>
            </a:r>
            <a:r>
              <a:rPr lang="en-US" sz="1200" b="1" dirty="0" err="1">
                <a:solidFill>
                  <a:schemeClr val="accent2">
                    <a:lumMod val="60000"/>
                    <a:lumOff val="40000"/>
                  </a:schemeClr>
                </a:solidFill>
                <a:latin typeface="Courier New" pitchFamily="49" charset="0"/>
                <a:cs typeface="Courier New" pitchFamily="49" charset="0"/>
              </a:rPr>
              <a:t>fileName</a:t>
            </a:r>
            <a:r>
              <a:rPr lang="en-US" sz="1200" b="1" dirty="0">
                <a:solidFill>
                  <a:schemeClr val="accent2">
                    <a:lumMod val="60000"/>
                    <a:lumOff val="40000"/>
                  </a:schemeClr>
                </a:solidFill>
                <a:latin typeface="Courier New" pitchFamily="49" charset="0"/>
                <a:cs typeface="Courier New" pitchFamily="49" charset="0"/>
              </a:rPr>
              <a:t>):</a:t>
            </a:r>
          </a:p>
          <a:p>
            <a:r>
              <a:rPr lang="en-US" sz="1200" b="1" dirty="0">
                <a:solidFill>
                  <a:schemeClr val="accent2">
                    <a:lumMod val="60000"/>
                    <a:lumOff val="40000"/>
                  </a:schemeClr>
                </a:solidFill>
                <a:latin typeface="Courier New" pitchFamily="49" charset="0"/>
                <a:cs typeface="Courier New" pitchFamily="49" charset="0"/>
              </a:rPr>
              <a:t>    </a:t>
            </a:r>
            <a:r>
              <a:rPr lang="en-US" sz="1200" b="1" dirty="0" err="1">
                <a:solidFill>
                  <a:schemeClr val="accent2">
                    <a:lumMod val="60000"/>
                    <a:lumOff val="40000"/>
                  </a:schemeClr>
                </a:solidFill>
                <a:latin typeface="Courier New" pitchFamily="49" charset="0"/>
                <a:cs typeface="Courier New" pitchFamily="49" charset="0"/>
              </a:rPr>
              <a:t>myFile</a:t>
            </a:r>
            <a:r>
              <a:rPr lang="en-US" sz="1200" b="1" dirty="0">
                <a:solidFill>
                  <a:schemeClr val="accent2">
                    <a:lumMod val="60000"/>
                    <a:lumOff val="40000"/>
                  </a:schemeClr>
                </a:solidFill>
                <a:latin typeface="Courier New" pitchFamily="49" charset="0"/>
                <a:cs typeface="Courier New" pitchFamily="49" charset="0"/>
              </a:rPr>
              <a:t> = open(</a:t>
            </a:r>
            <a:r>
              <a:rPr lang="en-US" sz="1200" b="1" dirty="0" err="1">
                <a:solidFill>
                  <a:schemeClr val="accent2">
                    <a:lumMod val="60000"/>
                    <a:lumOff val="40000"/>
                  </a:schemeClr>
                </a:solidFill>
                <a:latin typeface="Courier New" pitchFamily="49" charset="0"/>
                <a:cs typeface="Courier New" pitchFamily="49" charset="0"/>
              </a:rPr>
              <a:t>fileName</a:t>
            </a:r>
            <a:r>
              <a:rPr lang="en-US" sz="1200" b="1" dirty="0">
                <a:solidFill>
                  <a:schemeClr val="accent2">
                    <a:lumMod val="60000"/>
                    <a:lumOff val="40000"/>
                  </a:schemeClr>
                </a:solidFill>
                <a:latin typeface="Courier New" pitchFamily="49" charset="0"/>
                <a:cs typeface="Courier New" pitchFamily="49" charset="0"/>
              </a:rPr>
              <a:t>, "r")</a:t>
            </a:r>
          </a:p>
          <a:p>
            <a:r>
              <a:rPr lang="en-US" sz="1200" b="1" dirty="0">
                <a:solidFill>
                  <a:schemeClr val="accent2">
                    <a:lumMod val="60000"/>
                    <a:lumOff val="40000"/>
                  </a:schemeClr>
                </a:solidFill>
                <a:latin typeface="Courier New" pitchFamily="49" charset="0"/>
                <a:cs typeface="Courier New" pitchFamily="49" charset="0"/>
              </a:rPr>
              <a:t>    line = </a:t>
            </a:r>
            <a:r>
              <a:rPr lang="en-US" sz="1200" b="1" dirty="0" err="1">
                <a:solidFill>
                  <a:schemeClr val="accent2">
                    <a:lumMod val="60000"/>
                    <a:lumOff val="40000"/>
                  </a:schemeClr>
                </a:solidFill>
                <a:latin typeface="Courier New" pitchFamily="49" charset="0"/>
                <a:cs typeface="Courier New" pitchFamily="49" charset="0"/>
              </a:rPr>
              <a:t>myFile.readline</a:t>
            </a:r>
            <a:r>
              <a:rPr lang="en-US" sz="1200" b="1" dirty="0">
                <a:solidFill>
                  <a:schemeClr val="accent2">
                    <a:lumMod val="60000"/>
                    <a:lumOff val="40000"/>
                  </a:schemeClr>
                </a:solidFill>
                <a:latin typeface="Courier New" pitchFamily="49" charset="0"/>
                <a:cs typeface="Courier New" pitchFamily="49" charset="0"/>
              </a:rPr>
              <a:t>();</a:t>
            </a:r>
          </a:p>
          <a:p>
            <a:r>
              <a:rPr lang="en-US" sz="1200" b="1" dirty="0">
                <a:solidFill>
                  <a:schemeClr val="accent2">
                    <a:lumMod val="60000"/>
                    <a:lumOff val="40000"/>
                  </a:schemeClr>
                </a:solidFill>
                <a:latin typeface="Courier New" pitchFamily="49" charset="0"/>
                <a:cs typeface="Courier New" pitchFamily="49" charset="0"/>
              </a:rPr>
              <a:t>    </a:t>
            </a:r>
            <a:r>
              <a:rPr lang="en-US" sz="1200" b="1" dirty="0" err="1">
                <a:solidFill>
                  <a:schemeClr val="accent2">
                    <a:lumMod val="60000"/>
                    <a:lumOff val="40000"/>
                  </a:schemeClr>
                </a:solidFill>
                <a:latin typeface="Courier New" pitchFamily="49" charset="0"/>
                <a:cs typeface="Courier New" pitchFamily="49" charset="0"/>
              </a:rPr>
              <a:t>myFile.close</a:t>
            </a:r>
            <a:r>
              <a:rPr lang="en-US" sz="1200" b="1" dirty="0">
                <a:solidFill>
                  <a:schemeClr val="accent2">
                    <a:lumMod val="60000"/>
                    <a:lumOff val="40000"/>
                  </a:schemeClr>
                </a:solidFill>
                <a:latin typeface="Courier New" pitchFamily="49" charset="0"/>
                <a:cs typeface="Courier New" pitchFamily="49" charset="0"/>
              </a:rPr>
              <a:t>()</a:t>
            </a:r>
          </a:p>
          <a:p>
            <a:r>
              <a:rPr lang="en-US" sz="1200" b="1" dirty="0">
                <a:solidFill>
                  <a:schemeClr val="accent2">
                    <a:lumMod val="60000"/>
                    <a:lumOff val="40000"/>
                  </a:schemeClr>
                </a:solidFill>
                <a:latin typeface="Courier New" pitchFamily="49" charset="0"/>
                <a:cs typeface="Courier New" pitchFamily="49" charset="0"/>
              </a:rPr>
              <a:t>    </a:t>
            </a:r>
            <a:r>
              <a:rPr lang="en-US" sz="1200" b="1" dirty="0" err="1">
                <a:solidFill>
                  <a:schemeClr val="accent2">
                    <a:lumMod val="60000"/>
                    <a:lumOff val="40000"/>
                  </a:schemeClr>
                </a:solidFill>
                <a:latin typeface="Courier New" pitchFamily="49" charset="0"/>
                <a:cs typeface="Courier New" pitchFamily="49" charset="0"/>
              </a:rPr>
              <a:t>nameMap</a:t>
            </a:r>
            <a:r>
              <a:rPr lang="en-US" sz="1200" b="1" dirty="0">
                <a:solidFill>
                  <a:schemeClr val="accent2">
                    <a:lumMod val="60000"/>
                    <a:lumOff val="40000"/>
                  </a:schemeClr>
                </a:solidFill>
                <a:latin typeface="Courier New" pitchFamily="49" charset="0"/>
                <a:cs typeface="Courier New" pitchFamily="49" charset="0"/>
              </a:rPr>
              <a:t> = {}</a:t>
            </a:r>
          </a:p>
          <a:p>
            <a:r>
              <a:rPr lang="en-US" sz="1200" b="1" dirty="0">
                <a:solidFill>
                  <a:schemeClr val="accent2">
                    <a:lumMod val="60000"/>
                    <a:lumOff val="40000"/>
                  </a:schemeClr>
                </a:solidFill>
                <a:latin typeface="Courier New" pitchFamily="49" charset="0"/>
                <a:cs typeface="Courier New" pitchFamily="49" charset="0"/>
              </a:rPr>
              <a:t>    fields = </a:t>
            </a:r>
            <a:r>
              <a:rPr lang="en-US" sz="1200" b="1" dirty="0" err="1">
                <a:solidFill>
                  <a:schemeClr val="accent2">
                    <a:lumMod val="60000"/>
                    <a:lumOff val="40000"/>
                  </a:schemeClr>
                </a:solidFill>
                <a:latin typeface="Courier New" pitchFamily="49" charset="0"/>
                <a:cs typeface="Courier New" pitchFamily="49" charset="0"/>
              </a:rPr>
              <a:t>line.strip</a:t>
            </a:r>
            <a:r>
              <a:rPr lang="en-US" sz="1200" b="1" dirty="0">
                <a:solidFill>
                  <a:schemeClr val="accent2">
                    <a:lumMod val="60000"/>
                    <a:lumOff val="40000"/>
                  </a:schemeClr>
                </a:solidFill>
                <a:latin typeface="Courier New" pitchFamily="49" charset="0"/>
                <a:cs typeface="Courier New" pitchFamily="49" charset="0"/>
              </a:rPr>
              <a:t>().split("\t")</a:t>
            </a:r>
          </a:p>
          <a:p>
            <a:r>
              <a:rPr lang="en-US" sz="1200" b="1" dirty="0">
                <a:solidFill>
                  <a:schemeClr val="accent2">
                    <a:lumMod val="60000"/>
                    <a:lumOff val="40000"/>
                  </a:schemeClr>
                </a:solidFill>
                <a:latin typeface="Courier New" pitchFamily="49" charset="0"/>
                <a:cs typeface="Courier New" pitchFamily="49" charset="0"/>
              </a:rPr>
              <a:t>    for index in range(1,len(fields)):</a:t>
            </a:r>
          </a:p>
          <a:p>
            <a:r>
              <a:rPr lang="en-US" sz="1200" b="1" dirty="0">
                <a:solidFill>
                  <a:schemeClr val="accent2">
                    <a:lumMod val="60000"/>
                    <a:lumOff val="40000"/>
                  </a:schemeClr>
                </a:solidFill>
                <a:latin typeface="Courier New" pitchFamily="49" charset="0"/>
                <a:cs typeface="Courier New" pitchFamily="49" charset="0"/>
              </a:rPr>
              <a:t>        </a:t>
            </a:r>
            <a:r>
              <a:rPr lang="en-US" sz="1200" b="1" dirty="0" err="1">
                <a:solidFill>
                  <a:schemeClr val="accent2">
                    <a:lumMod val="60000"/>
                    <a:lumOff val="40000"/>
                  </a:schemeClr>
                </a:solidFill>
                <a:latin typeface="Courier New" pitchFamily="49" charset="0"/>
                <a:cs typeface="Courier New" pitchFamily="49" charset="0"/>
              </a:rPr>
              <a:t>nameMap</a:t>
            </a:r>
            <a:r>
              <a:rPr lang="en-US" sz="1200" b="1" dirty="0">
                <a:solidFill>
                  <a:schemeClr val="accent2">
                    <a:lumMod val="60000"/>
                    <a:lumOff val="40000"/>
                  </a:schemeClr>
                </a:solidFill>
                <a:latin typeface="Courier New" pitchFamily="49" charset="0"/>
                <a:cs typeface="Courier New" pitchFamily="49" charset="0"/>
              </a:rPr>
              <a:t>[fields[index]] = index - 1</a:t>
            </a:r>
          </a:p>
          <a:p>
            <a:r>
              <a:rPr lang="en-US" sz="1200" b="1" dirty="0">
                <a:solidFill>
                  <a:schemeClr val="accent2">
                    <a:lumMod val="60000"/>
                    <a:lumOff val="40000"/>
                  </a:schemeClr>
                </a:solidFill>
                <a:latin typeface="Courier New" pitchFamily="49" charset="0"/>
                <a:cs typeface="Courier New" pitchFamily="49" charset="0"/>
              </a:rPr>
              <a:t>    return </a:t>
            </a:r>
            <a:r>
              <a:rPr lang="en-US" sz="1200" b="1" dirty="0" err="1">
                <a:solidFill>
                  <a:schemeClr val="accent2">
                    <a:lumMod val="60000"/>
                    <a:lumOff val="40000"/>
                  </a:schemeClr>
                </a:solidFill>
                <a:latin typeface="Courier New" pitchFamily="49" charset="0"/>
                <a:cs typeface="Courier New" pitchFamily="49" charset="0"/>
              </a:rPr>
              <a:t>nameMap</a:t>
            </a:r>
            <a:endParaRPr lang="en-US" sz="1200" b="1" dirty="0">
              <a:solidFill>
                <a:schemeClr val="accent2">
                  <a:lumMod val="60000"/>
                  <a:lumOff val="40000"/>
                </a:schemeClr>
              </a:solidFill>
              <a:latin typeface="Courier New" pitchFamily="49" charset="0"/>
              <a:cs typeface="Courier New" pitchFamily="49" charset="0"/>
            </a:endParaRPr>
          </a:p>
          <a:p>
            <a:endParaRPr lang="en-US" sz="1200" b="1" dirty="0">
              <a:solidFill>
                <a:schemeClr val="accent2">
                  <a:lumMod val="60000"/>
                  <a:lumOff val="40000"/>
                </a:schemeClr>
              </a:solidFill>
              <a:latin typeface="Courier New" pitchFamily="49" charset="0"/>
              <a:cs typeface="Courier New" pitchFamily="49" charset="0"/>
            </a:endParaRPr>
          </a:p>
          <a:p>
            <a:r>
              <a:rPr lang="en-US" sz="1200" b="1" dirty="0" err="1">
                <a:solidFill>
                  <a:schemeClr val="accent2">
                    <a:lumMod val="60000"/>
                    <a:lumOff val="40000"/>
                  </a:schemeClr>
                </a:solidFill>
                <a:latin typeface="Courier New" pitchFamily="49" charset="0"/>
                <a:cs typeface="Courier New" pitchFamily="49" charset="0"/>
              </a:rPr>
              <a:t>distMatrix</a:t>
            </a:r>
            <a:r>
              <a:rPr lang="en-US" sz="1200" b="1" dirty="0">
                <a:solidFill>
                  <a:schemeClr val="accent2">
                    <a:lumMod val="60000"/>
                    <a:lumOff val="40000"/>
                  </a:schemeClr>
                </a:solidFill>
                <a:latin typeface="Courier New" pitchFamily="49" charset="0"/>
                <a:cs typeface="Courier New" pitchFamily="49" charset="0"/>
              </a:rPr>
              <a:t> = </a:t>
            </a:r>
            <a:r>
              <a:rPr lang="en-US" sz="1200" b="1" dirty="0" err="1">
                <a:solidFill>
                  <a:schemeClr val="accent2">
                    <a:lumMod val="60000"/>
                    <a:lumOff val="40000"/>
                  </a:schemeClr>
                </a:solidFill>
                <a:latin typeface="Courier New" pitchFamily="49" charset="0"/>
                <a:cs typeface="Courier New" pitchFamily="49" charset="0"/>
              </a:rPr>
              <a:t>makeMatrix</a:t>
            </a:r>
            <a:r>
              <a:rPr lang="en-US" sz="1200" b="1" dirty="0">
                <a:solidFill>
                  <a:schemeClr val="accent2">
                    <a:lumMod val="60000"/>
                    <a:lumOff val="40000"/>
                  </a:schemeClr>
                </a:solidFill>
                <a:latin typeface="Courier New" pitchFamily="49" charset="0"/>
                <a:cs typeface="Courier New" pitchFamily="49" charset="0"/>
              </a:rPr>
              <a:t>(</a:t>
            </a:r>
            <a:r>
              <a:rPr lang="en-US" sz="1200" b="1" dirty="0" err="1">
                <a:solidFill>
                  <a:schemeClr val="accent2">
                    <a:lumMod val="60000"/>
                    <a:lumOff val="40000"/>
                  </a:schemeClr>
                </a:solidFill>
                <a:latin typeface="Courier New" pitchFamily="49" charset="0"/>
                <a:cs typeface="Courier New" pitchFamily="49" charset="0"/>
              </a:rPr>
              <a:t>sys.argv</a:t>
            </a:r>
            <a:r>
              <a:rPr lang="en-US" sz="1200" b="1" dirty="0">
                <a:solidFill>
                  <a:schemeClr val="accent2">
                    <a:lumMod val="60000"/>
                    <a:lumOff val="40000"/>
                  </a:schemeClr>
                </a:solidFill>
                <a:latin typeface="Courier New" pitchFamily="49" charset="0"/>
                <a:cs typeface="Courier New" pitchFamily="49" charset="0"/>
              </a:rPr>
              <a:t>[1])</a:t>
            </a:r>
          </a:p>
          <a:p>
            <a:r>
              <a:rPr lang="en-US" sz="1200" b="1" dirty="0" err="1">
                <a:solidFill>
                  <a:schemeClr val="accent2">
                    <a:lumMod val="60000"/>
                    <a:lumOff val="40000"/>
                  </a:schemeClr>
                </a:solidFill>
                <a:latin typeface="Courier New" pitchFamily="49" charset="0"/>
                <a:cs typeface="Courier New" pitchFamily="49" charset="0"/>
              </a:rPr>
              <a:t>nameMap</a:t>
            </a:r>
            <a:r>
              <a:rPr lang="en-US" sz="1200" b="1" dirty="0">
                <a:solidFill>
                  <a:schemeClr val="accent2">
                    <a:lumMod val="60000"/>
                    <a:lumOff val="40000"/>
                  </a:schemeClr>
                </a:solidFill>
                <a:latin typeface="Courier New" pitchFamily="49" charset="0"/>
                <a:cs typeface="Courier New" pitchFamily="49" charset="0"/>
              </a:rPr>
              <a:t> = </a:t>
            </a:r>
            <a:r>
              <a:rPr lang="en-US" sz="1200" b="1" dirty="0" err="1">
                <a:solidFill>
                  <a:schemeClr val="accent2">
                    <a:lumMod val="60000"/>
                    <a:lumOff val="40000"/>
                  </a:schemeClr>
                </a:solidFill>
                <a:latin typeface="Courier New" pitchFamily="49" charset="0"/>
                <a:cs typeface="Courier New" pitchFamily="49" charset="0"/>
              </a:rPr>
              <a:t>makeNameMap</a:t>
            </a:r>
            <a:r>
              <a:rPr lang="en-US" sz="1200" b="1" dirty="0">
                <a:solidFill>
                  <a:schemeClr val="accent2">
                    <a:lumMod val="60000"/>
                    <a:lumOff val="40000"/>
                  </a:schemeClr>
                </a:solidFill>
                <a:latin typeface="Courier New" pitchFamily="49" charset="0"/>
                <a:cs typeface="Courier New" pitchFamily="49" charset="0"/>
              </a:rPr>
              <a:t>(</a:t>
            </a:r>
            <a:r>
              <a:rPr lang="en-US" sz="1200" b="1" dirty="0" err="1">
                <a:solidFill>
                  <a:schemeClr val="accent2">
                    <a:lumMod val="60000"/>
                    <a:lumOff val="40000"/>
                  </a:schemeClr>
                </a:solidFill>
                <a:latin typeface="Courier New" pitchFamily="49" charset="0"/>
                <a:cs typeface="Courier New" pitchFamily="49" charset="0"/>
              </a:rPr>
              <a:t>sys.argv</a:t>
            </a:r>
            <a:r>
              <a:rPr lang="en-US" sz="1200" b="1" dirty="0">
                <a:solidFill>
                  <a:schemeClr val="accent2">
                    <a:lumMod val="60000"/>
                    <a:lumOff val="40000"/>
                  </a:schemeClr>
                </a:solidFill>
                <a:latin typeface="Courier New" pitchFamily="49" charset="0"/>
                <a:cs typeface="Courier New" pitchFamily="49" charset="0"/>
              </a:rPr>
              <a:t>[1])</a:t>
            </a:r>
          </a:p>
          <a:p>
            <a:r>
              <a:rPr lang="en-US" sz="1200" b="1" dirty="0">
                <a:solidFill>
                  <a:schemeClr val="accent2">
                    <a:lumMod val="60000"/>
                    <a:lumOff val="40000"/>
                  </a:schemeClr>
                </a:solidFill>
                <a:latin typeface="Courier New" pitchFamily="49" charset="0"/>
                <a:cs typeface="Courier New" pitchFamily="49" charset="0"/>
              </a:rPr>
              <a:t>print </a:t>
            </a:r>
            <a:r>
              <a:rPr lang="en-US" sz="1200" b="1" dirty="0" err="1">
                <a:solidFill>
                  <a:schemeClr val="accent2">
                    <a:lumMod val="60000"/>
                    <a:lumOff val="40000"/>
                  </a:schemeClr>
                </a:solidFill>
                <a:latin typeface="Courier New" pitchFamily="49" charset="0"/>
                <a:cs typeface="Courier New" pitchFamily="49" charset="0"/>
              </a:rPr>
              <a:t>distMatrix</a:t>
            </a:r>
            <a:r>
              <a:rPr lang="en-US" sz="1200" b="1" dirty="0">
                <a:solidFill>
                  <a:schemeClr val="accent2">
                    <a:lumMod val="60000"/>
                    <a:lumOff val="40000"/>
                  </a:schemeClr>
                </a:solidFill>
                <a:latin typeface="Courier New" pitchFamily="49" charset="0"/>
                <a:cs typeface="Courier New" pitchFamily="49" charset="0"/>
              </a:rPr>
              <a:t>[</a:t>
            </a:r>
            <a:r>
              <a:rPr lang="en-US" sz="1200" b="1" dirty="0" err="1">
                <a:solidFill>
                  <a:schemeClr val="accent2">
                    <a:lumMod val="60000"/>
                    <a:lumOff val="40000"/>
                  </a:schemeClr>
                </a:solidFill>
                <a:latin typeface="Courier New" pitchFamily="49" charset="0"/>
                <a:cs typeface="Courier New" pitchFamily="49" charset="0"/>
              </a:rPr>
              <a:t>nameMap</a:t>
            </a:r>
            <a:r>
              <a:rPr lang="en-US" sz="1200" b="1" dirty="0">
                <a:solidFill>
                  <a:schemeClr val="accent2">
                    <a:lumMod val="60000"/>
                    <a:lumOff val="40000"/>
                  </a:schemeClr>
                </a:solidFill>
                <a:latin typeface="Courier New" pitchFamily="49" charset="0"/>
                <a:cs typeface="Courier New" pitchFamily="49" charset="0"/>
              </a:rPr>
              <a:t>[</a:t>
            </a:r>
            <a:r>
              <a:rPr lang="en-US" sz="1200" b="1" dirty="0" err="1">
                <a:solidFill>
                  <a:schemeClr val="accent2">
                    <a:lumMod val="60000"/>
                    <a:lumOff val="40000"/>
                  </a:schemeClr>
                </a:solidFill>
                <a:latin typeface="Courier New" pitchFamily="49" charset="0"/>
                <a:cs typeface="Courier New" pitchFamily="49" charset="0"/>
              </a:rPr>
              <a:t>sys.argv</a:t>
            </a:r>
            <a:r>
              <a:rPr lang="en-US" sz="1200" b="1" dirty="0">
                <a:solidFill>
                  <a:schemeClr val="accent2">
                    <a:lumMod val="60000"/>
                    <a:lumOff val="40000"/>
                  </a:schemeClr>
                </a:solidFill>
                <a:latin typeface="Courier New" pitchFamily="49" charset="0"/>
                <a:cs typeface="Courier New" pitchFamily="49" charset="0"/>
              </a:rPr>
              <a:t>[2]]][</a:t>
            </a:r>
            <a:r>
              <a:rPr lang="en-US" sz="1200" b="1" dirty="0" err="1">
                <a:solidFill>
                  <a:schemeClr val="accent2">
                    <a:lumMod val="60000"/>
                    <a:lumOff val="40000"/>
                  </a:schemeClr>
                </a:solidFill>
                <a:latin typeface="Courier New" pitchFamily="49" charset="0"/>
                <a:cs typeface="Courier New" pitchFamily="49" charset="0"/>
              </a:rPr>
              <a:t>nameMap</a:t>
            </a:r>
            <a:r>
              <a:rPr lang="en-US" sz="1200" b="1" dirty="0">
                <a:solidFill>
                  <a:schemeClr val="accent2">
                    <a:lumMod val="60000"/>
                    <a:lumOff val="40000"/>
                  </a:schemeClr>
                </a:solidFill>
                <a:latin typeface="Courier New" pitchFamily="49" charset="0"/>
                <a:cs typeface="Courier New" pitchFamily="49" charset="0"/>
              </a:rPr>
              <a:t>[</a:t>
            </a:r>
            <a:r>
              <a:rPr lang="en-US" sz="1200" b="1" dirty="0" err="1">
                <a:solidFill>
                  <a:schemeClr val="accent2">
                    <a:lumMod val="60000"/>
                    <a:lumOff val="40000"/>
                  </a:schemeClr>
                </a:solidFill>
                <a:latin typeface="Courier New" pitchFamily="49" charset="0"/>
                <a:cs typeface="Courier New" pitchFamily="49" charset="0"/>
              </a:rPr>
              <a:t>sys.argv</a:t>
            </a:r>
            <a:r>
              <a:rPr lang="en-US" sz="1200" b="1" dirty="0">
                <a:solidFill>
                  <a:schemeClr val="accent2">
                    <a:lumMod val="60000"/>
                    <a:lumOff val="40000"/>
                  </a:schemeClr>
                </a:solidFill>
                <a:latin typeface="Courier New" pitchFamily="49" charset="0"/>
                <a:cs typeface="Courier New" pitchFamily="49" charset="0"/>
              </a:rPr>
              <a:t>[3]]]</a:t>
            </a:r>
            <a:endParaRPr lang="en-US" sz="1200" b="1" dirty="0" smtClean="0">
              <a:solidFill>
                <a:schemeClr val="accent2">
                  <a:lumMod val="60000"/>
                  <a:lumOff val="40000"/>
                </a:schemeClr>
              </a:solidFill>
              <a:latin typeface="Courier New" pitchFamily="49" charset="0"/>
              <a:cs typeface="Courier New" pitchFamily="49" charset="0"/>
            </a:endParaRPr>
          </a:p>
        </p:txBody>
      </p:sp>
      <p:sp>
        <p:nvSpPr>
          <p:cNvPr id="5" name="TextBox 4"/>
          <p:cNvSpPr txBox="1"/>
          <p:nvPr/>
        </p:nvSpPr>
        <p:spPr>
          <a:xfrm>
            <a:off x="190500" y="990600"/>
            <a:ext cx="3048000" cy="1569660"/>
          </a:xfrm>
          <a:prstGeom prst="rect">
            <a:avLst/>
          </a:prstGeom>
          <a:noFill/>
        </p:spPr>
        <p:txBody>
          <a:bodyPr wrap="square" rtlCol="0">
            <a:spAutoFit/>
          </a:bodyPr>
          <a:lstStyle/>
          <a:p>
            <a:r>
              <a:rPr lang="en-US" sz="1600" dirty="0" smtClean="0">
                <a:latin typeface="Calibri" pitchFamily="34" charset="0"/>
                <a:cs typeface="Calibri" pitchFamily="34" charset="0"/>
              </a:rPr>
              <a:t>I wrote both complex parts as functions; this makes the point that once these are written and debugged, the program is simple and easy to read (the last three lines).</a:t>
            </a:r>
            <a:endParaRPr lang="en-US" sz="1600" dirty="0">
              <a:latin typeface="Calibri" pitchFamily="34" charset="0"/>
              <a:cs typeface="Calibri" pitchFamily="34" charset="0"/>
            </a:endParaRPr>
          </a:p>
        </p:txBody>
      </p:sp>
      <p:sp>
        <p:nvSpPr>
          <p:cNvPr id="8"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fontAlgn="auto">
              <a:spcAft>
                <a:spcPts val="0"/>
              </a:spcAft>
            </a:pPr>
            <a:r>
              <a:rPr lang="en-US" dirty="0">
                <a:latin typeface="Calibri"/>
              </a:rPr>
              <a:t>Challenge solution</a:t>
            </a:r>
          </a:p>
        </p:txBody>
      </p:sp>
      <p:sp>
        <p:nvSpPr>
          <p:cNvPr id="9" name="Line Callout 1 (Accent Bar) 8"/>
          <p:cNvSpPr/>
          <p:nvPr/>
        </p:nvSpPr>
        <p:spPr>
          <a:xfrm>
            <a:off x="55633" y="5572125"/>
            <a:ext cx="3030468" cy="1228725"/>
          </a:xfrm>
          <a:prstGeom prst="accentCallout1">
            <a:avLst>
              <a:gd name="adj1" fmla="val 80591"/>
              <a:gd name="adj2" fmla="val 101550"/>
              <a:gd name="adj3" fmla="val 49331"/>
              <a:gd name="adj4" fmla="val 176033"/>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ysClr val="windowText" lastClr="000000"/>
                </a:solidFill>
                <a:latin typeface="Calibri"/>
              </a:rPr>
              <a:t>looks up the argument string as the key in </a:t>
            </a:r>
            <a:r>
              <a:rPr lang="en-US" sz="1600" kern="0" dirty="0" err="1">
                <a:solidFill>
                  <a:sysClr val="windowText" lastClr="000000"/>
                </a:solidFill>
                <a:latin typeface="Calibri"/>
              </a:rPr>
              <a:t>nameMap</a:t>
            </a:r>
            <a:r>
              <a:rPr lang="en-US" sz="1600" kern="0" dirty="0">
                <a:solidFill>
                  <a:sysClr val="windowText" lastClr="000000"/>
                </a:solidFill>
                <a:latin typeface="Calibri"/>
              </a:rPr>
              <a:t>, which returns the index of the name in the 2-dimensional list of distance values</a:t>
            </a:r>
          </a:p>
        </p:txBody>
      </p:sp>
      <p:sp>
        <p:nvSpPr>
          <p:cNvPr id="10" name="Line Callout 1 (Accent Bar) 9"/>
          <p:cNvSpPr/>
          <p:nvPr/>
        </p:nvSpPr>
        <p:spPr>
          <a:xfrm>
            <a:off x="315336" y="3929998"/>
            <a:ext cx="2265940" cy="772629"/>
          </a:xfrm>
          <a:prstGeom prst="accentCallout1">
            <a:avLst>
              <a:gd name="adj1" fmla="val 32218"/>
              <a:gd name="adj2" fmla="val 103193"/>
              <a:gd name="adj3" fmla="val 17403"/>
              <a:gd name="adj4" fmla="val 146880"/>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ysClr val="windowText" lastClr="000000"/>
                </a:solidFill>
                <a:latin typeface="Calibri"/>
              </a:rPr>
              <a:t>(this could be done more efficiently - this way you open the file twice)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41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fontAlgn="auto">
              <a:spcAft>
                <a:spcPts val="0"/>
              </a:spcAft>
            </a:pPr>
            <a:r>
              <a:rPr lang="en-US" dirty="0" smtClean="0">
                <a:latin typeface="Calibri"/>
              </a:rPr>
              <a:t>Why functions?</a:t>
            </a:r>
            <a:endParaRPr lang="en-US" dirty="0">
              <a:latin typeface="Calibri"/>
            </a:endParaRPr>
          </a:p>
        </p:txBody>
      </p:sp>
      <p:sp>
        <p:nvSpPr>
          <p:cNvPr id="9" name="Content Placeholder 2"/>
          <p:cNvSpPr txBox="1">
            <a:spLocks/>
          </p:cNvSpPr>
          <p:nvPr/>
        </p:nvSpPr>
        <p:spPr>
          <a:xfrm>
            <a:off x="685800" y="1210343"/>
            <a:ext cx="7467600" cy="2447257"/>
          </a:xfrm>
          <a:prstGeom prst="rect">
            <a:avLst/>
          </a:prstGeom>
          <a:noFill/>
        </p:spPr>
        <p:txBody>
          <a:bodyPr vert="horz" lIns="91440" tIns="45720" rIns="91440" bIns="45720" rtlCol="0">
            <a:noAutofit/>
          </a:bodyPr>
          <a:lstStyle/>
          <a:p>
            <a:pPr marL="342900" marR="0" lvl="0" indent="-342900" defTabSz="914400" eaLnBrk="1" fontAlgn="auto" latinLnBrk="0" hangingPunct="1">
              <a:lnSpc>
                <a:spcPct val="100000"/>
              </a:lnSpc>
              <a:spcBef>
                <a:spcPts val="0"/>
              </a:spcBef>
              <a:spcAft>
                <a:spcPts val="600"/>
              </a:spcAft>
              <a:buClr>
                <a:srgbClr val="0070C0"/>
              </a:buClr>
              <a:buSzPct val="100000"/>
              <a:buFont typeface="Wingdings" pitchFamily="2" charset="2"/>
              <a:buChar char="§"/>
              <a:tabLst/>
              <a:defRPr/>
            </a:pPr>
            <a:r>
              <a:rPr lang="en-US" sz="2800" b="1" kern="0" dirty="0">
                <a:solidFill>
                  <a:sysClr val="windowText" lastClr="000000"/>
                </a:solidFill>
                <a:latin typeface="Calibri" pitchFamily="34" charset="0"/>
                <a:cs typeface="Calibri" pitchFamily="34" charset="0"/>
              </a:rPr>
              <a:t>Reusable piece of </a:t>
            </a:r>
            <a:r>
              <a:rPr lang="en-US" sz="2800" b="1" kern="0" dirty="0" smtClean="0">
                <a:solidFill>
                  <a:sysClr val="windowText" lastClr="000000"/>
                </a:solidFill>
                <a:latin typeface="Calibri" pitchFamily="34" charset="0"/>
                <a:cs typeface="Calibri" pitchFamily="34" charset="0"/>
              </a:rPr>
              <a:t>code</a:t>
            </a:r>
          </a:p>
          <a:p>
            <a:pPr marL="800100" lvl="1" indent="-342900" fontAlgn="auto">
              <a:spcBef>
                <a:spcPts val="0"/>
              </a:spcBef>
              <a:spcAft>
                <a:spcPts val="600"/>
              </a:spcAft>
              <a:buClr>
                <a:srgbClr val="0070C0"/>
              </a:buClr>
              <a:buSzPct val="100000"/>
              <a:buFont typeface="Wingdings" pitchFamily="2" charset="2"/>
              <a:buChar char="§"/>
            </a:pPr>
            <a:r>
              <a:rPr lang="en-US" sz="2400" dirty="0">
                <a:latin typeface="Calibri" pitchFamily="34" charset="0"/>
                <a:cs typeface="Calibri" pitchFamily="34" charset="0"/>
              </a:rPr>
              <a:t>write once, use many </a:t>
            </a:r>
            <a:r>
              <a:rPr lang="en-US" sz="2400" dirty="0" smtClean="0">
                <a:latin typeface="Calibri" pitchFamily="34" charset="0"/>
                <a:cs typeface="Calibri" pitchFamily="34" charset="0"/>
              </a:rPr>
              <a:t>times</a:t>
            </a:r>
          </a:p>
          <a:p>
            <a:pPr marL="1257300" lvl="2" indent="-342900" fontAlgn="auto">
              <a:spcBef>
                <a:spcPts val="0"/>
              </a:spcBef>
              <a:spcAft>
                <a:spcPts val="600"/>
              </a:spcAft>
              <a:buClr>
                <a:srgbClr val="0070C0"/>
              </a:buClr>
              <a:buSzPct val="100000"/>
              <a:buFont typeface="Wingdings" pitchFamily="2" charset="2"/>
              <a:buChar char="§"/>
            </a:pPr>
            <a:r>
              <a:rPr lang="en-US" sz="2400" dirty="0" smtClean="0">
                <a:latin typeface="Calibri" pitchFamily="34" charset="0"/>
                <a:cs typeface="Calibri" pitchFamily="34" charset="0"/>
              </a:rPr>
              <a:t>Within your code</a:t>
            </a:r>
          </a:p>
          <a:p>
            <a:pPr marL="1257300" lvl="2" indent="-342900" fontAlgn="auto">
              <a:spcBef>
                <a:spcPts val="0"/>
              </a:spcBef>
              <a:spcAft>
                <a:spcPts val="600"/>
              </a:spcAft>
              <a:buClr>
                <a:srgbClr val="0070C0"/>
              </a:buClr>
              <a:buSzPct val="100000"/>
              <a:buFont typeface="Wingdings" pitchFamily="2" charset="2"/>
              <a:buChar char="§"/>
            </a:pPr>
            <a:r>
              <a:rPr lang="en-US" sz="2400" dirty="0" smtClean="0">
                <a:latin typeface="Calibri" pitchFamily="34" charset="0"/>
                <a:cs typeface="Calibri" pitchFamily="34" charset="0"/>
              </a:rPr>
              <a:t>Across several programs</a:t>
            </a:r>
          </a:p>
          <a:p>
            <a:pPr marL="1257300" lvl="2" indent="-342900" fontAlgn="auto">
              <a:spcBef>
                <a:spcPts val="0"/>
              </a:spcBef>
              <a:spcAft>
                <a:spcPts val="600"/>
              </a:spcAft>
              <a:buClr>
                <a:srgbClr val="0070C0"/>
              </a:buClr>
              <a:buSzPct val="100000"/>
              <a:buFont typeface="Wingdings" pitchFamily="2" charset="2"/>
              <a:buChar char="§"/>
            </a:pPr>
            <a:r>
              <a:rPr lang="en-US" sz="2400" dirty="0" smtClean="0">
                <a:latin typeface="Calibri" pitchFamily="34" charset="0"/>
                <a:cs typeface="Calibri" pitchFamily="34" charset="0"/>
              </a:rPr>
              <a:t>Across team members</a:t>
            </a:r>
          </a:p>
          <a:p>
            <a:pPr marL="342900" marR="0" lvl="0" indent="-342900" defTabSz="914400" eaLnBrk="1" fontAlgn="auto" latinLnBrk="0" hangingPunct="1">
              <a:lnSpc>
                <a:spcPct val="100000"/>
              </a:lnSpc>
              <a:spcBef>
                <a:spcPts val="0"/>
              </a:spcBef>
              <a:spcAft>
                <a:spcPts val="600"/>
              </a:spcAft>
              <a:buClr>
                <a:srgbClr val="0070C0"/>
              </a:buClr>
              <a:buSzPct val="100000"/>
              <a:buFont typeface="Wingdings" pitchFamily="2" charset="2"/>
              <a:buChar char="§"/>
              <a:tabLst/>
              <a:defRPr/>
            </a:pPr>
            <a:endParaRPr lang="en-US" sz="2400" kern="0" dirty="0" smtClean="0">
              <a:solidFill>
                <a:sysClr val="windowText" lastClr="000000"/>
              </a:solidFill>
              <a:latin typeface="Calibri" pitchFamily="34" charset="0"/>
              <a:cs typeface="Calibri" pitchFamily="34" charset="0"/>
            </a:endParaRPr>
          </a:p>
          <a:p>
            <a:pPr marL="342900" marR="0" lvl="0" indent="-342900" defTabSz="914400" eaLnBrk="1" fontAlgn="auto" latinLnBrk="0" hangingPunct="1">
              <a:lnSpc>
                <a:spcPct val="100000"/>
              </a:lnSpc>
              <a:spcBef>
                <a:spcPts val="0"/>
              </a:spcBef>
              <a:spcAft>
                <a:spcPts val="600"/>
              </a:spcAft>
              <a:buClr>
                <a:srgbClr val="0070C0"/>
              </a:buClr>
              <a:buSzPct val="100000"/>
              <a:buFont typeface="Wingdings" pitchFamily="2" charset="2"/>
              <a:buChar char="§"/>
              <a:tabLst/>
              <a:defRPr/>
            </a:pPr>
            <a:r>
              <a:rPr lang="en-US" sz="2800" b="1" kern="0" dirty="0" smtClean="0">
                <a:solidFill>
                  <a:sysClr val="windowText" lastClr="000000"/>
                </a:solidFill>
                <a:latin typeface="Calibri" pitchFamily="34" charset="0"/>
                <a:cs typeface="Calibri" pitchFamily="34" charset="0"/>
              </a:rPr>
              <a:t>Helps </a:t>
            </a:r>
            <a:r>
              <a:rPr lang="en-US" sz="2800" b="1" kern="0" dirty="0">
                <a:solidFill>
                  <a:sysClr val="windowText" lastClr="000000"/>
                </a:solidFill>
                <a:latin typeface="Calibri" pitchFamily="34" charset="0"/>
                <a:cs typeface="Calibri" pitchFamily="34" charset="0"/>
              </a:rPr>
              <a:t>simplify and organize your program</a:t>
            </a:r>
          </a:p>
          <a:p>
            <a:pPr marL="342900" marR="0" lvl="0" indent="-342900" defTabSz="914400" eaLnBrk="1" fontAlgn="auto" latinLnBrk="0" hangingPunct="1">
              <a:lnSpc>
                <a:spcPct val="100000"/>
              </a:lnSpc>
              <a:spcBef>
                <a:spcPts val="0"/>
              </a:spcBef>
              <a:spcAft>
                <a:spcPts val="600"/>
              </a:spcAft>
              <a:buClr>
                <a:srgbClr val="0070C0"/>
              </a:buClr>
              <a:buSzPct val="100000"/>
              <a:buFont typeface="Wingdings" pitchFamily="2" charset="2"/>
              <a:buChar char="§"/>
              <a:tabLst/>
              <a:defRPr/>
            </a:pPr>
            <a:endParaRPr lang="en-US" sz="2400" kern="0" dirty="0" smtClean="0">
              <a:solidFill>
                <a:sysClr val="windowText" lastClr="000000"/>
              </a:solidFill>
              <a:latin typeface="Calibri" pitchFamily="34" charset="0"/>
              <a:cs typeface="Calibri" pitchFamily="34" charset="0"/>
            </a:endParaRPr>
          </a:p>
          <a:p>
            <a:pPr marL="342900" marR="0" lvl="0" indent="-342900" defTabSz="914400" eaLnBrk="1" fontAlgn="auto" latinLnBrk="0" hangingPunct="1">
              <a:lnSpc>
                <a:spcPct val="100000"/>
              </a:lnSpc>
              <a:spcBef>
                <a:spcPts val="0"/>
              </a:spcBef>
              <a:spcAft>
                <a:spcPts val="600"/>
              </a:spcAft>
              <a:buClr>
                <a:srgbClr val="0070C0"/>
              </a:buClr>
              <a:buSzPct val="100000"/>
              <a:buFont typeface="Wingdings" pitchFamily="2" charset="2"/>
              <a:buChar char="§"/>
              <a:tabLst/>
              <a:defRPr/>
            </a:pPr>
            <a:endParaRPr lang="en-US" sz="2400" kern="0" dirty="0" smtClean="0">
              <a:solidFill>
                <a:sysClr val="windowText" lastClr="000000"/>
              </a:solidFill>
              <a:latin typeface="Calibri" pitchFamily="34" charset="0"/>
              <a:cs typeface="Calibri" pitchFamily="34" charset="0"/>
            </a:endParaRPr>
          </a:p>
          <a:p>
            <a:pPr marL="342900" marR="0" lvl="0" indent="-342900" defTabSz="914400" eaLnBrk="1" fontAlgn="auto" latinLnBrk="0" hangingPunct="1">
              <a:lnSpc>
                <a:spcPct val="100000"/>
              </a:lnSpc>
              <a:spcBef>
                <a:spcPts val="0"/>
              </a:spcBef>
              <a:spcAft>
                <a:spcPts val="600"/>
              </a:spcAft>
              <a:buClr>
                <a:srgbClr val="0070C0"/>
              </a:buClr>
              <a:buSzPct val="100000"/>
              <a:buFont typeface="Wingdings" pitchFamily="2" charset="2"/>
              <a:buChar char="§"/>
              <a:tabLst/>
              <a:defRPr/>
            </a:pPr>
            <a:r>
              <a:rPr lang="en-US" sz="2800" b="1" kern="0" dirty="0" smtClean="0">
                <a:solidFill>
                  <a:sysClr val="windowText" lastClr="000000"/>
                </a:solidFill>
                <a:latin typeface="Calibri" pitchFamily="34" charset="0"/>
                <a:cs typeface="Calibri" pitchFamily="34" charset="0"/>
              </a:rPr>
              <a:t>Helps </a:t>
            </a:r>
            <a:r>
              <a:rPr lang="en-US" sz="2800" b="1" kern="0" dirty="0">
                <a:solidFill>
                  <a:sysClr val="windowText" lastClr="000000"/>
                </a:solidFill>
                <a:latin typeface="Calibri" pitchFamily="34" charset="0"/>
                <a:cs typeface="Calibri" pitchFamily="34" charset="0"/>
              </a:rPr>
              <a:t>avoid duplication of code</a:t>
            </a:r>
          </a:p>
          <a:p>
            <a:pPr marL="342900" marR="0" lvl="0" indent="-342900" defTabSz="914400" eaLnBrk="1" fontAlgn="auto" latinLnBrk="0" hangingPunct="1">
              <a:lnSpc>
                <a:spcPct val="100000"/>
              </a:lnSpc>
              <a:spcBef>
                <a:spcPts val="0"/>
              </a:spcBef>
              <a:spcAft>
                <a:spcPts val="600"/>
              </a:spcAft>
              <a:buClr>
                <a:srgbClr val="0070C0"/>
              </a:buClr>
              <a:buSzPct val="100000"/>
              <a:buFont typeface="Wingdings" pitchFamily="2" charset="2"/>
              <a:buChar char="§"/>
              <a:tabLst/>
              <a:defRPr/>
            </a:pPr>
            <a:endParaRPr kumimoji="0" lang="en-US" sz="2400" b="0" u="none" strike="noStrike" kern="0" cap="none" spc="0" normalizeH="0" baseline="0" noProof="0" dirty="0" smtClean="0">
              <a:ln>
                <a:noFill/>
              </a:ln>
              <a:solidFill>
                <a:sysClr val="windowText" lastClr="000000"/>
              </a:solidFill>
              <a:effectLst/>
              <a:uLnTx/>
              <a:uFillTx/>
              <a:latin typeface="Calibri" pitchFamily="34" charset="0"/>
              <a:cs typeface="Calibri" pitchFamily="34" charset="0"/>
            </a:endParaRPr>
          </a:p>
        </p:txBody>
      </p:sp>
    </p:spTree>
    <p:extLst>
      <p:ext uri="{BB962C8B-B14F-4D97-AF65-F5344CB8AC3E}">
        <p14:creationId xmlns:p14="http://schemas.microsoft.com/office/powerpoint/2010/main" val="149175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left)">
                                      <p:cBhvr>
                                        <p:cTn id="10" dur="500"/>
                                        <p:tgtEl>
                                          <p:spTgt spid="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left)">
                                      <p:cBhvr>
                                        <p:cTn id="13" dur="500"/>
                                        <p:tgtEl>
                                          <p:spTgt spid="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wipe(left)">
                                      <p:cBhvr>
                                        <p:cTn id="16" dur="500"/>
                                        <p:tgtEl>
                                          <p:spTgt spid="9">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wipe(left)">
                                      <p:cBhvr>
                                        <p:cTn id="19" dur="500"/>
                                        <p:tgtEl>
                                          <p:spTgt spid="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wipe(left)">
                                      <p:cBhvr>
                                        <p:cTn id="24" dur="500"/>
                                        <p:tgtEl>
                                          <p:spTgt spid="9">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animEffect transition="in" filter="wipe(left)">
                                      <p:cBhvr>
                                        <p:cTn id="29"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1738" y="2286000"/>
            <a:ext cx="3124200" cy="2971800"/>
          </a:xfrm>
          <a:prstGeom prst="rect">
            <a:avLst/>
          </a:prstGeom>
          <a:solidFill>
            <a:srgbClr val="FDEADA"/>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fontAlgn="auto">
              <a:spcAft>
                <a:spcPts val="0"/>
              </a:spcAft>
            </a:pPr>
            <a:r>
              <a:rPr lang="en-US" dirty="0">
                <a:latin typeface="Calibri"/>
              </a:rPr>
              <a:t>What a function </a:t>
            </a:r>
            <a:r>
              <a:rPr lang="en-US" dirty="0" smtClean="0">
                <a:latin typeface="Calibri"/>
              </a:rPr>
              <a:t>does?</a:t>
            </a:r>
            <a:endParaRPr lang="en-US" dirty="0">
              <a:latin typeface="Calibri"/>
            </a:endParaRPr>
          </a:p>
        </p:txBody>
      </p:sp>
      <p:sp>
        <p:nvSpPr>
          <p:cNvPr id="9" name="Content Placeholder 2"/>
          <p:cNvSpPr txBox="1">
            <a:spLocks/>
          </p:cNvSpPr>
          <p:nvPr/>
        </p:nvSpPr>
        <p:spPr>
          <a:xfrm>
            <a:off x="381000" y="1210343"/>
            <a:ext cx="8229600" cy="2447257"/>
          </a:xfrm>
          <a:prstGeom prst="rect">
            <a:avLst/>
          </a:prstGeom>
          <a:noFill/>
        </p:spPr>
        <p:txBody>
          <a:bodyPr vert="horz" lIns="91440" tIns="45720" rIns="91440" bIns="45720" rtlCol="0">
            <a:noAutofit/>
          </a:bodyPr>
          <a:lstStyle/>
          <a:p>
            <a:pPr marL="342900" marR="0" lvl="0" indent="-342900" defTabSz="914400" eaLnBrk="1" fontAlgn="auto" latinLnBrk="0" hangingPunct="1">
              <a:lnSpc>
                <a:spcPct val="100000"/>
              </a:lnSpc>
              <a:spcBef>
                <a:spcPts val="0"/>
              </a:spcBef>
              <a:spcAft>
                <a:spcPts val="600"/>
              </a:spcAft>
              <a:buClr>
                <a:srgbClr val="0070C0"/>
              </a:buClr>
              <a:buSzPct val="100000"/>
              <a:buFont typeface="Wingdings" pitchFamily="2" charset="2"/>
              <a:buChar char="§"/>
              <a:tabLst/>
              <a:defRPr/>
            </a:pPr>
            <a:r>
              <a:rPr lang="en-US" sz="2800" kern="0" dirty="0">
                <a:solidFill>
                  <a:sysClr val="windowText" lastClr="000000"/>
                </a:solidFill>
                <a:latin typeface="Calibri" pitchFamily="34" charset="0"/>
                <a:cs typeface="Calibri" pitchFamily="34" charset="0"/>
              </a:rPr>
              <a:t>Takes defined inputs (</a:t>
            </a:r>
            <a:r>
              <a:rPr lang="en-US" sz="2800" b="1" i="1" kern="0" dirty="0">
                <a:solidFill>
                  <a:sysClr val="windowText" lastClr="000000"/>
                </a:solidFill>
                <a:latin typeface="Calibri" pitchFamily="34" charset="0"/>
                <a:cs typeface="Calibri" pitchFamily="34" charset="0"/>
              </a:rPr>
              <a:t>arguments</a:t>
            </a:r>
            <a:r>
              <a:rPr lang="en-US" sz="2800" kern="0" dirty="0">
                <a:solidFill>
                  <a:sysClr val="windowText" lastClr="000000"/>
                </a:solidFill>
                <a:latin typeface="Calibri" pitchFamily="34" charset="0"/>
                <a:cs typeface="Calibri" pitchFamily="34" charset="0"/>
              </a:rPr>
              <a:t>) </a:t>
            </a:r>
            <a:r>
              <a:rPr lang="en-US" sz="2800" kern="0" dirty="0" smtClean="0">
                <a:solidFill>
                  <a:sysClr val="windowText" lastClr="000000"/>
                </a:solidFill>
                <a:latin typeface="Calibri" pitchFamily="34" charset="0"/>
                <a:cs typeface="Calibri" pitchFamily="34" charset="0"/>
              </a:rPr>
              <a:t>and </a:t>
            </a:r>
            <a:r>
              <a:rPr lang="en-US" sz="2800" kern="0" dirty="0">
                <a:solidFill>
                  <a:sysClr val="windowText" lastClr="000000"/>
                </a:solidFill>
                <a:latin typeface="Calibri" pitchFamily="34" charset="0"/>
                <a:cs typeface="Calibri" pitchFamily="34" charset="0"/>
              </a:rPr>
              <a:t>may </a:t>
            </a:r>
            <a:r>
              <a:rPr lang="en-US" sz="2800" kern="0" dirty="0" smtClean="0">
                <a:solidFill>
                  <a:sysClr val="windowText" lastClr="000000"/>
                </a:solidFill>
                <a:latin typeface="Calibri" pitchFamily="34" charset="0"/>
                <a:cs typeface="Calibri" pitchFamily="34" charset="0"/>
              </a:rPr>
              <a:t/>
            </a:r>
            <a:br>
              <a:rPr lang="en-US" sz="2800" kern="0" dirty="0" smtClean="0">
                <a:solidFill>
                  <a:sysClr val="windowText" lastClr="000000"/>
                </a:solidFill>
                <a:latin typeface="Calibri" pitchFamily="34" charset="0"/>
                <a:cs typeface="Calibri" pitchFamily="34" charset="0"/>
              </a:rPr>
            </a:br>
            <a:r>
              <a:rPr lang="en-US" sz="2800" kern="0" dirty="0" smtClean="0">
                <a:solidFill>
                  <a:sysClr val="windowText" lastClr="000000"/>
                </a:solidFill>
                <a:latin typeface="Calibri" pitchFamily="34" charset="0"/>
                <a:cs typeface="Calibri" pitchFamily="34" charset="0"/>
              </a:rPr>
              <a:t>produce </a:t>
            </a:r>
            <a:r>
              <a:rPr lang="en-US" sz="2800" kern="0" dirty="0">
                <a:solidFill>
                  <a:sysClr val="windowText" lastClr="000000"/>
                </a:solidFill>
                <a:latin typeface="Calibri" pitchFamily="34" charset="0"/>
                <a:cs typeface="Calibri" pitchFamily="34" charset="0"/>
              </a:rPr>
              <a:t>a defined output (</a:t>
            </a:r>
            <a:r>
              <a:rPr lang="en-US" sz="2800" b="1" i="1" kern="0" dirty="0">
                <a:solidFill>
                  <a:sysClr val="windowText" lastClr="000000"/>
                </a:solidFill>
                <a:latin typeface="Calibri" pitchFamily="34" charset="0"/>
                <a:cs typeface="Calibri" pitchFamily="34" charset="0"/>
              </a:rPr>
              <a:t>return</a:t>
            </a:r>
            <a:r>
              <a:rPr lang="en-US" sz="2800" kern="0" dirty="0" smtClean="0">
                <a:solidFill>
                  <a:sysClr val="windowText" lastClr="000000"/>
                </a:solidFill>
                <a:latin typeface="Calibri" pitchFamily="34" charset="0"/>
                <a:cs typeface="Calibri" pitchFamily="34" charset="0"/>
              </a:rPr>
              <a:t>)</a:t>
            </a:r>
            <a:endParaRPr kumimoji="0" lang="en-US" sz="2800" b="0" u="none" strike="noStrike" kern="0" cap="none" spc="0" normalizeH="0" baseline="0" noProof="0" dirty="0" smtClean="0">
              <a:ln>
                <a:noFill/>
              </a:ln>
              <a:solidFill>
                <a:sysClr val="windowText" lastClr="000000"/>
              </a:solidFill>
              <a:effectLst/>
              <a:uLnTx/>
              <a:uFillTx/>
              <a:latin typeface="Calibri" pitchFamily="34" charset="0"/>
              <a:cs typeface="Calibri" pitchFamily="34" charset="0"/>
            </a:endParaRPr>
          </a:p>
        </p:txBody>
      </p:sp>
      <p:sp>
        <p:nvSpPr>
          <p:cNvPr id="4" name="Rectangle 3"/>
          <p:cNvSpPr/>
          <p:nvPr/>
        </p:nvSpPr>
        <p:spPr>
          <a:xfrm>
            <a:off x="3656677" y="3288268"/>
            <a:ext cx="2133600" cy="685800"/>
          </a:xfrm>
          <a:prstGeom prst="rec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libri" pitchFamily="34" charset="0"/>
                <a:cs typeface="Calibri" pitchFamily="34" charset="0"/>
              </a:rPr>
              <a:t>things happen</a:t>
            </a:r>
            <a:endParaRPr lang="en-US" b="1" dirty="0">
              <a:solidFill>
                <a:schemeClr val="tx1"/>
              </a:solidFill>
              <a:latin typeface="Calibri" pitchFamily="34" charset="0"/>
              <a:cs typeface="Calibri" pitchFamily="34" charset="0"/>
            </a:endParaRPr>
          </a:p>
        </p:txBody>
      </p:sp>
      <p:sp>
        <p:nvSpPr>
          <p:cNvPr id="5" name="Down Arrow 4"/>
          <p:cNvSpPr/>
          <p:nvPr/>
        </p:nvSpPr>
        <p:spPr>
          <a:xfrm>
            <a:off x="4564681" y="2754868"/>
            <a:ext cx="317593" cy="457200"/>
          </a:xfrm>
          <a:prstGeom prst="downArrow">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Calibri" pitchFamily="34" charset="0"/>
              <a:cs typeface="Calibri" pitchFamily="34" charset="0"/>
            </a:endParaRPr>
          </a:p>
        </p:txBody>
      </p:sp>
      <p:sp>
        <p:nvSpPr>
          <p:cNvPr id="6" name="TextBox 5"/>
          <p:cNvSpPr txBox="1"/>
          <p:nvPr/>
        </p:nvSpPr>
        <p:spPr>
          <a:xfrm>
            <a:off x="3440914" y="2385536"/>
            <a:ext cx="2565126" cy="369332"/>
          </a:xfrm>
          <a:prstGeom prst="rect">
            <a:avLst/>
          </a:prstGeom>
          <a:noFill/>
        </p:spPr>
        <p:txBody>
          <a:bodyPr wrap="none" rtlCol="0">
            <a:spAutoFit/>
          </a:bodyPr>
          <a:lstStyle/>
          <a:p>
            <a:r>
              <a:rPr lang="en-US" b="1" dirty="0" smtClean="0">
                <a:latin typeface="Calibri" pitchFamily="34" charset="0"/>
                <a:cs typeface="Calibri" pitchFamily="34" charset="0"/>
              </a:rPr>
              <a:t>stuff goes in (arguments)</a:t>
            </a:r>
            <a:endParaRPr lang="en-US" b="1" dirty="0">
              <a:latin typeface="Calibri" pitchFamily="34" charset="0"/>
              <a:cs typeface="Calibri" pitchFamily="34" charset="0"/>
            </a:endParaRPr>
          </a:p>
        </p:txBody>
      </p:sp>
      <p:sp>
        <p:nvSpPr>
          <p:cNvPr id="10" name="TextBox 9"/>
          <p:cNvSpPr txBox="1"/>
          <p:nvPr/>
        </p:nvSpPr>
        <p:spPr>
          <a:xfrm>
            <a:off x="3200400" y="4507468"/>
            <a:ext cx="3046155" cy="369332"/>
          </a:xfrm>
          <a:prstGeom prst="rect">
            <a:avLst/>
          </a:prstGeom>
          <a:noFill/>
        </p:spPr>
        <p:txBody>
          <a:bodyPr wrap="none" rtlCol="0">
            <a:spAutoFit/>
          </a:bodyPr>
          <a:lstStyle/>
          <a:p>
            <a:r>
              <a:rPr lang="en-US" b="1" dirty="0" smtClean="0">
                <a:latin typeface="Calibri" pitchFamily="34" charset="0"/>
                <a:cs typeface="Calibri" pitchFamily="34" charset="0"/>
              </a:rPr>
              <a:t>other stuff comes out (return)</a:t>
            </a:r>
            <a:endParaRPr lang="en-US" b="1" dirty="0">
              <a:latin typeface="Calibri" pitchFamily="34" charset="0"/>
              <a:cs typeface="Calibri" pitchFamily="34" charset="0"/>
            </a:endParaRPr>
          </a:p>
        </p:txBody>
      </p:sp>
      <p:sp>
        <p:nvSpPr>
          <p:cNvPr id="12" name="Down Arrow 11"/>
          <p:cNvSpPr/>
          <p:nvPr/>
        </p:nvSpPr>
        <p:spPr>
          <a:xfrm>
            <a:off x="4564681" y="4050268"/>
            <a:ext cx="317593" cy="457200"/>
          </a:xfrm>
          <a:prstGeom prst="downArrow">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Calibri" pitchFamily="34" charset="0"/>
              <a:cs typeface="Calibri" pitchFamily="34" charset="0"/>
            </a:endParaRPr>
          </a:p>
        </p:txBody>
      </p:sp>
      <p:sp>
        <p:nvSpPr>
          <p:cNvPr id="13" name="Content Placeholder 2"/>
          <p:cNvSpPr txBox="1">
            <a:spLocks/>
          </p:cNvSpPr>
          <p:nvPr/>
        </p:nvSpPr>
        <p:spPr>
          <a:xfrm>
            <a:off x="402765" y="5335973"/>
            <a:ext cx="8414663" cy="1484708"/>
          </a:xfrm>
          <a:prstGeom prst="rect">
            <a:avLst/>
          </a:prstGeom>
          <a:noFill/>
        </p:spPr>
        <p:txBody>
          <a:bodyPr vert="horz" lIns="91440" tIns="45720" rIns="91440" bIns="45720" rtlCol="0">
            <a:noAutofit/>
          </a:bodyPr>
          <a:lstStyle/>
          <a:p>
            <a:pPr marL="342900" marR="0" lvl="0" indent="-342900" defTabSz="914400" eaLnBrk="1" fontAlgn="auto" latinLnBrk="0" hangingPunct="1">
              <a:lnSpc>
                <a:spcPct val="100000"/>
              </a:lnSpc>
              <a:spcBef>
                <a:spcPts val="0"/>
              </a:spcBef>
              <a:spcAft>
                <a:spcPts val="600"/>
              </a:spcAft>
              <a:buClr>
                <a:srgbClr val="0070C0"/>
              </a:buClr>
              <a:buSzPct val="100000"/>
              <a:buFont typeface="Wingdings" pitchFamily="2" charset="2"/>
              <a:buChar char="§"/>
              <a:tabLst/>
              <a:defRPr/>
            </a:pPr>
            <a:r>
              <a:rPr lang="en-US" kern="0" dirty="0">
                <a:solidFill>
                  <a:sysClr val="windowText" lastClr="000000"/>
                </a:solidFill>
                <a:latin typeface="Calibri" pitchFamily="34" charset="0"/>
                <a:cs typeface="Calibri" pitchFamily="34" charset="0"/>
              </a:rPr>
              <a:t>Other than the arguments and the return, </a:t>
            </a:r>
            <a:r>
              <a:rPr lang="en-US" b="1" kern="0" dirty="0">
                <a:solidFill>
                  <a:sysClr val="windowText" lastClr="000000"/>
                </a:solidFill>
                <a:latin typeface="Calibri" pitchFamily="34" charset="0"/>
                <a:cs typeface="Calibri" pitchFamily="34" charset="0"/>
              </a:rPr>
              <a:t>everything else inside the function is invisible outside the function </a:t>
            </a:r>
            <a:r>
              <a:rPr lang="en-US" kern="0" dirty="0">
                <a:solidFill>
                  <a:sysClr val="windowText" lastClr="000000"/>
                </a:solidFill>
                <a:latin typeface="Calibri" pitchFamily="34" charset="0"/>
                <a:cs typeface="Calibri" pitchFamily="34" charset="0"/>
              </a:rPr>
              <a:t>(variables assigned, etc.). Black box!</a:t>
            </a:r>
          </a:p>
          <a:p>
            <a:pPr marL="342900" marR="0" lvl="0" indent="-342900" defTabSz="914400" eaLnBrk="1" fontAlgn="auto" latinLnBrk="0" hangingPunct="1">
              <a:lnSpc>
                <a:spcPct val="100000"/>
              </a:lnSpc>
              <a:spcBef>
                <a:spcPts val="0"/>
              </a:spcBef>
              <a:spcAft>
                <a:spcPts val="600"/>
              </a:spcAft>
              <a:buClr>
                <a:srgbClr val="0070C0"/>
              </a:buClr>
              <a:buSzPct val="100000"/>
              <a:buFont typeface="Wingdings" pitchFamily="2" charset="2"/>
              <a:buChar char="§"/>
              <a:tabLst/>
              <a:defRPr/>
            </a:pPr>
            <a:r>
              <a:rPr lang="en-US" kern="0" dirty="0">
                <a:solidFill>
                  <a:sysClr val="windowText" lastClr="000000"/>
                </a:solidFill>
                <a:latin typeface="Calibri" pitchFamily="34" charset="0"/>
                <a:cs typeface="Calibri" pitchFamily="34" charset="0"/>
              </a:rPr>
              <a:t>The function doesn't need to have a </a:t>
            </a:r>
            <a:r>
              <a:rPr lang="en-US" kern="0" dirty="0" smtClean="0">
                <a:solidFill>
                  <a:sysClr val="windowText" lastClr="000000"/>
                </a:solidFill>
                <a:latin typeface="Calibri" pitchFamily="34" charset="0"/>
                <a:cs typeface="Calibri" pitchFamily="34" charset="0"/>
              </a:rPr>
              <a:t>return. </a:t>
            </a:r>
          </a:p>
          <a:p>
            <a:pPr marL="342900" marR="0" lvl="0" indent="-342900" defTabSz="914400" eaLnBrk="1" fontAlgn="auto" latinLnBrk="0" hangingPunct="1">
              <a:lnSpc>
                <a:spcPct val="100000"/>
              </a:lnSpc>
              <a:spcBef>
                <a:spcPts val="0"/>
              </a:spcBef>
              <a:spcAft>
                <a:spcPts val="600"/>
              </a:spcAft>
              <a:buClr>
                <a:srgbClr val="0070C0"/>
              </a:buClr>
              <a:buSzPct val="100000"/>
              <a:buFont typeface="Wingdings" pitchFamily="2" charset="2"/>
              <a:buChar char="§"/>
              <a:tabLst/>
              <a:defRPr/>
            </a:pPr>
            <a:r>
              <a:rPr lang="en-US" kern="0" dirty="0" smtClean="0">
                <a:solidFill>
                  <a:sysClr val="windowText" lastClr="000000"/>
                </a:solidFill>
                <a:latin typeface="Calibri" pitchFamily="34" charset="0"/>
                <a:cs typeface="Calibri" pitchFamily="34" charset="0"/>
              </a:rPr>
              <a:t>Spoiler</a:t>
            </a:r>
            <a:r>
              <a:rPr lang="en-US" kern="0" dirty="0">
                <a:solidFill>
                  <a:sysClr val="windowText" lastClr="000000"/>
                </a:solidFill>
                <a:latin typeface="Calibri" pitchFamily="34" charset="0"/>
                <a:cs typeface="Calibri" pitchFamily="34" charset="0"/>
              </a:rPr>
              <a:t>: The arguments can be changed and changes are visible outside the </a:t>
            </a:r>
            <a:r>
              <a:rPr lang="en-US" kern="0" dirty="0" smtClean="0">
                <a:solidFill>
                  <a:sysClr val="windowText" lastClr="000000"/>
                </a:solidFill>
                <a:latin typeface="Calibri" pitchFamily="34" charset="0"/>
                <a:cs typeface="Calibri" pitchFamily="34" charset="0"/>
              </a:rPr>
              <a:t>function</a:t>
            </a:r>
            <a:endParaRPr lang="en-US" kern="0" dirty="0">
              <a:solidFill>
                <a:sysClr val="windowText" lastClr="000000"/>
              </a:solidFill>
              <a:latin typeface="Calibri" pitchFamily="34" charset="0"/>
              <a:cs typeface="Calibri" pitchFamily="34" charset="0"/>
            </a:endParaRPr>
          </a:p>
        </p:txBody>
      </p:sp>
    </p:spTree>
    <p:extLst>
      <p:ext uri="{BB962C8B-B14F-4D97-AF65-F5344CB8AC3E}">
        <p14:creationId xmlns:p14="http://schemas.microsoft.com/office/powerpoint/2010/main" val="4083956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8950"/>
            <a:ext cx="9144000" cy="769441"/>
          </a:xfrm>
          <a:prstGeom prst="rect">
            <a:avLst/>
          </a:prstGeom>
          <a:noFill/>
        </p:spPr>
        <p:txBody>
          <a:bodyPr wrap="square" rtlCol="0">
            <a:spAutoFit/>
          </a:bodyPr>
          <a:lstStyle/>
          <a:p>
            <a:pPr algn="ctr"/>
            <a:r>
              <a:rPr lang="en-US" sz="4400" dirty="0">
                <a:ea typeface="+mj-ea"/>
                <a:cs typeface="+mj-cs"/>
              </a:rPr>
              <a:t>Jukes-Cantor </a:t>
            </a:r>
            <a:r>
              <a:rPr lang="en-US" sz="4400" dirty="0" smtClean="0">
                <a:ea typeface="+mj-ea"/>
                <a:cs typeface="+mj-cs"/>
              </a:rPr>
              <a:t>model</a:t>
            </a:r>
            <a:endParaRPr lang="en-US" sz="4400" dirty="0">
              <a:ea typeface="+mj-ea"/>
              <a:cs typeface="+mj-cs"/>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768617619"/>
              </p:ext>
            </p:extLst>
          </p:nvPr>
        </p:nvGraphicFramePr>
        <p:xfrm>
          <a:off x="1981200" y="1918435"/>
          <a:ext cx="3871452" cy="1143000"/>
        </p:xfrm>
        <a:graphic>
          <a:graphicData uri="http://schemas.openxmlformats.org/presentationml/2006/ole">
            <mc:AlternateContent xmlns:mc="http://schemas.openxmlformats.org/markup-compatibility/2006">
              <mc:Choice xmlns:v="urn:schemas-microsoft-com:vml" Requires="v">
                <p:oleObj spid="_x0000_s1043" name="Equation" r:id="rId3" imgW="1333440" imgH="393480" progId="Equation.DSMT4">
                  <p:embed/>
                </p:oleObj>
              </mc:Choice>
              <mc:Fallback>
                <p:oleObj name="Equation" r:id="rId3" imgW="133344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918435"/>
                        <a:ext cx="3871452"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838200" y="1156435"/>
            <a:ext cx="4343400" cy="461665"/>
          </a:xfrm>
          <a:prstGeom prst="rect">
            <a:avLst/>
          </a:prstGeom>
          <a:noFill/>
        </p:spPr>
        <p:txBody>
          <a:bodyPr wrap="square" rtlCol="0">
            <a:spAutoFit/>
          </a:bodyPr>
          <a:lstStyle/>
          <a:p>
            <a:r>
              <a:rPr lang="en-US" sz="2400" dirty="0" smtClean="0">
                <a:latin typeface="Comic Sans MS" pitchFamily="66" charset="0"/>
              </a:rPr>
              <a:t>Jukes-Cantor model:</a:t>
            </a:r>
            <a:endParaRPr lang="en-US" sz="2400" dirty="0">
              <a:latin typeface="Comic Sans MS" pitchFamily="66" charset="0"/>
            </a:endParaRPr>
          </a:p>
        </p:txBody>
      </p:sp>
      <p:sp>
        <p:nvSpPr>
          <p:cNvPr id="5" name="TextBox 4"/>
          <p:cNvSpPr txBox="1"/>
          <p:nvPr/>
        </p:nvSpPr>
        <p:spPr>
          <a:xfrm>
            <a:off x="762000" y="3594835"/>
            <a:ext cx="7518405" cy="1200329"/>
          </a:xfrm>
          <a:prstGeom prst="rect">
            <a:avLst/>
          </a:prstGeom>
          <a:noFill/>
        </p:spPr>
        <p:txBody>
          <a:bodyPr wrap="none" rtlCol="0">
            <a:spAutoFit/>
          </a:bodyPr>
          <a:lstStyle/>
          <a:p>
            <a:r>
              <a:rPr lang="en-US" sz="2400" i="1" dirty="0" smtClean="0">
                <a:solidFill>
                  <a:srgbClr val="0000FF"/>
                </a:solidFill>
                <a:latin typeface="Times New Roman" pitchFamily="18" charset="0"/>
                <a:cs typeface="Times New Roman" pitchFamily="18" charset="0"/>
              </a:rPr>
              <a:t>D</a:t>
            </a:r>
            <a:r>
              <a:rPr lang="en-US" sz="2400" i="1" baseline="-25000" dirty="0" smtClean="0">
                <a:solidFill>
                  <a:srgbClr val="0000FF"/>
                </a:solidFill>
                <a:latin typeface="Times New Roman" pitchFamily="18" charset="0"/>
                <a:cs typeface="Times New Roman" pitchFamily="18" charset="0"/>
              </a:rPr>
              <a:t>raw</a:t>
            </a:r>
            <a:r>
              <a:rPr lang="en-US" sz="2400" dirty="0" smtClean="0">
                <a:latin typeface="Comic Sans MS" pitchFamily="66" charset="0"/>
              </a:rPr>
              <a:t> is the raw distance (what we directly measure)</a:t>
            </a:r>
          </a:p>
          <a:p>
            <a:endParaRPr lang="en-US" sz="2400" dirty="0" smtClean="0">
              <a:latin typeface="Comic Sans MS" pitchFamily="66" charset="0"/>
            </a:endParaRPr>
          </a:p>
          <a:p>
            <a:r>
              <a:rPr lang="en-US" sz="2400" i="1" dirty="0" smtClean="0">
                <a:solidFill>
                  <a:srgbClr val="0000FF"/>
                </a:solidFill>
                <a:latin typeface="Times New Roman" pitchFamily="18" charset="0"/>
                <a:cs typeface="Times New Roman" pitchFamily="18" charset="0"/>
              </a:rPr>
              <a:t>D</a:t>
            </a:r>
            <a:r>
              <a:rPr lang="en-US" sz="2400" dirty="0" smtClean="0">
                <a:latin typeface="Comic Sans MS" pitchFamily="66" charset="0"/>
              </a:rPr>
              <a:t> is the corrected distance (what we want)</a:t>
            </a:r>
            <a:endParaRPr lang="en-US" sz="2400" dirty="0">
              <a:latin typeface="Comic Sans MS" pitchFamily="66" charset="0"/>
            </a:endParaRPr>
          </a:p>
        </p:txBody>
      </p:sp>
    </p:spTree>
    <p:extLst>
      <p:ext uri="{BB962C8B-B14F-4D97-AF65-F5344CB8AC3E}">
        <p14:creationId xmlns:p14="http://schemas.microsoft.com/office/powerpoint/2010/main" val="4183467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676400"/>
            <a:ext cx="8207696" cy="2554545"/>
          </a:xfrm>
          <a:prstGeom prst="rect">
            <a:avLst/>
          </a:prstGeom>
          <a:noFill/>
          <a:ln w="12700">
            <a:solidFill>
              <a:schemeClr val="tx1"/>
            </a:solidFill>
          </a:ln>
        </p:spPr>
        <p:txBody>
          <a:bodyPr wrap="none" rtlCol="0">
            <a:spAutoFit/>
          </a:bodyPr>
          <a:lstStyle/>
          <a:p>
            <a:r>
              <a:rPr lang="en-US" sz="1600" b="1" dirty="0" smtClean="0">
                <a:solidFill>
                  <a:schemeClr val="accent2">
                    <a:lumMod val="60000"/>
                    <a:lumOff val="40000"/>
                  </a:schemeClr>
                </a:solidFill>
                <a:latin typeface="Courier New" pitchFamily="49" charset="0"/>
                <a:cs typeface="Courier New" pitchFamily="49" charset="0"/>
              </a:rPr>
              <a:t>import math</a:t>
            </a:r>
          </a:p>
          <a:p>
            <a:endParaRPr lang="en-US" sz="1600" b="1" dirty="0" smtClean="0">
              <a:solidFill>
                <a:schemeClr val="accent2">
                  <a:lumMod val="60000"/>
                  <a:lumOff val="40000"/>
                </a:schemeClr>
              </a:solidFill>
              <a:latin typeface="Courier New" pitchFamily="49" charset="0"/>
              <a:cs typeface="Courier New" pitchFamily="49" charset="0"/>
            </a:endParaRPr>
          </a:p>
          <a:p>
            <a:r>
              <a:rPr lang="en-US" sz="1600" b="1" dirty="0" smtClean="0">
                <a:solidFill>
                  <a:schemeClr val="accent2">
                    <a:lumMod val="60000"/>
                    <a:lumOff val="40000"/>
                  </a:schemeClr>
                </a:solidFill>
                <a:latin typeface="Courier New" pitchFamily="49" charset="0"/>
                <a:cs typeface="Courier New" pitchFamily="49" charset="0"/>
              </a:rPr>
              <a:t>def </a:t>
            </a:r>
            <a:r>
              <a:rPr lang="en-US" sz="1600" b="1" dirty="0" err="1" smtClean="0">
                <a:solidFill>
                  <a:schemeClr val="accent2">
                    <a:lumMod val="60000"/>
                    <a:lumOff val="40000"/>
                  </a:schemeClr>
                </a:solidFill>
                <a:latin typeface="Courier New" pitchFamily="49" charset="0"/>
                <a:cs typeface="Courier New" pitchFamily="49" charset="0"/>
              </a:rPr>
              <a:t>jc_dist</a:t>
            </a:r>
            <a:r>
              <a:rPr lang="en-US" sz="1600" b="1" dirty="0" smtClean="0">
                <a:solidFill>
                  <a:schemeClr val="accent2">
                    <a:lumMod val="60000"/>
                    <a:lumOff val="40000"/>
                  </a:schemeClr>
                </a:solidFill>
                <a:latin typeface="Courier New" pitchFamily="49" charset="0"/>
                <a:cs typeface="Courier New" pitchFamily="49" charset="0"/>
              </a:rPr>
              <a:t>(</a:t>
            </a:r>
            <a:r>
              <a:rPr lang="en-US" sz="1600" b="1" dirty="0" err="1" smtClean="0">
                <a:solidFill>
                  <a:schemeClr val="accent2">
                    <a:lumMod val="60000"/>
                    <a:lumOff val="40000"/>
                  </a:schemeClr>
                </a:solidFill>
                <a:latin typeface="Courier New" pitchFamily="49" charset="0"/>
                <a:cs typeface="Courier New" pitchFamily="49" charset="0"/>
              </a:rPr>
              <a:t>rawdist</a:t>
            </a:r>
            <a:r>
              <a:rPr lang="en-US" sz="1600" b="1" dirty="0" smtClean="0">
                <a:solidFill>
                  <a:schemeClr val="accent2">
                    <a:lumMod val="60000"/>
                    <a:lumOff val="40000"/>
                  </a:schemeClr>
                </a:solidFill>
                <a:latin typeface="Courier New" pitchFamily="49" charset="0"/>
                <a:cs typeface="Courier New" pitchFamily="49" charset="0"/>
              </a:rPr>
              <a:t>):</a:t>
            </a:r>
          </a:p>
          <a:p>
            <a:r>
              <a:rPr lang="en-US" sz="1600" b="1" dirty="0" smtClean="0">
                <a:solidFill>
                  <a:schemeClr val="accent2">
                    <a:lumMod val="60000"/>
                    <a:lumOff val="40000"/>
                  </a:schemeClr>
                </a:solidFill>
                <a:latin typeface="Courier New" pitchFamily="49" charset="0"/>
                <a:cs typeface="Courier New" pitchFamily="49" charset="0"/>
              </a:rPr>
              <a:t>    if </a:t>
            </a:r>
            <a:r>
              <a:rPr lang="en-US" sz="1600" b="1" dirty="0" err="1" smtClean="0">
                <a:solidFill>
                  <a:schemeClr val="accent2">
                    <a:lumMod val="60000"/>
                    <a:lumOff val="40000"/>
                  </a:schemeClr>
                </a:solidFill>
                <a:latin typeface="Courier New" pitchFamily="49" charset="0"/>
                <a:cs typeface="Courier New" pitchFamily="49" charset="0"/>
              </a:rPr>
              <a:t>rawdist</a:t>
            </a:r>
            <a:r>
              <a:rPr lang="en-US" sz="1600" b="1" dirty="0" smtClean="0">
                <a:solidFill>
                  <a:schemeClr val="accent2">
                    <a:lumMod val="60000"/>
                    <a:lumOff val="40000"/>
                  </a:schemeClr>
                </a:solidFill>
                <a:latin typeface="Courier New" pitchFamily="49" charset="0"/>
                <a:cs typeface="Courier New" pitchFamily="49" charset="0"/>
              </a:rPr>
              <a:t> &lt; 0.75 and </a:t>
            </a:r>
            <a:r>
              <a:rPr lang="en-US" sz="1600" b="1" dirty="0" err="1" smtClean="0">
                <a:solidFill>
                  <a:schemeClr val="accent2">
                    <a:lumMod val="60000"/>
                    <a:lumOff val="40000"/>
                  </a:schemeClr>
                </a:solidFill>
                <a:latin typeface="Courier New" pitchFamily="49" charset="0"/>
                <a:cs typeface="Courier New" pitchFamily="49" charset="0"/>
              </a:rPr>
              <a:t>rawdist</a:t>
            </a:r>
            <a:r>
              <a:rPr lang="en-US" sz="1600" b="1" dirty="0" smtClean="0">
                <a:solidFill>
                  <a:schemeClr val="accent2">
                    <a:lumMod val="60000"/>
                    <a:lumOff val="40000"/>
                  </a:schemeClr>
                </a:solidFill>
                <a:latin typeface="Courier New" pitchFamily="49" charset="0"/>
                <a:cs typeface="Courier New" pitchFamily="49" charset="0"/>
              </a:rPr>
              <a:t> &gt; 0.0:</a:t>
            </a:r>
          </a:p>
          <a:p>
            <a:r>
              <a:rPr lang="en-US" sz="1600" b="1" dirty="0" smtClean="0">
                <a:solidFill>
                  <a:schemeClr val="accent2">
                    <a:lumMod val="60000"/>
                    <a:lumOff val="40000"/>
                  </a:schemeClr>
                </a:solidFill>
                <a:latin typeface="Courier New" pitchFamily="49" charset="0"/>
                <a:cs typeface="Courier New" pitchFamily="49" charset="0"/>
              </a:rPr>
              <a:t>        </a:t>
            </a:r>
            <a:r>
              <a:rPr lang="en-US" sz="1600" b="1" dirty="0" err="1" smtClean="0">
                <a:solidFill>
                  <a:schemeClr val="accent2">
                    <a:lumMod val="60000"/>
                    <a:lumOff val="40000"/>
                  </a:schemeClr>
                </a:solidFill>
                <a:latin typeface="Courier New" pitchFamily="49" charset="0"/>
                <a:cs typeface="Courier New" pitchFamily="49" charset="0"/>
              </a:rPr>
              <a:t>newdist</a:t>
            </a:r>
            <a:r>
              <a:rPr lang="en-US" sz="1600" b="1" dirty="0" smtClean="0">
                <a:solidFill>
                  <a:schemeClr val="accent2">
                    <a:lumMod val="60000"/>
                    <a:lumOff val="40000"/>
                  </a:schemeClr>
                </a:solidFill>
                <a:latin typeface="Courier New" pitchFamily="49" charset="0"/>
                <a:cs typeface="Courier New" pitchFamily="49" charset="0"/>
              </a:rPr>
              <a:t> = (-3.0/4.0) * math.log(1.0 - (4.0/3.0)* </a:t>
            </a:r>
            <a:r>
              <a:rPr lang="en-US" sz="1600" b="1" dirty="0" err="1" smtClean="0">
                <a:solidFill>
                  <a:schemeClr val="accent2">
                    <a:lumMod val="60000"/>
                    <a:lumOff val="40000"/>
                  </a:schemeClr>
                </a:solidFill>
                <a:latin typeface="Courier New" pitchFamily="49" charset="0"/>
                <a:cs typeface="Courier New" pitchFamily="49" charset="0"/>
              </a:rPr>
              <a:t>rawdist</a:t>
            </a:r>
            <a:r>
              <a:rPr lang="en-US" sz="1600" b="1" dirty="0" smtClean="0">
                <a:solidFill>
                  <a:schemeClr val="accent2">
                    <a:lumMod val="60000"/>
                    <a:lumOff val="40000"/>
                  </a:schemeClr>
                </a:solidFill>
                <a:latin typeface="Courier New" pitchFamily="49" charset="0"/>
                <a:cs typeface="Courier New" pitchFamily="49" charset="0"/>
              </a:rPr>
              <a:t>)</a:t>
            </a:r>
          </a:p>
          <a:p>
            <a:r>
              <a:rPr lang="en-US" sz="1600" b="1" dirty="0" smtClean="0">
                <a:solidFill>
                  <a:schemeClr val="accent2">
                    <a:lumMod val="60000"/>
                    <a:lumOff val="40000"/>
                  </a:schemeClr>
                </a:solidFill>
                <a:latin typeface="Courier New" pitchFamily="49" charset="0"/>
                <a:cs typeface="Courier New" pitchFamily="49" charset="0"/>
              </a:rPr>
              <a:t>        return </a:t>
            </a:r>
            <a:r>
              <a:rPr lang="en-US" sz="1600" b="1" dirty="0" err="1" smtClean="0">
                <a:solidFill>
                  <a:schemeClr val="accent2">
                    <a:lumMod val="60000"/>
                    <a:lumOff val="40000"/>
                  </a:schemeClr>
                </a:solidFill>
                <a:latin typeface="Courier New" pitchFamily="49" charset="0"/>
                <a:cs typeface="Courier New" pitchFamily="49" charset="0"/>
              </a:rPr>
              <a:t>newdist</a:t>
            </a:r>
            <a:endParaRPr lang="en-US" sz="1600" b="1" dirty="0" smtClean="0">
              <a:solidFill>
                <a:schemeClr val="accent2">
                  <a:lumMod val="60000"/>
                  <a:lumOff val="40000"/>
                </a:schemeClr>
              </a:solidFill>
              <a:latin typeface="Courier New" pitchFamily="49" charset="0"/>
              <a:cs typeface="Courier New" pitchFamily="49" charset="0"/>
            </a:endParaRPr>
          </a:p>
          <a:p>
            <a:r>
              <a:rPr lang="en-US" sz="1600" b="1" dirty="0" smtClean="0">
                <a:solidFill>
                  <a:schemeClr val="accent2">
                    <a:lumMod val="60000"/>
                    <a:lumOff val="40000"/>
                  </a:schemeClr>
                </a:solidFill>
                <a:latin typeface="Courier New" pitchFamily="49" charset="0"/>
                <a:cs typeface="Courier New" pitchFamily="49" charset="0"/>
              </a:rPr>
              <a:t>    </a:t>
            </a:r>
            <a:r>
              <a:rPr lang="en-US" sz="1600" b="1" dirty="0" err="1" smtClean="0">
                <a:solidFill>
                  <a:schemeClr val="accent2">
                    <a:lumMod val="60000"/>
                    <a:lumOff val="40000"/>
                  </a:schemeClr>
                </a:solidFill>
                <a:latin typeface="Courier New" pitchFamily="49" charset="0"/>
                <a:cs typeface="Courier New" pitchFamily="49" charset="0"/>
              </a:rPr>
              <a:t>elif</a:t>
            </a:r>
            <a:r>
              <a:rPr lang="en-US" sz="1600" b="1" dirty="0" smtClean="0">
                <a:solidFill>
                  <a:schemeClr val="accent2">
                    <a:lumMod val="60000"/>
                    <a:lumOff val="40000"/>
                  </a:schemeClr>
                </a:solidFill>
                <a:latin typeface="Courier New" pitchFamily="49" charset="0"/>
                <a:cs typeface="Courier New" pitchFamily="49" charset="0"/>
              </a:rPr>
              <a:t> </a:t>
            </a:r>
            <a:r>
              <a:rPr lang="en-US" sz="1600" b="1" dirty="0" err="1" smtClean="0">
                <a:solidFill>
                  <a:schemeClr val="accent2">
                    <a:lumMod val="60000"/>
                    <a:lumOff val="40000"/>
                  </a:schemeClr>
                </a:solidFill>
                <a:latin typeface="Courier New" pitchFamily="49" charset="0"/>
                <a:cs typeface="Courier New" pitchFamily="49" charset="0"/>
              </a:rPr>
              <a:t>rawdist</a:t>
            </a:r>
            <a:r>
              <a:rPr lang="en-US" sz="1600" b="1" dirty="0" smtClean="0">
                <a:solidFill>
                  <a:schemeClr val="accent2">
                    <a:lumMod val="60000"/>
                    <a:lumOff val="40000"/>
                  </a:schemeClr>
                </a:solidFill>
                <a:latin typeface="Courier New" pitchFamily="49" charset="0"/>
                <a:cs typeface="Courier New" pitchFamily="49" charset="0"/>
              </a:rPr>
              <a:t> &gt;= 0.75:</a:t>
            </a:r>
          </a:p>
          <a:p>
            <a:r>
              <a:rPr lang="en-US" sz="1600" b="1" dirty="0" smtClean="0">
                <a:solidFill>
                  <a:schemeClr val="accent2">
                    <a:lumMod val="60000"/>
                    <a:lumOff val="40000"/>
                  </a:schemeClr>
                </a:solidFill>
                <a:latin typeface="Courier New" pitchFamily="49" charset="0"/>
                <a:cs typeface="Courier New" pitchFamily="49" charset="0"/>
              </a:rPr>
              <a:t>        return 1000.0</a:t>
            </a:r>
          </a:p>
          <a:p>
            <a:r>
              <a:rPr lang="en-US" sz="1600" b="1" dirty="0" smtClean="0">
                <a:solidFill>
                  <a:schemeClr val="accent2">
                    <a:lumMod val="60000"/>
                    <a:lumOff val="40000"/>
                  </a:schemeClr>
                </a:solidFill>
                <a:latin typeface="Courier New" pitchFamily="49" charset="0"/>
                <a:cs typeface="Courier New" pitchFamily="49" charset="0"/>
              </a:rPr>
              <a:t>    else:</a:t>
            </a:r>
          </a:p>
          <a:p>
            <a:r>
              <a:rPr lang="en-US" sz="1600" b="1" dirty="0" smtClean="0">
                <a:solidFill>
                  <a:schemeClr val="accent2">
                    <a:lumMod val="60000"/>
                    <a:lumOff val="40000"/>
                  </a:schemeClr>
                </a:solidFill>
                <a:latin typeface="Courier New" pitchFamily="49" charset="0"/>
                <a:cs typeface="Courier New" pitchFamily="49" charset="0"/>
              </a:rPr>
              <a:t>        return 0.0</a:t>
            </a:r>
            <a:endParaRPr lang="en-US" sz="1600" b="1" dirty="0">
              <a:solidFill>
                <a:schemeClr val="accent2">
                  <a:lumMod val="60000"/>
                  <a:lumOff val="40000"/>
                </a:schemeClr>
              </a:solidFill>
              <a:latin typeface="Courier New" pitchFamily="49" charset="0"/>
              <a:cs typeface="Courier New" pitchFamily="49" charset="0"/>
            </a:endParaRPr>
          </a:p>
        </p:txBody>
      </p:sp>
      <p:sp>
        <p:nvSpPr>
          <p:cNvPr id="4" name="TextBox 3"/>
          <p:cNvSpPr txBox="1"/>
          <p:nvPr/>
        </p:nvSpPr>
        <p:spPr>
          <a:xfrm>
            <a:off x="1012329" y="4886716"/>
            <a:ext cx="7273145" cy="1384995"/>
          </a:xfrm>
          <a:prstGeom prst="rect">
            <a:avLst/>
          </a:prstGeom>
          <a:noFill/>
          <a:ln w="12700">
            <a:solidFill>
              <a:schemeClr val="tx1"/>
            </a:solidFill>
          </a:ln>
        </p:spPr>
        <p:txBody>
          <a:bodyPr wrap="none" rtlCol="0">
            <a:spAutoFit/>
          </a:bodyPr>
          <a:lstStyle/>
          <a:p>
            <a:r>
              <a:rPr lang="en-US" sz="2800" b="1" dirty="0" smtClean="0">
                <a:solidFill>
                  <a:schemeClr val="accent2">
                    <a:lumMod val="60000"/>
                    <a:lumOff val="40000"/>
                  </a:schemeClr>
                </a:solidFill>
                <a:latin typeface="Courier New" pitchFamily="49" charset="0"/>
                <a:cs typeface="Courier New" pitchFamily="49" charset="0"/>
              </a:rPr>
              <a:t>def &lt;</a:t>
            </a:r>
            <a:r>
              <a:rPr lang="en-US" sz="2800" b="1" dirty="0" err="1" smtClean="0">
                <a:solidFill>
                  <a:schemeClr val="accent2">
                    <a:lumMod val="60000"/>
                    <a:lumOff val="40000"/>
                  </a:schemeClr>
                </a:solidFill>
                <a:latin typeface="Courier New" pitchFamily="49" charset="0"/>
                <a:cs typeface="Courier New" pitchFamily="49" charset="0"/>
              </a:rPr>
              <a:t>function_name</a:t>
            </a:r>
            <a:r>
              <a:rPr lang="en-US" sz="2800" b="1" dirty="0" smtClean="0">
                <a:solidFill>
                  <a:schemeClr val="accent2">
                    <a:lumMod val="60000"/>
                    <a:lumOff val="40000"/>
                  </a:schemeClr>
                </a:solidFill>
                <a:latin typeface="Courier New" pitchFamily="49" charset="0"/>
                <a:cs typeface="Courier New" pitchFamily="49" charset="0"/>
              </a:rPr>
              <a:t>&gt;(&lt;arguments&gt;):</a:t>
            </a:r>
          </a:p>
          <a:p>
            <a:r>
              <a:rPr lang="en-US" sz="2800" b="1" dirty="0" smtClean="0">
                <a:solidFill>
                  <a:schemeClr val="accent2">
                    <a:lumMod val="60000"/>
                    <a:lumOff val="40000"/>
                  </a:schemeClr>
                </a:solidFill>
                <a:latin typeface="Courier New" pitchFamily="49" charset="0"/>
                <a:cs typeface="Courier New" pitchFamily="49" charset="0"/>
              </a:rPr>
              <a:t>     &lt;function code block&gt;</a:t>
            </a:r>
          </a:p>
          <a:p>
            <a:r>
              <a:rPr lang="en-US" sz="2800" b="1" dirty="0" smtClean="0">
                <a:solidFill>
                  <a:schemeClr val="accent2">
                    <a:lumMod val="60000"/>
                    <a:lumOff val="40000"/>
                  </a:schemeClr>
                </a:solidFill>
                <a:latin typeface="Courier New" pitchFamily="49" charset="0"/>
                <a:cs typeface="Courier New" pitchFamily="49" charset="0"/>
              </a:rPr>
              <a:t>     &lt;usually return something&gt;</a:t>
            </a:r>
            <a:endParaRPr lang="en-US" sz="2800" b="1" dirty="0">
              <a:solidFill>
                <a:schemeClr val="accent2">
                  <a:lumMod val="60000"/>
                  <a:lumOff val="40000"/>
                </a:schemeClr>
              </a:solidFill>
              <a:latin typeface="Courier New" pitchFamily="49" charset="0"/>
              <a:cs typeface="Courier New" pitchFamily="49" charset="0"/>
            </a:endParaRPr>
          </a:p>
        </p:txBody>
      </p:sp>
      <p:sp>
        <p:nvSpPr>
          <p:cNvPr id="13"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fontAlgn="auto">
              <a:spcAft>
                <a:spcPts val="0"/>
              </a:spcAft>
            </a:pPr>
            <a:r>
              <a:rPr lang="en-US" dirty="0" smtClean="0">
                <a:latin typeface="Calibri"/>
              </a:rPr>
              <a:t>Defining a function</a:t>
            </a:r>
            <a:endParaRPr lang="en-US" dirty="0">
              <a:latin typeface="Calibri"/>
            </a:endParaRPr>
          </a:p>
        </p:txBody>
      </p:sp>
      <p:sp>
        <p:nvSpPr>
          <p:cNvPr id="15" name="Line Callout 1 (Accent Bar) 14"/>
          <p:cNvSpPr/>
          <p:nvPr/>
        </p:nvSpPr>
        <p:spPr>
          <a:xfrm>
            <a:off x="5355771" y="1223801"/>
            <a:ext cx="2133600" cy="685800"/>
          </a:xfrm>
          <a:prstGeom prst="accentCallout1">
            <a:avLst>
              <a:gd name="adj1" fmla="val 79974"/>
              <a:gd name="adj2" fmla="val -4047"/>
              <a:gd name="adj3" fmla="val 162841"/>
              <a:gd name="adj4" fmla="val -103056"/>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ysClr val="windowText" lastClr="000000"/>
                </a:solidFill>
                <a:latin typeface="Calibri"/>
              </a:rPr>
              <a:t>define the function and argument(s) names</a:t>
            </a:r>
          </a:p>
        </p:txBody>
      </p:sp>
      <p:sp>
        <p:nvSpPr>
          <p:cNvPr id="16" name="Line Callout 1 (Accent Bar) 15"/>
          <p:cNvSpPr/>
          <p:nvPr/>
        </p:nvSpPr>
        <p:spPr>
          <a:xfrm>
            <a:off x="7582678" y="2158387"/>
            <a:ext cx="1468016" cy="329745"/>
          </a:xfrm>
          <a:prstGeom prst="accentCallout1">
            <a:avLst>
              <a:gd name="adj1" fmla="val 18750"/>
              <a:gd name="adj2" fmla="val -4047"/>
              <a:gd name="adj3" fmla="val 154026"/>
              <a:gd name="adj4" fmla="val -39755"/>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smtClean="0">
                <a:solidFill>
                  <a:sysClr val="windowText" lastClr="000000"/>
                </a:solidFill>
                <a:latin typeface="Calibri"/>
              </a:rPr>
              <a:t>Do something</a:t>
            </a:r>
            <a:endParaRPr lang="en-US" sz="1600" kern="0" dirty="0">
              <a:solidFill>
                <a:sysClr val="windowText" lastClr="000000"/>
              </a:solidFill>
              <a:latin typeface="Calibri"/>
            </a:endParaRPr>
          </a:p>
        </p:txBody>
      </p:sp>
      <p:grpSp>
        <p:nvGrpSpPr>
          <p:cNvPr id="19" name="Group 18"/>
          <p:cNvGrpSpPr/>
          <p:nvPr/>
        </p:nvGrpSpPr>
        <p:grpSpPr>
          <a:xfrm>
            <a:off x="2761862" y="3279646"/>
            <a:ext cx="5554824" cy="732030"/>
            <a:chOff x="2761862" y="3279646"/>
            <a:chExt cx="5554824" cy="732030"/>
          </a:xfrm>
        </p:grpSpPr>
        <p:cxnSp>
          <p:nvCxnSpPr>
            <p:cNvPr id="9" name="Straight Connector 8"/>
            <p:cNvCxnSpPr/>
            <p:nvPr/>
          </p:nvCxnSpPr>
          <p:spPr>
            <a:xfrm flipV="1">
              <a:off x="2761862" y="3461657"/>
              <a:ext cx="3296038" cy="550019"/>
            </a:xfrm>
            <a:prstGeom prst="line">
              <a:avLst/>
            </a:prstGeom>
            <a:ln w="25400">
              <a:solidFill>
                <a:schemeClr val="accent1">
                  <a:lumMod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147526" y="3461657"/>
              <a:ext cx="2910374" cy="71071"/>
            </a:xfrm>
            <a:prstGeom prst="line">
              <a:avLst/>
            </a:prstGeom>
            <a:ln w="25400">
              <a:solidFill>
                <a:schemeClr val="accent1">
                  <a:lumMod val="25000"/>
                </a:schemeClr>
              </a:solidFill>
            </a:ln>
          </p:spPr>
          <p:style>
            <a:lnRef idx="1">
              <a:schemeClr val="accent1"/>
            </a:lnRef>
            <a:fillRef idx="0">
              <a:schemeClr val="accent1"/>
            </a:fillRef>
            <a:effectRef idx="0">
              <a:schemeClr val="accent1"/>
            </a:effectRef>
            <a:fontRef idx="minor">
              <a:schemeClr val="tx1"/>
            </a:fontRef>
          </p:style>
        </p:cxnSp>
        <p:sp>
          <p:nvSpPr>
            <p:cNvPr id="17" name="Line Callout 1 (Accent Bar) 16"/>
            <p:cNvSpPr/>
            <p:nvPr/>
          </p:nvSpPr>
          <p:spPr>
            <a:xfrm>
              <a:off x="6183086" y="3279646"/>
              <a:ext cx="2133600" cy="685800"/>
            </a:xfrm>
            <a:prstGeom prst="accentCallout1">
              <a:avLst>
                <a:gd name="adj1" fmla="val 25553"/>
                <a:gd name="adj2" fmla="val -4484"/>
                <a:gd name="adj3" fmla="val -33077"/>
                <a:gd name="adj4" fmla="val -134543"/>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ysClr val="windowText" lastClr="000000"/>
                  </a:solidFill>
                  <a:latin typeface="Calibri"/>
                </a:rPr>
                <a:t>return a computed value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4330" y="1676400"/>
            <a:ext cx="8074880" cy="4893647"/>
          </a:xfrm>
          <a:prstGeom prst="rect">
            <a:avLst/>
          </a:prstGeom>
          <a:noFill/>
          <a:ln w="12700">
            <a:solidFill>
              <a:schemeClr val="accent1">
                <a:lumMod val="25000"/>
              </a:schemeClr>
            </a:solidFill>
          </a:ln>
        </p:spPr>
        <p:txBody>
          <a:bodyPr wrap="square" rtlCol="0">
            <a:spAutoFit/>
          </a:bodyPr>
          <a:lstStyle/>
          <a:p>
            <a:r>
              <a:rPr lang="en-US" sz="2400" b="1" dirty="0" smtClean="0">
                <a:solidFill>
                  <a:schemeClr val="accent2">
                    <a:lumMod val="60000"/>
                    <a:lumOff val="40000"/>
                  </a:schemeClr>
                </a:solidFill>
                <a:latin typeface="Courier New" pitchFamily="49" charset="0"/>
                <a:cs typeface="Courier New" pitchFamily="49" charset="0"/>
              </a:rPr>
              <a:t>&lt;function defined here&gt;</a:t>
            </a:r>
          </a:p>
          <a:p>
            <a:endParaRPr lang="en-US" sz="2400" b="1" dirty="0" smtClean="0">
              <a:solidFill>
                <a:schemeClr val="accent2">
                  <a:lumMod val="60000"/>
                  <a:lumOff val="40000"/>
                </a:schemeClr>
              </a:solidFill>
              <a:latin typeface="Courier New" pitchFamily="49" charset="0"/>
              <a:cs typeface="Courier New" pitchFamily="49" charset="0"/>
            </a:endParaRPr>
          </a:p>
          <a:p>
            <a:r>
              <a:rPr lang="en-US" sz="2400" b="1" dirty="0" smtClean="0">
                <a:solidFill>
                  <a:schemeClr val="accent2">
                    <a:lumMod val="60000"/>
                    <a:lumOff val="40000"/>
                  </a:schemeClr>
                </a:solidFill>
                <a:latin typeface="Courier New" pitchFamily="49" charset="0"/>
                <a:cs typeface="Courier New" pitchFamily="49" charset="0"/>
              </a:rPr>
              <a:t>import sys</a:t>
            </a:r>
          </a:p>
          <a:p>
            <a:r>
              <a:rPr lang="en-US" sz="2400" b="1" dirty="0" err="1" smtClean="0">
                <a:solidFill>
                  <a:schemeClr val="accent2">
                    <a:lumMod val="60000"/>
                    <a:lumOff val="40000"/>
                  </a:schemeClr>
                </a:solidFill>
                <a:latin typeface="Courier New" pitchFamily="49" charset="0"/>
                <a:cs typeface="Courier New" pitchFamily="49" charset="0"/>
              </a:rPr>
              <a:t>dist</a:t>
            </a:r>
            <a:r>
              <a:rPr lang="en-US" sz="2400" b="1" dirty="0" smtClean="0">
                <a:solidFill>
                  <a:schemeClr val="accent2">
                    <a:lumMod val="60000"/>
                    <a:lumOff val="40000"/>
                  </a:schemeClr>
                </a:solidFill>
                <a:latin typeface="Courier New" pitchFamily="49" charset="0"/>
                <a:cs typeface="Courier New" pitchFamily="49" charset="0"/>
              </a:rPr>
              <a:t> = sys.argv[1]</a:t>
            </a:r>
          </a:p>
          <a:p>
            <a:r>
              <a:rPr lang="en-US" sz="2400" b="1" dirty="0" err="1" smtClean="0">
                <a:solidFill>
                  <a:schemeClr val="accent2">
                    <a:lumMod val="60000"/>
                    <a:lumOff val="40000"/>
                  </a:schemeClr>
                </a:solidFill>
                <a:latin typeface="Courier New" pitchFamily="49" charset="0"/>
                <a:cs typeface="Courier New" pitchFamily="49" charset="0"/>
              </a:rPr>
              <a:t>correctedDist</a:t>
            </a:r>
            <a:r>
              <a:rPr lang="en-US" sz="2400" b="1" dirty="0" smtClean="0">
                <a:solidFill>
                  <a:schemeClr val="accent2">
                    <a:lumMod val="60000"/>
                    <a:lumOff val="40000"/>
                  </a:schemeClr>
                </a:solidFill>
                <a:latin typeface="Courier New" pitchFamily="49" charset="0"/>
                <a:cs typeface="Courier New" pitchFamily="49" charset="0"/>
              </a:rPr>
              <a:t> = </a:t>
            </a:r>
            <a:r>
              <a:rPr lang="en-US" sz="2400" b="1" dirty="0" err="1" smtClean="0">
                <a:solidFill>
                  <a:schemeClr val="accent2">
                    <a:lumMod val="60000"/>
                    <a:lumOff val="40000"/>
                  </a:schemeClr>
                </a:solidFill>
                <a:latin typeface="Courier New" pitchFamily="49" charset="0"/>
                <a:cs typeface="Courier New" pitchFamily="49" charset="0"/>
              </a:rPr>
              <a:t>jc_dist</a:t>
            </a:r>
            <a:r>
              <a:rPr lang="en-US" sz="2400" b="1" dirty="0" smtClean="0">
                <a:solidFill>
                  <a:schemeClr val="accent2">
                    <a:lumMod val="60000"/>
                    <a:lumOff val="40000"/>
                  </a:schemeClr>
                </a:solidFill>
                <a:latin typeface="Courier New" pitchFamily="49" charset="0"/>
                <a:cs typeface="Courier New" pitchFamily="49" charset="0"/>
              </a:rPr>
              <a:t>(</a:t>
            </a:r>
            <a:r>
              <a:rPr lang="en-US" sz="2400" b="1" dirty="0" err="1" smtClean="0">
                <a:solidFill>
                  <a:schemeClr val="accent2">
                    <a:lumMod val="60000"/>
                    <a:lumOff val="40000"/>
                  </a:schemeClr>
                </a:solidFill>
                <a:latin typeface="Courier New" pitchFamily="49" charset="0"/>
                <a:cs typeface="Courier New" pitchFamily="49" charset="0"/>
              </a:rPr>
              <a:t>dist</a:t>
            </a:r>
            <a:r>
              <a:rPr lang="en-US" sz="2400" b="1" dirty="0" smtClean="0">
                <a:solidFill>
                  <a:schemeClr val="accent2">
                    <a:lumMod val="60000"/>
                    <a:lumOff val="40000"/>
                  </a:schemeClr>
                </a:solidFill>
                <a:latin typeface="Courier New" pitchFamily="49" charset="0"/>
                <a:cs typeface="Courier New" pitchFamily="49" charset="0"/>
              </a:rPr>
              <a:t>)</a:t>
            </a:r>
          </a:p>
          <a:p>
            <a:endParaRPr lang="en-US" sz="2400" b="1" dirty="0" smtClean="0">
              <a:solidFill>
                <a:schemeClr val="accent2">
                  <a:lumMod val="60000"/>
                  <a:lumOff val="40000"/>
                </a:schemeClr>
              </a:solidFill>
              <a:latin typeface="Courier New" pitchFamily="49" charset="0"/>
              <a:cs typeface="Courier New" pitchFamily="49" charset="0"/>
            </a:endParaRPr>
          </a:p>
          <a:p>
            <a:endParaRPr lang="en-US" sz="2400" b="1" dirty="0">
              <a:solidFill>
                <a:schemeClr val="accent2">
                  <a:lumMod val="60000"/>
                  <a:lumOff val="40000"/>
                </a:schemeClr>
              </a:solidFill>
              <a:latin typeface="Courier New" pitchFamily="49" charset="0"/>
              <a:cs typeface="Courier New" pitchFamily="49" charset="0"/>
            </a:endParaRPr>
          </a:p>
          <a:p>
            <a:endParaRPr lang="en-US" sz="2400" b="1" dirty="0" smtClean="0">
              <a:solidFill>
                <a:schemeClr val="accent2">
                  <a:lumMod val="60000"/>
                  <a:lumOff val="40000"/>
                </a:schemeClr>
              </a:solidFill>
              <a:latin typeface="Courier New" pitchFamily="49" charset="0"/>
              <a:cs typeface="Courier New" pitchFamily="49" charset="0"/>
            </a:endParaRPr>
          </a:p>
          <a:p>
            <a:endParaRPr lang="en-US" sz="2400" b="1" dirty="0" smtClean="0">
              <a:solidFill>
                <a:schemeClr val="accent2">
                  <a:lumMod val="60000"/>
                  <a:lumOff val="40000"/>
                </a:schemeClr>
              </a:solidFill>
              <a:latin typeface="Courier New" pitchFamily="49" charset="0"/>
              <a:cs typeface="Courier New" pitchFamily="49" charset="0"/>
            </a:endParaRPr>
          </a:p>
          <a:p>
            <a:endParaRPr lang="en-US" sz="2400" b="1" dirty="0">
              <a:solidFill>
                <a:schemeClr val="accent2">
                  <a:lumMod val="60000"/>
                  <a:lumOff val="40000"/>
                </a:schemeClr>
              </a:solidFill>
              <a:latin typeface="Courier New" pitchFamily="49" charset="0"/>
              <a:cs typeface="Courier New" pitchFamily="49" charset="0"/>
            </a:endParaRPr>
          </a:p>
          <a:p>
            <a:endParaRPr lang="en-US" sz="2400" b="1" dirty="0" smtClean="0">
              <a:solidFill>
                <a:schemeClr val="accent2">
                  <a:lumMod val="60000"/>
                  <a:lumOff val="40000"/>
                </a:schemeClr>
              </a:solidFill>
              <a:latin typeface="Courier New" pitchFamily="49" charset="0"/>
              <a:cs typeface="Courier New" pitchFamily="49" charset="0"/>
            </a:endParaRPr>
          </a:p>
          <a:p>
            <a:endParaRPr lang="en-US" sz="2400" b="1" dirty="0">
              <a:solidFill>
                <a:schemeClr val="accent2">
                  <a:lumMod val="60000"/>
                  <a:lumOff val="40000"/>
                </a:schemeClr>
              </a:solidFill>
              <a:latin typeface="Courier New" pitchFamily="49" charset="0"/>
              <a:cs typeface="Courier New" pitchFamily="49" charset="0"/>
            </a:endParaRPr>
          </a:p>
          <a:p>
            <a:endParaRPr lang="en-US" sz="2400" b="1" dirty="0" smtClean="0">
              <a:solidFill>
                <a:schemeClr val="accent2">
                  <a:lumMod val="60000"/>
                  <a:lumOff val="40000"/>
                </a:schemeClr>
              </a:solidFill>
              <a:latin typeface="Courier New" pitchFamily="49" charset="0"/>
              <a:cs typeface="Courier New" pitchFamily="49" charset="0"/>
            </a:endParaRPr>
          </a:p>
        </p:txBody>
      </p:sp>
      <p:sp>
        <p:nvSpPr>
          <p:cNvPr id="4"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fontAlgn="auto">
              <a:spcAft>
                <a:spcPts val="0"/>
              </a:spcAft>
            </a:pPr>
            <a:r>
              <a:rPr lang="en-US" dirty="0" smtClean="0">
                <a:latin typeface="Calibri"/>
              </a:rPr>
              <a:t>Using (calling) a function</a:t>
            </a:r>
            <a:endParaRPr lang="en-US" dirty="0">
              <a:latin typeface="Calibri"/>
            </a:endParaRPr>
          </a:p>
        </p:txBody>
      </p:sp>
    </p:spTree>
    <p:extLst>
      <p:ext uri="{BB962C8B-B14F-4D97-AF65-F5344CB8AC3E}">
        <p14:creationId xmlns:p14="http://schemas.microsoft.com/office/powerpoint/2010/main" val="1359885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4329" y="1676400"/>
            <a:ext cx="8111516" cy="4893647"/>
          </a:xfrm>
          <a:prstGeom prst="rect">
            <a:avLst/>
          </a:prstGeom>
          <a:noFill/>
          <a:ln w="12700">
            <a:solidFill>
              <a:schemeClr val="accent1">
                <a:lumMod val="25000"/>
              </a:schemeClr>
            </a:solidFill>
          </a:ln>
        </p:spPr>
        <p:txBody>
          <a:bodyPr wrap="none" rtlCol="0">
            <a:spAutoFit/>
          </a:bodyPr>
          <a:lstStyle/>
          <a:p>
            <a:r>
              <a:rPr lang="en-US" sz="2400" b="1" dirty="0" smtClean="0">
                <a:solidFill>
                  <a:schemeClr val="accent2">
                    <a:lumMod val="60000"/>
                    <a:lumOff val="40000"/>
                  </a:schemeClr>
                </a:solidFill>
                <a:latin typeface="Courier New" pitchFamily="49" charset="0"/>
                <a:cs typeface="Courier New" pitchFamily="49" charset="0"/>
              </a:rPr>
              <a:t>&lt;function defined here&gt;</a:t>
            </a:r>
          </a:p>
          <a:p>
            <a:endParaRPr lang="en-US" sz="2400" b="1" dirty="0" smtClean="0">
              <a:solidFill>
                <a:schemeClr val="accent2">
                  <a:lumMod val="60000"/>
                  <a:lumOff val="40000"/>
                </a:schemeClr>
              </a:solidFill>
              <a:latin typeface="Courier New" pitchFamily="49" charset="0"/>
              <a:cs typeface="Courier New" pitchFamily="49" charset="0"/>
            </a:endParaRPr>
          </a:p>
          <a:p>
            <a:r>
              <a:rPr lang="en-US" sz="2400" b="1" dirty="0" smtClean="0">
                <a:solidFill>
                  <a:schemeClr val="accent2">
                    <a:lumMod val="60000"/>
                    <a:lumOff val="40000"/>
                  </a:schemeClr>
                </a:solidFill>
                <a:latin typeface="Courier New" pitchFamily="49" charset="0"/>
                <a:cs typeface="Courier New" pitchFamily="49" charset="0"/>
              </a:rPr>
              <a:t>import sys</a:t>
            </a:r>
          </a:p>
          <a:p>
            <a:r>
              <a:rPr lang="en-US" sz="2400" b="1" dirty="0" err="1" smtClean="0">
                <a:solidFill>
                  <a:schemeClr val="accent2">
                    <a:lumMod val="60000"/>
                    <a:lumOff val="40000"/>
                  </a:schemeClr>
                </a:solidFill>
                <a:latin typeface="Courier New" pitchFamily="49" charset="0"/>
                <a:cs typeface="Courier New" pitchFamily="49" charset="0"/>
              </a:rPr>
              <a:t>dist</a:t>
            </a:r>
            <a:r>
              <a:rPr lang="en-US" sz="2400" b="1" dirty="0" smtClean="0">
                <a:solidFill>
                  <a:schemeClr val="accent2">
                    <a:lumMod val="60000"/>
                    <a:lumOff val="40000"/>
                  </a:schemeClr>
                </a:solidFill>
                <a:latin typeface="Courier New" pitchFamily="49" charset="0"/>
                <a:cs typeface="Courier New" pitchFamily="49" charset="0"/>
              </a:rPr>
              <a:t> = sys.argv[1]</a:t>
            </a:r>
          </a:p>
          <a:p>
            <a:r>
              <a:rPr lang="en-US" sz="2400" b="1" dirty="0" err="1" smtClean="0">
                <a:solidFill>
                  <a:schemeClr val="accent2">
                    <a:lumMod val="60000"/>
                    <a:lumOff val="40000"/>
                  </a:schemeClr>
                </a:solidFill>
                <a:latin typeface="Courier New" pitchFamily="49" charset="0"/>
                <a:cs typeface="Courier New" pitchFamily="49" charset="0"/>
              </a:rPr>
              <a:t>correctedDist</a:t>
            </a:r>
            <a:r>
              <a:rPr lang="en-US" sz="2400" b="1" dirty="0" smtClean="0">
                <a:solidFill>
                  <a:schemeClr val="accent2">
                    <a:lumMod val="60000"/>
                    <a:lumOff val="40000"/>
                  </a:schemeClr>
                </a:solidFill>
                <a:latin typeface="Courier New" pitchFamily="49" charset="0"/>
                <a:cs typeface="Courier New" pitchFamily="49" charset="0"/>
              </a:rPr>
              <a:t> = </a:t>
            </a:r>
            <a:r>
              <a:rPr lang="en-US" sz="2400" b="1" dirty="0" err="1" smtClean="0">
                <a:solidFill>
                  <a:schemeClr val="accent2">
                    <a:lumMod val="60000"/>
                    <a:lumOff val="40000"/>
                  </a:schemeClr>
                </a:solidFill>
                <a:latin typeface="Courier New" pitchFamily="49" charset="0"/>
                <a:cs typeface="Courier New" pitchFamily="49" charset="0"/>
              </a:rPr>
              <a:t>jc_dist</a:t>
            </a:r>
            <a:r>
              <a:rPr lang="en-US" sz="2400" b="1" dirty="0" smtClean="0">
                <a:solidFill>
                  <a:schemeClr val="accent2">
                    <a:lumMod val="60000"/>
                    <a:lumOff val="40000"/>
                  </a:schemeClr>
                </a:solidFill>
                <a:latin typeface="Courier New" pitchFamily="49" charset="0"/>
                <a:cs typeface="Courier New" pitchFamily="49" charset="0"/>
              </a:rPr>
              <a:t>(</a:t>
            </a:r>
            <a:r>
              <a:rPr lang="en-US" sz="2400" b="1" dirty="0" err="1" smtClean="0">
                <a:solidFill>
                  <a:schemeClr val="accent2">
                    <a:lumMod val="60000"/>
                    <a:lumOff val="40000"/>
                  </a:schemeClr>
                </a:solidFill>
                <a:latin typeface="Courier New" pitchFamily="49" charset="0"/>
                <a:cs typeface="Courier New" pitchFamily="49" charset="0"/>
              </a:rPr>
              <a:t>dist</a:t>
            </a:r>
            <a:r>
              <a:rPr lang="en-US" sz="2400" b="1" dirty="0" smtClean="0">
                <a:solidFill>
                  <a:schemeClr val="accent2">
                    <a:lumMod val="60000"/>
                    <a:lumOff val="40000"/>
                  </a:schemeClr>
                </a:solidFill>
                <a:latin typeface="Courier New" pitchFamily="49" charset="0"/>
                <a:cs typeface="Courier New" pitchFamily="49" charset="0"/>
              </a:rPr>
              <a:t>)</a:t>
            </a:r>
          </a:p>
          <a:p>
            <a:endParaRPr lang="en-US" sz="2400" b="1" dirty="0" smtClean="0">
              <a:solidFill>
                <a:schemeClr val="accent2">
                  <a:lumMod val="60000"/>
                  <a:lumOff val="40000"/>
                </a:schemeClr>
              </a:solidFill>
              <a:latin typeface="Courier New" pitchFamily="49" charset="0"/>
              <a:cs typeface="Courier New" pitchFamily="49" charset="0"/>
            </a:endParaRPr>
          </a:p>
          <a:p>
            <a:r>
              <a:rPr lang="en-US" sz="2400" b="1" dirty="0" err="1" smtClean="0">
                <a:solidFill>
                  <a:schemeClr val="accent2">
                    <a:lumMod val="60000"/>
                    <a:lumOff val="40000"/>
                  </a:schemeClr>
                </a:solidFill>
                <a:latin typeface="Courier New" pitchFamily="49" charset="0"/>
                <a:cs typeface="Courier New" pitchFamily="49" charset="0"/>
              </a:rPr>
              <a:t>AnotherDist</a:t>
            </a:r>
            <a:r>
              <a:rPr lang="en-US" sz="2400" b="1" dirty="0" smtClean="0">
                <a:solidFill>
                  <a:schemeClr val="accent2">
                    <a:lumMod val="60000"/>
                    <a:lumOff val="40000"/>
                  </a:schemeClr>
                </a:solidFill>
                <a:latin typeface="Courier New" pitchFamily="49" charset="0"/>
                <a:cs typeface="Courier New" pitchFamily="49" charset="0"/>
              </a:rPr>
              <a:t> = 0.354</a:t>
            </a:r>
            <a:endParaRPr lang="en-US" sz="2400" b="1" dirty="0">
              <a:solidFill>
                <a:schemeClr val="accent2">
                  <a:lumMod val="60000"/>
                  <a:lumOff val="40000"/>
                </a:schemeClr>
              </a:solidFill>
              <a:latin typeface="Courier New" pitchFamily="49" charset="0"/>
              <a:cs typeface="Courier New" pitchFamily="49" charset="0"/>
            </a:endParaRPr>
          </a:p>
          <a:p>
            <a:r>
              <a:rPr lang="en-US" sz="2400" b="1" dirty="0" err="1" smtClean="0">
                <a:solidFill>
                  <a:schemeClr val="accent2">
                    <a:lumMod val="60000"/>
                    <a:lumOff val="40000"/>
                  </a:schemeClr>
                </a:solidFill>
                <a:latin typeface="Courier New" pitchFamily="49" charset="0"/>
                <a:cs typeface="Courier New" pitchFamily="49" charset="0"/>
              </a:rPr>
              <a:t>AnotherCorrectedDist</a:t>
            </a:r>
            <a:r>
              <a:rPr lang="en-US" sz="2400" b="1" dirty="0" smtClean="0">
                <a:solidFill>
                  <a:schemeClr val="accent2">
                    <a:lumMod val="60000"/>
                    <a:lumOff val="40000"/>
                  </a:schemeClr>
                </a:solidFill>
                <a:latin typeface="Courier New" pitchFamily="49" charset="0"/>
                <a:cs typeface="Courier New" pitchFamily="49" charset="0"/>
              </a:rPr>
              <a:t> </a:t>
            </a:r>
            <a:r>
              <a:rPr lang="en-US" sz="2400" b="1" dirty="0">
                <a:solidFill>
                  <a:schemeClr val="accent2">
                    <a:lumMod val="60000"/>
                    <a:lumOff val="40000"/>
                  </a:schemeClr>
                </a:solidFill>
                <a:latin typeface="Courier New" pitchFamily="49" charset="0"/>
                <a:cs typeface="Courier New" pitchFamily="49" charset="0"/>
              </a:rPr>
              <a:t>= </a:t>
            </a:r>
            <a:r>
              <a:rPr lang="en-US" sz="2400" b="1" dirty="0" err="1" smtClean="0">
                <a:solidFill>
                  <a:schemeClr val="accent2">
                    <a:lumMod val="60000"/>
                    <a:lumOff val="40000"/>
                  </a:schemeClr>
                </a:solidFill>
                <a:latin typeface="Courier New" pitchFamily="49" charset="0"/>
                <a:cs typeface="Courier New" pitchFamily="49" charset="0"/>
              </a:rPr>
              <a:t>jc_dist</a:t>
            </a:r>
            <a:r>
              <a:rPr lang="en-US" sz="2400" b="1" dirty="0" smtClean="0">
                <a:solidFill>
                  <a:schemeClr val="accent2">
                    <a:lumMod val="60000"/>
                    <a:lumOff val="40000"/>
                  </a:schemeClr>
                </a:solidFill>
                <a:latin typeface="Courier New" pitchFamily="49" charset="0"/>
                <a:cs typeface="Courier New" pitchFamily="49" charset="0"/>
              </a:rPr>
              <a:t>(</a:t>
            </a:r>
            <a:r>
              <a:rPr lang="en-US" sz="2400" b="1" dirty="0" err="1" smtClean="0">
                <a:solidFill>
                  <a:schemeClr val="accent2">
                    <a:lumMod val="60000"/>
                    <a:lumOff val="40000"/>
                  </a:schemeClr>
                </a:solidFill>
                <a:latin typeface="Courier New" pitchFamily="49" charset="0"/>
                <a:cs typeface="Courier New" pitchFamily="49" charset="0"/>
              </a:rPr>
              <a:t>AnotherDist</a:t>
            </a:r>
            <a:r>
              <a:rPr lang="en-US" sz="2400" b="1" dirty="0" smtClean="0">
                <a:solidFill>
                  <a:schemeClr val="accent2">
                    <a:lumMod val="60000"/>
                    <a:lumOff val="40000"/>
                  </a:schemeClr>
                </a:solidFill>
                <a:latin typeface="Courier New" pitchFamily="49" charset="0"/>
                <a:cs typeface="Courier New" pitchFamily="49" charset="0"/>
              </a:rPr>
              <a:t>)</a:t>
            </a:r>
          </a:p>
          <a:p>
            <a:endParaRPr lang="en-US" sz="2400" b="1" dirty="0">
              <a:solidFill>
                <a:schemeClr val="accent2">
                  <a:lumMod val="60000"/>
                  <a:lumOff val="40000"/>
                </a:schemeClr>
              </a:solidFill>
              <a:latin typeface="Courier New" pitchFamily="49" charset="0"/>
              <a:cs typeface="Courier New" pitchFamily="49" charset="0"/>
            </a:endParaRPr>
          </a:p>
          <a:p>
            <a:r>
              <a:rPr lang="en-US" sz="2400" b="1" dirty="0" err="1" smtClean="0">
                <a:solidFill>
                  <a:schemeClr val="accent2">
                    <a:lumMod val="60000"/>
                    <a:lumOff val="40000"/>
                  </a:schemeClr>
                </a:solidFill>
                <a:latin typeface="Courier New" pitchFamily="49" charset="0"/>
                <a:cs typeface="Courier New" pitchFamily="49" charset="0"/>
              </a:rPr>
              <a:t>OneMoreCorrectedDist</a:t>
            </a:r>
            <a:r>
              <a:rPr lang="en-US" sz="2400" b="1" dirty="0" smtClean="0">
                <a:solidFill>
                  <a:schemeClr val="accent2">
                    <a:lumMod val="60000"/>
                    <a:lumOff val="40000"/>
                  </a:schemeClr>
                </a:solidFill>
                <a:latin typeface="Courier New" pitchFamily="49" charset="0"/>
                <a:cs typeface="Courier New" pitchFamily="49" charset="0"/>
              </a:rPr>
              <a:t> = </a:t>
            </a:r>
            <a:r>
              <a:rPr lang="en-US" sz="2400" b="1" dirty="0" err="1" smtClean="0">
                <a:solidFill>
                  <a:schemeClr val="accent2">
                    <a:lumMod val="60000"/>
                    <a:lumOff val="40000"/>
                  </a:schemeClr>
                </a:solidFill>
                <a:latin typeface="Courier New" pitchFamily="49" charset="0"/>
                <a:cs typeface="Courier New" pitchFamily="49" charset="0"/>
              </a:rPr>
              <a:t>jc_dist</a:t>
            </a:r>
            <a:r>
              <a:rPr lang="en-US" sz="2400" b="1" dirty="0" smtClean="0">
                <a:solidFill>
                  <a:schemeClr val="accent2">
                    <a:lumMod val="60000"/>
                    <a:lumOff val="40000"/>
                  </a:schemeClr>
                </a:solidFill>
                <a:latin typeface="Courier New" pitchFamily="49" charset="0"/>
                <a:cs typeface="Courier New" pitchFamily="49" charset="0"/>
              </a:rPr>
              <a:t>(0.63</a:t>
            </a:r>
            <a:r>
              <a:rPr lang="en-US" sz="2400" b="1" dirty="0" smtClean="0">
                <a:solidFill>
                  <a:schemeClr val="accent2">
                    <a:lumMod val="60000"/>
                    <a:lumOff val="40000"/>
                  </a:schemeClr>
                </a:solidFill>
                <a:latin typeface="Courier New" pitchFamily="49" charset="0"/>
                <a:cs typeface="Courier New" pitchFamily="49" charset="0"/>
              </a:rPr>
              <a:t>)</a:t>
            </a:r>
          </a:p>
          <a:p>
            <a:endParaRPr lang="en-US" sz="2400" b="1" dirty="0">
              <a:solidFill>
                <a:schemeClr val="accent2">
                  <a:lumMod val="60000"/>
                  <a:lumOff val="40000"/>
                </a:schemeClr>
              </a:solidFill>
              <a:latin typeface="Courier New" pitchFamily="49" charset="0"/>
              <a:cs typeface="Courier New" pitchFamily="49" charset="0"/>
            </a:endParaRPr>
          </a:p>
          <a:p>
            <a:endParaRPr lang="en-US" sz="2400" b="1" dirty="0" smtClean="0">
              <a:solidFill>
                <a:schemeClr val="accent2">
                  <a:lumMod val="60000"/>
                  <a:lumOff val="40000"/>
                </a:schemeClr>
              </a:solidFill>
              <a:latin typeface="Courier New" pitchFamily="49" charset="0"/>
              <a:cs typeface="Courier New" pitchFamily="49" charset="0"/>
            </a:endParaRPr>
          </a:p>
          <a:p>
            <a:endParaRPr lang="en-US" sz="2400" b="1" dirty="0" smtClean="0">
              <a:solidFill>
                <a:schemeClr val="accent2">
                  <a:lumMod val="60000"/>
                  <a:lumOff val="40000"/>
                </a:schemeClr>
              </a:solidFill>
              <a:latin typeface="Courier New" pitchFamily="49" charset="0"/>
              <a:cs typeface="Courier New" pitchFamily="49" charset="0"/>
            </a:endParaRPr>
          </a:p>
        </p:txBody>
      </p:sp>
      <p:sp>
        <p:nvSpPr>
          <p:cNvPr id="4"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fontAlgn="auto">
              <a:spcAft>
                <a:spcPts val="0"/>
              </a:spcAft>
            </a:pPr>
            <a:r>
              <a:rPr lang="en-US" dirty="0" smtClean="0">
                <a:latin typeface="Calibri"/>
              </a:rPr>
              <a:t>Using (calling) a function</a:t>
            </a:r>
            <a:endParaRPr lang="en-US" dirty="0">
              <a:latin typeface="Calibri"/>
            </a:endParaRPr>
          </a:p>
        </p:txBody>
      </p:sp>
    </p:spTree>
    <p:extLst>
      <p:ext uri="{BB962C8B-B14F-4D97-AF65-F5344CB8AC3E}">
        <p14:creationId xmlns:p14="http://schemas.microsoft.com/office/powerpoint/2010/main" val="2498416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4329" y="1676400"/>
            <a:ext cx="8111516" cy="4893647"/>
          </a:xfrm>
          <a:prstGeom prst="rect">
            <a:avLst/>
          </a:prstGeom>
          <a:noFill/>
          <a:ln w="12700">
            <a:solidFill>
              <a:schemeClr val="accent1">
                <a:lumMod val="25000"/>
              </a:schemeClr>
            </a:solidFill>
          </a:ln>
        </p:spPr>
        <p:txBody>
          <a:bodyPr wrap="none" rtlCol="0">
            <a:spAutoFit/>
          </a:bodyPr>
          <a:lstStyle/>
          <a:p>
            <a:r>
              <a:rPr lang="en-US" sz="2400" b="1" dirty="0" smtClean="0">
                <a:solidFill>
                  <a:schemeClr val="accent2">
                    <a:lumMod val="60000"/>
                    <a:lumOff val="40000"/>
                  </a:schemeClr>
                </a:solidFill>
                <a:latin typeface="Courier New" pitchFamily="49" charset="0"/>
                <a:cs typeface="Courier New" pitchFamily="49" charset="0"/>
              </a:rPr>
              <a:t>&lt;function defined here&gt;</a:t>
            </a:r>
          </a:p>
          <a:p>
            <a:endParaRPr lang="en-US" sz="2400" b="1" dirty="0" smtClean="0">
              <a:solidFill>
                <a:schemeClr val="accent2">
                  <a:lumMod val="60000"/>
                  <a:lumOff val="40000"/>
                </a:schemeClr>
              </a:solidFill>
              <a:latin typeface="Courier New" pitchFamily="49" charset="0"/>
              <a:cs typeface="Courier New" pitchFamily="49" charset="0"/>
            </a:endParaRPr>
          </a:p>
          <a:p>
            <a:r>
              <a:rPr lang="en-US" sz="2400" b="1" dirty="0" smtClean="0">
                <a:solidFill>
                  <a:schemeClr val="accent2">
                    <a:lumMod val="60000"/>
                    <a:lumOff val="40000"/>
                  </a:schemeClr>
                </a:solidFill>
                <a:latin typeface="Courier New" pitchFamily="49" charset="0"/>
                <a:cs typeface="Courier New" pitchFamily="49" charset="0"/>
              </a:rPr>
              <a:t>import sys</a:t>
            </a:r>
          </a:p>
          <a:p>
            <a:r>
              <a:rPr lang="en-US" sz="2400" b="1" dirty="0" err="1" smtClean="0">
                <a:solidFill>
                  <a:schemeClr val="accent2">
                    <a:lumMod val="60000"/>
                    <a:lumOff val="40000"/>
                  </a:schemeClr>
                </a:solidFill>
                <a:latin typeface="Courier New" pitchFamily="49" charset="0"/>
                <a:cs typeface="Courier New" pitchFamily="49" charset="0"/>
              </a:rPr>
              <a:t>dist</a:t>
            </a:r>
            <a:r>
              <a:rPr lang="en-US" sz="2400" b="1" dirty="0" smtClean="0">
                <a:solidFill>
                  <a:schemeClr val="accent2">
                    <a:lumMod val="60000"/>
                    <a:lumOff val="40000"/>
                  </a:schemeClr>
                </a:solidFill>
                <a:latin typeface="Courier New" pitchFamily="49" charset="0"/>
                <a:cs typeface="Courier New" pitchFamily="49" charset="0"/>
              </a:rPr>
              <a:t> = sys.argv[1]</a:t>
            </a:r>
          </a:p>
          <a:p>
            <a:r>
              <a:rPr lang="en-US" sz="2400" b="1" dirty="0" err="1" smtClean="0">
                <a:solidFill>
                  <a:schemeClr val="accent2">
                    <a:lumMod val="60000"/>
                    <a:lumOff val="40000"/>
                  </a:schemeClr>
                </a:solidFill>
                <a:latin typeface="Courier New" pitchFamily="49" charset="0"/>
                <a:cs typeface="Courier New" pitchFamily="49" charset="0"/>
              </a:rPr>
              <a:t>correctedDist</a:t>
            </a:r>
            <a:r>
              <a:rPr lang="en-US" sz="2400" b="1" dirty="0" smtClean="0">
                <a:solidFill>
                  <a:schemeClr val="accent2">
                    <a:lumMod val="60000"/>
                    <a:lumOff val="40000"/>
                  </a:schemeClr>
                </a:solidFill>
                <a:latin typeface="Courier New" pitchFamily="49" charset="0"/>
                <a:cs typeface="Courier New" pitchFamily="49" charset="0"/>
              </a:rPr>
              <a:t> = </a:t>
            </a:r>
            <a:r>
              <a:rPr lang="en-US" sz="2400" b="1" dirty="0" err="1" smtClean="0">
                <a:solidFill>
                  <a:schemeClr val="accent2">
                    <a:lumMod val="60000"/>
                    <a:lumOff val="40000"/>
                  </a:schemeClr>
                </a:solidFill>
                <a:latin typeface="Courier New" pitchFamily="49" charset="0"/>
                <a:cs typeface="Courier New" pitchFamily="49" charset="0"/>
              </a:rPr>
              <a:t>jc_dist</a:t>
            </a:r>
            <a:r>
              <a:rPr lang="en-US" sz="2400" b="1" dirty="0" smtClean="0">
                <a:solidFill>
                  <a:schemeClr val="accent2">
                    <a:lumMod val="60000"/>
                    <a:lumOff val="40000"/>
                  </a:schemeClr>
                </a:solidFill>
                <a:latin typeface="Courier New" pitchFamily="49" charset="0"/>
                <a:cs typeface="Courier New" pitchFamily="49" charset="0"/>
              </a:rPr>
              <a:t>(</a:t>
            </a:r>
            <a:r>
              <a:rPr lang="en-US" sz="2400" b="1" dirty="0" err="1" smtClean="0">
                <a:solidFill>
                  <a:schemeClr val="accent2">
                    <a:lumMod val="60000"/>
                    <a:lumOff val="40000"/>
                  </a:schemeClr>
                </a:solidFill>
                <a:latin typeface="Courier New" pitchFamily="49" charset="0"/>
                <a:cs typeface="Courier New" pitchFamily="49" charset="0"/>
              </a:rPr>
              <a:t>dist</a:t>
            </a:r>
            <a:r>
              <a:rPr lang="en-US" sz="2400" b="1" dirty="0" smtClean="0">
                <a:solidFill>
                  <a:schemeClr val="accent2">
                    <a:lumMod val="60000"/>
                    <a:lumOff val="40000"/>
                  </a:schemeClr>
                </a:solidFill>
                <a:latin typeface="Courier New" pitchFamily="49" charset="0"/>
                <a:cs typeface="Courier New" pitchFamily="49" charset="0"/>
              </a:rPr>
              <a:t>)</a:t>
            </a:r>
          </a:p>
          <a:p>
            <a:endParaRPr lang="en-US" sz="2400" b="1" dirty="0" smtClean="0">
              <a:solidFill>
                <a:schemeClr val="accent2">
                  <a:lumMod val="60000"/>
                  <a:lumOff val="40000"/>
                </a:schemeClr>
              </a:solidFill>
              <a:latin typeface="Courier New" pitchFamily="49" charset="0"/>
              <a:cs typeface="Courier New" pitchFamily="49" charset="0"/>
            </a:endParaRPr>
          </a:p>
          <a:p>
            <a:r>
              <a:rPr lang="en-US" sz="2400" b="1" dirty="0" err="1" smtClean="0">
                <a:solidFill>
                  <a:schemeClr val="accent2">
                    <a:lumMod val="60000"/>
                    <a:lumOff val="40000"/>
                  </a:schemeClr>
                </a:solidFill>
                <a:latin typeface="Courier New" pitchFamily="49" charset="0"/>
                <a:cs typeface="Courier New" pitchFamily="49" charset="0"/>
              </a:rPr>
              <a:t>AnotherDist</a:t>
            </a:r>
            <a:r>
              <a:rPr lang="en-US" sz="2400" b="1" dirty="0" smtClean="0">
                <a:solidFill>
                  <a:schemeClr val="accent2">
                    <a:lumMod val="60000"/>
                    <a:lumOff val="40000"/>
                  </a:schemeClr>
                </a:solidFill>
                <a:latin typeface="Courier New" pitchFamily="49" charset="0"/>
                <a:cs typeface="Courier New" pitchFamily="49" charset="0"/>
              </a:rPr>
              <a:t> = 0.354</a:t>
            </a:r>
            <a:endParaRPr lang="en-US" sz="2400" b="1" dirty="0">
              <a:solidFill>
                <a:schemeClr val="accent2">
                  <a:lumMod val="60000"/>
                  <a:lumOff val="40000"/>
                </a:schemeClr>
              </a:solidFill>
              <a:latin typeface="Courier New" pitchFamily="49" charset="0"/>
              <a:cs typeface="Courier New" pitchFamily="49" charset="0"/>
            </a:endParaRPr>
          </a:p>
          <a:p>
            <a:r>
              <a:rPr lang="en-US" sz="2400" b="1" dirty="0" err="1" smtClean="0">
                <a:solidFill>
                  <a:schemeClr val="accent2">
                    <a:lumMod val="60000"/>
                    <a:lumOff val="40000"/>
                  </a:schemeClr>
                </a:solidFill>
                <a:latin typeface="Courier New" pitchFamily="49" charset="0"/>
                <a:cs typeface="Courier New" pitchFamily="49" charset="0"/>
              </a:rPr>
              <a:t>AnotherCorrectedDist</a:t>
            </a:r>
            <a:r>
              <a:rPr lang="en-US" sz="2400" b="1" dirty="0" smtClean="0">
                <a:solidFill>
                  <a:schemeClr val="accent2">
                    <a:lumMod val="60000"/>
                    <a:lumOff val="40000"/>
                  </a:schemeClr>
                </a:solidFill>
                <a:latin typeface="Courier New" pitchFamily="49" charset="0"/>
                <a:cs typeface="Courier New" pitchFamily="49" charset="0"/>
              </a:rPr>
              <a:t> </a:t>
            </a:r>
            <a:r>
              <a:rPr lang="en-US" sz="2400" b="1" dirty="0">
                <a:solidFill>
                  <a:schemeClr val="accent2">
                    <a:lumMod val="60000"/>
                    <a:lumOff val="40000"/>
                  </a:schemeClr>
                </a:solidFill>
                <a:latin typeface="Courier New" pitchFamily="49" charset="0"/>
                <a:cs typeface="Courier New" pitchFamily="49" charset="0"/>
              </a:rPr>
              <a:t>= </a:t>
            </a:r>
            <a:r>
              <a:rPr lang="en-US" sz="2400" b="1" dirty="0" err="1" smtClean="0">
                <a:solidFill>
                  <a:schemeClr val="accent2">
                    <a:lumMod val="60000"/>
                    <a:lumOff val="40000"/>
                  </a:schemeClr>
                </a:solidFill>
                <a:latin typeface="Courier New" pitchFamily="49" charset="0"/>
                <a:cs typeface="Courier New" pitchFamily="49" charset="0"/>
              </a:rPr>
              <a:t>jc_dist</a:t>
            </a:r>
            <a:r>
              <a:rPr lang="en-US" sz="2400" b="1" dirty="0" smtClean="0">
                <a:solidFill>
                  <a:schemeClr val="accent2">
                    <a:lumMod val="60000"/>
                    <a:lumOff val="40000"/>
                  </a:schemeClr>
                </a:solidFill>
                <a:latin typeface="Courier New" pitchFamily="49" charset="0"/>
                <a:cs typeface="Courier New" pitchFamily="49" charset="0"/>
              </a:rPr>
              <a:t>(</a:t>
            </a:r>
            <a:r>
              <a:rPr lang="en-US" sz="2400" b="1" dirty="0" err="1" smtClean="0">
                <a:solidFill>
                  <a:schemeClr val="accent2">
                    <a:lumMod val="60000"/>
                    <a:lumOff val="40000"/>
                  </a:schemeClr>
                </a:solidFill>
                <a:latin typeface="Courier New" pitchFamily="49" charset="0"/>
                <a:cs typeface="Courier New" pitchFamily="49" charset="0"/>
              </a:rPr>
              <a:t>AnotherDist</a:t>
            </a:r>
            <a:r>
              <a:rPr lang="en-US" sz="2400" b="1" dirty="0" smtClean="0">
                <a:solidFill>
                  <a:schemeClr val="accent2">
                    <a:lumMod val="60000"/>
                    <a:lumOff val="40000"/>
                  </a:schemeClr>
                </a:solidFill>
                <a:latin typeface="Courier New" pitchFamily="49" charset="0"/>
                <a:cs typeface="Courier New" pitchFamily="49" charset="0"/>
              </a:rPr>
              <a:t>)</a:t>
            </a:r>
          </a:p>
          <a:p>
            <a:endParaRPr lang="en-US" sz="2400" b="1" dirty="0">
              <a:solidFill>
                <a:schemeClr val="accent2">
                  <a:lumMod val="60000"/>
                  <a:lumOff val="40000"/>
                </a:schemeClr>
              </a:solidFill>
              <a:latin typeface="Courier New" pitchFamily="49" charset="0"/>
              <a:cs typeface="Courier New" pitchFamily="49" charset="0"/>
            </a:endParaRPr>
          </a:p>
          <a:p>
            <a:r>
              <a:rPr lang="en-US" sz="2400" b="1" dirty="0" err="1" smtClean="0">
                <a:solidFill>
                  <a:schemeClr val="accent2">
                    <a:lumMod val="60000"/>
                    <a:lumOff val="40000"/>
                  </a:schemeClr>
                </a:solidFill>
                <a:latin typeface="Courier New" pitchFamily="49" charset="0"/>
                <a:cs typeface="Courier New" pitchFamily="49" charset="0"/>
              </a:rPr>
              <a:t>OneMoreCorrectedDist</a:t>
            </a:r>
            <a:r>
              <a:rPr lang="en-US" sz="2400" b="1" dirty="0" smtClean="0">
                <a:solidFill>
                  <a:schemeClr val="accent2">
                    <a:lumMod val="60000"/>
                    <a:lumOff val="40000"/>
                  </a:schemeClr>
                </a:solidFill>
                <a:latin typeface="Courier New" pitchFamily="49" charset="0"/>
                <a:cs typeface="Courier New" pitchFamily="49" charset="0"/>
              </a:rPr>
              <a:t> = </a:t>
            </a:r>
            <a:r>
              <a:rPr lang="en-US" sz="2400" b="1" dirty="0" err="1" smtClean="0">
                <a:solidFill>
                  <a:schemeClr val="accent2">
                    <a:lumMod val="60000"/>
                    <a:lumOff val="40000"/>
                  </a:schemeClr>
                </a:solidFill>
                <a:latin typeface="Courier New" pitchFamily="49" charset="0"/>
                <a:cs typeface="Courier New" pitchFamily="49" charset="0"/>
              </a:rPr>
              <a:t>jc_dist</a:t>
            </a:r>
            <a:r>
              <a:rPr lang="en-US" sz="2400" b="1" dirty="0" smtClean="0">
                <a:solidFill>
                  <a:schemeClr val="accent2">
                    <a:lumMod val="60000"/>
                    <a:lumOff val="40000"/>
                  </a:schemeClr>
                </a:solidFill>
                <a:latin typeface="Courier New" pitchFamily="49" charset="0"/>
                <a:cs typeface="Courier New" pitchFamily="49" charset="0"/>
              </a:rPr>
              <a:t>(0.63)</a:t>
            </a:r>
          </a:p>
          <a:p>
            <a:endParaRPr lang="en-US" sz="2400" b="1" dirty="0" smtClean="0">
              <a:solidFill>
                <a:schemeClr val="accent2">
                  <a:lumMod val="60000"/>
                  <a:lumOff val="40000"/>
                </a:schemeClr>
              </a:solidFill>
              <a:latin typeface="Courier New" pitchFamily="49" charset="0"/>
              <a:cs typeface="Courier New" pitchFamily="49" charset="0"/>
            </a:endParaRPr>
          </a:p>
          <a:p>
            <a:r>
              <a:rPr lang="en-US" sz="2400" b="1" dirty="0" smtClean="0">
                <a:solidFill>
                  <a:schemeClr val="accent2">
                    <a:lumMod val="60000"/>
                    <a:lumOff val="40000"/>
                  </a:schemeClr>
                </a:solidFill>
                <a:latin typeface="Courier New" pitchFamily="49" charset="0"/>
                <a:cs typeface="Courier New" pitchFamily="49" charset="0"/>
              </a:rPr>
              <a:t># What about …</a:t>
            </a:r>
            <a:endParaRPr lang="en-US" sz="2400" b="1" dirty="0">
              <a:solidFill>
                <a:schemeClr val="accent2">
                  <a:lumMod val="60000"/>
                  <a:lumOff val="40000"/>
                </a:schemeClr>
              </a:solidFill>
              <a:latin typeface="Courier New" pitchFamily="49" charset="0"/>
              <a:cs typeface="Courier New" pitchFamily="49" charset="0"/>
            </a:endParaRPr>
          </a:p>
          <a:p>
            <a:r>
              <a:rPr lang="en-US" sz="2400" b="1" dirty="0" err="1" smtClean="0">
                <a:solidFill>
                  <a:schemeClr val="accent2">
                    <a:lumMod val="60000"/>
                    <a:lumOff val="40000"/>
                  </a:schemeClr>
                </a:solidFill>
                <a:latin typeface="Courier New" pitchFamily="49" charset="0"/>
                <a:cs typeface="Courier New" pitchFamily="49" charset="0"/>
              </a:rPr>
              <a:t>jc_dist</a:t>
            </a:r>
            <a:r>
              <a:rPr lang="en-US" sz="2400" b="1" dirty="0" smtClean="0">
                <a:solidFill>
                  <a:schemeClr val="accent2">
                    <a:lumMod val="60000"/>
                    <a:lumOff val="40000"/>
                  </a:schemeClr>
                </a:solidFill>
                <a:latin typeface="Courier New" pitchFamily="49" charset="0"/>
                <a:cs typeface="Courier New" pitchFamily="49" charset="0"/>
              </a:rPr>
              <a:t>(0.57)</a:t>
            </a:r>
          </a:p>
        </p:txBody>
      </p:sp>
      <p:sp>
        <p:nvSpPr>
          <p:cNvPr id="4" name="Title 1"/>
          <p:cNvSpPr txBox="1">
            <a:spLocks/>
          </p:cNvSpPr>
          <p:nvPr/>
        </p:nvSpPr>
        <p:spPr>
          <a:xfrm>
            <a:off x="0" y="0"/>
            <a:ext cx="91440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fontAlgn="auto">
              <a:spcAft>
                <a:spcPts val="0"/>
              </a:spcAft>
            </a:pPr>
            <a:r>
              <a:rPr lang="en-US" dirty="0" smtClean="0">
                <a:latin typeface="Calibri"/>
              </a:rPr>
              <a:t>Using (calling) a function</a:t>
            </a:r>
            <a:endParaRPr lang="en-US" dirty="0">
              <a:latin typeface="Calibri"/>
            </a:endParaRPr>
          </a:p>
        </p:txBody>
      </p:sp>
    </p:spTree>
    <p:extLst>
      <p:ext uri="{BB962C8B-B14F-4D97-AF65-F5344CB8AC3E}">
        <p14:creationId xmlns:p14="http://schemas.microsoft.com/office/powerpoint/2010/main" val="2199581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20005</TotalTime>
  <Words>1603</Words>
  <Application>Microsoft Office PowerPoint</Application>
  <PresentationFormat>On-screen Show (4:3)</PresentationFormat>
  <Paragraphs>307</Paragraphs>
  <Slides>23</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23</vt:i4>
      </vt:variant>
    </vt:vector>
  </HeadingPairs>
  <TitlesOfParts>
    <vt:vector size="27" baseType="lpstr">
      <vt:lpstr>Default Design</vt:lpstr>
      <vt:lpstr>Office Theme</vt:lpstr>
      <vt:lpstr>1_Office Theme</vt:lpstr>
      <vt:lpstr>Equation</vt:lpstr>
      <vt:lpstr>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William S Noble</dc:creator>
  <cp:lastModifiedBy>Elhanan Borenstein</cp:lastModifiedBy>
  <cp:revision>241</cp:revision>
  <cp:lastPrinted>2018-02-05T17:29:39Z</cp:lastPrinted>
  <dcterms:created xsi:type="dcterms:W3CDTF">2008-01-08T19:18:25Z</dcterms:created>
  <dcterms:modified xsi:type="dcterms:W3CDTF">2018-02-07T17:38:02Z</dcterms:modified>
</cp:coreProperties>
</file>