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6" r:id="rId2"/>
    <p:sldId id="302" r:id="rId3"/>
    <p:sldId id="335" r:id="rId4"/>
    <p:sldId id="336" r:id="rId5"/>
    <p:sldId id="340" r:id="rId6"/>
    <p:sldId id="338" r:id="rId7"/>
    <p:sldId id="342" r:id="rId8"/>
    <p:sldId id="343" r:id="rId9"/>
    <p:sldId id="341" r:id="rId10"/>
    <p:sldId id="344" r:id="rId11"/>
    <p:sldId id="345" r:id="rId12"/>
    <p:sldId id="298" r:id="rId1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899"/>
    <a:srgbClr val="BD05A7"/>
    <a:srgbClr val="8997FB"/>
    <a:srgbClr val="5C6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1" autoAdjust="0"/>
    <p:restoredTop sz="90822" autoAdjust="0"/>
  </p:normalViewPr>
  <p:slideViewPr>
    <p:cSldViewPr snapToGrid="0" snapToObjects="1">
      <p:cViewPr varScale="1">
        <p:scale>
          <a:sx n="76" d="100"/>
          <a:sy n="76" d="100"/>
        </p:scale>
        <p:origin x="-12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EB6C8F8-BAF1-4771-8ABC-F292796824D3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5CBDB18-3D9F-4418-9A87-947707E85F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93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 S and 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BDB18-3D9F-4418-9A87-947707E85F9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8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C46C4-6244-410F-ADEC-3A86893A4423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143000"/>
            <a:ext cx="8790214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b="1" dirty="0" smtClean="0"/>
              <a:t>Parsimony</a:t>
            </a:r>
            <a:br>
              <a:rPr lang="en-US" sz="7200" b="1" dirty="0" smtClean="0"/>
            </a:br>
            <a:r>
              <a:rPr lang="en-US" sz="3600" b="1" dirty="0" smtClean="0"/>
              <a:t>Small Parsimony</a:t>
            </a:r>
            <a:endParaRPr lang="en-US" sz="3600" b="1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239000" cy="1752600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Genome 559: Introduction to Statistical and Computational Genomics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Elhanan </a:t>
            </a:r>
            <a:r>
              <a:rPr lang="en-US" sz="2800" b="1" dirty="0" err="1" smtClean="0">
                <a:solidFill>
                  <a:schemeClr val="tx1"/>
                </a:solidFill>
              </a:rPr>
              <a:t>Borenstein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/>
          <p:cNvSpPr txBox="1"/>
          <p:nvPr/>
        </p:nvSpPr>
        <p:spPr>
          <a:xfrm>
            <a:off x="4254129" y="5459834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T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076103" y="5454914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T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117549" y="5081306"/>
            <a:ext cx="240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T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841817" y="4705224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T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790834" y="4336520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A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6613" y="1066801"/>
            <a:ext cx="8836090" cy="2497494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800" dirty="0" smtClean="0"/>
              <a:t>Pick </a:t>
            </a:r>
            <a:r>
              <a:rPr lang="en-US" sz="2800" dirty="0"/>
              <a:t>arbitrary state </a:t>
            </a:r>
            <a:r>
              <a:rPr lang="en-US" sz="2800" dirty="0" smtClean="0"/>
              <a:t>in </a:t>
            </a:r>
            <a:r>
              <a:rPr lang="en-US" sz="2800" i="1" dirty="0" err="1" smtClean="0"/>
              <a:t>R</a:t>
            </a:r>
            <a:r>
              <a:rPr lang="en-US" sz="2800" i="1" baseline="-25000" dirty="0" err="1" smtClean="0"/>
              <a:t>root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to be the state of the root ,</a:t>
            </a:r>
            <a:r>
              <a:rPr lang="en-US" sz="2800" dirty="0" err="1" smtClean="0"/>
              <a:t>s</a:t>
            </a:r>
            <a:r>
              <a:rPr lang="en-US" sz="2800" baseline="-25000" dirty="0" err="1" smtClean="0"/>
              <a:t>root</a:t>
            </a:r>
            <a:endParaRPr lang="en-US" sz="2800" baseline="-25000" dirty="0"/>
          </a:p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800" dirty="0" smtClean="0"/>
              <a:t>Traverse the tree from </a:t>
            </a:r>
            <a:r>
              <a:rPr lang="en-US" sz="2800" dirty="0"/>
              <a:t>root to leaves </a:t>
            </a:r>
            <a:r>
              <a:rPr lang="en-US" sz="2800" dirty="0" smtClean="0"/>
              <a:t>(“pre-order”)</a:t>
            </a:r>
          </a:p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800" dirty="0" smtClean="0"/>
              <a:t>Determine </a:t>
            </a:r>
            <a:r>
              <a:rPr lang="en-US" sz="2800" i="1" dirty="0" err="1" smtClean="0"/>
              <a:t>s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/>
              <a:t>of internal node </a:t>
            </a:r>
            <a:r>
              <a:rPr lang="en-US" sz="2800" i="1" dirty="0" smtClean="0"/>
              <a:t>i</a:t>
            </a:r>
            <a:r>
              <a:rPr lang="en-US" sz="2800" dirty="0" smtClean="0"/>
              <a:t> </a:t>
            </a:r>
            <a:r>
              <a:rPr lang="en-US" sz="2800" dirty="0"/>
              <a:t>with parent </a:t>
            </a:r>
            <a:r>
              <a:rPr lang="en-US" sz="2800" i="1" dirty="0" smtClean="0"/>
              <a:t>j</a:t>
            </a:r>
            <a:r>
              <a:rPr lang="en-US" sz="2800" dirty="0" smtClean="0"/>
              <a:t>: </a:t>
            </a:r>
            <a:endParaRPr lang="en-US" sz="2800" dirty="0"/>
          </a:p>
          <a:p>
            <a:pPr lvl="0"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2. Fitch’s algorithm: Top-down </a:t>
            </a:r>
            <a:r>
              <a:rPr lang="en-US" dirty="0"/>
              <a:t>phase</a:t>
            </a:r>
            <a:br>
              <a:rPr lang="en-US" dirty="0"/>
            </a:br>
            <a:r>
              <a:rPr lang="en-US" sz="2400" i="1" dirty="0" smtClean="0"/>
              <a:t>(Pick a state </a:t>
            </a:r>
            <a:r>
              <a:rPr lang="en-US" sz="2400" i="1" dirty="0"/>
              <a:t>for each internal </a:t>
            </a:r>
            <a:r>
              <a:rPr lang="en-US" sz="2400" i="1" dirty="0" smtClean="0"/>
              <a:t>node)</a:t>
            </a:r>
            <a:endParaRPr lang="en-US" sz="2400" i="1" dirty="0"/>
          </a:p>
        </p:txBody>
      </p:sp>
      <p:grpSp>
        <p:nvGrpSpPr>
          <p:cNvPr id="39" name="Group 38"/>
          <p:cNvGrpSpPr/>
          <p:nvPr/>
        </p:nvGrpSpPr>
        <p:grpSpPr>
          <a:xfrm>
            <a:off x="3032043" y="4308527"/>
            <a:ext cx="2926703" cy="1874431"/>
            <a:chOff x="5400956" y="1315865"/>
            <a:chExt cx="2926703" cy="2684052"/>
          </a:xfrm>
        </p:grpSpPr>
        <p:sp>
          <p:nvSpPr>
            <p:cNvPr id="40" name="Line 13"/>
            <p:cNvSpPr>
              <a:spLocks noChangeShapeType="1"/>
            </p:cNvSpPr>
            <p:nvPr/>
          </p:nvSpPr>
          <p:spPr bwMode="auto">
            <a:xfrm>
              <a:off x="6498469" y="1855612"/>
              <a:ext cx="1829189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0" name="Line 13"/>
            <p:cNvSpPr>
              <a:spLocks noChangeShapeType="1"/>
            </p:cNvSpPr>
            <p:nvPr/>
          </p:nvSpPr>
          <p:spPr bwMode="auto">
            <a:xfrm rot="5400000">
              <a:off x="5131083" y="3730042"/>
              <a:ext cx="539747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8" name="Line 13"/>
            <p:cNvSpPr>
              <a:spLocks noChangeShapeType="1"/>
            </p:cNvSpPr>
            <p:nvPr/>
          </p:nvSpPr>
          <p:spPr bwMode="auto">
            <a:xfrm rot="5400000">
              <a:off x="5716423" y="3730042"/>
              <a:ext cx="539747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 rot="5400000">
              <a:off x="6301763" y="3730042"/>
              <a:ext cx="539747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0" name="Line 13"/>
            <p:cNvSpPr>
              <a:spLocks noChangeShapeType="1"/>
            </p:cNvSpPr>
            <p:nvPr/>
          </p:nvSpPr>
          <p:spPr bwMode="auto">
            <a:xfrm rot="5400000">
              <a:off x="6887103" y="3730042"/>
              <a:ext cx="539747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1" name="Line 13"/>
            <p:cNvSpPr>
              <a:spLocks noChangeShapeType="1"/>
            </p:cNvSpPr>
            <p:nvPr/>
          </p:nvSpPr>
          <p:spPr bwMode="auto">
            <a:xfrm rot="5400000">
              <a:off x="7209385" y="3466985"/>
              <a:ext cx="1065864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2" name="Line 13"/>
            <p:cNvSpPr>
              <a:spLocks noChangeShapeType="1"/>
            </p:cNvSpPr>
            <p:nvPr/>
          </p:nvSpPr>
          <p:spPr bwMode="auto">
            <a:xfrm rot="5400000">
              <a:off x="7255507" y="2927766"/>
              <a:ext cx="2144303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3" name="Line 13"/>
            <p:cNvSpPr>
              <a:spLocks noChangeShapeType="1"/>
            </p:cNvSpPr>
            <p:nvPr/>
          </p:nvSpPr>
          <p:spPr bwMode="auto">
            <a:xfrm>
              <a:off x="6571636" y="3469629"/>
              <a:ext cx="585341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Line 13"/>
            <p:cNvSpPr>
              <a:spLocks noChangeShapeType="1"/>
            </p:cNvSpPr>
            <p:nvPr/>
          </p:nvSpPr>
          <p:spPr bwMode="auto">
            <a:xfrm>
              <a:off x="5400956" y="3457001"/>
              <a:ext cx="585340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 rot="5400000">
              <a:off x="5160688" y="2924066"/>
              <a:ext cx="1065875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Line 13"/>
            <p:cNvSpPr>
              <a:spLocks noChangeShapeType="1"/>
            </p:cNvSpPr>
            <p:nvPr/>
          </p:nvSpPr>
          <p:spPr bwMode="auto">
            <a:xfrm rot="5400000">
              <a:off x="6594432" y="3203924"/>
              <a:ext cx="539747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Line 13"/>
            <p:cNvSpPr>
              <a:spLocks noChangeShapeType="1"/>
            </p:cNvSpPr>
            <p:nvPr/>
          </p:nvSpPr>
          <p:spPr bwMode="auto">
            <a:xfrm>
              <a:off x="6864306" y="2934050"/>
              <a:ext cx="878012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8" name="Line 13"/>
            <p:cNvSpPr>
              <a:spLocks noChangeShapeType="1"/>
            </p:cNvSpPr>
            <p:nvPr/>
          </p:nvSpPr>
          <p:spPr bwMode="auto">
            <a:xfrm>
              <a:off x="5693626" y="2391128"/>
              <a:ext cx="1609686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9" name="Line 13"/>
            <p:cNvSpPr>
              <a:spLocks noChangeShapeType="1"/>
            </p:cNvSpPr>
            <p:nvPr/>
          </p:nvSpPr>
          <p:spPr bwMode="auto">
            <a:xfrm rot="5400000">
              <a:off x="6229714" y="2125486"/>
              <a:ext cx="539747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Line 13"/>
            <p:cNvSpPr>
              <a:spLocks noChangeShapeType="1"/>
            </p:cNvSpPr>
            <p:nvPr/>
          </p:nvSpPr>
          <p:spPr bwMode="auto">
            <a:xfrm rot="5400000">
              <a:off x="7033438" y="2661002"/>
              <a:ext cx="539747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1" name="Line 13"/>
            <p:cNvSpPr>
              <a:spLocks noChangeShapeType="1"/>
            </p:cNvSpPr>
            <p:nvPr/>
          </p:nvSpPr>
          <p:spPr bwMode="auto">
            <a:xfrm rot="5400000">
              <a:off x="7161414" y="1585739"/>
              <a:ext cx="539747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683230" y="6115534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human</a:t>
            </a:r>
            <a:endParaRPr lang="en-US" sz="12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3300629" y="6115534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chimp</a:t>
            </a:r>
            <a:endParaRPr lang="en-US" sz="12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054856" y="6115533"/>
            <a:ext cx="585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gorilla</a:t>
            </a:r>
            <a:endParaRPr lang="en-US" sz="12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4480127" y="6115534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lemur</a:t>
            </a:r>
            <a:endParaRPr lang="en-US" sz="12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3857918" y="6115534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gibbon</a:t>
            </a:r>
            <a:endParaRPr lang="en-US" sz="12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5582680" y="6115534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bonobo</a:t>
            </a:r>
            <a:endParaRPr lang="en-US" sz="1200" b="1" dirty="0"/>
          </a:p>
        </p:txBody>
      </p:sp>
      <p:grpSp>
        <p:nvGrpSpPr>
          <p:cNvPr id="88" name="Group 87"/>
          <p:cNvGrpSpPr/>
          <p:nvPr/>
        </p:nvGrpSpPr>
        <p:grpSpPr>
          <a:xfrm>
            <a:off x="2871583" y="6275937"/>
            <a:ext cx="3266860" cy="400110"/>
            <a:chOff x="5273875" y="6173340"/>
            <a:chExt cx="3266860" cy="400110"/>
          </a:xfrm>
        </p:grpSpPr>
        <p:sp>
          <p:nvSpPr>
            <p:cNvPr id="89" name="TextBox 88"/>
            <p:cNvSpPr txBox="1"/>
            <p:nvPr/>
          </p:nvSpPr>
          <p:spPr>
            <a:xfrm>
              <a:off x="5273875" y="6173340"/>
              <a:ext cx="320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70C0"/>
                  </a:solidFill>
                </a:rPr>
                <a:t>C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859215" y="6173340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70C0"/>
                  </a:solidFill>
                </a:rPr>
                <a:t>T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444555" y="6173340"/>
              <a:ext cx="3481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70C0"/>
                  </a:solidFill>
                </a:rPr>
                <a:t>G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029894" y="6173340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70C0"/>
                  </a:solidFill>
                </a:rPr>
                <a:t>T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615236" y="6173340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70C0"/>
                  </a:solidFill>
                </a:rPr>
                <a:t>A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8200577" y="6173340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70C0"/>
                  </a:solidFill>
                </a:rPr>
                <a:t>A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07" name="Rectangle 106"/>
          <p:cNvSpPr/>
          <p:nvPr/>
        </p:nvSpPr>
        <p:spPr>
          <a:xfrm>
            <a:off x="6267483" y="5464405"/>
            <a:ext cx="25462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Parsimony-score </a:t>
            </a:r>
            <a:r>
              <a:rPr lang="en-US" sz="2000" b="1" dirty="0" smtClean="0"/>
              <a:t>= 4</a:t>
            </a:r>
            <a:endParaRPr lang="en-US" sz="2000" b="1" dirty="0"/>
          </a:p>
        </p:txBody>
      </p:sp>
      <p:sp>
        <p:nvSpPr>
          <p:cNvPr id="108" name="AutoShape 17"/>
          <p:cNvSpPr>
            <a:spLocks noChangeArrowheads="1"/>
          </p:cNvSpPr>
          <p:nvPr/>
        </p:nvSpPr>
        <p:spPr bwMode="auto">
          <a:xfrm flipV="1">
            <a:off x="1653016" y="4224959"/>
            <a:ext cx="766916" cy="2241205"/>
          </a:xfrm>
          <a:prstGeom prst="upArrow">
            <a:avLst>
              <a:gd name="adj1" fmla="val 50000"/>
              <a:gd name="adj2" fmla="val 5048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/>
            <a:endParaRPr lang="en-US" sz="2000" b="1" dirty="0">
              <a:solidFill>
                <a:srgbClr val="000099"/>
              </a:solidFill>
              <a:latin typeface="Comic Sans MS" pitchFamily="66" charset="0"/>
            </a:endParaRPr>
          </a:p>
          <a:p>
            <a:pPr algn="ctr"/>
            <a:endParaRPr lang="en-US" sz="2000" b="1" dirty="0">
              <a:solidFill>
                <a:srgbClr val="000099"/>
              </a:solidFill>
              <a:latin typeface="Comic Sans MS" pitchFamily="66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829046" y="488838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2</a:t>
            </a:r>
            <a:endParaRPr lang="en-US" sz="4000" b="1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748791"/>
              </p:ext>
            </p:extLst>
          </p:nvPr>
        </p:nvGraphicFramePr>
        <p:xfrm>
          <a:off x="2352675" y="2701925"/>
          <a:ext cx="4872038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Equation" r:id="rId3" imgW="2514600" imgH="482400" progId="Equation.3">
                  <p:embed/>
                </p:oleObj>
              </mc:Choice>
              <mc:Fallback>
                <p:oleObj name="Equation" r:id="rId3" imgW="2514600" imgH="4824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675" y="2701925"/>
                        <a:ext cx="4872038" cy="935038"/>
                      </a:xfrm>
                      <a:prstGeom prst="rect">
                        <a:avLst/>
                      </a:prstGeom>
                      <a:solidFill>
                        <a:srgbClr val="FDEADA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231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576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And now</a:t>
            </a:r>
            <a:br>
              <a:rPr lang="en-US" dirty="0" smtClean="0"/>
            </a:br>
            <a:r>
              <a:rPr lang="en-US" dirty="0" smtClean="0"/>
              <a:t>back to the “big” parsimony problem …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0304" y="308637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dirty="0" smtClean="0"/>
              <a:t>How do we find the most parsimonious tree amongst the </a:t>
            </a:r>
            <a:r>
              <a:rPr lang="en-US" sz="3200" b="1" i="1" dirty="0" smtClean="0"/>
              <a:t>many </a:t>
            </a:r>
            <a:r>
              <a:rPr lang="en-US" sz="3200" i="1" dirty="0" smtClean="0"/>
              <a:t>possible trees?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202968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066800"/>
            <a:ext cx="8382000" cy="54133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/>
              <a:t>The parsimony principle:</a:t>
            </a:r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/>
              <a:t>Find the tree that requires the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fewest evolutionary changes</a:t>
            </a:r>
            <a:r>
              <a:rPr lang="en-US" sz="2400" dirty="0"/>
              <a:t>!</a:t>
            </a:r>
          </a:p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A fundamentally different method: </a:t>
            </a:r>
            <a:endParaRPr lang="en-US" sz="2800" dirty="0" smtClean="0"/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Search rather than reconstruct</a:t>
            </a:r>
          </a:p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/>
              <a:t>Parsimony algorithm</a:t>
            </a:r>
            <a:endParaRPr lang="en-US" sz="2800" dirty="0"/>
          </a:p>
          <a:p>
            <a:pPr marL="914400" lvl="1" indent="-457200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400" dirty="0"/>
              <a:t>Construct all possible trees</a:t>
            </a:r>
          </a:p>
          <a:p>
            <a:pPr marL="914400" lvl="1" indent="-457200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400" dirty="0"/>
              <a:t>For each site in the alignment and for each tree count the minimal number of changes required</a:t>
            </a:r>
          </a:p>
          <a:p>
            <a:pPr marL="914400" lvl="1" indent="-457200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400" dirty="0"/>
              <a:t>Add </a:t>
            </a:r>
            <a:r>
              <a:rPr lang="en-US" sz="2400" dirty="0" smtClean="0"/>
              <a:t>sites to </a:t>
            </a:r>
            <a:r>
              <a:rPr lang="en-US" sz="2400" dirty="0"/>
              <a:t>obtain the total number of changes </a:t>
            </a:r>
            <a:r>
              <a:rPr lang="en-US" sz="2400" dirty="0" smtClean="0"/>
              <a:t>required for </a:t>
            </a:r>
            <a:r>
              <a:rPr lang="en-US" sz="2400" dirty="0"/>
              <a:t>each tree</a:t>
            </a:r>
          </a:p>
          <a:p>
            <a:pPr marL="914400" lvl="1" indent="-457200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400" dirty="0"/>
              <a:t>Pick the tree with the lowest score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 quick review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102220" y="1166323"/>
            <a:ext cx="2565919" cy="2920485"/>
            <a:chOff x="6550090" y="1222309"/>
            <a:chExt cx="2118049" cy="2295331"/>
          </a:xfrm>
        </p:grpSpPr>
        <p:sp>
          <p:nvSpPr>
            <p:cNvPr id="2" name="Rectangle 1"/>
            <p:cNvSpPr/>
            <p:nvPr/>
          </p:nvSpPr>
          <p:spPr>
            <a:xfrm>
              <a:off x="6550090" y="1222309"/>
              <a:ext cx="2118049" cy="2295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hgco_tree5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3583" y="1339069"/>
              <a:ext cx="1940581" cy="20973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807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066800"/>
            <a:ext cx="8382000" cy="54133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/>
              <a:t>The parsimony principle:</a:t>
            </a:r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/>
              <a:t>Find the tree that requires the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fewest </a:t>
            </a:r>
            <a:r>
              <a:rPr lang="en-US" sz="2400" dirty="0"/>
              <a:t>evolutionary changes!</a:t>
            </a:r>
          </a:p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A fundamentally different method: </a:t>
            </a:r>
            <a:endParaRPr lang="en-US" sz="2800" dirty="0" smtClean="0"/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Search rather than reconstruct</a:t>
            </a:r>
          </a:p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/>
              <a:t>Parsimony algorithm</a:t>
            </a:r>
            <a:endParaRPr lang="en-US" sz="2800" dirty="0"/>
          </a:p>
          <a:p>
            <a:pPr marL="914400" lvl="1" indent="-457200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400" dirty="0"/>
              <a:t>Construct all possible trees</a:t>
            </a:r>
          </a:p>
          <a:p>
            <a:pPr marL="914400" lvl="1" indent="-457200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400" dirty="0"/>
              <a:t>For each site in the alignment and for each tree count the minimal number of changes required</a:t>
            </a:r>
          </a:p>
          <a:p>
            <a:pPr marL="914400" lvl="1" indent="-457200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400" dirty="0"/>
              <a:t>Add </a:t>
            </a:r>
            <a:r>
              <a:rPr lang="en-US" sz="2400" dirty="0" smtClean="0"/>
              <a:t>sites to </a:t>
            </a:r>
            <a:r>
              <a:rPr lang="en-US" sz="2400" dirty="0"/>
              <a:t>obtain the total number of changes </a:t>
            </a:r>
            <a:r>
              <a:rPr lang="en-US" sz="2400" dirty="0" smtClean="0"/>
              <a:t>required for </a:t>
            </a:r>
            <a:r>
              <a:rPr lang="en-US" sz="2400" dirty="0"/>
              <a:t>each tree</a:t>
            </a:r>
          </a:p>
          <a:p>
            <a:pPr marL="914400" lvl="1" indent="-457200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400" dirty="0"/>
              <a:t>Pick the tree with the lowest score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 quick review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102220" y="1166323"/>
            <a:ext cx="2565919" cy="2920485"/>
            <a:chOff x="6550090" y="1222309"/>
            <a:chExt cx="2118049" cy="2295331"/>
          </a:xfrm>
        </p:grpSpPr>
        <p:sp>
          <p:nvSpPr>
            <p:cNvPr id="2" name="Rectangle 1"/>
            <p:cNvSpPr/>
            <p:nvPr/>
          </p:nvSpPr>
          <p:spPr>
            <a:xfrm>
              <a:off x="6550090" y="1222309"/>
              <a:ext cx="2118049" cy="2295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hgco_tree5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3583" y="1339069"/>
              <a:ext cx="1940581" cy="2097396"/>
            </a:xfrm>
            <a:prstGeom prst="rect">
              <a:avLst/>
            </a:prstGeom>
          </p:spPr>
        </p:pic>
      </p:grpSp>
      <p:sp>
        <p:nvSpPr>
          <p:cNvPr id="7" name="Line Callout 1 (Accent Bar) 6"/>
          <p:cNvSpPr/>
          <p:nvPr/>
        </p:nvSpPr>
        <p:spPr>
          <a:xfrm>
            <a:off x="5107446" y="3843560"/>
            <a:ext cx="1108036" cy="383491"/>
          </a:xfrm>
          <a:prstGeom prst="accentCallout1">
            <a:avLst>
              <a:gd name="adj1" fmla="val 43080"/>
              <a:gd name="adj2" fmla="val -4047"/>
              <a:gd name="adj3" fmla="val 55332"/>
              <a:gd name="adj4" fmla="val -32788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Too many!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Line Callout 1 (Accent Bar) 8"/>
          <p:cNvSpPr/>
          <p:nvPr/>
        </p:nvSpPr>
        <p:spPr>
          <a:xfrm>
            <a:off x="6443508" y="4655977"/>
            <a:ext cx="1907389" cy="449468"/>
          </a:xfrm>
          <a:prstGeom prst="accentCallout1">
            <a:avLst>
              <a:gd name="adj1" fmla="val 18750"/>
              <a:gd name="adj2" fmla="val -4047"/>
              <a:gd name="adj3" fmla="val 44886"/>
              <a:gd name="adj4" fmla="val -23953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The small parsimony problem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7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0999" y="1066800"/>
            <a:ext cx="8557727" cy="5413375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We </a:t>
            </a:r>
            <a:r>
              <a:rPr lang="en-US" sz="2800" dirty="0" smtClean="0"/>
              <a:t>divided the problem of finding the most parsimonious tree into two sub-problems:</a:t>
            </a:r>
            <a:endParaRPr lang="en-US" sz="2800" dirty="0"/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b="1" dirty="0"/>
              <a:t>Large parsimony:</a:t>
            </a:r>
            <a:r>
              <a:rPr lang="en-US" sz="2400" dirty="0"/>
              <a:t> Find the topology which gives best score</a:t>
            </a:r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b="1" dirty="0" smtClean="0"/>
              <a:t>Small </a:t>
            </a:r>
            <a:r>
              <a:rPr lang="en-US" sz="2400" b="1" dirty="0"/>
              <a:t>parsimony</a:t>
            </a:r>
            <a:r>
              <a:rPr lang="en-US" sz="2400" dirty="0"/>
              <a:t>: Given </a:t>
            </a:r>
            <a:r>
              <a:rPr lang="en-US" sz="2400" dirty="0" smtClean="0"/>
              <a:t>a tree topology and the state in all the tips, find the minimal number of changes required</a:t>
            </a:r>
            <a:endParaRPr lang="en-US" sz="2400" dirty="0"/>
          </a:p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/>
          </a:p>
          <a:p>
            <a:pPr marL="342900" lvl="0" indent="-342900">
              <a:spcAft>
                <a:spcPts val="12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/>
              <a:t>Divide </a:t>
            </a:r>
            <a:r>
              <a:rPr lang="en-US" sz="2800" dirty="0"/>
              <a:t>and conquer</a:t>
            </a:r>
            <a:r>
              <a:rPr lang="en-US" sz="2800" dirty="0" smtClean="0"/>
              <a:t>. </a:t>
            </a:r>
            <a:r>
              <a:rPr lang="en-US" sz="2800" b="1" dirty="0" smtClean="0"/>
              <a:t>Think functions !!</a:t>
            </a:r>
          </a:p>
          <a:p>
            <a:pPr marL="342900" lvl="0" indent="-342900">
              <a:spcAft>
                <a:spcPts val="12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/>
              <a:t>Large </a:t>
            </a:r>
            <a:r>
              <a:rPr lang="en-US" sz="2800" dirty="0"/>
              <a:t>parsimony is </a:t>
            </a:r>
            <a:r>
              <a:rPr lang="en-US" sz="2800" dirty="0" smtClean="0"/>
              <a:t>“NP-hard”</a:t>
            </a:r>
          </a:p>
          <a:p>
            <a:pPr marL="342900" lvl="0" indent="-342900">
              <a:spcAft>
                <a:spcPts val="12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/>
              <a:t>Small </a:t>
            </a:r>
            <a:r>
              <a:rPr lang="en-US" sz="2800" dirty="0"/>
              <a:t>parsimony </a:t>
            </a:r>
            <a:r>
              <a:rPr lang="en-US" sz="2800" dirty="0" smtClean="0"/>
              <a:t>can be solved</a:t>
            </a:r>
            <a:br>
              <a:rPr lang="en-US" sz="2800" dirty="0" smtClean="0"/>
            </a:br>
            <a:r>
              <a:rPr lang="en-US" sz="2800" dirty="0" smtClean="0"/>
              <a:t>quickly using Fitch’s algorithm</a:t>
            </a:r>
            <a:endParaRPr lang="en-US" sz="2800" dirty="0"/>
          </a:p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Large vs. Small Parsimony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0" y="4590669"/>
            <a:ext cx="3604726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i="1" u="sng" dirty="0" smtClean="0"/>
              <a:t>Parsimony Algorithm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1600" i="1" dirty="0" smtClean="0"/>
              <a:t>Construct all possible trees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1600" i="1" dirty="0"/>
              <a:t>For each site in the alignment and for each tree count the minimal number of changes required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1600" i="1" dirty="0"/>
              <a:t>Add all sites up to obtain the total number of changes for each tree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1600" i="1" dirty="0" smtClean="0"/>
              <a:t>Pick the tree with the lowest score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97012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51598" y="1066801"/>
            <a:ext cx="3639147" cy="1248747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/>
              <a:t>Input:</a:t>
            </a:r>
            <a:endParaRPr lang="en-US" sz="2800" dirty="0"/>
          </a:p>
          <a:p>
            <a:pPr marL="801688" lvl="1" indent="-344488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400" dirty="0" smtClean="0"/>
              <a:t>A tree topology: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Small Parsimony Problem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21199" y="2087558"/>
            <a:ext cx="2494010" cy="1424459"/>
            <a:chOff x="5868484" y="2823668"/>
            <a:chExt cx="3843771" cy="2208646"/>
          </a:xfrm>
        </p:grpSpPr>
        <p:grpSp>
          <p:nvGrpSpPr>
            <p:cNvPr id="34" name="Group 33"/>
            <p:cNvGrpSpPr/>
            <p:nvPr/>
          </p:nvGrpSpPr>
          <p:grpSpPr>
            <a:xfrm>
              <a:off x="6217297" y="2823668"/>
              <a:ext cx="2926703" cy="1874431"/>
              <a:chOff x="5400956" y="1315865"/>
              <a:chExt cx="2926703" cy="2684052"/>
            </a:xfrm>
          </p:grpSpPr>
          <p:sp>
            <p:nvSpPr>
              <p:cNvPr id="35" name="Line 13"/>
              <p:cNvSpPr>
                <a:spLocks noChangeShapeType="1"/>
              </p:cNvSpPr>
              <p:nvPr/>
            </p:nvSpPr>
            <p:spPr bwMode="auto">
              <a:xfrm>
                <a:off x="6498469" y="1855612"/>
                <a:ext cx="1829189" cy="0"/>
              </a:xfrm>
              <a:prstGeom prst="line">
                <a:avLst/>
              </a:prstGeom>
              <a:noFill/>
              <a:ln w="19050">
                <a:solidFill>
                  <a:srgbClr val="00206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en-US" sz="700"/>
              </a:p>
            </p:txBody>
          </p:sp>
          <p:sp>
            <p:nvSpPr>
              <p:cNvPr id="36" name="Line 13"/>
              <p:cNvSpPr>
                <a:spLocks noChangeShapeType="1"/>
              </p:cNvSpPr>
              <p:nvPr/>
            </p:nvSpPr>
            <p:spPr bwMode="auto">
              <a:xfrm rot="5400000">
                <a:off x="5131083" y="3730042"/>
                <a:ext cx="539747" cy="0"/>
              </a:xfrm>
              <a:prstGeom prst="line">
                <a:avLst/>
              </a:prstGeom>
              <a:noFill/>
              <a:ln w="19050">
                <a:solidFill>
                  <a:srgbClr val="00206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en-US" sz="700"/>
              </a:p>
            </p:txBody>
          </p:sp>
          <p:sp>
            <p:nvSpPr>
              <p:cNvPr id="37" name="Line 13"/>
              <p:cNvSpPr>
                <a:spLocks noChangeShapeType="1"/>
              </p:cNvSpPr>
              <p:nvPr/>
            </p:nvSpPr>
            <p:spPr bwMode="auto">
              <a:xfrm rot="5400000">
                <a:off x="5716423" y="3730042"/>
                <a:ext cx="539747" cy="0"/>
              </a:xfrm>
              <a:prstGeom prst="line">
                <a:avLst/>
              </a:prstGeom>
              <a:noFill/>
              <a:ln w="19050">
                <a:solidFill>
                  <a:srgbClr val="00206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en-US" sz="700"/>
              </a:p>
            </p:txBody>
          </p:sp>
          <p:sp>
            <p:nvSpPr>
              <p:cNvPr id="38" name="Line 13"/>
              <p:cNvSpPr>
                <a:spLocks noChangeShapeType="1"/>
              </p:cNvSpPr>
              <p:nvPr/>
            </p:nvSpPr>
            <p:spPr bwMode="auto">
              <a:xfrm rot="5400000">
                <a:off x="6301763" y="3730042"/>
                <a:ext cx="539747" cy="0"/>
              </a:xfrm>
              <a:prstGeom prst="line">
                <a:avLst/>
              </a:prstGeom>
              <a:noFill/>
              <a:ln w="19050">
                <a:solidFill>
                  <a:srgbClr val="00206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en-US" sz="700"/>
              </a:p>
            </p:txBody>
          </p:sp>
          <p:sp>
            <p:nvSpPr>
              <p:cNvPr id="39" name="Line 13"/>
              <p:cNvSpPr>
                <a:spLocks noChangeShapeType="1"/>
              </p:cNvSpPr>
              <p:nvPr/>
            </p:nvSpPr>
            <p:spPr bwMode="auto">
              <a:xfrm rot="5400000">
                <a:off x="6887103" y="3730042"/>
                <a:ext cx="539747" cy="0"/>
              </a:xfrm>
              <a:prstGeom prst="line">
                <a:avLst/>
              </a:prstGeom>
              <a:noFill/>
              <a:ln w="19050">
                <a:solidFill>
                  <a:srgbClr val="00206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en-US" sz="700"/>
              </a:p>
            </p:txBody>
          </p:sp>
          <p:sp>
            <p:nvSpPr>
              <p:cNvPr id="40" name="Line 13"/>
              <p:cNvSpPr>
                <a:spLocks noChangeShapeType="1"/>
              </p:cNvSpPr>
              <p:nvPr/>
            </p:nvSpPr>
            <p:spPr bwMode="auto">
              <a:xfrm rot="5400000">
                <a:off x="7209385" y="3466985"/>
                <a:ext cx="1065864" cy="0"/>
              </a:xfrm>
              <a:prstGeom prst="line">
                <a:avLst/>
              </a:prstGeom>
              <a:noFill/>
              <a:ln w="19050">
                <a:solidFill>
                  <a:srgbClr val="00206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en-US" sz="700"/>
              </a:p>
            </p:txBody>
          </p:sp>
          <p:sp>
            <p:nvSpPr>
              <p:cNvPr id="60" name="Line 13"/>
              <p:cNvSpPr>
                <a:spLocks noChangeShapeType="1"/>
              </p:cNvSpPr>
              <p:nvPr/>
            </p:nvSpPr>
            <p:spPr bwMode="auto">
              <a:xfrm rot="5400000">
                <a:off x="7255507" y="2927766"/>
                <a:ext cx="2144303" cy="0"/>
              </a:xfrm>
              <a:prstGeom prst="line">
                <a:avLst/>
              </a:prstGeom>
              <a:noFill/>
              <a:ln w="19050">
                <a:solidFill>
                  <a:srgbClr val="00206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en-US" sz="700"/>
              </a:p>
            </p:txBody>
          </p:sp>
          <p:sp>
            <p:nvSpPr>
              <p:cNvPr id="69" name="Line 13"/>
              <p:cNvSpPr>
                <a:spLocks noChangeShapeType="1"/>
              </p:cNvSpPr>
              <p:nvPr/>
            </p:nvSpPr>
            <p:spPr bwMode="auto">
              <a:xfrm>
                <a:off x="6571636" y="3469629"/>
                <a:ext cx="585341" cy="0"/>
              </a:xfrm>
              <a:prstGeom prst="line">
                <a:avLst/>
              </a:prstGeom>
              <a:noFill/>
              <a:ln w="19050">
                <a:solidFill>
                  <a:srgbClr val="00206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en-US" sz="700"/>
              </a:p>
            </p:txBody>
          </p:sp>
          <p:sp>
            <p:nvSpPr>
              <p:cNvPr id="70" name="Line 13"/>
              <p:cNvSpPr>
                <a:spLocks noChangeShapeType="1"/>
              </p:cNvSpPr>
              <p:nvPr/>
            </p:nvSpPr>
            <p:spPr bwMode="auto">
              <a:xfrm>
                <a:off x="5400956" y="3457001"/>
                <a:ext cx="585340" cy="0"/>
              </a:xfrm>
              <a:prstGeom prst="line">
                <a:avLst/>
              </a:prstGeom>
              <a:noFill/>
              <a:ln w="19050">
                <a:solidFill>
                  <a:srgbClr val="00206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en-US" sz="700"/>
              </a:p>
            </p:txBody>
          </p:sp>
          <p:sp>
            <p:nvSpPr>
              <p:cNvPr id="71" name="Line 13"/>
              <p:cNvSpPr>
                <a:spLocks noChangeShapeType="1"/>
              </p:cNvSpPr>
              <p:nvPr/>
            </p:nvSpPr>
            <p:spPr bwMode="auto">
              <a:xfrm rot="5400000">
                <a:off x="5160688" y="2924066"/>
                <a:ext cx="1065875" cy="0"/>
              </a:xfrm>
              <a:prstGeom prst="line">
                <a:avLst/>
              </a:prstGeom>
              <a:noFill/>
              <a:ln w="19050">
                <a:solidFill>
                  <a:srgbClr val="00206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en-US" sz="700"/>
              </a:p>
            </p:txBody>
          </p:sp>
          <p:sp>
            <p:nvSpPr>
              <p:cNvPr id="72" name="Line 13"/>
              <p:cNvSpPr>
                <a:spLocks noChangeShapeType="1"/>
              </p:cNvSpPr>
              <p:nvPr/>
            </p:nvSpPr>
            <p:spPr bwMode="auto">
              <a:xfrm rot="5400000">
                <a:off x="6594432" y="3203924"/>
                <a:ext cx="539747" cy="0"/>
              </a:xfrm>
              <a:prstGeom prst="line">
                <a:avLst/>
              </a:prstGeom>
              <a:noFill/>
              <a:ln w="19050">
                <a:solidFill>
                  <a:srgbClr val="00206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en-US" sz="700"/>
              </a:p>
            </p:txBody>
          </p:sp>
          <p:sp>
            <p:nvSpPr>
              <p:cNvPr id="73" name="Line 13"/>
              <p:cNvSpPr>
                <a:spLocks noChangeShapeType="1"/>
              </p:cNvSpPr>
              <p:nvPr/>
            </p:nvSpPr>
            <p:spPr bwMode="auto">
              <a:xfrm>
                <a:off x="6864306" y="2934050"/>
                <a:ext cx="878012" cy="0"/>
              </a:xfrm>
              <a:prstGeom prst="line">
                <a:avLst/>
              </a:prstGeom>
              <a:noFill/>
              <a:ln w="19050">
                <a:solidFill>
                  <a:srgbClr val="00206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en-US" sz="700"/>
              </a:p>
            </p:txBody>
          </p:sp>
          <p:sp>
            <p:nvSpPr>
              <p:cNvPr id="74" name="Line 13"/>
              <p:cNvSpPr>
                <a:spLocks noChangeShapeType="1"/>
              </p:cNvSpPr>
              <p:nvPr/>
            </p:nvSpPr>
            <p:spPr bwMode="auto">
              <a:xfrm>
                <a:off x="5693626" y="2391128"/>
                <a:ext cx="1609686" cy="0"/>
              </a:xfrm>
              <a:prstGeom prst="line">
                <a:avLst/>
              </a:prstGeom>
              <a:noFill/>
              <a:ln w="19050">
                <a:solidFill>
                  <a:srgbClr val="00206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en-US" sz="700"/>
              </a:p>
            </p:txBody>
          </p:sp>
          <p:sp>
            <p:nvSpPr>
              <p:cNvPr id="75" name="Line 13"/>
              <p:cNvSpPr>
                <a:spLocks noChangeShapeType="1"/>
              </p:cNvSpPr>
              <p:nvPr/>
            </p:nvSpPr>
            <p:spPr bwMode="auto">
              <a:xfrm rot="5400000">
                <a:off x="6229714" y="2125486"/>
                <a:ext cx="539747" cy="0"/>
              </a:xfrm>
              <a:prstGeom prst="line">
                <a:avLst/>
              </a:prstGeom>
              <a:noFill/>
              <a:ln w="19050">
                <a:solidFill>
                  <a:srgbClr val="00206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en-US" sz="700"/>
              </a:p>
            </p:txBody>
          </p:sp>
          <p:sp>
            <p:nvSpPr>
              <p:cNvPr id="76" name="Line 13"/>
              <p:cNvSpPr>
                <a:spLocks noChangeShapeType="1"/>
              </p:cNvSpPr>
              <p:nvPr/>
            </p:nvSpPr>
            <p:spPr bwMode="auto">
              <a:xfrm rot="5400000">
                <a:off x="7033438" y="2661002"/>
                <a:ext cx="539747" cy="0"/>
              </a:xfrm>
              <a:prstGeom prst="line">
                <a:avLst/>
              </a:prstGeom>
              <a:noFill/>
              <a:ln w="19050">
                <a:solidFill>
                  <a:srgbClr val="00206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en-US" sz="700"/>
              </a:p>
            </p:txBody>
          </p:sp>
          <p:sp>
            <p:nvSpPr>
              <p:cNvPr id="77" name="Line 13"/>
              <p:cNvSpPr>
                <a:spLocks noChangeShapeType="1"/>
              </p:cNvSpPr>
              <p:nvPr/>
            </p:nvSpPr>
            <p:spPr bwMode="auto">
              <a:xfrm rot="5400000">
                <a:off x="7161414" y="1585739"/>
                <a:ext cx="539747" cy="0"/>
              </a:xfrm>
              <a:prstGeom prst="line">
                <a:avLst/>
              </a:prstGeom>
              <a:noFill/>
              <a:ln w="19050">
                <a:solidFill>
                  <a:srgbClr val="00206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en-US" sz="700"/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5868484" y="4630676"/>
              <a:ext cx="893137" cy="40163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b="1" dirty="0" smtClean="0"/>
                <a:t>human</a:t>
              </a:r>
              <a:endParaRPr lang="en-US" sz="700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485884" y="4630674"/>
              <a:ext cx="825962" cy="40163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b="1" dirty="0" smtClean="0"/>
                <a:t>chimp</a:t>
              </a:r>
              <a:endParaRPr lang="en-US" sz="700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240111" y="4630674"/>
              <a:ext cx="838757" cy="40163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b="1" dirty="0" smtClean="0"/>
                <a:t>gorilla</a:t>
              </a:r>
              <a:endParaRPr lang="en-US" sz="700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665382" y="4630674"/>
              <a:ext cx="809965" cy="40163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b="1" dirty="0" smtClean="0"/>
                <a:t>lemur</a:t>
              </a:r>
              <a:endParaRPr lang="en-US" sz="700" b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043173" y="4630674"/>
              <a:ext cx="883542" cy="40163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b="1" dirty="0" smtClean="0"/>
                <a:t>gibbon</a:t>
              </a:r>
              <a:endParaRPr lang="en-US" sz="700" b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767935" y="4630674"/>
              <a:ext cx="944320" cy="40163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b="1" dirty="0" smtClean="0"/>
                <a:t>bonobo</a:t>
              </a:r>
              <a:endParaRPr lang="en-US" sz="700" b="1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661617" y="2282192"/>
            <a:ext cx="123944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136525"/>
            <a:r>
              <a:rPr lang="en-US" sz="1200" dirty="0" smtClean="0"/>
              <a:t>Human	C	A	C	T</a:t>
            </a:r>
          </a:p>
          <a:p>
            <a:pPr defTabSz="136525"/>
            <a:r>
              <a:rPr lang="en-US" sz="1200" dirty="0" smtClean="0"/>
              <a:t>Chimp		T	A	C	T</a:t>
            </a:r>
          </a:p>
          <a:p>
            <a:pPr defTabSz="136525"/>
            <a:r>
              <a:rPr lang="en-US" sz="1200" dirty="0" smtClean="0"/>
              <a:t>Bonobo	A	G	C	C</a:t>
            </a:r>
          </a:p>
          <a:p>
            <a:pPr defTabSz="136525"/>
            <a:r>
              <a:rPr lang="en-US" sz="1200" dirty="0" smtClean="0"/>
              <a:t>Gorilla		A	G	C	A</a:t>
            </a:r>
          </a:p>
          <a:p>
            <a:pPr defTabSz="136525"/>
            <a:r>
              <a:rPr lang="en-US" sz="1200" dirty="0" smtClean="0"/>
              <a:t>Gibbon	G	A	C	T</a:t>
            </a:r>
          </a:p>
          <a:p>
            <a:pPr defTabSz="136525"/>
            <a:r>
              <a:rPr lang="en-US" sz="1200" dirty="0" smtClean="0"/>
              <a:t>Lemur		T	A	G T</a:t>
            </a:r>
          </a:p>
        </p:txBody>
      </p:sp>
      <p:sp>
        <p:nvSpPr>
          <p:cNvPr id="85" name="Content Placeholder 2"/>
          <p:cNvSpPr txBox="1">
            <a:spLocks/>
          </p:cNvSpPr>
          <p:nvPr/>
        </p:nvSpPr>
        <p:spPr>
          <a:xfrm>
            <a:off x="645266" y="5243578"/>
            <a:ext cx="8307006" cy="82837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/>
              <a:t>Output:</a:t>
            </a:r>
            <a:br>
              <a:rPr lang="en-US" sz="2800" dirty="0" smtClean="0"/>
            </a:br>
            <a:r>
              <a:rPr lang="en-US" sz="2400" dirty="0" smtClean="0"/>
              <a:t>The </a:t>
            </a:r>
            <a:r>
              <a:rPr lang="en-US" sz="2400" dirty="0"/>
              <a:t>minimal number of </a:t>
            </a:r>
            <a:r>
              <a:rPr lang="en-US" sz="2400" dirty="0" smtClean="0"/>
              <a:t>changes required: </a:t>
            </a:r>
            <a:r>
              <a:rPr lang="en-US" sz="2400" b="1" i="1" dirty="0" smtClean="0">
                <a:solidFill>
                  <a:srgbClr val="C00000"/>
                </a:solidFill>
              </a:rPr>
              <a:t>parsimony score</a:t>
            </a:r>
            <a:endParaRPr lang="en-US" sz="2400" dirty="0" smtClean="0"/>
          </a:p>
        </p:txBody>
      </p:sp>
      <p:sp>
        <p:nvSpPr>
          <p:cNvPr id="86" name="Content Placeholder 2"/>
          <p:cNvSpPr txBox="1">
            <a:spLocks/>
          </p:cNvSpPr>
          <p:nvPr/>
        </p:nvSpPr>
        <p:spPr>
          <a:xfrm>
            <a:off x="4627419" y="1060574"/>
            <a:ext cx="3966075" cy="1279115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800100" lvl="1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/>
          </a:p>
          <a:p>
            <a:pPr marL="914400" lvl="1" indent="-457200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 startAt="2"/>
            </a:pPr>
            <a:r>
              <a:rPr lang="en-US" sz="2400" dirty="0" smtClean="0"/>
              <a:t>State </a:t>
            </a:r>
            <a:r>
              <a:rPr lang="en-US" sz="2400" dirty="0"/>
              <a:t>assignments </a:t>
            </a:r>
            <a:r>
              <a:rPr lang="en-US" sz="2400" dirty="0" smtClean="0"/>
              <a:t>for all tips: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1741314" y="2325761"/>
            <a:ext cx="5736126" cy="3229438"/>
            <a:chOff x="1741314" y="2325761"/>
            <a:chExt cx="5736126" cy="3229438"/>
          </a:xfrm>
        </p:grpSpPr>
        <p:grpSp>
          <p:nvGrpSpPr>
            <p:cNvPr id="68" name="Group 67"/>
            <p:cNvGrpSpPr/>
            <p:nvPr/>
          </p:nvGrpSpPr>
          <p:grpSpPr>
            <a:xfrm>
              <a:off x="3032043" y="3187679"/>
              <a:ext cx="2926703" cy="1874431"/>
              <a:chOff x="5400956" y="1315865"/>
              <a:chExt cx="2926703" cy="2684052"/>
            </a:xfrm>
          </p:grpSpPr>
          <p:sp>
            <p:nvSpPr>
              <p:cNvPr id="14" name="Line 13"/>
              <p:cNvSpPr>
                <a:spLocks noChangeShapeType="1"/>
              </p:cNvSpPr>
              <p:nvPr/>
            </p:nvSpPr>
            <p:spPr bwMode="auto">
              <a:xfrm>
                <a:off x="6498469" y="1855612"/>
                <a:ext cx="1829189" cy="0"/>
              </a:xfrm>
              <a:prstGeom prst="line">
                <a:avLst/>
              </a:prstGeom>
              <a:noFill/>
              <a:ln w="38100">
                <a:solidFill>
                  <a:srgbClr val="00206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" name="Line 13"/>
              <p:cNvSpPr>
                <a:spLocks noChangeShapeType="1"/>
              </p:cNvSpPr>
              <p:nvPr/>
            </p:nvSpPr>
            <p:spPr bwMode="auto">
              <a:xfrm rot="5400000">
                <a:off x="5131083" y="3730042"/>
                <a:ext cx="539747" cy="0"/>
              </a:xfrm>
              <a:prstGeom prst="line">
                <a:avLst/>
              </a:prstGeom>
              <a:noFill/>
              <a:ln w="38100">
                <a:solidFill>
                  <a:srgbClr val="00206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" name="Line 13"/>
              <p:cNvSpPr>
                <a:spLocks noChangeShapeType="1"/>
              </p:cNvSpPr>
              <p:nvPr/>
            </p:nvSpPr>
            <p:spPr bwMode="auto">
              <a:xfrm rot="5400000">
                <a:off x="5716423" y="3730042"/>
                <a:ext cx="539747" cy="0"/>
              </a:xfrm>
              <a:prstGeom prst="line">
                <a:avLst/>
              </a:prstGeom>
              <a:noFill/>
              <a:ln w="38100">
                <a:solidFill>
                  <a:srgbClr val="00206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" name="Line 13"/>
              <p:cNvSpPr>
                <a:spLocks noChangeShapeType="1"/>
              </p:cNvSpPr>
              <p:nvPr/>
            </p:nvSpPr>
            <p:spPr bwMode="auto">
              <a:xfrm rot="5400000">
                <a:off x="6301763" y="3730042"/>
                <a:ext cx="539747" cy="0"/>
              </a:xfrm>
              <a:prstGeom prst="line">
                <a:avLst/>
              </a:prstGeom>
              <a:noFill/>
              <a:ln w="38100">
                <a:solidFill>
                  <a:srgbClr val="00206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" name="Line 13"/>
              <p:cNvSpPr>
                <a:spLocks noChangeShapeType="1"/>
              </p:cNvSpPr>
              <p:nvPr/>
            </p:nvSpPr>
            <p:spPr bwMode="auto">
              <a:xfrm rot="5400000">
                <a:off x="6887103" y="3730042"/>
                <a:ext cx="539747" cy="0"/>
              </a:xfrm>
              <a:prstGeom prst="line">
                <a:avLst/>
              </a:prstGeom>
              <a:noFill/>
              <a:ln w="38100">
                <a:solidFill>
                  <a:srgbClr val="00206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" name="Line 13"/>
              <p:cNvSpPr>
                <a:spLocks noChangeShapeType="1"/>
              </p:cNvSpPr>
              <p:nvPr/>
            </p:nvSpPr>
            <p:spPr bwMode="auto">
              <a:xfrm rot="5400000">
                <a:off x="7209385" y="3466985"/>
                <a:ext cx="1065864" cy="0"/>
              </a:xfrm>
              <a:prstGeom prst="line">
                <a:avLst/>
              </a:prstGeom>
              <a:noFill/>
              <a:ln w="38100">
                <a:solidFill>
                  <a:srgbClr val="00206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" name="Line 13"/>
              <p:cNvSpPr>
                <a:spLocks noChangeShapeType="1"/>
              </p:cNvSpPr>
              <p:nvPr/>
            </p:nvSpPr>
            <p:spPr bwMode="auto">
              <a:xfrm rot="5400000">
                <a:off x="7255507" y="2927766"/>
                <a:ext cx="2144303" cy="0"/>
              </a:xfrm>
              <a:prstGeom prst="line">
                <a:avLst/>
              </a:prstGeom>
              <a:noFill/>
              <a:ln w="38100">
                <a:solidFill>
                  <a:srgbClr val="00206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" name="Line 13"/>
              <p:cNvSpPr>
                <a:spLocks noChangeShapeType="1"/>
              </p:cNvSpPr>
              <p:nvPr/>
            </p:nvSpPr>
            <p:spPr bwMode="auto">
              <a:xfrm>
                <a:off x="6571636" y="3469629"/>
                <a:ext cx="585341" cy="0"/>
              </a:xfrm>
              <a:prstGeom prst="line">
                <a:avLst/>
              </a:prstGeom>
              <a:noFill/>
              <a:ln w="38100">
                <a:solidFill>
                  <a:srgbClr val="00206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" name="Line 13"/>
              <p:cNvSpPr>
                <a:spLocks noChangeShapeType="1"/>
              </p:cNvSpPr>
              <p:nvPr/>
            </p:nvSpPr>
            <p:spPr bwMode="auto">
              <a:xfrm>
                <a:off x="5400956" y="3457001"/>
                <a:ext cx="585340" cy="0"/>
              </a:xfrm>
              <a:prstGeom prst="line">
                <a:avLst/>
              </a:prstGeom>
              <a:noFill/>
              <a:ln w="38100">
                <a:solidFill>
                  <a:srgbClr val="00206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9" name="Line 13"/>
              <p:cNvSpPr>
                <a:spLocks noChangeShapeType="1"/>
              </p:cNvSpPr>
              <p:nvPr/>
            </p:nvSpPr>
            <p:spPr bwMode="auto">
              <a:xfrm rot="5400000">
                <a:off x="5160688" y="2924066"/>
                <a:ext cx="1065875" cy="0"/>
              </a:xfrm>
              <a:prstGeom prst="line">
                <a:avLst/>
              </a:prstGeom>
              <a:noFill/>
              <a:ln w="38100">
                <a:solidFill>
                  <a:srgbClr val="00206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" name="Line 13"/>
              <p:cNvSpPr>
                <a:spLocks noChangeShapeType="1"/>
              </p:cNvSpPr>
              <p:nvPr/>
            </p:nvSpPr>
            <p:spPr bwMode="auto">
              <a:xfrm rot="5400000">
                <a:off x="6594432" y="3203924"/>
                <a:ext cx="539747" cy="0"/>
              </a:xfrm>
              <a:prstGeom prst="line">
                <a:avLst/>
              </a:prstGeom>
              <a:noFill/>
              <a:ln w="38100">
                <a:solidFill>
                  <a:srgbClr val="00206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" name="Line 13"/>
              <p:cNvSpPr>
                <a:spLocks noChangeShapeType="1"/>
              </p:cNvSpPr>
              <p:nvPr/>
            </p:nvSpPr>
            <p:spPr bwMode="auto">
              <a:xfrm>
                <a:off x="6864306" y="2934050"/>
                <a:ext cx="878012" cy="0"/>
              </a:xfrm>
              <a:prstGeom prst="line">
                <a:avLst/>
              </a:prstGeom>
              <a:noFill/>
              <a:ln w="38100">
                <a:solidFill>
                  <a:srgbClr val="00206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" name="Line 13"/>
              <p:cNvSpPr>
                <a:spLocks noChangeShapeType="1"/>
              </p:cNvSpPr>
              <p:nvPr/>
            </p:nvSpPr>
            <p:spPr bwMode="auto">
              <a:xfrm>
                <a:off x="5693626" y="2391128"/>
                <a:ext cx="1609686" cy="0"/>
              </a:xfrm>
              <a:prstGeom prst="line">
                <a:avLst/>
              </a:prstGeom>
              <a:noFill/>
              <a:ln w="38100">
                <a:solidFill>
                  <a:srgbClr val="00206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" name="Line 13"/>
              <p:cNvSpPr>
                <a:spLocks noChangeShapeType="1"/>
              </p:cNvSpPr>
              <p:nvPr/>
            </p:nvSpPr>
            <p:spPr bwMode="auto">
              <a:xfrm rot="5400000">
                <a:off x="6229714" y="2125486"/>
                <a:ext cx="539747" cy="0"/>
              </a:xfrm>
              <a:prstGeom prst="line">
                <a:avLst/>
              </a:prstGeom>
              <a:noFill/>
              <a:ln w="38100">
                <a:solidFill>
                  <a:srgbClr val="00206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" name="Line 13"/>
              <p:cNvSpPr>
                <a:spLocks noChangeShapeType="1"/>
              </p:cNvSpPr>
              <p:nvPr/>
            </p:nvSpPr>
            <p:spPr bwMode="auto">
              <a:xfrm rot="5400000">
                <a:off x="7033438" y="2661002"/>
                <a:ext cx="539747" cy="0"/>
              </a:xfrm>
              <a:prstGeom prst="line">
                <a:avLst/>
              </a:prstGeom>
              <a:noFill/>
              <a:ln w="38100">
                <a:solidFill>
                  <a:srgbClr val="00206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Line 13"/>
              <p:cNvSpPr>
                <a:spLocks noChangeShapeType="1"/>
              </p:cNvSpPr>
              <p:nvPr/>
            </p:nvSpPr>
            <p:spPr bwMode="auto">
              <a:xfrm rot="5400000">
                <a:off x="7161414" y="1585739"/>
                <a:ext cx="539747" cy="0"/>
              </a:xfrm>
              <a:prstGeom prst="line">
                <a:avLst/>
              </a:prstGeom>
              <a:noFill/>
              <a:ln w="38100">
                <a:solidFill>
                  <a:srgbClr val="00206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2683230" y="4994686"/>
              <a:ext cx="6351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human</a:t>
              </a:r>
              <a:endParaRPr lang="en-US" sz="12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300629" y="4994686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chimp</a:t>
              </a:r>
              <a:endParaRPr lang="en-US" sz="1200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054856" y="4994685"/>
              <a:ext cx="5855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gorilla</a:t>
              </a:r>
              <a:endParaRPr lang="en-US" sz="12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480127" y="4994686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lemur</a:t>
              </a:r>
              <a:endParaRPr lang="en-US" sz="12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857918" y="4994686"/>
              <a:ext cx="6303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gibbon</a:t>
              </a:r>
              <a:endParaRPr lang="en-US" sz="12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582680" y="4994686"/>
              <a:ext cx="6848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bonobo</a:t>
              </a:r>
              <a:endParaRPr lang="en-US" sz="1200" b="1" dirty="0"/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2871583" y="5155089"/>
              <a:ext cx="3266860" cy="400110"/>
              <a:chOff x="5273875" y="6173340"/>
              <a:chExt cx="3266860" cy="400110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5273875" y="6173340"/>
                <a:ext cx="3209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70C0"/>
                    </a:solidFill>
                  </a:rPr>
                  <a:t>C</a:t>
                </a:r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859215" y="6173340"/>
                <a:ext cx="3113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70C0"/>
                    </a:solidFill>
                  </a:rPr>
                  <a:t>T</a:t>
                </a:r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6444555" y="6173340"/>
                <a:ext cx="3481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70C0"/>
                    </a:solidFill>
                  </a:rPr>
                  <a:t>G</a:t>
                </a:r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029894" y="6173340"/>
                <a:ext cx="3113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70C0"/>
                    </a:solidFill>
                  </a:rPr>
                  <a:t>T</a:t>
                </a:r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7615236" y="6173340"/>
                <a:ext cx="3401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70C0"/>
                    </a:solidFill>
                  </a:rPr>
                  <a:t>A</a:t>
                </a:r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8200577" y="6173340"/>
                <a:ext cx="3401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70C0"/>
                    </a:solidFill>
                  </a:rPr>
                  <a:t>A</a:t>
                </a:r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Circular Arrow 7"/>
            <p:cNvSpPr/>
            <p:nvPr/>
          </p:nvSpPr>
          <p:spPr>
            <a:xfrm rot="5400000">
              <a:off x="4951458" y="2325761"/>
              <a:ext cx="2525982" cy="2525982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91262"/>
                <a:gd name="adj5" fmla="val 1250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Circular Arrow 86"/>
            <p:cNvSpPr/>
            <p:nvPr/>
          </p:nvSpPr>
          <p:spPr>
            <a:xfrm rot="16200000" flipH="1">
              <a:off x="1741314" y="2330681"/>
              <a:ext cx="2525982" cy="2525982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91262"/>
                <a:gd name="adj5" fmla="val 1250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Content Placeholder 2"/>
          <p:cNvSpPr txBox="1">
            <a:spLocks/>
          </p:cNvSpPr>
          <p:nvPr/>
        </p:nvSpPr>
        <p:spPr>
          <a:xfrm>
            <a:off x="650186" y="6059637"/>
            <a:ext cx="8307006" cy="63974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lvl="0" algn="ctr"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</a:rPr>
              <a:t>but in fact, we will also find the most parsimonious</a:t>
            </a:r>
            <a:br>
              <a:rPr lang="en-US" sz="2400" i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</a:rPr>
              <a:t>assignment for all internal nodes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70003" y="2282192"/>
            <a:ext cx="140404" cy="1200329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4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0999" y="1066801"/>
            <a:ext cx="8557727" cy="2497494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Execute independently for each character:</a:t>
            </a:r>
          </a:p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/>
              <a:t>Two phases:</a:t>
            </a:r>
            <a:endParaRPr lang="en-US" sz="2800" dirty="0"/>
          </a:p>
          <a:p>
            <a:pPr marL="796925" lvl="1" indent="-339725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800" b="1" dirty="0"/>
              <a:t>Bottom-up phase</a:t>
            </a:r>
            <a:r>
              <a:rPr lang="en-US" sz="2800" dirty="0"/>
              <a:t>: Determine </a:t>
            </a:r>
            <a:r>
              <a:rPr lang="en-US" sz="2800" dirty="0" smtClean="0"/>
              <a:t>the set </a:t>
            </a:r>
            <a:r>
              <a:rPr lang="en-US" sz="2800" dirty="0"/>
              <a:t>of possible states for each internal node</a:t>
            </a:r>
          </a:p>
          <a:p>
            <a:pPr marL="796925" lvl="1" indent="-339725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800" b="1" dirty="0" smtClean="0"/>
              <a:t>Top-down </a:t>
            </a:r>
            <a:r>
              <a:rPr lang="en-US" sz="2800" b="1" dirty="0"/>
              <a:t>phase</a:t>
            </a:r>
            <a:r>
              <a:rPr lang="en-US" sz="2800" dirty="0"/>
              <a:t>: Pick </a:t>
            </a:r>
            <a:r>
              <a:rPr lang="en-US" sz="2800" dirty="0" smtClean="0"/>
              <a:t>a state </a:t>
            </a:r>
            <a:r>
              <a:rPr lang="en-US" sz="2800" dirty="0"/>
              <a:t>for each internal node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Fitch’s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3" name="AutoShape 17"/>
          <p:cNvSpPr>
            <a:spLocks noChangeArrowheads="1"/>
          </p:cNvSpPr>
          <p:nvPr/>
        </p:nvSpPr>
        <p:spPr bwMode="auto">
          <a:xfrm>
            <a:off x="1843546" y="4220039"/>
            <a:ext cx="766916" cy="2241205"/>
          </a:xfrm>
          <a:prstGeom prst="upArrow">
            <a:avLst>
              <a:gd name="adj1" fmla="val 50000"/>
              <a:gd name="adj2" fmla="val 5048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/>
            <a:endParaRPr lang="en-US" sz="2000" b="1" dirty="0">
              <a:solidFill>
                <a:srgbClr val="000099"/>
              </a:solidFill>
              <a:latin typeface="Comic Sans MS" pitchFamily="66" charset="0"/>
            </a:endParaRPr>
          </a:p>
          <a:p>
            <a:pPr algn="ctr"/>
            <a:endParaRPr lang="en-US" sz="2000" b="1" dirty="0">
              <a:solidFill>
                <a:srgbClr val="000099"/>
              </a:solidFill>
              <a:latin typeface="Comic Sans MS" pitchFamily="66" charset="0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3032043" y="4308527"/>
            <a:ext cx="2926703" cy="1874431"/>
            <a:chOff x="5400956" y="1315865"/>
            <a:chExt cx="2926703" cy="2684052"/>
          </a:xfrm>
        </p:grpSpPr>
        <p:sp>
          <p:nvSpPr>
            <p:cNvPr id="108" name="Line 13"/>
            <p:cNvSpPr>
              <a:spLocks noChangeShapeType="1"/>
            </p:cNvSpPr>
            <p:nvPr/>
          </p:nvSpPr>
          <p:spPr bwMode="auto">
            <a:xfrm>
              <a:off x="6498469" y="1855612"/>
              <a:ext cx="1829189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9" name="Line 13"/>
            <p:cNvSpPr>
              <a:spLocks noChangeShapeType="1"/>
            </p:cNvSpPr>
            <p:nvPr/>
          </p:nvSpPr>
          <p:spPr bwMode="auto">
            <a:xfrm rot="5400000">
              <a:off x="5131083" y="3730042"/>
              <a:ext cx="539747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10" name="Line 13"/>
            <p:cNvSpPr>
              <a:spLocks noChangeShapeType="1"/>
            </p:cNvSpPr>
            <p:nvPr/>
          </p:nvSpPr>
          <p:spPr bwMode="auto">
            <a:xfrm rot="5400000">
              <a:off x="5716423" y="3730042"/>
              <a:ext cx="539747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11" name="Line 13"/>
            <p:cNvSpPr>
              <a:spLocks noChangeShapeType="1"/>
            </p:cNvSpPr>
            <p:nvPr/>
          </p:nvSpPr>
          <p:spPr bwMode="auto">
            <a:xfrm rot="5400000">
              <a:off x="6301763" y="3730042"/>
              <a:ext cx="539747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12" name="Line 13"/>
            <p:cNvSpPr>
              <a:spLocks noChangeShapeType="1"/>
            </p:cNvSpPr>
            <p:nvPr/>
          </p:nvSpPr>
          <p:spPr bwMode="auto">
            <a:xfrm rot="5400000">
              <a:off x="6887103" y="3730042"/>
              <a:ext cx="539747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13" name="Line 13"/>
            <p:cNvSpPr>
              <a:spLocks noChangeShapeType="1"/>
            </p:cNvSpPr>
            <p:nvPr/>
          </p:nvSpPr>
          <p:spPr bwMode="auto">
            <a:xfrm rot="5400000">
              <a:off x="7209385" y="3466985"/>
              <a:ext cx="1065864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14" name="Line 13"/>
            <p:cNvSpPr>
              <a:spLocks noChangeShapeType="1"/>
            </p:cNvSpPr>
            <p:nvPr/>
          </p:nvSpPr>
          <p:spPr bwMode="auto">
            <a:xfrm rot="5400000">
              <a:off x="7255507" y="2927766"/>
              <a:ext cx="2144303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15" name="Line 13"/>
            <p:cNvSpPr>
              <a:spLocks noChangeShapeType="1"/>
            </p:cNvSpPr>
            <p:nvPr/>
          </p:nvSpPr>
          <p:spPr bwMode="auto">
            <a:xfrm>
              <a:off x="6571636" y="3469629"/>
              <a:ext cx="585341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16" name="Line 13"/>
            <p:cNvSpPr>
              <a:spLocks noChangeShapeType="1"/>
            </p:cNvSpPr>
            <p:nvPr/>
          </p:nvSpPr>
          <p:spPr bwMode="auto">
            <a:xfrm>
              <a:off x="5400956" y="3457001"/>
              <a:ext cx="585340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17" name="Line 13"/>
            <p:cNvSpPr>
              <a:spLocks noChangeShapeType="1"/>
            </p:cNvSpPr>
            <p:nvPr/>
          </p:nvSpPr>
          <p:spPr bwMode="auto">
            <a:xfrm rot="5400000">
              <a:off x="5160688" y="2924066"/>
              <a:ext cx="1065875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18" name="Line 13"/>
            <p:cNvSpPr>
              <a:spLocks noChangeShapeType="1"/>
            </p:cNvSpPr>
            <p:nvPr/>
          </p:nvSpPr>
          <p:spPr bwMode="auto">
            <a:xfrm rot="5400000">
              <a:off x="6594432" y="3203924"/>
              <a:ext cx="539747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19" name="Line 13"/>
            <p:cNvSpPr>
              <a:spLocks noChangeShapeType="1"/>
            </p:cNvSpPr>
            <p:nvPr/>
          </p:nvSpPr>
          <p:spPr bwMode="auto">
            <a:xfrm>
              <a:off x="6864306" y="2934050"/>
              <a:ext cx="878012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0" name="Line 13"/>
            <p:cNvSpPr>
              <a:spLocks noChangeShapeType="1"/>
            </p:cNvSpPr>
            <p:nvPr/>
          </p:nvSpPr>
          <p:spPr bwMode="auto">
            <a:xfrm>
              <a:off x="5693626" y="2391128"/>
              <a:ext cx="1609686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1" name="Line 13"/>
            <p:cNvSpPr>
              <a:spLocks noChangeShapeType="1"/>
            </p:cNvSpPr>
            <p:nvPr/>
          </p:nvSpPr>
          <p:spPr bwMode="auto">
            <a:xfrm rot="5400000">
              <a:off x="6229714" y="2125486"/>
              <a:ext cx="539747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2" name="Line 13"/>
            <p:cNvSpPr>
              <a:spLocks noChangeShapeType="1"/>
            </p:cNvSpPr>
            <p:nvPr/>
          </p:nvSpPr>
          <p:spPr bwMode="auto">
            <a:xfrm rot="5400000">
              <a:off x="7033438" y="2661002"/>
              <a:ext cx="539747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3" name="Line 13"/>
            <p:cNvSpPr>
              <a:spLocks noChangeShapeType="1"/>
            </p:cNvSpPr>
            <p:nvPr/>
          </p:nvSpPr>
          <p:spPr bwMode="auto">
            <a:xfrm rot="5400000">
              <a:off x="7161414" y="1585739"/>
              <a:ext cx="539747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2683230" y="6115534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human</a:t>
            </a:r>
            <a:endParaRPr lang="en-US" sz="12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3300629" y="6115534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chimp</a:t>
            </a:r>
            <a:endParaRPr lang="en-US" sz="12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054856" y="6115533"/>
            <a:ext cx="585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gorilla</a:t>
            </a:r>
            <a:endParaRPr lang="en-US" sz="12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480127" y="6115534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lemur</a:t>
            </a:r>
            <a:endParaRPr lang="en-US" sz="12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3857918" y="6115534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gibbon</a:t>
            </a:r>
            <a:endParaRPr lang="en-US" sz="12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5582680" y="6115534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bonobo</a:t>
            </a:r>
            <a:endParaRPr lang="en-US" sz="1200" b="1" dirty="0"/>
          </a:p>
        </p:txBody>
      </p:sp>
      <p:grpSp>
        <p:nvGrpSpPr>
          <p:cNvPr id="99" name="Group 98"/>
          <p:cNvGrpSpPr/>
          <p:nvPr/>
        </p:nvGrpSpPr>
        <p:grpSpPr>
          <a:xfrm>
            <a:off x="2871583" y="6275937"/>
            <a:ext cx="3266860" cy="400110"/>
            <a:chOff x="5273875" y="6173340"/>
            <a:chExt cx="3266860" cy="400110"/>
          </a:xfrm>
        </p:grpSpPr>
        <p:sp>
          <p:nvSpPr>
            <p:cNvPr id="102" name="TextBox 101"/>
            <p:cNvSpPr txBox="1"/>
            <p:nvPr/>
          </p:nvSpPr>
          <p:spPr>
            <a:xfrm>
              <a:off x="5273875" y="6173340"/>
              <a:ext cx="320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70C0"/>
                  </a:solidFill>
                </a:rPr>
                <a:t>C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859215" y="6173340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70C0"/>
                  </a:solidFill>
                </a:rPr>
                <a:t>T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444555" y="6173340"/>
              <a:ext cx="3481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70C0"/>
                  </a:solidFill>
                </a:rPr>
                <a:t>G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029894" y="6173340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70C0"/>
                  </a:solidFill>
                </a:rPr>
                <a:t>T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615236" y="6173340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70C0"/>
                  </a:solidFill>
                </a:rPr>
                <a:t>A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200577" y="6173340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70C0"/>
                  </a:solidFill>
                </a:rPr>
                <a:t>A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24" name="AutoShape 17"/>
          <p:cNvSpPr>
            <a:spLocks noChangeArrowheads="1"/>
          </p:cNvSpPr>
          <p:nvPr/>
        </p:nvSpPr>
        <p:spPr bwMode="auto">
          <a:xfrm flipV="1">
            <a:off x="6523582" y="4224959"/>
            <a:ext cx="766916" cy="2241205"/>
          </a:xfrm>
          <a:prstGeom prst="upArrow">
            <a:avLst>
              <a:gd name="adj1" fmla="val 50000"/>
              <a:gd name="adj2" fmla="val 5048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/>
            <a:endParaRPr lang="en-US" sz="2000" b="1" dirty="0">
              <a:solidFill>
                <a:srgbClr val="000099"/>
              </a:solidFill>
              <a:latin typeface="Comic Sans MS" pitchFamily="66" charset="0"/>
            </a:endParaRPr>
          </a:p>
          <a:p>
            <a:pPr algn="ctr"/>
            <a:endParaRPr lang="en-US" sz="2000" b="1" dirty="0">
              <a:solidFill>
                <a:srgbClr val="000099"/>
              </a:solidFill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99612" y="488838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2</a:t>
            </a:r>
            <a:endParaRPr lang="en-US" sz="40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2014668" y="489330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1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51404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0999" y="1243777"/>
            <a:ext cx="8557727" cy="2497494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800" dirty="0" smtClean="0"/>
              <a:t>Initialization: </a:t>
            </a:r>
            <a:r>
              <a:rPr lang="en-US" sz="2800" i="1" dirty="0" err="1" smtClean="0"/>
              <a:t>R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= {</a:t>
            </a:r>
            <a:r>
              <a:rPr lang="en-US" sz="2800" i="1" dirty="0" err="1" smtClean="0"/>
              <a:t>s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} for all tips</a:t>
            </a:r>
          </a:p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800" dirty="0" smtClean="0"/>
              <a:t>Traverse the tree from </a:t>
            </a:r>
            <a:r>
              <a:rPr lang="en-US" sz="2800" dirty="0"/>
              <a:t>leaves to root </a:t>
            </a:r>
            <a:r>
              <a:rPr lang="en-US" sz="2800" dirty="0" smtClean="0"/>
              <a:t>(“post-order”)</a:t>
            </a:r>
            <a:endParaRPr lang="en-US" sz="2800" dirty="0"/>
          </a:p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800" dirty="0"/>
              <a:t>Determine </a:t>
            </a:r>
            <a:r>
              <a:rPr lang="en-US" sz="2800" i="1" dirty="0" smtClean="0"/>
              <a:t>R</a:t>
            </a:r>
            <a:r>
              <a:rPr lang="en-US" sz="2800" i="1" baseline="-25000" dirty="0"/>
              <a:t>i</a:t>
            </a:r>
            <a:r>
              <a:rPr lang="en-US" sz="2800" dirty="0" smtClean="0"/>
              <a:t> </a:t>
            </a:r>
            <a:r>
              <a:rPr lang="en-US" sz="2800" dirty="0"/>
              <a:t>of internal node </a:t>
            </a:r>
            <a:r>
              <a:rPr lang="en-US" sz="2800" i="1" dirty="0"/>
              <a:t>i</a:t>
            </a:r>
            <a:r>
              <a:rPr lang="en-US" sz="2800" dirty="0"/>
              <a:t> with children </a:t>
            </a:r>
            <a:r>
              <a:rPr lang="en-US" sz="2800" i="1" dirty="0"/>
              <a:t>j</a:t>
            </a:r>
            <a:r>
              <a:rPr lang="en-US" sz="2800" dirty="0"/>
              <a:t>, </a:t>
            </a:r>
            <a:r>
              <a:rPr lang="en-US" sz="2800" i="1" dirty="0" smtClean="0"/>
              <a:t>k:</a:t>
            </a: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000" dirty="0" smtClean="0"/>
              <a:t>1. Fitch’s </a:t>
            </a:r>
            <a:r>
              <a:rPr lang="en-US" sz="7000" dirty="0"/>
              <a:t>algorithm: Bottom-up phase</a:t>
            </a:r>
            <a:r>
              <a:rPr lang="en-US" dirty="0"/>
              <a:t/>
            </a:r>
            <a:br>
              <a:rPr lang="en-US" dirty="0"/>
            </a:br>
            <a:r>
              <a:rPr lang="en-US" sz="3800" i="1" dirty="0"/>
              <a:t>(Determine </a:t>
            </a:r>
            <a:r>
              <a:rPr lang="en-US" sz="3800" i="1" dirty="0" smtClean="0"/>
              <a:t>the set </a:t>
            </a:r>
            <a:r>
              <a:rPr lang="en-US" sz="3800" i="1" dirty="0"/>
              <a:t>of possible states for each internal </a:t>
            </a:r>
            <a:r>
              <a:rPr lang="en-US" sz="3800" i="1" dirty="0" smtClean="0"/>
              <a:t>node)</a:t>
            </a:r>
            <a:endParaRPr lang="en-US" sz="3800" i="1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609069"/>
              </p:ext>
            </p:extLst>
          </p:nvPr>
        </p:nvGraphicFramePr>
        <p:xfrm>
          <a:off x="2293938" y="2820988"/>
          <a:ext cx="458946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Equation" r:id="rId4" imgW="2120760" imgH="507960" progId="Equation.3">
                  <p:embed/>
                </p:oleObj>
              </mc:Choice>
              <mc:Fallback>
                <p:oleObj name="Equation" r:id="rId4" imgW="21207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2820988"/>
                        <a:ext cx="4589462" cy="1016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12700"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" name="AutoShape 17"/>
          <p:cNvSpPr>
            <a:spLocks noChangeArrowheads="1"/>
          </p:cNvSpPr>
          <p:nvPr/>
        </p:nvSpPr>
        <p:spPr bwMode="auto">
          <a:xfrm>
            <a:off x="1843546" y="4220039"/>
            <a:ext cx="766916" cy="2241205"/>
          </a:xfrm>
          <a:prstGeom prst="upArrow">
            <a:avLst>
              <a:gd name="adj1" fmla="val 50000"/>
              <a:gd name="adj2" fmla="val 5048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/>
            <a:endParaRPr lang="en-US" sz="2000" b="1" dirty="0">
              <a:solidFill>
                <a:srgbClr val="000099"/>
              </a:solidFill>
              <a:latin typeface="Comic Sans MS" pitchFamily="66" charset="0"/>
            </a:endParaRPr>
          </a:p>
          <a:p>
            <a:pPr algn="ctr"/>
            <a:endParaRPr lang="en-US" sz="2000" b="1" dirty="0">
              <a:solidFill>
                <a:srgbClr val="000099"/>
              </a:solidFill>
              <a:latin typeface="Comic Sans MS" pitchFamily="66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3032043" y="4308527"/>
            <a:ext cx="2926703" cy="1874431"/>
            <a:chOff x="5400956" y="1315865"/>
            <a:chExt cx="2926703" cy="2684052"/>
          </a:xfrm>
        </p:grpSpPr>
        <p:sp>
          <p:nvSpPr>
            <p:cNvPr id="98" name="Line 13"/>
            <p:cNvSpPr>
              <a:spLocks noChangeShapeType="1"/>
            </p:cNvSpPr>
            <p:nvPr/>
          </p:nvSpPr>
          <p:spPr bwMode="auto">
            <a:xfrm>
              <a:off x="6498469" y="1855612"/>
              <a:ext cx="1829189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 rot="5400000">
              <a:off x="5131083" y="3730042"/>
              <a:ext cx="539747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0" name="Line 13"/>
            <p:cNvSpPr>
              <a:spLocks noChangeShapeType="1"/>
            </p:cNvSpPr>
            <p:nvPr/>
          </p:nvSpPr>
          <p:spPr bwMode="auto">
            <a:xfrm rot="5400000">
              <a:off x="5716423" y="3730042"/>
              <a:ext cx="539747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 rot="5400000">
              <a:off x="6301763" y="3730042"/>
              <a:ext cx="539747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2" name="Line 13"/>
            <p:cNvSpPr>
              <a:spLocks noChangeShapeType="1"/>
            </p:cNvSpPr>
            <p:nvPr/>
          </p:nvSpPr>
          <p:spPr bwMode="auto">
            <a:xfrm rot="5400000">
              <a:off x="6887103" y="3730042"/>
              <a:ext cx="539747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3" name="Line 13"/>
            <p:cNvSpPr>
              <a:spLocks noChangeShapeType="1"/>
            </p:cNvSpPr>
            <p:nvPr/>
          </p:nvSpPr>
          <p:spPr bwMode="auto">
            <a:xfrm rot="5400000">
              <a:off x="7209385" y="3466985"/>
              <a:ext cx="1065864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4" name="Line 13"/>
            <p:cNvSpPr>
              <a:spLocks noChangeShapeType="1"/>
            </p:cNvSpPr>
            <p:nvPr/>
          </p:nvSpPr>
          <p:spPr bwMode="auto">
            <a:xfrm rot="5400000">
              <a:off x="7255507" y="2927766"/>
              <a:ext cx="2144303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5" name="Line 13"/>
            <p:cNvSpPr>
              <a:spLocks noChangeShapeType="1"/>
            </p:cNvSpPr>
            <p:nvPr/>
          </p:nvSpPr>
          <p:spPr bwMode="auto">
            <a:xfrm>
              <a:off x="6571636" y="3469629"/>
              <a:ext cx="585341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6" name="Line 13"/>
            <p:cNvSpPr>
              <a:spLocks noChangeShapeType="1"/>
            </p:cNvSpPr>
            <p:nvPr/>
          </p:nvSpPr>
          <p:spPr bwMode="auto">
            <a:xfrm>
              <a:off x="5400956" y="3457001"/>
              <a:ext cx="585340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7" name="Line 13"/>
            <p:cNvSpPr>
              <a:spLocks noChangeShapeType="1"/>
            </p:cNvSpPr>
            <p:nvPr/>
          </p:nvSpPr>
          <p:spPr bwMode="auto">
            <a:xfrm rot="5400000">
              <a:off x="5160688" y="2924066"/>
              <a:ext cx="1065875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8" name="Line 13"/>
            <p:cNvSpPr>
              <a:spLocks noChangeShapeType="1"/>
            </p:cNvSpPr>
            <p:nvPr/>
          </p:nvSpPr>
          <p:spPr bwMode="auto">
            <a:xfrm rot="5400000">
              <a:off x="6594432" y="3203924"/>
              <a:ext cx="539747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9" name="Line 13"/>
            <p:cNvSpPr>
              <a:spLocks noChangeShapeType="1"/>
            </p:cNvSpPr>
            <p:nvPr/>
          </p:nvSpPr>
          <p:spPr bwMode="auto">
            <a:xfrm>
              <a:off x="6864306" y="2934050"/>
              <a:ext cx="878012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10" name="Line 13"/>
            <p:cNvSpPr>
              <a:spLocks noChangeShapeType="1"/>
            </p:cNvSpPr>
            <p:nvPr/>
          </p:nvSpPr>
          <p:spPr bwMode="auto">
            <a:xfrm>
              <a:off x="5693626" y="2391128"/>
              <a:ext cx="1609686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11" name="Line 13"/>
            <p:cNvSpPr>
              <a:spLocks noChangeShapeType="1"/>
            </p:cNvSpPr>
            <p:nvPr/>
          </p:nvSpPr>
          <p:spPr bwMode="auto">
            <a:xfrm rot="5400000">
              <a:off x="6229714" y="2125486"/>
              <a:ext cx="539747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12" name="Line 13"/>
            <p:cNvSpPr>
              <a:spLocks noChangeShapeType="1"/>
            </p:cNvSpPr>
            <p:nvPr/>
          </p:nvSpPr>
          <p:spPr bwMode="auto">
            <a:xfrm rot="5400000">
              <a:off x="7033438" y="2661002"/>
              <a:ext cx="539747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13" name="Line 13"/>
            <p:cNvSpPr>
              <a:spLocks noChangeShapeType="1"/>
            </p:cNvSpPr>
            <p:nvPr/>
          </p:nvSpPr>
          <p:spPr bwMode="auto">
            <a:xfrm rot="5400000">
              <a:off x="7161414" y="1585739"/>
              <a:ext cx="539747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2683230" y="6115534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human</a:t>
            </a:r>
            <a:endParaRPr lang="en-US" sz="12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3300629" y="6115534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chimp</a:t>
            </a:r>
            <a:endParaRPr lang="en-US" sz="12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5054856" y="6115533"/>
            <a:ext cx="585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gorilla</a:t>
            </a:r>
            <a:endParaRPr lang="en-US" sz="12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4480127" y="6115534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lemur</a:t>
            </a:r>
            <a:endParaRPr lang="en-US" sz="12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3857918" y="6115534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gibbon</a:t>
            </a:r>
            <a:endParaRPr lang="en-US" sz="12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5582680" y="6115534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bonobo</a:t>
            </a:r>
            <a:endParaRPr lang="en-US" sz="1200" b="1" dirty="0"/>
          </a:p>
        </p:txBody>
      </p:sp>
      <p:grpSp>
        <p:nvGrpSpPr>
          <p:cNvPr id="120" name="Group 119"/>
          <p:cNvGrpSpPr/>
          <p:nvPr/>
        </p:nvGrpSpPr>
        <p:grpSpPr>
          <a:xfrm>
            <a:off x="2871583" y="6275937"/>
            <a:ext cx="3266860" cy="400110"/>
            <a:chOff x="5273875" y="6173340"/>
            <a:chExt cx="3266860" cy="400110"/>
          </a:xfrm>
        </p:grpSpPr>
        <p:sp>
          <p:nvSpPr>
            <p:cNvPr id="121" name="TextBox 120"/>
            <p:cNvSpPr txBox="1"/>
            <p:nvPr/>
          </p:nvSpPr>
          <p:spPr>
            <a:xfrm>
              <a:off x="5273875" y="6173340"/>
              <a:ext cx="320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70C0"/>
                  </a:solidFill>
                </a:rPr>
                <a:t>C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859215" y="6173340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70C0"/>
                  </a:solidFill>
                </a:rPr>
                <a:t>T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444555" y="6173340"/>
              <a:ext cx="3481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70C0"/>
                  </a:solidFill>
                </a:rPr>
                <a:t>G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029894" y="6173340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70C0"/>
                  </a:solidFill>
                </a:rPr>
                <a:t>T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615236" y="6173340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70C0"/>
                  </a:solidFill>
                </a:rPr>
                <a:t>A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8200577" y="6173340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70C0"/>
                  </a:solidFill>
                </a:rPr>
                <a:t>A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2014668" y="489330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1</a:t>
            </a:r>
            <a:endParaRPr lang="en-US" sz="4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886331" y="5454914"/>
            <a:ext cx="499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C,T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29853" y="5459834"/>
            <a:ext cx="527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G,T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01899" y="5081306"/>
            <a:ext cx="729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G,T,A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41817" y="4705224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T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609688" y="4336520"/>
            <a:ext cx="512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T,A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6556206" y="4536575"/>
            <a:ext cx="2382520" cy="1888279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000" dirty="0"/>
              <a:t>Let </a:t>
            </a:r>
            <a:r>
              <a:rPr lang="en-US" sz="2000" i="1" dirty="0" err="1"/>
              <a:t>s</a:t>
            </a:r>
            <a:r>
              <a:rPr lang="en-US" sz="2000" i="1" baseline="-25000" dirty="0" err="1"/>
              <a:t>i</a:t>
            </a:r>
            <a:r>
              <a:rPr lang="en-US" sz="2000" dirty="0" smtClean="0"/>
              <a:t> denote the state of node </a:t>
            </a:r>
            <a:r>
              <a:rPr lang="en-US" sz="2000" i="1" dirty="0" smtClean="0"/>
              <a:t>i</a:t>
            </a:r>
            <a:r>
              <a:rPr lang="en-US" sz="2000" dirty="0" smtClean="0"/>
              <a:t> and </a:t>
            </a:r>
            <a:r>
              <a:rPr lang="en-US" sz="2000" i="1" dirty="0" err="1" smtClean="0"/>
              <a:t>R</a:t>
            </a:r>
            <a:r>
              <a:rPr lang="en-US" sz="2000" i="1" baseline="-25000" dirty="0" err="1" smtClean="0"/>
              <a:t>i</a:t>
            </a:r>
            <a:r>
              <a:rPr lang="en-US" sz="2000" dirty="0" smtClean="0"/>
              <a:t> the set of possible states of node </a:t>
            </a:r>
            <a:r>
              <a:rPr lang="en-US" sz="2000" i="1" dirty="0" smtClean="0"/>
              <a:t>i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16528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0999" y="1243777"/>
            <a:ext cx="8557727" cy="2497494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4488" lvl="0" indent="-344488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800" dirty="0" smtClean="0"/>
              <a:t>Initialization</a:t>
            </a:r>
            <a:r>
              <a:rPr lang="en-US" sz="2800" dirty="0"/>
              <a:t>: </a:t>
            </a:r>
            <a:r>
              <a:rPr lang="en-US" sz="2800" i="1" dirty="0"/>
              <a:t>R</a:t>
            </a:r>
            <a:r>
              <a:rPr lang="en-US" sz="2800" i="1" baseline="-25000" dirty="0"/>
              <a:t>i</a:t>
            </a:r>
            <a:r>
              <a:rPr lang="en-US" sz="2800" dirty="0"/>
              <a:t> = {</a:t>
            </a:r>
            <a:r>
              <a:rPr lang="en-US" sz="2800" i="1" dirty="0" err="1" smtClean="0"/>
              <a:t>s</a:t>
            </a:r>
            <a:r>
              <a:rPr lang="en-US" sz="2800" i="1" baseline="-25000" dirty="0" err="1"/>
              <a:t>i</a:t>
            </a:r>
            <a:r>
              <a:rPr lang="en-US" sz="2800" dirty="0" smtClean="0"/>
              <a:t>} for all tips</a:t>
            </a:r>
            <a:endParaRPr lang="en-US" sz="2800" dirty="0"/>
          </a:p>
          <a:p>
            <a:pPr marL="344488" indent="-344488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800" dirty="0"/>
              <a:t>Traverse the tree from leaves to root </a:t>
            </a:r>
            <a:r>
              <a:rPr lang="en-US" sz="2800" dirty="0" smtClean="0"/>
              <a:t>(“post-order“)</a:t>
            </a:r>
            <a:endParaRPr lang="en-US" sz="2800" dirty="0"/>
          </a:p>
          <a:p>
            <a:pPr marL="344488" lvl="0" indent="-344488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800" dirty="0" smtClean="0"/>
              <a:t>Determine </a:t>
            </a:r>
            <a:r>
              <a:rPr lang="en-US" sz="2800" i="1" dirty="0" smtClean="0"/>
              <a:t>R</a:t>
            </a:r>
            <a:r>
              <a:rPr lang="en-US" sz="2800" i="1" baseline="-25000" dirty="0"/>
              <a:t>i</a:t>
            </a:r>
            <a:r>
              <a:rPr lang="en-US" sz="2800" dirty="0" smtClean="0"/>
              <a:t> </a:t>
            </a:r>
            <a:r>
              <a:rPr lang="en-US" sz="2800" dirty="0"/>
              <a:t>of internal node </a:t>
            </a:r>
            <a:r>
              <a:rPr lang="en-US" sz="2800" i="1" dirty="0"/>
              <a:t>i</a:t>
            </a:r>
            <a:r>
              <a:rPr lang="en-US" sz="2800" dirty="0"/>
              <a:t> with children </a:t>
            </a:r>
            <a:r>
              <a:rPr lang="en-US" sz="2800" i="1" dirty="0"/>
              <a:t>j</a:t>
            </a:r>
            <a:r>
              <a:rPr lang="en-US" sz="2800" dirty="0"/>
              <a:t>, </a:t>
            </a:r>
            <a:r>
              <a:rPr lang="en-US" sz="2800" i="1" dirty="0" smtClean="0"/>
              <a:t>k:</a:t>
            </a: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000" dirty="0" smtClean="0"/>
              <a:t>1. Fitch’s </a:t>
            </a:r>
            <a:r>
              <a:rPr lang="en-US" sz="7000" dirty="0"/>
              <a:t>algorithm: Bottom-up phase</a:t>
            </a:r>
            <a:r>
              <a:rPr lang="en-US" dirty="0"/>
              <a:t/>
            </a:r>
            <a:br>
              <a:rPr lang="en-US" dirty="0"/>
            </a:br>
            <a:r>
              <a:rPr lang="en-US" sz="3800" i="1" dirty="0"/>
              <a:t>(Determine </a:t>
            </a:r>
            <a:r>
              <a:rPr lang="en-US" sz="3800" i="1" dirty="0" smtClean="0"/>
              <a:t>the set </a:t>
            </a:r>
            <a:r>
              <a:rPr lang="en-US" sz="3800" i="1" dirty="0"/>
              <a:t>of possible states for each internal </a:t>
            </a:r>
            <a:r>
              <a:rPr lang="en-US" sz="3800" i="1" dirty="0" smtClean="0"/>
              <a:t>node)</a:t>
            </a:r>
            <a:endParaRPr lang="en-US" sz="3800" i="1" dirty="0"/>
          </a:p>
        </p:txBody>
      </p:sp>
      <p:sp>
        <p:nvSpPr>
          <p:cNvPr id="96" name="AutoShape 17"/>
          <p:cNvSpPr>
            <a:spLocks noChangeArrowheads="1"/>
          </p:cNvSpPr>
          <p:nvPr/>
        </p:nvSpPr>
        <p:spPr bwMode="auto">
          <a:xfrm>
            <a:off x="1843546" y="4220039"/>
            <a:ext cx="766916" cy="2241205"/>
          </a:xfrm>
          <a:prstGeom prst="upArrow">
            <a:avLst>
              <a:gd name="adj1" fmla="val 50000"/>
              <a:gd name="adj2" fmla="val 5048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/>
            <a:endParaRPr lang="en-US" sz="2000" b="1" dirty="0">
              <a:solidFill>
                <a:srgbClr val="000099"/>
              </a:solidFill>
              <a:latin typeface="Comic Sans MS" pitchFamily="66" charset="0"/>
            </a:endParaRPr>
          </a:p>
          <a:p>
            <a:pPr algn="ctr"/>
            <a:endParaRPr lang="en-US" sz="2000" b="1" dirty="0">
              <a:solidFill>
                <a:srgbClr val="000099"/>
              </a:solidFill>
              <a:latin typeface="Comic Sans MS" pitchFamily="66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3032043" y="4308527"/>
            <a:ext cx="2926703" cy="1874431"/>
            <a:chOff x="5400956" y="1315865"/>
            <a:chExt cx="2926703" cy="2684052"/>
          </a:xfrm>
        </p:grpSpPr>
        <p:sp>
          <p:nvSpPr>
            <p:cNvPr id="98" name="Line 13"/>
            <p:cNvSpPr>
              <a:spLocks noChangeShapeType="1"/>
            </p:cNvSpPr>
            <p:nvPr/>
          </p:nvSpPr>
          <p:spPr bwMode="auto">
            <a:xfrm>
              <a:off x="6498469" y="1855612"/>
              <a:ext cx="1829189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 rot="5400000">
              <a:off x="5131083" y="3730042"/>
              <a:ext cx="539747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0" name="Line 13"/>
            <p:cNvSpPr>
              <a:spLocks noChangeShapeType="1"/>
            </p:cNvSpPr>
            <p:nvPr/>
          </p:nvSpPr>
          <p:spPr bwMode="auto">
            <a:xfrm rot="5400000">
              <a:off x="5716423" y="3730042"/>
              <a:ext cx="539747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 rot="5400000">
              <a:off x="6301763" y="3730042"/>
              <a:ext cx="539747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2" name="Line 13"/>
            <p:cNvSpPr>
              <a:spLocks noChangeShapeType="1"/>
            </p:cNvSpPr>
            <p:nvPr/>
          </p:nvSpPr>
          <p:spPr bwMode="auto">
            <a:xfrm rot="5400000">
              <a:off x="6887103" y="3730042"/>
              <a:ext cx="539747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3" name="Line 13"/>
            <p:cNvSpPr>
              <a:spLocks noChangeShapeType="1"/>
            </p:cNvSpPr>
            <p:nvPr/>
          </p:nvSpPr>
          <p:spPr bwMode="auto">
            <a:xfrm rot="5400000">
              <a:off x="7209385" y="3466985"/>
              <a:ext cx="1065864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4" name="Line 13"/>
            <p:cNvSpPr>
              <a:spLocks noChangeShapeType="1"/>
            </p:cNvSpPr>
            <p:nvPr/>
          </p:nvSpPr>
          <p:spPr bwMode="auto">
            <a:xfrm rot="5400000">
              <a:off x="7255507" y="2927766"/>
              <a:ext cx="2144303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5" name="Line 13"/>
            <p:cNvSpPr>
              <a:spLocks noChangeShapeType="1"/>
            </p:cNvSpPr>
            <p:nvPr/>
          </p:nvSpPr>
          <p:spPr bwMode="auto">
            <a:xfrm>
              <a:off x="6571636" y="3469629"/>
              <a:ext cx="585341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6" name="Line 13"/>
            <p:cNvSpPr>
              <a:spLocks noChangeShapeType="1"/>
            </p:cNvSpPr>
            <p:nvPr/>
          </p:nvSpPr>
          <p:spPr bwMode="auto">
            <a:xfrm>
              <a:off x="5400956" y="3457001"/>
              <a:ext cx="585340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7" name="Line 13"/>
            <p:cNvSpPr>
              <a:spLocks noChangeShapeType="1"/>
            </p:cNvSpPr>
            <p:nvPr/>
          </p:nvSpPr>
          <p:spPr bwMode="auto">
            <a:xfrm rot="5400000">
              <a:off x="5160688" y="2924066"/>
              <a:ext cx="1065875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8" name="Line 13"/>
            <p:cNvSpPr>
              <a:spLocks noChangeShapeType="1"/>
            </p:cNvSpPr>
            <p:nvPr/>
          </p:nvSpPr>
          <p:spPr bwMode="auto">
            <a:xfrm rot="5400000">
              <a:off x="6594432" y="3203924"/>
              <a:ext cx="539747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9" name="Line 13"/>
            <p:cNvSpPr>
              <a:spLocks noChangeShapeType="1"/>
            </p:cNvSpPr>
            <p:nvPr/>
          </p:nvSpPr>
          <p:spPr bwMode="auto">
            <a:xfrm>
              <a:off x="6864306" y="2934050"/>
              <a:ext cx="878012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10" name="Line 13"/>
            <p:cNvSpPr>
              <a:spLocks noChangeShapeType="1"/>
            </p:cNvSpPr>
            <p:nvPr/>
          </p:nvSpPr>
          <p:spPr bwMode="auto">
            <a:xfrm>
              <a:off x="5693626" y="2391128"/>
              <a:ext cx="1609686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11" name="Line 13"/>
            <p:cNvSpPr>
              <a:spLocks noChangeShapeType="1"/>
            </p:cNvSpPr>
            <p:nvPr/>
          </p:nvSpPr>
          <p:spPr bwMode="auto">
            <a:xfrm rot="5400000">
              <a:off x="6229714" y="2125486"/>
              <a:ext cx="539747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12" name="Line 13"/>
            <p:cNvSpPr>
              <a:spLocks noChangeShapeType="1"/>
            </p:cNvSpPr>
            <p:nvPr/>
          </p:nvSpPr>
          <p:spPr bwMode="auto">
            <a:xfrm rot="5400000">
              <a:off x="7033438" y="2661002"/>
              <a:ext cx="539747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13" name="Line 13"/>
            <p:cNvSpPr>
              <a:spLocks noChangeShapeType="1"/>
            </p:cNvSpPr>
            <p:nvPr/>
          </p:nvSpPr>
          <p:spPr bwMode="auto">
            <a:xfrm rot="5400000">
              <a:off x="7161414" y="1585739"/>
              <a:ext cx="539747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2683230" y="6115534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human</a:t>
            </a:r>
            <a:endParaRPr lang="en-US" sz="12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3300629" y="6115534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chimp</a:t>
            </a:r>
            <a:endParaRPr lang="en-US" sz="12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5054856" y="6115533"/>
            <a:ext cx="585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gorilla</a:t>
            </a:r>
            <a:endParaRPr lang="en-US" sz="12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4480127" y="6115534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lemur</a:t>
            </a:r>
            <a:endParaRPr lang="en-US" sz="12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3857918" y="6115534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gibbon</a:t>
            </a:r>
            <a:endParaRPr lang="en-US" sz="12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5582680" y="6115534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bonobo</a:t>
            </a:r>
            <a:endParaRPr lang="en-US" sz="1200" b="1" dirty="0"/>
          </a:p>
        </p:txBody>
      </p:sp>
      <p:grpSp>
        <p:nvGrpSpPr>
          <p:cNvPr id="120" name="Group 119"/>
          <p:cNvGrpSpPr/>
          <p:nvPr/>
        </p:nvGrpSpPr>
        <p:grpSpPr>
          <a:xfrm>
            <a:off x="2871583" y="6275937"/>
            <a:ext cx="3266860" cy="400110"/>
            <a:chOff x="5273875" y="6173340"/>
            <a:chExt cx="3266860" cy="400110"/>
          </a:xfrm>
        </p:grpSpPr>
        <p:sp>
          <p:nvSpPr>
            <p:cNvPr id="121" name="TextBox 120"/>
            <p:cNvSpPr txBox="1"/>
            <p:nvPr/>
          </p:nvSpPr>
          <p:spPr>
            <a:xfrm>
              <a:off x="5273875" y="6173340"/>
              <a:ext cx="320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70C0"/>
                  </a:solidFill>
                </a:rPr>
                <a:t>C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859215" y="6173340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70C0"/>
                  </a:solidFill>
                </a:rPr>
                <a:t>T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444555" y="6173340"/>
              <a:ext cx="3481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70C0"/>
                  </a:solidFill>
                </a:rPr>
                <a:t>G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029894" y="6173340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70C0"/>
                  </a:solidFill>
                </a:rPr>
                <a:t>T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615236" y="6173340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70C0"/>
                  </a:solidFill>
                </a:rPr>
                <a:t>A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8200577" y="6173340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70C0"/>
                  </a:solidFill>
                </a:rPr>
                <a:t>A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2014668" y="489330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1</a:t>
            </a:r>
            <a:endParaRPr lang="en-US" sz="4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886331" y="5454914"/>
            <a:ext cx="499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C,T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29853" y="5459834"/>
            <a:ext cx="527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G,T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01899" y="5081306"/>
            <a:ext cx="729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G,T,A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41817" y="4705224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T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7" name="Down Ribbon 6"/>
          <p:cNvSpPr/>
          <p:nvPr/>
        </p:nvSpPr>
        <p:spPr>
          <a:xfrm>
            <a:off x="6029325" y="4010989"/>
            <a:ext cx="3061802" cy="1103870"/>
          </a:xfrm>
          <a:prstGeom prst="ribbon">
            <a:avLst>
              <a:gd name="adj1" fmla="val 16667"/>
              <a:gd name="adj2" fmla="val 73042"/>
            </a:avLst>
          </a:prstGeom>
          <a:solidFill>
            <a:srgbClr val="FFC000"/>
          </a:solidFill>
          <a:ln w="19050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Parsimony-score </a:t>
            </a:r>
            <a:r>
              <a:rPr lang="en-US" sz="2000" b="1" dirty="0" smtClean="0">
                <a:solidFill>
                  <a:schemeClr val="tx1"/>
                </a:solidFill>
              </a:rPr>
              <a:t>=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# union operations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67483" y="5464405"/>
            <a:ext cx="25462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Parsimony-score </a:t>
            </a:r>
            <a:r>
              <a:rPr lang="en-US" sz="2000" b="1" dirty="0" smtClean="0"/>
              <a:t>= 4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09688" y="4336520"/>
            <a:ext cx="512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T,A</a:t>
            </a:r>
            <a:endParaRPr lang="en-US" sz="2000" b="1" dirty="0">
              <a:solidFill>
                <a:srgbClr val="0070C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743603" y="4289836"/>
            <a:ext cx="2915454" cy="1611872"/>
            <a:chOff x="2743603" y="4289836"/>
            <a:chExt cx="2915454" cy="1611872"/>
          </a:xfrm>
        </p:grpSpPr>
        <p:grpSp>
          <p:nvGrpSpPr>
            <p:cNvPr id="8" name="Group 7"/>
            <p:cNvGrpSpPr/>
            <p:nvPr/>
          </p:nvGrpSpPr>
          <p:grpSpPr>
            <a:xfrm>
              <a:off x="2743603" y="5034622"/>
              <a:ext cx="2915454" cy="867086"/>
              <a:chOff x="2743603" y="5034622"/>
              <a:chExt cx="2915454" cy="867086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2743603" y="5380330"/>
                <a:ext cx="785207" cy="493478"/>
              </a:xfrm>
              <a:prstGeom prst="ellipse">
                <a:avLst/>
              </a:prstGeom>
              <a:noFill/>
              <a:ln w="635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901199" y="5408230"/>
                <a:ext cx="785207" cy="493478"/>
              </a:xfrm>
              <a:prstGeom prst="ellipse">
                <a:avLst/>
              </a:prstGeom>
              <a:noFill/>
              <a:ln w="635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4873850" y="5034622"/>
                <a:ext cx="785207" cy="493478"/>
              </a:xfrm>
              <a:prstGeom prst="ellipse">
                <a:avLst/>
              </a:prstGeom>
              <a:noFill/>
              <a:ln w="635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Oval 51"/>
            <p:cNvSpPr/>
            <p:nvPr/>
          </p:nvSpPr>
          <p:spPr>
            <a:xfrm>
              <a:off x="4465597" y="4289836"/>
              <a:ext cx="785207" cy="493478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609069"/>
              </p:ext>
            </p:extLst>
          </p:nvPr>
        </p:nvGraphicFramePr>
        <p:xfrm>
          <a:off x="2293938" y="2820988"/>
          <a:ext cx="458946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Equation" r:id="rId3" imgW="2120760" imgH="507960" progId="Equation.3">
                  <p:embed/>
                </p:oleObj>
              </mc:Choice>
              <mc:Fallback>
                <p:oleObj name="Equation" r:id="rId3" imgW="2120760" imgH="5079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2820988"/>
                        <a:ext cx="4589462" cy="1016000"/>
                      </a:xfrm>
                      <a:prstGeom prst="rect">
                        <a:avLst/>
                      </a:prstGeom>
                      <a:solidFill>
                        <a:srgbClr val="FDEADA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710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/>
          <p:cNvSpPr/>
          <p:nvPr/>
        </p:nvSpPr>
        <p:spPr>
          <a:xfrm>
            <a:off x="4332986" y="5544346"/>
            <a:ext cx="141638" cy="24022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158991" y="5534855"/>
            <a:ext cx="141638" cy="24022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926650" y="4785165"/>
            <a:ext cx="141638" cy="24022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05990" y="5157489"/>
            <a:ext cx="141638" cy="24022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6613" y="1066801"/>
            <a:ext cx="8836090" cy="2497494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800" dirty="0" smtClean="0"/>
              <a:t>Pick </a:t>
            </a:r>
            <a:r>
              <a:rPr lang="en-US" sz="2800" dirty="0"/>
              <a:t>arbitrary state </a:t>
            </a:r>
            <a:r>
              <a:rPr lang="en-US" sz="2800" dirty="0" smtClean="0"/>
              <a:t>in </a:t>
            </a:r>
            <a:r>
              <a:rPr lang="en-US" sz="2800" i="1" dirty="0" err="1" smtClean="0"/>
              <a:t>R</a:t>
            </a:r>
            <a:r>
              <a:rPr lang="en-US" sz="2800" i="1" baseline="-25000" dirty="0" err="1" smtClean="0"/>
              <a:t>root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to be the state of the root ,</a:t>
            </a:r>
            <a:r>
              <a:rPr lang="en-US" sz="2800" i="1" dirty="0" err="1" smtClean="0"/>
              <a:t>s</a:t>
            </a:r>
            <a:r>
              <a:rPr lang="en-US" sz="2800" i="1" baseline="-25000" dirty="0" err="1" smtClean="0"/>
              <a:t>root</a:t>
            </a:r>
            <a:endParaRPr lang="en-US" sz="2800" i="1" baseline="-25000" dirty="0"/>
          </a:p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800" dirty="0" smtClean="0"/>
              <a:t>Traverse the tree from </a:t>
            </a:r>
            <a:r>
              <a:rPr lang="en-US" sz="2800" dirty="0"/>
              <a:t>root to leaves </a:t>
            </a:r>
            <a:r>
              <a:rPr lang="en-US" sz="2800" dirty="0" smtClean="0"/>
              <a:t>(“pre-order”)</a:t>
            </a:r>
          </a:p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800" dirty="0" smtClean="0"/>
              <a:t>Determine </a:t>
            </a:r>
            <a:r>
              <a:rPr lang="en-US" sz="2800" i="1" dirty="0" err="1" smtClean="0"/>
              <a:t>s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/>
              <a:t>of internal node </a:t>
            </a:r>
            <a:r>
              <a:rPr lang="en-US" sz="2800" i="1" dirty="0" smtClean="0"/>
              <a:t>i</a:t>
            </a:r>
            <a:r>
              <a:rPr lang="en-US" sz="2800" dirty="0" smtClean="0"/>
              <a:t> </a:t>
            </a:r>
            <a:r>
              <a:rPr lang="en-US" sz="2800" dirty="0"/>
              <a:t>with parent </a:t>
            </a:r>
            <a:r>
              <a:rPr lang="en-US" sz="2800" i="1" dirty="0" smtClean="0"/>
              <a:t>j</a:t>
            </a:r>
            <a:r>
              <a:rPr lang="en-US" sz="2800" dirty="0" smtClean="0"/>
              <a:t>: </a:t>
            </a:r>
            <a:endParaRPr lang="en-US" sz="2800" dirty="0"/>
          </a:p>
          <a:p>
            <a:pPr lvl="0"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2. Fitch’s algorithm: Top-down </a:t>
            </a:r>
            <a:r>
              <a:rPr lang="en-US" dirty="0"/>
              <a:t>phase</a:t>
            </a:r>
            <a:br>
              <a:rPr lang="en-US" dirty="0"/>
            </a:br>
            <a:r>
              <a:rPr lang="en-US" sz="2400" i="1" dirty="0" smtClean="0"/>
              <a:t>(Pick a state </a:t>
            </a:r>
            <a:r>
              <a:rPr lang="en-US" sz="2400" i="1" dirty="0"/>
              <a:t>for each internal </a:t>
            </a:r>
            <a:r>
              <a:rPr lang="en-US" sz="2400" i="1" dirty="0" smtClean="0"/>
              <a:t>node)</a:t>
            </a:r>
            <a:endParaRPr lang="en-US" sz="2400" i="1" dirty="0"/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748791"/>
              </p:ext>
            </p:extLst>
          </p:nvPr>
        </p:nvGraphicFramePr>
        <p:xfrm>
          <a:off x="2352675" y="2701925"/>
          <a:ext cx="4872038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Equation" r:id="rId3" imgW="2514600" imgH="482400" progId="Equation.3">
                  <p:embed/>
                </p:oleObj>
              </mc:Choice>
              <mc:Fallback>
                <p:oleObj name="Equation" r:id="rId3" imgW="25146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675" y="2701925"/>
                        <a:ext cx="4872038" cy="935038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12700">
                        <a:solidFill>
                          <a:schemeClr val="tx1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3032043" y="4308527"/>
            <a:ext cx="2926703" cy="1874431"/>
            <a:chOff x="5400956" y="1315865"/>
            <a:chExt cx="2926703" cy="2684052"/>
          </a:xfrm>
        </p:grpSpPr>
        <p:sp>
          <p:nvSpPr>
            <p:cNvPr id="40" name="Line 13"/>
            <p:cNvSpPr>
              <a:spLocks noChangeShapeType="1"/>
            </p:cNvSpPr>
            <p:nvPr/>
          </p:nvSpPr>
          <p:spPr bwMode="auto">
            <a:xfrm>
              <a:off x="6498469" y="1855612"/>
              <a:ext cx="1829189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0" name="Line 13"/>
            <p:cNvSpPr>
              <a:spLocks noChangeShapeType="1"/>
            </p:cNvSpPr>
            <p:nvPr/>
          </p:nvSpPr>
          <p:spPr bwMode="auto">
            <a:xfrm rot="5400000">
              <a:off x="5131083" y="3730042"/>
              <a:ext cx="539747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8" name="Line 13"/>
            <p:cNvSpPr>
              <a:spLocks noChangeShapeType="1"/>
            </p:cNvSpPr>
            <p:nvPr/>
          </p:nvSpPr>
          <p:spPr bwMode="auto">
            <a:xfrm rot="5400000">
              <a:off x="5716423" y="3730042"/>
              <a:ext cx="539747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 rot="5400000">
              <a:off x="6301763" y="3730042"/>
              <a:ext cx="539747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0" name="Line 13"/>
            <p:cNvSpPr>
              <a:spLocks noChangeShapeType="1"/>
            </p:cNvSpPr>
            <p:nvPr/>
          </p:nvSpPr>
          <p:spPr bwMode="auto">
            <a:xfrm rot="5400000">
              <a:off x="6887103" y="3730042"/>
              <a:ext cx="539747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1" name="Line 13"/>
            <p:cNvSpPr>
              <a:spLocks noChangeShapeType="1"/>
            </p:cNvSpPr>
            <p:nvPr/>
          </p:nvSpPr>
          <p:spPr bwMode="auto">
            <a:xfrm rot="5400000">
              <a:off x="7209385" y="3466985"/>
              <a:ext cx="1065864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2" name="Line 13"/>
            <p:cNvSpPr>
              <a:spLocks noChangeShapeType="1"/>
            </p:cNvSpPr>
            <p:nvPr/>
          </p:nvSpPr>
          <p:spPr bwMode="auto">
            <a:xfrm rot="5400000">
              <a:off x="7255507" y="2927766"/>
              <a:ext cx="2144303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3" name="Line 13"/>
            <p:cNvSpPr>
              <a:spLocks noChangeShapeType="1"/>
            </p:cNvSpPr>
            <p:nvPr/>
          </p:nvSpPr>
          <p:spPr bwMode="auto">
            <a:xfrm>
              <a:off x="6571636" y="3469629"/>
              <a:ext cx="585341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Line 13"/>
            <p:cNvSpPr>
              <a:spLocks noChangeShapeType="1"/>
            </p:cNvSpPr>
            <p:nvPr/>
          </p:nvSpPr>
          <p:spPr bwMode="auto">
            <a:xfrm>
              <a:off x="5400956" y="3457001"/>
              <a:ext cx="585340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 rot="5400000">
              <a:off x="5160688" y="2924066"/>
              <a:ext cx="1065875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Line 13"/>
            <p:cNvSpPr>
              <a:spLocks noChangeShapeType="1"/>
            </p:cNvSpPr>
            <p:nvPr/>
          </p:nvSpPr>
          <p:spPr bwMode="auto">
            <a:xfrm rot="5400000">
              <a:off x="6594432" y="3203924"/>
              <a:ext cx="539747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Line 13"/>
            <p:cNvSpPr>
              <a:spLocks noChangeShapeType="1"/>
            </p:cNvSpPr>
            <p:nvPr/>
          </p:nvSpPr>
          <p:spPr bwMode="auto">
            <a:xfrm>
              <a:off x="6864306" y="2934050"/>
              <a:ext cx="878012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8" name="Line 13"/>
            <p:cNvSpPr>
              <a:spLocks noChangeShapeType="1"/>
            </p:cNvSpPr>
            <p:nvPr/>
          </p:nvSpPr>
          <p:spPr bwMode="auto">
            <a:xfrm>
              <a:off x="5693626" y="2391128"/>
              <a:ext cx="1609686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9" name="Line 13"/>
            <p:cNvSpPr>
              <a:spLocks noChangeShapeType="1"/>
            </p:cNvSpPr>
            <p:nvPr/>
          </p:nvSpPr>
          <p:spPr bwMode="auto">
            <a:xfrm rot="5400000">
              <a:off x="6229714" y="2125486"/>
              <a:ext cx="539747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Line 13"/>
            <p:cNvSpPr>
              <a:spLocks noChangeShapeType="1"/>
            </p:cNvSpPr>
            <p:nvPr/>
          </p:nvSpPr>
          <p:spPr bwMode="auto">
            <a:xfrm rot="5400000">
              <a:off x="7033438" y="2661002"/>
              <a:ext cx="539747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1" name="Line 13"/>
            <p:cNvSpPr>
              <a:spLocks noChangeShapeType="1"/>
            </p:cNvSpPr>
            <p:nvPr/>
          </p:nvSpPr>
          <p:spPr bwMode="auto">
            <a:xfrm rot="5400000">
              <a:off x="7161414" y="1585739"/>
              <a:ext cx="539747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683230" y="6115534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human</a:t>
            </a:r>
            <a:endParaRPr lang="en-US" sz="12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3300629" y="6115534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chimp</a:t>
            </a:r>
            <a:endParaRPr lang="en-US" sz="12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054856" y="6115533"/>
            <a:ext cx="585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gorilla</a:t>
            </a:r>
            <a:endParaRPr lang="en-US" sz="12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4480127" y="6115534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lemur</a:t>
            </a:r>
            <a:endParaRPr lang="en-US" sz="12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3857918" y="6115534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gibbon</a:t>
            </a:r>
            <a:endParaRPr lang="en-US" sz="12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5582680" y="6115534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bonobo</a:t>
            </a:r>
            <a:endParaRPr lang="en-US" sz="1200" b="1" dirty="0"/>
          </a:p>
        </p:txBody>
      </p:sp>
      <p:grpSp>
        <p:nvGrpSpPr>
          <p:cNvPr id="88" name="Group 87"/>
          <p:cNvGrpSpPr/>
          <p:nvPr/>
        </p:nvGrpSpPr>
        <p:grpSpPr>
          <a:xfrm>
            <a:off x="2871583" y="6275937"/>
            <a:ext cx="3266860" cy="400110"/>
            <a:chOff x="5273875" y="6173340"/>
            <a:chExt cx="3266860" cy="400110"/>
          </a:xfrm>
        </p:grpSpPr>
        <p:sp>
          <p:nvSpPr>
            <p:cNvPr id="89" name="TextBox 88"/>
            <p:cNvSpPr txBox="1"/>
            <p:nvPr/>
          </p:nvSpPr>
          <p:spPr>
            <a:xfrm>
              <a:off x="5273875" y="6173340"/>
              <a:ext cx="320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70C0"/>
                  </a:solidFill>
                </a:rPr>
                <a:t>C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859215" y="6173340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70C0"/>
                  </a:solidFill>
                </a:rPr>
                <a:t>T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444555" y="6173340"/>
              <a:ext cx="3481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70C0"/>
                  </a:solidFill>
                </a:rPr>
                <a:t>G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029894" y="6173340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70C0"/>
                  </a:solidFill>
                </a:rPr>
                <a:t>T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615236" y="6173340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70C0"/>
                  </a:solidFill>
                </a:rPr>
                <a:t>A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8200577" y="6173340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70C0"/>
                  </a:solidFill>
                </a:rPr>
                <a:t>A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2886331" y="5454914"/>
            <a:ext cx="499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C,T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029853" y="5459834"/>
            <a:ext cx="527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G,T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901899" y="5081306"/>
            <a:ext cx="729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G,T,A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841817" y="4705224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T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267483" y="5464405"/>
            <a:ext cx="25462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Parsimony-score </a:t>
            </a:r>
            <a:r>
              <a:rPr lang="en-US" sz="2000" b="1" dirty="0" smtClean="0"/>
              <a:t>= 4</a:t>
            </a:r>
            <a:endParaRPr lang="en-US" sz="2000" b="1" dirty="0"/>
          </a:p>
        </p:txBody>
      </p:sp>
      <p:sp>
        <p:nvSpPr>
          <p:cNvPr id="108" name="AutoShape 17"/>
          <p:cNvSpPr>
            <a:spLocks noChangeArrowheads="1"/>
          </p:cNvSpPr>
          <p:nvPr/>
        </p:nvSpPr>
        <p:spPr bwMode="auto">
          <a:xfrm flipV="1">
            <a:off x="1653016" y="4224959"/>
            <a:ext cx="766916" cy="2241205"/>
          </a:xfrm>
          <a:prstGeom prst="upArrow">
            <a:avLst>
              <a:gd name="adj1" fmla="val 50000"/>
              <a:gd name="adj2" fmla="val 5048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/>
            <a:endParaRPr lang="en-US" sz="2000" b="1" dirty="0">
              <a:solidFill>
                <a:srgbClr val="000099"/>
              </a:solidFill>
              <a:latin typeface="Comic Sans MS" pitchFamily="66" charset="0"/>
            </a:endParaRPr>
          </a:p>
          <a:p>
            <a:pPr algn="ctr"/>
            <a:endParaRPr lang="en-US" sz="2000" b="1" dirty="0">
              <a:solidFill>
                <a:srgbClr val="000099"/>
              </a:solidFill>
              <a:latin typeface="Comic Sans MS" pitchFamily="66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829046" y="488838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2</a:t>
            </a:r>
            <a:endParaRPr lang="en-US" sz="4000" b="1" dirty="0"/>
          </a:p>
        </p:txBody>
      </p:sp>
      <p:sp>
        <p:nvSpPr>
          <p:cNvPr id="112" name="Rectangle 111"/>
          <p:cNvSpPr/>
          <p:nvPr/>
        </p:nvSpPr>
        <p:spPr>
          <a:xfrm>
            <a:off x="4862926" y="4414831"/>
            <a:ext cx="168887" cy="24022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4609688" y="4336520"/>
            <a:ext cx="512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T,A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30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0" grpId="0" animBg="1"/>
      <p:bldP spid="111" grpId="0" animBg="1"/>
      <p:bldP spid="6" grpId="0" animBg="1"/>
      <p:bldP spid="1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29395</TotalTime>
  <Words>537</Words>
  <Application>Microsoft Office PowerPoint</Application>
  <PresentationFormat>On-screen Show (4:3)</PresentationFormat>
  <Paragraphs>185</Paragraphs>
  <Slides>12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Equation</vt:lpstr>
      <vt:lpstr>Parsimony Small Parsimony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And now back to the “big” parsimony problem …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jht</dc:creator>
  <cp:lastModifiedBy>Elhanan Borenstein</cp:lastModifiedBy>
  <cp:revision>232</cp:revision>
  <cp:lastPrinted>2011-02-03T21:36:14Z</cp:lastPrinted>
  <dcterms:created xsi:type="dcterms:W3CDTF">2010-01-21T01:25:16Z</dcterms:created>
  <dcterms:modified xsi:type="dcterms:W3CDTF">2018-02-11T18:21:22Z</dcterms:modified>
</cp:coreProperties>
</file>