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handoutMasterIdLst>
    <p:handoutMasterId r:id="rId40"/>
  </p:handoutMasterIdLst>
  <p:sldIdLst>
    <p:sldId id="257" r:id="rId4"/>
    <p:sldId id="444" r:id="rId5"/>
    <p:sldId id="445" r:id="rId6"/>
    <p:sldId id="446" r:id="rId7"/>
    <p:sldId id="447" r:id="rId8"/>
    <p:sldId id="448" r:id="rId9"/>
    <p:sldId id="417" r:id="rId10"/>
    <p:sldId id="418" r:id="rId11"/>
    <p:sldId id="419" r:id="rId12"/>
    <p:sldId id="420" r:id="rId13"/>
    <p:sldId id="400" r:id="rId14"/>
    <p:sldId id="460" r:id="rId15"/>
    <p:sldId id="423" r:id="rId16"/>
    <p:sldId id="422" r:id="rId17"/>
    <p:sldId id="424" r:id="rId18"/>
    <p:sldId id="425" r:id="rId19"/>
    <p:sldId id="426" r:id="rId20"/>
    <p:sldId id="427" r:id="rId21"/>
    <p:sldId id="429" r:id="rId22"/>
    <p:sldId id="430" r:id="rId23"/>
    <p:sldId id="431" r:id="rId24"/>
    <p:sldId id="432" r:id="rId25"/>
    <p:sldId id="433" r:id="rId26"/>
    <p:sldId id="454" r:id="rId27"/>
    <p:sldId id="461" r:id="rId28"/>
    <p:sldId id="455" r:id="rId29"/>
    <p:sldId id="456" r:id="rId30"/>
    <p:sldId id="386" r:id="rId31"/>
    <p:sldId id="387" r:id="rId32"/>
    <p:sldId id="389" r:id="rId33"/>
    <p:sldId id="390" r:id="rId34"/>
    <p:sldId id="391" r:id="rId35"/>
    <p:sldId id="393" r:id="rId36"/>
    <p:sldId id="441" r:id="rId37"/>
    <p:sldId id="370" r:id="rId3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4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Call by 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0D558-D351-4D83-94B2-1D2521AF4F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18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26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18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5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781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30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77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03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F4C46C4-6244-410F-ADEC-3A86893A442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2/11/2018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53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000" b="1" dirty="0" smtClean="0">
                <a:latin typeface="Calibri" pitchFamily="34" charset="0"/>
                <a:cs typeface="Calibri" pitchFamily="34" charset="0"/>
              </a:rPr>
              <a:t>More on Functions</a:t>
            </a:r>
            <a:endParaRPr lang="en-US" sz="6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Genome 559: Introduction to Statistical and Computational Genomics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Elhanan </a:t>
            </a:r>
            <a:r>
              <a:rPr lang="en-US" sz="2800" b="1" dirty="0" err="1" smtClean="0">
                <a:latin typeface="Calibri" pitchFamily="34" charset="0"/>
                <a:cs typeface="Calibri" pitchFamily="34" charset="0"/>
              </a:rPr>
              <a:t>Borenstein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more than one value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We can use a list as a return value: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88517"/>
            <a:ext cx="4462318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sum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the product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of all the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CalcSumAndProd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prod = 1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prod *=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[sum, prod]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0841" y="4577299"/>
            <a:ext cx="446231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[1, 3, 2,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CalcSumAndProd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[15, 54]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47049" y="5137382"/>
            <a:ext cx="6621224" cy="1277639"/>
            <a:chOff x="2347049" y="5137382"/>
            <a:chExt cx="6621224" cy="1277639"/>
          </a:xfrm>
        </p:grpSpPr>
        <p:sp>
          <p:nvSpPr>
            <p:cNvPr id="6" name="Rectangle 5"/>
            <p:cNvSpPr/>
            <p:nvPr/>
          </p:nvSpPr>
          <p:spPr>
            <a:xfrm>
              <a:off x="2353276" y="5588151"/>
              <a:ext cx="4462318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res = 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CalcSumAndProd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my_list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7049" y="6076467"/>
              <a:ext cx="4462318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[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s,p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CalcSumAndProd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kern="0" dirty="0" err="1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my_list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8" name="Line Callout 1 (Accent Bar) 7"/>
            <p:cNvSpPr/>
            <p:nvPr/>
          </p:nvSpPr>
          <p:spPr>
            <a:xfrm>
              <a:off x="7505413" y="5137382"/>
              <a:ext cx="1462860" cy="541827"/>
            </a:xfrm>
            <a:prstGeom prst="accentCallout1">
              <a:avLst>
                <a:gd name="adj1" fmla="val 43080"/>
                <a:gd name="adj2" fmla="val -4047"/>
                <a:gd name="adj3" fmla="val 113883"/>
                <a:gd name="adj4" fmla="val -4712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List assignment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Line Callout 1 (Accent Bar) 8"/>
            <p:cNvSpPr/>
            <p:nvPr/>
          </p:nvSpPr>
          <p:spPr>
            <a:xfrm>
              <a:off x="7499186" y="5840311"/>
              <a:ext cx="1462860" cy="541827"/>
            </a:xfrm>
            <a:prstGeom prst="accentCallout1">
              <a:avLst>
                <a:gd name="adj1" fmla="val 43080"/>
                <a:gd name="adj2" fmla="val -4047"/>
                <a:gd name="adj3" fmla="val 77720"/>
                <a:gd name="adj4" fmla="val -4712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multiple assignment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 increment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Is this good practice?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3310" y="1742757"/>
            <a:ext cx="6534340" cy="329320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new_list.append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(item+1)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my_incremended_list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my_incremended_list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3980" y="5174876"/>
            <a:ext cx="654367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</p:txBody>
      </p:sp>
    </p:spTree>
    <p:extLst>
      <p:ext uri="{BB962C8B-B14F-4D97-AF65-F5344CB8AC3E}">
        <p14:creationId xmlns:p14="http://schemas.microsoft.com/office/powerpoint/2010/main" val="16127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An increment function (modified):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about this?</a:t>
            </a:r>
            <a:endParaRPr lang="en-US" sz="20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3310" y="1742757"/>
            <a:ext cx="6534340" cy="329320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new_list.append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(item+1)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new_list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3980" y="5174876"/>
            <a:ext cx="654367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</p:txBody>
      </p:sp>
    </p:spTree>
    <p:extLst>
      <p:ext uri="{BB962C8B-B14F-4D97-AF65-F5344CB8AC3E}">
        <p14:creationId xmlns:p14="http://schemas.microsoft.com/office/powerpoint/2010/main" val="12998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will happen if we do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(note: no return value!!!)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742757"/>
            <a:ext cx="5714990" cy="280076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will happen if we do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FF0000"/>
                </a:solidFill>
                <a:latin typeface="Calibri"/>
              </a:rPr>
              <a:t>(note: no return value)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lists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733232"/>
            <a:ext cx="5714990" cy="280076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Now, create a list and use the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[1, 20, 34, 8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5" y="5267748"/>
            <a:ext cx="5714990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[2, 21, 35, 9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7247" y="5815890"/>
            <a:ext cx="6369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  <a:latin typeface="Calibri"/>
              </a:rPr>
              <a:t>WHY IS THIS WORKING?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017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Pass-by-reference vs. pass-by-value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" y="1066801"/>
            <a:ext cx="8501743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Two fundamentally different function calling strategies: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Pass-by-Value: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value of the argument is copied into a local variable inside the function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C, Scheme, C++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Pass-by-reference: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 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function receives an implicit reference to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variable used as argument, rather than a copy of its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Perl, VB, C++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b="1" dirty="0" smtClean="0">
              <a:solidFill>
                <a:srgbClr val="C0000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  <a:latin typeface="Calibri"/>
              </a:rPr>
              <a:t>So, how does Python pass arguments?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2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 … this will work!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increment every element 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 input list by 1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index in range(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len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[index] +=1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5" y="3522851"/>
            <a:ext cx="5714990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[1, 20, 34, 8]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[2, 21, 35,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incrementEachElement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[3, 22, 36, 10]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0621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addQuestionMark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(word):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“word inside function (1):”, word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word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word + “?”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“word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(2):”, 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“really”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addQuestionMark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“word after function:”,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796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Python passes arguments by reference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1500" dirty="0" smtClean="0">
                <a:solidFill>
                  <a:prstClr val="black"/>
                </a:solidFill>
              </a:rPr>
              <a:t>(almost)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Remember: </a:t>
            </a:r>
          </a:p>
          <a:p>
            <a:pPr marL="971550" lvl="1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Strings/numbers are immutable</a:t>
            </a:r>
          </a:p>
          <a:p>
            <a:pPr marL="971550" lvl="1" indent="-51435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The assignment command often creates a new object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847532"/>
            <a:ext cx="5714990" cy="20621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addQuestionMark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(word):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“word inside function (1):”, word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333399">
                  <a:lumMod val="60000"/>
                  <a:lumOff val="4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word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word + “?”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“word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(2):”, word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“really”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addQuestionMark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“word after function:”,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my_word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5" y="4120035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inside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 (1): really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inside function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(2): really?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after function: really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Passing by reference: the bottom line</a:t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You can (and should) use this option when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Handling large data structures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“In place” changes make sense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Be careful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double-edged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sword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)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Don’t lose the reference!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Don’t change an argument by mistake</a:t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endParaRPr lang="en-US" sz="24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When we learn about objects and methods we will see yet an additional way to change variables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review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0"/>
            <a:ext cx="8410575" cy="5505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b="1" dirty="0" smtClean="0">
                <a:solidFill>
                  <a:prstClr val="black"/>
                </a:solidFill>
                <a:latin typeface="Calibri"/>
              </a:rPr>
              <a:t>Functions</a:t>
            </a: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Reusable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pieces </a:t>
            </a:r>
            <a:r>
              <a:rPr lang="en-US" sz="2400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of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write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once, use 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many)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ake arguments, “do stuff”, and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(usually)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Calibri"/>
              </a:rPr>
            </a:b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value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Use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to organize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&amp;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clarify your code, reduce code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duplication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Defining a function: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3200" dirty="0" smtClean="0">
              <a:solidFill>
                <a:prstClr val="black"/>
              </a:solidFill>
              <a:latin typeface="Calibri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3200" dirty="0" smtClean="0">
                <a:solidFill>
                  <a:prstClr val="black"/>
                </a:solidFill>
                <a:latin typeface="Calibri"/>
              </a:rPr>
              <a:t>Using (calling) a function: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516" y="5421689"/>
            <a:ext cx="6526146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BBE0E3">
                <a:lumMod val="25000"/>
              </a:srgbClr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&lt;function defined here&gt;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my_arguments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516" y="3934216"/>
            <a:ext cx="473398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&lt;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&gt;(&lt;arguments&gt;):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&lt;function code block&gt;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&lt;usually return something&gt;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4" y="1199323"/>
            <a:ext cx="1842670" cy="17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Required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about this?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1614257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printMulti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(text,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for i in range(n):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print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3836" y="2617791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(“Bla”,4)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054" y="5217952"/>
            <a:ext cx="5714990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(most recent call last):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 takes exactly 2 arguments (1 given)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04" y="4065156"/>
            <a:ext cx="8382000" cy="928386"/>
            <a:chOff x="384104" y="3701247"/>
            <a:chExt cx="8382000" cy="928386"/>
          </a:xfrm>
        </p:grpSpPr>
        <p:sp>
          <p:nvSpPr>
            <p:cNvPr id="6" name="Rectangle 5"/>
            <p:cNvSpPr/>
            <p:nvPr/>
          </p:nvSpPr>
          <p:spPr>
            <a:xfrm>
              <a:off x="1724619" y="4291079"/>
              <a:ext cx="5714990" cy="3385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printMulti</a:t>
              </a:r>
              <a:r>
                <a:rPr lang="en-US" sz="1600" b="1" kern="0" dirty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b="1" kern="0" dirty="0" err="1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Bla</a:t>
              </a:r>
              <a:r>
                <a:rPr lang="en-US" sz="1600" b="1" kern="0" dirty="0" smtClean="0">
                  <a:solidFill>
                    <a:srgbClr val="333399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  <a:endPara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384104" y="3701247"/>
              <a:ext cx="8382000" cy="5348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  <a:buFont typeface="Wingdings" pitchFamily="2" charset="2"/>
                <a:buChar char="§"/>
              </a:pPr>
              <a:r>
                <a:rPr lang="en-US" sz="2800" dirty="0" smtClean="0">
                  <a:solidFill>
                    <a:prstClr val="black"/>
                  </a:solidFill>
                  <a:latin typeface="Calibri"/>
                </a:rPr>
                <a:t>What happens if I try to do this: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1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Default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Python allows you to define defaults for various arguments: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836" y="2034152"/>
            <a:ext cx="5714990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printMulti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(text, n=3):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for i in range(n):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print text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3836" y="3093672"/>
            <a:ext cx="5714990" cy="132343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(“Bla”,4)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6940" y="4683006"/>
            <a:ext cx="5714990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printMulti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Yada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Default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This is very useful if you have functions with numerous arguments/parameters, most of which will rarely be changed by the user: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now simply use: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Instead of: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9087" y="2575350"/>
            <a:ext cx="7305868" cy="107721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fasta_file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costGap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=10,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E=10.0,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=100,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max_align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=25, matrix=“BLOSUM62”,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=0.7,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=True):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code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2191" y="4603281"/>
            <a:ext cx="7305868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(“my_fasta.txt”)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087" y="5679399"/>
            <a:ext cx="730586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(“my_fasta.txt”,10,10.0,100,25,“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BLOSUM62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”,0.7, True)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Keyword Arguments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still provide values for specific arguments using their label: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9087" y="2239434"/>
            <a:ext cx="7305868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runBlast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fasta_file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costGap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=10,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E=10.0,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=100,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max_align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=25, matrix=“BLOSUM62”,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sim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=0.7,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=True):</a:t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code here&gt;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runBlast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(“my_fasta.txt”, </a:t>
            </a:r>
            <a:r>
              <a:rPr lang="en-US" sz="16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matrix=“PAM40</a:t>
            </a:r>
            <a:r>
              <a:rPr lang="en-US" sz="16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Code like a pro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8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Code like a pro 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570521"/>
            <a:ext cx="9144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2400" b="1" i="1" dirty="0" smtClean="0">
                <a:solidFill>
                  <a:srgbClr val="C00000"/>
                </a:solidFill>
                <a:latin typeface="Calibri"/>
              </a:rPr>
              <a:t>Write comments!</a:t>
            </a:r>
            <a:endParaRPr lang="en-US" sz="12400" b="1" i="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-Point Star 1"/>
          <p:cNvSpPr/>
          <p:nvPr/>
        </p:nvSpPr>
        <p:spPr>
          <a:xfrm>
            <a:off x="7847044" y="101261"/>
            <a:ext cx="1203645" cy="1203645"/>
          </a:xfrm>
          <a:prstGeom prst="star24">
            <a:avLst/>
          </a:prstGeom>
          <a:solidFill>
            <a:srgbClr val="FFCC00"/>
          </a:solidFill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00000"/>
                </a:solidFill>
              </a:rPr>
              <a:t>TIP</a:t>
            </a:r>
            <a:br>
              <a:rPr lang="en-US" sz="1200" b="1" i="1" dirty="0" smtClean="0">
                <a:solidFill>
                  <a:srgbClr val="C00000"/>
                </a:solidFill>
              </a:rPr>
            </a:br>
            <a:r>
              <a:rPr lang="en-US" sz="1200" b="1" i="1" dirty="0" smtClean="0">
                <a:solidFill>
                  <a:srgbClr val="C00000"/>
                </a:solidFill>
              </a:rPr>
              <a:t>OF THE DAY</a:t>
            </a:r>
            <a:endParaRPr lang="en-US" sz="1200" b="1" i="1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Why comments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09059" y="558587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066801"/>
            <a:ext cx="8382000" cy="866191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C00000"/>
                </a:solidFill>
                <a:latin typeface="Calibri"/>
              </a:rPr>
              <a:t>Uncommented code = useless code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b="1" dirty="0" smtClean="0">
              <a:solidFill>
                <a:srgbClr val="C00000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latin typeface="Calibri"/>
              </a:rPr>
              <a:t>Comments are your way to communicate with: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Future you!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The poor bastard that inherits your code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Your users (most academic code is open source!)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800" dirty="0" smtClean="0"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b="1" dirty="0" smtClean="0">
                <a:latin typeface="Calibri"/>
              </a:rPr>
              <a:t>At minimum, write a comment to explain: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Each function: target, arguments, return value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Each File: purpose, major revisions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Non-trivial code blocks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Non-trivial variables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400" dirty="0" smtClean="0">
                <a:latin typeface="Calibri"/>
              </a:rPr>
              <a:t>Whatever you want future you to remember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5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Best (real) comments ever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828" y="912825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When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wrote this, only God and I understood what I was doing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Now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God only knows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828" y="1621190"/>
            <a:ext cx="7968343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dedicate all this code, all my work, to my wife, Darlene,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who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will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have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to support me and our three children and the 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dog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once it gets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released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into the public.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828" y="3284142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drunk. fix later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828" y="4208430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am not sure if we need this, but too scared to delete.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7828" y="3746286"/>
            <a:ext cx="7968343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Magic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. Do not touch.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7828" y="2575777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am not responsible of this code.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They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made me write it, against my will.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7828" y="4670574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Dear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future me. Please forgive me.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I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can't even begin to express how sorry I am.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828" y="5378939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comments for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you!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it was hard to write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so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it should be hard to read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828" y="6087305"/>
            <a:ext cx="7968343" cy="5847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somedev1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- 6/7/02 Adding temporary tracking of Logic screen </a:t>
            </a: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somedev2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- 5/22/07 Temporary my ass </a:t>
            </a:r>
          </a:p>
        </p:txBody>
      </p:sp>
    </p:spTree>
    <p:extLst>
      <p:ext uri="{BB962C8B-B14F-4D97-AF65-F5344CB8AC3E}">
        <p14:creationId xmlns:p14="http://schemas.microsoft.com/office/powerpoint/2010/main" val="3760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1960" y="1066801"/>
            <a:ext cx="8382000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Write a function that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calculates the first n elements of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the Fibonacci 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sequence.</a:t>
            </a:r>
          </a:p>
          <a:p>
            <a:pPr marL="800100" lvl="1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Reminder: In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the Fibonacci sequence of numbers, each number is the sum of the previous two numbers, starting with 0 and 1. This sequence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begins: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0, 1, 1, 2, 3, 5, 8, 13, 21, 34, 55, 89, 144, 233, 377, 610, 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987, …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function should return these n elements as a list</a:t>
            </a:r>
          </a:p>
        </p:txBody>
      </p:sp>
    </p:spTree>
    <p:extLst>
      <p:ext uri="{BB962C8B-B14F-4D97-AF65-F5344CB8AC3E}">
        <p14:creationId xmlns:p14="http://schemas.microsoft.com/office/powerpoint/2010/main" val="18066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8172" y="1752600"/>
            <a:ext cx="7452050" cy="258532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Calculate Fibonacci series up to n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(n):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[0, 1];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range(2,n):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fib_seq.append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[i-1] +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[i-2])     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[0:n]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Why not just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(10)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172" y="4601589"/>
            <a:ext cx="7452050" cy="36933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[0, 1, 1, 2, 3, 5, 8, 13, 21, 34]</a:t>
            </a:r>
          </a:p>
        </p:txBody>
      </p:sp>
    </p:spTree>
    <p:extLst>
      <p:ext uri="{BB962C8B-B14F-4D97-AF65-F5344CB8AC3E}">
        <p14:creationId xmlns:p14="http://schemas.microsoft.com/office/powerpoint/2010/main" val="20106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3666"/>
              </p:ext>
            </p:extLst>
          </p:nvPr>
        </p:nvGraphicFramePr>
        <p:xfrm>
          <a:off x="4861763" y="3154508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763" y="3154508"/>
                        <a:ext cx="3886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Brace 10"/>
          <p:cNvSpPr/>
          <p:nvPr/>
        </p:nvSpPr>
        <p:spPr>
          <a:xfrm rot="5400000" flipH="1">
            <a:off x="7248881" y="3254823"/>
            <a:ext cx="362859" cy="2133600"/>
          </a:xfrm>
          <a:prstGeom prst="lef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3044" y="4506945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the function itself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A close analogy is the </a:t>
            </a: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mathematical </a:t>
            </a:r>
            <a:r>
              <a:rPr lang="en-US" dirty="0">
                <a:solidFill>
                  <a:prstClr val="black"/>
                </a:solidFill>
              </a:rPr>
              <a:t>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779" y="2692130"/>
            <a:ext cx="3124200" cy="2971800"/>
            <a:chOff x="-2286001" y="2084619"/>
            <a:chExt cx="3124200" cy="2971800"/>
          </a:xfrm>
        </p:grpSpPr>
        <p:sp>
          <p:nvSpPr>
            <p:cNvPr id="10" name="Rectangle 9"/>
            <p:cNvSpPr/>
            <p:nvPr/>
          </p:nvSpPr>
          <p:spPr>
            <a:xfrm>
              <a:off x="-2286001" y="2084619"/>
              <a:ext cx="3124200" cy="2971800"/>
            </a:xfrm>
            <a:prstGeom prst="rect">
              <a:avLst/>
            </a:prstGeom>
            <a:solidFill>
              <a:srgbClr val="FDEAD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1811062" y="3086887"/>
              <a:ext cx="2133600" cy="6858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  <a:cs typeface="Calibri" pitchFamily="34" charset="0"/>
                </a:rPr>
                <a:t>things happen</a:t>
              </a:r>
              <a:endParaRPr lang="en-US" b="1" dirty="0">
                <a:solidFill>
                  <a:prstClr val="black"/>
                </a:solidFill>
                <a:cs typeface="Calibri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-903058" y="2553487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597599" y="2184155"/>
              <a:ext cx="1721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arguments go in</a:t>
              </a:r>
              <a:endParaRPr lang="en-US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931423" y="4306087"/>
              <a:ext cx="2399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return value comes out</a:t>
              </a:r>
              <a:endParaRPr lang="en-US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-903058" y="3848887"/>
              <a:ext cx="317593" cy="45720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prstClr val="white"/>
                </a:solidFill>
                <a:cs typeface="Calibri" pitchFamily="34" charset="0"/>
              </a:endParaRPr>
            </a:p>
          </p:txBody>
        </p:sp>
      </p:grpSp>
      <p:sp>
        <p:nvSpPr>
          <p:cNvPr id="18" name="Line Callout 1 (Accent Bar) 17"/>
          <p:cNvSpPr/>
          <p:nvPr/>
        </p:nvSpPr>
        <p:spPr>
          <a:xfrm>
            <a:off x="5107714" y="2577455"/>
            <a:ext cx="1069153" cy="521732"/>
          </a:xfrm>
          <a:prstGeom prst="accentCallout1">
            <a:avLst>
              <a:gd name="adj1" fmla="val 65402"/>
              <a:gd name="adj2" fmla="val 105281"/>
              <a:gd name="adj3" fmla="val 170551"/>
              <a:gd name="adj4" fmla="val 299372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 is an </a:t>
            </a:r>
            <a:r>
              <a:rPr lang="en-US" sz="1600" dirty="0" smtClean="0">
                <a:solidFill>
                  <a:prstClr val="black"/>
                </a:solidFill>
              </a:rPr>
              <a:t/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argument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6251513" y="2943267"/>
            <a:ext cx="335901" cy="72158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0" name="Straight Connector 19"/>
          <p:cNvCxnSpPr>
            <a:stCxn id="9" idx="2"/>
          </p:cNvCxnSpPr>
          <p:nvPr/>
        </p:nvCxnSpPr>
        <p:spPr>
          <a:xfrm>
            <a:off x="4572000" y="1139825"/>
            <a:ext cx="0" cy="541026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Callout 1 (Accent Bar) 25"/>
          <p:cNvSpPr/>
          <p:nvPr/>
        </p:nvSpPr>
        <p:spPr>
          <a:xfrm>
            <a:off x="6494109" y="5329585"/>
            <a:ext cx="1265096" cy="521732"/>
          </a:xfrm>
          <a:prstGeom prst="accentCallout1">
            <a:avLst>
              <a:gd name="adj1" fmla="val 31422"/>
              <a:gd name="adj2" fmla="val -4613"/>
              <a:gd name="adj3" fmla="val -215742"/>
              <a:gd name="adj4" fmla="val -98163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1600" dirty="0">
                <a:solidFill>
                  <a:prstClr val="black"/>
                </a:solidFill>
              </a:rPr>
              <a:t> is the return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53949" y="1517035"/>
            <a:ext cx="288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 Python Function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8563" y="1519535"/>
            <a:ext cx="3831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 mathematical Function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Sample problem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562081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Make the following improvements to your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Add two </a:t>
            </a: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optional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arguments that will denote alternative starting values (instead of 0 and 1). 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(10)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[0, 1, 1, 2, 3, 5, 8, 13, 21, 34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]</a:t>
            </a: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4, 1, 5, 6, 11, 17, 28, 45, 73, 118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000" dirty="0" err="1" smtClean="0">
                <a:solidFill>
                  <a:prstClr val="black"/>
                </a:solidFill>
                <a:latin typeface="Calibri"/>
              </a:rPr>
              <a:t>fibonacci</a:t>
            </a: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(10,4,7)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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[4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Wingdings" pitchFamily="2" charset="2"/>
              </a:rPr>
              <a:t>, 7, 11, 18, 29, 47, 76, 123, 199, 322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sym typeface="Wingdings" pitchFamily="2" charset="2"/>
              </a:rPr>
              <a:t>]</a:t>
            </a:r>
            <a:endParaRPr lang="en-US" sz="2000" dirty="0">
              <a:solidFill>
                <a:prstClr val="black"/>
              </a:solidFill>
              <a:latin typeface="Calibri"/>
              <a:sym typeface="Wingdings" pitchFamily="2" charset="2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Return, in addition to the sequence, also the ratio of the last two elements you calculated (how would you return it?).</a:t>
            </a:r>
          </a:p>
          <a:p>
            <a:pPr marL="457200" indent="-4572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+mj-lt"/>
              <a:buAutoNum type="arabicPeriod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8" name="Picture 4" descr="File:Fibonacci spiral 34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026" y="5944054"/>
            <a:ext cx="1444974" cy="9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Solution #2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956" y="1104968"/>
            <a:ext cx="7462865" cy="452431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# Calculate Fibonacci series up to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(n, start1=0, start2=1):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[start1, start2];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i in range(2,n):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fib_seq.append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[i-1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]+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[i-2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])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ratio = 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[n-1])/float(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[n-2])     </a:t>
            </a: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[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fib_seq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[0:n], ratio] </a:t>
            </a:r>
            <a:endParaRPr lang="en-US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ratio = </a:t>
            </a:r>
            <a:r>
              <a:rPr lang="en-US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"first 10 elements:",</a:t>
            </a:r>
            <a:r>
              <a:rPr lang="en-US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[0:10]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 "ratio:", ratio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Will print: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first 10 elements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:[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0, 1, 1, 2, 3, 5, 8, 13, </a:t>
            </a:r>
            <a:r>
              <a:rPr lang="en-US" b="1" i="1" kern="0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21,34</a:t>
            </a: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kern="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 ratio: 1.61803398875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problem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59" y="1066801"/>
            <a:ext cx="8235509" cy="173238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Write your own sort function!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Sort elements in ascending order.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The function should sort the input list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in-place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2800" dirty="0" smtClean="0">
                <a:solidFill>
                  <a:prstClr val="black"/>
                </a:solidFill>
                <a:latin typeface="Calibri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(i.e. do not return a new sorted list as a return value; the list that is passed to the function should itself be sorted after the function is called). 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As a return value, the function should return the number of elements that were in their appropriate (“sorted”) location in the original list.</a:t>
            </a: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1000" dirty="0" smtClean="0">
              <a:solidFill>
                <a:prstClr val="black"/>
              </a:solidFill>
              <a:latin typeface="Calibri"/>
            </a:endParaRPr>
          </a:p>
          <a:p>
            <a:pPr marL="344488" indent="-344488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You can use any sorting algorithm. Don’t worry about efficiency right now.</a:t>
            </a:r>
          </a:p>
        </p:txBody>
      </p:sp>
    </p:spTree>
    <p:extLst>
      <p:ext uri="{BB962C8B-B14F-4D97-AF65-F5344CB8AC3E}">
        <p14:creationId xmlns:p14="http://schemas.microsoft.com/office/powerpoint/2010/main" val="39802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634075" y="2871359"/>
            <a:ext cx="2267329" cy="599627"/>
          </a:xfrm>
          <a:prstGeom prst="accentCallout1">
            <a:avLst>
              <a:gd name="adj1" fmla="val 41879"/>
              <a:gd name="adj2" fmla="val -3129"/>
              <a:gd name="adj3" fmla="val 141807"/>
              <a:gd name="adj4" fmla="val -68719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This is the actual sorting algorithm. Simple!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bubble sort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for j in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range(n-1):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place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1350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3849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57" y="3573625"/>
            <a:ext cx="223935" cy="1679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Alternative challenge 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Line Callout 1 (Accent Bar) 6"/>
          <p:cNvSpPr/>
          <p:nvPr/>
        </p:nvSpPr>
        <p:spPr>
          <a:xfrm>
            <a:off x="6344814" y="2778049"/>
            <a:ext cx="1978079" cy="599627"/>
          </a:xfrm>
          <a:prstGeom prst="accentCallout1">
            <a:avLst>
              <a:gd name="adj1" fmla="val 41879"/>
              <a:gd name="adj2" fmla="val -3129"/>
              <a:gd name="adj3" fmla="val 129359"/>
              <a:gd name="adj4" fmla="val -11316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better?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  <a:latin typeface="Calibri"/>
              </a:rPr>
              <a:t>Why is this working?</a:t>
            </a:r>
            <a:endParaRPr lang="en-US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2118" y="951631"/>
            <a:ext cx="7039961" cy="461664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k, l):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temp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[k]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[l] = temp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[] # note: why don't we use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assignment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a_list_copy.append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bubble sort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for j in range(n-1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-i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[j] &gt;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[j+1]:     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    swap(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j, j+1) # note: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place swapping </a:t>
            </a:r>
          </a:p>
          <a:p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# check how many are in the right place	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count = 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for i in range(n):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[i] ==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a_list_copy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]: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 += 1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2019" y="5632493"/>
            <a:ext cx="7039961" cy="116955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 [1, 3, 2, 15, 7, 4, 8, 12]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ls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[1, 2, 3, 4, 7, 8, 12, 15]</a:t>
            </a:r>
          </a:p>
        </p:txBody>
      </p:sp>
    </p:spTree>
    <p:extLst>
      <p:ext uri="{BB962C8B-B14F-4D97-AF65-F5344CB8AC3E}">
        <p14:creationId xmlns:p14="http://schemas.microsoft.com/office/powerpoint/2010/main" val="26028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quick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(“FlyGeneAtlas.txt”)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Callout 1 (Accent Bar) 16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5131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 note about namespace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“FlyGeneAtlas.txt”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Callout 1 (Accent Bar) 9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672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</a:rPr>
              <a:t>A note about namespace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066801"/>
            <a:ext cx="8382000" cy="5436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211" y="1276740"/>
            <a:ext cx="5714990" cy="501675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kern="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b="1" kern="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, "r")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fields 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().split("\t")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[fields[0]] = float(fields[1])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myFile.close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myDict</a:t>
            </a:r>
            <a:endParaRPr lang="en-US" sz="1600" b="1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= sys.argv[1]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9BBB59">
                    <a:lumMod val="75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sz="1600" b="1" kern="0" dirty="0" err="1" smtClean="0">
                <a:solidFill>
                  <a:srgbClr val="9BBB59">
                    <a:lumMod val="75000"/>
                  </a:srgbClr>
                </a:solidFill>
                <a:uFill>
                  <a:solidFill>
                    <a:srgbClr val="FFFF00"/>
                  </a:solidFill>
                </a:u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600" b="1" kern="0" dirty="0" smtClean="0">
                <a:solidFill>
                  <a:srgbClr val="9BBB59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FirstFileName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SecondDict</a:t>
            </a:r>
            <a:r>
              <a:rPr lang="en-US" sz="1600" b="1" kern="0" dirty="0" smtClean="0">
                <a:solidFill>
                  <a:prstClr val="white">
                    <a:lumMod val="65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SecondFileName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 smtClean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kern="0" dirty="0">
              <a:solidFill>
                <a:srgbClr val="333399">
                  <a:lumMod val="60000"/>
                  <a:lumOff val="4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err="1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  <a:t>FlyGenesDict</a:t>
            </a:r>
            <a:r>
              <a:rPr lang="en-US" sz="1600" b="1" kern="0" dirty="0" smtClean="0">
                <a:solidFill>
                  <a:srgbClr val="FF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kern="0" dirty="0" err="1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makeDict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(“FlyGeneAtlas.txt”)</a:t>
            </a:r>
          </a:p>
        </p:txBody>
      </p:sp>
      <p:sp>
        <p:nvSpPr>
          <p:cNvPr id="16" name="Line Callout 1 (Accent Bar) 15"/>
          <p:cNvSpPr/>
          <p:nvPr/>
        </p:nvSpPr>
        <p:spPr>
          <a:xfrm>
            <a:off x="7300140" y="2546605"/>
            <a:ext cx="1108036" cy="541827"/>
          </a:xfrm>
          <a:prstGeom prst="accentCallout1">
            <a:avLst>
              <a:gd name="adj1" fmla="val 43080"/>
              <a:gd name="adj2" fmla="val -4047"/>
              <a:gd name="adj3" fmla="val 43278"/>
              <a:gd name="adj4" fmla="val -445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Write once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16856" y="1772816"/>
            <a:ext cx="438509" cy="201230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Callout 1 (Accent Bar) 12"/>
          <p:cNvSpPr/>
          <p:nvPr/>
        </p:nvSpPr>
        <p:spPr>
          <a:xfrm>
            <a:off x="7262816" y="3986631"/>
            <a:ext cx="1237372" cy="541827"/>
          </a:xfrm>
          <a:prstGeom prst="accentCallout1">
            <a:avLst>
              <a:gd name="adj1" fmla="val 43080"/>
              <a:gd name="adj2" fmla="val -4047"/>
              <a:gd name="adj3" fmla="val 41556"/>
              <a:gd name="adj4" fmla="val -767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Use many times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316856" y="4229551"/>
            <a:ext cx="873179" cy="566384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6316856" y="4229551"/>
            <a:ext cx="873179" cy="1807356"/>
          </a:xfrm>
          <a:prstGeom prst="line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493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values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Check the following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does this function do?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23200"/>
            <a:ext cx="4462318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…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sum</a:t>
            </a:r>
          </a:p>
        </p:txBody>
      </p:sp>
    </p:spTree>
    <p:extLst>
      <p:ext uri="{BB962C8B-B14F-4D97-AF65-F5344CB8AC3E}">
        <p14:creationId xmlns:p14="http://schemas.microsoft.com/office/powerpoint/2010/main" val="42067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values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0841" y="4437334"/>
            <a:ext cx="4462318" cy="83099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my_list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[1, 3, 2, 9]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&gt;&gt;&gt; print 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CalcSum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15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Check the following function: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What does this function do?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23200"/>
            <a:ext cx="4462318" cy="181588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the sum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of all the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sum</a:t>
            </a:r>
          </a:p>
        </p:txBody>
      </p:sp>
    </p:spTree>
    <p:extLst>
      <p:ext uri="{BB962C8B-B14F-4D97-AF65-F5344CB8AC3E}">
        <p14:creationId xmlns:p14="http://schemas.microsoft.com/office/powerpoint/2010/main" val="7138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Returning more than one value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1066802"/>
            <a:ext cx="8382000" cy="6593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Let’s be more ambitious: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How can we return both values?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40841" y="1788517"/>
            <a:ext cx="4462318" cy="255454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This function calculates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the sum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AND the product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of all the 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</a:b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 elements in a list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CalcSumAndProd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kern="0" dirty="0" err="1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sum =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prod = 1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for item in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a_list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sum +=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 smtClean="0">
                <a:solidFill>
                  <a:srgbClr val="333399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       prod *= item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>
                    <a:lumMod val="60000"/>
                    <a:lumOff val="4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654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22328</TotalTime>
  <Words>2033</Words>
  <Application>Microsoft Office PowerPoint</Application>
  <PresentationFormat>On-screen Show (4:3)</PresentationFormat>
  <Paragraphs>586</Paragraphs>
  <Slides>35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Default Design</vt:lpstr>
      <vt:lpstr>Office Theme</vt:lpstr>
      <vt:lpstr>1_Office Theme</vt:lpstr>
      <vt:lpstr>Equation</vt:lpstr>
      <vt:lpstr>More 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Elhanan Borenstein</cp:lastModifiedBy>
  <cp:revision>302</cp:revision>
  <cp:lastPrinted>2012-02-07T22:52:01Z</cp:lastPrinted>
  <dcterms:created xsi:type="dcterms:W3CDTF">2008-01-08T19:18:25Z</dcterms:created>
  <dcterms:modified xsi:type="dcterms:W3CDTF">2018-02-12T17:28:08Z</dcterms:modified>
</cp:coreProperties>
</file>