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335" r:id="rId3"/>
    <p:sldId id="358" r:id="rId4"/>
    <p:sldId id="346" r:id="rId5"/>
    <p:sldId id="345" r:id="rId6"/>
    <p:sldId id="355" r:id="rId7"/>
    <p:sldId id="359" r:id="rId8"/>
    <p:sldId id="356" r:id="rId9"/>
    <p:sldId id="354" r:id="rId10"/>
    <p:sldId id="347" r:id="rId11"/>
    <p:sldId id="325" r:id="rId12"/>
    <p:sldId id="348" r:id="rId13"/>
    <p:sldId id="349" r:id="rId14"/>
    <p:sldId id="351" r:id="rId15"/>
    <p:sldId id="350" r:id="rId16"/>
    <p:sldId id="352" r:id="rId17"/>
    <p:sldId id="361" r:id="rId18"/>
    <p:sldId id="360" r:id="rId19"/>
    <p:sldId id="328" r:id="rId20"/>
    <p:sldId id="329" r:id="rId21"/>
    <p:sldId id="330" r:id="rId22"/>
    <p:sldId id="298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899"/>
    <a:srgbClr val="BD05A7"/>
    <a:srgbClr val="8997FB"/>
    <a:srgbClr val="5C6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0822" autoAdjust="0"/>
  </p:normalViewPr>
  <p:slideViewPr>
    <p:cSldViewPr snapToGrid="0" snapToObjects="1">
      <p:cViewPr varScale="1">
        <p:scale>
          <a:sx n="100" d="100"/>
          <a:sy n="100" d="100"/>
        </p:scale>
        <p:origin x="-18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EB6C8F8-BAF1-4771-8ABC-F292796824D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CBDB18-3D9F-4418-9A87-947707E85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46C4-6244-410F-ADEC-3A86893A4423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43000"/>
            <a:ext cx="8790214" cy="1470025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Parsimony</a:t>
            </a:r>
            <a:br>
              <a:rPr lang="en-US" sz="7200" b="1" dirty="0" smtClean="0"/>
            </a:br>
            <a:r>
              <a:rPr lang="en-US" sz="3600" b="1" dirty="0" smtClean="0"/>
              <a:t>Large Parsimony, Search </a:t>
            </a:r>
            <a:r>
              <a:rPr lang="en-US" sz="3600" b="1" dirty="0"/>
              <a:t>Algorithms,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Branch </a:t>
            </a:r>
            <a:r>
              <a:rPr lang="en-US" sz="3600" b="1" dirty="0"/>
              <a:t>confidence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239000" cy="1752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Elhanan </a:t>
            </a:r>
            <a:r>
              <a:rPr lang="en-US" sz="2800" b="1" dirty="0" err="1" smtClean="0">
                <a:solidFill>
                  <a:schemeClr val="tx1"/>
                </a:solidFill>
              </a:rPr>
              <a:t>Borenstein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NN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962" y="2376362"/>
            <a:ext cx="4691063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4488" lvl="0" indent="-344488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Find a tree with some </a:t>
            </a:r>
            <a:r>
              <a:rPr lang="en-US" sz="2400" dirty="0" smtClean="0"/>
              <a:t>score.</a:t>
            </a:r>
          </a:p>
          <a:p>
            <a:pPr marL="344488" lvl="0" indent="-344488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At </a:t>
            </a:r>
            <a:r>
              <a:rPr lang="en-US" sz="2400" b="1" dirty="0"/>
              <a:t>each internal branch </a:t>
            </a:r>
            <a:r>
              <a:rPr lang="en-US" sz="2400" dirty="0"/>
              <a:t>consider the two alternative arrangements of the 4 </a:t>
            </a:r>
            <a:r>
              <a:rPr lang="en-US" sz="2400" dirty="0" smtClean="0"/>
              <a:t>sub-trees</a:t>
            </a:r>
            <a:r>
              <a:rPr lang="en-US" sz="2400" dirty="0"/>
              <a:t>.</a:t>
            </a:r>
          </a:p>
          <a:p>
            <a:pPr marL="344488" lvl="0" indent="-344488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Keep </a:t>
            </a:r>
            <a:r>
              <a:rPr lang="en-US" sz="2400" dirty="0"/>
              <a:t>the tree that has the best </a:t>
            </a:r>
            <a:r>
              <a:rPr lang="en-US" sz="2400" dirty="0" smtClean="0"/>
              <a:t>score</a:t>
            </a:r>
            <a:br>
              <a:rPr lang="en-US" sz="2400" dirty="0" smtClean="0"/>
            </a:br>
            <a:r>
              <a:rPr lang="en-US" sz="2400" dirty="0" smtClean="0"/>
              <a:t>(e.g., best parsimony score, which you </a:t>
            </a:r>
            <a:br>
              <a:rPr lang="en-US" sz="2400" dirty="0" smtClean="0"/>
            </a:br>
            <a:r>
              <a:rPr lang="en-US" sz="2400" dirty="0" smtClean="0"/>
              <a:t>can calculate using Fitch’s algorithm)</a:t>
            </a:r>
            <a:endParaRPr lang="en-US" sz="2400" dirty="0"/>
          </a:p>
          <a:p>
            <a:pPr marL="344488" lvl="0" indent="-344488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Repeat</a:t>
            </a:r>
            <a:r>
              <a:rPr lang="en-US" sz="2400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Nearest-Neighbor Interchange (NNI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3857304" y="4010021"/>
            <a:ext cx="1023316" cy="485193"/>
          </a:xfrm>
          <a:prstGeom prst="accentCallout1">
            <a:avLst>
              <a:gd name="adj1" fmla="val 38033"/>
              <a:gd name="adj2" fmla="val 104724"/>
              <a:gd name="adj3" fmla="val -15245"/>
              <a:gd name="adj4" fmla="val 16394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Sub-tree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8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unrooted_tree_exa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677862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19400" y="2035175"/>
            <a:ext cx="6019800" cy="2103438"/>
            <a:chOff x="2819400" y="2035629"/>
            <a:chExt cx="6019800" cy="2102616"/>
          </a:xfrm>
        </p:grpSpPr>
        <p:grpSp>
          <p:nvGrpSpPr>
            <p:cNvPr id="8196" name="Group 5"/>
            <p:cNvGrpSpPr>
              <a:grpSpLocks/>
            </p:cNvGrpSpPr>
            <p:nvPr/>
          </p:nvGrpSpPr>
          <p:grpSpPr bwMode="auto">
            <a:xfrm>
              <a:off x="2819400" y="2035629"/>
              <a:ext cx="1592943" cy="2102616"/>
              <a:chOff x="3352800" y="2035629"/>
              <a:chExt cx="1592943" cy="210261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352800" y="2591037"/>
                <a:ext cx="381000" cy="68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 rot="-3240000">
                <a:off x="3547343" y="3605713"/>
                <a:ext cx="380851" cy="68421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 rot="300000">
                <a:off x="4106863" y="2035629"/>
                <a:ext cx="838200" cy="3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8197" name="TextBox 6"/>
            <p:cNvSpPr txBox="1">
              <a:spLocks noChangeArrowheads="1"/>
            </p:cNvSpPr>
            <p:nvPr/>
          </p:nvSpPr>
          <p:spPr bwMode="auto">
            <a:xfrm>
              <a:off x="6372808" y="2200473"/>
              <a:ext cx="2466392" cy="1199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three (of many) places where NNI can </a:t>
              </a:r>
              <a:r>
                <a:rPr lang="en-US" sz="2400" dirty="0" smtClean="0"/>
                <a:t>be considered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77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illClimb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691" y="2153039"/>
            <a:ext cx="69246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Hill-climbing with </a:t>
            </a:r>
            <a:r>
              <a:rPr lang="en-US" dirty="0" smtClean="0"/>
              <a:t>NNI</a:t>
            </a:r>
            <a:endParaRPr lang="en-US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942392" y="4784269"/>
            <a:ext cx="1269672" cy="681140"/>
          </a:xfrm>
          <a:prstGeom prst="accentCallout1">
            <a:avLst>
              <a:gd name="adj1" fmla="val 38033"/>
              <a:gd name="adj2" fmla="val 104724"/>
              <a:gd name="adj3" fmla="val -132112"/>
              <a:gd name="adj4" fmla="val 199467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Rejected NNI tree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185154" y="3221375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(Accent Bar) 9"/>
          <p:cNvSpPr/>
          <p:nvPr/>
        </p:nvSpPr>
        <p:spPr>
          <a:xfrm>
            <a:off x="4414919" y="5124839"/>
            <a:ext cx="1269672" cy="681140"/>
          </a:xfrm>
          <a:prstGeom prst="accentCallout1">
            <a:avLst>
              <a:gd name="adj1" fmla="val 38033"/>
              <a:gd name="adj2" fmla="val -4774"/>
              <a:gd name="adj3" fmla="val -225261"/>
              <a:gd name="adj4" fmla="val -59210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Starting tree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7260138" y="4244098"/>
            <a:ext cx="1269672" cy="576168"/>
          </a:xfrm>
          <a:prstGeom prst="accentCallout1">
            <a:avLst>
              <a:gd name="adj1" fmla="val 50988"/>
              <a:gd name="adj2" fmla="val -5508"/>
              <a:gd name="adj3" fmla="val -79900"/>
              <a:gd name="adj4" fmla="val -83501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Different trees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7912359" y="1609511"/>
            <a:ext cx="1129714" cy="681140"/>
          </a:xfrm>
          <a:prstGeom prst="accentCallout1">
            <a:avLst>
              <a:gd name="adj1" fmla="val 40773"/>
              <a:gd name="adj2" fmla="val -5313"/>
              <a:gd name="adj3" fmla="val 171996"/>
              <a:gd name="adj4" fmla="val -2879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Parsimony score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980922" y="4108593"/>
            <a:ext cx="1209113" cy="466884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5785658" y="3680876"/>
            <a:ext cx="1404377" cy="894601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sp>
        <p:nvSpPr>
          <p:cNvPr id="26" name="Line Callout 1 (Accent Bar) 25"/>
          <p:cNvSpPr/>
          <p:nvPr/>
        </p:nvSpPr>
        <p:spPr>
          <a:xfrm>
            <a:off x="758535" y="2179465"/>
            <a:ext cx="1269672" cy="681140"/>
          </a:xfrm>
          <a:prstGeom prst="accentCallout1">
            <a:avLst>
              <a:gd name="adj1" fmla="val 38033"/>
              <a:gd name="adj2" fmla="val 104724"/>
              <a:gd name="adj3" fmla="val 158297"/>
              <a:gd name="adj4" fmla="val 247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Accepted NNI tree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1545771" y="1268941"/>
            <a:ext cx="1269672" cy="681140"/>
          </a:xfrm>
          <a:prstGeom prst="accentCallout1">
            <a:avLst>
              <a:gd name="adj1" fmla="val 38033"/>
              <a:gd name="adj2" fmla="val 104724"/>
              <a:gd name="adj3" fmla="val 159667"/>
              <a:gd name="adj4" fmla="val 148025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Final tree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4070336" y="1268941"/>
            <a:ext cx="1269672" cy="681140"/>
          </a:xfrm>
          <a:prstGeom prst="accentCallout1">
            <a:avLst>
              <a:gd name="adj1" fmla="val 38033"/>
              <a:gd name="adj2" fmla="val 104724"/>
              <a:gd name="adj3" fmla="val 258296"/>
              <a:gd name="adj4" fmla="val 168602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still possible that best tree is here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5881" y="6091843"/>
            <a:ext cx="3396343" cy="415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</a:t>
            </a:r>
            <a:r>
              <a:rPr lang="en-US" sz="2800" b="1" dirty="0" smtClean="0">
                <a:solidFill>
                  <a:schemeClr val="tx1"/>
                </a:solidFill>
              </a:rPr>
              <a:t>“greedy” </a:t>
            </a:r>
            <a:r>
              <a:rPr lang="en-US" sz="2800" b="1" dirty="0">
                <a:solidFill>
                  <a:schemeClr val="tx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6770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007" y="1156968"/>
            <a:ext cx="8001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Construct all possible trees </a:t>
            </a:r>
            <a:r>
              <a:rPr lang="en-US" sz="3200" b="1" i="1" dirty="0" smtClean="0">
                <a:solidFill>
                  <a:srgbClr val="C00000"/>
                </a:solidFill>
              </a:rPr>
              <a:t>or search the space of possible trees using NNI </a:t>
            </a:r>
            <a:r>
              <a:rPr lang="en-US" sz="3200" b="1" i="1" dirty="0">
                <a:solidFill>
                  <a:srgbClr val="C00000"/>
                </a:solidFill>
              </a:rPr>
              <a:t>hill-climb</a:t>
            </a:r>
            <a:endParaRPr lang="en-US" sz="3200" b="1" i="1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sz="24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For each site in the alignment and for each tree count the minimal number of changes </a:t>
            </a:r>
            <a:r>
              <a:rPr lang="en-US" sz="3200" i="1" dirty="0" smtClean="0"/>
              <a:t>required </a:t>
            </a:r>
            <a:r>
              <a:rPr lang="en-US" sz="3200" b="1" i="1" dirty="0" smtClean="0">
                <a:solidFill>
                  <a:srgbClr val="C00000"/>
                </a:solidFill>
              </a:rPr>
              <a:t>using Fitch’s algorithm</a:t>
            </a:r>
          </a:p>
          <a:p>
            <a:pPr marL="457200" indent="-457200">
              <a:buFont typeface="+mj-lt"/>
              <a:buAutoNum type="arabicParenR"/>
            </a:pPr>
            <a:endParaRPr lang="en-US" sz="2400" i="1" dirty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Add all sites up to obtain the total number of changes for each </a:t>
            </a:r>
            <a:r>
              <a:rPr lang="en-US" sz="3200" i="1" dirty="0" smtClean="0"/>
              <a:t>tree</a:t>
            </a:r>
          </a:p>
          <a:p>
            <a:pPr marL="457200" indent="-457200">
              <a:buFont typeface="+mj-lt"/>
              <a:buAutoNum type="arabicParenR"/>
            </a:pPr>
            <a:endParaRPr lang="en-US" sz="24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Pick the tree with the lowest score </a:t>
            </a:r>
            <a:r>
              <a:rPr lang="en-US" sz="3200" b="1" i="1" dirty="0" smtClean="0">
                <a:solidFill>
                  <a:srgbClr val="C00000"/>
                </a:solidFill>
              </a:rPr>
              <a:t>or search until no better tree can be found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parsimony </a:t>
            </a:r>
            <a:r>
              <a:rPr lang="en-US" b="1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7339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2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can we improve this algorithm and increase our chances of finding the optimal tree?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0304" y="3086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227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396" y="1429089"/>
            <a:ext cx="3977951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Parsimony Trees: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 smtClean="0"/>
              <a:t>Construct all possible trees </a:t>
            </a:r>
            <a:r>
              <a:rPr lang="en-US" sz="2000" b="1" i="1" dirty="0" smtClean="0"/>
              <a:t>or search the space of possible trees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 smtClean="0"/>
              <a:t>For </a:t>
            </a:r>
            <a:r>
              <a:rPr lang="en-US" sz="2000" i="1" dirty="0"/>
              <a:t>each site in the alignment and for each tree count the minimal number of changes </a:t>
            </a:r>
            <a:r>
              <a:rPr lang="en-US" sz="2000" i="1" dirty="0" smtClean="0"/>
              <a:t>required </a:t>
            </a:r>
            <a:r>
              <a:rPr lang="en-US" sz="2000" b="1" i="1" dirty="0" smtClean="0"/>
              <a:t>using Fitch’s algorithm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 smtClean="0"/>
              <a:t>Add </a:t>
            </a:r>
            <a:r>
              <a:rPr lang="en-US" sz="2000" i="1" dirty="0"/>
              <a:t>all sites up to obtain the total number of changes for each </a:t>
            </a:r>
            <a:r>
              <a:rPr lang="en-US" sz="2000" i="1" dirty="0" smtClean="0"/>
              <a:t>tree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 smtClean="0"/>
              <a:t>Pick the tree with the lowest score</a:t>
            </a:r>
            <a:endParaRPr lang="en-US" sz="2000" b="1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Phylogenetic trees: Summary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93309" y="1419755"/>
            <a:ext cx="3909526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Distance Trees: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/>
              <a:t>Compute pairwise corrected distances.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 smtClean="0"/>
              <a:t>Build </a:t>
            </a:r>
            <a:r>
              <a:rPr lang="en-US" sz="2000" i="1" dirty="0"/>
              <a:t>tree by sequential clustering algorithm (UPGMA or Neighbor-Joining).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 smtClean="0"/>
              <a:t>These algorithms don't </a:t>
            </a:r>
            <a:r>
              <a:rPr lang="en-US" sz="2000" i="1" dirty="0"/>
              <a:t>consider all tree topologies, so they are very fast, even for large trees</a:t>
            </a:r>
            <a:r>
              <a:rPr lang="en-US" sz="2000" i="1" dirty="0" smtClean="0"/>
              <a:t>.</a:t>
            </a:r>
          </a:p>
          <a:p>
            <a:pPr marL="233363" indent="-233363">
              <a:buFont typeface="+mj-lt"/>
              <a:buAutoNum type="arabicParenR"/>
            </a:pP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75396" y="4736726"/>
            <a:ext cx="8027439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Maximum-Likelihood Trees: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/>
              <a:t>Tree evaluated for likelihood of data given tree.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 smtClean="0"/>
              <a:t>Uses </a:t>
            </a:r>
            <a:r>
              <a:rPr lang="en-US" sz="2000" i="1" dirty="0"/>
              <a:t>a specific model for evolutionary rates (such as Jukes-Cantor).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 smtClean="0"/>
              <a:t>Like </a:t>
            </a:r>
            <a:r>
              <a:rPr lang="en-US" sz="2000" i="1" dirty="0"/>
              <a:t>parsimony, must search tree space.</a:t>
            </a:r>
          </a:p>
          <a:p>
            <a:pPr marL="233363" indent="-233363">
              <a:buFont typeface="+mj-lt"/>
              <a:buAutoNum type="arabicParenR"/>
            </a:pPr>
            <a:r>
              <a:rPr lang="en-US" sz="2000" i="1" dirty="0" smtClean="0"/>
              <a:t>Usually </a:t>
            </a:r>
            <a:r>
              <a:rPr lang="en-US" sz="2000" i="1" dirty="0"/>
              <a:t>most accurate method but slow.</a:t>
            </a:r>
          </a:p>
        </p:txBody>
      </p:sp>
    </p:spTree>
    <p:extLst>
      <p:ext uri="{BB962C8B-B14F-4D97-AF65-F5344CB8AC3E}">
        <p14:creationId xmlns:p14="http://schemas.microsoft.com/office/powerpoint/2010/main" val="9173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Branch </a:t>
            </a:r>
            <a:r>
              <a:rPr lang="en-US" dirty="0" smtClean="0"/>
              <a:t>confidence</a:t>
            </a:r>
            <a:endParaRPr lang="en-US" dirty="0"/>
          </a:p>
        </p:txBody>
      </p:sp>
      <p:pic>
        <p:nvPicPr>
          <p:cNvPr id="8" name="Picture 1" descr="unrooted_tree_exa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43354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1000" y="1019175"/>
            <a:ext cx="4343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How certain are we that this is the correct tree?</a:t>
            </a:r>
          </a:p>
          <a:p>
            <a:endParaRPr lang="en-US" sz="2400"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81000" y="2495729"/>
            <a:ext cx="5791200" cy="3662541"/>
            <a:chOff x="381000" y="1921455"/>
            <a:chExt cx="5791200" cy="3663285"/>
          </a:xfrm>
        </p:grpSpPr>
        <p:sp>
          <p:nvSpPr>
            <p:cNvPr id="11" name="Oval 10"/>
            <p:cNvSpPr/>
            <p:nvPr/>
          </p:nvSpPr>
          <p:spPr>
            <a:xfrm>
              <a:off x="5867400" y="3246652"/>
              <a:ext cx="304800" cy="3048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TextBox 5"/>
            <p:cNvSpPr txBox="1">
              <a:spLocks noChangeArrowheads="1"/>
            </p:cNvSpPr>
            <p:nvPr/>
          </p:nvSpPr>
          <p:spPr bwMode="auto">
            <a:xfrm>
              <a:off x="381000" y="1921455"/>
              <a:ext cx="4343400" cy="3663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Can be reduced to many simpler questions - how certain are we that each </a:t>
              </a:r>
              <a:r>
                <a:rPr lang="en-US" sz="2400" b="1" dirty="0"/>
                <a:t>branch point </a:t>
              </a:r>
              <a:r>
                <a:rPr lang="en-US" sz="2400" dirty="0"/>
                <a:t>is correct</a:t>
              </a:r>
              <a:r>
                <a:rPr lang="en-US" sz="2400" dirty="0" smtClean="0"/>
                <a:t>?</a:t>
              </a:r>
              <a:br>
                <a:rPr lang="en-US" sz="2400" dirty="0" smtClean="0"/>
              </a:br>
              <a:endParaRPr lang="en-US" sz="2400" dirty="0"/>
            </a:p>
            <a:p>
              <a:r>
                <a:rPr lang="en-US" sz="1600" dirty="0" smtClean="0"/>
                <a:t>For </a:t>
              </a:r>
              <a:r>
                <a:rPr lang="en-US" sz="1600" dirty="0" smtClean="0"/>
                <a:t>example, </a:t>
              </a:r>
              <a:r>
                <a:rPr lang="en-US" sz="1600" dirty="0"/>
                <a:t>at the circled branch point, how certain are we that the three subtrees have the correct content</a:t>
              </a:r>
              <a:r>
                <a:rPr lang="en-US" sz="1600" dirty="0" smtClean="0"/>
                <a:t>:</a:t>
              </a:r>
            </a:p>
            <a:p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smtClean="0"/>
                <a:t>subtree1 </a:t>
              </a:r>
              <a:r>
                <a:rPr lang="en-US" sz="1600" dirty="0"/>
                <a:t>- QUA025, QUA013</a:t>
              </a:r>
            </a:p>
            <a:p>
              <a:r>
                <a:rPr lang="en-US" sz="1600" dirty="0" smtClean="0"/>
                <a:t>subtree2 </a:t>
              </a:r>
              <a:r>
                <a:rPr lang="en-US" sz="1600" dirty="0"/>
                <a:t>- QUA003, QUA024, QUA023</a:t>
              </a:r>
            </a:p>
            <a:p>
              <a:r>
                <a:rPr lang="en-US" sz="1600" dirty="0" smtClean="0"/>
                <a:t>subtree3 </a:t>
              </a:r>
              <a:r>
                <a:rPr lang="en-US" sz="1600" dirty="0"/>
                <a:t>- everything else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8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unrooted_tree_exa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8538" y="1676400"/>
            <a:ext cx="4335462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228599" y="1139752"/>
            <a:ext cx="554355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/>
              <a:t>What if I had multiple datasets</a:t>
            </a:r>
            <a:br>
              <a:rPr lang="en-US" sz="3200" b="1" dirty="0" smtClean="0"/>
            </a:br>
            <a:r>
              <a:rPr lang="en-US" sz="3200" b="1" dirty="0" smtClean="0"/>
              <a:t>(e.g., multiple alignments)?</a:t>
            </a:r>
            <a:endParaRPr lang="en-US" sz="32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Branch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unrooted_tree_exa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8538" y="1676400"/>
            <a:ext cx="4335462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228599" y="1139752"/>
            <a:ext cx="554355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/>
              <a:t>What if I had multiple datasets</a:t>
            </a:r>
            <a:br>
              <a:rPr lang="en-US" sz="3200" b="1" dirty="0" smtClean="0"/>
            </a:br>
            <a:r>
              <a:rPr lang="en-US" sz="3200" b="1" dirty="0" smtClean="0"/>
              <a:t>(e.g., multiple alignments)?</a:t>
            </a:r>
          </a:p>
          <a:p>
            <a:endParaRPr lang="en-US" sz="3200" b="1" dirty="0"/>
          </a:p>
          <a:p>
            <a:pPr marL="514350" indent="-514350">
              <a:buAutoNum type="arabicPeriod"/>
            </a:pPr>
            <a:r>
              <a:rPr lang="en-US" sz="2400" dirty="0" smtClean="0"/>
              <a:t>Infer a tree from each dataset</a:t>
            </a:r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For </a:t>
            </a:r>
            <a:r>
              <a:rPr lang="en-US" sz="2400" dirty="0"/>
              <a:t>each branch point on the computed tree, count what </a:t>
            </a:r>
            <a:r>
              <a:rPr lang="en-US" sz="2400" dirty="0" smtClean="0"/>
              <a:t>fraction</a:t>
            </a:r>
            <a:br>
              <a:rPr lang="en-US" sz="2400" dirty="0" smtClean="0"/>
            </a:br>
            <a:r>
              <a:rPr lang="en-US" sz="2400" dirty="0" smtClean="0"/>
              <a:t>of trees have </a:t>
            </a:r>
            <a:r>
              <a:rPr lang="en-US" sz="2400" dirty="0"/>
              <a:t>the same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subtree </a:t>
            </a:r>
            <a:r>
              <a:rPr lang="en-US" sz="2400" dirty="0"/>
              <a:t>partitions (regardless of topology within the subtrees).</a:t>
            </a:r>
          </a:p>
          <a:p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Branch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379379" y="1397552"/>
            <a:ext cx="2897221" cy="372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Most commonly used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branch </a:t>
            </a:r>
            <a:r>
              <a:rPr lang="en-US" sz="2400" dirty="0"/>
              <a:t>support </a:t>
            </a:r>
            <a:r>
              <a:rPr lang="en-US" sz="2400" dirty="0" smtClean="0"/>
              <a:t>test:</a:t>
            </a:r>
          </a:p>
          <a:p>
            <a:endParaRPr lang="en-US" sz="2400" dirty="0"/>
          </a:p>
          <a:p>
            <a:pPr marL="233363" lvl="0" indent="-233363">
              <a:buFont typeface="+mj-lt"/>
              <a:buAutoNum type="arabicPeriod"/>
            </a:pPr>
            <a:r>
              <a:rPr lang="en-US" sz="2000" i="1" dirty="0">
                <a:solidFill>
                  <a:prstClr val="black"/>
                </a:solidFill>
              </a:rPr>
              <a:t>Randomly sample alignment sites.</a:t>
            </a:r>
          </a:p>
          <a:p>
            <a:pPr marL="233363" lvl="0" indent="-233363">
              <a:buFont typeface="+mj-lt"/>
              <a:buAutoNum type="arabicPeriod"/>
            </a:pPr>
            <a:endParaRPr lang="en-US" sz="2000" i="1" dirty="0">
              <a:solidFill>
                <a:prstClr val="black"/>
              </a:solidFill>
            </a:endParaRPr>
          </a:p>
          <a:p>
            <a:pPr marL="233363" lvl="0" indent="-233363">
              <a:buFont typeface="+mj-lt"/>
              <a:buAutoNum type="arabicPeriod"/>
            </a:pPr>
            <a:r>
              <a:rPr lang="en-US" sz="2000" i="1" dirty="0">
                <a:solidFill>
                  <a:prstClr val="black"/>
                </a:solidFill>
              </a:rPr>
              <a:t>Use sample to estimate the tree.</a:t>
            </a:r>
          </a:p>
          <a:p>
            <a:pPr marL="233363" lvl="0" indent="-233363">
              <a:buFont typeface="+mj-lt"/>
              <a:buAutoNum type="arabicPeriod"/>
            </a:pPr>
            <a:endParaRPr lang="en-US" sz="2000" i="1" dirty="0">
              <a:solidFill>
                <a:prstClr val="black"/>
              </a:solidFill>
            </a:endParaRPr>
          </a:p>
          <a:p>
            <a:pPr marL="233363" lvl="0" indent="-233363">
              <a:buFont typeface="+mj-lt"/>
              <a:buAutoNum type="arabicPeriod"/>
            </a:pPr>
            <a:r>
              <a:rPr lang="en-US" sz="2000" i="1" dirty="0">
                <a:solidFill>
                  <a:prstClr val="black"/>
                </a:solidFill>
              </a:rPr>
              <a:t>Repeat many times.</a:t>
            </a:r>
          </a:p>
          <a:p>
            <a:endParaRPr lang="en-US" sz="2400" dirty="0"/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3375497" y="6243132"/>
            <a:ext cx="57685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/>
              <a:t>(sample with replacement means that a sampled site remains in the source data after each sampling, so that some sites will be sampled more </a:t>
            </a:r>
            <a:r>
              <a:rPr lang="en-US" sz="1400" dirty="0" smtClean="0"/>
              <a:t>than once)</a:t>
            </a:r>
            <a:endParaRPr lang="en-US" sz="1400" dirty="0"/>
          </a:p>
        </p:txBody>
      </p: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3422520" y="1397536"/>
            <a:ext cx="5715000" cy="4667250"/>
            <a:chOff x="3276600" y="1524000"/>
            <a:chExt cx="5715000" cy="4667250"/>
          </a:xfrm>
        </p:grpSpPr>
        <p:pic>
          <p:nvPicPr>
            <p:cNvPr id="12295" name="Picture 3" descr="bootstrap_method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76600" y="1524000"/>
              <a:ext cx="5715000" cy="466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Connector 7"/>
            <p:cNvCxnSpPr/>
            <p:nvPr/>
          </p:nvCxnSpPr>
          <p:spPr>
            <a:xfrm>
              <a:off x="5562600" y="37338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7050" y="523557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Bootstrap support</a:t>
            </a:r>
          </a:p>
        </p:txBody>
      </p:sp>
    </p:spTree>
    <p:extLst>
      <p:ext uri="{BB962C8B-B14F-4D97-AF65-F5344CB8AC3E}">
        <p14:creationId xmlns:p14="http://schemas.microsoft.com/office/powerpoint/2010/main" val="31114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382000" cy="54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The parsimony principle: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Find the tree that requires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fewest </a:t>
            </a:r>
            <a:r>
              <a:rPr lang="en-US" sz="2400" dirty="0"/>
              <a:t>evolutionary changes!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A fundamentally different method: </a:t>
            </a:r>
            <a:endParaRPr lang="en-US" sz="2800" dirty="0" smtClean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Search rather than reconstruct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Parsimony algorithm</a:t>
            </a:r>
            <a:endParaRPr lang="en-US" sz="2800" dirty="0"/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Construct all possible trees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For each site in the alignment and for each tree count the minimal number of changes required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dirty="0" smtClean="0"/>
              <a:t>sites to </a:t>
            </a:r>
            <a:r>
              <a:rPr lang="en-US" sz="2400" dirty="0"/>
              <a:t>obtain the total number of changes </a:t>
            </a:r>
            <a:r>
              <a:rPr lang="en-US" sz="2400" dirty="0" smtClean="0"/>
              <a:t>required for </a:t>
            </a:r>
            <a:r>
              <a:rPr lang="en-US" sz="2400" dirty="0"/>
              <a:t>each tree</a:t>
            </a:r>
          </a:p>
          <a:p>
            <a:pPr marL="914400" lvl="1" indent="-45720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/>
              <a:t>Pick the tree with the lowest score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quick review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02220" y="1166323"/>
            <a:ext cx="2565919" cy="2920485"/>
            <a:chOff x="6550090" y="1222309"/>
            <a:chExt cx="2118049" cy="2295331"/>
          </a:xfrm>
        </p:grpSpPr>
        <p:sp>
          <p:nvSpPr>
            <p:cNvPr id="2" name="Rectangle 1"/>
            <p:cNvSpPr/>
            <p:nvPr/>
          </p:nvSpPr>
          <p:spPr>
            <a:xfrm>
              <a:off x="6550090" y="1222309"/>
              <a:ext cx="2118049" cy="2295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gco_tree5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3583" y="1339069"/>
              <a:ext cx="1940581" cy="2097396"/>
            </a:xfrm>
            <a:prstGeom prst="rect">
              <a:avLst/>
            </a:prstGeom>
          </p:spPr>
        </p:pic>
      </p:grpSp>
      <p:sp>
        <p:nvSpPr>
          <p:cNvPr id="7" name="Line Callout 1 (Accent Bar) 6"/>
          <p:cNvSpPr/>
          <p:nvPr/>
        </p:nvSpPr>
        <p:spPr>
          <a:xfrm>
            <a:off x="5107446" y="3843560"/>
            <a:ext cx="1108036" cy="383491"/>
          </a:xfrm>
          <a:prstGeom prst="accentCallout1">
            <a:avLst>
              <a:gd name="adj1" fmla="val 43080"/>
              <a:gd name="adj2" fmla="val -4047"/>
              <a:gd name="adj3" fmla="val 55332"/>
              <a:gd name="adj4" fmla="val -3278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Too many!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443508" y="4655977"/>
            <a:ext cx="1907389" cy="449468"/>
          </a:xfrm>
          <a:prstGeom prst="accentCallout1">
            <a:avLst>
              <a:gd name="adj1" fmla="val 18750"/>
              <a:gd name="adj2" fmla="val -4047"/>
              <a:gd name="adj3" fmla="val 44886"/>
              <a:gd name="adj4" fmla="val -2395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The small parsimony problem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unrooted_tree_exa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8538" y="1676400"/>
            <a:ext cx="4335462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228600" y="1139752"/>
            <a:ext cx="4800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For each branch point on the computed tree, count what fraction of the bootstrap trees have the same subtree </a:t>
            </a:r>
            <a:r>
              <a:rPr lang="en-US" sz="2400" dirty="0" smtClean="0"/>
              <a:t>partitions (regardless of topology within the subtrees).</a:t>
            </a:r>
            <a:endParaRPr lang="en-US" sz="24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3673823"/>
            <a:ext cx="6096000" cy="3046988"/>
            <a:chOff x="228600" y="3352800"/>
            <a:chExt cx="6096000" cy="3046320"/>
          </a:xfrm>
        </p:grpSpPr>
        <p:sp>
          <p:nvSpPr>
            <p:cNvPr id="4" name="Oval 3"/>
            <p:cNvSpPr/>
            <p:nvPr/>
          </p:nvSpPr>
          <p:spPr>
            <a:xfrm>
              <a:off x="6019800" y="3657533"/>
              <a:ext cx="304800" cy="3047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228600" y="3352800"/>
              <a:ext cx="4579938" cy="3046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For example at the circled branch point, what fraction of the bootstrap trees have a branch point where the three subtrees </a:t>
              </a:r>
              <a:r>
                <a:rPr lang="en-US" sz="2000" dirty="0" smtClean="0"/>
                <a:t>include:</a:t>
              </a:r>
              <a:endParaRPr lang="en-US" sz="2000" dirty="0"/>
            </a:p>
            <a:p>
              <a:r>
                <a:rPr lang="en-US" sz="2000" dirty="0" smtClean="0"/>
                <a:t>   </a:t>
              </a:r>
              <a:r>
                <a:rPr lang="en-US" sz="1600" dirty="0" smtClean="0"/>
                <a:t>subtree1 </a:t>
              </a:r>
              <a:r>
                <a:rPr lang="en-US" sz="1600" dirty="0"/>
                <a:t>- QUA025, QUA013</a:t>
              </a:r>
            </a:p>
            <a:p>
              <a:r>
                <a:rPr lang="en-US" sz="1600" dirty="0"/>
                <a:t>    subtree2 - QUA003, QUA024, QUA023</a:t>
              </a:r>
            </a:p>
            <a:p>
              <a:r>
                <a:rPr lang="en-US" sz="1600" dirty="0"/>
                <a:t>    subtree3 - everything else</a:t>
              </a:r>
            </a:p>
            <a:p>
              <a:endParaRPr lang="en-US" sz="2000" dirty="0"/>
            </a:p>
            <a:p>
              <a:r>
                <a:rPr lang="en-US" sz="2000" dirty="0"/>
                <a:t>This fraction is the </a:t>
              </a:r>
              <a:r>
                <a:rPr lang="en-US" sz="2000" b="1" dirty="0"/>
                <a:t>bootstrap support </a:t>
              </a:r>
              <a:r>
                <a:rPr lang="en-US" sz="2000" dirty="0"/>
                <a:t>for that branch.</a:t>
              </a: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Bootstrap support</a:t>
            </a:r>
          </a:p>
        </p:txBody>
      </p:sp>
    </p:spTree>
    <p:extLst>
      <p:ext uri="{BB962C8B-B14F-4D97-AF65-F5344CB8AC3E}">
        <p14:creationId xmlns:p14="http://schemas.microsoft.com/office/powerpoint/2010/main" val="24062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unrooted_tree_example_with_branch_support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55626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5791200" y="1322964"/>
            <a:ext cx="312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low-confidence </a:t>
            </a:r>
            <a:r>
              <a:rPr lang="en-US" sz="2000" dirty="0" smtClean="0"/>
              <a:t>branches are marked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635250" y="3549650"/>
            <a:ext cx="333375" cy="31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5438" y="232568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1625" y="2582863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95400" y="2219325"/>
            <a:ext cx="274638" cy="274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Original tree figure with branch supports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/>
              <a:t>(</a:t>
            </a:r>
            <a:r>
              <a:rPr lang="en-US" sz="3000" dirty="0"/>
              <a:t>here as fractions, also common to give % support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672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382000" cy="54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Small vs. large parsimony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/>
              <a:t>Large parsimony:</a:t>
            </a:r>
            <a:r>
              <a:rPr lang="en-US" sz="2400" dirty="0"/>
              <a:t> Find the topology which gives best score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/>
              <a:t>Small parsimony</a:t>
            </a:r>
            <a:r>
              <a:rPr lang="en-US" sz="2400" dirty="0"/>
              <a:t>: Given a tree topology and the state in all the tips, find the minimal number of changes required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Fitch’s algorithm:</a:t>
            </a:r>
          </a:p>
          <a:p>
            <a:pPr marL="796925" lvl="1" indent="-339725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/>
              <a:t>Bottom-up phase</a:t>
            </a:r>
            <a:r>
              <a:rPr lang="en-US" sz="2400" dirty="0"/>
              <a:t>: Determine the set of possible </a:t>
            </a:r>
            <a:r>
              <a:rPr lang="en-US" sz="2400" dirty="0" smtClean="0"/>
              <a:t>states</a:t>
            </a:r>
            <a:endParaRPr lang="en-US" sz="2400" dirty="0"/>
          </a:p>
          <a:p>
            <a:pPr marL="796925" lvl="1" indent="-339725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/>
              <a:t>Top-down phase</a:t>
            </a:r>
            <a:r>
              <a:rPr lang="en-US" sz="2400" dirty="0"/>
              <a:t>: Pick a state for each internal node</a:t>
            </a:r>
            <a:endParaRPr lang="en-US" sz="20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quick review –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18" y="4904310"/>
            <a:ext cx="3402595" cy="14754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2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 now</a:t>
            </a:r>
            <a:br>
              <a:rPr lang="en-US" dirty="0" smtClean="0"/>
            </a:br>
            <a:r>
              <a:rPr lang="en-US" dirty="0" smtClean="0"/>
              <a:t>back to the “big” parsimony problem 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0304" y="3086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 smtClean="0"/>
              <a:t>How do we find the most parsimonious tree amongst the </a:t>
            </a:r>
            <a:r>
              <a:rPr lang="en-US" sz="3200" b="1" i="1" dirty="0" smtClean="0"/>
              <a:t>many </a:t>
            </a:r>
            <a:r>
              <a:rPr lang="en-US" sz="3200" i="1" dirty="0" smtClean="0"/>
              <a:t>possible trees?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7146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/>
              <a:t>Exhaustive search</a:t>
            </a:r>
            <a:r>
              <a:rPr lang="en-US" sz="2800" dirty="0"/>
              <a:t>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Up </a:t>
            </a:r>
            <a:r>
              <a:rPr lang="en-US" sz="2800" dirty="0"/>
              <a:t>to 8-10 </a:t>
            </a:r>
            <a:r>
              <a:rPr lang="en-US" sz="2800" dirty="0" smtClean="0"/>
              <a:t>leaves</a:t>
            </a:r>
            <a:r>
              <a:rPr lang="en-US" sz="2000" dirty="0" smtClean="0"/>
              <a:t> (10k-2m </a:t>
            </a:r>
            <a:r>
              <a:rPr lang="en-US" sz="2000" dirty="0" err="1" smtClean="0"/>
              <a:t>unrooted</a:t>
            </a:r>
            <a:r>
              <a:rPr lang="en-US" sz="2000" dirty="0" smtClean="0"/>
              <a:t> trees, 135k-34m rooted)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Guaranteed results</a:t>
            </a:r>
            <a:endParaRPr lang="en-US" sz="28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Branch-and-bound</a:t>
            </a:r>
            <a:r>
              <a:rPr lang="en-US" sz="2800" b="1" dirty="0"/>
              <a:t>*</a:t>
            </a:r>
            <a:r>
              <a:rPr lang="en-US" sz="2800" b="1" dirty="0" smtClean="0"/>
              <a:t>:</a:t>
            </a:r>
            <a:br>
              <a:rPr lang="en-US" sz="2800" b="1" dirty="0" smtClean="0"/>
            </a:br>
            <a:r>
              <a:rPr lang="en-US" sz="2800" b="1" dirty="0" smtClean="0"/>
              <a:t>	</a:t>
            </a:r>
            <a:r>
              <a:rPr lang="en-US" sz="2800" dirty="0" smtClean="0"/>
              <a:t>Up </a:t>
            </a:r>
            <a:r>
              <a:rPr lang="en-US" sz="2800" dirty="0"/>
              <a:t>to 10-20 </a:t>
            </a:r>
            <a:r>
              <a:rPr lang="en-US" sz="2800" dirty="0" smtClean="0"/>
              <a:t>leaves</a:t>
            </a:r>
            <a:br>
              <a:rPr lang="en-US" sz="2800" dirty="0" smtClean="0"/>
            </a:br>
            <a:r>
              <a:rPr lang="en-US" sz="2800" dirty="0" smtClean="0"/>
              <a:t>	Guaranteed results!!!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1600" dirty="0" smtClean="0"/>
              <a:t>* Branch-and-bound </a:t>
            </a:r>
            <a:r>
              <a:rPr lang="en-US" sz="1600" dirty="0"/>
              <a:t>is a clever way of ruling out most trees as they are built, </a:t>
            </a:r>
            <a:br>
              <a:rPr lang="en-US" sz="1600" dirty="0"/>
            </a:br>
            <a:r>
              <a:rPr lang="en-US" sz="1600" dirty="0" smtClean="0"/>
              <a:t>	so </a:t>
            </a:r>
            <a:r>
              <a:rPr lang="en-US" sz="1600" dirty="0"/>
              <a:t>you can evaluate more trees by exhaustive search.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Heuristic search </a:t>
            </a:r>
            <a:r>
              <a:rPr lang="en-US" sz="2800" dirty="0"/>
              <a:t>(e.g. </a:t>
            </a:r>
            <a:r>
              <a:rPr lang="en-US" sz="2800" dirty="0" smtClean="0"/>
              <a:t>hill-climb</a:t>
            </a:r>
            <a:r>
              <a:rPr lang="en-US" sz="2800" dirty="0"/>
              <a:t>)</a:t>
            </a:r>
            <a:r>
              <a:rPr lang="en-US" sz="2800" b="1" dirty="0" smtClean="0"/>
              <a:t>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20</a:t>
            </a:r>
            <a:r>
              <a:rPr lang="en-US" sz="2800" dirty="0"/>
              <a:t>+ </a:t>
            </a:r>
            <a:r>
              <a:rPr lang="en-US" sz="2800" dirty="0" smtClean="0"/>
              <a:t>leaves</a:t>
            </a:r>
            <a:br>
              <a:rPr lang="en-US" sz="2800" dirty="0" smtClean="0"/>
            </a:br>
            <a:r>
              <a:rPr lang="en-US" sz="2800" dirty="0" smtClean="0"/>
              <a:t>	May </a:t>
            </a:r>
            <a:r>
              <a:rPr lang="en-US" sz="2800" dirty="0"/>
              <a:t>not find correct </a:t>
            </a:r>
            <a:r>
              <a:rPr lang="en-US" sz="2800" dirty="0" smtClean="0"/>
              <a:t>solution.</a:t>
            </a:r>
            <a:endParaRPr lang="en-US" sz="28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Searching tree space</a:t>
            </a:r>
          </a:p>
        </p:txBody>
      </p:sp>
    </p:spTree>
    <p:extLst>
      <p:ext uri="{BB962C8B-B14F-4D97-AF65-F5344CB8AC3E}">
        <p14:creationId xmlns:p14="http://schemas.microsoft.com/office/powerpoint/2010/main" val="38047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thermal.gg.utah.edu/tutorials/matlab/pea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6" y="867691"/>
            <a:ext cx="7383294" cy="57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Search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thermal.gg.utah.edu/tutorials/matlab/pea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6" y="867691"/>
            <a:ext cx="7383294" cy="57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Search space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thermal.gg.utah.edu/tutorials/matlab/pea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6" y="867691"/>
            <a:ext cx="7383294" cy="57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Hill-climbing</a:t>
            </a:r>
            <a:endParaRPr lang="en-US" dirty="0"/>
          </a:p>
        </p:txBody>
      </p:sp>
      <p:pic>
        <p:nvPicPr>
          <p:cNvPr id="9220" name="Picture 4" descr="Hilly Landscape by 945ontwe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7" y="137875"/>
            <a:ext cx="2400599" cy="1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illClimb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691" y="2153039"/>
            <a:ext cx="69246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Hill-climbing for searching “best” tree</a:t>
            </a:r>
            <a:endParaRPr lang="en-US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942392" y="4784269"/>
            <a:ext cx="1269672" cy="681140"/>
          </a:xfrm>
          <a:prstGeom prst="accentCallout1">
            <a:avLst>
              <a:gd name="adj1" fmla="val 38033"/>
              <a:gd name="adj2" fmla="val 104724"/>
              <a:gd name="adj3" fmla="val -132112"/>
              <a:gd name="adj4" fmla="val 199467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Rejected </a:t>
            </a:r>
            <a:r>
              <a:rPr lang="en-US" sz="1600" kern="0" dirty="0">
                <a:solidFill>
                  <a:sysClr val="windowText" lastClr="000000"/>
                </a:solidFill>
              </a:rPr>
              <a:t>related 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tree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185154" y="3221375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(Accent Bar) 9"/>
          <p:cNvSpPr/>
          <p:nvPr/>
        </p:nvSpPr>
        <p:spPr>
          <a:xfrm>
            <a:off x="4414919" y="5124839"/>
            <a:ext cx="1269672" cy="681140"/>
          </a:xfrm>
          <a:prstGeom prst="accentCallout1">
            <a:avLst>
              <a:gd name="adj1" fmla="val 38033"/>
              <a:gd name="adj2" fmla="val -4774"/>
              <a:gd name="adj3" fmla="val -225261"/>
              <a:gd name="adj4" fmla="val -59210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Starting tree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7260138" y="4244098"/>
            <a:ext cx="1269672" cy="576168"/>
          </a:xfrm>
          <a:prstGeom prst="accentCallout1">
            <a:avLst>
              <a:gd name="adj1" fmla="val 50988"/>
              <a:gd name="adj2" fmla="val -5508"/>
              <a:gd name="adj3" fmla="val -79900"/>
              <a:gd name="adj4" fmla="val -83501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Different trees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7912359" y="1609511"/>
            <a:ext cx="1129714" cy="681140"/>
          </a:xfrm>
          <a:prstGeom prst="accentCallout1">
            <a:avLst>
              <a:gd name="adj1" fmla="val 40773"/>
              <a:gd name="adj2" fmla="val -5313"/>
              <a:gd name="adj3" fmla="val 171996"/>
              <a:gd name="adj4" fmla="val -2879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Parsimony score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980922" y="4108593"/>
            <a:ext cx="1209113" cy="466884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5785658" y="3680876"/>
            <a:ext cx="1404377" cy="894601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sp>
        <p:nvSpPr>
          <p:cNvPr id="26" name="Line Callout 1 (Accent Bar) 25"/>
          <p:cNvSpPr/>
          <p:nvPr/>
        </p:nvSpPr>
        <p:spPr>
          <a:xfrm>
            <a:off x="758535" y="2179465"/>
            <a:ext cx="1269672" cy="681140"/>
          </a:xfrm>
          <a:prstGeom prst="accentCallout1">
            <a:avLst>
              <a:gd name="adj1" fmla="val 38033"/>
              <a:gd name="adj2" fmla="val 104724"/>
              <a:gd name="adj3" fmla="val 158297"/>
              <a:gd name="adj4" fmla="val 247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Accepted </a:t>
            </a:r>
            <a:r>
              <a:rPr lang="en-US" sz="1600" kern="0" dirty="0">
                <a:solidFill>
                  <a:sysClr val="windowText" lastClr="000000"/>
                </a:solidFill>
              </a:rPr>
              <a:t>related 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tree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1545771" y="1268941"/>
            <a:ext cx="1269672" cy="681140"/>
          </a:xfrm>
          <a:prstGeom prst="accentCallout1">
            <a:avLst>
              <a:gd name="adj1" fmla="val 38033"/>
              <a:gd name="adj2" fmla="val 104724"/>
              <a:gd name="adj3" fmla="val 159667"/>
              <a:gd name="adj4" fmla="val 148025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Final tree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4070336" y="1268941"/>
            <a:ext cx="1269672" cy="681140"/>
          </a:xfrm>
          <a:prstGeom prst="accentCallout1">
            <a:avLst>
              <a:gd name="adj1" fmla="val 38033"/>
              <a:gd name="adj2" fmla="val 104724"/>
              <a:gd name="adj3" fmla="val 258296"/>
              <a:gd name="adj4" fmla="val 168602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still possible that best tree is here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5881" y="6091843"/>
            <a:ext cx="3396343" cy="415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</a:t>
            </a:r>
            <a:r>
              <a:rPr lang="en-US" sz="2800" b="1" dirty="0" smtClean="0">
                <a:solidFill>
                  <a:schemeClr val="tx1"/>
                </a:solidFill>
              </a:rPr>
              <a:t>“greedy” </a:t>
            </a:r>
            <a:r>
              <a:rPr lang="en-US" sz="2800" b="1" dirty="0">
                <a:solidFill>
                  <a:schemeClr val="tx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6409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6" grpId="0" animBg="1"/>
      <p:bldP spid="27" grpId="0" animBg="1"/>
      <p:bldP spid="28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17665</TotalTime>
  <Words>627</Words>
  <Application>Microsoft Office PowerPoint</Application>
  <PresentationFormat>On-screen Show (4:3)</PresentationFormat>
  <Paragraphs>117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Parsimony Large Parsimony, Search Algorithms,  Branch confidence </vt:lpstr>
      <vt:lpstr>PowerPoint Presentation</vt:lpstr>
      <vt:lpstr>PowerPoint Presentation</vt:lpstr>
      <vt:lpstr>And now back to the “big” parsimony problem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we improve this algorithm and increase our chances of finding the optimal tree?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jht</dc:creator>
  <cp:lastModifiedBy>Elhanan Borenstein</cp:lastModifiedBy>
  <cp:revision>232</cp:revision>
  <cp:lastPrinted>2011-02-03T21:36:14Z</cp:lastPrinted>
  <dcterms:created xsi:type="dcterms:W3CDTF">2010-01-21T01:25:16Z</dcterms:created>
  <dcterms:modified xsi:type="dcterms:W3CDTF">2018-02-14T17:56:36Z</dcterms:modified>
</cp:coreProperties>
</file>