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9"/>
  </p:notesMasterIdLst>
  <p:handoutMasterIdLst>
    <p:handoutMasterId r:id="rId40"/>
  </p:handoutMasterIdLst>
  <p:sldIdLst>
    <p:sldId id="257" r:id="rId4"/>
    <p:sldId id="621" r:id="rId5"/>
    <p:sldId id="571" r:id="rId6"/>
    <p:sldId id="622" r:id="rId7"/>
    <p:sldId id="623" r:id="rId8"/>
    <p:sldId id="625" r:id="rId9"/>
    <p:sldId id="626" r:id="rId10"/>
    <p:sldId id="580" r:id="rId11"/>
    <p:sldId id="582" r:id="rId12"/>
    <p:sldId id="628" r:id="rId13"/>
    <p:sldId id="583" r:id="rId14"/>
    <p:sldId id="585" r:id="rId15"/>
    <p:sldId id="587" r:id="rId16"/>
    <p:sldId id="588" r:id="rId17"/>
    <p:sldId id="629" r:id="rId18"/>
    <p:sldId id="590" r:id="rId19"/>
    <p:sldId id="592" r:id="rId20"/>
    <p:sldId id="591" r:id="rId21"/>
    <p:sldId id="630" r:id="rId22"/>
    <p:sldId id="631" r:id="rId23"/>
    <p:sldId id="632" r:id="rId24"/>
    <p:sldId id="633" r:id="rId25"/>
    <p:sldId id="611" r:id="rId26"/>
    <p:sldId id="640" r:id="rId27"/>
    <p:sldId id="639" r:id="rId28"/>
    <p:sldId id="589" r:id="rId29"/>
    <p:sldId id="641" r:id="rId30"/>
    <p:sldId id="386" r:id="rId31"/>
    <p:sldId id="387" r:id="rId32"/>
    <p:sldId id="389" r:id="rId33"/>
    <p:sldId id="390" r:id="rId34"/>
    <p:sldId id="391" r:id="rId35"/>
    <p:sldId id="392" r:id="rId36"/>
    <p:sldId id="643" r:id="rId37"/>
    <p:sldId id="370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451" autoAdjust="0"/>
  </p:normalViewPr>
  <p:slideViewPr>
    <p:cSldViewPr snapToGrid="0">
      <p:cViewPr varScale="1">
        <p:scale>
          <a:sx n="110" d="100"/>
          <a:sy n="110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18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26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18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75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1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30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77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61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03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2/14/2018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2/14/2018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5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000" b="1" dirty="0">
                <a:latin typeface="Calibri" pitchFamily="34" charset="0"/>
                <a:cs typeface="Calibri" pitchFamily="34" charset="0"/>
              </a:rPr>
              <a:t>Recursion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Elhanan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Borenstein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Why is it working?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14505" y="890846"/>
            <a:ext cx="5714990" cy="156966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calculated n!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factorial(n):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if n==0: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return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else: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return n * factorial(n-1)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72495" y="2614234"/>
            <a:ext cx="1981200" cy="381000"/>
          </a:xfrm>
          <a:prstGeom prst="rect">
            <a:avLst/>
          </a:prstGeom>
          <a:noFill/>
          <a:ln w="28575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53495" y="2614234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+mn-lt"/>
              </a:rPr>
              <a:t>factorial(5)</a:t>
            </a:r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782095" y="3300034"/>
            <a:ext cx="1981200" cy="381000"/>
            <a:chOff x="1824" y="1824"/>
            <a:chExt cx="1248" cy="240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824" y="1824"/>
              <a:ext cx="1248" cy="240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182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 dirty="0">
                  <a:latin typeface="+mn-lt"/>
                </a:rPr>
                <a:t>5 * factorial(4)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163095" y="3985834"/>
            <a:ext cx="1981200" cy="381000"/>
            <a:chOff x="1824" y="1824"/>
            <a:chExt cx="1248" cy="24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24" y="1824"/>
              <a:ext cx="1248" cy="240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872" y="182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latin typeface="+mn-lt"/>
                </a:rPr>
                <a:t>4 * factorial(3)</a:t>
              </a:r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3620295" y="4671634"/>
            <a:ext cx="1981200" cy="381000"/>
            <a:chOff x="1824" y="1824"/>
            <a:chExt cx="1248" cy="240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824" y="1824"/>
              <a:ext cx="1248" cy="240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872" y="182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latin typeface="+mn-lt"/>
                </a:rPr>
                <a:t>3 * factorial(2)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4077495" y="5357434"/>
            <a:ext cx="1981200" cy="381000"/>
            <a:chOff x="1824" y="1824"/>
            <a:chExt cx="1248" cy="240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824" y="1824"/>
              <a:ext cx="1248" cy="240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872" y="182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 dirty="0">
                  <a:latin typeface="+mn-lt"/>
                </a:rPr>
                <a:t>2 * factorial(1)</a:t>
              </a:r>
            </a:p>
          </p:txBody>
        </p:sp>
      </p:grpSp>
      <p:grpSp>
        <p:nvGrpSpPr>
          <p:cNvPr id="22" name="Group 29"/>
          <p:cNvGrpSpPr>
            <a:grpSpLocks/>
          </p:cNvGrpSpPr>
          <p:nvPr/>
        </p:nvGrpSpPr>
        <p:grpSpPr bwMode="auto">
          <a:xfrm>
            <a:off x="4534695" y="6025520"/>
            <a:ext cx="1828800" cy="369597"/>
            <a:chOff x="2064" y="3778"/>
            <a:chExt cx="1152" cy="292"/>
          </a:xfrm>
        </p:grpSpPr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064" y="3792"/>
              <a:ext cx="1152" cy="240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112" y="3778"/>
              <a:ext cx="105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 dirty="0" smtClean="0">
                  <a:latin typeface="+mn-lt"/>
                </a:rPr>
                <a:t>1 * factorial(0) </a:t>
              </a:r>
              <a:endParaRPr lang="en-US" b="0" dirty="0">
                <a:latin typeface="+mn-lt"/>
              </a:endParaRP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287295" y="4976434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+mn-lt"/>
              </a:rPr>
              <a:t>2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830095" y="4290634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+mn-lt"/>
              </a:rPr>
              <a:t>6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372895" y="3604834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+mn-lt"/>
              </a:rPr>
              <a:t>24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991895" y="2919034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+mn-lt"/>
              </a:rPr>
              <a:t>120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592095" y="5738434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+mn-lt"/>
              </a:rPr>
              <a:t>1</a:t>
            </a: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239295" y="2995234"/>
            <a:ext cx="0" cy="30480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3696495" y="3681034"/>
            <a:ext cx="0" cy="30480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001295" y="4366834"/>
            <a:ext cx="0" cy="30480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4458495" y="5052634"/>
            <a:ext cx="0" cy="30480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4839495" y="5738434"/>
            <a:ext cx="0" cy="30480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35" name="AutoShape 36"/>
          <p:cNvCxnSpPr>
            <a:cxnSpLocks noChangeShapeType="1"/>
            <a:stCxn id="23" idx="3"/>
            <a:endCxn id="20" idx="3"/>
          </p:cNvCxnSpPr>
          <p:nvPr/>
        </p:nvCxnSpPr>
        <p:spPr bwMode="auto">
          <a:xfrm flipH="1" flipV="1">
            <a:off x="6058695" y="5547934"/>
            <a:ext cx="304800" cy="647189"/>
          </a:xfrm>
          <a:prstGeom prst="curvedConnector3">
            <a:avLst>
              <a:gd name="adj1" fmla="val -75000"/>
            </a:avLst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7"/>
          <p:cNvCxnSpPr>
            <a:cxnSpLocks noChangeShapeType="1"/>
            <a:stCxn id="20" idx="3"/>
            <a:endCxn id="17" idx="3"/>
          </p:cNvCxnSpPr>
          <p:nvPr/>
        </p:nvCxnSpPr>
        <p:spPr bwMode="auto">
          <a:xfrm flipH="1" flipV="1">
            <a:off x="5615783" y="4862134"/>
            <a:ext cx="457200" cy="685800"/>
          </a:xfrm>
          <a:prstGeom prst="curvedConnector3">
            <a:avLst>
              <a:gd name="adj1" fmla="val -46875"/>
            </a:avLst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8"/>
          <p:cNvCxnSpPr>
            <a:cxnSpLocks noChangeShapeType="1"/>
            <a:stCxn id="17" idx="3"/>
            <a:endCxn id="13" idx="3"/>
          </p:cNvCxnSpPr>
          <p:nvPr/>
        </p:nvCxnSpPr>
        <p:spPr bwMode="auto">
          <a:xfrm flipH="1" flipV="1">
            <a:off x="5158583" y="4176334"/>
            <a:ext cx="457200" cy="685800"/>
          </a:xfrm>
          <a:prstGeom prst="curvedConnector3">
            <a:avLst>
              <a:gd name="adj1" fmla="val -46875"/>
            </a:avLst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9"/>
          <p:cNvCxnSpPr>
            <a:cxnSpLocks noChangeShapeType="1"/>
            <a:stCxn id="13" idx="3"/>
            <a:endCxn id="9" idx="3"/>
          </p:cNvCxnSpPr>
          <p:nvPr/>
        </p:nvCxnSpPr>
        <p:spPr bwMode="auto">
          <a:xfrm flipH="1" flipV="1">
            <a:off x="4763295" y="3490534"/>
            <a:ext cx="381000" cy="685800"/>
          </a:xfrm>
          <a:prstGeom prst="curvedConnector3">
            <a:avLst>
              <a:gd name="adj1" fmla="val -60000"/>
            </a:avLst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40"/>
          <p:cNvCxnSpPr>
            <a:cxnSpLocks noChangeShapeType="1"/>
            <a:stCxn id="9" idx="3"/>
            <a:endCxn id="6" idx="3"/>
          </p:cNvCxnSpPr>
          <p:nvPr/>
        </p:nvCxnSpPr>
        <p:spPr bwMode="auto">
          <a:xfrm flipH="1" flipV="1">
            <a:off x="4153695" y="2804734"/>
            <a:ext cx="609600" cy="685800"/>
          </a:xfrm>
          <a:prstGeom prst="curvedConnector3">
            <a:avLst>
              <a:gd name="adj1" fmla="val -37500"/>
            </a:avLst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" name="Group 29"/>
          <p:cNvGrpSpPr>
            <a:grpSpLocks/>
          </p:cNvGrpSpPr>
          <p:nvPr/>
        </p:nvGrpSpPr>
        <p:grpSpPr bwMode="auto">
          <a:xfrm>
            <a:off x="5015615" y="6486442"/>
            <a:ext cx="1828800" cy="366713"/>
            <a:chOff x="2254" y="3834"/>
            <a:chExt cx="1152" cy="231"/>
          </a:xfrm>
        </p:grpSpPr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2254" y="3854"/>
              <a:ext cx="1152" cy="184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2748" y="383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 dirty="0" smtClean="0">
                  <a:latin typeface="+mn-lt"/>
                </a:rPr>
                <a:t>1</a:t>
              </a:r>
              <a:endParaRPr lang="en-US" b="0" dirty="0">
                <a:latin typeface="+mn-lt"/>
              </a:endParaRPr>
            </a:p>
          </p:txBody>
        </p:sp>
      </p:grp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5422981" y="6347013"/>
            <a:ext cx="1446" cy="17118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4" name="AutoShape 36"/>
          <p:cNvCxnSpPr>
            <a:cxnSpLocks noChangeShapeType="1"/>
            <a:stCxn id="41" idx="3"/>
            <a:endCxn id="23" idx="3"/>
          </p:cNvCxnSpPr>
          <p:nvPr/>
        </p:nvCxnSpPr>
        <p:spPr bwMode="auto">
          <a:xfrm flipH="1" flipV="1">
            <a:off x="6363495" y="6195129"/>
            <a:ext cx="480920" cy="469113"/>
          </a:xfrm>
          <a:prstGeom prst="curvedConnector3">
            <a:avLst>
              <a:gd name="adj1" fmla="val -47534"/>
            </a:avLst>
          </a:prstGeom>
          <a:noFill/>
          <a:ln w="9525">
            <a:solidFill>
              <a:srgbClr val="0808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7061945" y="621786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+mn-lt"/>
              </a:rPr>
              <a:t>1</a:t>
            </a:r>
          </a:p>
        </p:txBody>
      </p:sp>
      <p:pic>
        <p:nvPicPr>
          <p:cNvPr id="108546" name="Picture 2" descr="52114-42502.jpg (230×17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5" y="4657347"/>
            <a:ext cx="21907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52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43" grpId="0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Recursion and recursive functions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1270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Calibri"/>
              </a:rPr>
              <a:t>A function that calls itself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is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said to be a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recursive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function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and more generally, an algorithm that is defined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in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terms of itself is said to use recursion or be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recursive)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i="1" dirty="0">
              <a:solidFill>
                <a:prstClr val="black"/>
              </a:solidFill>
              <a:latin typeface="Calibri"/>
            </a:endParaRPr>
          </a:p>
          <a:p>
            <a:pPr marL="288925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(A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call to the function “recurs” within the function; hence the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term “recursion”)</a:t>
            </a:r>
            <a:endParaRPr lang="en-US" sz="2400" i="1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In may real-life problems, recursion provides an intuitive and natural way of thinking about a solution and can often lead to very elegant algorithms. 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6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mmm…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1270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If a recursive function calls itself in order to solve the problem, isn’t it circular?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b="1" i="1" dirty="0" smtClean="0">
                <a:solidFill>
                  <a:prstClr val="black"/>
                </a:solidFill>
                <a:latin typeface="Calibri"/>
              </a:rPr>
              <a:t>(in other words, why doesn’t this result in an infinite loop?)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4104" y="2862227"/>
            <a:ext cx="8382000" cy="61270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Factorial, for example, is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not circular because we eventually get to 0!, whose definition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does not rely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on the definition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of another factorial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and is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simply 1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. </a:t>
            </a: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This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is called a </a:t>
            </a:r>
            <a:r>
              <a:rPr lang="en-US" sz="2400" b="1" u="sng" dirty="0">
                <a:solidFill>
                  <a:prstClr val="black"/>
                </a:solidFill>
                <a:latin typeface="Calibri"/>
              </a:rPr>
              <a:t>base case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for the recursion.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When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the base case is encountered, we get a closed expression that can be directly computed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.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62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Defining a recursion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1270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Every recursive algorithm must have two key features: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801688" lvl="1" indent="-344488" fontAlgn="auto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There are one or more </a:t>
            </a: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base cases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which no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recursion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is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applied.</a:t>
            </a:r>
          </a:p>
          <a:p>
            <a:pPr marL="801688" lvl="1" indent="-344488" fontAlgn="auto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All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recursion chains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eventually end up at one of the base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cases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SzPct val="100000"/>
            </a:pPr>
            <a:endParaRPr lang="en-US" sz="2400" i="1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simplest way for these two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conditions</a:t>
            </a:r>
            <a:br>
              <a:rPr lang="en-US" sz="24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to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occur is for each recursion to act on a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b="1" i="1" dirty="0" smtClean="0">
                <a:solidFill>
                  <a:prstClr val="black"/>
                </a:solidFill>
                <a:latin typeface="Calibri"/>
              </a:rPr>
              <a:t>smaller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version of the original problem.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A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very small version of the original problem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that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can be solved without recursion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then </a:t>
            </a:r>
            <a:br>
              <a:rPr lang="en-US" sz="24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becomes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the base case.</a:t>
            </a:r>
          </a:p>
        </p:txBody>
      </p:sp>
      <p:pic>
        <p:nvPicPr>
          <p:cNvPr id="109570" name="Picture 2" descr="http://www.dirfile.com/graphics/largeimages/neo_matrix_3d_screensaver-98099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14" y="4392567"/>
            <a:ext cx="3185644" cy="23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 descr="http://kafee.files.wordpress.com/2009/10/drawing_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098" y="2180090"/>
            <a:ext cx="5347803" cy="456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270534"/>
            <a:ext cx="9144000" cy="2007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/>
              <a:t>This is </a:t>
            </a:r>
            <a:r>
              <a:rPr lang="en-US" dirty="0" smtClean="0"/>
              <a:t>fun!</a:t>
            </a:r>
            <a:br>
              <a:rPr lang="en-US" dirty="0" smtClean="0"/>
            </a:br>
            <a:r>
              <a:rPr lang="en-US" dirty="0" smtClean="0"/>
              <a:t>Let’s </a:t>
            </a:r>
            <a:r>
              <a:rPr lang="en-US" dirty="0"/>
              <a:t>try to </a:t>
            </a:r>
            <a:r>
              <a:rPr lang="en-US" dirty="0" smtClean="0"/>
              <a:t>solve (or at </a:t>
            </a:r>
            <a:r>
              <a:rPr lang="en-US" smtClean="0"/>
              <a:t>least think of)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problems </a:t>
            </a:r>
            <a:r>
              <a:rPr lang="en-US" dirty="0"/>
              <a:t>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16408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String reversal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816889" y="4926671"/>
            <a:ext cx="5714990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reverses a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reverse(s):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reverse(s[1:]) + s[0]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80999" y="1066801"/>
            <a:ext cx="8333793" cy="3402559"/>
            <a:chOff x="380999" y="1066801"/>
            <a:chExt cx="8333793" cy="3402559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380999" y="1066801"/>
              <a:ext cx="8333793" cy="6127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  <a:buFont typeface="Wingdings" pitchFamily="2" charset="2"/>
                <a:buChar char="§"/>
              </a:pPr>
              <a:r>
                <a:rPr lang="en-US" sz="2800" dirty="0" smtClean="0">
                  <a:solidFill>
                    <a:prstClr val="black"/>
                  </a:solidFill>
                  <a:latin typeface="Calibri"/>
                </a:rPr>
                <a:t>Divide the string into </a:t>
              </a:r>
              <a:r>
                <a:rPr lang="en-US" sz="2800" i="1" u="sng" dirty="0" smtClean="0">
                  <a:solidFill>
                    <a:prstClr val="black"/>
                  </a:solidFill>
                  <a:latin typeface="Calibri"/>
                </a:rPr>
                <a:t>first</a:t>
              </a:r>
              <a:r>
                <a:rPr lang="en-US" sz="2800" i="1" dirty="0" smtClean="0">
                  <a:solidFill>
                    <a:prstClr val="black"/>
                  </a:solidFill>
                  <a:latin typeface="Calibri"/>
                </a:rPr>
                <a:t> character 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and </a:t>
              </a:r>
              <a:r>
                <a:rPr lang="en-US" sz="2800" i="1" u="sng" dirty="0" smtClean="0">
                  <a:solidFill>
                    <a:prstClr val="black"/>
                  </a:solidFill>
                  <a:latin typeface="Calibri"/>
                </a:rPr>
                <a:t>all </a:t>
              </a:r>
              <a:r>
                <a:rPr lang="en-US" sz="2800" i="1" u="sng" dirty="0">
                  <a:solidFill>
                    <a:prstClr val="black"/>
                  </a:solidFill>
                  <a:latin typeface="Calibri"/>
                </a:rPr>
                <a:t>the </a:t>
              </a:r>
              <a:r>
                <a:rPr lang="en-US" sz="2800" i="1" u="sng" dirty="0" smtClean="0">
                  <a:solidFill>
                    <a:prstClr val="black"/>
                  </a:solidFill>
                  <a:latin typeface="Calibri"/>
                </a:rPr>
                <a:t>rest</a:t>
              </a:r>
              <a:endParaRPr lang="en-US" sz="2800" u="sng" dirty="0">
                <a:solidFill>
                  <a:prstClr val="black"/>
                </a:solidFill>
                <a:latin typeface="Calibri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  <a:buFont typeface="Wingdings" pitchFamily="2" charset="2"/>
                <a:buChar char="§"/>
              </a:pP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Reverse the </a:t>
              </a:r>
              <a:r>
                <a:rPr lang="en-US" sz="2800" dirty="0" smtClean="0">
                  <a:solidFill>
                    <a:prstClr val="black"/>
                  </a:solidFill>
                  <a:latin typeface="Calibri"/>
                </a:rPr>
                <a:t>“rest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” and append the first character to the end of </a:t>
              </a:r>
              <a:r>
                <a:rPr lang="en-US" sz="2800" dirty="0" smtClean="0">
                  <a:solidFill>
                    <a:prstClr val="black"/>
                  </a:solidFill>
                  <a:latin typeface="Calibri"/>
                </a:rPr>
                <a:t>it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  <a:buFont typeface="Wingdings" pitchFamily="2" charset="2"/>
                <a:buChar char="§"/>
              </a:pPr>
              <a:endParaRPr lang="en-US" sz="2800" dirty="0" smtClea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606369" y="2450675"/>
              <a:ext cx="3620329" cy="2018685"/>
              <a:chOff x="2606369" y="4432036"/>
              <a:chExt cx="3620329" cy="201868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761870" y="4432036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h</a:t>
                </a:r>
                <a:endPara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063566" y="4432036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e</a:t>
                </a:r>
                <a:endPara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365262" y="4432036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l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66958" y="4432036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l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68654" y="4432036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o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270350" y="4432036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572046" y="4432036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w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873742" y="4432036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o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75438" y="4432036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r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477134" y="4432036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l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78830" y="4432036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d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928119" y="6170705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h</a:t>
                </a:r>
                <a:endPara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618788" y="6164522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d</a:t>
                </a:r>
                <a:endPara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20484" y="6164522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l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222180" y="6164522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r</a:t>
                </a:r>
                <a:endPara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523876" y="6164522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o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825572" y="6164522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w</a:t>
                </a:r>
                <a:endPara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127268" y="6164522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28964" y="6164522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o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730660" y="6164522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l</a:t>
                </a:r>
                <a:endPara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032356" y="6164522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l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334052" y="6164522"/>
                <a:ext cx="298579" cy="2799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e</a:t>
                </a:r>
                <a:endPara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" name="Left Brace 2"/>
              <p:cNvSpPr/>
              <p:nvPr/>
            </p:nvSpPr>
            <p:spPr>
              <a:xfrm rot="16200000">
                <a:off x="4451514" y="3367544"/>
                <a:ext cx="234833" cy="3016959"/>
              </a:xfrm>
              <a:prstGeom prst="leftBrace">
                <a:avLst>
                  <a:gd name="adj1" fmla="val 28921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Brace 28"/>
              <p:cNvSpPr/>
              <p:nvPr/>
            </p:nvSpPr>
            <p:spPr>
              <a:xfrm rot="5400000" flipV="1">
                <a:off x="3997432" y="4499682"/>
                <a:ext cx="234833" cy="3016959"/>
              </a:xfrm>
              <a:prstGeom prst="leftBrace">
                <a:avLst>
                  <a:gd name="adj1" fmla="val 28921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Curved Connector 30"/>
              <p:cNvCxnSpPr>
                <a:stCxn id="32" idx="1"/>
                <a:endCxn id="34" idx="1"/>
              </p:cNvCxnSpPr>
              <p:nvPr/>
            </p:nvCxnSpPr>
            <p:spPr>
              <a:xfrm rot="16200000" flipH="1">
                <a:off x="4026191" y="3865993"/>
                <a:ext cx="908197" cy="3163087"/>
              </a:xfrm>
              <a:prstGeom prst="curvedConnector3">
                <a:avLst>
                  <a:gd name="adj1" fmla="val 39726"/>
                </a:avLst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Left Brace 31"/>
              <p:cNvSpPr/>
              <p:nvPr/>
            </p:nvSpPr>
            <p:spPr>
              <a:xfrm rot="16200000">
                <a:off x="2781329" y="4748478"/>
                <a:ext cx="234833" cy="255089"/>
              </a:xfrm>
              <a:prstGeom prst="leftBrace">
                <a:avLst>
                  <a:gd name="adj1" fmla="val 28921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Left Brace 33"/>
              <p:cNvSpPr/>
              <p:nvPr/>
            </p:nvSpPr>
            <p:spPr>
              <a:xfrm rot="5400000" flipV="1">
                <a:off x="5944416" y="5891508"/>
                <a:ext cx="234833" cy="255089"/>
              </a:xfrm>
              <a:prstGeom prst="leftBrace">
                <a:avLst>
                  <a:gd name="adj1" fmla="val 28921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/>
              <p:cNvCxnSpPr>
                <a:stCxn id="3" idx="1"/>
                <a:endCxn id="29" idx="1"/>
              </p:cNvCxnSpPr>
              <p:nvPr/>
            </p:nvCxnSpPr>
            <p:spPr>
              <a:xfrm rot="5400000">
                <a:off x="3893238" y="5215051"/>
                <a:ext cx="897305" cy="454082"/>
              </a:xfrm>
              <a:prstGeom prst="curvedConnector5">
                <a:avLst>
                  <a:gd name="adj1" fmla="val 25476"/>
                  <a:gd name="adj2" fmla="val 54110"/>
                  <a:gd name="adj3" fmla="val 74524"/>
                </a:avLst>
              </a:prstGeom>
              <a:ln w="38100">
                <a:solidFill>
                  <a:srgbClr val="FF0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635741" y="6170802"/>
                <a:ext cx="298579" cy="2799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+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47813" y="5400110"/>
                <a:ext cx="940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>
                    <a:solidFill>
                      <a:prstClr val="black"/>
                    </a:solidFill>
                    <a:latin typeface="Calibri"/>
                  </a:rPr>
                  <a:t>reverse</a:t>
                </a:r>
                <a:r>
                  <a:rPr lang="en-US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endParaRPr lang="en-US" dirty="0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1007732" y="5884953"/>
            <a:ext cx="7128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i="1" dirty="0">
                <a:solidFill>
                  <a:prstClr val="black"/>
                </a:solidFill>
                <a:latin typeface="Calibri"/>
              </a:rPr>
              <a:t>s[1:] returns all but the first character of the string. We </a:t>
            </a:r>
            <a:r>
              <a:rPr lang="en-US" b="1" i="1" dirty="0">
                <a:solidFill>
                  <a:prstClr val="black"/>
                </a:solidFill>
                <a:latin typeface="Calibri"/>
              </a:rPr>
              <a:t>reverse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 this part (s[1:]) and then concatenate the first character (s[0]) </a:t>
            </a:r>
            <a:r>
              <a:rPr lang="en-US" i="1" dirty="0" smtClean="0">
                <a:solidFill>
                  <a:prstClr val="black"/>
                </a:solidFill>
                <a:latin typeface="Calibri"/>
              </a:rPr>
              <a:t>to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b="1" i="1" dirty="0">
                <a:solidFill>
                  <a:prstClr val="black"/>
                </a:solidFill>
                <a:latin typeface="Calibri"/>
              </a:rPr>
              <a:t>end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  <p:sp>
        <p:nvSpPr>
          <p:cNvPr id="38" name="Line Callout 1 (Accent Bar) 37"/>
          <p:cNvSpPr/>
          <p:nvPr/>
        </p:nvSpPr>
        <p:spPr>
          <a:xfrm>
            <a:off x="7119257" y="4343909"/>
            <a:ext cx="1875453" cy="517869"/>
          </a:xfrm>
          <a:prstGeom prst="accentCallout1">
            <a:avLst>
              <a:gd name="adj1" fmla="val 40773"/>
              <a:gd name="adj2" fmla="val -5313"/>
              <a:gd name="adj3" fmla="val 226047"/>
              <a:gd name="adj4" fmla="val -69031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Calibri"/>
              </a:rPr>
              <a:t>See how simple and elegant it is! No loops!</a:t>
            </a:r>
            <a:endParaRPr lang="en-US" sz="1400" b="1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6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String reversal - D’oh!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3579" y="979275"/>
            <a:ext cx="5787558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reverses a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reverse(s):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reverse(s[1:]) + s[0]</a:t>
            </a:r>
          </a:p>
        </p:txBody>
      </p:sp>
      <p:sp>
        <p:nvSpPr>
          <p:cNvPr id="6" name="Rectangle 5"/>
          <p:cNvSpPr/>
          <p:nvPr/>
        </p:nvSpPr>
        <p:spPr>
          <a:xfrm>
            <a:off x="1732910" y="1891180"/>
            <a:ext cx="5787558" cy="452431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r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 print reverse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(“hello world”)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23579" y="1891180"/>
            <a:ext cx="5797415" cy="4927142"/>
            <a:chOff x="1723579" y="1891180"/>
            <a:chExt cx="5797415" cy="4927142"/>
          </a:xfrm>
        </p:grpSpPr>
        <p:sp>
          <p:nvSpPr>
            <p:cNvPr id="2" name="Rectangle 1"/>
            <p:cNvSpPr/>
            <p:nvPr/>
          </p:nvSpPr>
          <p:spPr>
            <a:xfrm>
              <a:off x="1723579" y="6473612"/>
              <a:ext cx="5787558" cy="34471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eaLnBrk="1" hangingPunct="1">
                <a:lnSpc>
                  <a:spcPct val="80000"/>
                </a:lnSpc>
              </a:pPr>
              <a:r>
                <a:rPr lang="en-US" sz="2000" b="1" dirty="0">
                  <a:latin typeface="+mn-lt"/>
                </a:rPr>
                <a:t>What </a:t>
              </a:r>
              <a:r>
                <a:rPr lang="en-US" sz="2000" b="1" dirty="0" smtClean="0">
                  <a:latin typeface="+mn-lt"/>
                </a:rPr>
                <a:t>just happened</a:t>
              </a:r>
              <a:r>
                <a:rPr lang="en-US" sz="2000" b="1" dirty="0">
                  <a:latin typeface="+mn-lt"/>
                </a:rPr>
                <a:t>? There </a:t>
              </a:r>
              <a:r>
                <a:rPr lang="en-US" sz="2000" b="1" dirty="0" smtClean="0">
                  <a:latin typeface="+mn-lt"/>
                </a:rPr>
                <a:t>are 1000 </a:t>
              </a:r>
              <a:r>
                <a:rPr lang="en-US" sz="2000" b="1" dirty="0">
                  <a:latin typeface="+mn-lt"/>
                </a:rPr>
                <a:t>lines of errors!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33436" y="1891180"/>
              <a:ext cx="5787558" cy="45243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txBody>
            <a:bodyPr wrap="square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&gt;&gt;&gt; print reverse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(“hello world”)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Traceback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(most recent call last):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File "&lt;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&gt;", line 1, in &lt;module&gt;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File "&lt;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&gt;", line 2, in reverse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File "&lt;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&gt;", line 2, in reverse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File "&lt;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&gt;", line 2, in reverse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File "&lt;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&gt;", line 2, in reverse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File "&lt;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&gt;", line 2, in reverse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File "&lt;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&gt;", line 2, in 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reverse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.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File 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"&lt;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&gt;", line 2, in 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reverse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File "&lt;</a:t>
              </a:r>
              <a:r>
                <a:rPr lang="en-US" sz="1600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&gt;", line 2, in reverse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File 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"&lt;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&gt;", line 2, in reverse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File 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"&lt;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&gt;", line 2, in reverse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  File "&lt;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&gt;", line 2, in 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reverse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RuntimeError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: maximum recursion depth exceeded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1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String reversal – Duh!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1270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Remember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 To build a correct recursive function, we need a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base case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that doesn’t use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recursion!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800" i="1" dirty="0" smtClean="0">
              <a:solidFill>
                <a:prstClr val="black"/>
              </a:solidFill>
              <a:latin typeface="Calibri"/>
            </a:endParaRPr>
          </a:p>
          <a:p>
            <a:pPr marL="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We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forgot to include a base case, so our program is an infinite recursion. Each call to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“reverse”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contains another call to reverse, so none of them return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800" i="1" dirty="0" smtClean="0">
              <a:solidFill>
                <a:prstClr val="black"/>
              </a:solidFill>
              <a:latin typeface="Calibri"/>
            </a:endParaRPr>
          </a:p>
          <a:p>
            <a:pPr marL="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Each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time a function is called it takes some memory. Python stops it at 1000 calls, the default “maximum recursion depth.”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What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should we use for our base case?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77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String reversal - Yeah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1270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Since our algorithm is creating shorter and shorter strings, it will eventually reach a stage when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is of length 1 (one character).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Since a string of length 1 is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its own reverse, we can use it as the base case.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4213" y="3526551"/>
            <a:ext cx="5714990" cy="156966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reverses a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reverse(s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(s)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1: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return 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else: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reverse(s[1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:])+s[0]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4213" y="5604769"/>
            <a:ext cx="5714990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 print reverse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(“hello world”)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“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dlrow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olleh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9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Search a sorted list</a:t>
            </a:r>
            <a:br>
              <a:rPr lang="en-US" dirty="0"/>
            </a:br>
            <a:r>
              <a:rPr lang="en-US" sz="2000" b="1" dirty="0"/>
              <a:t>(think phonebook)</a:t>
            </a:r>
            <a:endParaRPr lang="en-US" b="1" dirty="0" smtClean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1270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How would you search a sorted list to check whether a certain item appears in the list and where?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Random search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 (yep, I know, this is a stupid algorithm)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Serial search –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O(n)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Binary search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34085" y="3820902"/>
            <a:ext cx="3306082" cy="2792907"/>
            <a:chOff x="5334085" y="3820902"/>
            <a:chExt cx="3306082" cy="2792907"/>
          </a:xfrm>
        </p:grpSpPr>
        <p:pic>
          <p:nvPicPr>
            <p:cNvPr id="100354" name="Picture 2" descr="http://www.ecoafrica-travel.com/wp-content/uploads/2007/12/kalahari-l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86" y="3820902"/>
              <a:ext cx="3306081" cy="2479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334085" y="6244477"/>
              <a:ext cx="33060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solidFill>
                    <a:prstClr val="black"/>
                  </a:solidFill>
                  <a:latin typeface="Calibri"/>
                </a:rPr>
                <a:t>hunting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a lion in the </a:t>
              </a:r>
              <a:r>
                <a:rPr lang="en-US" i="1" dirty="0" smtClean="0">
                  <a:solidFill>
                    <a:prstClr val="black"/>
                  </a:solidFill>
                  <a:latin typeface="Calibri"/>
                </a:rPr>
                <a:t>desert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4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srgbClr val="C00000"/>
                </a:solidFill>
              </a:rPr>
              <a:t>The merge sort algorithm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6317" y="1281414"/>
            <a:ext cx="8016551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3200" i="1" dirty="0" smtClean="0">
                <a:solidFill>
                  <a:prstClr val="black"/>
                </a:solidFill>
                <a:latin typeface="Calibri"/>
              </a:rPr>
              <a:t>Split your list into </a:t>
            </a:r>
            <a:r>
              <a:rPr lang="en-US" sz="3200" i="1" dirty="0">
                <a:solidFill>
                  <a:prstClr val="black"/>
                </a:solidFill>
                <a:latin typeface="Calibri"/>
              </a:rPr>
              <a:t>two </a:t>
            </a:r>
            <a:r>
              <a:rPr lang="en-US" sz="3200" i="1" dirty="0" smtClean="0">
                <a:solidFill>
                  <a:prstClr val="black"/>
                </a:solidFill>
                <a:latin typeface="Calibri"/>
              </a:rPr>
              <a:t>halves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3200" i="1" dirty="0">
              <a:solidFill>
                <a:prstClr val="black"/>
              </a:solidFill>
              <a:latin typeface="Calibri"/>
            </a:endParaRP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3200" i="1" dirty="0" smtClean="0">
                <a:solidFill>
                  <a:prstClr val="black"/>
                </a:solidFill>
                <a:latin typeface="Calibri"/>
              </a:rPr>
              <a:t>Sort </a:t>
            </a:r>
            <a:r>
              <a:rPr lang="en-US" sz="3200" i="1" dirty="0">
                <a:solidFill>
                  <a:prstClr val="black"/>
                </a:solidFill>
                <a:latin typeface="Calibri"/>
              </a:rPr>
              <a:t>the first half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3200" i="1" dirty="0" smtClean="0">
              <a:solidFill>
                <a:prstClr val="black"/>
              </a:solidFill>
              <a:latin typeface="Calibri"/>
            </a:endParaRP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3200" i="1" dirty="0" smtClean="0">
                <a:solidFill>
                  <a:prstClr val="black"/>
                </a:solidFill>
                <a:latin typeface="Calibri"/>
              </a:rPr>
              <a:t>Sort </a:t>
            </a:r>
            <a:r>
              <a:rPr lang="en-US" sz="3200" i="1" dirty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3200" i="1" dirty="0" smtClean="0">
                <a:solidFill>
                  <a:prstClr val="black"/>
                </a:solidFill>
                <a:latin typeface="Calibri"/>
              </a:rPr>
              <a:t>second </a:t>
            </a:r>
            <a:r>
              <a:rPr lang="en-US" sz="3200" i="1" dirty="0">
                <a:solidFill>
                  <a:prstClr val="black"/>
                </a:solidFill>
                <a:latin typeface="Calibri"/>
              </a:rPr>
              <a:t>half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3200" i="1" dirty="0" smtClean="0">
              <a:solidFill>
                <a:prstClr val="black"/>
              </a:solidFill>
              <a:latin typeface="Calibri"/>
            </a:endParaRP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3200" i="1" dirty="0" smtClean="0">
                <a:solidFill>
                  <a:prstClr val="black"/>
                </a:solidFill>
                <a:latin typeface="Calibri"/>
              </a:rPr>
              <a:t>Merge </a:t>
            </a:r>
            <a:r>
              <a:rPr lang="en-US" sz="3200" i="1" dirty="0">
                <a:solidFill>
                  <a:prstClr val="black"/>
                </a:solidFill>
                <a:latin typeface="Calibri"/>
              </a:rPr>
              <a:t>the two sorted </a:t>
            </a:r>
            <a:r>
              <a:rPr lang="en-US" sz="3200" i="1" dirty="0" smtClean="0">
                <a:solidFill>
                  <a:prstClr val="black"/>
                </a:solidFill>
                <a:latin typeface="Calibri"/>
              </a:rPr>
              <a:t>halves, maintaining a sorted order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55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Binary search 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5760" y="1104212"/>
            <a:ext cx="7492480" cy="42297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</a:pPr>
            <a:r>
              <a:rPr lang="en-US" sz="2800" b="1" i="1" u="sng" dirty="0" smtClean="0">
                <a:solidFill>
                  <a:prstClr val="black"/>
                </a:solidFill>
                <a:latin typeface="Calibri"/>
              </a:rPr>
              <a:t>The binary-search algorithm</a:t>
            </a:r>
          </a:p>
          <a:p>
            <a:pPr marL="514350" indent="-51435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i="1" dirty="0">
                <a:solidFill>
                  <a:prstClr val="black"/>
                </a:solidFill>
                <a:latin typeface="Calibri"/>
              </a:rPr>
              <a:t>If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your list is of size 0, return “not-found”. </a:t>
            </a:r>
          </a:p>
          <a:p>
            <a:pPr marL="514350" indent="-51435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Check the item located in the middle of your list.</a:t>
            </a:r>
          </a:p>
          <a:p>
            <a:pPr marL="514350" indent="-51435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If this item is </a:t>
            </a:r>
            <a:r>
              <a:rPr lang="en-US" sz="2400" b="1" i="1" dirty="0" smtClean="0">
                <a:solidFill>
                  <a:prstClr val="black"/>
                </a:solidFill>
                <a:latin typeface="Calibri"/>
              </a:rPr>
              <a:t>equal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 to the item you are looking for:</a:t>
            </a:r>
            <a:br>
              <a:rPr lang="en-US" sz="24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400" b="1" i="1" dirty="0" smtClean="0">
                <a:solidFill>
                  <a:prstClr val="black"/>
                </a:solidFill>
                <a:latin typeface="Calibri"/>
              </a:rPr>
              <a:t>you’re done!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 Return “found”.</a:t>
            </a:r>
            <a:endParaRPr lang="en-US" sz="2400" b="1" i="1" dirty="0" smtClean="0">
              <a:solidFill>
                <a:prstClr val="black"/>
              </a:solidFill>
              <a:latin typeface="Calibri"/>
            </a:endParaRPr>
          </a:p>
          <a:p>
            <a:pPr marL="514350" indent="-51435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If this item is </a:t>
            </a:r>
            <a:r>
              <a:rPr lang="en-US" sz="2400" b="1" i="1" dirty="0" smtClean="0">
                <a:solidFill>
                  <a:prstClr val="black"/>
                </a:solidFill>
                <a:latin typeface="Calibri"/>
              </a:rPr>
              <a:t>bigger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 than the item you are looking for:</a:t>
            </a:r>
            <a:br>
              <a:rPr lang="en-US" sz="24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	do a </a:t>
            </a:r>
            <a:r>
              <a:rPr lang="en-US" sz="2400" i="1" u="sng" dirty="0" smtClean="0">
                <a:solidFill>
                  <a:prstClr val="black"/>
                </a:solidFill>
                <a:latin typeface="Calibri"/>
              </a:rPr>
              <a:t>binary-search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 on the </a:t>
            </a:r>
            <a:r>
              <a:rPr lang="en-US" sz="2400" b="1" i="1" dirty="0" smtClean="0">
                <a:solidFill>
                  <a:prstClr val="black"/>
                </a:solidFill>
                <a:latin typeface="Calibri"/>
              </a:rPr>
              <a:t>first half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of the list.</a:t>
            </a:r>
          </a:p>
          <a:p>
            <a:pPr marL="514350" indent="-51435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i="1" dirty="0">
                <a:solidFill>
                  <a:prstClr val="black"/>
                </a:solidFill>
                <a:latin typeface="Calibri"/>
              </a:rPr>
              <a:t>If this item is </a:t>
            </a:r>
            <a:r>
              <a:rPr lang="en-US" sz="2400" b="1" i="1" dirty="0" smtClean="0">
                <a:solidFill>
                  <a:prstClr val="black"/>
                </a:solidFill>
                <a:latin typeface="Calibri"/>
              </a:rPr>
              <a:t>smaller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 than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item you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are looking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for:</a:t>
            </a:r>
            <a:br>
              <a:rPr lang="en-US" sz="24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	do a </a:t>
            </a:r>
            <a:r>
              <a:rPr lang="en-US" sz="2400" i="1" u="sng" dirty="0" smtClean="0">
                <a:solidFill>
                  <a:prstClr val="black"/>
                </a:solidFill>
                <a:latin typeface="Calibri"/>
              </a:rPr>
              <a:t>binary-search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on the </a:t>
            </a:r>
            <a:r>
              <a:rPr lang="en-US" sz="2400" b="1" i="1" dirty="0" smtClean="0">
                <a:solidFill>
                  <a:prstClr val="black"/>
                </a:solidFill>
                <a:latin typeface="Calibri"/>
              </a:rPr>
              <a:t>second </a:t>
            </a: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half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of the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list.</a:t>
            </a:r>
            <a:endParaRPr lang="en-US" sz="2400" i="1" dirty="0">
              <a:solidFill>
                <a:prstClr val="black"/>
              </a:solidFill>
              <a:latin typeface="Calibri"/>
            </a:endParaRP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24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5761" y="5494021"/>
            <a:ext cx="7492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How long does it take for this algorithm to find the query item (or to determine it is not in the list)?</a:t>
            </a:r>
          </a:p>
        </p:txBody>
      </p:sp>
    </p:spTree>
    <p:extLst>
      <p:ext uri="{BB962C8B-B14F-4D97-AF65-F5344CB8AC3E}">
        <p14:creationId xmlns:p14="http://schemas.microsoft.com/office/powerpoint/2010/main" val="327669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Towers of Hanoi</a:t>
            </a:r>
            <a:endParaRPr lang="en-US" b="1" dirty="0" smtClean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976861"/>
            <a:ext cx="8382000" cy="61270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There are three posts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64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concentric disks shaped like a pyramid.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The goal is to move the disks from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post </a:t>
            </a:r>
            <a:r>
              <a:rPr lang="en-US" sz="2800" b="1" i="1" dirty="0" smtClean="0">
                <a:solidFill>
                  <a:prstClr val="black"/>
                </a:solidFill>
                <a:latin typeface="Calibri"/>
              </a:rPr>
              <a:t>A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to post </a:t>
            </a:r>
            <a:r>
              <a:rPr lang="en-US" sz="2800" b="1" i="1" dirty="0" smtClean="0">
                <a:solidFill>
                  <a:prstClr val="black"/>
                </a:solidFill>
                <a:latin typeface="Calibri"/>
              </a:rPr>
              <a:t>B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following these three rules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You can move only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one disk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at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a time.</a:t>
            </a:r>
          </a:p>
          <a:p>
            <a:pPr marL="914400" lvl="1" indent="-4572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 disk may not be “set aside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”. It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may only be stacked on one of the three posts.</a:t>
            </a:r>
          </a:p>
          <a:p>
            <a:pPr marL="914400" lvl="1" indent="-4572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 larger disk may never be placed on top of a smaller one.</a:t>
            </a:r>
          </a:p>
        </p:txBody>
      </p:sp>
      <p:pic>
        <p:nvPicPr>
          <p:cNvPr id="7" name="Picture 2" descr="File:Tower of Hanoi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290" y="4813793"/>
            <a:ext cx="4533383" cy="199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30989" y="4673832"/>
            <a:ext cx="429204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A</a:t>
            </a:r>
            <a:endParaRPr lang="en-US" sz="3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1095" y="4673832"/>
            <a:ext cx="429204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B</a:t>
            </a:r>
            <a:endParaRPr lang="en-US" sz="3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3880" y="4673832"/>
            <a:ext cx="429204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C</a:t>
            </a:r>
            <a:endParaRPr lang="en-US" sz="3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52275" y="4813794"/>
            <a:ext cx="779488" cy="1995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04675" y="4813793"/>
            <a:ext cx="779488" cy="1995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47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Towers of Hanoi</a:t>
            </a:r>
            <a:endParaRPr lang="en-US" b="1" dirty="0" smtClean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0910" y="1104213"/>
            <a:ext cx="7937240" cy="28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</a:pPr>
            <a:r>
              <a:rPr lang="en-US" sz="2800" b="1" i="1" u="sng" dirty="0" smtClean="0">
                <a:solidFill>
                  <a:prstClr val="black"/>
                </a:solidFill>
                <a:latin typeface="Calibri"/>
              </a:rPr>
              <a:t>Towers-of-Hanoi algorithm (for an “n disk tower”)</a:t>
            </a:r>
          </a:p>
          <a:p>
            <a:pPr marL="344488" indent="-344488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Move an “n-1 disk tower”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from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source-post to resting-post (use the tower-of-</a:t>
            </a:r>
            <a:r>
              <a:rPr lang="en-US" sz="2400" i="1" dirty="0" err="1" smtClean="0">
                <a:solidFill>
                  <a:prstClr val="black"/>
                </a:solidFill>
                <a:latin typeface="Calibri"/>
              </a:rPr>
              <a:t>hanoi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 algorithm)</a:t>
            </a:r>
          </a:p>
          <a:p>
            <a:pPr marL="344488" indent="-344488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Move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1 disk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from source-post to destination-post</a:t>
            </a:r>
          </a:p>
          <a:p>
            <a:pPr marL="344488" indent="-344488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Move an “n-1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disk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tower” from resting-post to destination-post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(use the tower-of-</a:t>
            </a:r>
            <a:r>
              <a:rPr lang="en-US" sz="2400" i="1" dirty="0" err="1">
                <a:solidFill>
                  <a:prstClr val="black"/>
                </a:solidFill>
                <a:latin typeface="Calibri"/>
              </a:rPr>
              <a:t>hanoi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 algorithm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2400" i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2" name="Picture 2" descr="File:Tower of Hanoi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290" y="4813793"/>
            <a:ext cx="4533383" cy="199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30989" y="4673832"/>
            <a:ext cx="429204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A</a:t>
            </a:r>
            <a:endParaRPr lang="en-US" sz="3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1095" y="4673832"/>
            <a:ext cx="429204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B</a:t>
            </a:r>
            <a:endParaRPr lang="en-US" sz="3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13880" y="4673832"/>
            <a:ext cx="429204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C</a:t>
            </a:r>
            <a:endParaRPr lang="en-US" sz="3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52275" y="4813794"/>
            <a:ext cx="779488" cy="1995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6190" y="4106093"/>
            <a:ext cx="8382000" cy="61270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What should the base case be? </a:t>
            </a:r>
            <a:endParaRPr lang="en-US" sz="2800" b="1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Assuming each disk move 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takes 1 second, how long 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would it take to move 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 64 disk tower?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85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61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Finally, </a:t>
            </a:r>
            <a:br>
              <a:rPr lang="en-US" b="1" dirty="0" smtClean="0"/>
            </a:br>
            <a:r>
              <a:rPr lang="en-US" b="1" dirty="0" smtClean="0"/>
              <a:t>let’s get back to our merge sort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24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2754" y="80759"/>
            <a:ext cx="3532843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000" b="1" i="1" u="sng" dirty="0" smtClean="0">
                <a:solidFill>
                  <a:prstClr val="black"/>
                </a:solidFill>
                <a:latin typeface="Calibri"/>
              </a:rPr>
              <a:t>The merge sort algorithm</a:t>
            </a:r>
          </a:p>
          <a:p>
            <a:pPr marL="227013" indent="-227013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Split your list into two halves</a:t>
            </a:r>
          </a:p>
          <a:p>
            <a:pPr marL="227013" indent="-227013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Sort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the first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half (</a:t>
            </a:r>
            <a:r>
              <a:rPr lang="en-US" sz="2000" b="1" i="1" dirty="0" smtClean="0">
                <a:solidFill>
                  <a:prstClr val="black"/>
                </a:solidFill>
                <a:latin typeface="Calibri"/>
              </a:rPr>
              <a:t>using merge sort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2000" i="1" dirty="0">
              <a:solidFill>
                <a:prstClr val="black"/>
              </a:solidFill>
              <a:latin typeface="Calibri"/>
            </a:endParaRPr>
          </a:p>
          <a:p>
            <a:pPr marL="227013" indent="-227013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Sort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second half (</a:t>
            </a:r>
            <a:r>
              <a:rPr lang="en-US" sz="2000" b="1" i="1" dirty="0" smtClean="0">
                <a:solidFill>
                  <a:prstClr val="black"/>
                </a:solidFill>
                <a:latin typeface="Calibri"/>
              </a:rPr>
              <a:t>using merge sort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2000" i="1" dirty="0">
              <a:solidFill>
                <a:prstClr val="black"/>
              </a:solidFill>
              <a:latin typeface="Calibri"/>
            </a:endParaRPr>
          </a:p>
          <a:p>
            <a:pPr marL="227013" indent="-227013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Merge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the two sorted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halves, </a:t>
            </a:r>
            <a:br>
              <a:rPr lang="en-US" sz="20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maintaining a sorted order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000" i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03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59737" y="47129"/>
            <a:ext cx="4931167" cy="6268207"/>
            <a:chOff x="3559737" y="47129"/>
            <a:chExt cx="4931167" cy="6268207"/>
          </a:xfrm>
        </p:grpSpPr>
        <p:sp>
          <p:nvSpPr>
            <p:cNvPr id="3" name="Rectangle 2"/>
            <p:cNvSpPr/>
            <p:nvPr/>
          </p:nvSpPr>
          <p:spPr>
            <a:xfrm>
              <a:off x="4065655" y="47129"/>
              <a:ext cx="4425249" cy="4128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4065655" y="4790677"/>
              <a:ext cx="4425249" cy="5731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4065655" y="5456259"/>
              <a:ext cx="4425249" cy="16473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4065655" y="5638697"/>
              <a:ext cx="4425249" cy="167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4065655" y="5940193"/>
              <a:ext cx="4425249" cy="361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ight Brace 1"/>
            <p:cNvSpPr/>
            <p:nvPr/>
          </p:nvSpPr>
          <p:spPr>
            <a:xfrm flipH="1">
              <a:off x="3883964" y="47129"/>
              <a:ext cx="126244" cy="4128943"/>
            </a:xfrm>
            <a:prstGeom prst="rightBrace">
              <a:avLst>
                <a:gd name="adj1" fmla="val 41936"/>
                <a:gd name="adj2" fmla="val 5000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flipH="1">
              <a:off x="3885532" y="4790677"/>
              <a:ext cx="126245" cy="573174"/>
            </a:xfrm>
            <a:prstGeom prst="rightBrace">
              <a:avLst>
                <a:gd name="adj1" fmla="val 4193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e 16"/>
            <p:cNvSpPr/>
            <p:nvPr/>
          </p:nvSpPr>
          <p:spPr>
            <a:xfrm flipH="1">
              <a:off x="3885088" y="5456261"/>
              <a:ext cx="126245" cy="164736"/>
            </a:xfrm>
            <a:prstGeom prst="rightBrace">
              <a:avLst>
                <a:gd name="adj1" fmla="val 4193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/>
            <p:cNvSpPr/>
            <p:nvPr/>
          </p:nvSpPr>
          <p:spPr>
            <a:xfrm flipH="1">
              <a:off x="3885088" y="5638698"/>
              <a:ext cx="126245" cy="167048"/>
            </a:xfrm>
            <a:prstGeom prst="rightBrace">
              <a:avLst>
                <a:gd name="adj1" fmla="val 4193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e 18"/>
            <p:cNvSpPr/>
            <p:nvPr/>
          </p:nvSpPr>
          <p:spPr>
            <a:xfrm flipH="1">
              <a:off x="3883963" y="5940194"/>
              <a:ext cx="126245" cy="337908"/>
            </a:xfrm>
            <a:prstGeom prst="rightBrace">
              <a:avLst>
                <a:gd name="adj1" fmla="val 4193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7095" y="5885030"/>
              <a:ext cx="367553" cy="4303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91440" tIns="45720" rIns="91440" bIns="45720" rtlCol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b="1" dirty="0" smtClean="0">
                  <a:solidFill>
                    <a:srgbClr val="0070C0"/>
                  </a:solidFill>
                  <a:latin typeface="Calibri"/>
                </a:rPr>
                <a:t>4</a:t>
              </a:r>
              <a:endParaRPr lang="en-US" sz="2400" b="1" dirty="0">
                <a:solidFill>
                  <a:srgbClr val="0070C0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97095" y="5523437"/>
              <a:ext cx="367553" cy="4303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91440" tIns="45720" rIns="91440" bIns="45720" rtlCol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b="1" dirty="0" smtClean="0">
                  <a:solidFill>
                    <a:srgbClr val="0070C0"/>
                  </a:solidFill>
                  <a:latin typeface="Calibri"/>
                </a:rPr>
                <a:t>3</a:t>
              </a:r>
              <a:endParaRPr lang="en-US" sz="2400" b="1" dirty="0">
                <a:solidFill>
                  <a:srgbClr val="0070C0"/>
                </a:solidFill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97095" y="5296579"/>
              <a:ext cx="367553" cy="4303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91440" tIns="45720" rIns="91440" bIns="45720" rtlCol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b="1" dirty="0" smtClean="0">
                  <a:solidFill>
                    <a:srgbClr val="0070C0"/>
                  </a:solidFill>
                  <a:latin typeface="Calibri"/>
                </a:rPr>
                <a:t>2</a:t>
              </a:r>
              <a:endParaRPr lang="en-US" sz="2400" b="1" dirty="0">
                <a:solidFill>
                  <a:srgbClr val="0070C0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97095" y="4862111"/>
              <a:ext cx="367553" cy="4303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91440" tIns="45720" rIns="91440" bIns="45720" rtlCol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b="1" dirty="0" smtClean="0">
                  <a:solidFill>
                    <a:srgbClr val="0070C0"/>
                  </a:solidFill>
                  <a:latin typeface="Calibri"/>
                </a:rPr>
                <a:t>1</a:t>
              </a:r>
              <a:endParaRPr lang="en-US" sz="2400" b="1" dirty="0">
                <a:solidFill>
                  <a:srgbClr val="0070C0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2558713" y="1831429"/>
              <a:ext cx="2432354" cy="4303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91440" tIns="45720" rIns="91440" bIns="45720" rtlCol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b="1" dirty="0" smtClean="0">
                  <a:solidFill>
                    <a:srgbClr val="0070C0"/>
                  </a:solidFill>
                  <a:latin typeface="Calibri"/>
                </a:rPr>
                <a:t>4 helper function</a:t>
              </a:r>
              <a:endParaRPr lang="en-US" sz="2400" b="1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065654" y="34704"/>
            <a:ext cx="4425250" cy="681725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tIns="4572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Merge two sorted lists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merge(list1, list2):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merged_list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i1 =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i2 =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0" dirty="0"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# Merge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while i1 &lt;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(list1) and i2 &lt;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(list2):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if list1[i1] &lt;= list2[i2]: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merged_list.append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(list1[ii])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    i1 +=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merged_list.append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(list2[i2])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    i2 += </a:t>
            </a:r>
            <a:r>
              <a:rPr lang="en-US" sz="1100" b="1" kern="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0" dirty="0"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# One </a:t>
            </a:r>
            <a:r>
              <a:rPr lang="en-US" sz="1100" b="1" kern="0" dirty="0" smtClean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is done, move what's </a:t>
            </a:r>
            <a:r>
              <a:rPr lang="en-US" sz="1100" b="1" kern="0" dirty="0" smtClean="0">
                <a:latin typeface="Courier New" pitchFamily="49" charset="0"/>
                <a:cs typeface="Courier New" pitchFamily="49" charset="0"/>
              </a:rPr>
              <a:t>left</a:t>
            </a:r>
            <a:br>
              <a:rPr lang="en-US" sz="1100" b="1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while i1 &lt;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(list1):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merged_list.append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(list1[i1])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i1 +=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i2 &lt;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(list2):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merged_list.append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(list2[i2])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i2 +=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100" b="1" kern="0" dirty="0" err="1" smtClean="0">
                <a:latin typeface="Courier New" pitchFamily="49" charset="0"/>
                <a:cs typeface="Courier New" pitchFamily="49" charset="0"/>
              </a:rPr>
              <a:t>merged_list</a:t>
            </a:r>
            <a:endParaRPr lang="en-US" sz="1100" b="1" kern="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0" dirty="0"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# merge sort recursive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sort_r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(list):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(list) &gt; 1: # Still need to sort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half_point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(list)/2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first_half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= list[: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half_point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second_half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half_point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:]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first_half_sorted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sort_r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first_half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second_half_sorted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sort_r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second_half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sorted_list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kern="0" dirty="0" smtClean="0">
                <a:latin typeface="Courier New" pitchFamily="49" charset="0"/>
                <a:cs typeface="Courier New" pitchFamily="49" charset="0"/>
              </a:rPr>
              <a:t>merge \</a:t>
            </a:r>
            <a:br>
              <a:rPr lang="en-US" sz="1100" b="1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b="1" kern="0" dirty="0" smtClean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first_half_sorted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second_half_sorted</a:t>
            </a: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100" b="1" kern="0" dirty="0" err="1">
                <a:latin typeface="Courier New" pitchFamily="49" charset="0"/>
                <a:cs typeface="Courier New" pitchFamily="49" charset="0"/>
              </a:rPr>
              <a:t>sorted_list</a:t>
            </a:r>
            <a:endParaRPr lang="en-US" sz="1100" b="1" kern="0" dirty="0"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latin typeface="Courier New" pitchFamily="49" charset="0"/>
                <a:cs typeface="Courier New" pitchFamily="49" charset="0"/>
              </a:rPr>
              <a:t>    	return </a:t>
            </a:r>
            <a:r>
              <a:rPr lang="en-US" sz="1100" b="1" kern="0" dirty="0" smtClean="0">
                <a:latin typeface="Courier New" pitchFamily="49" charset="0"/>
                <a:cs typeface="Courier New" pitchFamily="49" charset="0"/>
              </a:rPr>
              <a:t>list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754" y="80759"/>
            <a:ext cx="3532843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000" b="1" i="1" u="sng" dirty="0" smtClean="0">
                <a:solidFill>
                  <a:prstClr val="black"/>
                </a:solidFill>
                <a:latin typeface="Calibri"/>
              </a:rPr>
              <a:t>The merge sort algorithm</a:t>
            </a:r>
          </a:p>
          <a:p>
            <a:pPr marL="227013" indent="-227013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Split your list into two halves</a:t>
            </a:r>
          </a:p>
          <a:p>
            <a:pPr marL="227013" indent="-227013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Sort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the first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half (</a:t>
            </a:r>
            <a:r>
              <a:rPr lang="en-US" sz="2000" b="1" i="1" dirty="0" smtClean="0">
                <a:solidFill>
                  <a:prstClr val="black"/>
                </a:solidFill>
                <a:latin typeface="Calibri"/>
              </a:rPr>
              <a:t>using merge sort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2000" i="1" dirty="0">
              <a:solidFill>
                <a:prstClr val="black"/>
              </a:solidFill>
              <a:latin typeface="Calibri"/>
            </a:endParaRPr>
          </a:p>
          <a:p>
            <a:pPr marL="227013" indent="-227013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Sort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second half (</a:t>
            </a:r>
            <a:r>
              <a:rPr lang="en-US" sz="2000" b="1" i="1" dirty="0" smtClean="0">
                <a:solidFill>
                  <a:prstClr val="black"/>
                </a:solidFill>
                <a:latin typeface="Calibri"/>
              </a:rPr>
              <a:t>using merge sort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2000" i="1" dirty="0">
              <a:solidFill>
                <a:prstClr val="black"/>
              </a:solidFill>
              <a:latin typeface="Calibri"/>
            </a:endParaRPr>
          </a:p>
          <a:p>
            <a:pPr marL="227013" indent="-227013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Merge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the two sorted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halves, </a:t>
            </a:r>
            <a:br>
              <a:rPr lang="en-US" sz="20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maintaining a sorted order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0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1604729" y="5966758"/>
            <a:ext cx="1120541" cy="517869"/>
          </a:xfrm>
          <a:prstGeom prst="accentCallout1">
            <a:avLst>
              <a:gd name="adj1" fmla="val 39042"/>
              <a:gd name="adj2" fmla="val 105892"/>
              <a:gd name="adj3" fmla="val 142250"/>
              <a:gd name="adj4" fmla="val 305398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List of size 1. Base case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72516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Recursion vs. Iteration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503024" cy="61270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There are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usually similarities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between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an iterative solutions (e.g., looping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)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 recursive solution.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In fact, anything that can be done with a loop can be done with a simple recursive function! </a:t>
            </a:r>
            <a:endParaRPr lang="en-US" sz="24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In many cases, a recursive solution can be easily converted into an iterative solution using a loop (but not always).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Recursion can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be 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costly!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Calling a function entails overhead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Overhead can be high when function calls are numerous (stack overflow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86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Recursion - the take home message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1270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Recursion is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a great tool to have in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your problem-solving toolbox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b="1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In many cases, recursion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provides a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natural and elegant solution to complex problems.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If the recursive version and the loop version are similar, prefer the loop version to avoid overhead. 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Yet, even in these cases, recursion offers a creative way to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think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about how a problem could be solved.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Write a function that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calculates the sum of the elements in a list using a recursion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Hint: your code should not include ANY for-loop or while-loop!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Put your function in a module, import it into another code file and use it to sum the elements of some list.</a:t>
            </a:r>
          </a:p>
        </p:txBody>
      </p:sp>
    </p:spTree>
    <p:extLst>
      <p:ext uri="{BB962C8B-B14F-4D97-AF65-F5344CB8AC3E}">
        <p14:creationId xmlns:p14="http://schemas.microsoft.com/office/powerpoint/2010/main" val="18066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5784" y="1587381"/>
            <a:ext cx="7351062" cy="14773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sum_recursive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== 1: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[0]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[0] +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sum_recursive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[1:])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5099" y="1194929"/>
            <a:ext cx="1264024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utils.py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784" y="3480822"/>
            <a:ext cx="7351062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[1, 3, 5, 7, 9, 11]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utils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sum_recursive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sum_recursive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5099" y="3074302"/>
            <a:ext cx="1264024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my_prog.py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6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Divide-and-conquer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The basic idea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behind the merge sort algorithm is to divide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original problem into two halves,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each being a smaller version of the original problem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6712" y="2973547"/>
            <a:ext cx="8410575" cy="3016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This approach is known as </a:t>
            </a:r>
            <a:r>
              <a:rPr lang="en-US" sz="2800" b="1" i="1" dirty="0">
                <a:solidFill>
                  <a:prstClr val="black"/>
                </a:solidFill>
                <a:latin typeface="Calibri"/>
              </a:rPr>
              <a:t>divide and conquer</a:t>
            </a:r>
            <a:endParaRPr lang="en-US" sz="2800" b="1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Top-down technique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Divide the problem into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independent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smaller problems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Solve smaller problems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Combine smaller results into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a larger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result thereby “conquering” the original problem.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lvl="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64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" y="1066801"/>
            <a:ext cx="8334488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Write a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recursive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function that determines whether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 string is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palindrome. Again, make sure your code does not include any loops.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400" i="1" dirty="0">
                <a:solidFill>
                  <a:prstClr val="black"/>
                </a:solidFill>
                <a:latin typeface="Calibri"/>
              </a:rPr>
              <a:t>A palindrome is a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word or a sequence that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can be read the same way in either 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direction. </a:t>
            </a:r>
            <a:br>
              <a:rPr lang="en-US" sz="24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For example: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“</a:t>
            </a:r>
            <a:r>
              <a:rPr lang="en-US" sz="2400" i="1" dirty="0" err="1" smtClean="0">
                <a:solidFill>
                  <a:prstClr val="black"/>
                </a:solidFill>
                <a:latin typeface="Calibri"/>
              </a:rPr>
              <a:t>d</a:t>
            </a:r>
            <a:r>
              <a:rPr lang="en-US" sz="2400" dirty="0" err="1" smtClean="0">
                <a:solidFill>
                  <a:prstClr val="black"/>
                </a:solidFill>
                <a:latin typeface="+mn-lt"/>
              </a:rPr>
              <a:t>etartrated</a:t>
            </a:r>
            <a:r>
              <a:rPr lang="en-US" sz="2400" dirty="0" smtClean="0">
                <a:solidFill>
                  <a:prstClr val="black"/>
                </a:solidFill>
                <a:latin typeface="+mn-lt"/>
              </a:rPr>
              <a:t>”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+mn-lt"/>
              </a:rPr>
              <a:t>“</a:t>
            </a:r>
            <a:r>
              <a:rPr lang="en-US" sz="2400" dirty="0" err="1" smtClean="0">
                <a:solidFill>
                  <a:prstClr val="black"/>
                </a:solidFill>
                <a:latin typeface="+mn-lt"/>
              </a:rPr>
              <a:t>o</a:t>
            </a:r>
            <a:r>
              <a:rPr lang="en-US" sz="2400" i="1" dirty="0" err="1" smtClean="0">
                <a:latin typeface="+mn-lt"/>
              </a:rPr>
              <a:t>lson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in </a:t>
            </a:r>
            <a:r>
              <a:rPr lang="en-US" sz="2400" i="1" dirty="0" err="1" smtClean="0">
                <a:latin typeface="+mn-lt"/>
              </a:rPr>
              <a:t>oslo</a:t>
            </a:r>
            <a:r>
              <a:rPr lang="en-US" sz="2400" i="1" dirty="0" smtClean="0">
                <a:latin typeface="+mn-lt"/>
              </a:rPr>
              <a:t>”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i="1" dirty="0" smtClean="0">
                <a:latin typeface="+mn-lt"/>
              </a:rPr>
              <a:t>“s</a:t>
            </a:r>
            <a:r>
              <a:rPr lang="en-US" sz="2400" dirty="0" smtClean="0">
                <a:solidFill>
                  <a:prstClr val="black"/>
                </a:solidFill>
                <a:latin typeface="+mn-lt"/>
              </a:rPr>
              <a:t>tep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on no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pets”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89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8235" y="1315949"/>
            <a:ext cx="8328211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is_palindrome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(word):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l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(word)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if l &lt;= 1: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word[0] == word[l-1] and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is_palindrome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(word[1:l-1])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8234" y="3124997"/>
            <a:ext cx="8328211" cy="206210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is_palindrome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("step on no pets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is_palindrome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("step on no dogs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is_palindrome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("12345678987654321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is_palindrome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("1234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Challenge problems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" y="1024597"/>
            <a:ext cx="8191052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38138" indent="-33813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Write a recursive function that prime factorize s an integer number.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(The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prime factors of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an integer are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the prime numbers that divide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integer exactly, without leaving a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remainder). </a:t>
            </a:r>
            <a:br>
              <a:rPr lang="en-US" sz="20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Your function should print the list of prime factors:</a:t>
            </a:r>
            <a:br>
              <a:rPr lang="en-US" sz="20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Note: you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can use a for loop to find a divisor of a number but the factorization process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itself should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be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recursive!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i="1" dirty="0" smtClean="0">
                <a:solidFill>
                  <a:prstClr val="black"/>
                </a:solidFill>
                <a:latin typeface="Calibri"/>
              </a:rPr>
            </a:br>
            <a:endParaRPr lang="en-US" sz="800" i="1" dirty="0" smtClean="0">
              <a:solidFill>
                <a:prstClr val="black"/>
              </a:solidFill>
              <a:latin typeface="Calibri"/>
            </a:endParaRPr>
          </a:p>
          <a:p>
            <a:pPr marL="338138" indent="-33813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Improve your function so that it “returns” a list containing the prime factors. Use pass-by-reference to return the list.</a:t>
            </a:r>
          </a:p>
          <a:p>
            <a:pPr marL="338138" indent="-33813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38138" indent="-33813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Can you do it without using ANY loops whatsoever?</a:t>
            </a: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i="1" dirty="0" smtClean="0">
              <a:solidFill>
                <a:prstClr val="black"/>
              </a:solidFill>
              <a:latin typeface="Calibri"/>
            </a:endParaRP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6814" y="2932444"/>
            <a:ext cx="6947647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prime_factorize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(5624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2 2 2 19 37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prime_factorize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(277147332)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2 2 3 3 3 3 3 7 7 11 23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9802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3834" y="1113279"/>
            <a:ext cx="8052318" cy="477053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 math</a:t>
            </a:r>
          </a:p>
          <a:p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prime_factorize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(number):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# find the first divisor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divisor = number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 in range(2,int(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(number))+1):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if number % i == 0: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divisor = i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break</a:t>
            </a:r>
          </a:p>
          <a:p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 divisor,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if divisor == number: # number is prime. nothing more to do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else:                 # We found another divisor, continue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prime_factorize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(number/divisor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prime_factorize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(277147332)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Challenge solution 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3834" y="1085143"/>
            <a:ext cx="8052318" cy="55092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 math</a:t>
            </a:r>
          </a:p>
          <a:p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prime_factorize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(number,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factors=[]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# find the first divisor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divisor = number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 in range(2,int(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(number))+1):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if number % i == 0: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divisor = i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break</a:t>
            </a:r>
          </a:p>
          <a:p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factors.append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(divisor)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if divisor == number: # number is prime. nothing more to do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else:                 # We found another divisor, continue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prime_factorize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(number/divisor,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factors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factors = []</a:t>
            </a:r>
          </a:p>
          <a:p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prime_factorize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(277147332,factors)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 factors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Challenge solution 2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Merge sort – the </a:t>
            </a:r>
            <a:r>
              <a:rPr lang="en-US" dirty="0" err="1" smtClean="0"/>
              <a:t>nitty</a:t>
            </a:r>
            <a:r>
              <a:rPr lang="en-US" dirty="0" smtClean="0"/>
              <a:t> gritty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6318" y="1076132"/>
            <a:ext cx="5058744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b="1" i="1" u="sng" dirty="0" smtClean="0">
                <a:solidFill>
                  <a:prstClr val="black"/>
                </a:solidFill>
                <a:latin typeface="Calibri"/>
              </a:rPr>
              <a:t>The merge sort algorithm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Split your list into 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two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halves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Sort 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the first half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Sort 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second 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half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Merge 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the two sorted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halves, maintaining a sorted order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6078118" y="1236286"/>
            <a:ext cx="923731" cy="517869"/>
          </a:xfrm>
          <a:prstGeom prst="accentCallout1">
            <a:avLst>
              <a:gd name="adj1" fmla="val 40773"/>
              <a:gd name="adj2" fmla="val -5313"/>
              <a:gd name="adj3" fmla="val 119746"/>
              <a:gd name="adj4" fmla="val -9141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That’s simple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71459" y="2873829"/>
            <a:ext cx="1637660" cy="1772256"/>
            <a:chOff x="7001849" y="2962446"/>
            <a:chExt cx="1637660" cy="1772256"/>
          </a:xfrm>
        </p:grpSpPr>
        <p:pic>
          <p:nvPicPr>
            <p:cNvPr id="5" name="Picture 2" descr="http://www.wonderhowto.com/images/gfx/gallery/63389247001128497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849" y="3506457"/>
              <a:ext cx="1637660" cy="122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Line Callout 1 (Accent Bar) 6"/>
            <p:cNvSpPr/>
            <p:nvPr/>
          </p:nvSpPr>
          <p:spPr>
            <a:xfrm>
              <a:off x="7001849" y="2962446"/>
              <a:ext cx="1637659" cy="517869"/>
            </a:xfrm>
            <a:prstGeom prst="accentCallout1">
              <a:avLst>
                <a:gd name="adj1" fmla="val 22756"/>
                <a:gd name="adj2" fmla="val -5313"/>
                <a:gd name="adj3" fmla="val 75483"/>
                <a:gd name="adj4" fmla="val -24494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Careful bookkeeping, but still simple</a:t>
              </a:r>
              <a:endParaRPr lang="en-US" sz="14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7518" y="2200449"/>
            <a:ext cx="2195807" cy="673380"/>
            <a:chOff x="3937518" y="2200449"/>
            <a:chExt cx="2195807" cy="673380"/>
          </a:xfrm>
        </p:grpSpPr>
        <p:sp>
          <p:nvSpPr>
            <p:cNvPr id="8" name="Line Callout 1 (Accent Bar) 7"/>
            <p:cNvSpPr/>
            <p:nvPr/>
          </p:nvSpPr>
          <p:spPr>
            <a:xfrm>
              <a:off x="5209594" y="2200449"/>
              <a:ext cx="923731" cy="517869"/>
            </a:xfrm>
            <a:prstGeom prst="accentCallout1">
              <a:avLst>
                <a:gd name="adj1" fmla="val 40773"/>
                <a:gd name="adj2" fmla="val -5313"/>
                <a:gd name="adj3" fmla="val 29659"/>
                <a:gd name="adj4" fmla="val -177278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???</a:t>
              </a:r>
              <a:endParaRPr lang="en-US" sz="32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937518" y="2399152"/>
              <a:ext cx="1209114" cy="474677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14" name="Rectangle 13"/>
          <p:cNvSpPr/>
          <p:nvPr/>
        </p:nvSpPr>
        <p:spPr>
          <a:xfrm>
            <a:off x="518641" y="4946759"/>
            <a:ext cx="7393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b="1" i="1" dirty="0" smtClean="0">
                <a:solidFill>
                  <a:prstClr val="black"/>
                </a:solidFill>
                <a:latin typeface="Calibri"/>
              </a:rPr>
              <a:t>If I knew how to sort, I wouldn’t be here in the first place?!?</a:t>
            </a:r>
            <a:endParaRPr lang="en-US" sz="2800" b="1" i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7503736" y="1564845"/>
            <a:ext cx="1474946" cy="3800052"/>
            <a:chOff x="7503736" y="1869655"/>
            <a:chExt cx="1474946" cy="3800052"/>
          </a:xfrm>
        </p:grpSpPr>
        <p:sp>
          <p:nvSpPr>
            <p:cNvPr id="3" name="Rectangle 2"/>
            <p:cNvSpPr/>
            <p:nvPr/>
          </p:nvSpPr>
          <p:spPr>
            <a:xfrm>
              <a:off x="7503736" y="2830420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1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03736" y="3152506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03736" y="3474592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5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03736" y="3796678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8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03736" y="4118764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12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03736" y="4440850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21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14732" y="2831988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4732" y="3154074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14732" y="3476160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714732" y="3798246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20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714732" y="4120332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28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714732" y="4442418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31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111599" y="1869655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1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111599" y="2191741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2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111599" y="2513827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11599" y="2835913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5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11599" y="3157999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111599" y="3480085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8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111599" y="3795327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111599" y="4117413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12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11599" y="4439499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20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11599" y="4761585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21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11599" y="5083671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28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111599" y="5405757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31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" idx="3"/>
              <a:endCxn id="27" idx="1"/>
            </p:cNvCxnSpPr>
            <p:nvPr/>
          </p:nvCxnSpPr>
          <p:spPr>
            <a:xfrm flipV="1">
              <a:off x="7767686" y="2001630"/>
              <a:ext cx="343913" cy="960765"/>
            </a:xfrm>
            <a:prstGeom prst="curvedConnector3">
              <a:avLst>
                <a:gd name="adj1" fmla="val 36006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8"/>
            <p:cNvCxnSpPr>
              <a:stCxn id="13" idx="3"/>
              <a:endCxn id="28" idx="1"/>
            </p:cNvCxnSpPr>
            <p:nvPr/>
          </p:nvCxnSpPr>
          <p:spPr>
            <a:xfrm flipV="1">
              <a:off x="7767686" y="2323716"/>
              <a:ext cx="343913" cy="96076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38"/>
            <p:cNvCxnSpPr>
              <a:stCxn id="15" idx="3"/>
              <a:endCxn id="30" idx="1"/>
            </p:cNvCxnSpPr>
            <p:nvPr/>
          </p:nvCxnSpPr>
          <p:spPr>
            <a:xfrm flipV="1">
              <a:off x="7767686" y="2967888"/>
              <a:ext cx="343913" cy="63867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38"/>
            <p:cNvCxnSpPr>
              <a:stCxn id="16" idx="3"/>
              <a:endCxn id="32" idx="1"/>
            </p:cNvCxnSpPr>
            <p:nvPr/>
          </p:nvCxnSpPr>
          <p:spPr>
            <a:xfrm flipV="1">
              <a:off x="7767686" y="3612060"/>
              <a:ext cx="343913" cy="31659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38"/>
            <p:cNvCxnSpPr>
              <a:stCxn id="17" idx="3"/>
              <a:endCxn id="34" idx="1"/>
            </p:cNvCxnSpPr>
            <p:nvPr/>
          </p:nvCxnSpPr>
          <p:spPr>
            <a:xfrm flipV="1">
              <a:off x="7767686" y="4249388"/>
              <a:ext cx="343913" cy="135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38"/>
            <p:cNvCxnSpPr>
              <a:stCxn id="18" idx="3"/>
              <a:endCxn id="36" idx="1"/>
            </p:cNvCxnSpPr>
            <p:nvPr/>
          </p:nvCxnSpPr>
          <p:spPr>
            <a:xfrm>
              <a:off x="7767686" y="4572825"/>
              <a:ext cx="343913" cy="32073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38"/>
            <p:cNvCxnSpPr>
              <a:stCxn id="20" idx="1"/>
              <a:endCxn id="29" idx="3"/>
            </p:cNvCxnSpPr>
            <p:nvPr/>
          </p:nvCxnSpPr>
          <p:spPr>
            <a:xfrm rot="10800000">
              <a:off x="8375550" y="2645803"/>
              <a:ext cx="339183" cy="3181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38"/>
            <p:cNvCxnSpPr>
              <a:stCxn id="21" idx="1"/>
              <a:endCxn id="31" idx="3"/>
            </p:cNvCxnSpPr>
            <p:nvPr/>
          </p:nvCxnSpPr>
          <p:spPr>
            <a:xfrm rot="10800000" flipV="1">
              <a:off x="8375550" y="3286048"/>
              <a:ext cx="339183" cy="392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38"/>
            <p:cNvCxnSpPr>
              <a:stCxn id="22" idx="1"/>
              <a:endCxn id="33" idx="3"/>
            </p:cNvCxnSpPr>
            <p:nvPr/>
          </p:nvCxnSpPr>
          <p:spPr>
            <a:xfrm rot="10800000" flipV="1">
              <a:off x="8375550" y="3608134"/>
              <a:ext cx="339183" cy="31916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38"/>
            <p:cNvCxnSpPr>
              <a:stCxn id="23" idx="1"/>
              <a:endCxn id="35" idx="3"/>
            </p:cNvCxnSpPr>
            <p:nvPr/>
          </p:nvCxnSpPr>
          <p:spPr>
            <a:xfrm rot="10800000" flipV="1">
              <a:off x="8375550" y="3930220"/>
              <a:ext cx="339183" cy="64125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38"/>
            <p:cNvCxnSpPr>
              <a:stCxn id="25" idx="1"/>
              <a:endCxn id="38" idx="3"/>
            </p:cNvCxnSpPr>
            <p:nvPr/>
          </p:nvCxnSpPr>
          <p:spPr>
            <a:xfrm rot="10800000" flipV="1">
              <a:off x="8375550" y="4574392"/>
              <a:ext cx="339183" cy="963339"/>
            </a:xfrm>
            <a:prstGeom prst="curvedConnector3">
              <a:avLst>
                <a:gd name="adj1" fmla="val 32973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38"/>
            <p:cNvCxnSpPr>
              <a:stCxn id="24" idx="1"/>
              <a:endCxn id="37" idx="3"/>
            </p:cNvCxnSpPr>
            <p:nvPr/>
          </p:nvCxnSpPr>
          <p:spPr>
            <a:xfrm rot="10800000" flipV="1">
              <a:off x="8375550" y="4252306"/>
              <a:ext cx="339183" cy="96333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82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Merge sort – the </a:t>
            </a:r>
            <a:r>
              <a:rPr lang="en-US" dirty="0" err="1"/>
              <a:t>nitty</a:t>
            </a:r>
            <a:r>
              <a:rPr lang="en-US" dirty="0"/>
              <a:t> gritty</a:t>
            </a:r>
            <a:endParaRPr lang="en-US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6318" y="1076132"/>
            <a:ext cx="5058744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b="1" i="1" u="sng" dirty="0" smtClean="0">
                <a:solidFill>
                  <a:prstClr val="black"/>
                </a:solidFill>
                <a:latin typeface="Calibri"/>
              </a:rPr>
              <a:t>The merge sort algorithm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Split your list into 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two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halves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Sort 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the first half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Sort 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second 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half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Merge 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the two sorted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halves, maintaining a sorted order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6078118" y="1236286"/>
            <a:ext cx="923731" cy="517869"/>
          </a:xfrm>
          <a:prstGeom prst="accentCallout1">
            <a:avLst>
              <a:gd name="adj1" fmla="val 40773"/>
              <a:gd name="adj2" fmla="val -5313"/>
              <a:gd name="adj3" fmla="val 119746"/>
              <a:gd name="adj4" fmla="val -9141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That’s simple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37518" y="2200449"/>
            <a:ext cx="2195807" cy="673380"/>
            <a:chOff x="3937518" y="2200449"/>
            <a:chExt cx="2195807" cy="673380"/>
          </a:xfrm>
        </p:grpSpPr>
        <p:sp>
          <p:nvSpPr>
            <p:cNvPr id="8" name="Line Callout 1 (Accent Bar) 7"/>
            <p:cNvSpPr/>
            <p:nvPr/>
          </p:nvSpPr>
          <p:spPr>
            <a:xfrm>
              <a:off x="5209594" y="2200449"/>
              <a:ext cx="923731" cy="517869"/>
            </a:xfrm>
            <a:prstGeom prst="accentCallout1">
              <a:avLst>
                <a:gd name="adj1" fmla="val 40773"/>
                <a:gd name="adj2" fmla="val -5313"/>
                <a:gd name="adj3" fmla="val 29659"/>
                <a:gd name="adj4" fmla="val -177278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kern="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???</a:t>
              </a:r>
              <a:endParaRPr lang="en-US" sz="32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937518" y="2399152"/>
              <a:ext cx="1209114" cy="474677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13" name="Rectangle 12"/>
          <p:cNvSpPr/>
          <p:nvPr/>
        </p:nvSpPr>
        <p:spPr>
          <a:xfrm>
            <a:off x="471990" y="4242513"/>
            <a:ext cx="7393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So … </a:t>
            </a:r>
            <a:br>
              <a:rPr lang="en-US" sz="2800" b="1" dirty="0" smtClean="0">
                <a:solidFill>
                  <a:prstClr val="black"/>
                </a:solidFill>
                <a:latin typeface="Calibri"/>
              </a:rPr>
            </a:b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how are we going to sort the two smaller lists?</a:t>
            </a:r>
            <a:endParaRPr lang="en-US" sz="2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558" y="5094177"/>
            <a:ext cx="76370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3600" b="1" dirty="0" smtClean="0">
                <a:solidFill>
                  <a:srgbClr val="FF0000"/>
                </a:solidFill>
                <a:latin typeface="Calibri"/>
              </a:rPr>
              <a:t>Here’s a crazy idea: </a:t>
            </a:r>
            <a:br>
              <a:rPr lang="en-US" sz="3600" b="1" dirty="0" smtClean="0">
                <a:solidFill>
                  <a:srgbClr val="FF0000"/>
                </a:solidFill>
                <a:latin typeface="Calibri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alibri"/>
              </a:rPr>
              <a:t>let’s use merge sort </a:t>
            </a:r>
            <a:br>
              <a:rPr lang="en-US" sz="3600" b="1" dirty="0" smtClean="0">
                <a:solidFill>
                  <a:srgbClr val="FF0000"/>
                </a:solidFill>
                <a:latin typeface="Calibri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alibri"/>
              </a:rPr>
              <a:t>to do this</a:t>
            </a:r>
            <a:endParaRPr lang="en-US" sz="36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00787" y="5616197"/>
            <a:ext cx="3951420" cy="1169551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r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mergeSort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(list):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half1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 first half of list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half2 </a:t>
            </a:r>
            <a:r>
              <a:rPr lang="en-US" sz="10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0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second </a:t>
            </a:r>
            <a:r>
              <a:rPr lang="en-US" sz="10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half of list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half1_sorted</a:t>
            </a:r>
            <a:r>
              <a:rPr kumimoji="0" lang="en-US" sz="1000" b="1" i="0" u="none" strike="noStrike" kern="0" cap="none" spc="0" normalizeH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mergeSort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(half1)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half2_sorted = </a:t>
            </a:r>
            <a:r>
              <a:rPr lang="en-US" sz="10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sz="10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(half2)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list_sorted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merge(half1_sorted,half2_sorted) 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list_sorted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671459" y="2873829"/>
            <a:ext cx="1637660" cy="1772256"/>
            <a:chOff x="7001849" y="2962446"/>
            <a:chExt cx="1637660" cy="1772256"/>
          </a:xfrm>
        </p:grpSpPr>
        <p:pic>
          <p:nvPicPr>
            <p:cNvPr id="19" name="Picture 2" descr="http://www.wonderhowto.com/images/gfx/gallery/63389247001128497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849" y="3506457"/>
              <a:ext cx="1637660" cy="122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Line Callout 1 (Accent Bar) 19"/>
            <p:cNvSpPr/>
            <p:nvPr/>
          </p:nvSpPr>
          <p:spPr>
            <a:xfrm>
              <a:off x="7001849" y="2962446"/>
              <a:ext cx="1637659" cy="517869"/>
            </a:xfrm>
            <a:prstGeom prst="accentCallout1">
              <a:avLst>
                <a:gd name="adj1" fmla="val 22756"/>
                <a:gd name="adj2" fmla="val -5313"/>
                <a:gd name="adj3" fmla="val 75483"/>
                <a:gd name="adj4" fmla="val -24494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Careful bookkeeping, but still simple</a:t>
              </a:r>
              <a:endParaRPr lang="en-US" sz="14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03736" y="1564845"/>
            <a:ext cx="1474946" cy="3800052"/>
            <a:chOff x="7503736" y="1869655"/>
            <a:chExt cx="1474946" cy="3800052"/>
          </a:xfrm>
        </p:grpSpPr>
        <p:sp>
          <p:nvSpPr>
            <p:cNvPr id="59" name="Rectangle 58"/>
            <p:cNvSpPr/>
            <p:nvPr/>
          </p:nvSpPr>
          <p:spPr>
            <a:xfrm>
              <a:off x="7503736" y="2830420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1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503736" y="3152506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503736" y="3474592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5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03736" y="3796678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8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03736" y="4118764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12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503736" y="4440850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21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714732" y="2831988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714732" y="3154074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714732" y="3476160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714732" y="3798246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20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714732" y="4120332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28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4732" y="4442418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31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111599" y="1869655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1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111599" y="2191741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2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111599" y="2513827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111599" y="2835913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5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111599" y="3157999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111599" y="3480085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8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111599" y="3795327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111599" y="4117413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12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111599" y="4439499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20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111599" y="4761585"/>
              <a:ext cx="263950" cy="263950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21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111599" y="5083671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28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111599" y="5405757"/>
              <a:ext cx="263950" cy="2639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31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Straight Arrow Connector 38"/>
            <p:cNvCxnSpPr>
              <a:stCxn id="59" idx="3"/>
              <a:endCxn id="71" idx="1"/>
            </p:cNvCxnSpPr>
            <p:nvPr/>
          </p:nvCxnSpPr>
          <p:spPr>
            <a:xfrm flipV="1">
              <a:off x="7767686" y="2001630"/>
              <a:ext cx="343913" cy="960765"/>
            </a:xfrm>
            <a:prstGeom prst="curvedConnector3">
              <a:avLst>
                <a:gd name="adj1" fmla="val 36006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38"/>
            <p:cNvCxnSpPr>
              <a:stCxn id="60" idx="3"/>
              <a:endCxn id="72" idx="1"/>
            </p:cNvCxnSpPr>
            <p:nvPr/>
          </p:nvCxnSpPr>
          <p:spPr>
            <a:xfrm flipV="1">
              <a:off x="7767686" y="2323716"/>
              <a:ext cx="343913" cy="96076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38"/>
            <p:cNvCxnSpPr>
              <a:stCxn id="61" idx="3"/>
              <a:endCxn id="74" idx="1"/>
            </p:cNvCxnSpPr>
            <p:nvPr/>
          </p:nvCxnSpPr>
          <p:spPr>
            <a:xfrm flipV="1">
              <a:off x="7767686" y="2967888"/>
              <a:ext cx="343913" cy="63867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38"/>
            <p:cNvCxnSpPr>
              <a:stCxn id="62" idx="3"/>
              <a:endCxn id="76" idx="1"/>
            </p:cNvCxnSpPr>
            <p:nvPr/>
          </p:nvCxnSpPr>
          <p:spPr>
            <a:xfrm flipV="1">
              <a:off x="7767686" y="3612060"/>
              <a:ext cx="343913" cy="31659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38"/>
            <p:cNvCxnSpPr>
              <a:stCxn id="63" idx="3"/>
              <a:endCxn id="78" idx="1"/>
            </p:cNvCxnSpPr>
            <p:nvPr/>
          </p:nvCxnSpPr>
          <p:spPr>
            <a:xfrm flipV="1">
              <a:off x="7767686" y="4249388"/>
              <a:ext cx="343913" cy="135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38"/>
            <p:cNvCxnSpPr>
              <a:stCxn id="64" idx="3"/>
              <a:endCxn id="80" idx="1"/>
            </p:cNvCxnSpPr>
            <p:nvPr/>
          </p:nvCxnSpPr>
          <p:spPr>
            <a:xfrm>
              <a:off x="7767686" y="4572825"/>
              <a:ext cx="343913" cy="32073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38"/>
            <p:cNvCxnSpPr>
              <a:stCxn id="65" idx="1"/>
              <a:endCxn id="73" idx="3"/>
            </p:cNvCxnSpPr>
            <p:nvPr/>
          </p:nvCxnSpPr>
          <p:spPr>
            <a:xfrm rot="10800000">
              <a:off x="8375550" y="2645803"/>
              <a:ext cx="339183" cy="3181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38"/>
            <p:cNvCxnSpPr>
              <a:stCxn id="66" idx="1"/>
              <a:endCxn id="75" idx="3"/>
            </p:cNvCxnSpPr>
            <p:nvPr/>
          </p:nvCxnSpPr>
          <p:spPr>
            <a:xfrm rot="10800000" flipV="1">
              <a:off x="8375550" y="3286048"/>
              <a:ext cx="339183" cy="392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38"/>
            <p:cNvCxnSpPr>
              <a:stCxn id="67" idx="1"/>
              <a:endCxn id="77" idx="3"/>
            </p:cNvCxnSpPr>
            <p:nvPr/>
          </p:nvCxnSpPr>
          <p:spPr>
            <a:xfrm rot="10800000" flipV="1">
              <a:off x="8375550" y="3608134"/>
              <a:ext cx="339183" cy="31916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38"/>
            <p:cNvCxnSpPr>
              <a:stCxn id="68" idx="1"/>
              <a:endCxn id="79" idx="3"/>
            </p:cNvCxnSpPr>
            <p:nvPr/>
          </p:nvCxnSpPr>
          <p:spPr>
            <a:xfrm rot="10800000" flipV="1">
              <a:off x="8375550" y="3930220"/>
              <a:ext cx="339183" cy="64125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38"/>
            <p:cNvCxnSpPr>
              <a:stCxn id="70" idx="1"/>
              <a:endCxn id="82" idx="3"/>
            </p:cNvCxnSpPr>
            <p:nvPr/>
          </p:nvCxnSpPr>
          <p:spPr>
            <a:xfrm rot="10800000" flipV="1">
              <a:off x="8375550" y="4574392"/>
              <a:ext cx="339183" cy="963339"/>
            </a:xfrm>
            <a:prstGeom prst="curvedConnector3">
              <a:avLst>
                <a:gd name="adj1" fmla="val 32973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/>
            <p:cNvCxnSpPr>
              <a:stCxn id="69" idx="1"/>
              <a:endCxn id="81" idx="3"/>
            </p:cNvCxnSpPr>
            <p:nvPr/>
          </p:nvCxnSpPr>
          <p:spPr>
            <a:xfrm rot="10800000" flipV="1">
              <a:off x="8375550" y="4252306"/>
              <a:ext cx="339183" cy="96333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79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You must be kidding, right?</a:t>
            </a:r>
          </a:p>
        </p:txBody>
      </p:sp>
      <p:pic>
        <p:nvPicPr>
          <p:cNvPr id="17" name="Picture 2" descr="http://rbinkley.files.wordpress.com/2008/04/escher-lizar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995" y="3233313"/>
            <a:ext cx="3568701" cy="356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74363" y="2926578"/>
            <a:ext cx="2397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this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is making me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dizzy!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8100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This function has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no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loop?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It seems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refer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to itself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!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Where is the actual sort?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What’s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going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on???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0787" y="1139825"/>
            <a:ext cx="3951420" cy="1169551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r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mergeSort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(list):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half1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 first half of list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half2 </a:t>
            </a:r>
            <a:r>
              <a:rPr lang="en-US" sz="10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0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second </a:t>
            </a:r>
            <a:r>
              <a:rPr lang="en-US" sz="10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half of list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half1_sorted</a:t>
            </a:r>
            <a:r>
              <a:rPr kumimoji="0" lang="en-US" sz="1000" b="1" i="0" u="none" strike="noStrike" kern="0" cap="none" spc="0" normalizeH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mergeSort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(half1)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half2_sorted = </a:t>
            </a:r>
            <a:r>
              <a:rPr lang="en-US" sz="10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sz="10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(half2)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list_sorted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merge(half1_sorted,half2_sorted) 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list_sorted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38100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425951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b="1" dirty="0">
                <a:solidFill>
                  <a:prstClr val="black"/>
                </a:solidFill>
              </a:rPr>
              <a:t>Let’s take a step back …</a:t>
            </a:r>
          </a:p>
        </p:txBody>
      </p:sp>
    </p:spTree>
    <p:extLst>
      <p:ext uri="{BB962C8B-B14F-4D97-AF65-F5344CB8AC3E}">
        <p14:creationId xmlns:p14="http://schemas.microsoft.com/office/powerpoint/2010/main" val="13357713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Factorial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0882" y="1817938"/>
            <a:ext cx="5714990" cy="156966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calculated n!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factorial(n):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 =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 in range(1,n+1):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f *= 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f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70882" y="3634902"/>
            <a:ext cx="5714990" cy="107721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 print factorial(5)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120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print factorial(12)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479001600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381000" y="1066801"/>
                <a:ext cx="8382000" cy="61270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indent="-342900"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A simple function that calculates n!</a:t>
                </a:r>
              </a:p>
              <a:p>
                <a:pPr marL="342900" indent="-342900"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  <a:buFont typeface="Wingdings" pitchFamily="2" charset="2"/>
                  <a:buChar char="§"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342900" indent="-342900"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  <a:buFont typeface="Wingdings" pitchFamily="2" charset="2"/>
                  <a:buChar char="§"/>
                </a:pPr>
                <a:endParaRPr lang="en-US" sz="28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marL="342900" indent="-342900"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  <a:buFont typeface="Wingdings" pitchFamily="2" charset="2"/>
                  <a:buChar char="§"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342900" indent="-342900"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  <a:buFont typeface="Wingdings" pitchFamily="2" charset="2"/>
                  <a:buChar char="§"/>
                </a:pPr>
                <a:endParaRPr lang="en-US" sz="28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marL="342900" indent="-342900"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  <a:buFont typeface="Wingdings" pitchFamily="2" charset="2"/>
                  <a:buChar char="§"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342900" indent="-342900"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  <a:buFont typeface="Wingdings" pitchFamily="2" charset="2"/>
                  <a:buChar char="§"/>
                </a:pPr>
                <a:endParaRPr lang="en-US" sz="28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marL="342900" indent="-342900"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  <a:buFont typeface="Wingdings" pitchFamily="2" charset="2"/>
                  <a:buChar char="§"/>
                </a:pPr>
                <a:endParaRPr lang="en-US" sz="28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 marL="342900" indent="-342900"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This code is based on the standard definition of factorial: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/>
                      </a:rPr>
                      <m:t>!=</m:t>
                    </m:r>
                    <m:nary>
                      <m:naryPr>
                        <m:chr m:val="∏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e>
                    </m:nary>
                  </m:oMath>
                </a14:m>
                <a:endParaRPr lang="en-US" sz="2800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66801"/>
                <a:ext cx="8382000" cy="612709"/>
              </a:xfrm>
              <a:prstGeom prst="rect">
                <a:avLst/>
              </a:prstGeom>
              <a:blipFill rotWithShape="1">
                <a:blip r:embed="rId2"/>
                <a:stretch>
                  <a:fillRect l="-1309" t="-8911" b="-73564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95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Factorial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0999" y="1066801"/>
            <a:ext cx="8601635" cy="61270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But … there is an alternative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recursive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definition: 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So … can we write a function that calculates n! using this approach? 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Well … </a:t>
            </a:r>
            <a:br>
              <a:rPr lang="en-US" sz="2800" b="1" dirty="0" smtClean="0">
                <a:solidFill>
                  <a:prstClr val="black"/>
                </a:solidFill>
                <a:latin typeface="Calibri"/>
              </a:rPr>
            </a:b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We can! It works! And it is called a </a:t>
            </a:r>
            <a:r>
              <a:rPr lang="en-US" sz="2800" b="1" i="1" dirty="0" smtClean="0">
                <a:solidFill>
                  <a:srgbClr val="FF0000"/>
                </a:solidFill>
                <a:latin typeface="Calibri"/>
              </a:rPr>
              <a:t>recursive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 function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!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414057"/>
              </p:ext>
            </p:extLst>
          </p:nvPr>
        </p:nvGraphicFramePr>
        <p:xfrm>
          <a:off x="2813843" y="1707503"/>
          <a:ext cx="35163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843" y="1707503"/>
                        <a:ext cx="3516313" cy="914400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854213" y="3843791"/>
            <a:ext cx="5714990" cy="156966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calculated n!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factorial(n):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if n==0: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return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else: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return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226351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>
          <a:noFill/>
        </a:ln>
      </a:spPr>
      <a:bodyPr vert="horz" lIns="91440" tIns="45720" rIns="91440" bIns="45720" rtlCol="0">
        <a:noAutofit/>
      </a:bodyPr>
      <a:lstStyle>
        <a:defPPr marL="342900" indent="-342900" fontAlgn="auto">
          <a:spcBef>
            <a:spcPts val="0"/>
          </a:spcBef>
          <a:spcAft>
            <a:spcPts val="600"/>
          </a:spcAft>
          <a:buClr>
            <a:srgbClr val="0070C0"/>
          </a:buClr>
          <a:buSzPct val="100000"/>
          <a:buFont typeface="Wingdings" pitchFamily="2" charset="2"/>
          <a:buChar char="§"/>
          <a:defRPr sz="2800" dirty="0">
            <a:solidFill>
              <a:prstClr val="black"/>
            </a:solidFill>
            <a:latin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15199</TotalTime>
  <Words>2169</Words>
  <Application>Microsoft Office PowerPoint</Application>
  <PresentationFormat>On-screen Show (4:3)</PresentationFormat>
  <Paragraphs>475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Default Design</vt:lpstr>
      <vt:lpstr>Office Theme</vt:lpstr>
      <vt:lpstr>1_Office Theme</vt:lpstr>
      <vt:lpstr>Equation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Finally,  let’s get back to our 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Elhanan Borenstein</cp:lastModifiedBy>
  <cp:revision>327</cp:revision>
  <dcterms:created xsi:type="dcterms:W3CDTF">2008-01-08T19:18:25Z</dcterms:created>
  <dcterms:modified xsi:type="dcterms:W3CDTF">2018-02-14T20:20:18Z</dcterms:modified>
</cp:coreProperties>
</file>