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9"/>
  </p:notesMasterIdLst>
  <p:handoutMasterIdLst>
    <p:handoutMasterId r:id="rId20"/>
  </p:handoutMasterIdLst>
  <p:sldIdLst>
    <p:sldId id="257" r:id="rId4"/>
    <p:sldId id="459" r:id="rId5"/>
    <p:sldId id="460" r:id="rId6"/>
    <p:sldId id="450" r:id="rId7"/>
    <p:sldId id="451" r:id="rId8"/>
    <p:sldId id="452" r:id="rId9"/>
    <p:sldId id="453" r:id="rId10"/>
    <p:sldId id="461" r:id="rId11"/>
    <p:sldId id="390" r:id="rId12"/>
    <p:sldId id="457" r:id="rId13"/>
    <p:sldId id="458" r:id="rId14"/>
    <p:sldId id="462" r:id="rId15"/>
    <p:sldId id="463" r:id="rId16"/>
    <p:sldId id="464" r:id="rId17"/>
    <p:sldId id="370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0000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0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E85494-8BC1-4B17-BC51-E2B17CAEA1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04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A0D558-D351-4D83-94B2-1D2521AF4F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99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C62A5-4FA4-442D-BB5E-7B3E544FD5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015E7-051B-46DE-8779-5C2EF7A777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B35149-118F-4663-9665-73129F221E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1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40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7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68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564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65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38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0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9B122-A396-4E06-BB30-38311339E6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85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65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67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8182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0265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7184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2750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7813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1307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95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3599C-13AE-435C-BDF9-40EA4C8D9F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770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9619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1038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2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2D8C7-29C9-407F-BFA7-9BA4355A95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D79E1-07C7-45C7-A602-A8694C5EED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CC5B3-4489-47AE-B462-D8125315F9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581FD-2FB3-41AA-837B-07150FB01F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6EE62-F0FC-469C-B3CF-7623F46AB9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136F6-3BE8-4215-9DA3-81B06DBDB1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A9467D2-C0F1-495B-992D-DFC2A46747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2/12/2018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3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2/12/2018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453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library/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305800" cy="1470025"/>
          </a:xfrm>
        </p:spPr>
        <p:txBody>
          <a:bodyPr/>
          <a:lstStyle/>
          <a:p>
            <a:r>
              <a:rPr lang="en-US" sz="6000" b="1" dirty="0" smtClean="0">
                <a:latin typeface="Calibri" pitchFamily="34" charset="0"/>
                <a:cs typeface="Calibri" pitchFamily="34" charset="0"/>
              </a:rPr>
              <a:t>Modules</a:t>
            </a:r>
            <a:endParaRPr lang="en-US" sz="6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657600"/>
            <a:ext cx="7467600" cy="1752600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Genome 559: Introduction to Statistical and Computational Genomics</a:t>
            </a:r>
          </a:p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Elhanan </a:t>
            </a:r>
            <a:r>
              <a:rPr lang="en-US" sz="2800" b="1" dirty="0" err="1" smtClean="0">
                <a:latin typeface="Calibri" pitchFamily="34" charset="0"/>
                <a:cs typeface="Calibri" pitchFamily="34" charset="0"/>
              </a:rPr>
              <a:t>Borenstein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Sample problem #2.1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959" y="1066801"/>
            <a:ext cx="8562081" cy="173238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Now, Create a module “</a:t>
            </a:r>
            <a:r>
              <a:rPr lang="en-US" sz="2800" dirty="0" err="1" smtClean="0">
                <a:solidFill>
                  <a:prstClr val="black"/>
                </a:solidFill>
                <a:latin typeface="Calibri"/>
              </a:rPr>
              <a:t>my_math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” and include your function in this module. Import this module into another program and use the function. 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28" name="Picture 4" descr="File:Fibonacci spiral 34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026" y="5944054"/>
            <a:ext cx="1444974" cy="91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36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Solution #2.1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52263" y="808278"/>
            <a:ext cx="7358652" cy="2605014"/>
            <a:chOff x="5131922" y="2982304"/>
            <a:chExt cx="6351227" cy="2605014"/>
          </a:xfrm>
        </p:grpSpPr>
        <p:sp>
          <p:nvSpPr>
            <p:cNvPr id="9" name="Rectangle 8"/>
            <p:cNvSpPr/>
            <p:nvPr/>
          </p:nvSpPr>
          <p:spPr>
            <a:xfrm>
              <a:off x="5206569" y="3278994"/>
              <a:ext cx="6276580" cy="23083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# Calculate Fibonacci series up to 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kern="0" dirty="0" err="1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kern="0" dirty="0" err="1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fibonacci</a:t>
              </a:r>
              <a:r>
                <a:rPr lang="en-US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(n, start1=0, start2=1):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kern="0" dirty="0" err="1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fib_seq</a:t>
              </a:r>
              <a:r>
                <a:rPr lang="en-US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 = [start1, start2];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    for i in range(2,n):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b="1" kern="0" dirty="0" err="1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fib_seq.append</a:t>
              </a:r>
              <a:r>
                <a:rPr lang="en-US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kern="0" dirty="0" err="1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fib_seq</a:t>
              </a:r>
              <a:r>
                <a:rPr lang="en-US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[i-1</a:t>
              </a:r>
              <a:r>
                <a:rPr lang="en-US" b="1" kern="0" dirty="0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]+</a:t>
              </a:r>
              <a:r>
                <a:rPr lang="en-US" b="1" kern="0" dirty="0" err="1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fib_seq</a:t>
              </a:r>
              <a:r>
                <a:rPr lang="en-US" b="1" kern="0" dirty="0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[i-2</a:t>
              </a:r>
              <a:r>
                <a:rPr lang="en-US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])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    		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    ratio = </a:t>
              </a:r>
              <a:r>
                <a:rPr lang="en-US" b="1" kern="0" dirty="0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float(</a:t>
              </a:r>
              <a:r>
                <a:rPr lang="en-US" b="1" kern="0" dirty="0" err="1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fib_seq</a:t>
              </a:r>
              <a:r>
                <a:rPr lang="en-US" b="1" kern="0" dirty="0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[n-1])/float(</a:t>
              </a:r>
              <a:r>
                <a:rPr lang="en-US" b="1" kern="0" dirty="0" err="1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fib_seq</a:t>
              </a:r>
              <a:r>
                <a:rPr lang="en-US" b="1" kern="0" dirty="0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[n-2])     </a:t>
              </a:r>
              <a:endPara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    return [</a:t>
              </a:r>
              <a:r>
                <a:rPr lang="en-US" b="1" kern="0" dirty="0" err="1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fib_seq</a:t>
              </a:r>
              <a:r>
                <a:rPr lang="en-US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[0:n], ratio]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31922" y="2982304"/>
              <a:ext cx="1321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my_math.py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52263" y="3386738"/>
            <a:ext cx="7358652" cy="3353009"/>
            <a:chOff x="5131922" y="2982304"/>
            <a:chExt cx="6351228" cy="3353009"/>
          </a:xfrm>
        </p:grpSpPr>
        <p:sp>
          <p:nvSpPr>
            <p:cNvPr id="12" name="Rectangle 11"/>
            <p:cNvSpPr/>
            <p:nvPr/>
          </p:nvSpPr>
          <p:spPr>
            <a:xfrm>
              <a:off x="5206570" y="3288325"/>
              <a:ext cx="6276580" cy="30469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600" b="1" kern="0" dirty="0" err="1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my_math</a:t>
              </a:r>
              <a:endPara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 err="1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seq</a:t>
              </a:r>
              <a:r>
                <a:rPr lang="en-US" sz="1600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, ratio = </a:t>
              </a:r>
              <a:r>
                <a:rPr lang="en-US" sz="1600" b="1" kern="0" dirty="0" err="1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my_math.fibonacci</a:t>
              </a:r>
              <a:r>
                <a:rPr lang="en-US" sz="1600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(1000)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print "first 10 elements:",</a:t>
              </a:r>
              <a:r>
                <a:rPr lang="en-US" sz="1600" b="1" kern="0" dirty="0" err="1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seq</a:t>
              </a:r>
              <a:r>
                <a:rPr lang="en-US" sz="1600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[0:10]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print "ratio:", ratio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i="1" kern="0" dirty="0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# Will print: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i="1" kern="0" dirty="0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# first 10 elements: [0, 1, 1, 2, 3, 5, 8, 13, 21, 34]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i="1" kern="0" dirty="0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# ratio</a:t>
              </a:r>
              <a:r>
                <a:rPr lang="en-US" sz="1600" b="1" i="1" kern="0" dirty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: 1.61803398875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fib </a:t>
              </a:r>
              <a:r>
                <a:rPr lang="en-US" sz="1600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b="1" kern="0" dirty="0" err="1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my_math.fibonacci</a:t>
              </a:r>
              <a:r>
                <a:rPr lang="en-US" sz="1600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 # creating a local name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print fib(5,12,14)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i="1" kern="0" dirty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# Will print: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i="1" kern="0" dirty="0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# [[</a:t>
              </a:r>
              <a:r>
                <a:rPr lang="en-US" sz="1600" b="1" i="1" kern="0" dirty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12, 14, 26, 40, 66], </a:t>
              </a:r>
              <a:r>
                <a:rPr lang="en-US" sz="1600" b="1" i="1" kern="0" dirty="0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1.65]</a:t>
              </a:r>
              <a:endParaRPr lang="en-US" sz="1600" b="1" i="1" kern="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31922" y="2982304"/>
              <a:ext cx="1288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my_prog.py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4201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Challenge problem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959" y="1066801"/>
            <a:ext cx="8235509" cy="173238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4488" indent="-344488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Write your own sort function!</a:t>
            </a:r>
          </a:p>
          <a:p>
            <a:pPr marL="344488" indent="-344488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1000" dirty="0" smtClean="0">
              <a:solidFill>
                <a:prstClr val="black"/>
              </a:solidFill>
              <a:latin typeface="Calibri"/>
            </a:endParaRPr>
          </a:p>
          <a:p>
            <a:pPr marL="344488" indent="-344488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Sort elements in ascending order.</a:t>
            </a:r>
          </a:p>
          <a:p>
            <a:pPr marL="344488" indent="-344488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1000" dirty="0" smtClean="0">
              <a:solidFill>
                <a:prstClr val="black"/>
              </a:solidFill>
              <a:latin typeface="Calibri"/>
            </a:endParaRPr>
          </a:p>
          <a:p>
            <a:pPr marL="344488" indent="-344488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The function should sort the input list </a:t>
            </a: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in-place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</a:t>
            </a:r>
            <a:br>
              <a:rPr lang="en-US" sz="2800" dirty="0" smtClean="0">
                <a:solidFill>
                  <a:prstClr val="black"/>
                </a:solidFill>
                <a:latin typeface="Calibri"/>
              </a:rPr>
            </a:b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(i.e. do not return a new sorted list as a return value; the list that is passed to the function should itself be sorted after the function is called). </a:t>
            </a:r>
          </a:p>
          <a:p>
            <a:pPr marL="344488" indent="-344488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1000" dirty="0" smtClean="0">
              <a:solidFill>
                <a:prstClr val="black"/>
              </a:solidFill>
              <a:latin typeface="Calibri"/>
            </a:endParaRPr>
          </a:p>
          <a:p>
            <a:pPr marL="344488" indent="-344488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As a return value, the function should return the number of elements that were in their appropriate (“sorted”) location in the original list.</a:t>
            </a:r>
          </a:p>
          <a:p>
            <a:pPr marL="344488" indent="-344488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1000" dirty="0" smtClean="0">
              <a:solidFill>
                <a:prstClr val="black"/>
              </a:solidFill>
              <a:latin typeface="Calibri"/>
            </a:endParaRPr>
          </a:p>
          <a:p>
            <a:pPr marL="344488" indent="-344488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You can use any sorting algorithm. Don’t worry about efficiency right now.</a:t>
            </a:r>
          </a:p>
        </p:txBody>
      </p:sp>
    </p:spTree>
    <p:extLst>
      <p:ext uri="{BB962C8B-B14F-4D97-AF65-F5344CB8AC3E}">
        <p14:creationId xmlns:p14="http://schemas.microsoft.com/office/powerpoint/2010/main" val="100126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Challenge solution 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Line Callout 1 (Accent Bar) 6"/>
          <p:cNvSpPr/>
          <p:nvPr/>
        </p:nvSpPr>
        <p:spPr>
          <a:xfrm>
            <a:off x="6634075" y="2871359"/>
            <a:ext cx="2267329" cy="599627"/>
          </a:xfrm>
          <a:prstGeom prst="accentCallout1">
            <a:avLst>
              <a:gd name="adj1" fmla="val 41879"/>
              <a:gd name="adj2" fmla="val -3129"/>
              <a:gd name="adj3" fmla="val 141807"/>
              <a:gd name="adj4" fmla="val -68719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Calibri"/>
              </a:rPr>
              <a:t>This is the actual sorting algorithm. Simple!</a:t>
            </a:r>
            <a:endParaRPr lang="en-US" sz="16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2118" y="951631"/>
            <a:ext cx="7039961" cy="4616648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swap(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k, l):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temp =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[k]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[k] =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[l]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[l] = temp</a:t>
            </a:r>
          </a:p>
          <a:p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bubbleSort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a_list_copy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[] # note: why don't we use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assignment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for item in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a_list_copy.append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bubble sort	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for i in range(n):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for j in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range(n-1):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if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[j] &gt;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[j+1]:     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swap(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j, j+1) # note: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place swapping </a:t>
            </a:r>
          </a:p>
          <a:p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# check how many are in the right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place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count = 0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for i in range(n):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[i] ==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a_list_copy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[i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]: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count += 1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1350" y="5632493"/>
            <a:ext cx="7039961" cy="116955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[1, 3, 2, 15, 7, 4, 8, 12]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bubbleSort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ls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[1, 2, 3, 4, 7, 8, 12, 15]</a:t>
            </a:r>
          </a:p>
        </p:txBody>
      </p:sp>
    </p:spTree>
    <p:extLst>
      <p:ext uri="{BB962C8B-B14F-4D97-AF65-F5344CB8AC3E}">
        <p14:creationId xmlns:p14="http://schemas.microsoft.com/office/powerpoint/2010/main" val="31081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18857" y="3573625"/>
            <a:ext cx="223935" cy="16795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Challenge solution 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Line Callout 1 (Accent Bar) 6"/>
          <p:cNvSpPr/>
          <p:nvPr/>
        </p:nvSpPr>
        <p:spPr>
          <a:xfrm>
            <a:off x="6344814" y="2778049"/>
            <a:ext cx="1978079" cy="599627"/>
          </a:xfrm>
          <a:prstGeom prst="accentCallout1">
            <a:avLst>
              <a:gd name="adj1" fmla="val 41879"/>
              <a:gd name="adj2" fmla="val -3129"/>
              <a:gd name="adj3" fmla="val 129359"/>
              <a:gd name="adj4" fmla="val -113164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Calibri"/>
              </a:rPr>
              <a:t>Why is this better?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Calibri"/>
              </a:rPr>
              <a:t>Why is this working?</a:t>
            </a:r>
            <a:endParaRPr lang="en-US" sz="16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2118" y="951631"/>
            <a:ext cx="7039961" cy="4616648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swap(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k, l):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temp =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[k]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[k] =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[l]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[l] = temp</a:t>
            </a:r>
          </a:p>
          <a:p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bubbleSort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a_list_copy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[] # note: why don't we use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assignment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for item in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a_list_copy.append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# bubble sort	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for i in range(n):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for j in range(n-1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-i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if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[j] &gt;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[j+1]:     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swap(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j, j+1) # note: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place swapping </a:t>
            </a:r>
          </a:p>
          <a:p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# check how many are in the right place	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count = 0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for i in range(n):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[i] ==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a_list_copy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[i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]: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count += 1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1072" y="5632493"/>
            <a:ext cx="7039961" cy="116955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[1, 3, 2, 15, 7, 4, 8, 12]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bubbleSort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ls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[1, 2, 3, 4, 7, 8, 12, 15]</a:t>
            </a:r>
          </a:p>
        </p:txBody>
      </p:sp>
    </p:spTree>
    <p:extLst>
      <p:ext uri="{BB962C8B-B14F-4D97-AF65-F5344CB8AC3E}">
        <p14:creationId xmlns:p14="http://schemas.microsoft.com/office/powerpoint/2010/main" val="128137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4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A quick review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066800"/>
            <a:ext cx="8410575" cy="55054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b="1" dirty="0" smtClean="0">
                <a:solidFill>
                  <a:prstClr val="black"/>
                </a:solidFill>
                <a:latin typeface="Calibri"/>
              </a:rPr>
              <a:t>Functions</a:t>
            </a: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Reusable </a:t>
            </a:r>
            <a:r>
              <a:rPr lang="en-US" sz="2400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pieces </a:t>
            </a:r>
            <a:r>
              <a:rPr lang="en-US" sz="2400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of </a:t>
            </a:r>
            <a:r>
              <a:rPr lang="en-US" sz="2400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code </a:t>
            </a:r>
            <a:r>
              <a:rPr lang="en-US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write 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once, use </a:t>
            </a:r>
            <a:r>
              <a:rPr lang="en-US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many)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ake arguments, “do stuff”, and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(usually)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/>
            </a:r>
            <a:br>
              <a:rPr lang="en-US" sz="2400" dirty="0" smtClean="0">
                <a:solidFill>
                  <a:prstClr val="black"/>
                </a:solidFill>
                <a:latin typeface="Calibri"/>
              </a:rPr>
            </a:b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return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a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value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Use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to organize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&amp;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clarify your code, reduce code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duplication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Defining a function: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3200" dirty="0" smtClean="0">
              <a:solidFill>
                <a:prstClr val="black"/>
              </a:solidFill>
              <a:latin typeface="Calibri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Using (calling) a function: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5516" y="5421689"/>
            <a:ext cx="6526146" cy="923330"/>
          </a:xfrm>
          <a:prstGeom prst="rect">
            <a:avLst/>
          </a:prstGeom>
          <a:solidFill>
            <a:schemeClr val="bg1"/>
          </a:solidFill>
          <a:ln w="12700">
            <a:solidFill>
              <a:srgbClr val="BBE0E3">
                <a:lumMod val="25000"/>
              </a:srgbClr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&lt;function defined here&gt;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my_variable</a:t>
            </a:r>
            <a:r>
              <a:rPr lang="en-US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&gt; = </a:t>
            </a:r>
            <a:r>
              <a:rPr lang="en-US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function_name</a:t>
            </a:r>
            <a:r>
              <a:rPr lang="en-US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my_arguments</a:t>
            </a:r>
            <a:r>
              <a:rPr lang="en-US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&gt;)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5516" y="3934216"/>
            <a:ext cx="4733988" cy="92333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def &lt;</a:t>
            </a:r>
            <a:r>
              <a:rPr lang="en-US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function_name</a:t>
            </a:r>
            <a:r>
              <a:rPr lang="en-US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&gt;(&lt;arguments&gt;):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&lt;function code block&gt;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&lt;usually return something&gt;</a:t>
            </a:r>
            <a:endParaRPr lang="en-US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4" y="1199323"/>
            <a:ext cx="1842670" cy="173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31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A quick review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066800"/>
            <a:ext cx="8410575" cy="55054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Functions have their own namespace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Local variables inside the function are invisible outside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Arguments 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can be of any type</a:t>
            </a: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!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Number and strings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Lists and dictionaries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Return values can 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be of any type!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Number and strings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Lists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(as a way to return multiple values)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14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b="1" dirty="0">
                <a:solidFill>
                  <a:prstClr val="black"/>
                </a:solidFill>
              </a:rPr>
              <a:t>Pass-by-reference vs. </a:t>
            </a:r>
            <a:r>
              <a:rPr lang="en-US" sz="2400" b="1" dirty="0" smtClean="0">
                <a:solidFill>
                  <a:prstClr val="black"/>
                </a:solidFill>
              </a:rPr>
              <a:t>pass-by-value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1400" b="1" dirty="0">
              <a:solidFill>
                <a:prstClr val="black"/>
              </a:solidFill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</a:rPr>
              <a:t>Default arguments </a:t>
            </a:r>
            <a:endParaRPr lang="en-US" sz="2400" dirty="0">
              <a:solidFill>
                <a:prstClr val="black"/>
              </a:solidFill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400" b="1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11501" y="6035778"/>
            <a:ext cx="2706986" cy="46166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2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printMulti</a:t>
            </a:r>
            <a:r>
              <a:rPr lang="en-US" sz="12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(text, n=3):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6264998" y="4676565"/>
            <a:ext cx="2453489" cy="646331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2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CalcSumProd</a:t>
            </a:r>
            <a:r>
              <a:rPr lang="en-US" sz="12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2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2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[sum, prod]</a:t>
            </a:r>
          </a:p>
        </p:txBody>
      </p:sp>
    </p:spTree>
    <p:extLst>
      <p:ext uri="{BB962C8B-B14F-4D97-AF65-F5344CB8AC3E}">
        <p14:creationId xmlns:p14="http://schemas.microsoft.com/office/powerpoint/2010/main" val="393152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Modules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382000" cy="866191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Recall your </a:t>
            </a:r>
            <a:r>
              <a:rPr lang="en-US" sz="2800" dirty="0" err="1" smtClean="0">
                <a:solidFill>
                  <a:prstClr val="black"/>
                </a:solidFill>
                <a:latin typeface="Calibri"/>
              </a:rPr>
              <a:t>makeDict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function: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This is in fact a very useful function which you may want to use in many programs!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So are other functions you wrote (e.g., </a:t>
            </a:r>
            <a:r>
              <a:rPr lang="en-US" sz="2800" dirty="0" err="1" smtClean="0">
                <a:solidFill>
                  <a:prstClr val="black"/>
                </a:solidFill>
                <a:latin typeface="Calibri"/>
              </a:rPr>
              <a:t>makeMatrix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)</a:t>
            </a:r>
            <a:endParaRPr lang="en-US" sz="2800" b="1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10228" y="1780572"/>
            <a:ext cx="5714990" cy="2062103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makeDict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fileName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myFile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open(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fileName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"r")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myDict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{}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myFile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fields =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line.strip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().split("\t")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myDict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[fields[0]] = float(fields[1])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myFile.close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return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myDict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97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Modules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382000" cy="866191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A module is a file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that contains a collection of </a:t>
            </a:r>
            <a:r>
              <a:rPr lang="en-US" sz="2800" b="1" dirty="0">
                <a:solidFill>
                  <a:prstClr val="black"/>
                </a:solidFill>
                <a:latin typeface="Calibri"/>
              </a:rPr>
              <a:t>related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functions.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You have already used several built-in modules: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e.g.: sys, math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Python has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numerous standard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modules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Python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Standard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Library: (</a:t>
            </a:r>
            <a:r>
              <a:rPr lang="en-US" sz="2400" dirty="0">
                <a:solidFill>
                  <a:prstClr val="black"/>
                </a:solidFill>
                <a:latin typeface="Calibri"/>
                <a:hlinkClick r:id="rId2"/>
              </a:rPr>
              <a:t>http://docs.python.org/library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hlinkClick r:id="rId2"/>
              </a:rPr>
              <a:t>/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FF0000"/>
                </a:solidFill>
                <a:latin typeface="Calibri"/>
              </a:rPr>
              <a:t>It is easy to create </a:t>
            </a:r>
            <a:r>
              <a:rPr lang="en-US" sz="2800" b="1" dirty="0">
                <a:solidFill>
                  <a:srgbClr val="FF0000"/>
                </a:solidFill>
                <a:latin typeface="Calibri"/>
              </a:rPr>
              <a:t>and use </a:t>
            </a:r>
            <a:r>
              <a:rPr lang="en-US" sz="2800" b="1" dirty="0" smtClean="0">
                <a:solidFill>
                  <a:srgbClr val="FF0000"/>
                </a:solidFill>
                <a:latin typeface="Calibri"/>
              </a:rPr>
              <a:t>your own modules: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FF0000"/>
                </a:solidFill>
                <a:latin typeface="Calibri"/>
              </a:rPr>
              <a:t>JUST PUT YOUR FUNCTIONS IN A SEPARATE FILE!</a:t>
            </a:r>
            <a:endParaRPr lang="en-US" sz="2800" b="1" dirty="0">
              <a:solidFill>
                <a:srgbClr val="FF0000"/>
              </a:solidFill>
              <a:latin typeface="Calibri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272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Importing Modules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382000" cy="866191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To use a module, you first have to import it into your namespace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To import the entire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module: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module_name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075934" y="3048820"/>
            <a:ext cx="3788143" cy="2598956"/>
            <a:chOff x="5131922" y="2982304"/>
            <a:chExt cx="3788143" cy="2598956"/>
          </a:xfrm>
        </p:grpSpPr>
        <p:sp>
          <p:nvSpPr>
            <p:cNvPr id="6" name="Rectangle 5"/>
            <p:cNvSpPr/>
            <p:nvPr/>
          </p:nvSpPr>
          <p:spPr>
            <a:xfrm>
              <a:off x="5206570" y="3288325"/>
              <a:ext cx="3713495" cy="2292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</p:spPr>
          <p:txBody>
            <a:bodyPr wrap="square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99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# This function makes a dictionary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n-US" sz="11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makeDict</a:t>
              </a: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(</a:t>
              </a:r>
              <a:r>
                <a:rPr kumimoji="0" lang="en-US" sz="11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fileName</a:t>
              </a: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99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kumimoji="0" lang="en-US" sz="11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333399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myFile</a:t>
              </a: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99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open(</a:t>
              </a:r>
              <a:r>
                <a:rPr kumimoji="0" lang="en-US" sz="11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fileName</a:t>
              </a: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99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, "r")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99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kumimoji="0" lang="en-US" sz="11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333399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myDict</a:t>
              </a: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99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 = {}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99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   for line in </a:t>
              </a:r>
              <a:r>
                <a:rPr kumimoji="0" lang="en-US" sz="11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333399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myFile</a:t>
              </a: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99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99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      fields = </a:t>
              </a:r>
              <a:r>
                <a:rPr kumimoji="0" lang="en-US" sz="11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333399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99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().split("\t")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99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kumimoji="0" lang="en-US" sz="11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333399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myDict</a:t>
              </a: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99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[fields[0]] = float(fields[1])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99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kumimoji="0" lang="en-US" sz="11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333399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myFile.close</a:t>
              </a: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99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99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   return </a:t>
              </a:r>
              <a:r>
                <a:rPr kumimoji="0" lang="en-US" sz="11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myDict</a:t>
              </a:r>
              <a:endPara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100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# This function reads a 2D</a:t>
              </a:r>
              <a:r>
                <a:rPr kumimoji="0" lang="en-US" sz="1100" b="1" i="0" u="none" strike="noStrike" kern="0" cap="none" spc="0" normalizeH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 matrix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kern="0" baseline="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100" b="1" kern="0" baseline="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100" b="1" kern="0" baseline="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makeMatrix</a:t>
              </a:r>
              <a:r>
                <a:rPr lang="en-US" sz="1100" b="1" kern="0" baseline="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100" b="1" kern="0" baseline="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fileName</a:t>
              </a:r>
              <a:r>
                <a:rPr lang="en-US" sz="1100" b="1" kern="0" baseline="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kern="0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    &lt; ... &gt; </a:t>
              </a:r>
              <a:endPara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131922" y="298230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utils.py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41728" y="3057001"/>
            <a:ext cx="4559472" cy="2614345"/>
            <a:chOff x="5131922" y="2982304"/>
            <a:chExt cx="3935265" cy="2614345"/>
          </a:xfrm>
        </p:grpSpPr>
        <p:sp>
          <p:nvSpPr>
            <p:cNvPr id="9" name="Rectangle 8"/>
            <p:cNvSpPr/>
            <p:nvPr/>
          </p:nvSpPr>
          <p:spPr>
            <a:xfrm>
              <a:off x="5206570" y="3288325"/>
              <a:ext cx="3860617" cy="23083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kumimoji="0" lang="en-US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utils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Dict1 = </a:t>
              </a:r>
              <a:r>
                <a:rPr lang="en-US" sz="1600" b="1" kern="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utils.makeDict</a:t>
              </a:r>
              <a:r>
                <a:rPr lang="en-US" sz="1600" b="1" kern="0" dirty="0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kern="0" dirty="0" err="1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sz="1600" b="1" kern="0" dirty="0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 dirty="0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Dict2 </a:t>
              </a:r>
              <a:r>
                <a:rPr lang="en-US" sz="1600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b="1" kern="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utils.makeDict</a:t>
              </a:r>
              <a:r>
                <a:rPr lang="en-US" sz="1600" b="1" kern="0" dirty="0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kern="0" dirty="0" err="1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sz="1600" b="1" kern="0" dirty="0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[2])</a:t>
              </a:r>
              <a:endPara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 err="1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Mtrx</a:t>
              </a:r>
              <a:r>
                <a:rPr lang="en-US" sz="1600" b="1" kern="0" dirty="0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kern="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utils.makeMatrix</a:t>
              </a:r>
              <a:r>
                <a:rPr lang="en-US" sz="1600" b="1" kern="0" dirty="0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(“blsm.txt”)</a:t>
              </a:r>
              <a:endPara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  <a:r>
                <a:rPr kumimoji="0" lang="en-US" sz="1600" b="1" i="0" u="none" strike="noStrike" kern="0" cap="none" spc="0" normalizeH="0" noProof="0" dirty="0" smtClean="0">
                  <a:ln>
                    <a:noFill/>
                  </a:ln>
                  <a:solidFill>
                    <a:srgbClr val="333399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 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31922" y="2982304"/>
              <a:ext cx="1288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my_prog.py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3109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The dot notation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382000" cy="866191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Why did we use </a:t>
            </a:r>
            <a:r>
              <a:rPr lang="en-US" sz="2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utils.makeDict</a:t>
            </a:r>
            <a:r>
              <a:rPr lang="en-US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instead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of just </a:t>
            </a:r>
            <a:r>
              <a:rPr lang="en-US" sz="2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makeDict</a:t>
            </a:r>
            <a:r>
              <a:rPr lang="en-US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800" dirty="0" smtClean="0">
                <a:solidFill>
                  <a:srgbClr val="0070C0"/>
                </a:solidFill>
                <a:latin typeface="Calibri"/>
              </a:rPr>
              <a:t>?</a:t>
            </a:r>
            <a:endParaRPr lang="en-US" sz="2800" dirty="0">
              <a:solidFill>
                <a:srgbClr val="0070C0"/>
              </a:solidFill>
              <a:latin typeface="Calibri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Dot notation allows the Python interpreter to organize and divide the namespace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09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Sample problem #</a:t>
            </a:r>
            <a:r>
              <a:rPr lang="en-US" dirty="0" smtClean="0">
                <a:solidFill>
                  <a:prstClr val="black"/>
                </a:solidFill>
              </a:rPr>
              <a:t>2 from previous class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959" y="1066801"/>
            <a:ext cx="8562081" cy="173238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Make the following improvements to your function: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1000" dirty="0">
              <a:solidFill>
                <a:prstClr val="black"/>
              </a:solidFill>
              <a:latin typeface="Calibri"/>
            </a:endParaRPr>
          </a:p>
          <a:p>
            <a:pPr marL="457200" indent="-4572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Add two </a:t>
            </a: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optional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arguments that will denote alternative starting values (instead of 0 and 1). </a:t>
            </a:r>
          </a:p>
          <a:p>
            <a:pPr marL="914400" lvl="1" indent="-4572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 err="1" smtClean="0">
                <a:solidFill>
                  <a:prstClr val="black"/>
                </a:solidFill>
                <a:latin typeface="Calibri"/>
              </a:rPr>
              <a:t>fibonacci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(10) 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sym typeface="Wingdings" pitchFamily="2" charset="2"/>
              </a:rPr>
              <a:t>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[0, 1, 1, 2, 3, 5, 8, 13, 21, 34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]</a:t>
            </a:r>
          </a:p>
          <a:p>
            <a:pPr marL="914400" lvl="1" indent="-4572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 err="1" smtClean="0">
                <a:solidFill>
                  <a:prstClr val="black"/>
                </a:solidFill>
                <a:latin typeface="Calibri"/>
              </a:rPr>
              <a:t>fibonacci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(10,4) </a:t>
            </a:r>
            <a:r>
              <a:rPr lang="en-US" sz="2000" dirty="0">
                <a:solidFill>
                  <a:prstClr val="black"/>
                </a:solidFill>
                <a:latin typeface="Calibri"/>
                <a:sym typeface="Wingdings" pitchFamily="2" charset="2"/>
              </a:rPr>
              <a:t> 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sym typeface="Wingdings" pitchFamily="2" charset="2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alibri"/>
                <a:sym typeface="Wingdings" pitchFamily="2" charset="2"/>
              </a:rPr>
              <a:t>4, 1, 5, 6, 11, 17, 28, 45, 73, 118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sym typeface="Wingdings" pitchFamily="2" charset="2"/>
              </a:rPr>
              <a:t>]</a:t>
            </a:r>
            <a:endParaRPr lang="en-US" sz="2000" dirty="0">
              <a:solidFill>
                <a:prstClr val="black"/>
              </a:solidFill>
              <a:latin typeface="Calibri"/>
              <a:sym typeface="Wingdings" pitchFamily="2" charset="2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 err="1" smtClean="0">
                <a:solidFill>
                  <a:prstClr val="black"/>
                </a:solidFill>
                <a:latin typeface="Calibri"/>
              </a:rPr>
              <a:t>fibonacci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(10,4,7) </a:t>
            </a:r>
            <a:r>
              <a:rPr lang="en-US" sz="2000" dirty="0">
                <a:solidFill>
                  <a:prstClr val="black"/>
                </a:solidFill>
                <a:latin typeface="Calibri"/>
                <a:sym typeface="Wingdings" pitchFamily="2" charset="2"/>
              </a:rPr>
              <a:t>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sym typeface="Wingdings" pitchFamily="2" charset="2"/>
              </a:rPr>
              <a:t>[4</a:t>
            </a:r>
            <a:r>
              <a:rPr lang="en-US" sz="2000" dirty="0">
                <a:solidFill>
                  <a:prstClr val="black"/>
                </a:solidFill>
                <a:latin typeface="Calibri"/>
                <a:sym typeface="Wingdings" pitchFamily="2" charset="2"/>
              </a:rPr>
              <a:t>, 7, 11, 18, 29, 47, 76, 123, 199, 322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sym typeface="Wingdings" pitchFamily="2" charset="2"/>
              </a:rPr>
              <a:t>]</a:t>
            </a:r>
            <a:endParaRPr lang="en-US" sz="2000" dirty="0">
              <a:solidFill>
                <a:prstClr val="black"/>
              </a:solidFill>
              <a:latin typeface="Calibri"/>
              <a:sym typeface="Wingdings" pitchFamily="2" charset="2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1000" dirty="0" smtClean="0">
              <a:solidFill>
                <a:prstClr val="black"/>
              </a:solidFill>
              <a:latin typeface="Calibri"/>
            </a:endParaRPr>
          </a:p>
          <a:p>
            <a:pPr marL="457200" indent="-4572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Return, in addition to the sequence, also the ratio of the last two elements you calculated (how would you return it?).</a:t>
            </a:r>
          </a:p>
          <a:p>
            <a:pPr marL="457200" indent="-4572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endParaRPr lang="en-US" sz="1000" dirty="0" smtClean="0">
              <a:solidFill>
                <a:prstClr val="black"/>
              </a:solidFill>
              <a:latin typeface="Calibri"/>
            </a:endParaRPr>
          </a:p>
          <a:p>
            <a:pPr marL="457200" indent="-4572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Create a module “</a:t>
            </a:r>
            <a:r>
              <a:rPr lang="en-US" sz="2400" b="1" dirty="0" err="1" smtClean="0">
                <a:solidFill>
                  <a:prstClr val="black"/>
                </a:solidFill>
                <a:latin typeface="Calibri"/>
              </a:rPr>
              <a:t>my_math</a:t>
            </a: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” and include your function in this module. Import this module into another program and use the function. 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28" name="Picture 4" descr="File:Fibonacci spiral 34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026" y="5944054"/>
            <a:ext cx="1444974" cy="91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37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Recall Solution </a:t>
            </a:r>
            <a:r>
              <a:rPr lang="en-US" dirty="0" smtClean="0">
                <a:solidFill>
                  <a:prstClr val="black"/>
                </a:solidFill>
              </a:rPr>
              <a:t>#</a:t>
            </a:r>
            <a:r>
              <a:rPr lang="en-US" dirty="0" smtClean="0">
                <a:solidFill>
                  <a:prstClr val="black"/>
                </a:solidFill>
              </a:rPr>
              <a:t>2 from previous class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2956" y="1104968"/>
            <a:ext cx="7462865" cy="452431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Calculate Fibonacci series up to 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fibonacci</a:t>
            </a: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(n, start1=0, start2=1):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fib_seq</a:t>
            </a: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= [start1, start2];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for i in range(2,n):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fib_seq.append</a:t>
            </a: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fib_seq</a:t>
            </a: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[i-1</a:t>
            </a:r>
            <a:r>
              <a:rPr lang="en-US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]+</a:t>
            </a:r>
            <a:r>
              <a:rPr lang="en-US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fib_seq</a:t>
            </a:r>
            <a:r>
              <a:rPr lang="en-US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[i-2</a:t>
            </a: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])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	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ratio = </a:t>
            </a:r>
            <a:r>
              <a:rPr lang="en-US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float(</a:t>
            </a:r>
            <a:r>
              <a:rPr lang="en-US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fib_seq</a:t>
            </a:r>
            <a:r>
              <a:rPr lang="en-US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[n-1])/float(</a:t>
            </a:r>
            <a:r>
              <a:rPr lang="en-US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fib_seq</a:t>
            </a:r>
            <a:r>
              <a:rPr lang="en-US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[n-2])     </a:t>
            </a:r>
            <a:endParaRPr lang="en-US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return [</a:t>
            </a:r>
            <a:r>
              <a:rPr lang="en-US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fib_seq</a:t>
            </a: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[0:n], ratio] </a:t>
            </a:r>
            <a:endParaRPr lang="en-US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, ratio = </a:t>
            </a:r>
            <a:r>
              <a:rPr lang="en-US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fibonacci</a:t>
            </a:r>
            <a:r>
              <a:rPr lang="en-US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(1000</a:t>
            </a: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print "first 10 elements:",</a:t>
            </a:r>
            <a:r>
              <a:rPr lang="en-US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[0:10]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print "ratio:", ratio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kern="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# Will print: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kern="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# first 10 elements</a:t>
            </a:r>
            <a:r>
              <a:rPr lang="en-US" b="1" i="1" kern="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:[</a:t>
            </a:r>
            <a:r>
              <a:rPr lang="en-US" b="1" i="1" kern="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0, 1, 1, 2, 3, 5, 8, 13, </a:t>
            </a:r>
            <a:r>
              <a:rPr lang="en-US" b="1" i="1" kern="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21,34</a:t>
            </a:r>
            <a:r>
              <a:rPr lang="en-US" b="1" i="1" kern="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kern="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# ratio: 1.61803398875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36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 - EL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24198</TotalTime>
  <Words>915</Words>
  <Application>Microsoft Office PowerPoint</Application>
  <PresentationFormat>On-screen Show (4:3)</PresentationFormat>
  <Paragraphs>216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Default Design</vt:lpstr>
      <vt:lpstr>Office Theme</vt:lpstr>
      <vt:lpstr>1_Office Theme</vt:lpstr>
      <vt:lpstr>Modules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William S Noble</dc:creator>
  <cp:lastModifiedBy>Elhanan Borenstein</cp:lastModifiedBy>
  <cp:revision>302</cp:revision>
  <cp:lastPrinted>2012-02-07T22:52:01Z</cp:lastPrinted>
  <dcterms:created xsi:type="dcterms:W3CDTF">2008-01-08T19:18:25Z</dcterms:created>
  <dcterms:modified xsi:type="dcterms:W3CDTF">2018-02-14T00:40:06Z</dcterms:modified>
</cp:coreProperties>
</file>