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93" r:id="rId2"/>
    <p:sldId id="266" r:id="rId3"/>
    <p:sldId id="473" r:id="rId4"/>
    <p:sldId id="503" r:id="rId5"/>
    <p:sldId id="502" r:id="rId6"/>
    <p:sldId id="501" r:id="rId7"/>
    <p:sldId id="494" r:id="rId8"/>
    <p:sldId id="504" r:id="rId9"/>
    <p:sldId id="499" r:id="rId10"/>
    <p:sldId id="418" r:id="rId11"/>
    <p:sldId id="485" r:id="rId12"/>
    <p:sldId id="500" r:id="rId13"/>
    <p:sldId id="472" r:id="rId14"/>
    <p:sldId id="487" r:id="rId15"/>
    <p:sldId id="488" r:id="rId16"/>
    <p:sldId id="489" r:id="rId17"/>
    <p:sldId id="490" r:id="rId18"/>
    <p:sldId id="491" r:id="rId19"/>
    <p:sldId id="492" r:id="rId20"/>
    <p:sldId id="481" r:id="rId21"/>
    <p:sldId id="482" r:id="rId22"/>
    <p:sldId id="486" r:id="rId23"/>
    <p:sldId id="484" r:id="rId24"/>
    <p:sldId id="405" r:id="rId25"/>
    <p:sldId id="466" r:id="rId26"/>
    <p:sldId id="467" r:id="rId27"/>
    <p:sldId id="457" r:id="rId28"/>
    <p:sldId id="458" r:id="rId29"/>
    <p:sldId id="459" r:id="rId30"/>
    <p:sldId id="461" r:id="rId31"/>
    <p:sldId id="498" r:id="rId32"/>
    <p:sldId id="470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899"/>
    <a:srgbClr val="BD05A7"/>
    <a:srgbClr val="8997FB"/>
    <a:srgbClr val="5C6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80810" autoAdjust="0"/>
  </p:normalViewPr>
  <p:slideViewPr>
    <p:cSldViewPr snapToGrid="0" snapToObjects="1">
      <p:cViewPr varScale="1">
        <p:scale>
          <a:sx n="88" d="100"/>
          <a:sy n="88" d="100"/>
        </p:scale>
        <p:origin x="-15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B6C8F8-BAF1-4771-8ABC-F292796824D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CBDB18-3D9F-4418-9A87-947707E85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6C4-6244-410F-ADEC-3A86893A4423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14E9-4222-4A72-8713-D3519DB6E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41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Small vs. large parsimony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Fitch’s algorithm:</a:t>
            </a:r>
          </a:p>
          <a:p>
            <a:pPr marL="796925" lvl="1" indent="-339725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Bottom-up phase</a:t>
            </a:r>
            <a:r>
              <a:rPr lang="en-US" sz="2400" dirty="0"/>
              <a:t>: Determine the set of possible </a:t>
            </a:r>
            <a:r>
              <a:rPr lang="en-US" sz="2400" dirty="0" smtClean="0"/>
              <a:t>states</a:t>
            </a:r>
            <a:endParaRPr lang="en-US" sz="2400" dirty="0"/>
          </a:p>
          <a:p>
            <a:pPr marL="796925" lvl="1" indent="-339725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Top-down phase</a:t>
            </a:r>
            <a:r>
              <a:rPr lang="en-US" sz="2400" dirty="0"/>
              <a:t>: Pick a state for each internal node</a:t>
            </a:r>
            <a:endParaRPr lang="en-US" sz="20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Searching the tree space: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Exhaustive search, branch and bound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Hill climbing w/ Nearest-Neighbor Interchange</a:t>
            </a:r>
            <a:endParaRPr lang="en-US" sz="24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Branch confidence and bootstrap support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quick review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18" y="1160985"/>
            <a:ext cx="3402595" cy="14754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 descr="HillClimb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376" y="3544533"/>
            <a:ext cx="2599153" cy="11154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1" descr="unrooted_tree_example_with_branch_support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4049" y="4767942"/>
            <a:ext cx="1601479" cy="15841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0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Why clustering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6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Clustering genes or conditions is a basic tool for the analysis of expression profiles, and </a:t>
            </a:r>
            <a:r>
              <a:rPr lang="en-US" sz="2800" dirty="0" smtClean="0"/>
              <a:t>can be </a:t>
            </a:r>
            <a:r>
              <a:rPr lang="en-US" sz="2800" dirty="0"/>
              <a:t>useful for many purposes, </a:t>
            </a:r>
            <a:r>
              <a:rPr lang="en-US" sz="2800" dirty="0" smtClean="0"/>
              <a:t>including:</a:t>
            </a:r>
            <a:endParaRPr lang="en-US" sz="2800" dirty="0"/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Inferring functions </a:t>
            </a:r>
            <a:r>
              <a:rPr lang="en-US" sz="2400" dirty="0"/>
              <a:t>of unknown </a:t>
            </a:r>
            <a:r>
              <a:rPr lang="en-US" sz="2400" dirty="0" smtClean="0"/>
              <a:t>genes </a:t>
            </a:r>
            <a:br>
              <a:rPr lang="en-US" sz="2400" dirty="0" smtClean="0"/>
            </a:br>
            <a:r>
              <a:rPr lang="en-US" sz="2000" dirty="0" smtClean="0"/>
              <a:t>(assuming a similar </a:t>
            </a:r>
            <a:r>
              <a:rPr lang="en-US" sz="2000" dirty="0"/>
              <a:t>expression </a:t>
            </a:r>
            <a:r>
              <a:rPr lang="en-US" sz="2000" dirty="0" smtClean="0"/>
              <a:t>pattern implies </a:t>
            </a:r>
            <a:r>
              <a:rPr lang="en-US" sz="2000" dirty="0"/>
              <a:t>a similar function).</a:t>
            </a:r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Identifying </a:t>
            </a:r>
            <a:r>
              <a:rPr lang="en-US" sz="2400" dirty="0"/>
              <a:t>disease </a:t>
            </a:r>
            <a:r>
              <a:rPr lang="en-US" sz="2400" dirty="0" smtClean="0"/>
              <a:t>profiles </a:t>
            </a:r>
            <a:br>
              <a:rPr lang="en-US" sz="2400" dirty="0" smtClean="0"/>
            </a:br>
            <a:r>
              <a:rPr lang="en-US" sz="2000" dirty="0" smtClean="0"/>
              <a:t>(tissues </a:t>
            </a:r>
            <a:r>
              <a:rPr lang="en-US" sz="2000" dirty="0"/>
              <a:t>with similar pathology should yield similar </a:t>
            </a:r>
            <a:r>
              <a:rPr lang="en-US" sz="2000" dirty="0" smtClean="0"/>
              <a:t>expression profiles).</a:t>
            </a:r>
            <a:endParaRPr lang="en-US" sz="2000" dirty="0"/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Deciphering </a:t>
            </a:r>
            <a:r>
              <a:rPr lang="en-US" sz="2400" dirty="0"/>
              <a:t>regulatory </a:t>
            </a:r>
            <a:r>
              <a:rPr lang="en-US" sz="2400" dirty="0" smtClean="0"/>
              <a:t>mechanisms: </a:t>
            </a:r>
            <a:r>
              <a:rPr lang="en-US" sz="2400" dirty="0"/>
              <a:t>co-expression of genes may imply co-regulation</a:t>
            </a:r>
            <a:r>
              <a:rPr lang="en-US" sz="2400" dirty="0" smtClean="0"/>
              <a:t>.</a:t>
            </a:r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Reducing dimensionality.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Why clustering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7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351033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Why is clustering a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hard computational problem?</a:t>
            </a:r>
            <a:endParaRPr lang="en-US" dirty="0">
              <a:latin typeface="+mn-lt"/>
            </a:endParaRPr>
          </a:p>
        </p:txBody>
      </p:sp>
      <p:pic>
        <p:nvPicPr>
          <p:cNvPr id="6" name="Picture 2" descr="Photo of Star 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9" y="2722048"/>
            <a:ext cx="4580675" cy="32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95794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Many algorithms:</a:t>
            </a:r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Hierarchical clustering</a:t>
            </a:r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k-means</a:t>
            </a:r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self-organizing maps (SOM)</a:t>
            </a:r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/>
              <a:t>Knn</a:t>
            </a:r>
            <a:endParaRPr lang="en-US" sz="2000" dirty="0"/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PCC</a:t>
            </a:r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CLICK</a:t>
            </a:r>
            <a:endParaRPr lang="en-US" sz="2000" dirty="0"/>
          </a:p>
          <a:p>
            <a:pPr marL="342900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There are many formulations of the clustering problem;</a:t>
            </a:r>
            <a:br>
              <a:rPr lang="en-US" sz="2800" dirty="0"/>
            </a:br>
            <a:r>
              <a:rPr lang="en-US" sz="2800" dirty="0"/>
              <a:t>most of them are </a:t>
            </a:r>
            <a:r>
              <a:rPr lang="en-US" sz="2800" b="1" dirty="0"/>
              <a:t>NP-hard (why?)</a:t>
            </a:r>
            <a:r>
              <a:rPr lang="en-US" sz="2800" dirty="0"/>
              <a:t>. </a:t>
            </a:r>
          </a:p>
          <a:p>
            <a:pPr marL="342900" lvl="0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results </a:t>
            </a:r>
            <a:r>
              <a:rPr lang="en-US" sz="2800" dirty="0" smtClean="0"/>
              <a:t>(i.e., obtained clusters) can vary </a:t>
            </a:r>
            <a:r>
              <a:rPr lang="en-US" sz="2800" dirty="0"/>
              <a:t>drastically depending </a:t>
            </a:r>
            <a:r>
              <a:rPr lang="en-US" sz="2800" dirty="0" smtClean="0"/>
              <a:t>on: </a:t>
            </a:r>
            <a:endParaRPr lang="en-US" sz="2800" dirty="0"/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Clustering </a:t>
            </a:r>
            <a:r>
              <a:rPr lang="en-US" sz="2400" dirty="0"/>
              <a:t>method</a:t>
            </a:r>
          </a:p>
          <a:p>
            <a:pPr marL="800100" lvl="1" indent="-342900">
              <a:spcAft>
                <a:spcPts val="3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Parameters </a:t>
            </a:r>
            <a:r>
              <a:rPr lang="en-US" sz="2400" dirty="0"/>
              <a:t>specific to each clustering method (e.g. number of </a:t>
            </a:r>
            <a:r>
              <a:rPr lang="en-US" sz="2400" dirty="0" smtClean="0"/>
              <a:t>centers </a:t>
            </a:r>
            <a:r>
              <a:rPr lang="en-US" sz="2400" dirty="0"/>
              <a:t>for the </a:t>
            </a:r>
            <a:r>
              <a:rPr lang="en-US" sz="2400" dirty="0" smtClean="0"/>
              <a:t>k-mean method, </a:t>
            </a:r>
            <a:r>
              <a:rPr lang="en-US" sz="2400" dirty="0"/>
              <a:t>agglomeration rule for hierarchical clustering, </a:t>
            </a:r>
            <a:r>
              <a:rPr lang="en-US" sz="2400" dirty="0" smtClean="0"/>
              <a:t>etc.)</a:t>
            </a:r>
            <a:endParaRPr lang="en-US" sz="24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One problem, numerous solutions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6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8" y="894735"/>
            <a:ext cx="6813751" cy="2733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Different views of clustering …</a:t>
            </a:r>
            <a:endParaRPr lang="en-US" dirty="0"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" y="1118259"/>
            <a:ext cx="3304600" cy="2382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www.stccmop.org/files/images/clustering_diagra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1118259"/>
            <a:ext cx="2835740" cy="23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608731" y="1985411"/>
            <a:ext cx="336363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8" y="894735"/>
            <a:ext cx="6813751" cy="2733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Different views of clustering …</a:t>
            </a:r>
            <a:endParaRPr lang="en-US" dirty="0"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" y="1118259"/>
            <a:ext cx="3304600" cy="2382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www.stccmop.org/files/images/clustering_diagra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1118259"/>
            <a:ext cx="2835740" cy="23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736547" y="2064067"/>
            <a:ext cx="336363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550" y="1533815"/>
            <a:ext cx="7167725" cy="4444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9" y="1651089"/>
            <a:ext cx="6916686" cy="42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1432" y="1651089"/>
            <a:ext cx="4040843" cy="4222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8" y="894735"/>
            <a:ext cx="6813751" cy="2733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Different views of clustering …</a:t>
            </a:r>
            <a:endParaRPr lang="en-US" dirty="0"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" y="1118259"/>
            <a:ext cx="3304600" cy="2382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www.stccmop.org/files/images/clustering_diagra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1118259"/>
            <a:ext cx="2835740" cy="23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736547" y="2064067"/>
            <a:ext cx="336363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550" y="1533815"/>
            <a:ext cx="7167725" cy="4444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9" y="1651089"/>
            <a:ext cx="6916686" cy="42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1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8" y="894735"/>
            <a:ext cx="6813751" cy="2733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Different views of clustering …</a:t>
            </a:r>
            <a:endParaRPr lang="en-US" dirty="0"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" y="1118259"/>
            <a:ext cx="3304600" cy="2382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www.stccmop.org/files/images/clustering_diagra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1118259"/>
            <a:ext cx="2835740" cy="23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736547" y="2064067"/>
            <a:ext cx="336363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550" y="1533815"/>
            <a:ext cx="7167725" cy="4444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9" y="1651089"/>
            <a:ext cx="6916686" cy="42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19878" y="2037412"/>
            <a:ext cx="6590423" cy="4749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78" y="3907075"/>
            <a:ext cx="2932829" cy="29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3" y="2085877"/>
            <a:ext cx="1924830" cy="1387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0"/>
          <p:cNvSpPr>
            <a:spLocks noChangeArrowheads="1"/>
          </p:cNvSpPr>
          <p:nvPr/>
        </p:nvSpPr>
        <p:spPr bwMode="auto">
          <a:xfrm rot="5400000">
            <a:off x="3887849" y="3375582"/>
            <a:ext cx="302136" cy="611908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77" y="3907075"/>
            <a:ext cx="2932829" cy="29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4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8" y="894735"/>
            <a:ext cx="6813751" cy="2733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Different views of clustering …</a:t>
            </a:r>
            <a:endParaRPr lang="en-US" dirty="0"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" y="1118259"/>
            <a:ext cx="3304600" cy="2382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www.stccmop.org/files/images/clustering_diagra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1118259"/>
            <a:ext cx="2835740" cy="23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736547" y="2064067"/>
            <a:ext cx="336363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550" y="1533815"/>
            <a:ext cx="7167725" cy="4444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9" y="1651089"/>
            <a:ext cx="6916686" cy="42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19878" y="2037412"/>
            <a:ext cx="6590423" cy="4749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78" y="3907075"/>
            <a:ext cx="2932829" cy="29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3" y="2085877"/>
            <a:ext cx="1924830" cy="1387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0"/>
          <p:cNvSpPr>
            <a:spLocks noChangeArrowheads="1"/>
          </p:cNvSpPr>
          <p:nvPr/>
        </p:nvSpPr>
        <p:spPr bwMode="auto">
          <a:xfrm rot="5400000">
            <a:off x="3887849" y="3375582"/>
            <a:ext cx="302136" cy="611908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78" y="894735"/>
            <a:ext cx="6813751" cy="2733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Different views of clustering …</a:t>
            </a:r>
            <a:endParaRPr lang="en-US" dirty="0"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" y="1118259"/>
            <a:ext cx="3304600" cy="2382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www.stccmop.org/files/images/clustering_diagra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32" y="1118259"/>
            <a:ext cx="2835740" cy="23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736547" y="2064067"/>
            <a:ext cx="336363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550" y="1533815"/>
            <a:ext cx="7167725" cy="4444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9" y="1651089"/>
            <a:ext cx="6916686" cy="42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19878" y="2037412"/>
            <a:ext cx="6590423" cy="4749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78" y="3907075"/>
            <a:ext cx="2932829" cy="29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3" y="2085877"/>
            <a:ext cx="1924830" cy="1387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0"/>
          <p:cNvSpPr>
            <a:spLocks noChangeArrowheads="1"/>
          </p:cNvSpPr>
          <p:nvPr/>
        </p:nvSpPr>
        <p:spPr bwMode="auto">
          <a:xfrm rot="5400000">
            <a:off x="3887849" y="3375582"/>
            <a:ext cx="302136" cy="611908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43" y="3384453"/>
            <a:ext cx="3147245" cy="249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77" y="3907075"/>
            <a:ext cx="2932829" cy="29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78" y="3895127"/>
            <a:ext cx="2932829" cy="296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9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43000"/>
            <a:ext cx="8790214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Clustering</a:t>
            </a:r>
            <a:endParaRPr lang="en-US" sz="36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2390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Elhanan </a:t>
            </a:r>
            <a:r>
              <a:rPr lang="en-US" sz="2800" b="1" dirty="0" err="1" smtClean="0">
                <a:solidFill>
                  <a:schemeClr val="tx1"/>
                </a:solidFill>
              </a:rPr>
              <a:t>Borenstein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9188" y="6616028"/>
            <a:ext cx="28248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2465"/>
                </a:solidFill>
              </a:rPr>
              <a:t>Some slides adapted from Jacques </a:t>
            </a:r>
            <a:r>
              <a:rPr lang="en-US" sz="1100" dirty="0">
                <a:solidFill>
                  <a:srgbClr val="002465"/>
                </a:solidFill>
              </a:rPr>
              <a:t>van </a:t>
            </a:r>
            <a:r>
              <a:rPr lang="en-US" sz="1100" dirty="0" err="1">
                <a:solidFill>
                  <a:srgbClr val="002465"/>
                </a:solidFill>
              </a:rPr>
              <a:t>Helden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3625" y="1066800"/>
            <a:ext cx="8503118" cy="171490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An </a:t>
            </a:r>
            <a:r>
              <a:rPr lang="en-US" sz="2800" dirty="0"/>
              <a:t>important step in </a:t>
            </a:r>
            <a:r>
              <a:rPr lang="en-US" sz="2800" dirty="0" smtClean="0"/>
              <a:t>many </a:t>
            </a:r>
            <a:r>
              <a:rPr lang="en-US" sz="2800" dirty="0"/>
              <a:t>clustering </a:t>
            </a:r>
            <a:r>
              <a:rPr lang="en-US" sz="2800" dirty="0" smtClean="0"/>
              <a:t>methods is the selection of a </a:t>
            </a:r>
            <a:r>
              <a:rPr lang="en-US" sz="2800" dirty="0"/>
              <a:t>distance </a:t>
            </a:r>
            <a:r>
              <a:rPr lang="en-US" sz="2800" dirty="0" smtClean="0"/>
              <a:t>measure (</a:t>
            </a:r>
            <a:r>
              <a:rPr lang="en-US" sz="2800" b="1" dirty="0" smtClean="0"/>
              <a:t>metric</a:t>
            </a:r>
            <a:r>
              <a:rPr lang="en-US" sz="2800" dirty="0" smtClean="0"/>
              <a:t>), defining the distance </a:t>
            </a:r>
            <a:r>
              <a:rPr lang="en-US" sz="2800" dirty="0"/>
              <a:t>between </a:t>
            </a:r>
            <a:r>
              <a:rPr lang="en-US" sz="2800" dirty="0" smtClean="0"/>
              <a:t>2 data </a:t>
            </a:r>
            <a:r>
              <a:rPr lang="en-US" sz="2800" dirty="0"/>
              <a:t>points (e.g., </a:t>
            </a:r>
            <a:r>
              <a:rPr lang="en-US" sz="2800" dirty="0" smtClean="0"/>
              <a:t>2 genes)</a:t>
            </a:r>
            <a:endParaRPr lang="en-US" sz="28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Measuring similarity/distance</a:t>
            </a:r>
            <a:endParaRPr lang="en-US" dirty="0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29" y="3040513"/>
            <a:ext cx="3139820" cy="27762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633833" y="3573096"/>
            <a:ext cx="1078354" cy="1085819"/>
            <a:chOff x="4565184" y="3484960"/>
            <a:chExt cx="1078354" cy="108581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565184" y="3628724"/>
              <a:ext cx="295574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74133" y="3484960"/>
              <a:ext cx="869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“Point” 1</a:t>
              </a:r>
              <a:endParaRPr lang="en-US" sz="1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565184" y="4406766"/>
              <a:ext cx="295574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74133" y="4263002"/>
              <a:ext cx="869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“Point” 2</a:t>
              </a:r>
              <a:endParaRPr lang="en-US" sz="1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58187" y="3573096"/>
            <a:ext cx="2246128" cy="1067541"/>
            <a:chOff x="5489538" y="3484960"/>
            <a:chExt cx="2246128" cy="1067541"/>
          </a:xfrm>
        </p:grpSpPr>
        <p:sp>
          <p:nvSpPr>
            <p:cNvPr id="12" name="TextBox 11"/>
            <p:cNvSpPr txBox="1"/>
            <p:nvPr/>
          </p:nvSpPr>
          <p:spPr>
            <a:xfrm>
              <a:off x="5489538" y="3484960"/>
              <a:ext cx="2246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: [0.1 0.0 0.6 1.0 2.1 0.4 0.2]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9538" y="4244724"/>
              <a:ext cx="2246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: [0.2 1.0 0.8 0.4 1.4 0.5 0.3]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9581" y="4746766"/>
            <a:ext cx="3478749" cy="1825298"/>
            <a:chOff x="4930932" y="4658630"/>
            <a:chExt cx="3478749" cy="1825298"/>
          </a:xfrm>
        </p:grpSpPr>
        <p:sp>
          <p:nvSpPr>
            <p:cNvPr id="16" name="Down Arrow 15"/>
            <p:cNvSpPr/>
            <p:nvPr/>
          </p:nvSpPr>
          <p:spPr>
            <a:xfrm>
              <a:off x="6448926" y="4658630"/>
              <a:ext cx="442762" cy="5967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0932" y="5263081"/>
              <a:ext cx="3478749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Genes are points in the </a:t>
              </a:r>
              <a:br>
                <a:rPr lang="en-US" b="1" dirty="0" smtClean="0"/>
              </a:br>
              <a:r>
                <a:rPr lang="en-US" b="1" dirty="0" smtClean="0"/>
                <a:t>multi-dimensional space R</a:t>
              </a:r>
              <a:r>
                <a:rPr lang="en-US" b="1" baseline="30000" dirty="0" smtClean="0"/>
                <a:t>n</a:t>
              </a:r>
              <a:endParaRPr lang="en-US" b="1" dirty="0" smtClean="0"/>
            </a:p>
            <a:p>
              <a:pPr algn="ctr"/>
              <a:r>
                <a:rPr lang="en-US" sz="1400" dirty="0" smtClean="0"/>
                <a:t>(where n denotes the </a:t>
              </a:r>
              <a:br>
                <a:rPr lang="en-US" sz="1400" dirty="0" smtClean="0"/>
              </a:br>
              <a:r>
                <a:rPr lang="en-US" sz="1400" dirty="0" smtClean="0"/>
                <a:t>number of conditions)</a:t>
              </a:r>
              <a:br>
                <a:rPr lang="en-US" sz="1400" dirty="0" smtClean="0"/>
              </a:br>
              <a:endParaRPr lang="en-US" sz="1400" baseline="30000" dirty="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7" y="3573096"/>
            <a:ext cx="2086022" cy="210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0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3625" y="1066800"/>
            <a:ext cx="8503118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So … how do we measure the distance between two point in a multi-dimensional space?</a:t>
            </a:r>
            <a:endParaRPr lang="en-US" sz="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Measuring similarity/distance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2072" y="2252902"/>
            <a:ext cx="4839855" cy="4455462"/>
            <a:chOff x="2152072" y="2252902"/>
            <a:chExt cx="4839855" cy="445546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072" y="2252902"/>
              <a:ext cx="4839855" cy="4455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16-Point Star 23"/>
            <p:cNvSpPr/>
            <p:nvPr/>
          </p:nvSpPr>
          <p:spPr>
            <a:xfrm>
              <a:off x="5612305" y="3021206"/>
              <a:ext cx="160219" cy="160219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B</a:t>
              </a:r>
              <a:endParaRPr lang="en-US" sz="1200" b="1" dirty="0"/>
            </a:p>
          </p:txBody>
        </p:sp>
        <p:sp>
          <p:nvSpPr>
            <p:cNvPr id="25" name="16-Point Star 24"/>
            <p:cNvSpPr/>
            <p:nvPr/>
          </p:nvSpPr>
          <p:spPr>
            <a:xfrm>
              <a:off x="3514204" y="4316785"/>
              <a:ext cx="160219" cy="160219"/>
            </a:xfrm>
            <a:prstGeom prst="star16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81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3624" y="1066800"/>
            <a:ext cx="8667090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So … how do we measure the distance between two point in a multi-dimensional space?</a:t>
            </a:r>
            <a:endParaRPr lang="en-US" sz="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Common </a:t>
            </a:r>
            <a:r>
              <a:rPr lang="en-US" sz="2800" dirty="0"/>
              <a:t>distance functions: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Euclidean</a:t>
            </a:r>
            <a:r>
              <a:rPr lang="en-US" sz="2400" dirty="0"/>
              <a:t> distance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a.k.a</a:t>
            </a:r>
            <a:r>
              <a:rPr lang="en-US" sz="2000" dirty="0" smtClean="0"/>
              <a:t> “distance </a:t>
            </a:r>
            <a:r>
              <a:rPr lang="en-US" sz="2000" dirty="0"/>
              <a:t>as the crow </a:t>
            </a:r>
            <a:r>
              <a:rPr lang="en-US" sz="2000" dirty="0" smtClean="0"/>
              <a:t>flies” </a:t>
            </a:r>
            <a:r>
              <a:rPr lang="en-US" sz="2000" dirty="0"/>
              <a:t>or </a:t>
            </a:r>
            <a:r>
              <a:rPr lang="en-US" sz="2000" dirty="0" smtClean="0"/>
              <a:t>distance</a:t>
            </a:r>
            <a:r>
              <a:rPr lang="en-US" sz="2000" dirty="0"/>
              <a:t>).</a:t>
            </a:r>
            <a:r>
              <a:rPr lang="en-US" sz="2400" dirty="0"/>
              <a:t>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Manhattan</a:t>
            </a:r>
            <a:r>
              <a:rPr lang="en-US" sz="2400" dirty="0"/>
              <a:t> distance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a.k.a</a:t>
            </a:r>
            <a:r>
              <a:rPr lang="en-US" sz="2000" dirty="0" smtClean="0"/>
              <a:t> </a:t>
            </a:r>
            <a:r>
              <a:rPr lang="en-US" sz="2000" b="1" dirty="0"/>
              <a:t>taxicab </a:t>
            </a:r>
            <a:r>
              <a:rPr lang="en-US" sz="2000" b="1" dirty="0" smtClean="0"/>
              <a:t>distance</a:t>
            </a:r>
            <a:r>
              <a:rPr lang="en-US" sz="2000" dirty="0" smtClean="0"/>
              <a:t>)</a:t>
            </a:r>
            <a:endParaRPr lang="en-US" sz="2000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maximum</a:t>
            </a:r>
            <a:r>
              <a:rPr lang="en-US" sz="2400" dirty="0"/>
              <a:t> norm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a.k.a</a:t>
            </a:r>
            <a:r>
              <a:rPr lang="en-US" sz="2000" dirty="0" smtClean="0"/>
              <a:t> </a:t>
            </a:r>
            <a:r>
              <a:rPr lang="en-US" sz="2000" b="1" dirty="0"/>
              <a:t>infinity </a:t>
            </a:r>
            <a:r>
              <a:rPr lang="en-US" sz="2000" b="1" dirty="0" smtClean="0"/>
              <a:t>distance</a:t>
            </a:r>
            <a:r>
              <a:rPr lang="en-US" sz="2000" dirty="0" smtClean="0"/>
              <a:t>)</a:t>
            </a:r>
            <a:endParaRPr lang="en-US" sz="2000" dirty="0"/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b="1" dirty="0" smtClean="0"/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/>
              <a:t>Correlation</a:t>
            </a:r>
            <a:r>
              <a:rPr lang="en-US" sz="2400" dirty="0" smtClean="0"/>
              <a:t> (Pearson, Spearman, Absolute </a:t>
            </a:r>
            <a:r>
              <a:rPr lang="en-US" sz="2400" dirty="0"/>
              <a:t>Value </a:t>
            </a:r>
            <a:r>
              <a:rPr lang="en-US" sz="2400" dirty="0" smtClean="0"/>
              <a:t>of Correlation, etc.)</a:t>
            </a:r>
          </a:p>
          <a:p>
            <a:pPr marL="800100" lvl="1" indent="-342900"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Measuring similarity/distance</a:t>
            </a:r>
            <a:endParaRPr lang="en-US" dirty="0">
              <a:latin typeface="+mn-lt"/>
            </a:endParaRPr>
          </a:p>
        </p:txBody>
      </p:sp>
      <p:pic>
        <p:nvPicPr>
          <p:cNvPr id="43010" name="Picture 2" descr="File:Manhattan distan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03" y="3906231"/>
            <a:ext cx="1377522" cy="137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\|\boldsymbol{x}\| := \sqrt{x_1^2 + \cdots + x_n^2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40" y="3077026"/>
            <a:ext cx="18859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853590" y="1933203"/>
            <a:ext cx="1866900" cy="931307"/>
            <a:chOff x="6853590" y="1933203"/>
            <a:chExt cx="1866900" cy="931307"/>
          </a:xfrm>
        </p:grpSpPr>
        <p:pic>
          <p:nvPicPr>
            <p:cNvPr id="43014" name="Picture 6" descr="\|\mathbf{x}\|_p := \bigg( \sum_{i=1}^n |x_i|^p \bigg)^{1/p}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3590" y="2302535"/>
              <a:ext cx="1866900" cy="561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342847" y="1933203"/>
              <a:ext cx="88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p-norm</a:t>
              </a:r>
              <a:endParaRPr lang="en-US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9731" y="3060120"/>
            <a:ext cx="4648019" cy="1971100"/>
            <a:chOff x="3859731" y="3060120"/>
            <a:chExt cx="4648019" cy="1971100"/>
          </a:xfrm>
        </p:grpSpPr>
        <p:sp>
          <p:nvSpPr>
            <p:cNvPr id="11" name="Rectangle 10"/>
            <p:cNvSpPr/>
            <p:nvPr/>
          </p:nvSpPr>
          <p:spPr>
            <a:xfrm>
              <a:off x="7342847" y="3060120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</a:rPr>
                <a:t>2-norm</a:t>
              </a:r>
              <a:endParaRPr lang="en-US" i="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46" y="3888118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</a:rPr>
                <a:t>1-norm</a:t>
              </a:r>
              <a:endParaRPr lang="en-US" i="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66330" y="4661888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</a:rPr>
                <a:t>infinity-norm</a:t>
              </a:r>
              <a:endParaRPr lang="en-US" i="1" dirty="0">
                <a:solidFill>
                  <a:srgbClr val="7030A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257390" y="3253239"/>
              <a:ext cx="1104514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371440" y="4072784"/>
              <a:ext cx="2962966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59731" y="4817679"/>
              <a:ext cx="3206599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5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3624" y="1066800"/>
            <a:ext cx="8599369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metric of choice has a marked impact on the </a:t>
            </a:r>
            <a:r>
              <a:rPr lang="en-US" sz="2800" dirty="0"/>
              <a:t>shape of the </a:t>
            </a:r>
            <a:r>
              <a:rPr lang="en-US" sz="2800" dirty="0" smtClean="0"/>
              <a:t>resulting clusters: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Some </a:t>
            </a:r>
            <a:r>
              <a:rPr lang="en-US" sz="2400" dirty="0"/>
              <a:t>elements may be close to one </a:t>
            </a:r>
            <a:r>
              <a:rPr lang="en-US" sz="2400" dirty="0" smtClean="0"/>
              <a:t>another in one metric and far from one anther in a different metric.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Consider, for example, the point (x=1,y=1) </a:t>
            </a:r>
            <a:r>
              <a:rPr lang="en-US" sz="2800" dirty="0"/>
              <a:t>and the origin (</a:t>
            </a:r>
            <a:r>
              <a:rPr lang="en-US" sz="2800" dirty="0" smtClean="0"/>
              <a:t>x=0,y=0).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What’s their distance using the 2-norm (Euclidean </a:t>
            </a:r>
            <a:r>
              <a:rPr lang="en-US" sz="2400" dirty="0"/>
              <a:t>distance </a:t>
            </a:r>
            <a:r>
              <a:rPr lang="en-US" sz="2400" dirty="0" smtClean="0"/>
              <a:t>)?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What’s their distance using the 1-norm (a.k.a. taxicab/ Manhattan norm)?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What’s </a:t>
            </a:r>
            <a:r>
              <a:rPr lang="en-US" sz="2400" dirty="0"/>
              <a:t>their distance using the </a:t>
            </a:r>
            <a:r>
              <a:rPr lang="en-US" sz="2400" dirty="0" smtClean="0"/>
              <a:t>infinity-norm?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Metric matters!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4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17558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Hierarchical clustering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3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Hierarchical</a:t>
            </a:r>
            <a:r>
              <a:rPr lang="en-US" sz="2800" dirty="0" smtClean="0"/>
              <a:t> clustering is an </a:t>
            </a:r>
            <a:r>
              <a:rPr lang="en-US" sz="2800" b="1" dirty="0" smtClean="0"/>
              <a:t>agglomerative </a:t>
            </a:r>
            <a:r>
              <a:rPr lang="en-US" sz="2800" dirty="0" smtClean="0"/>
              <a:t>clustering method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Takes </a:t>
            </a:r>
            <a:r>
              <a:rPr lang="en-US" sz="2400" dirty="0"/>
              <a:t>as input a distance matrix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Progressively </a:t>
            </a:r>
            <a:r>
              <a:rPr lang="en-US" sz="2400" dirty="0"/>
              <a:t>regroups the closest objects/groups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Hierarchical clustering</a:t>
            </a:r>
            <a:endParaRPr lang="en-US" dirty="0">
              <a:latin typeface="+mn-lt"/>
            </a:endParaRP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215380" y="3763962"/>
            <a:ext cx="3657600" cy="2819400"/>
            <a:chOff x="144" y="2496"/>
            <a:chExt cx="2304" cy="1776"/>
          </a:xfrm>
        </p:grpSpPr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144" y="2496"/>
              <a:ext cx="2304" cy="1776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539" y="3314"/>
              <a:ext cx="6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object 2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539" y="3054"/>
              <a:ext cx="6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object 4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1539" y="2537"/>
              <a:ext cx="6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object 1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539" y="3573"/>
              <a:ext cx="6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object 3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1539" y="2795"/>
              <a:ext cx="6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object 5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150" y="3254"/>
              <a:ext cx="34" cy="4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AutoShape 10"/>
            <p:cNvCxnSpPr>
              <a:cxnSpLocks noChangeShapeType="1"/>
              <a:stCxn id="45" idx="4"/>
              <a:endCxn id="40" idx="1"/>
            </p:cNvCxnSpPr>
            <p:nvPr/>
          </p:nvCxnSpPr>
          <p:spPr bwMode="auto">
            <a:xfrm rot="16200000" flipH="1">
              <a:off x="1299" y="3164"/>
              <a:ext cx="108" cy="372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1"/>
            <p:cNvCxnSpPr>
              <a:cxnSpLocks noChangeShapeType="1"/>
              <a:stCxn id="45" idx="0"/>
              <a:endCxn id="41" idx="1"/>
            </p:cNvCxnSpPr>
            <p:nvPr/>
          </p:nvCxnSpPr>
          <p:spPr bwMode="auto">
            <a:xfrm rot="-5400000">
              <a:off x="1298" y="3014"/>
              <a:ext cx="109" cy="372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674" y="3283"/>
              <a:ext cx="34" cy="4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1317" y="2737"/>
              <a:ext cx="33" cy="4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883" y="2995"/>
              <a:ext cx="33" cy="4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AutoShape 15"/>
            <p:cNvCxnSpPr>
              <a:cxnSpLocks noChangeShapeType="1"/>
              <a:stCxn id="48" idx="4"/>
              <a:endCxn id="43" idx="1"/>
            </p:cNvCxnSpPr>
            <p:nvPr/>
          </p:nvCxnSpPr>
          <p:spPr bwMode="auto">
            <a:xfrm rot="16200000" flipH="1">
              <a:off x="945" y="3071"/>
              <a:ext cx="339" cy="848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6"/>
            <p:cNvCxnSpPr>
              <a:cxnSpLocks noChangeShapeType="1"/>
              <a:stCxn id="50" idx="4"/>
              <a:endCxn id="45" idx="2"/>
            </p:cNvCxnSpPr>
            <p:nvPr/>
          </p:nvCxnSpPr>
          <p:spPr bwMode="auto">
            <a:xfrm rot="16200000" flipH="1">
              <a:off x="905" y="3031"/>
              <a:ext cx="239" cy="250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17"/>
            <p:cNvCxnSpPr>
              <a:cxnSpLocks noChangeShapeType="1"/>
              <a:stCxn id="49" idx="5"/>
              <a:endCxn id="44" idx="1"/>
            </p:cNvCxnSpPr>
            <p:nvPr/>
          </p:nvCxnSpPr>
          <p:spPr bwMode="auto">
            <a:xfrm rot="16200000" flipH="1">
              <a:off x="1386" y="2732"/>
              <a:ext cx="114" cy="193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8"/>
            <p:cNvCxnSpPr>
              <a:cxnSpLocks noChangeShapeType="1"/>
              <a:stCxn id="49" idx="7"/>
              <a:endCxn id="42" idx="1"/>
            </p:cNvCxnSpPr>
            <p:nvPr/>
          </p:nvCxnSpPr>
          <p:spPr bwMode="auto">
            <a:xfrm rot="-5400000">
              <a:off x="1385" y="2589"/>
              <a:ext cx="115" cy="193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9"/>
            <p:cNvCxnSpPr>
              <a:cxnSpLocks noChangeShapeType="1"/>
              <a:stCxn id="50" idx="0"/>
              <a:endCxn id="49" idx="2"/>
            </p:cNvCxnSpPr>
            <p:nvPr/>
          </p:nvCxnSpPr>
          <p:spPr bwMode="auto">
            <a:xfrm rot="-5400000">
              <a:off x="990" y="2668"/>
              <a:ext cx="237" cy="417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20"/>
            <p:cNvCxnSpPr>
              <a:cxnSpLocks noChangeShapeType="1"/>
              <a:stCxn id="48" idx="0"/>
              <a:endCxn id="50" idx="2"/>
            </p:cNvCxnSpPr>
            <p:nvPr/>
          </p:nvCxnSpPr>
          <p:spPr bwMode="auto">
            <a:xfrm rot="-5400000">
              <a:off x="653" y="3054"/>
              <a:ext cx="267" cy="192"/>
            </a:xfrm>
            <a:prstGeom prst="bentConnector2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1169" y="26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c1</a:t>
              </a: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995" y="3258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c2</a:t>
              </a: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717" y="2872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c3</a:t>
              </a: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08" y="3165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c4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61" name="AutoShape 25"/>
            <p:cNvCxnSpPr>
              <a:cxnSpLocks noChangeShapeType="1"/>
              <a:endCxn id="48" idx="2"/>
            </p:cNvCxnSpPr>
            <p:nvPr/>
          </p:nvCxnSpPr>
          <p:spPr bwMode="auto">
            <a:xfrm>
              <a:off x="562" y="3304"/>
              <a:ext cx="112" cy="0"/>
            </a:xfrm>
            <a:prstGeom prst="straightConnector1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1681" y="3739"/>
              <a:ext cx="0" cy="206"/>
            </a:xfrm>
            <a:prstGeom prst="line">
              <a:avLst/>
            </a:prstGeom>
            <a:noFill/>
            <a:ln w="50800">
              <a:solidFill>
                <a:srgbClr val="00A800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37" y="3904"/>
              <a:ext cx="49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leaf </a:t>
              </a:r>
              <a:b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</a:b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A8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nodes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>
              <a:off x="691" y="2743"/>
              <a:ext cx="101" cy="124"/>
            </a:xfrm>
            <a:prstGeom prst="line">
              <a:avLst/>
            </a:prstGeom>
            <a:noFill/>
            <a:ln w="50800">
              <a:solidFill>
                <a:srgbClr val="993300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240" y="2496"/>
              <a:ext cx="5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branch </a:t>
              </a:r>
              <a:b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</a:b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node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 flipV="1">
              <a:off x="562" y="3384"/>
              <a:ext cx="67" cy="165"/>
            </a:xfrm>
            <a:prstGeom prst="line">
              <a:avLst/>
            </a:prstGeom>
            <a:noFill/>
            <a:ln w="50800">
              <a:solidFill>
                <a:srgbClr val="993300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306" y="3590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root</a:t>
              </a: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5367780" y="3367087"/>
            <a:ext cx="255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smtClean="0">
                <a:ln>
                  <a:noFill/>
                </a:ln>
                <a:solidFill>
                  <a:srgbClr val="002465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Tree representation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2465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89146"/>
              </p:ext>
            </p:extLst>
          </p:nvPr>
        </p:nvGraphicFramePr>
        <p:xfrm>
          <a:off x="838200" y="3814762"/>
          <a:ext cx="37338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Worksheet" r:id="rId3" imgW="2562484" imgH="1619459" progId="Excel.Sheet.8">
                  <p:embed/>
                </p:oleObj>
              </mc:Choice>
              <mc:Fallback>
                <p:oleObj name="Worksheet" r:id="rId3" imgW="2562484" imgH="161945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4762"/>
                        <a:ext cx="37338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7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021314"/>
            <a:ext cx="9144000" cy="1722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mmm…</a:t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>Déjà </a:t>
            </a:r>
            <a:r>
              <a:rPr lang="en-US" b="1" dirty="0" smtClean="0">
                <a:latin typeface="+mn-lt"/>
              </a:rPr>
              <a:t>vu anyone?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69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20179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Assign </a:t>
            </a:r>
            <a:r>
              <a:rPr lang="en-US" sz="2800" dirty="0"/>
              <a:t>each object to a separate cluster</a:t>
            </a:r>
            <a:r>
              <a:rPr lang="en-US" sz="2800" dirty="0" smtClean="0"/>
              <a:t>.</a:t>
            </a:r>
          </a:p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Find </a:t>
            </a:r>
            <a:r>
              <a:rPr lang="en-US" sz="2800" dirty="0"/>
              <a:t>the pair of clusters with the shortest distance,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regroup them </a:t>
            </a:r>
            <a:r>
              <a:rPr lang="en-US" sz="2800" dirty="0" smtClean="0"/>
              <a:t>into </a:t>
            </a:r>
            <a:r>
              <a:rPr lang="en-US" sz="2800" dirty="0"/>
              <a:t>a single </a:t>
            </a:r>
            <a:r>
              <a:rPr lang="en-US" sz="2800" dirty="0" smtClean="0"/>
              <a:t>cluster.</a:t>
            </a:r>
          </a:p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Repeat 2 </a:t>
            </a:r>
            <a:r>
              <a:rPr lang="en-US" sz="2800" dirty="0"/>
              <a:t>until there is a single </a:t>
            </a:r>
            <a:r>
              <a:rPr lang="en-US" sz="2800" dirty="0" smtClean="0"/>
              <a:t>cluster.</a:t>
            </a:r>
          </a:p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800" dirty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result is a tree, whose intermediate nodes represent clusters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Branch </a:t>
            </a:r>
            <a:r>
              <a:rPr lang="en-US" sz="2800" dirty="0"/>
              <a:t>lengths represent distances between clusters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Hierarchical clustering algorithm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81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Linkage Methods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998" y="3283512"/>
            <a:ext cx="8557727" cy="338514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One </a:t>
            </a:r>
            <a:r>
              <a:rPr lang="en-US" sz="2800" dirty="0"/>
              <a:t>needs to define a (dis)similarity metric between two </a:t>
            </a:r>
            <a:r>
              <a:rPr lang="en-US" sz="2800" b="1" dirty="0"/>
              <a:t>groups</a:t>
            </a:r>
            <a:r>
              <a:rPr lang="en-US" sz="2800" dirty="0"/>
              <a:t>. There are several possibilities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Average linkage:</a:t>
            </a:r>
            <a:r>
              <a:rPr lang="en-US" sz="2400" dirty="0"/>
              <a:t> the average distance between objects from groups A and B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Single linkage:</a:t>
            </a:r>
            <a:r>
              <a:rPr lang="en-US" sz="2400" dirty="0"/>
              <a:t> the distance between the closest objects from groups A and B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/>
              <a:t>Complete linkage:</a:t>
            </a:r>
            <a:r>
              <a:rPr lang="en-US" sz="2400" dirty="0"/>
              <a:t> the distance between the most distant objects from groups A and </a:t>
            </a:r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999" y="1066800"/>
            <a:ext cx="8557727" cy="1999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Assign </a:t>
            </a:r>
            <a:r>
              <a:rPr lang="en-US" sz="2800" dirty="0"/>
              <a:t>each object to a separate cluster</a:t>
            </a:r>
            <a:r>
              <a:rPr lang="en-US" sz="2800" dirty="0" smtClean="0"/>
              <a:t>.</a:t>
            </a:r>
          </a:p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b="1" dirty="0" smtClean="0"/>
              <a:t>Find </a:t>
            </a:r>
            <a:r>
              <a:rPr lang="en-US" sz="2800" b="1" dirty="0"/>
              <a:t>the pair of clusters with the shortest distance,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and </a:t>
            </a:r>
            <a:r>
              <a:rPr lang="en-US" sz="2800" b="1" dirty="0"/>
              <a:t>regroup them </a:t>
            </a:r>
            <a:r>
              <a:rPr lang="en-US" sz="2800" b="1" dirty="0" smtClean="0"/>
              <a:t>into </a:t>
            </a:r>
            <a:r>
              <a:rPr lang="en-US" sz="2800" b="1" dirty="0"/>
              <a:t>a single </a:t>
            </a:r>
            <a:r>
              <a:rPr lang="en-US" sz="2800" b="1" dirty="0" smtClean="0"/>
              <a:t>cluster.</a:t>
            </a:r>
          </a:p>
          <a:p>
            <a:pPr marL="514350" lvl="0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Repeat 2 </a:t>
            </a:r>
            <a:r>
              <a:rPr lang="en-US" sz="2800" dirty="0"/>
              <a:t>until there is a single </a:t>
            </a:r>
            <a:r>
              <a:rPr lang="en-US" sz="2800" dirty="0" smtClean="0"/>
              <a:t>cluster.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9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65316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 of the agglomeration rule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hclust_linkage_effect_random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23" y="1878732"/>
            <a:ext cx="6090805" cy="4872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78690" y="1073358"/>
            <a:ext cx="8460510" cy="539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r>
              <a:rPr lang="en-US" b="0" i="0" dirty="0" smtClean="0">
                <a:latin typeface="+mn-lt"/>
              </a:rPr>
              <a:t>These </a:t>
            </a:r>
            <a:r>
              <a:rPr lang="en-US" b="0" i="0" dirty="0">
                <a:latin typeface="+mn-lt"/>
              </a:rPr>
              <a:t>four trees were built from the same distance matrix, using 4 different agglomeration rules. </a:t>
            </a:r>
          </a:p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endParaRPr lang="en-US" i="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endParaRPr lang="en-US" i="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endParaRPr lang="en-US" i="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endParaRPr lang="en-US" i="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endParaRPr lang="en-US" i="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115588"/>
              </a:buClr>
              <a:buSzPct val="60000"/>
              <a:buFont typeface="Wingdings" charset="2"/>
              <a:buChar char="n"/>
            </a:pPr>
            <a:endParaRPr lang="en-US" i="0" dirty="0">
              <a:latin typeface="+mn-lt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115588"/>
              </a:buClr>
              <a:buSzPct val="60000"/>
            </a:pPr>
            <a:r>
              <a:rPr lang="en-US" sz="2000" i="0" dirty="0" smtClean="0">
                <a:latin typeface="+mn-lt"/>
              </a:rPr>
              <a:t>Note</a:t>
            </a:r>
            <a:r>
              <a:rPr lang="en-US" sz="2000" i="0" dirty="0">
                <a:latin typeface="+mn-lt"/>
              </a:rPr>
              <a:t>: </a:t>
            </a:r>
            <a:r>
              <a:rPr lang="en-US" sz="2000" b="0" i="0" dirty="0" smtClean="0">
                <a:latin typeface="+mn-lt"/>
              </a:rPr>
              <a:t>these trees were </a:t>
            </a:r>
            <a:br>
              <a:rPr lang="en-US" sz="2000" b="0" i="0" dirty="0" smtClean="0">
                <a:latin typeface="+mn-lt"/>
              </a:rPr>
            </a:br>
            <a:r>
              <a:rPr lang="en-US" sz="2000" b="0" i="0" dirty="0" smtClean="0">
                <a:latin typeface="+mn-lt"/>
              </a:rPr>
              <a:t>computed </a:t>
            </a:r>
            <a:r>
              <a:rPr lang="en-US" sz="2000" b="0" i="0" dirty="0">
                <a:latin typeface="+mn-lt"/>
              </a:rPr>
              <a:t>from a matrix </a:t>
            </a:r>
            <a:r>
              <a:rPr lang="en-US" sz="2000" b="0" i="0" dirty="0" smtClean="0">
                <a:latin typeface="+mn-lt"/>
              </a:rPr>
              <a:t/>
            </a:r>
            <a:br>
              <a:rPr lang="en-US" sz="2000" b="0" i="0" dirty="0" smtClean="0">
                <a:latin typeface="+mn-lt"/>
              </a:rPr>
            </a:br>
            <a:r>
              <a:rPr lang="en-US" sz="2000" b="0" i="0" dirty="0" smtClean="0">
                <a:latin typeface="+mn-lt"/>
              </a:rPr>
              <a:t>of </a:t>
            </a:r>
            <a:r>
              <a:rPr lang="en-US" sz="2000" b="0" i="0" dirty="0">
                <a:latin typeface="+mn-lt"/>
              </a:rPr>
              <a:t>random numbers. </a:t>
            </a:r>
            <a:r>
              <a:rPr lang="en-US" sz="2000" b="0" i="0" dirty="0" smtClean="0">
                <a:latin typeface="+mn-lt"/>
              </a:rPr>
              <a:t/>
            </a:r>
            <a:br>
              <a:rPr lang="en-US" sz="2000" b="0" i="0" dirty="0" smtClean="0">
                <a:latin typeface="+mn-lt"/>
              </a:rPr>
            </a:br>
            <a:r>
              <a:rPr lang="en-US" sz="2000" b="0" i="0" dirty="0" smtClean="0">
                <a:latin typeface="+mn-lt"/>
              </a:rPr>
              <a:t>The impression </a:t>
            </a:r>
            <a:r>
              <a:rPr lang="en-US" sz="2000" b="0" i="0" dirty="0">
                <a:latin typeface="+mn-lt"/>
              </a:rPr>
              <a:t>of </a:t>
            </a:r>
            <a:r>
              <a:rPr lang="en-US" sz="2000" b="0" i="0" dirty="0" smtClean="0">
                <a:latin typeface="+mn-lt"/>
              </a:rPr>
              <a:t/>
            </a:r>
            <a:br>
              <a:rPr lang="en-US" sz="2000" b="0" i="0" dirty="0" smtClean="0">
                <a:latin typeface="+mn-lt"/>
              </a:rPr>
            </a:br>
            <a:r>
              <a:rPr lang="en-US" sz="2000" b="0" i="0" dirty="0" smtClean="0">
                <a:latin typeface="+mn-lt"/>
              </a:rPr>
              <a:t>structure is </a:t>
            </a:r>
            <a:r>
              <a:rPr lang="en-US" sz="2000" b="0" i="0" dirty="0">
                <a:latin typeface="+mn-lt"/>
              </a:rPr>
              <a:t>thus </a:t>
            </a:r>
            <a:r>
              <a:rPr lang="en-US" sz="2000" b="0" i="0" dirty="0" smtClean="0">
                <a:latin typeface="+mn-lt"/>
              </a:rPr>
              <a:t>a </a:t>
            </a:r>
            <a:br>
              <a:rPr lang="en-US" sz="2000" b="0" i="0" dirty="0" smtClean="0">
                <a:latin typeface="+mn-lt"/>
              </a:rPr>
            </a:br>
            <a:r>
              <a:rPr lang="en-US" sz="2000" b="0" i="0" dirty="0" smtClean="0">
                <a:latin typeface="+mn-lt"/>
              </a:rPr>
              <a:t>complete artifact.</a:t>
            </a:r>
            <a:endParaRPr lang="en-US" sz="2000" b="0" i="0" dirty="0">
              <a:latin typeface="+mn-lt"/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304232" y="2097977"/>
            <a:ext cx="2328131" cy="599627"/>
          </a:xfrm>
          <a:prstGeom prst="accentCallout1">
            <a:avLst>
              <a:gd name="adj1" fmla="val 43419"/>
              <a:gd name="adj2" fmla="val 102798"/>
              <a:gd name="adj3" fmla="val 70826"/>
              <a:gd name="adj4" fmla="val 12050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dirty="0"/>
              <a:t>Single-linkage typically creates nesting clusters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04232" y="3584701"/>
            <a:ext cx="2328131" cy="599627"/>
          </a:xfrm>
          <a:prstGeom prst="accentCallout1">
            <a:avLst>
              <a:gd name="adj1" fmla="val 34177"/>
              <a:gd name="adj2" fmla="val 102004"/>
              <a:gd name="adj3" fmla="val 177109"/>
              <a:gd name="adj4" fmla="val 14232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600" dirty="0"/>
              <a:t>Complete </a:t>
            </a:r>
            <a:r>
              <a:rPr lang="en-US" sz="1600" dirty="0" smtClean="0"/>
              <a:t>linkage </a:t>
            </a:r>
            <a:r>
              <a:rPr lang="en-US" sz="1600" dirty="0"/>
              <a:t>create more balanced trees.</a:t>
            </a:r>
          </a:p>
        </p:txBody>
      </p:sp>
    </p:spTree>
    <p:extLst>
      <p:ext uri="{BB962C8B-B14F-4D97-AF65-F5344CB8AC3E}">
        <p14:creationId xmlns:p14="http://schemas.microsoft.com/office/powerpoint/2010/main" val="19177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 common data structure in </a:t>
            </a:r>
          </a:p>
          <a:p>
            <a:r>
              <a:rPr lang="en-US" dirty="0" smtClean="0">
                <a:latin typeface="+mn-lt"/>
              </a:rPr>
              <a:t>high-throughput biology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7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fig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 b="38014"/>
          <a:stretch>
            <a:fillRect/>
          </a:stretch>
        </p:blipFill>
        <p:spPr bwMode="auto">
          <a:xfrm>
            <a:off x="1491368" y="1066800"/>
            <a:ext cx="495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2237493" y="5162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346" name="Text Box 19"/>
          <p:cNvSpPr txBox="1">
            <a:spLocks noChangeArrowheads="1"/>
          </p:cNvSpPr>
          <p:nvPr/>
        </p:nvSpPr>
        <p:spPr bwMode="auto">
          <a:xfrm>
            <a:off x="0" y="120650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ctr" eaLnBrk="1" hangingPunct="1"/>
            <a:r>
              <a:rPr lang="en-US" sz="4400" dirty="0">
                <a:solidFill>
                  <a:srgbClr val="CC0000"/>
                </a:solidFill>
                <a:latin typeface="Calibri" pitchFamily="34" charset="0"/>
              </a:rPr>
              <a:t>Hierarchical clustering result</a:t>
            </a:r>
          </a:p>
        </p:txBody>
      </p:sp>
      <p:sp>
        <p:nvSpPr>
          <p:cNvPr id="14349" name="TextBox 13"/>
          <p:cNvSpPr txBox="1">
            <a:spLocks noChangeArrowheads="1"/>
          </p:cNvSpPr>
          <p:nvPr/>
        </p:nvSpPr>
        <p:spPr bwMode="auto">
          <a:xfrm>
            <a:off x="4636018" y="5900054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ctr" eaLnBrk="1" hangingPunct="1"/>
            <a:r>
              <a:rPr lang="en-US" sz="2000" dirty="0">
                <a:latin typeface="Calibri" pitchFamily="34" charset="0"/>
              </a:rPr>
              <a:t>Five clusters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997718" y="3505200"/>
            <a:ext cx="48768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283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“</a:t>
            </a:r>
            <a:r>
              <a:rPr lang="en-US" sz="2800" b="1" dirty="0" smtClean="0"/>
              <a:t>Unsupervised</a:t>
            </a:r>
            <a:r>
              <a:rPr lang="en-US" sz="2800" dirty="0" smtClean="0"/>
              <a:t> </a:t>
            </a:r>
            <a:r>
              <a:rPr lang="en-US" sz="2800" b="1" dirty="0" smtClean="0"/>
              <a:t>learning</a:t>
            </a:r>
            <a:r>
              <a:rPr lang="en-US" sz="2800" dirty="0" smtClean="0"/>
              <a:t>” problem</a:t>
            </a:r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/>
              <a:t>No </a:t>
            </a:r>
            <a:r>
              <a:rPr lang="en-US" sz="2800" b="1" dirty="0"/>
              <a:t>single solution is necessarily the </a:t>
            </a:r>
            <a:r>
              <a:rPr lang="en-US" sz="2800" b="1" dirty="0" smtClean="0"/>
              <a:t>true/correct!</a:t>
            </a:r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There </a:t>
            </a:r>
            <a:r>
              <a:rPr lang="en-US" sz="2800" dirty="0"/>
              <a:t>is usually a </a:t>
            </a:r>
            <a:r>
              <a:rPr lang="en-US" sz="2800" b="1" dirty="0" smtClean="0"/>
              <a:t>tradeoff</a:t>
            </a:r>
            <a:r>
              <a:rPr lang="en-US" sz="2800" dirty="0" smtClean="0"/>
              <a:t> between homogeneity and separation:</a:t>
            </a:r>
            <a:endParaRPr lang="en-US" sz="2800" dirty="0"/>
          </a:p>
          <a:p>
            <a:pPr marL="800100" lvl="1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More clusters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increased homogeneity but decreased separation</a:t>
            </a:r>
          </a:p>
          <a:p>
            <a:pPr marL="800100" lvl="1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Less clusters </a:t>
            </a:r>
            <a:r>
              <a:rPr lang="en-US" sz="2000" dirty="0">
                <a:sym typeface="Wingdings" pitchFamily="2" charset="2"/>
              </a:rPr>
              <a:t> Increased separation but reduced </a:t>
            </a:r>
            <a:r>
              <a:rPr lang="en-US" sz="2000" dirty="0" smtClean="0">
                <a:sym typeface="Wingdings" pitchFamily="2" charset="2"/>
              </a:rPr>
              <a:t>homogeneity</a:t>
            </a:r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Method matters; metric matters; definitions matter;</a:t>
            </a:r>
          </a:p>
          <a:p>
            <a:pPr marL="342900" lvl="0" indent="-342900"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In </a:t>
            </a:r>
            <a:r>
              <a:rPr lang="en-US" sz="2800" dirty="0"/>
              <a:t>most cases, </a:t>
            </a:r>
            <a:r>
              <a:rPr lang="en-US" sz="2800" b="1" dirty="0"/>
              <a:t>heuristic methods </a:t>
            </a:r>
            <a:r>
              <a:rPr lang="en-US" sz="2800" dirty="0"/>
              <a:t>or </a:t>
            </a:r>
            <a:r>
              <a:rPr lang="en-US" sz="2800" dirty="0" smtClean="0"/>
              <a:t>approximations </a:t>
            </a:r>
            <a:r>
              <a:rPr lang="en-US" sz="2800" dirty="0"/>
              <a:t>are used.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“philosophy” of clustering - Summary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64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4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 common data structure in </a:t>
            </a:r>
          </a:p>
          <a:p>
            <a:r>
              <a:rPr lang="en-US" dirty="0" smtClean="0">
                <a:latin typeface="+mn-lt"/>
              </a:rPr>
              <a:t>high-throughput biology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15154"/>
              </p:ext>
            </p:extLst>
          </p:nvPr>
        </p:nvGraphicFramePr>
        <p:xfrm>
          <a:off x="2729135" y="2782746"/>
          <a:ext cx="5605984" cy="3484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</a:tblGrid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658817" y="2490000"/>
            <a:ext cx="5718506" cy="0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20833" y="2782746"/>
            <a:ext cx="0" cy="3484728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4695" y="2250741"/>
            <a:ext cx="125226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54706" y="4039271"/>
            <a:ext cx="14829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Biological </a:t>
            </a:r>
          </a:p>
          <a:p>
            <a:pPr algn="ctr"/>
            <a:r>
              <a:rPr lang="en-US" sz="2400" b="1" dirty="0" smtClean="0"/>
              <a:t>Entities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3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 common data structure </a:t>
            </a:r>
            <a:r>
              <a:rPr lang="en-US" dirty="0">
                <a:latin typeface="+mn-lt"/>
              </a:rPr>
              <a:t>in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high-throughput biology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37858"/>
              </p:ext>
            </p:extLst>
          </p:nvPr>
        </p:nvGraphicFramePr>
        <p:xfrm>
          <a:off x="2729135" y="2782746"/>
          <a:ext cx="5605984" cy="3484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  <a:gridCol w="350374"/>
              </a:tblGrid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750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658817" y="2490000"/>
            <a:ext cx="5718506" cy="0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20833" y="2782746"/>
            <a:ext cx="0" cy="3484728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4695" y="2250741"/>
            <a:ext cx="125226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54706" y="4039271"/>
            <a:ext cx="14829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Biological </a:t>
            </a:r>
          </a:p>
          <a:p>
            <a:pPr algn="ctr"/>
            <a:r>
              <a:rPr lang="en-US" sz="2400" b="1" dirty="0" smtClean="0"/>
              <a:t>Entities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7286" y="5047651"/>
            <a:ext cx="1373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Genes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Proteins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Transcripts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Species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….</a:t>
            </a:r>
            <a:endParaRPr lang="en-US" i="1" dirty="0"/>
          </a:p>
        </p:txBody>
      </p:sp>
      <p:cxnSp>
        <p:nvCxnSpPr>
          <p:cNvPr id="29" name="Curved Connector 28"/>
          <p:cNvCxnSpPr>
            <a:stCxn id="22" idx="0"/>
            <a:endCxn id="23" idx="0"/>
          </p:cNvCxnSpPr>
          <p:nvPr/>
        </p:nvCxnSpPr>
        <p:spPr>
          <a:xfrm rot="10800000" flipV="1">
            <a:off x="953918" y="4454769"/>
            <a:ext cx="1026743" cy="59288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482" y="1188911"/>
            <a:ext cx="16768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Samples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Conditions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Stimuli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Time points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Tissues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Disease states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Locations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Cell types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…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cxnSp>
        <p:nvCxnSpPr>
          <p:cNvPr id="32" name="Curved Connector 31"/>
          <p:cNvCxnSpPr>
            <a:stCxn id="21" idx="0"/>
          </p:cNvCxnSpPr>
          <p:nvPr/>
        </p:nvCxnSpPr>
        <p:spPr>
          <a:xfrm rot="16200000" flipV="1">
            <a:off x="3324379" y="4291"/>
            <a:ext cx="562618" cy="393028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6472" y="811209"/>
            <a:ext cx="1404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Expression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Abundance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Count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Rate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i="1" dirty="0" smtClean="0"/>
              <a:t>…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endParaRPr lang="en-US" i="1" dirty="0" smtClean="0"/>
          </a:p>
        </p:txBody>
      </p:sp>
      <p:cxnSp>
        <p:nvCxnSpPr>
          <p:cNvPr id="13" name="Curved Connector 12"/>
          <p:cNvCxnSpPr/>
          <p:nvPr/>
        </p:nvCxnSpPr>
        <p:spPr>
          <a:xfrm flipH="1" flipV="1">
            <a:off x="8316240" y="2039820"/>
            <a:ext cx="131423" cy="2696310"/>
          </a:xfrm>
          <a:prstGeom prst="curvedConnector4">
            <a:avLst>
              <a:gd name="adj1" fmla="val -377321"/>
              <a:gd name="adj2" fmla="val 823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3403160"/>
            <a:ext cx="4074078" cy="29366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73394" y="3992258"/>
            <a:ext cx="7893334" cy="967175"/>
            <a:chOff x="973394" y="3992258"/>
            <a:chExt cx="7893334" cy="967175"/>
          </a:xfrm>
        </p:grpSpPr>
        <p:sp>
          <p:nvSpPr>
            <p:cNvPr id="2" name="Rectangle 1"/>
            <p:cNvSpPr/>
            <p:nvPr/>
          </p:nvSpPr>
          <p:spPr>
            <a:xfrm>
              <a:off x="973394" y="4109884"/>
              <a:ext cx="3451122" cy="10815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3394" y="4769282"/>
              <a:ext cx="3451122" cy="10815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027" y="4651656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gene y</a:t>
              </a:r>
              <a:endParaRPr lang="en-US" sz="1400" b="1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424516" y="4163960"/>
              <a:ext cx="422767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424516" y="4823359"/>
              <a:ext cx="422767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76027" y="399225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gene x</a:t>
              </a:r>
              <a:endParaRPr lang="en-US" sz="1400" b="1" i="1" dirty="0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8" t="24755" r="9568" b="73181"/>
            <a:stretch/>
          </p:blipFill>
          <p:spPr bwMode="auto">
            <a:xfrm>
              <a:off x="5441380" y="4123821"/>
              <a:ext cx="3422393" cy="60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6" t="47138" r="9592" b="51021"/>
            <a:stretch/>
          </p:blipFill>
          <p:spPr bwMode="auto">
            <a:xfrm>
              <a:off x="5458231" y="4808227"/>
              <a:ext cx="3408497" cy="54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354292" y="4140265"/>
            <a:ext cx="3744936" cy="1034883"/>
            <a:chOff x="5489538" y="3484960"/>
            <a:chExt cx="3744936" cy="1034883"/>
          </a:xfrm>
        </p:grpSpPr>
        <p:sp>
          <p:nvSpPr>
            <p:cNvPr id="17" name="TextBox 16"/>
            <p:cNvSpPr txBox="1"/>
            <p:nvPr/>
          </p:nvSpPr>
          <p:spPr>
            <a:xfrm>
              <a:off x="5489538" y="3484960"/>
              <a:ext cx="3704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[0.1, 0.0, 0.6, 1.0, 2.1, 0.4, 0.2, 0.3, 0.5, 0.1, 2.1]</a:t>
              </a:r>
              <a:endParaRPr 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9538" y="4212066"/>
              <a:ext cx="3744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[0.2, 1.0, 0.8, 0.4, 1.4, 0.5, 0.3, 2.1, 1.2, 3.4,  0.1]</a:t>
              </a:r>
              <a:endParaRPr lang="en-US" sz="1400" b="1" dirty="0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 common data structure </a:t>
            </a:r>
            <a:r>
              <a:rPr lang="en-US" dirty="0">
                <a:latin typeface="+mn-lt"/>
              </a:rPr>
              <a:t>in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high-throughput biology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3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clustering problem</a:t>
            </a:r>
            <a:endParaRPr lang="en-US" dirty="0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3403160"/>
            <a:ext cx="4074078" cy="29366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73394" y="3992258"/>
            <a:ext cx="7893334" cy="967175"/>
            <a:chOff x="973394" y="3992258"/>
            <a:chExt cx="7893334" cy="967175"/>
          </a:xfrm>
        </p:grpSpPr>
        <p:sp>
          <p:nvSpPr>
            <p:cNvPr id="2" name="Rectangle 1"/>
            <p:cNvSpPr/>
            <p:nvPr/>
          </p:nvSpPr>
          <p:spPr>
            <a:xfrm>
              <a:off x="973394" y="4109884"/>
              <a:ext cx="3451122" cy="10815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3394" y="4769282"/>
              <a:ext cx="3451122" cy="10815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027" y="4651656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gene y</a:t>
              </a:r>
              <a:endParaRPr lang="en-US" sz="1400" b="1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424516" y="4163960"/>
              <a:ext cx="422767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424516" y="4823359"/>
              <a:ext cx="422767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76027" y="399225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gene x</a:t>
              </a:r>
              <a:endParaRPr lang="en-US" sz="1400" b="1" i="1" dirty="0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8" t="24755" r="9568" b="73181"/>
            <a:stretch/>
          </p:blipFill>
          <p:spPr bwMode="auto">
            <a:xfrm>
              <a:off x="5441380" y="4123821"/>
              <a:ext cx="3422393" cy="60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6" t="47138" r="9592" b="51021"/>
            <a:stretch/>
          </p:blipFill>
          <p:spPr bwMode="auto">
            <a:xfrm>
              <a:off x="5458231" y="4808227"/>
              <a:ext cx="3408497" cy="54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354292" y="4140265"/>
            <a:ext cx="3744936" cy="1034883"/>
            <a:chOff x="5489538" y="3484960"/>
            <a:chExt cx="3744936" cy="1034883"/>
          </a:xfrm>
        </p:grpSpPr>
        <p:sp>
          <p:nvSpPr>
            <p:cNvPr id="17" name="TextBox 16"/>
            <p:cNvSpPr txBox="1"/>
            <p:nvPr/>
          </p:nvSpPr>
          <p:spPr>
            <a:xfrm>
              <a:off x="5489538" y="3484960"/>
              <a:ext cx="3704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[0.1, 0.0, 0.6, 1.0, 2.1, 0.4, 0.2, 0.3, 0.5, 0.1, 2.1]</a:t>
              </a:r>
              <a:endParaRPr 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9538" y="4212066"/>
              <a:ext cx="3744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[0.2, 1.0, 0.8, 0.4, 1.4, 0.5, 0.3, 2.1, 1.2, 3.4,  0.1]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7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1"/>
            <a:ext cx="8397241" cy="227016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</a:rPr>
              <a:t>The </a:t>
            </a:r>
            <a:r>
              <a:rPr lang="en-US" sz="2800" b="1" dirty="0">
                <a:solidFill>
                  <a:srgbClr val="C00000"/>
                </a:solidFill>
              </a:rPr>
              <a:t>goal of gene clustering process is to partition the genes into distinct sets such that </a:t>
            </a:r>
            <a:r>
              <a:rPr lang="en-US" sz="2800" b="1" dirty="0" smtClean="0">
                <a:solidFill>
                  <a:srgbClr val="C00000"/>
                </a:solidFill>
              </a:rPr>
              <a:t>genes that </a:t>
            </a:r>
            <a:r>
              <a:rPr lang="en-US" sz="2800" b="1" dirty="0">
                <a:solidFill>
                  <a:srgbClr val="C00000"/>
                </a:solidFill>
              </a:rPr>
              <a:t>are assigned to the same cluster </a:t>
            </a:r>
            <a:r>
              <a:rPr lang="en-US" sz="2800" b="1" dirty="0" smtClean="0">
                <a:solidFill>
                  <a:srgbClr val="C00000"/>
                </a:solidFill>
              </a:rPr>
              <a:t>are “similar”, </a:t>
            </a:r>
            <a:r>
              <a:rPr lang="en-US" sz="2800" b="1" dirty="0">
                <a:solidFill>
                  <a:srgbClr val="C00000"/>
                </a:solidFill>
              </a:rPr>
              <a:t>while genes assigned to </a:t>
            </a:r>
            <a:r>
              <a:rPr lang="en-US" sz="2800" b="1" dirty="0" smtClean="0">
                <a:solidFill>
                  <a:srgbClr val="C00000"/>
                </a:solidFill>
              </a:rPr>
              <a:t>different clusters are “non-similar”.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clustering problem</a:t>
            </a:r>
            <a:endParaRPr lang="en-US" dirty="0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3403160"/>
            <a:ext cx="4074078" cy="29366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73394" y="3992258"/>
            <a:ext cx="7893334" cy="967175"/>
            <a:chOff x="973394" y="3992258"/>
            <a:chExt cx="7893334" cy="967175"/>
          </a:xfrm>
        </p:grpSpPr>
        <p:sp>
          <p:nvSpPr>
            <p:cNvPr id="2" name="Rectangle 1"/>
            <p:cNvSpPr/>
            <p:nvPr/>
          </p:nvSpPr>
          <p:spPr>
            <a:xfrm>
              <a:off x="973394" y="4109884"/>
              <a:ext cx="3451122" cy="10815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3394" y="4769282"/>
              <a:ext cx="3451122" cy="10815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027" y="4651656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gene y</a:t>
              </a:r>
              <a:endParaRPr lang="en-US" sz="1400" b="1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424516" y="4163960"/>
              <a:ext cx="422767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424516" y="4823359"/>
              <a:ext cx="422767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76027" y="399225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gene x</a:t>
              </a:r>
              <a:endParaRPr lang="en-US" sz="1400" b="1" i="1" dirty="0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8" t="24755" r="9568" b="73181"/>
            <a:stretch/>
          </p:blipFill>
          <p:spPr bwMode="auto">
            <a:xfrm>
              <a:off x="5441380" y="4123821"/>
              <a:ext cx="3422393" cy="60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6" t="47138" r="9592" b="51021"/>
            <a:stretch/>
          </p:blipFill>
          <p:spPr bwMode="auto">
            <a:xfrm>
              <a:off x="5458231" y="4808227"/>
              <a:ext cx="3408497" cy="540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354292" y="4140265"/>
            <a:ext cx="3744936" cy="1034883"/>
            <a:chOff x="5489538" y="3484960"/>
            <a:chExt cx="3744936" cy="1034883"/>
          </a:xfrm>
        </p:grpSpPr>
        <p:sp>
          <p:nvSpPr>
            <p:cNvPr id="17" name="TextBox 16"/>
            <p:cNvSpPr txBox="1"/>
            <p:nvPr/>
          </p:nvSpPr>
          <p:spPr>
            <a:xfrm>
              <a:off x="5489538" y="3484960"/>
              <a:ext cx="3704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[0.1, 0.0, 0.6, 1.0, 2.1, 0.4, 0.2, 0.3, 0.5, 0.1, 2.1]</a:t>
              </a:r>
              <a:endParaRPr 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9538" y="4212066"/>
              <a:ext cx="3744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[0.2, 1.0, 0.8, 0.4, 1.4, 0.5, 0.3, 2.1, 1.2, 3.4,  0.1]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5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066800"/>
            <a:ext cx="8557727" cy="54133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good clustering solution should have two </a:t>
            </a:r>
            <a:r>
              <a:rPr lang="en-US" sz="2800" dirty="0" smtClean="0"/>
              <a:t>features:</a:t>
            </a:r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  <a:p>
            <a:pPr marL="342900" lvl="0" indent="-342900"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 smtClean="0"/>
              <a:t>High </a:t>
            </a:r>
            <a:r>
              <a:rPr lang="en-US" sz="2400" b="1" dirty="0"/>
              <a:t>homogeneity</a:t>
            </a:r>
            <a:r>
              <a:rPr lang="en-US" sz="2400" dirty="0"/>
              <a:t>: homogeneity measures the similarity between genes assigned to </a:t>
            </a:r>
            <a:r>
              <a:rPr lang="en-US" sz="2400" dirty="0" smtClean="0"/>
              <a:t>the same </a:t>
            </a:r>
            <a:r>
              <a:rPr lang="en-US" sz="2400" dirty="0"/>
              <a:t>cluster</a:t>
            </a:r>
            <a:r>
              <a:rPr lang="en-US" sz="2400" dirty="0" smtClean="0"/>
              <a:t>.</a:t>
            </a:r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800" dirty="0"/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 smtClean="0"/>
              <a:t>High </a:t>
            </a:r>
            <a:r>
              <a:rPr lang="en-US" sz="2400" b="1" dirty="0"/>
              <a:t>separation</a:t>
            </a:r>
            <a:r>
              <a:rPr lang="en-US" sz="2400" dirty="0"/>
              <a:t>: separation measures the </a:t>
            </a:r>
            <a:r>
              <a:rPr lang="en-US" sz="2400" dirty="0" smtClean="0"/>
              <a:t>distance/dis-similarity </a:t>
            </a:r>
            <a:r>
              <a:rPr lang="en-US" sz="2400" dirty="0"/>
              <a:t>between </a:t>
            </a:r>
            <a:r>
              <a:rPr lang="en-US" sz="2400" dirty="0" smtClean="0"/>
              <a:t>clusters. </a:t>
            </a:r>
            <a:br>
              <a:rPr lang="en-US" sz="2400" dirty="0" smtClean="0"/>
            </a:br>
            <a:r>
              <a:rPr lang="en-US" sz="2400" dirty="0" smtClean="0"/>
              <a:t>(If </a:t>
            </a:r>
            <a:r>
              <a:rPr lang="en-US" sz="2400" dirty="0"/>
              <a:t>two clusters </a:t>
            </a:r>
            <a:r>
              <a:rPr lang="en-US" sz="2400" dirty="0" smtClean="0"/>
              <a:t>have similar </a:t>
            </a:r>
            <a:r>
              <a:rPr lang="en-US" sz="2400" dirty="0"/>
              <a:t>expression patterns, then </a:t>
            </a:r>
            <a:r>
              <a:rPr lang="en-US" sz="2400" dirty="0" smtClean="0"/>
              <a:t>they should probably be </a:t>
            </a:r>
            <a:r>
              <a:rPr lang="en-US" sz="2400" dirty="0"/>
              <a:t>merged into one </a:t>
            </a:r>
            <a:r>
              <a:rPr lang="en-US" sz="2400" dirty="0" smtClean="0"/>
              <a:t>cluster).</a:t>
            </a:r>
          </a:p>
          <a:p>
            <a:pPr marL="971550" lvl="1" indent="-514350"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clustering problem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4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19473</TotalTime>
  <Words>1676</Words>
  <Application>Microsoft Office PowerPoint</Application>
  <PresentationFormat>On-screen Show (4:3)</PresentationFormat>
  <Paragraphs>955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Worksheet</vt:lpstr>
      <vt:lpstr>PowerPoint Presentation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jht</dc:creator>
  <cp:lastModifiedBy>Elhanan Borenstein</cp:lastModifiedBy>
  <cp:revision>318</cp:revision>
  <cp:lastPrinted>2011-02-03T21:36:14Z</cp:lastPrinted>
  <dcterms:created xsi:type="dcterms:W3CDTF">2010-01-21T01:25:16Z</dcterms:created>
  <dcterms:modified xsi:type="dcterms:W3CDTF">2018-02-21T17:42:28Z</dcterms:modified>
</cp:coreProperties>
</file>