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handoutMasterIdLst>
    <p:handoutMasterId r:id="rId26"/>
  </p:handoutMasterIdLst>
  <p:sldIdLst>
    <p:sldId id="257" r:id="rId4"/>
    <p:sldId id="362" r:id="rId5"/>
    <p:sldId id="408" r:id="rId6"/>
    <p:sldId id="417" r:id="rId7"/>
    <p:sldId id="379" r:id="rId8"/>
    <p:sldId id="380" r:id="rId9"/>
    <p:sldId id="405" r:id="rId10"/>
    <p:sldId id="381" r:id="rId11"/>
    <p:sldId id="411" r:id="rId12"/>
    <p:sldId id="410" r:id="rId13"/>
    <p:sldId id="419" r:id="rId14"/>
    <p:sldId id="420" r:id="rId15"/>
    <p:sldId id="421" r:id="rId16"/>
    <p:sldId id="407" r:id="rId17"/>
    <p:sldId id="382" r:id="rId18"/>
    <p:sldId id="383" r:id="rId19"/>
    <p:sldId id="384" r:id="rId20"/>
    <p:sldId id="402" r:id="rId21"/>
    <p:sldId id="386" r:id="rId22"/>
    <p:sldId id="387" r:id="rId23"/>
    <p:sldId id="3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2/20/2018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2/20/2018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jpeg"/><Relationship Id="rId9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4347" y="1295400"/>
            <a:ext cx="8305800" cy="1470025"/>
          </a:xfrm>
        </p:spPr>
        <p:txBody>
          <a:bodyPr/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Sorting, </a:t>
            </a:r>
            <a:br>
              <a:rPr lang="en-US" sz="6000" b="1" dirty="0" smtClean="0">
                <a:latin typeface="Calibri" pitchFamily="34" charset="0"/>
                <a:cs typeface="Calibri" pitchFamily="34" charset="0"/>
              </a:rPr>
            </a:br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Functions </a:t>
            </a:r>
            <a:r>
              <a:rPr lang="en-US" sz="6000" b="1" dirty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Arguments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http://www.smartsandstamina.com/wp-content/uploads/2013/07/Grand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6" y="4491708"/>
            <a:ext cx="3574610" cy="23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2" name="Picture 4" descr="http://www.foodsubs.com/Photos/pip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08" y="3176890"/>
            <a:ext cx="1148151" cy="11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oodsubs.com/Photos/galaap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29" y="3310018"/>
            <a:ext cx="885066" cy="88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littleclickers.com/reddeliciousp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" y="3278322"/>
            <a:ext cx="953676" cy="93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foodsubs.com/Photos/apple-braebu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2" y="3117134"/>
            <a:ext cx="1374368" cy="12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dailyfitnessmagz.com/wp-content/uploads/2011/01/app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91" y="3036956"/>
            <a:ext cx="1421317" cy="12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hvnet.com/features/IMAGES/apples-gingergol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43" y="3219572"/>
            <a:ext cx="1152420" cy="10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wikia.com/recipes/images/4/4d/Goldendeliciou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47" y="3196713"/>
            <a:ext cx="1254965" cy="11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martsandstamina.com/wp-content/uploads/2013/07/Grandm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6" y="4491708"/>
            <a:ext cx="3574610" cy="23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2" name="Picture 4" descr="http://www.foodsubs.com/Photos/pip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08" y="3176890"/>
            <a:ext cx="1148151" cy="11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oodsubs.com/Photos/galaap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29" y="3310018"/>
            <a:ext cx="885066" cy="88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littleclickers.com/reddeliciousp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" y="3278322"/>
            <a:ext cx="953676" cy="93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foodsubs.com/Photos/apple-braebur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212" y="3117134"/>
            <a:ext cx="1374368" cy="12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dailyfitnessmagz.com/wp-content/uploads/2011/01/appl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91" y="3036956"/>
            <a:ext cx="1421317" cy="12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hvnet.com/features/IMAGES/apples-gingergol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43" y="3219572"/>
            <a:ext cx="1152420" cy="10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wikia.com/recipes/images/4/4d/Goldendeliciou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47" y="3196713"/>
            <a:ext cx="1254965" cy="11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martsandstamina.com/wp-content/uploads/2013/07/Grandm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6" y="4491708"/>
            <a:ext cx="3574610" cy="23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83644" y="1781303"/>
            <a:ext cx="7071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to sort something else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876" y="1166792"/>
            <a:ext cx="6857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we want a different sort order?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66" y="2392336"/>
            <a:ext cx="7603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What if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don’t know any sorting algorithm?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43" y="4597836"/>
            <a:ext cx="2067372" cy="22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/>
          <p:cNvSpPr/>
          <p:nvPr/>
        </p:nvSpPr>
        <p:spPr>
          <a:xfrm>
            <a:off x="3920150" y="5178515"/>
            <a:ext cx="1303699" cy="561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?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Defining sorting order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4587" y="1437809"/>
            <a:ext cx="7172601" cy="3483505"/>
            <a:chOff x="1181876" y="3205074"/>
            <a:chExt cx="7172601" cy="3380339"/>
          </a:xfrm>
        </p:grpSpPr>
        <p:sp>
          <p:nvSpPr>
            <p:cNvPr id="4" name="TextBox 3"/>
            <p:cNvSpPr txBox="1"/>
            <p:nvPr/>
          </p:nvSpPr>
          <p:spPr>
            <a:xfrm>
              <a:off x="1337013" y="3241845"/>
              <a:ext cx="6707092" cy="176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alibri" pitchFamily="34" charset="0"/>
                  <a:cs typeface="Calibri" pitchFamily="34" charset="0"/>
                </a:rPr>
                <a:t>The sort() function allows us to define how </a:t>
              </a:r>
              <a:br>
                <a:rPr lang="en-US" sz="2800" b="1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800" b="1" dirty="0" smtClean="0">
                  <a:latin typeface="Calibri" pitchFamily="34" charset="0"/>
                  <a:cs typeface="Calibri" pitchFamily="34" charset="0"/>
                </a:rPr>
                <a:t>comparisons are performed! </a:t>
              </a:r>
              <a:r>
                <a:rPr lang="en-US" sz="2800" dirty="0" smtClean="0">
                  <a:latin typeface="Calibri" pitchFamily="34" charset="0"/>
                  <a:cs typeface="Calibri" pitchFamily="34" charset="0"/>
                </a:rPr>
                <a:t>We just write a</a:t>
              </a:r>
              <a:br>
                <a:rPr lang="en-US" sz="2800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800" dirty="0" smtClean="0">
                  <a:latin typeface="Calibri" pitchFamily="34" charset="0"/>
                  <a:cs typeface="Calibri" pitchFamily="34" charset="0"/>
                </a:rPr>
                <a:t>comparison function and provide it as an </a:t>
              </a:r>
              <a:br>
                <a:rPr lang="en-US" sz="2800" dirty="0" smtClean="0">
                  <a:latin typeface="Calibri" pitchFamily="34" charset="0"/>
                  <a:cs typeface="Calibri" pitchFamily="34" charset="0"/>
                </a:rPr>
              </a:br>
              <a:r>
                <a:rPr lang="en-US" sz="2800" dirty="0" smtClean="0">
                  <a:latin typeface="Calibri" pitchFamily="34" charset="0"/>
                  <a:cs typeface="Calibri" pitchFamily="34" charset="0"/>
                </a:rPr>
                <a:t>argument to the sort function:</a:t>
              </a:r>
              <a:endParaRPr lang="en-US" sz="28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57971" y="5114776"/>
              <a:ext cx="5262979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myList.sort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myComparisonFunction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9550" y="5680299"/>
              <a:ext cx="7026795" cy="806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(The sorting algorithm is done for us. All we need to provide is a comparison rule in the form of a function!)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1876" y="3205074"/>
              <a:ext cx="7172601" cy="338033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5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83080" y="21031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0120" y="3860993"/>
            <a:ext cx="6781800" cy="2250827"/>
            <a:chOff x="914400" y="4110742"/>
            <a:chExt cx="6781800" cy="2250827"/>
          </a:xfrm>
        </p:grpSpPr>
        <p:sp>
          <p:nvSpPr>
            <p:cNvPr id="4" name="TextBox 3"/>
            <p:cNvSpPr txBox="1"/>
            <p:nvPr/>
          </p:nvSpPr>
          <p:spPr>
            <a:xfrm>
              <a:off x="914400" y="4114800"/>
              <a:ext cx="3724096" cy="2246769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myComparison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(a, b):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if a &gt; b: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    return -1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2000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elif</a:t>
              </a:r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a &lt; b: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    return 1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   else:</a:t>
              </a:r>
            </a:p>
            <a:p>
              <a:r>
                <a:rPr lang="en-US" sz="2000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	return 0</a:t>
              </a:r>
              <a:endPara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4110742"/>
              <a:ext cx="2743200" cy="1508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assuming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cs typeface="Courier New" pitchFamily="49" charset="0"/>
                </a:rPr>
                <a:t>a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cs typeface="Courier New" pitchFamily="49" charset="0"/>
                </a:rPr>
                <a:t>b</a:t>
              </a:r>
              <a:r>
                <a:rPr lang="en-US" sz="2400" dirty="0" smtClean="0">
                  <a:solidFill>
                    <a:schemeClr val="tx1"/>
                  </a:solidFill>
                </a:rPr>
                <a:t> are numbers, what kind of sort would this give?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Comparison function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Always takes 2 arguments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Returns: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1 if first argument should appear earlier in sort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1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if first argument should appear later in sort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 0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if they are tied</a:t>
            </a:r>
          </a:p>
        </p:txBody>
      </p:sp>
    </p:spTree>
    <p:extLst>
      <p:ext uri="{BB962C8B-B14F-4D97-AF65-F5344CB8AC3E}">
        <p14:creationId xmlns:p14="http://schemas.microsoft.com/office/powerpoint/2010/main" val="24656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6021" y="1480037"/>
            <a:ext cx="4955203" cy="409342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myComparison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a &gt; b: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&lt; b: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0</a:t>
            </a:r>
          </a:p>
          <a:p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[3.2, 1.2, 7.1, -12.3]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myList.sort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myComparison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endParaRPr lang="en-US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[7.1, 3.2, 1.2, -12.3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Using the comparison </a:t>
            </a:r>
            <a:r>
              <a:rPr lang="en-US" dirty="0">
                <a:solidFill>
                  <a:prstClr val="black"/>
                </a:solidFill>
              </a:rPr>
              <a:t>function</a:t>
            </a:r>
          </a:p>
        </p:txBody>
      </p:sp>
      <p:sp>
        <p:nvSpPr>
          <p:cNvPr id="7" name="Line Callout 1 (Accent Bar) 6"/>
          <p:cNvSpPr/>
          <p:nvPr/>
        </p:nvSpPr>
        <p:spPr>
          <a:xfrm>
            <a:off x="7352533" y="4449904"/>
            <a:ext cx="1464895" cy="586339"/>
          </a:xfrm>
          <a:prstGeom prst="accentCallout1">
            <a:avLst>
              <a:gd name="adj1" fmla="val 41879"/>
              <a:gd name="adj2" fmla="val -3129"/>
              <a:gd name="adj3" fmla="val 147049"/>
              <a:gd name="adj4" fmla="val -11391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descending numeric sort</a:t>
            </a:r>
          </a:p>
        </p:txBody>
      </p:sp>
    </p:spTree>
    <p:extLst>
      <p:ext uri="{BB962C8B-B14F-4D97-AF65-F5344CB8AC3E}">
        <p14:creationId xmlns:p14="http://schemas.microsoft.com/office/powerpoint/2010/main" val="19518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5154" y="1483566"/>
            <a:ext cx="6526146" cy="175432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['a', 'b'], [17, 2, 21], [0.5]]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myListOfLists.sort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[17, 2, 21], ['a', 'b'], [0.5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You can write a </a:t>
            </a:r>
            <a:r>
              <a:rPr lang="en-US" dirty="0" smtClean="0">
                <a:solidFill>
                  <a:prstClr val="black"/>
                </a:solidFill>
              </a:rPr>
              <a:t>comparison </a:t>
            </a:r>
            <a:r>
              <a:rPr lang="en-US" dirty="0">
                <a:solidFill>
                  <a:prstClr val="black"/>
                </a:solidFill>
              </a:rPr>
              <a:t>function to sort anything in any way you </a:t>
            </a:r>
            <a:r>
              <a:rPr lang="en-US" dirty="0" smtClean="0">
                <a:solidFill>
                  <a:prstClr val="black"/>
                </a:solidFill>
              </a:rPr>
              <a:t>want!!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6522108" y="3354302"/>
            <a:ext cx="2388637" cy="586339"/>
          </a:xfrm>
          <a:prstGeom prst="accentCallout1">
            <a:avLst>
              <a:gd name="adj1" fmla="val 41879"/>
              <a:gd name="adj2" fmla="val -3129"/>
              <a:gd name="adj3" fmla="val -121887"/>
              <a:gd name="adj4" fmla="val -4512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What kind of comparison function is this?</a:t>
            </a:r>
          </a:p>
        </p:txBody>
      </p:sp>
    </p:spTree>
    <p:extLst>
      <p:ext uri="{BB962C8B-B14F-4D97-AF65-F5344CB8AC3E}">
        <p14:creationId xmlns:p14="http://schemas.microsoft.com/office/powerpoint/2010/main" val="8131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5154" y="1483566"/>
            <a:ext cx="6526146" cy="175432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['a', 'b'], [17, 2, 21], [0.5]]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myListOfLists.sort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[17, 2, 21], ['a', 'b'], [0.5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You can write a </a:t>
            </a:r>
            <a:r>
              <a:rPr lang="en-US" dirty="0" smtClean="0">
                <a:solidFill>
                  <a:prstClr val="black"/>
                </a:solidFill>
              </a:rPr>
              <a:t>comparison </a:t>
            </a:r>
            <a:r>
              <a:rPr lang="en-US" dirty="0">
                <a:solidFill>
                  <a:prstClr val="black"/>
                </a:solidFill>
              </a:rPr>
              <a:t>function to sort anything in any way you </a:t>
            </a:r>
            <a:r>
              <a:rPr lang="en-US" dirty="0" smtClean="0">
                <a:solidFill>
                  <a:prstClr val="black"/>
                </a:solidFill>
              </a:rPr>
              <a:t>want!!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258" y="4102557"/>
            <a:ext cx="6523042" cy="2031325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(a) 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(a) 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0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0506" y="3335862"/>
            <a:ext cx="6526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It specifies a descending sort based on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the </a:t>
            </a:r>
            <a:r>
              <a:rPr lang="en-US" sz="2400" b="1" dirty="0">
                <a:latin typeface="+mn-lt"/>
              </a:rPr>
              <a:t>length</a:t>
            </a:r>
            <a:r>
              <a:rPr lang="en-US" sz="2400" dirty="0">
                <a:latin typeface="+mn-lt"/>
              </a:rPr>
              <a:t> of the </a:t>
            </a:r>
            <a:r>
              <a:rPr lang="en-US" sz="2400" dirty="0" smtClean="0">
                <a:latin typeface="+mn-lt"/>
              </a:rPr>
              <a:t>elements in the list: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4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38742" y="3912637"/>
            <a:ext cx="48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(e.g. comparing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"JIM"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jIm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should return 0,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comparing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"Jim"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elhanan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"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should return 1)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function that compares two strings </a:t>
            </a:r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ignoring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upper/lower case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Remember, your comparison function should: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-1 if the first string should come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earlier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1 if the first string should come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later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0 if they are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tied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Use your function to compare the above 2 examples and make sure you get the right return value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6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Functions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Reusable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pieces </a:t>
            </a: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code 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write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once, use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many)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ake arguments, “do stuff”, and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(usually)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organize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&amp;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clarify your code, reduce code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duplication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Defining a function: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Using (calling) a function: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16" y="5421689"/>
            <a:ext cx="6526146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BBE0E3">
                <a:lumMod val="25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my_variable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 =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function_name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(&lt;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my_arguments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516" y="3934216"/>
            <a:ext cx="4733988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 &lt;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function_name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&gt;(&lt;arguments&gt;):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&lt;function code block&gt;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&lt;usually return something&gt;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4" y="1199323"/>
            <a:ext cx="1842670" cy="17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66800" y="1752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caselessCompare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a 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a.lower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b =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b.lower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a &lt; b: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 &gt; b: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0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458" y="2148114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alternatively convert to uppercase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343400" y="2104572"/>
            <a:ext cx="152400" cy="486228"/>
          </a:xfrm>
          <a:prstGeom prst="rightBrace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Returning multiple values from a function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[sum, prod]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Pass-by-reference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vs. pass-by-value</a:t>
            </a: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Default and keyword  Arguments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24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(text, n=3):</a:t>
            </a: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Modules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Easy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create and use your own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modules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use a module,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first import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it: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import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the dot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notation: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utils.makeDict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83" y="3754207"/>
            <a:ext cx="2309506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2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782221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</a:rPr>
              <a:t>Sorting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94474" y="2949996"/>
            <a:ext cx="6286836" cy="2703731"/>
            <a:chOff x="990600" y="3733800"/>
            <a:chExt cx="6286836" cy="2703731"/>
          </a:xfrm>
        </p:grpSpPr>
        <p:sp>
          <p:nvSpPr>
            <p:cNvPr id="4" name="TextBox 3"/>
            <p:cNvSpPr txBox="1"/>
            <p:nvPr/>
          </p:nvSpPr>
          <p:spPr>
            <a:xfrm>
              <a:off x="990600" y="3733800"/>
              <a:ext cx="542328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</a:t>
              </a:r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 = ['Curly', 'Moe', 'Larry']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print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</a:t>
              </a:r>
              <a:endPara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['Curly', 'Moe', 'Larry']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myList.sort</a:t>
              </a:r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&gt;&gt;&gt; print 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myList</a:t>
              </a:r>
              <a:endPara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['Curly', 'Larry', 'Moe']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0600" y="5791200"/>
              <a:ext cx="6286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(by default this is a lexicographical sort because the elements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in the list are strings)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Sorting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Typically applied to lists of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things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Input order of things can be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anything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Output order is determined by the type of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sort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Sorting defaults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String sorts - ascending order, with all capital letters before all small letters: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srgbClr val="0070C0"/>
                </a:solidFill>
                <a:latin typeface="Calibri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['a', 'A', 'c', 'C', 'b', 'B']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myList.sort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[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'A', 'B', 'C', 'a', 'b', 'c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Number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sorts - ascending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order: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srgbClr val="0070C0"/>
                </a:solidFill>
                <a:latin typeface="Calibri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Calibri"/>
              </a:rPr>
            </a:br>
            <a:r>
              <a:rPr lang="en-US" sz="1600" dirty="0" smtClean="0">
                <a:solidFill>
                  <a:srgbClr val="0070C0"/>
                </a:solidFill>
                <a:latin typeface="Calibri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[3.2, 1.2, 7.1, -12.3]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myList.sort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[-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12.3, 1.2, 3.2, 7.1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Code like a pro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064" y="1130494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When you’re using a function that you did not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write, try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guess what’s under the hood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!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(hint: no </a:t>
            </a:r>
            <a:r>
              <a:rPr lang="en-US" sz="2400" i="1" dirty="0" err="1" smtClean="0">
                <a:solidFill>
                  <a:prstClr val="black"/>
                </a:solidFill>
                <a:latin typeface="Calibri"/>
              </a:rPr>
              <a:t>magics</a:t>
            </a: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 or divine forces are involved)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i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does split() work?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400" i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How does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readlines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() work?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800" i="1" dirty="0">
                <a:solidFill>
                  <a:prstClr val="black"/>
                </a:solidFill>
                <a:latin typeface="Calibri"/>
              </a:rPr>
            </a:br>
            <a:endParaRPr lang="en-US" sz="1400" i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How does sort() work? </a:t>
            </a:r>
            <a:endParaRPr lang="en-US" sz="2800" b="1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874103"/>
            <a:ext cx="9144000" cy="220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prstClr val="black"/>
                </a:solidFill>
              </a:rPr>
              <a:t>Sorting </a:t>
            </a:r>
            <a:r>
              <a:rPr lang="en-US" sz="4800" dirty="0" smtClean="0">
                <a:solidFill>
                  <a:prstClr val="black"/>
                </a:solidFill>
              </a:rPr>
              <a:t>algorithms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3200" dirty="0" smtClean="0">
                <a:solidFill>
                  <a:prstClr val="black"/>
                </a:solidFill>
              </a:rPr>
              <a:t>(a.k.a. “how would you sort a list of numbers?”)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Common sorting </a:t>
            </a:r>
            <a:r>
              <a:rPr lang="en-US" dirty="0" smtClean="0"/>
              <a:t>algorithms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9276" y="1066800"/>
            <a:ext cx="715606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Naïve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sorting </a:t>
            </a: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Selection sort: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At each iteration, find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smallest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element and move it to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beginning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of the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list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Insertion sort: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At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each iteration,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removes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one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element and insert it to the correct location in the sorted sub-list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Bubble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sort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wap two adjacent elements whenever they are not in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</a:t>
            </a:r>
            <a:br>
              <a:rPr lang="en-US" sz="20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right order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Merge sort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Split your list into two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halves, sort each half, merge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the two sorted halves, maintaining a sorted order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7762" name="Picture 2" descr="http://www.harding.edu/dsteil/170/notes/BUBBLE_S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31" y="3338208"/>
            <a:ext cx="1362862" cy="166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rson Holding Playing Ca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62" y="1068494"/>
            <a:ext cx="2120088" cy="14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25" y="5196692"/>
            <a:ext cx="690790" cy="160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18452</TotalTime>
  <Words>830</Words>
  <Application>Microsoft Office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Office Theme</vt:lpstr>
      <vt:lpstr>1_Office Theme</vt:lpstr>
      <vt:lpstr>Sorting,  Functions as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267</cp:revision>
  <cp:lastPrinted>2012-02-01T23:24:52Z</cp:lastPrinted>
  <dcterms:created xsi:type="dcterms:W3CDTF">2008-01-08T19:18:25Z</dcterms:created>
  <dcterms:modified xsi:type="dcterms:W3CDTF">2018-02-21T17:39:54Z</dcterms:modified>
</cp:coreProperties>
</file>