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6" r:id="rId2"/>
    <p:sldId id="302" r:id="rId3"/>
    <p:sldId id="303" r:id="rId4"/>
    <p:sldId id="348" r:id="rId5"/>
    <p:sldId id="349" r:id="rId6"/>
    <p:sldId id="335" r:id="rId7"/>
    <p:sldId id="324" r:id="rId8"/>
    <p:sldId id="345" r:id="rId9"/>
    <p:sldId id="305" r:id="rId10"/>
    <p:sldId id="344" r:id="rId11"/>
    <p:sldId id="330" r:id="rId12"/>
    <p:sldId id="326" r:id="rId13"/>
    <p:sldId id="328" r:id="rId14"/>
    <p:sldId id="327" r:id="rId15"/>
    <p:sldId id="329" r:id="rId16"/>
    <p:sldId id="325" r:id="rId17"/>
    <p:sldId id="331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9" r:id="rId30"/>
    <p:sldId id="320" r:id="rId31"/>
    <p:sldId id="321" r:id="rId32"/>
    <p:sldId id="332" r:id="rId33"/>
    <p:sldId id="333" r:id="rId34"/>
    <p:sldId id="298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899"/>
    <a:srgbClr val="BD05A7"/>
    <a:srgbClr val="8997FB"/>
    <a:srgbClr val="5C6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83740" autoAdjust="0"/>
  </p:normalViewPr>
  <p:slideViewPr>
    <p:cSldViewPr snapToGrid="0" snapToObjects="1">
      <p:cViewPr>
        <p:scale>
          <a:sx n="87" d="100"/>
          <a:sy n="87" d="100"/>
        </p:scale>
        <p:origin x="-159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EB6C8F8-BAF1-4771-8ABC-F292796824D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CBDB18-3D9F-4418-9A87-947707E85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Isn’t this a somewhat circular definition?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Assignment of a point to a cluster is based on the proximity of the point to the cluster mean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But the cluster mean is calculated based on all the points assigned to the cluster.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DB18-3D9F-4418-9A87-947707E85F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DB18-3D9F-4418-9A87-947707E85F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DB18-3D9F-4418-9A87-947707E85F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Expectation-maximization (EM): maintains </a:t>
            </a:r>
            <a:r>
              <a:rPr lang="en-US" sz="2400" b="1" dirty="0" smtClean="0"/>
              <a:t>probabilistic</a:t>
            </a:r>
            <a:r>
              <a:rPr lang="en-US" sz="2400" dirty="0" smtClean="0"/>
              <a:t> assignments to clusters, instead of deterministic assignments, and multivariate Gaussian distributions instead of means.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DB18-3D9F-4418-9A87-947707E85F9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Expectation-maximization (EM): maintains </a:t>
            </a:r>
            <a:r>
              <a:rPr lang="en-US" sz="2400" b="1" dirty="0" smtClean="0"/>
              <a:t>probabilistic</a:t>
            </a:r>
            <a:r>
              <a:rPr lang="en-US" sz="2400" dirty="0" smtClean="0"/>
              <a:t> assignments to clusters, instead of deterministic assignments, and multivariate Gaussian distributions instead of means.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DB18-3D9F-4418-9A87-947707E85F9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46C4-6244-410F-ADEC-3A86893A4423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43000"/>
            <a:ext cx="8790214" cy="1470025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Clustering</a:t>
            </a:r>
            <a:br>
              <a:rPr lang="en-US" sz="7200" b="1" dirty="0" smtClean="0"/>
            </a:br>
            <a:r>
              <a:rPr lang="en-US" sz="4000" b="1" dirty="0" smtClean="0"/>
              <a:t>k-mean clustering</a:t>
            </a:r>
            <a:endParaRPr lang="en-US" sz="4000" b="1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239000" cy="1752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Elhanan </a:t>
            </a:r>
            <a:r>
              <a:rPr lang="en-US" sz="2800" b="1" dirty="0" err="1" smtClean="0">
                <a:solidFill>
                  <a:schemeClr val="tx1"/>
                </a:solidFill>
              </a:rPr>
              <a:t>Borenstein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53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The number of </a:t>
            </a:r>
            <a:r>
              <a:rPr lang="en-US" sz="2800" dirty="0" smtClean="0"/>
              <a:t>centers, </a:t>
            </a:r>
            <a:r>
              <a:rPr lang="en-US" sz="2800" b="1" i="1" dirty="0" smtClean="0"/>
              <a:t>k</a:t>
            </a:r>
            <a:r>
              <a:rPr lang="en-US" sz="2800" dirty="0" smtClean="0"/>
              <a:t>, </a:t>
            </a:r>
            <a:r>
              <a:rPr lang="en-US" sz="2800" dirty="0"/>
              <a:t>has to be specified </a:t>
            </a:r>
            <a:r>
              <a:rPr lang="en-US" sz="2800" dirty="0" smtClean="0"/>
              <a:t>a-priori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Algorithm:</a:t>
            </a:r>
            <a:endParaRPr lang="en-US" sz="2800" b="1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Arbitrarily </a:t>
            </a:r>
            <a:r>
              <a:rPr lang="en-US" sz="2800" dirty="0"/>
              <a:t>select </a:t>
            </a:r>
            <a:r>
              <a:rPr lang="en-US" sz="2800" i="1" dirty="0"/>
              <a:t>k</a:t>
            </a:r>
            <a:r>
              <a:rPr lang="en-US" sz="2800" dirty="0"/>
              <a:t> initial </a:t>
            </a:r>
            <a:r>
              <a:rPr lang="en-US" sz="2800" dirty="0" smtClean="0"/>
              <a:t>centers</a:t>
            </a:r>
            <a:endParaRPr lang="en-US" sz="2800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Assign </a:t>
            </a:r>
            <a:r>
              <a:rPr lang="en-US" sz="2800" dirty="0"/>
              <a:t>each element to the closest </a:t>
            </a:r>
            <a:r>
              <a:rPr lang="en-US" sz="2800" dirty="0" smtClean="0"/>
              <a:t>center</a:t>
            </a:r>
            <a:endParaRPr lang="en-US" sz="2800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Re-calculate centers </a:t>
            </a:r>
            <a:r>
              <a:rPr lang="en-US" sz="2800" dirty="0"/>
              <a:t>(mean position of the assigned elements)</a:t>
            </a:r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Repeat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/>
              <a:t> </a:t>
            </a:r>
            <a:r>
              <a:rPr lang="en-US" sz="2800" dirty="0"/>
              <a:t>until one of the </a:t>
            </a:r>
            <a:r>
              <a:rPr lang="en-US" sz="2800" dirty="0" smtClean="0"/>
              <a:t>following termination conditions </a:t>
            </a:r>
            <a:r>
              <a:rPr lang="en-US" sz="2800" dirty="0"/>
              <a:t>is </a:t>
            </a:r>
            <a:r>
              <a:rPr lang="en-US" sz="2800" dirty="0" smtClean="0"/>
              <a:t>reached:</a:t>
            </a:r>
            <a:endParaRPr lang="en-US" sz="2800" dirty="0"/>
          </a:p>
          <a:p>
            <a:pPr marL="1885950" lvl="3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romanLcPeriod"/>
            </a:pPr>
            <a:r>
              <a:rPr lang="en-US" sz="2000" dirty="0" smtClean="0"/>
              <a:t>The </a:t>
            </a:r>
            <a:r>
              <a:rPr lang="en-US" sz="2000" dirty="0"/>
              <a:t>clusters are the same as in the previous iteration</a:t>
            </a:r>
          </a:p>
          <a:p>
            <a:pPr marL="1885950" lvl="3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romanLcPeriod"/>
            </a:pPr>
            <a:r>
              <a:rPr lang="en-US" sz="2000" dirty="0" smtClean="0"/>
              <a:t>The </a:t>
            </a:r>
            <a:r>
              <a:rPr lang="en-US" sz="2000" dirty="0"/>
              <a:t>difference between two iterations </a:t>
            </a:r>
            <a:r>
              <a:rPr lang="en-US" sz="2000" dirty="0" smtClean="0"/>
              <a:t>is smaller than a </a:t>
            </a:r>
            <a:r>
              <a:rPr lang="en-US" sz="2000" dirty="0"/>
              <a:t>specified threshold</a:t>
            </a:r>
          </a:p>
          <a:p>
            <a:pPr marL="1885950" lvl="3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romanLcPeriod"/>
            </a:pPr>
            <a:r>
              <a:rPr lang="en-US" sz="2000" dirty="0" smtClean="0"/>
              <a:t>The maximum </a:t>
            </a:r>
            <a:r>
              <a:rPr lang="en-US" sz="2000" dirty="0"/>
              <a:t>number of iterations has been reached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algorithm </a:t>
            </a:r>
            <a:endParaRPr lang="en-US" dirty="0">
              <a:latin typeface="+mn-lt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7258686" y="1853377"/>
            <a:ext cx="1776067" cy="637201"/>
          </a:xfrm>
          <a:prstGeom prst="accentCallout1">
            <a:avLst>
              <a:gd name="adj1" fmla="val 41879"/>
              <a:gd name="adj2" fmla="val -3157"/>
              <a:gd name="adj3" fmla="val 167931"/>
              <a:gd name="adj4" fmla="val -47242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How can we do this efficiently?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4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92825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Assigning elements </a:t>
            </a:r>
            <a:r>
              <a:rPr lang="en-US" sz="2800" dirty="0"/>
              <a:t>to the closest center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Partitioning the space</a:t>
            </a:r>
            <a:endParaRPr lang="en-US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72" y="2252902"/>
            <a:ext cx="4839855" cy="445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6-Point Star 5"/>
          <p:cNvSpPr/>
          <p:nvPr/>
        </p:nvSpPr>
        <p:spPr>
          <a:xfrm>
            <a:off x="5612305" y="3021206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</a:t>
            </a:r>
            <a:endParaRPr lang="en-US" sz="1200" b="1" dirty="0"/>
          </a:p>
        </p:txBody>
      </p:sp>
      <p:sp>
        <p:nvSpPr>
          <p:cNvPr id="7" name="16-Point Star 6"/>
          <p:cNvSpPr/>
          <p:nvPr/>
        </p:nvSpPr>
        <p:spPr>
          <a:xfrm>
            <a:off x="3514204" y="431678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" name="Oval 1"/>
          <p:cNvSpPr/>
          <p:nvPr/>
        </p:nvSpPr>
        <p:spPr>
          <a:xfrm>
            <a:off x="4571999" y="4664364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674423" y="3157962"/>
            <a:ext cx="1961345" cy="1527842"/>
            <a:chOff x="3674423" y="3157962"/>
            <a:chExt cx="1961345" cy="152784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674423" y="4430484"/>
              <a:ext cx="897576" cy="25532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8"/>
              <a:endCxn id="2" idx="7"/>
            </p:cNvCxnSpPr>
            <p:nvPr/>
          </p:nvCxnSpPr>
          <p:spPr>
            <a:xfrm flipH="1">
              <a:off x="4627185" y="3157962"/>
              <a:ext cx="1008583" cy="151587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3674424" y="4430484"/>
            <a:ext cx="897576" cy="255320"/>
          </a:xfrm>
          <a:prstGeom prst="straightConnector1">
            <a:avLst/>
          </a:prstGeom>
          <a:ln w="41275"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4309" y="4284458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41419" y="5383531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92189" y="4558144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58639" y="5897765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81749" y="4066194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61986" y="3490884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03469" y="3635664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34426" y="5026430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49550" y="3967134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67419" y="2796577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01283" y="2588030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41657" y="3756959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49352" y="2764250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80543" y="5263051"/>
            <a:ext cx="64654" cy="64654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851564" y="2327564"/>
            <a:ext cx="2410691" cy="405476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72" y="2252902"/>
            <a:ext cx="4839855" cy="445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851564" y="2327564"/>
            <a:ext cx="2410691" cy="4054763"/>
            <a:chOff x="3851564" y="2327564"/>
            <a:chExt cx="2410691" cy="4054763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851564" y="2327564"/>
              <a:ext cx="2410691" cy="405476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type="non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4581904" y="3449707"/>
              <a:ext cx="155916" cy="957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>
              <a:off x="4711297" y="3477946"/>
              <a:ext cx="155916" cy="957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92825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Assigning elements </a:t>
            </a:r>
            <a:r>
              <a:rPr lang="en-US" sz="2800" dirty="0"/>
              <a:t>to the closest center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Partitioning the space</a:t>
            </a:r>
            <a:endParaRPr lang="en-US" dirty="0">
              <a:latin typeface="+mn-lt"/>
            </a:endParaRPr>
          </a:p>
        </p:txBody>
      </p:sp>
      <p:sp>
        <p:nvSpPr>
          <p:cNvPr id="6" name="16-Point Star 5"/>
          <p:cNvSpPr/>
          <p:nvPr/>
        </p:nvSpPr>
        <p:spPr>
          <a:xfrm>
            <a:off x="5612305" y="3021206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</a:t>
            </a:r>
            <a:endParaRPr lang="en-US" sz="1200" b="1" dirty="0"/>
          </a:p>
        </p:txBody>
      </p:sp>
      <p:sp>
        <p:nvSpPr>
          <p:cNvPr id="7" name="16-Point Star 6"/>
          <p:cNvSpPr/>
          <p:nvPr/>
        </p:nvSpPr>
        <p:spPr>
          <a:xfrm>
            <a:off x="3514204" y="431678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" name="Oval 1"/>
          <p:cNvSpPr/>
          <p:nvPr/>
        </p:nvSpPr>
        <p:spPr>
          <a:xfrm>
            <a:off x="4646676" y="3677201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50960" y="3131972"/>
            <a:ext cx="1967443" cy="12082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572730" y="2327564"/>
            <a:ext cx="4262991" cy="1433984"/>
            <a:chOff x="2572730" y="2327564"/>
            <a:chExt cx="4262991" cy="1433984"/>
          </a:xfrm>
        </p:grpSpPr>
        <p:sp>
          <p:nvSpPr>
            <p:cNvPr id="9" name="Rectangle 8"/>
            <p:cNvSpPr/>
            <p:nvPr/>
          </p:nvSpPr>
          <p:spPr>
            <a:xfrm>
              <a:off x="2572730" y="3115217"/>
              <a:ext cx="1278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closer to A</a:t>
              </a:r>
              <a:br>
                <a:rPr lang="en-US" dirty="0" smtClean="0"/>
              </a:br>
              <a:r>
                <a:rPr lang="en-US" dirty="0" smtClean="0"/>
                <a:t>than to B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56887" y="2327564"/>
              <a:ext cx="1278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closer to B</a:t>
              </a:r>
              <a:br>
                <a:rPr lang="en-US" dirty="0" smtClean="0"/>
              </a:br>
              <a:r>
                <a:rPr lang="en-US" dirty="0" smtClean="0"/>
                <a:t>than to 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9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72" y="2252902"/>
            <a:ext cx="4839855" cy="445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851564" y="2327564"/>
            <a:ext cx="2410691" cy="4054763"/>
            <a:chOff x="3851564" y="2327564"/>
            <a:chExt cx="2410691" cy="4054763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851564" y="2327564"/>
              <a:ext cx="2410691" cy="405476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type="non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4581904" y="3449707"/>
              <a:ext cx="155916" cy="957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>
              <a:off x="4711297" y="3477946"/>
              <a:ext cx="155916" cy="957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92825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Assigning elements </a:t>
            </a:r>
            <a:r>
              <a:rPr lang="en-US" sz="2800" dirty="0"/>
              <a:t>to the closest center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Partitioning the space</a:t>
            </a:r>
            <a:endParaRPr lang="en-US" dirty="0">
              <a:latin typeface="+mn-lt"/>
            </a:endParaRPr>
          </a:p>
        </p:txBody>
      </p:sp>
      <p:sp>
        <p:nvSpPr>
          <p:cNvPr id="6" name="16-Point Star 5"/>
          <p:cNvSpPr/>
          <p:nvPr/>
        </p:nvSpPr>
        <p:spPr>
          <a:xfrm>
            <a:off x="5612305" y="3021206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</a:t>
            </a:r>
            <a:endParaRPr lang="en-US" sz="1200" b="1" dirty="0"/>
          </a:p>
        </p:txBody>
      </p:sp>
      <p:sp>
        <p:nvSpPr>
          <p:cNvPr id="7" name="16-Point Star 6"/>
          <p:cNvSpPr/>
          <p:nvPr/>
        </p:nvSpPr>
        <p:spPr>
          <a:xfrm>
            <a:off x="3514204" y="431678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" name="Oval 1"/>
          <p:cNvSpPr/>
          <p:nvPr/>
        </p:nvSpPr>
        <p:spPr>
          <a:xfrm>
            <a:off x="4646676" y="3680333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50960" y="3131972"/>
            <a:ext cx="1967443" cy="12082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6-Point Star 12"/>
          <p:cNvSpPr/>
          <p:nvPr/>
        </p:nvSpPr>
        <p:spPr>
          <a:xfrm>
            <a:off x="6276138" y="497737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</a:t>
            </a:r>
            <a:endParaRPr lang="en-US" sz="1200" b="1" dirty="0"/>
          </a:p>
        </p:txBody>
      </p:sp>
      <p:cxnSp>
        <p:nvCxnSpPr>
          <p:cNvPr id="14" name="Straight Arrow Connector 13"/>
          <p:cNvCxnSpPr>
            <a:stCxn id="6" idx="5"/>
            <a:endCxn id="13" idx="13"/>
          </p:cNvCxnSpPr>
          <p:nvPr/>
        </p:nvCxnSpPr>
        <p:spPr>
          <a:xfrm>
            <a:off x="5723071" y="3175327"/>
            <a:ext cx="602520" cy="180814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78494" y="3989309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61846" y="3716778"/>
            <a:ext cx="4441372" cy="151100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3" idx="11"/>
          </p:cNvCxnSpPr>
          <p:nvPr/>
        </p:nvCxnSpPr>
        <p:spPr>
          <a:xfrm>
            <a:off x="3668325" y="4427551"/>
            <a:ext cx="2613911" cy="599277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31776" y="4691255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71999" y="2327564"/>
            <a:ext cx="935573" cy="405476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572730" y="2327564"/>
            <a:ext cx="4262991" cy="1433984"/>
            <a:chOff x="2572730" y="2327564"/>
            <a:chExt cx="4262991" cy="1433984"/>
          </a:xfrm>
        </p:grpSpPr>
        <p:sp>
          <p:nvSpPr>
            <p:cNvPr id="23" name="Rectangle 22"/>
            <p:cNvSpPr/>
            <p:nvPr/>
          </p:nvSpPr>
          <p:spPr>
            <a:xfrm>
              <a:off x="2572730" y="3115217"/>
              <a:ext cx="1278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closer to A</a:t>
              </a:r>
              <a:br>
                <a:rPr lang="en-US" dirty="0" smtClean="0"/>
              </a:br>
              <a:r>
                <a:rPr lang="en-US" dirty="0" smtClean="0"/>
                <a:t>than to B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56887" y="2327564"/>
              <a:ext cx="1278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closer to B</a:t>
              </a:r>
              <a:br>
                <a:rPr lang="en-US" dirty="0" smtClean="0"/>
              </a:br>
              <a:r>
                <a:rPr lang="en-US" dirty="0" smtClean="0"/>
                <a:t>than to A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329382" y="3208901"/>
            <a:ext cx="155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closer to B</a:t>
            </a:r>
            <a:br>
              <a:rPr lang="en-US" dirty="0" smtClean="0"/>
            </a:br>
            <a:r>
              <a:rPr lang="en-US" dirty="0" smtClean="0"/>
              <a:t>than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72" y="2252902"/>
            <a:ext cx="4839855" cy="445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3851564" y="2327564"/>
            <a:ext cx="1196607" cy="201268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81904" y="3449707"/>
            <a:ext cx="155916" cy="95754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741378" y="3447865"/>
            <a:ext cx="95754" cy="15591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92825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Assigning elements </a:t>
            </a:r>
            <a:r>
              <a:rPr lang="en-US" sz="2800" dirty="0"/>
              <a:t>to the closest center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Partitioning the space</a:t>
            </a:r>
            <a:endParaRPr lang="en-US" dirty="0">
              <a:latin typeface="+mn-lt"/>
            </a:endParaRPr>
          </a:p>
        </p:txBody>
      </p:sp>
      <p:sp>
        <p:nvSpPr>
          <p:cNvPr id="6" name="16-Point Star 5"/>
          <p:cNvSpPr/>
          <p:nvPr/>
        </p:nvSpPr>
        <p:spPr>
          <a:xfrm>
            <a:off x="5612305" y="3021206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</a:t>
            </a:r>
            <a:endParaRPr lang="en-US" sz="1200" b="1" dirty="0"/>
          </a:p>
        </p:txBody>
      </p:sp>
      <p:sp>
        <p:nvSpPr>
          <p:cNvPr id="7" name="16-Point Star 6"/>
          <p:cNvSpPr/>
          <p:nvPr/>
        </p:nvSpPr>
        <p:spPr>
          <a:xfrm>
            <a:off x="3514204" y="431678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" name="Oval 1"/>
          <p:cNvSpPr/>
          <p:nvPr/>
        </p:nvSpPr>
        <p:spPr>
          <a:xfrm>
            <a:off x="4646676" y="3680333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50960" y="3131972"/>
            <a:ext cx="1967443" cy="12082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6-Point Star 12"/>
          <p:cNvSpPr/>
          <p:nvPr/>
        </p:nvSpPr>
        <p:spPr>
          <a:xfrm>
            <a:off x="6276138" y="497737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</a:t>
            </a:r>
            <a:endParaRPr lang="en-US" sz="1200" b="1" dirty="0"/>
          </a:p>
        </p:txBody>
      </p:sp>
      <p:cxnSp>
        <p:nvCxnSpPr>
          <p:cNvPr id="14" name="Straight Arrow Connector 13"/>
          <p:cNvCxnSpPr>
            <a:stCxn id="6" idx="5"/>
            <a:endCxn id="13" idx="13"/>
          </p:cNvCxnSpPr>
          <p:nvPr/>
        </p:nvCxnSpPr>
        <p:spPr>
          <a:xfrm>
            <a:off x="5723071" y="3175327"/>
            <a:ext cx="602520" cy="180814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78494" y="3989309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56909" y="3716778"/>
            <a:ext cx="1846309" cy="62813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3" idx="11"/>
          </p:cNvCxnSpPr>
          <p:nvPr/>
        </p:nvCxnSpPr>
        <p:spPr>
          <a:xfrm>
            <a:off x="3668325" y="4427551"/>
            <a:ext cx="2613911" cy="599277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31776" y="4691255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72000" y="4340248"/>
            <a:ext cx="471177" cy="204207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4" name="Group 3083"/>
          <p:cNvGrpSpPr/>
          <p:nvPr/>
        </p:nvGrpSpPr>
        <p:grpSpPr>
          <a:xfrm>
            <a:off x="2572730" y="2391292"/>
            <a:ext cx="4318409" cy="3541931"/>
            <a:chOff x="2572730" y="2391292"/>
            <a:chExt cx="4318409" cy="3541931"/>
          </a:xfrm>
        </p:grpSpPr>
        <p:sp>
          <p:nvSpPr>
            <p:cNvPr id="44" name="Rectangle 43"/>
            <p:cNvSpPr/>
            <p:nvPr/>
          </p:nvSpPr>
          <p:spPr>
            <a:xfrm>
              <a:off x="2572730" y="3115217"/>
              <a:ext cx="1278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closest </a:t>
              </a:r>
              <a:br>
                <a:rPr lang="en-US" dirty="0" smtClean="0"/>
              </a:br>
              <a:r>
                <a:rPr lang="en-US" dirty="0" smtClean="0"/>
                <a:t>to A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12305" y="2391292"/>
              <a:ext cx="1278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closest </a:t>
              </a:r>
              <a:br>
                <a:rPr lang="en-US" dirty="0" smtClean="0"/>
              </a:br>
              <a:r>
                <a:rPr lang="en-US" dirty="0" smtClean="0"/>
                <a:t>to B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67973" y="5286892"/>
              <a:ext cx="1278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closest </a:t>
              </a:r>
              <a:br>
                <a:rPr lang="en-US" dirty="0" smtClean="0"/>
              </a:br>
              <a:r>
                <a:rPr lang="en-US" dirty="0" smtClean="0"/>
                <a:t>to 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22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72" y="2252902"/>
            <a:ext cx="4839855" cy="445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3851564" y="2327564"/>
            <a:ext cx="1196607" cy="201268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81904" y="3449707"/>
            <a:ext cx="155916" cy="95754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741378" y="3447865"/>
            <a:ext cx="95754" cy="15591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92825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Assigning elements </a:t>
            </a:r>
            <a:r>
              <a:rPr lang="en-US" sz="2800" dirty="0"/>
              <a:t>to the closest center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Partitioning the space</a:t>
            </a:r>
            <a:endParaRPr lang="en-US" dirty="0">
              <a:latin typeface="+mn-lt"/>
            </a:endParaRPr>
          </a:p>
        </p:txBody>
      </p:sp>
      <p:sp>
        <p:nvSpPr>
          <p:cNvPr id="6" name="16-Point Star 5"/>
          <p:cNvSpPr/>
          <p:nvPr/>
        </p:nvSpPr>
        <p:spPr>
          <a:xfrm>
            <a:off x="5612305" y="3021206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16-Point Star 6"/>
          <p:cNvSpPr/>
          <p:nvPr/>
        </p:nvSpPr>
        <p:spPr>
          <a:xfrm>
            <a:off x="3514204" y="431678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646676" y="3680333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50960" y="3131972"/>
            <a:ext cx="1967443" cy="12082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6-Point Star 12"/>
          <p:cNvSpPr/>
          <p:nvPr/>
        </p:nvSpPr>
        <p:spPr>
          <a:xfrm>
            <a:off x="6276138" y="497737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5"/>
            <a:endCxn id="13" idx="13"/>
          </p:cNvCxnSpPr>
          <p:nvPr/>
        </p:nvCxnSpPr>
        <p:spPr>
          <a:xfrm>
            <a:off x="5723071" y="3175327"/>
            <a:ext cx="602520" cy="180814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78494" y="3989309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56909" y="3716778"/>
            <a:ext cx="1846309" cy="62813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3" idx="11"/>
          </p:cNvCxnSpPr>
          <p:nvPr/>
        </p:nvCxnSpPr>
        <p:spPr>
          <a:xfrm>
            <a:off x="3668325" y="4427551"/>
            <a:ext cx="2613911" cy="599277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31776" y="4691255"/>
            <a:ext cx="64654" cy="6465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72000" y="4340248"/>
            <a:ext cx="471177" cy="204207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60302" y="2340898"/>
            <a:ext cx="1196607" cy="2012684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567804" y="4344493"/>
            <a:ext cx="471177" cy="204207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47673" y="3716446"/>
            <a:ext cx="1846309" cy="62813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9" y="2252902"/>
            <a:ext cx="4849397" cy="461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16-Point Star 25"/>
          <p:cNvSpPr/>
          <p:nvPr/>
        </p:nvSpPr>
        <p:spPr>
          <a:xfrm>
            <a:off x="5632559" y="3022633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</a:t>
            </a:r>
            <a:endParaRPr lang="en-US" sz="1200" b="1" dirty="0"/>
          </a:p>
        </p:txBody>
      </p:sp>
      <p:sp>
        <p:nvSpPr>
          <p:cNvPr id="27" name="16-Point Star 26"/>
          <p:cNvSpPr/>
          <p:nvPr/>
        </p:nvSpPr>
        <p:spPr>
          <a:xfrm>
            <a:off x="3528064" y="4321409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32" name="16-Point Star 31"/>
          <p:cNvSpPr/>
          <p:nvPr/>
        </p:nvSpPr>
        <p:spPr>
          <a:xfrm>
            <a:off x="6302786" y="4981999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929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Decomposition </a:t>
            </a:r>
            <a:r>
              <a:rPr lang="en-US" sz="2800" dirty="0"/>
              <a:t>of a metric space determined by distances to a specified discrete set of </a:t>
            </a:r>
            <a:r>
              <a:rPr lang="en-US" sz="2800" dirty="0" smtClean="0"/>
              <a:t>“centers” </a:t>
            </a:r>
            <a:r>
              <a:rPr lang="en-US" sz="2800" dirty="0"/>
              <a:t>in the </a:t>
            </a:r>
            <a:r>
              <a:rPr lang="en-US" sz="2800" dirty="0" smtClean="0"/>
              <a:t>space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Each colored cell represents the collection of all points in this space that are closer to a specific center </a:t>
            </a:r>
            <a:r>
              <a:rPr lang="en-US" sz="2800" i="1" dirty="0" smtClean="0"/>
              <a:t>s </a:t>
            </a:r>
            <a:r>
              <a:rPr lang="en-US" sz="2800" dirty="0" smtClean="0"/>
              <a:t>than </a:t>
            </a:r>
            <a:r>
              <a:rPr lang="en-US" sz="2800" dirty="0"/>
              <a:t>to any other </a:t>
            </a:r>
            <a:r>
              <a:rPr lang="en-US" sz="2800" dirty="0" smtClean="0"/>
              <a:t>center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Several algorithms exist to find</a:t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 err="1" smtClean="0"/>
              <a:t>Voronoi</a:t>
            </a:r>
            <a:r>
              <a:rPr lang="en-US" sz="2800" dirty="0" smtClean="0"/>
              <a:t> diagram.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Voronoi</a:t>
            </a:r>
            <a:r>
              <a:rPr lang="en-US" dirty="0"/>
              <a:t> </a:t>
            </a:r>
            <a:r>
              <a:rPr lang="en-US" dirty="0" smtClean="0"/>
              <a:t>diagram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pic>
        <p:nvPicPr>
          <p:cNvPr id="2050" name="Picture 2" descr="File:Coloured Voronoi 2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65" y="3371272"/>
            <a:ext cx="3410527" cy="341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4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53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The number of </a:t>
            </a:r>
            <a:r>
              <a:rPr lang="en-US" sz="2800" dirty="0" smtClean="0"/>
              <a:t>centers, </a:t>
            </a:r>
            <a:r>
              <a:rPr lang="en-US" sz="2800" b="1" i="1" dirty="0" smtClean="0"/>
              <a:t>k</a:t>
            </a:r>
            <a:r>
              <a:rPr lang="en-US" sz="2800" dirty="0" smtClean="0"/>
              <a:t>, </a:t>
            </a:r>
            <a:r>
              <a:rPr lang="en-US" sz="2800" dirty="0"/>
              <a:t>has to be specified a </a:t>
            </a:r>
            <a:r>
              <a:rPr lang="en-US" sz="2800" dirty="0" smtClean="0"/>
              <a:t>priori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Algorithm:</a:t>
            </a:r>
            <a:endParaRPr lang="en-US" sz="2800" b="1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Arbitrarily </a:t>
            </a:r>
            <a:r>
              <a:rPr lang="en-US" sz="2800" dirty="0"/>
              <a:t>select </a:t>
            </a:r>
            <a:r>
              <a:rPr lang="en-US" sz="2800" i="1" dirty="0"/>
              <a:t>k</a:t>
            </a:r>
            <a:r>
              <a:rPr lang="en-US" sz="2800" dirty="0"/>
              <a:t> initial </a:t>
            </a:r>
            <a:r>
              <a:rPr lang="en-US" sz="2800" dirty="0" smtClean="0"/>
              <a:t>centers</a:t>
            </a:r>
            <a:endParaRPr lang="en-US" sz="2800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Assign </a:t>
            </a:r>
            <a:r>
              <a:rPr lang="en-US" sz="2800" dirty="0"/>
              <a:t>each element to the closest </a:t>
            </a:r>
            <a:r>
              <a:rPr lang="en-US" sz="2800" dirty="0" smtClean="0"/>
              <a:t>center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Voronoi</a:t>
            </a:r>
            <a:r>
              <a:rPr lang="en-US" sz="2400" b="1" dirty="0"/>
              <a:t>)</a:t>
            </a:r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Re-calculate centers </a:t>
            </a:r>
            <a:r>
              <a:rPr lang="en-US" sz="2800" dirty="0"/>
              <a:t>(mean position of the assigned elements)</a:t>
            </a:r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Repeat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/>
              <a:t> </a:t>
            </a:r>
            <a:r>
              <a:rPr lang="en-US" sz="2800" dirty="0"/>
              <a:t>until one of the </a:t>
            </a:r>
            <a:r>
              <a:rPr lang="en-US" sz="2800" dirty="0" smtClean="0"/>
              <a:t>following termination conditions </a:t>
            </a:r>
            <a:r>
              <a:rPr lang="en-US" sz="2800" dirty="0"/>
              <a:t>is </a:t>
            </a:r>
            <a:r>
              <a:rPr lang="en-US" sz="2800" dirty="0" smtClean="0"/>
              <a:t>reached:</a:t>
            </a:r>
            <a:endParaRPr lang="en-US" sz="2800" dirty="0"/>
          </a:p>
          <a:p>
            <a:pPr marL="1885950" lvl="3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romanLcPeriod"/>
            </a:pPr>
            <a:r>
              <a:rPr lang="en-US" sz="2000" dirty="0" smtClean="0"/>
              <a:t>The </a:t>
            </a:r>
            <a:r>
              <a:rPr lang="en-US" sz="2000" dirty="0"/>
              <a:t>clusters are the same as in the previous iteration</a:t>
            </a:r>
          </a:p>
          <a:p>
            <a:pPr marL="1885950" lvl="3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romanLcPeriod"/>
            </a:pPr>
            <a:r>
              <a:rPr lang="en-US" sz="2000" dirty="0" smtClean="0"/>
              <a:t>The </a:t>
            </a:r>
            <a:r>
              <a:rPr lang="en-US" sz="2000" dirty="0"/>
              <a:t>difference between two iterations </a:t>
            </a:r>
            <a:r>
              <a:rPr lang="en-US" sz="2000" dirty="0" smtClean="0"/>
              <a:t>is smaller than a </a:t>
            </a:r>
            <a:r>
              <a:rPr lang="en-US" sz="2000" dirty="0"/>
              <a:t>specified threshold</a:t>
            </a:r>
          </a:p>
          <a:p>
            <a:pPr marL="1885950" lvl="3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romanLcPeriod"/>
            </a:pPr>
            <a:r>
              <a:rPr lang="en-US" sz="2000" dirty="0" smtClean="0"/>
              <a:t>The maximum </a:t>
            </a:r>
            <a:r>
              <a:rPr lang="en-US" sz="2000" dirty="0"/>
              <a:t>number of iterations has been reached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algorithm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104900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Two sets of </a:t>
            </a:r>
            <a:r>
              <a:rPr lang="en-US" sz="2800" dirty="0" smtClean="0"/>
              <a:t>points </a:t>
            </a:r>
            <a:br>
              <a:rPr lang="en-US" sz="2800" dirty="0" smtClean="0"/>
            </a:br>
            <a:r>
              <a:rPr lang="en-US" sz="2800" dirty="0" smtClean="0"/>
              <a:t>randomly </a:t>
            </a:r>
            <a:r>
              <a:rPr lang="en-US" sz="2800" dirty="0"/>
              <a:t>generated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200 centered </a:t>
            </a:r>
            <a:r>
              <a:rPr lang="en-US" sz="2000" dirty="0"/>
              <a:t>on (0,0)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50 </a:t>
            </a:r>
            <a:r>
              <a:rPr lang="en-US" sz="2000" dirty="0" smtClean="0"/>
              <a:t>centered </a:t>
            </a:r>
            <a:r>
              <a:rPr lang="en-US" sz="2000" dirty="0"/>
              <a:t>on (1,1)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7" name="Oval 6"/>
          <p:cNvSpPr/>
          <p:nvPr/>
        </p:nvSpPr>
        <p:spPr>
          <a:xfrm>
            <a:off x="5316943" y="4605777"/>
            <a:ext cx="95814" cy="828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8055" y="5152091"/>
            <a:ext cx="114398" cy="120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104900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Two </a:t>
            </a:r>
            <a:r>
              <a:rPr lang="en-US" sz="2800" dirty="0"/>
              <a:t>points are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randomly </a:t>
            </a:r>
            <a:r>
              <a:rPr lang="en-US" sz="2800" dirty="0"/>
              <a:t>chosen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as centers (stars)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7" name="16-Point Star 6"/>
          <p:cNvSpPr/>
          <p:nvPr/>
        </p:nvSpPr>
        <p:spPr>
          <a:xfrm>
            <a:off x="6148014" y="5136333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6-Point Star 7"/>
          <p:cNvSpPr/>
          <p:nvPr/>
        </p:nvSpPr>
        <p:spPr>
          <a:xfrm>
            <a:off x="5333767" y="4543604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382000" cy="54910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The clustering problem: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partition genes into distinct sets </a:t>
            </a:r>
            <a:r>
              <a:rPr lang="en-US" sz="2400" dirty="0"/>
              <a:t>with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high homogeneity and high separation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Different representations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Homogeneity </a:t>
            </a:r>
            <a:r>
              <a:rPr lang="en-US" sz="2800" dirty="0"/>
              <a:t>vs </a:t>
            </a:r>
            <a:r>
              <a:rPr lang="en-US" sz="2800" dirty="0" smtClean="0"/>
              <a:t>Separation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Many possible distance metrics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Method </a:t>
            </a:r>
            <a:r>
              <a:rPr lang="en-US" sz="2400" dirty="0"/>
              <a:t>matters; metric matters; definitions matter</a:t>
            </a:r>
            <a:r>
              <a:rPr lang="en-US" sz="2400" dirty="0" smtClean="0"/>
              <a:t>;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Hierarchical </a:t>
            </a:r>
            <a:r>
              <a:rPr lang="en-US" sz="2800" b="1" dirty="0"/>
              <a:t>clustering algorithm: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dirty="0"/>
              <a:t>Assign each object to a separate cluster.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dirty="0"/>
              <a:t>Find the pair of clusters with the shortest distance, </a:t>
            </a:r>
            <a:br>
              <a:rPr lang="en-US" sz="2000" dirty="0"/>
            </a:br>
            <a:r>
              <a:rPr lang="en-US" sz="2000" dirty="0"/>
              <a:t>and regroup them into a single cluster.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dirty="0"/>
              <a:t>Repeat 2 until there is a single cluster.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quick review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436" y="1131533"/>
            <a:ext cx="2408384" cy="170075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71" y="4941953"/>
            <a:ext cx="1955802" cy="156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0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104900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Each </a:t>
            </a:r>
            <a:r>
              <a:rPr lang="en-US" sz="2800" dirty="0"/>
              <a:t>dot </a:t>
            </a:r>
            <a:r>
              <a:rPr lang="en-US" sz="2800" dirty="0" smtClean="0"/>
              <a:t>can now </a:t>
            </a:r>
            <a:br>
              <a:rPr lang="en-US" sz="2800" dirty="0" smtClean="0"/>
            </a:br>
            <a:r>
              <a:rPr lang="en-US" sz="2800" dirty="0" smtClean="0"/>
              <a:t>be assigned </a:t>
            </a:r>
            <a:r>
              <a:rPr lang="en-US" sz="2800" dirty="0"/>
              <a:t>to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cluster </a:t>
            </a:r>
            <a:r>
              <a:rPr lang="en-US" sz="2800" dirty="0"/>
              <a:t>with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closest center</a:t>
            </a:r>
            <a:endParaRPr lang="en-US" sz="2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043055" y="1708727"/>
            <a:ext cx="2844800" cy="44057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6-Point Star 6"/>
          <p:cNvSpPr/>
          <p:nvPr/>
        </p:nvSpPr>
        <p:spPr>
          <a:xfrm>
            <a:off x="6148014" y="5136333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6-Point Star 7"/>
          <p:cNvSpPr/>
          <p:nvPr/>
        </p:nvSpPr>
        <p:spPr>
          <a:xfrm>
            <a:off x="5333767" y="4543604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5" y="1100137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4357256" cy="194425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First partition into</a:t>
            </a:r>
            <a:br>
              <a:rPr lang="en-US" sz="2800" dirty="0" smtClean="0"/>
            </a:br>
            <a:r>
              <a:rPr lang="en-US" sz="2800" dirty="0" smtClean="0"/>
              <a:t>clusters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5716428" y="473964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41418" y="292152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43055" y="1708727"/>
            <a:ext cx="2844800" cy="44057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333767" y="4543604"/>
            <a:ext cx="974466" cy="752948"/>
            <a:chOff x="5333767" y="4543604"/>
            <a:chExt cx="974466" cy="752948"/>
          </a:xfrm>
        </p:grpSpPr>
        <p:sp>
          <p:nvSpPr>
            <p:cNvPr id="10" name="16-Point Star 9"/>
            <p:cNvSpPr/>
            <p:nvPr/>
          </p:nvSpPr>
          <p:spPr>
            <a:xfrm>
              <a:off x="6148014" y="5136333"/>
              <a:ext cx="160219" cy="160219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6-Point Star 10"/>
            <p:cNvSpPr/>
            <p:nvPr/>
          </p:nvSpPr>
          <p:spPr>
            <a:xfrm>
              <a:off x="5333767" y="4543604"/>
              <a:ext cx="160219" cy="160219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6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Centers are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re-calculated 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5" y="1100137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6-Point Star 10"/>
          <p:cNvSpPr/>
          <p:nvPr/>
        </p:nvSpPr>
        <p:spPr>
          <a:xfrm>
            <a:off x="6714377" y="431109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6-Point Star 11"/>
          <p:cNvSpPr/>
          <p:nvPr/>
        </p:nvSpPr>
        <p:spPr>
          <a:xfrm>
            <a:off x="5514793" y="438338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16428" y="473964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1418" y="292152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5" y="1100137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6-Point Star 10"/>
          <p:cNvSpPr/>
          <p:nvPr/>
        </p:nvSpPr>
        <p:spPr>
          <a:xfrm>
            <a:off x="6714377" y="431109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6-Point Star 11"/>
          <p:cNvSpPr/>
          <p:nvPr/>
        </p:nvSpPr>
        <p:spPr>
          <a:xfrm>
            <a:off x="5514793" y="4383385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003636" y="1697277"/>
            <a:ext cx="289142" cy="4435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066800"/>
            <a:ext cx="4107874" cy="331658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And are again used</a:t>
            </a:r>
            <a:br>
              <a:rPr lang="en-US" sz="2800" dirty="0" smtClean="0"/>
            </a:br>
            <a:r>
              <a:rPr lang="en-US" sz="2800" dirty="0" smtClean="0"/>
              <a:t>to partition the </a:t>
            </a:r>
            <a:br>
              <a:rPr lang="en-US" sz="2800" dirty="0" smtClean="0"/>
            </a:br>
            <a:r>
              <a:rPr lang="en-US" sz="2800" dirty="0" smtClean="0"/>
              <a:t>points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5716428" y="473964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41418" y="292152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103744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Second partition </a:t>
            </a:r>
            <a:r>
              <a:rPr lang="en-US" sz="2800" dirty="0"/>
              <a:t>into</a:t>
            </a:r>
            <a:br>
              <a:rPr lang="en-US" sz="2800" dirty="0"/>
            </a:br>
            <a:r>
              <a:rPr lang="en-US" sz="2800" dirty="0"/>
              <a:t>clusters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6003636" y="1697277"/>
            <a:ext cx="289142" cy="4435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48788" y="440436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45128" y="4341495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103744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Re-calculating centers</a:t>
            </a:r>
            <a:br>
              <a:rPr lang="en-US" sz="2800" dirty="0" smtClean="0"/>
            </a:br>
            <a:r>
              <a:rPr lang="en-US" sz="2800" dirty="0" smtClean="0"/>
              <a:t>again</a:t>
            </a:r>
            <a:endParaRPr lang="en-US" sz="2800" dirty="0"/>
          </a:p>
        </p:txBody>
      </p:sp>
      <p:sp>
        <p:nvSpPr>
          <p:cNvPr id="7" name="16-Point Star 6"/>
          <p:cNvSpPr/>
          <p:nvPr/>
        </p:nvSpPr>
        <p:spPr>
          <a:xfrm>
            <a:off x="7016842" y="3683022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6-Point Star 7"/>
          <p:cNvSpPr/>
          <p:nvPr/>
        </p:nvSpPr>
        <p:spPr>
          <a:xfrm>
            <a:off x="5493986" y="4715894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48788" y="440436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45128" y="4341495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103744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And we can again </a:t>
            </a:r>
            <a:br>
              <a:rPr lang="en-US" sz="2800" dirty="0" smtClean="0"/>
            </a:br>
            <a:r>
              <a:rPr lang="en-US" sz="2800" dirty="0" smtClean="0"/>
              <a:t>partition the points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756730" y="1688041"/>
            <a:ext cx="2706254" cy="4435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6-Point Star 7"/>
          <p:cNvSpPr/>
          <p:nvPr/>
        </p:nvSpPr>
        <p:spPr>
          <a:xfrm>
            <a:off x="7016842" y="3683022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16-Point Star 9"/>
          <p:cNvSpPr/>
          <p:nvPr/>
        </p:nvSpPr>
        <p:spPr>
          <a:xfrm>
            <a:off x="5493986" y="4715894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48788" y="440436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45128" y="4341495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1"/>
            <a:ext cx="4278863" cy="298796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Third partition </a:t>
            </a:r>
            <a:br>
              <a:rPr lang="en-US" sz="2800" dirty="0" smtClean="0"/>
            </a:br>
            <a:r>
              <a:rPr lang="en-US" sz="2800" dirty="0" smtClean="0"/>
              <a:t>into clusters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6003636" y="1697277"/>
            <a:ext cx="289142" cy="4435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1104900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H="1" flipV="1">
            <a:off x="4756730" y="1688041"/>
            <a:ext cx="2706254" cy="4435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33071" y="4732020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61358" y="3735705"/>
            <a:ext cx="102870" cy="102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example </a:t>
            </a:r>
            <a:endParaRPr lang="en-US" dirty="0"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103092"/>
            <a:ext cx="5757863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1"/>
            <a:ext cx="4278863" cy="298796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After 6 iterations: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The calculated </a:t>
            </a:r>
            <a:br>
              <a:rPr lang="en-US" sz="2800" dirty="0" smtClean="0"/>
            </a:br>
            <a:r>
              <a:rPr lang="en-US" sz="2800" dirty="0" smtClean="0"/>
              <a:t>centers remains </a:t>
            </a:r>
            <a:br>
              <a:rPr lang="en-US" sz="2800" dirty="0" smtClean="0"/>
            </a:br>
            <a:r>
              <a:rPr lang="en-US" sz="2800" dirty="0" smtClean="0"/>
              <a:t>stable</a:t>
            </a:r>
            <a:br>
              <a:rPr lang="en-US" sz="2800" dirty="0" smtClean="0"/>
            </a:b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359565" y="1690254"/>
            <a:ext cx="4478686" cy="4027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6-Point Star 11"/>
          <p:cNvSpPr/>
          <p:nvPr/>
        </p:nvSpPr>
        <p:spPr>
          <a:xfrm>
            <a:off x="7484880" y="2925640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6-Point Star 12"/>
          <p:cNvSpPr/>
          <p:nvPr/>
        </p:nvSpPr>
        <p:spPr>
          <a:xfrm>
            <a:off x="5654205" y="4708988"/>
            <a:ext cx="160219" cy="160219"/>
          </a:xfrm>
          <a:prstGeom prst="star16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clustering: Summary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1"/>
            <a:ext cx="8430492" cy="529705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convergence </a:t>
            </a:r>
            <a:r>
              <a:rPr lang="en-US" sz="2800" dirty="0" smtClean="0"/>
              <a:t>of k-mean is usually quite fast </a:t>
            </a:r>
            <a:r>
              <a:rPr lang="en-US" sz="2400" dirty="0" smtClean="0"/>
              <a:t>(sometimes 1 iteration results in a stable solution)</a:t>
            </a:r>
            <a:endParaRPr lang="en-US" sz="24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K-means </a:t>
            </a:r>
            <a:r>
              <a:rPr lang="en-US" sz="2800" dirty="0"/>
              <a:t>is time- and </a:t>
            </a:r>
            <a:r>
              <a:rPr lang="en-US" sz="2800" dirty="0" smtClean="0"/>
              <a:t>memory-efficient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Strengths:</a:t>
            </a:r>
            <a:endParaRPr lang="en-US" sz="2800" b="1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Simple to use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Fast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Can be used with very large data sets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Weaknesses:</a:t>
            </a:r>
            <a:endParaRPr lang="en-US" sz="2800" b="1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/>
              <a:t>The </a:t>
            </a:r>
            <a:r>
              <a:rPr lang="en-US" sz="2400" b="1" dirty="0" smtClean="0"/>
              <a:t>number </a:t>
            </a:r>
            <a:r>
              <a:rPr lang="en-US" sz="2400" b="1" dirty="0"/>
              <a:t>of </a:t>
            </a:r>
            <a:r>
              <a:rPr lang="en-US" sz="2400" b="1" dirty="0" smtClean="0"/>
              <a:t>clusters has to be predetermined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results </a:t>
            </a:r>
            <a:r>
              <a:rPr lang="en-US" sz="2400" dirty="0" smtClean="0"/>
              <a:t>may vary </a:t>
            </a:r>
            <a:r>
              <a:rPr lang="en-US" sz="2400" dirty="0"/>
              <a:t>depending on the initial </a:t>
            </a:r>
            <a:r>
              <a:rPr lang="en-US" sz="2400" dirty="0" smtClean="0"/>
              <a:t>choice of centers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2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077150"/>
            <a:ext cx="9144000" cy="1662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K-mean </a:t>
            </a:r>
            <a:r>
              <a:rPr lang="en-US" b="1" dirty="0" smtClean="0">
                <a:latin typeface="+mn-lt"/>
              </a:rPr>
              <a:t>clustering</a:t>
            </a:r>
          </a:p>
          <a:p>
            <a:r>
              <a:rPr lang="en-US" b="1" dirty="0" smtClean="0">
                <a:latin typeface="+mn-lt"/>
              </a:rPr>
              <a:t> </a:t>
            </a:r>
          </a:p>
          <a:p>
            <a:r>
              <a:rPr lang="en-US" sz="2600" b="1" dirty="0" smtClean="0">
                <a:latin typeface="+mn-lt"/>
              </a:rPr>
              <a:t>(vs.</a:t>
            </a:r>
            <a:r>
              <a:rPr lang="en-US" sz="2600" b="1" dirty="0"/>
              <a:t> Hierarchical </a:t>
            </a:r>
            <a:r>
              <a:rPr lang="en-US" sz="2600" b="1" dirty="0" smtClean="0"/>
              <a:t>clustering)</a:t>
            </a:r>
            <a:endParaRPr lang="en-US" sz="2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6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clustering: Variations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1"/>
            <a:ext cx="8430492" cy="529705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Expectation-maximization (</a:t>
            </a:r>
            <a:r>
              <a:rPr lang="en-US" sz="2800" b="1" dirty="0"/>
              <a:t>EM</a:t>
            </a:r>
            <a:r>
              <a:rPr lang="en-US" sz="2800" dirty="0"/>
              <a:t>):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maintains </a:t>
            </a:r>
            <a:r>
              <a:rPr lang="en-US" sz="2800" b="1" dirty="0"/>
              <a:t>probabilistic</a:t>
            </a:r>
            <a:r>
              <a:rPr lang="en-US" sz="2800" dirty="0"/>
              <a:t> assignments to clusters, instead of deterministic assignments, and multivariate Gaussian distributions instead of means</a:t>
            </a:r>
            <a:r>
              <a:rPr lang="en-US" sz="2800" dirty="0" smtClean="0"/>
              <a:t>.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k-means++: attempts to choose </a:t>
            </a:r>
            <a:r>
              <a:rPr lang="en-US" sz="2800" dirty="0"/>
              <a:t>better starting </a:t>
            </a:r>
            <a:r>
              <a:rPr lang="en-US" sz="2800" dirty="0" smtClean="0"/>
              <a:t>points.</a:t>
            </a:r>
            <a:endParaRPr lang="en-US" sz="2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Some variations attempt to escape </a:t>
            </a:r>
            <a:r>
              <a:rPr lang="en-US" sz="2800" dirty="0"/>
              <a:t>local optima by swapping points between </a:t>
            </a:r>
            <a:r>
              <a:rPr lang="en-US" sz="2800" dirty="0" smtClean="0"/>
              <a:t>clusters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65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The take-home message</a:t>
            </a:r>
            <a:endParaRPr lang="en-US" dirty="0">
              <a:latin typeface="+mn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951199"/>
            <a:ext cx="3352801" cy="278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40566" y="6581001"/>
            <a:ext cx="1303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D’haeseleer</a:t>
            </a:r>
            <a:r>
              <a:rPr lang="en-US" sz="1200" dirty="0" smtClean="0"/>
              <a:t>, 2005</a:t>
            </a:r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5526" y="3047996"/>
            <a:ext cx="7565986" cy="3321812"/>
            <a:chOff x="725526" y="3047996"/>
            <a:chExt cx="7565986" cy="3321812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26" y="4091029"/>
              <a:ext cx="3052580" cy="2278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873" y="4091029"/>
              <a:ext cx="2786639" cy="2278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Bent Arrow 2"/>
            <p:cNvSpPr/>
            <p:nvPr/>
          </p:nvSpPr>
          <p:spPr>
            <a:xfrm rot="5400000">
              <a:off x="6160654" y="3186543"/>
              <a:ext cx="1034473" cy="75738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16200000" flipH="1">
              <a:off x="1916543" y="3186542"/>
              <a:ext cx="1034473" cy="75738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234" y="3435929"/>
              <a:ext cx="1291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Hierarchical</a:t>
              </a:r>
              <a:br>
                <a:rPr lang="en-US" dirty="0" smtClean="0"/>
              </a:br>
              <a:r>
                <a:rPr lang="en-US" dirty="0" smtClean="0"/>
                <a:t>clustering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7437" y="3436033"/>
              <a:ext cx="1098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K-mean</a:t>
              </a:r>
              <a:br>
                <a:rPr lang="en-US" dirty="0" smtClean="0"/>
              </a:br>
              <a:r>
                <a:rPr lang="en-US" dirty="0" smtClean="0"/>
                <a:t>clustering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03567" y="429952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/>
              <a:t>?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5512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What else are we missing?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4511" y="1836272"/>
            <a:ext cx="4414978" cy="4414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288612" y="2328482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09474" y="2534946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50809" y="2902728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77826" y="2740660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3755" y="3164098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86738" y="3525274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86738" y="4117688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983" y="3828237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4879" y="3325667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00464" y="3801861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06577" y="4121442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14879" y="4395376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7490" y="2820693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86665" y="2534946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24542" y="3072805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55050" y="2533195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14617" y="3164098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67022" y="2656623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34337" y="2332838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01533" y="2250803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3755" y="3489737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80228" y="3456703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50735" y="3489737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52302" y="3209150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83033" y="3689344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5050" y="3879040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41162" y="3593794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65225" y="3479077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15827" y="3803712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01155" y="4071491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66234" y="4032752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05232" y="3911375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95357" y="2608773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48269" y="2399958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36705" y="2792864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82810" y="3038969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82810" y="2656623"/>
            <a:ext cx="164070" cy="164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93136" y="1078463"/>
            <a:ext cx="8557727" cy="249601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What if the clusters are not “linearly separable”?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What else are we missing?</a:t>
            </a:r>
            <a:endParaRPr lang="en-US" dirty="0"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364511" y="1836272"/>
            <a:ext cx="4414978" cy="4414978"/>
            <a:chOff x="3158832" y="3629891"/>
            <a:chExt cx="2733964" cy="2733964"/>
          </a:xfrm>
        </p:grpSpPr>
        <p:sp>
          <p:nvSpPr>
            <p:cNvPr id="2" name="Rectangle 1"/>
            <p:cNvSpPr/>
            <p:nvPr/>
          </p:nvSpPr>
          <p:spPr>
            <a:xfrm>
              <a:off x="3158832" y="3629891"/>
              <a:ext cx="2733964" cy="2733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4350327" y="3934691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177471" y="4062543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79218" y="4290291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10174" y="4189931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08574" y="4452144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977618" y="4675801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77618" y="5042652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54539" y="4863410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80818" y="4552195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171892" y="4847077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299527" y="5044977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180818" y="5214610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37247" y="4239491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34895" y="4062543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48727" y="4395611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01092" y="4061459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94882" y="4452144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894280" y="4137891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74040" y="3937388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606027" y="3886588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08574" y="4653795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78608" y="4633339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636495" y="4653795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823240" y="4480042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42270" y="4777401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701092" y="4894870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25965" y="4718232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55092" y="4647194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86427" y="4848223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53492" y="5014045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79566" y="4990056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27565" y="4914893"/>
              <a:ext cx="101600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035676" y="4108260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30366" y="3978952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23205" y="4222258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275605" y="4374658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275605" y="4137891"/>
              <a:ext cx="101600" cy="101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9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97309" y="3031397"/>
            <a:ext cx="2054323" cy="1986888"/>
            <a:chOff x="3573595" y="810742"/>
            <a:chExt cx="2054323" cy="1986888"/>
          </a:xfrm>
        </p:grpSpPr>
        <p:sp>
          <p:nvSpPr>
            <p:cNvPr id="4" name="Rectangle 3"/>
            <p:cNvSpPr/>
            <p:nvPr/>
          </p:nvSpPr>
          <p:spPr>
            <a:xfrm>
              <a:off x="3573595" y="810742"/>
              <a:ext cx="2054323" cy="1986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028034" y="1273462"/>
              <a:ext cx="109182" cy="10918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28034" y="2194692"/>
              <a:ext cx="109182" cy="10918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53389" y="1457710"/>
              <a:ext cx="109182" cy="10918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92229" y="2085508"/>
              <a:ext cx="109182" cy="10918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29043" y="1382646"/>
              <a:ext cx="109182" cy="10918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29043" y="2085508"/>
              <a:ext cx="109182" cy="10918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0" y="0"/>
            <a:ext cx="9144000" cy="115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</a:t>
            </a:r>
            <a:endParaRPr lang="en-US" dirty="0">
              <a:latin typeface="+mn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80999" y="1121230"/>
            <a:ext cx="8557727" cy="1338457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/>
              <a:t>An algorithm for partitioning </a:t>
            </a:r>
            <a:r>
              <a:rPr lang="en-US" sz="2800" b="1" i="1" dirty="0"/>
              <a:t>n</a:t>
            </a:r>
            <a:r>
              <a:rPr lang="en-US" sz="2800" b="1" dirty="0"/>
              <a:t> </a:t>
            </a:r>
            <a:r>
              <a:rPr lang="en-US" sz="2800" b="1" dirty="0" smtClean="0"/>
              <a:t>observations/points </a:t>
            </a:r>
            <a:r>
              <a:rPr lang="en-US" sz="2800" b="1" dirty="0"/>
              <a:t>into </a:t>
            </a:r>
            <a:r>
              <a:rPr lang="en-US" sz="2800" b="1" i="1" dirty="0"/>
              <a:t>k</a:t>
            </a:r>
            <a:r>
              <a:rPr lang="en-US" sz="2800" b="1" dirty="0"/>
              <a:t> clusters </a:t>
            </a:r>
            <a:r>
              <a:rPr lang="en-US" sz="2800" b="1" dirty="0" smtClean="0"/>
              <a:t>such that each </a:t>
            </a:r>
            <a:r>
              <a:rPr lang="en-US" sz="2800" b="1" dirty="0"/>
              <a:t>observation belongs to the cluster with the nearest </a:t>
            </a:r>
            <a:r>
              <a:rPr lang="en-US" sz="2800" b="1" dirty="0" smtClean="0"/>
              <a:t>mean/center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3149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254746" y="3031397"/>
            <a:ext cx="2054323" cy="1986888"/>
            <a:chOff x="3573595" y="810742"/>
            <a:chExt cx="2054323" cy="1986888"/>
          </a:xfrm>
        </p:grpSpPr>
        <p:sp>
          <p:nvSpPr>
            <p:cNvPr id="13" name="Rectangle 12"/>
            <p:cNvSpPr/>
            <p:nvPr/>
          </p:nvSpPr>
          <p:spPr>
            <a:xfrm>
              <a:off x="3573595" y="810742"/>
              <a:ext cx="2054323" cy="1986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28034" y="1273462"/>
              <a:ext cx="109182" cy="109182"/>
            </a:xfrm>
            <a:prstGeom prst="ellipse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28034" y="2194692"/>
              <a:ext cx="109182" cy="109182"/>
            </a:xfrm>
            <a:prstGeom prst="ellipse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53389" y="1457710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92229" y="2085508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29043" y="1382646"/>
              <a:ext cx="109182" cy="109182"/>
            </a:xfrm>
            <a:prstGeom prst="ellipse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29043" y="2085508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90807" y="3031397"/>
            <a:ext cx="2054323" cy="1986888"/>
            <a:chOff x="3573595" y="810742"/>
            <a:chExt cx="2054323" cy="1986888"/>
          </a:xfrm>
        </p:grpSpPr>
        <p:sp>
          <p:nvSpPr>
            <p:cNvPr id="21" name="Rectangle 20"/>
            <p:cNvSpPr/>
            <p:nvPr/>
          </p:nvSpPr>
          <p:spPr>
            <a:xfrm>
              <a:off x="3573595" y="810742"/>
              <a:ext cx="2054323" cy="1986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028034" y="1273462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28034" y="2194692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3389" y="1457710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92229" y="2085508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29043" y="1382646"/>
              <a:ext cx="109182" cy="109182"/>
            </a:xfrm>
            <a:prstGeom prst="ellipse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29043" y="2085508"/>
              <a:ext cx="109182" cy="109182"/>
            </a:xfrm>
            <a:prstGeom prst="ellipse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7381" y="3036607"/>
            <a:ext cx="2054323" cy="1986888"/>
            <a:chOff x="3573595" y="810742"/>
            <a:chExt cx="2054323" cy="1986888"/>
          </a:xfrm>
        </p:grpSpPr>
        <p:sp>
          <p:nvSpPr>
            <p:cNvPr id="29" name="Rectangle 28"/>
            <p:cNvSpPr/>
            <p:nvPr/>
          </p:nvSpPr>
          <p:spPr>
            <a:xfrm>
              <a:off x="3573595" y="810742"/>
              <a:ext cx="2054323" cy="1986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028034" y="1273462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028034" y="2194692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453389" y="1457710"/>
              <a:ext cx="109182" cy="109182"/>
            </a:xfrm>
            <a:prstGeom prst="ellips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692229" y="2085508"/>
              <a:ext cx="109182" cy="10918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29043" y="1382646"/>
              <a:ext cx="109182" cy="10918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29043" y="2085508"/>
              <a:ext cx="109182" cy="10918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10-Point Star 35"/>
          <p:cNvSpPr/>
          <p:nvPr/>
        </p:nvSpPr>
        <p:spPr>
          <a:xfrm>
            <a:off x="1489230" y="3861796"/>
            <a:ext cx="217229" cy="217229"/>
          </a:xfrm>
          <a:prstGeom prst="star10">
            <a:avLst>
              <a:gd name="adj" fmla="val 27433"/>
              <a:gd name="hf" fmla="val 105146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10-Point Star 36"/>
          <p:cNvSpPr/>
          <p:nvPr/>
        </p:nvSpPr>
        <p:spPr>
          <a:xfrm>
            <a:off x="4271002" y="4003068"/>
            <a:ext cx="217229" cy="217229"/>
          </a:xfrm>
          <a:prstGeom prst="star10">
            <a:avLst>
              <a:gd name="adj" fmla="val 27433"/>
              <a:gd name="hf" fmla="val 105146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10-Point Star 37"/>
          <p:cNvSpPr/>
          <p:nvPr/>
        </p:nvSpPr>
        <p:spPr>
          <a:xfrm>
            <a:off x="7426508" y="4057498"/>
            <a:ext cx="217229" cy="217229"/>
          </a:xfrm>
          <a:prstGeom prst="star10">
            <a:avLst>
              <a:gd name="adj" fmla="val 27433"/>
              <a:gd name="hf" fmla="val 105146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-Point Star 38"/>
          <p:cNvSpPr/>
          <p:nvPr/>
        </p:nvSpPr>
        <p:spPr>
          <a:xfrm>
            <a:off x="2384214" y="4013954"/>
            <a:ext cx="217229" cy="217229"/>
          </a:xfrm>
          <a:prstGeom prst="star10">
            <a:avLst>
              <a:gd name="adj" fmla="val 27433"/>
              <a:gd name="hf" fmla="val 105146"/>
            </a:avLst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10-Point Star 39"/>
          <p:cNvSpPr/>
          <p:nvPr/>
        </p:nvSpPr>
        <p:spPr>
          <a:xfrm>
            <a:off x="7013500" y="3845235"/>
            <a:ext cx="217229" cy="217229"/>
          </a:xfrm>
          <a:prstGeom prst="star10">
            <a:avLst>
              <a:gd name="adj" fmla="val 27433"/>
              <a:gd name="hf" fmla="val 105146"/>
            </a:avLst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10-Point Star 40"/>
          <p:cNvSpPr/>
          <p:nvPr/>
        </p:nvSpPr>
        <p:spPr>
          <a:xfrm>
            <a:off x="5192231" y="3932322"/>
            <a:ext cx="217229" cy="217229"/>
          </a:xfrm>
          <a:prstGeom prst="star10">
            <a:avLst>
              <a:gd name="adj" fmla="val 27433"/>
              <a:gd name="hf" fmla="val 105146"/>
            </a:avLst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0" y="0"/>
            <a:ext cx="9144000" cy="115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</a:t>
            </a:r>
            <a:endParaRPr lang="en-US" dirty="0">
              <a:latin typeface="+mn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80999" y="1121230"/>
            <a:ext cx="8557727" cy="1338457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/>
              <a:t>An algorithm for partitioning </a:t>
            </a:r>
            <a:r>
              <a:rPr lang="en-US" sz="2800" b="1" i="1" dirty="0"/>
              <a:t>n</a:t>
            </a:r>
            <a:r>
              <a:rPr lang="en-US" sz="2800" b="1" dirty="0"/>
              <a:t> </a:t>
            </a:r>
            <a:r>
              <a:rPr lang="en-US" sz="2800" b="1" dirty="0" smtClean="0"/>
              <a:t>observations/points </a:t>
            </a:r>
            <a:r>
              <a:rPr lang="en-US" sz="2800" b="1" dirty="0"/>
              <a:t>into </a:t>
            </a:r>
            <a:r>
              <a:rPr lang="en-US" sz="2800" b="1" i="1" dirty="0"/>
              <a:t>k</a:t>
            </a:r>
            <a:r>
              <a:rPr lang="en-US" sz="2800" b="1" dirty="0"/>
              <a:t> clusters </a:t>
            </a:r>
            <a:r>
              <a:rPr lang="en-US" sz="2800" b="1" dirty="0" smtClean="0"/>
              <a:t>such that each </a:t>
            </a:r>
            <a:r>
              <a:rPr lang="en-US" sz="2800" b="1" dirty="0"/>
              <a:t>observation belongs to the cluster with the nearest </a:t>
            </a:r>
            <a:r>
              <a:rPr lang="en-US" sz="2800" b="1" dirty="0" smtClean="0"/>
              <a:t>mean/center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43584" y="4936407"/>
            <a:ext cx="1127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9600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4352" y="4936407"/>
            <a:ext cx="1127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96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1038" y="4936407"/>
            <a:ext cx="962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  <a:endParaRPr lang="en-US" sz="9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2" grpId="0"/>
      <p:bldP spid="4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12123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/>
              <a:t>An algorithm for partitioning </a:t>
            </a:r>
            <a:r>
              <a:rPr lang="en-US" sz="2800" b="1" i="1" dirty="0"/>
              <a:t>n</a:t>
            </a:r>
            <a:r>
              <a:rPr lang="en-US" sz="2800" b="1" dirty="0"/>
              <a:t> </a:t>
            </a:r>
            <a:r>
              <a:rPr lang="en-US" sz="2800" b="1" dirty="0" smtClean="0"/>
              <a:t>observations/points </a:t>
            </a:r>
            <a:r>
              <a:rPr lang="en-US" sz="2800" b="1" dirty="0"/>
              <a:t>into </a:t>
            </a:r>
            <a:r>
              <a:rPr lang="en-US" sz="2800" b="1" i="1" dirty="0"/>
              <a:t>k</a:t>
            </a:r>
            <a:r>
              <a:rPr lang="en-US" sz="2800" b="1" dirty="0"/>
              <a:t> clusters </a:t>
            </a:r>
            <a:r>
              <a:rPr lang="en-US" sz="2800" b="1" dirty="0" smtClean="0"/>
              <a:t>such that each </a:t>
            </a:r>
            <a:r>
              <a:rPr lang="en-US" sz="2800" b="1" dirty="0"/>
              <a:t>observation belongs to the cluster with the nearest </a:t>
            </a:r>
            <a:r>
              <a:rPr lang="en-US" sz="2800" b="1" dirty="0" smtClean="0"/>
              <a:t>mean/center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</a:t>
            </a:r>
            <a:endParaRPr lang="en-US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39" y="2796364"/>
            <a:ext cx="2914356" cy="268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412822" y="2816607"/>
            <a:ext cx="6660416" cy="1130479"/>
            <a:chOff x="1412822" y="2816607"/>
            <a:chExt cx="6660416" cy="1130479"/>
          </a:xfrm>
        </p:grpSpPr>
        <p:sp>
          <p:nvSpPr>
            <p:cNvPr id="6" name="Line Callout 1 (Accent Bar) 5"/>
            <p:cNvSpPr/>
            <p:nvPr/>
          </p:nvSpPr>
          <p:spPr>
            <a:xfrm>
              <a:off x="6558878" y="2816607"/>
              <a:ext cx="1514360" cy="685668"/>
            </a:xfrm>
            <a:prstGeom prst="accentCallout1">
              <a:avLst>
                <a:gd name="adj1" fmla="val 41879"/>
                <a:gd name="adj2" fmla="val -3157"/>
                <a:gd name="adj3" fmla="val 103947"/>
                <a:gd name="adj4" fmla="val -76213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Calibri"/>
                </a:rPr>
                <a:t>cluster_2 mean</a:t>
              </a:r>
              <a:endParaRPr lang="en-US" sz="16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7" name="Line Callout 1 (Accent Bar) 6"/>
            <p:cNvSpPr/>
            <p:nvPr/>
          </p:nvSpPr>
          <p:spPr>
            <a:xfrm>
              <a:off x="1412822" y="3261418"/>
              <a:ext cx="1514360" cy="685668"/>
            </a:xfrm>
            <a:prstGeom prst="accentCallout1">
              <a:avLst>
                <a:gd name="adj1" fmla="val 41879"/>
                <a:gd name="adj2" fmla="val 103873"/>
                <a:gd name="adj3" fmla="val 180373"/>
                <a:gd name="adj4" fmla="val 186936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Calibri"/>
                </a:rPr>
                <a:t>cluster_1 mean</a:t>
              </a:r>
              <a:endParaRPr lang="en-US" sz="16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2110" y="3487042"/>
            <a:ext cx="1159484" cy="1155413"/>
            <a:chOff x="4242110" y="3487042"/>
            <a:chExt cx="1159484" cy="1155413"/>
          </a:xfrm>
        </p:grpSpPr>
        <p:sp>
          <p:nvSpPr>
            <p:cNvPr id="8" name="16-Point Star 7"/>
            <p:cNvSpPr/>
            <p:nvPr/>
          </p:nvSpPr>
          <p:spPr>
            <a:xfrm>
              <a:off x="4242110" y="4482109"/>
              <a:ext cx="160346" cy="160346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16-Point Star 8"/>
            <p:cNvSpPr/>
            <p:nvPr/>
          </p:nvSpPr>
          <p:spPr>
            <a:xfrm>
              <a:off x="5241248" y="3487042"/>
              <a:ext cx="160346" cy="160346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32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691283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An algorithm for partitioning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observations/points into </a:t>
            </a:r>
            <a:r>
              <a:rPr lang="en-US" sz="2800" i="1" dirty="0"/>
              <a:t>k</a:t>
            </a:r>
            <a:r>
              <a:rPr lang="en-US" sz="2800" dirty="0"/>
              <a:t> clusters </a:t>
            </a:r>
            <a:r>
              <a:rPr lang="en-US" sz="2800" dirty="0" smtClean="0"/>
              <a:t>such </a:t>
            </a:r>
            <a:br>
              <a:rPr lang="en-US" sz="2800" dirty="0" smtClean="0"/>
            </a:br>
            <a:r>
              <a:rPr lang="en-US" sz="2800" dirty="0" smtClean="0"/>
              <a:t>that each </a:t>
            </a:r>
            <a:r>
              <a:rPr lang="en-US" sz="2800" dirty="0"/>
              <a:t>observation </a:t>
            </a:r>
            <a:r>
              <a:rPr lang="en-US" sz="2800" dirty="0" smtClean="0"/>
              <a:t>belongs to </a:t>
            </a:r>
            <a:r>
              <a:rPr lang="en-US" sz="2800" dirty="0"/>
              <a:t>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cluster with </a:t>
            </a:r>
            <a:r>
              <a:rPr lang="en-US" sz="2800" dirty="0"/>
              <a:t>the nearest </a:t>
            </a:r>
            <a:r>
              <a:rPr lang="en-US" sz="2800" dirty="0" smtClean="0"/>
              <a:t>mean/center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The chicken and egg problem: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I do not know the means before I determine the partitioning into clusters</a:t>
            </a:r>
            <a:br>
              <a:rPr lang="en-US" sz="2000" dirty="0" smtClean="0"/>
            </a:br>
            <a:r>
              <a:rPr lang="en-US" sz="2000" dirty="0" smtClean="0"/>
              <a:t>I do not know the partitioning into clusters before I determine the means 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clustering: Chicken and egg 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42553" y="1121354"/>
            <a:ext cx="2212770" cy="2148319"/>
            <a:chOff x="3467591" y="2418539"/>
            <a:chExt cx="2208818" cy="203338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591" y="2418539"/>
              <a:ext cx="2208818" cy="2033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16-Point Star 9"/>
            <p:cNvSpPr/>
            <p:nvPr/>
          </p:nvSpPr>
          <p:spPr>
            <a:xfrm>
              <a:off x="4280124" y="3696181"/>
              <a:ext cx="121528" cy="121528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6-Point Star 10"/>
            <p:cNvSpPr/>
            <p:nvPr/>
          </p:nvSpPr>
          <p:spPr>
            <a:xfrm>
              <a:off x="5037380" y="2942010"/>
              <a:ext cx="121528" cy="121528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453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691283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An algorithm for partitioning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observations/points into </a:t>
            </a:r>
            <a:r>
              <a:rPr lang="en-US" sz="2800" i="1" dirty="0"/>
              <a:t>k</a:t>
            </a:r>
            <a:r>
              <a:rPr lang="en-US" sz="2800" dirty="0"/>
              <a:t> clusters </a:t>
            </a:r>
            <a:r>
              <a:rPr lang="en-US" sz="2800" dirty="0" smtClean="0"/>
              <a:t>such </a:t>
            </a:r>
            <a:br>
              <a:rPr lang="en-US" sz="2800" dirty="0" smtClean="0"/>
            </a:br>
            <a:r>
              <a:rPr lang="en-US" sz="2800" dirty="0" smtClean="0"/>
              <a:t>that each </a:t>
            </a:r>
            <a:r>
              <a:rPr lang="en-US" sz="2800" dirty="0"/>
              <a:t>observation </a:t>
            </a:r>
            <a:r>
              <a:rPr lang="en-US" sz="2800" dirty="0" smtClean="0"/>
              <a:t>belongs to </a:t>
            </a:r>
            <a:r>
              <a:rPr lang="en-US" sz="2800" dirty="0"/>
              <a:t>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cluster with </a:t>
            </a:r>
            <a:r>
              <a:rPr lang="en-US" sz="2800" dirty="0"/>
              <a:t>the nearest </a:t>
            </a:r>
            <a:r>
              <a:rPr lang="en-US" sz="2800" dirty="0" smtClean="0"/>
              <a:t>mean/center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The chicken and egg problem: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I do not know the means before I determine the partitioning into clusters</a:t>
            </a:r>
            <a:br>
              <a:rPr lang="en-US" sz="2000" dirty="0" smtClean="0"/>
            </a:br>
            <a:r>
              <a:rPr lang="en-US" sz="2000" dirty="0" smtClean="0"/>
              <a:t>I do not know the partitioning into clusters before I determine the means 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/>
              <a:t>Key </a:t>
            </a:r>
            <a:r>
              <a:rPr lang="en-US" sz="2800" b="1" dirty="0" smtClean="0"/>
              <a:t>principle - cluster </a:t>
            </a:r>
            <a:r>
              <a:rPr lang="en-US" sz="2800" b="1" dirty="0"/>
              <a:t>around </a:t>
            </a:r>
            <a:r>
              <a:rPr lang="en-US" sz="2800" b="1" u="sng" dirty="0"/>
              <a:t>mobile</a:t>
            </a:r>
            <a:r>
              <a:rPr lang="en-US" sz="2800" b="1" dirty="0"/>
              <a:t> </a:t>
            </a:r>
            <a:r>
              <a:rPr lang="en-US" sz="2800" b="1" dirty="0" smtClean="0"/>
              <a:t>centers: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Start with some </a:t>
            </a:r>
            <a:r>
              <a:rPr lang="en-US" sz="2400" b="1" dirty="0" smtClean="0"/>
              <a:t>random</a:t>
            </a:r>
            <a:r>
              <a:rPr lang="en-US" sz="2400" dirty="0" smtClean="0"/>
              <a:t> locations of means/centers, partition into clusters according to these centers, and then correct the centers according to the clusters</a:t>
            </a:r>
            <a:br>
              <a:rPr lang="en-US" sz="2400" dirty="0" smtClean="0"/>
            </a:br>
            <a:r>
              <a:rPr lang="en-US" sz="2400" dirty="0" smtClean="0"/>
              <a:t>[similar </a:t>
            </a:r>
            <a:r>
              <a:rPr lang="en-US" sz="2400" dirty="0"/>
              <a:t>to </a:t>
            </a:r>
            <a:r>
              <a:rPr lang="en-US" sz="2400" dirty="0" smtClean="0"/>
              <a:t>EM (expectation-maximization)  algorithms]</a:t>
            </a:r>
            <a:endParaRPr lang="en-US" sz="24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clustering: Chicken and egg 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42553" y="1121354"/>
            <a:ext cx="2212770" cy="2148319"/>
            <a:chOff x="3467591" y="2418539"/>
            <a:chExt cx="2208818" cy="203338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591" y="2418539"/>
              <a:ext cx="2208818" cy="2033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16-Point Star 9"/>
            <p:cNvSpPr/>
            <p:nvPr/>
          </p:nvSpPr>
          <p:spPr>
            <a:xfrm>
              <a:off x="4280124" y="3696181"/>
              <a:ext cx="121528" cy="121528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6-Point Star 10"/>
            <p:cNvSpPr/>
            <p:nvPr/>
          </p:nvSpPr>
          <p:spPr>
            <a:xfrm>
              <a:off x="5037380" y="2942010"/>
              <a:ext cx="121528" cy="121528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7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53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The number of </a:t>
            </a:r>
            <a:r>
              <a:rPr lang="en-US" sz="2800" dirty="0" smtClean="0"/>
              <a:t>centers, </a:t>
            </a:r>
            <a:r>
              <a:rPr lang="en-US" sz="2800" b="1" i="1" dirty="0" smtClean="0"/>
              <a:t>k</a:t>
            </a:r>
            <a:r>
              <a:rPr lang="en-US" sz="2800" dirty="0" smtClean="0"/>
              <a:t>, </a:t>
            </a:r>
            <a:r>
              <a:rPr lang="en-US" sz="2800" dirty="0"/>
              <a:t>has to be specified </a:t>
            </a:r>
            <a:r>
              <a:rPr lang="en-US" sz="2800" dirty="0" smtClean="0"/>
              <a:t>a-priori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Algorithm:</a:t>
            </a:r>
            <a:endParaRPr lang="en-US" sz="2800" b="1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Arbitrarily </a:t>
            </a:r>
            <a:r>
              <a:rPr lang="en-US" sz="2800" dirty="0"/>
              <a:t>select </a:t>
            </a:r>
            <a:r>
              <a:rPr lang="en-US" sz="2800" i="1" dirty="0"/>
              <a:t>k</a:t>
            </a:r>
            <a:r>
              <a:rPr lang="en-US" sz="2800" dirty="0"/>
              <a:t> initial </a:t>
            </a:r>
            <a:r>
              <a:rPr lang="en-US" sz="2800" dirty="0" smtClean="0"/>
              <a:t>centers</a:t>
            </a:r>
            <a:endParaRPr lang="en-US" sz="2800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Assign </a:t>
            </a:r>
            <a:r>
              <a:rPr lang="en-US" sz="2800" dirty="0"/>
              <a:t>each element to the closest </a:t>
            </a:r>
            <a:r>
              <a:rPr lang="en-US" sz="2800" dirty="0" smtClean="0"/>
              <a:t>center</a:t>
            </a:r>
            <a:endParaRPr lang="en-US" sz="2800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Re-calculate centers </a:t>
            </a:r>
            <a:r>
              <a:rPr lang="en-US" sz="2800" dirty="0"/>
              <a:t>(mean position of the assigned elements)</a:t>
            </a:r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Repeat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/>
              <a:t> </a:t>
            </a:r>
            <a:r>
              <a:rPr lang="en-US" sz="2800" dirty="0"/>
              <a:t>until 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K-mean clustering algorithm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5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19584</TotalTime>
  <Words>744</Words>
  <Application>Microsoft Office PowerPoint</Application>
  <PresentationFormat>On-screen Show (4:3)</PresentationFormat>
  <Paragraphs>170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Clustering k-mean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jht</dc:creator>
  <cp:lastModifiedBy>Elhanan Borenstein</cp:lastModifiedBy>
  <cp:revision>291</cp:revision>
  <cp:lastPrinted>2011-02-03T21:36:14Z</cp:lastPrinted>
  <dcterms:created xsi:type="dcterms:W3CDTF">2010-01-21T01:25:16Z</dcterms:created>
  <dcterms:modified xsi:type="dcterms:W3CDTF">2018-02-26T17:19:28Z</dcterms:modified>
</cp:coreProperties>
</file>