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5"/>
  </p:notesMasterIdLst>
  <p:handoutMasterIdLst>
    <p:handoutMasterId r:id="rId36"/>
  </p:handoutMasterIdLst>
  <p:sldIdLst>
    <p:sldId id="257" r:id="rId4"/>
    <p:sldId id="508" r:id="rId5"/>
    <p:sldId id="509" r:id="rId6"/>
    <p:sldId id="514" r:id="rId7"/>
    <p:sldId id="466" r:id="rId8"/>
    <p:sldId id="477" r:id="rId9"/>
    <p:sldId id="478" r:id="rId10"/>
    <p:sldId id="480" r:id="rId11"/>
    <p:sldId id="495" r:id="rId12"/>
    <p:sldId id="494" r:id="rId13"/>
    <p:sldId id="479" r:id="rId14"/>
    <p:sldId id="493" r:id="rId15"/>
    <p:sldId id="481" r:id="rId16"/>
    <p:sldId id="510" r:id="rId17"/>
    <p:sldId id="482" r:id="rId18"/>
    <p:sldId id="511" r:id="rId19"/>
    <p:sldId id="483" r:id="rId20"/>
    <p:sldId id="504" r:id="rId21"/>
    <p:sldId id="512" r:id="rId22"/>
    <p:sldId id="505" r:id="rId23"/>
    <p:sldId id="506" r:id="rId24"/>
    <p:sldId id="507" r:id="rId25"/>
    <p:sldId id="487" r:id="rId26"/>
    <p:sldId id="386" r:id="rId27"/>
    <p:sldId id="387" r:id="rId28"/>
    <p:sldId id="501" r:id="rId29"/>
    <p:sldId id="502" r:id="rId30"/>
    <p:sldId id="515" r:id="rId31"/>
    <p:sldId id="516" r:id="rId32"/>
    <p:sldId id="472" r:id="rId33"/>
    <p:sldId id="370" r:id="rId3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9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9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9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9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793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Could be done without classes, but classes conveniently organize it 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2/27/2018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143000"/>
            <a:ext cx="879021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7200" b="1" smtClean="0"/>
              <a:t>Classes and Objects</a:t>
            </a:r>
            <a:br>
              <a:rPr lang="en-US" sz="7200" b="1" smtClean="0"/>
            </a:br>
            <a:r>
              <a:rPr lang="en-US" sz="4000" b="1" smtClean="0"/>
              <a:t>Object Oriented Programming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62050"/>
            <a:ext cx="9144000" cy="396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This approach is known as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Object Oriented Programming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(OOP)</a:t>
            </a:r>
          </a:p>
          <a:p>
            <a:pPr fontAlgn="auto">
              <a:spcAft>
                <a:spcPts val="0"/>
              </a:spcAft>
            </a:pPr>
            <a:endParaRPr lang="en-US" sz="15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800" b="1" dirty="0" smtClean="0"/>
              <a:t>(P.S. not supported in all programming languages)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104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Why classes?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799" y="1066801"/>
            <a:ext cx="8858251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Bundle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together data and operations on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Keep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related data together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Keep functions connected to the data they work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on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Allow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special operations appropriate to data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“count” or “split” on a string;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“square root” on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numbers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Allow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context-specific meaning for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common operations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‘a’; x*4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vs.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 = 42;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x*4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Help organize your code and facilitates modular design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Large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programs aren’t just small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programs on steroids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Why classes? The more profound answer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3265" y="1286221"/>
            <a:ext cx="2457469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Why functions?</a:t>
            </a:r>
            <a:endParaRPr lang="en-US" sz="2800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2776" y="1809441"/>
            <a:ext cx="4159224" cy="1583984"/>
            <a:chOff x="412776" y="1809441"/>
            <a:chExt cx="4159224" cy="1583984"/>
          </a:xfrm>
        </p:grpSpPr>
        <p:grpSp>
          <p:nvGrpSpPr>
            <p:cNvPr id="6" name="Group 5"/>
            <p:cNvGrpSpPr/>
            <p:nvPr/>
          </p:nvGrpSpPr>
          <p:grpSpPr>
            <a:xfrm>
              <a:off x="412776" y="1809441"/>
              <a:ext cx="4159224" cy="1583984"/>
              <a:chOff x="1707585" y="1875016"/>
              <a:chExt cx="4159224" cy="1583984"/>
            </a:xfrm>
          </p:grpSpPr>
          <p:cxnSp>
            <p:nvCxnSpPr>
              <p:cNvPr id="7" name="Straight Connector 6"/>
              <p:cNvCxnSpPr>
                <a:stCxn id="5" idx="2"/>
                <a:endCxn id="8" idx="0"/>
              </p:cNvCxnSpPr>
              <p:nvPr/>
            </p:nvCxnSpPr>
            <p:spPr>
              <a:xfrm flipH="1">
                <a:off x="3680434" y="1875016"/>
                <a:ext cx="2186375" cy="568321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707585" y="2443337"/>
                <a:ext cx="3945697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pPr lvl="0" algn="ctr">
                  <a:spcAft>
                    <a:spcPts val="1800"/>
                  </a:spcAft>
                  <a:buClr>
                    <a:srgbClr val="0070C0"/>
                  </a:buClr>
                  <a:buSzPct val="100000"/>
                </a:pPr>
                <a:r>
                  <a:rPr lang="en-US" sz="2000" dirty="0" smtClean="0">
                    <a:latin typeface="+mj-lt"/>
                  </a:rPr>
                  <a:t>Allow to </a:t>
                </a:r>
                <a:r>
                  <a:rPr lang="en-US" sz="2000" b="1" dirty="0" smtClean="0">
                    <a:latin typeface="+mj-lt"/>
                  </a:rPr>
                  <a:t>reuse</a:t>
                </a:r>
                <a:r>
                  <a:rPr lang="en-US" sz="2000" dirty="0" smtClean="0">
                    <a:latin typeface="+mj-lt"/>
                  </a:rPr>
                  <a:t> your code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latin typeface="+mj-lt"/>
                  </a:rPr>
                  <a:t>Help </a:t>
                </a:r>
                <a:r>
                  <a:rPr lang="en-US" sz="2000" b="1" dirty="0">
                    <a:latin typeface="+mj-lt"/>
                  </a:rPr>
                  <a:t>simplify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smtClean="0">
                    <a:latin typeface="+mj-lt"/>
                  </a:rPr>
                  <a:t>&amp; </a:t>
                </a:r>
                <a:r>
                  <a:rPr lang="en-US" sz="2000" b="1" dirty="0" smtClean="0">
                    <a:latin typeface="+mj-lt"/>
                  </a:rPr>
                  <a:t>organize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your </a:t>
                </a:r>
                <a:r>
                  <a:rPr lang="en-US" sz="2000" dirty="0" smtClean="0">
                    <a:latin typeface="+mj-lt"/>
                  </a:rPr>
                  <a:t>code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latin typeface="+mj-lt"/>
                  </a:rPr>
                  <a:t>Help to avoid </a:t>
                </a:r>
                <a:r>
                  <a:rPr lang="en-US" sz="2000" b="1" dirty="0">
                    <a:latin typeface="+mj-lt"/>
                  </a:rPr>
                  <a:t>duplication</a:t>
                </a:r>
                <a:r>
                  <a:rPr lang="en-US" sz="2000" dirty="0">
                    <a:latin typeface="+mj-lt"/>
                  </a:rPr>
                  <a:t> of code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478324" y="1893546"/>
              <a:ext cx="18145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Technical factor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0" y="1809441"/>
            <a:ext cx="4165599" cy="1583984"/>
            <a:chOff x="4572000" y="1809441"/>
            <a:chExt cx="4165599" cy="1583984"/>
          </a:xfrm>
        </p:grpSpPr>
        <p:sp>
          <p:nvSpPr>
            <p:cNvPr id="18" name="Rectangle 17"/>
            <p:cNvSpPr/>
            <p:nvPr/>
          </p:nvSpPr>
          <p:spPr>
            <a:xfrm>
              <a:off x="4702456" y="2377762"/>
              <a:ext cx="4035143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pPr lvl="0" algn="ctr">
                <a:spcAft>
                  <a:spcPts val="1800"/>
                </a:spcAft>
                <a:buClr>
                  <a:srgbClr val="0070C0"/>
                </a:buClr>
                <a:buSzPct val="100000"/>
              </a:pPr>
              <a:r>
                <a:rPr lang="en-US" sz="2000" i="1" u="sng" dirty="0" smtClean="0">
                  <a:latin typeface="+mj-lt"/>
                </a:rPr>
                <a:t>Human approach to problem solving:</a:t>
              </a:r>
              <a:r>
                <a:rPr lang="en-US" sz="2000" i="1" dirty="0" smtClean="0">
                  <a:latin typeface="+mj-lt"/>
                </a:rPr>
                <a:t/>
              </a:r>
              <a:br>
                <a:rPr lang="en-US" sz="2000" i="1" dirty="0" smtClean="0">
                  <a:latin typeface="+mj-lt"/>
                </a:rPr>
              </a:br>
              <a:r>
                <a:rPr lang="en-US" sz="2000" b="1" dirty="0" smtClean="0">
                  <a:latin typeface="+mj-lt"/>
                </a:rPr>
                <a:t>Divide</a:t>
              </a:r>
              <a:r>
                <a:rPr lang="en-US" sz="2000" dirty="0" smtClean="0">
                  <a:latin typeface="+mj-lt"/>
                </a:rPr>
                <a:t> the task into smaller tasks</a:t>
              </a:r>
              <a:br>
                <a:rPr lang="en-US" sz="2000" dirty="0" smtClean="0">
                  <a:latin typeface="+mj-lt"/>
                </a:rPr>
              </a:br>
              <a:r>
                <a:rPr lang="en-US" sz="2000" b="1" dirty="0" smtClean="0">
                  <a:latin typeface="+mj-lt"/>
                </a:rPr>
                <a:t>Hierarchical</a:t>
              </a:r>
              <a:r>
                <a:rPr lang="en-US" sz="2000" dirty="0" smtClean="0">
                  <a:latin typeface="+mj-lt"/>
                </a:rPr>
                <a:t> and </a:t>
              </a:r>
              <a:r>
                <a:rPr lang="en-US" sz="2000" b="1" dirty="0" smtClean="0">
                  <a:latin typeface="+mj-lt"/>
                </a:rPr>
                <a:t>modular</a:t>
              </a:r>
              <a:r>
                <a:rPr lang="en-US" sz="2000" dirty="0" smtClean="0">
                  <a:latin typeface="+mj-lt"/>
                </a:rPr>
                <a:t> solution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9" name="Straight Connector 18"/>
            <p:cNvCxnSpPr>
              <a:stCxn id="5" idx="2"/>
              <a:endCxn id="18" idx="0"/>
            </p:cNvCxnSpPr>
            <p:nvPr/>
          </p:nvCxnSpPr>
          <p:spPr>
            <a:xfrm>
              <a:off x="4572000" y="1809441"/>
              <a:ext cx="2148028" cy="568321"/>
            </a:xfrm>
            <a:prstGeom prst="line">
              <a:avLst/>
            </a:prstGeom>
            <a:ln w="19050">
              <a:solidFill>
                <a:srgbClr val="00206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912499" y="1893546"/>
              <a:ext cx="16150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Human factor</a:t>
              </a:r>
              <a:endParaRPr lang="en-US" sz="2000" dirty="0">
                <a:latin typeface="+mj-lt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520395" y="3807859"/>
            <a:ext cx="2103204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Why classes?</a:t>
            </a:r>
            <a:endParaRPr lang="en-US" sz="2800" dirty="0">
              <a:latin typeface="+mj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3136" y="4331079"/>
            <a:ext cx="4248861" cy="1583984"/>
            <a:chOff x="323136" y="4331079"/>
            <a:chExt cx="4248861" cy="1583984"/>
          </a:xfrm>
        </p:grpSpPr>
        <p:grpSp>
          <p:nvGrpSpPr>
            <p:cNvPr id="27" name="Group 26"/>
            <p:cNvGrpSpPr/>
            <p:nvPr/>
          </p:nvGrpSpPr>
          <p:grpSpPr>
            <a:xfrm>
              <a:off x="323136" y="4331079"/>
              <a:ext cx="4248861" cy="1583984"/>
              <a:chOff x="1617946" y="1875016"/>
              <a:chExt cx="4248861" cy="1583984"/>
            </a:xfrm>
          </p:grpSpPr>
          <p:cxnSp>
            <p:nvCxnSpPr>
              <p:cNvPr id="28" name="Straight Connector 27"/>
              <p:cNvCxnSpPr>
                <a:stCxn id="26" idx="2"/>
                <a:endCxn id="29" idx="0"/>
              </p:cNvCxnSpPr>
              <p:nvPr/>
            </p:nvCxnSpPr>
            <p:spPr>
              <a:xfrm flipH="1">
                <a:off x="3680434" y="1875016"/>
                <a:ext cx="2186373" cy="568321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1617946" y="2443337"/>
                <a:ext cx="4124975" cy="1015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2060"/>
                </a:solidFill>
              </a:ln>
            </p:spPr>
            <p:txBody>
              <a:bodyPr wrap="none">
                <a:spAutoFit/>
              </a:bodyPr>
              <a:lstStyle/>
              <a:p>
                <a:pPr lvl="0" algn="ctr">
                  <a:spcAft>
                    <a:spcPts val="1800"/>
                  </a:spcAft>
                  <a:buClr>
                    <a:srgbClr val="0070C0"/>
                  </a:buClr>
                  <a:buSzPct val="100000"/>
                </a:pPr>
                <a:r>
                  <a:rPr lang="en-US" sz="2000" b="1" dirty="0" smtClean="0">
                    <a:latin typeface="+mj-lt"/>
                  </a:rPr>
                  <a:t>Bundle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together data and </a:t>
                </a:r>
                <a:r>
                  <a:rPr lang="en-US" sz="2000" dirty="0" smtClean="0">
                    <a:latin typeface="+mj-lt"/>
                  </a:rPr>
                  <a:t>operations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b="1" dirty="0" smtClean="0">
                    <a:latin typeface="+mj-lt"/>
                  </a:rPr>
                  <a:t>Allow </a:t>
                </a:r>
                <a:r>
                  <a:rPr lang="en-US" sz="2000" dirty="0" smtClean="0">
                    <a:latin typeface="+mj-lt"/>
                  </a:rPr>
                  <a:t>context-specific operations</a:t>
                </a:r>
                <a:br>
                  <a:rPr lang="en-US" sz="2000" dirty="0" smtClean="0">
                    <a:latin typeface="+mj-lt"/>
                  </a:rPr>
                </a:b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Help to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Calibri"/>
                  </a:rPr>
                  <a:t>organize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your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</a:rPr>
                  <a:t>code</a:t>
                </a:r>
                <a:endParaRPr lang="en-US" sz="2000" dirty="0">
                  <a:latin typeface="+mj-lt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478323" y="4415184"/>
              <a:ext cx="18145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Technical factor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71997" y="4331079"/>
            <a:ext cx="4103255" cy="1891760"/>
            <a:chOff x="4571997" y="4331079"/>
            <a:chExt cx="4103255" cy="1891760"/>
          </a:xfrm>
        </p:grpSpPr>
        <p:sp>
          <p:nvSpPr>
            <p:cNvPr id="30" name="Rectangle 29"/>
            <p:cNvSpPr/>
            <p:nvPr/>
          </p:nvSpPr>
          <p:spPr>
            <a:xfrm>
              <a:off x="4764823" y="4899400"/>
              <a:ext cx="3910429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2060"/>
              </a:solidFill>
            </a:ln>
          </p:spPr>
          <p:txBody>
            <a:bodyPr wrap="none">
              <a:spAutoFit/>
            </a:bodyPr>
            <a:lstStyle/>
            <a:p>
              <a:pPr lvl="0" algn="ctr">
                <a:spcAft>
                  <a:spcPts val="1800"/>
                </a:spcAft>
                <a:buClr>
                  <a:srgbClr val="0070C0"/>
                </a:buClr>
                <a:buSzPct val="100000"/>
              </a:pPr>
              <a:r>
                <a:rPr lang="en-US" sz="2000" i="1" u="sng" dirty="0" smtClean="0">
                  <a:latin typeface="+mj-lt"/>
                </a:rPr>
                <a:t>Human representation of the world:</a:t>
              </a:r>
              <a:r>
                <a:rPr lang="en-US" sz="2000" i="1" dirty="0" smtClean="0">
                  <a:latin typeface="+mj-lt"/>
                </a:rPr>
                <a:t/>
              </a:r>
              <a:br>
                <a:rPr lang="en-US" sz="2000" i="1" dirty="0" smtClean="0">
                  <a:latin typeface="+mj-lt"/>
                </a:rPr>
              </a:br>
              <a:r>
                <a:rPr lang="en-US" sz="2000" b="1" dirty="0" smtClean="0">
                  <a:latin typeface="+mj-lt"/>
                </a:rPr>
                <a:t>Classify </a:t>
              </a:r>
              <a:r>
                <a:rPr lang="en-US" sz="2000" dirty="0" smtClean="0">
                  <a:latin typeface="+mj-lt"/>
                </a:rPr>
                <a:t>objects into categories</a:t>
              </a:r>
              <a:br>
                <a:rPr lang="en-US" sz="2000" dirty="0" smtClean="0">
                  <a:latin typeface="+mj-lt"/>
                </a:rPr>
              </a:br>
              <a:r>
                <a:rPr lang="en-US" sz="2000" dirty="0" smtClean="0">
                  <a:latin typeface="+mj-lt"/>
                </a:rPr>
                <a:t>Each category/class is associated </a:t>
              </a:r>
              <a:br>
                <a:rPr lang="en-US" sz="2000" dirty="0" smtClean="0">
                  <a:latin typeface="+mj-lt"/>
                </a:rPr>
              </a:br>
              <a:r>
                <a:rPr lang="en-US" sz="2000" dirty="0" smtClean="0">
                  <a:latin typeface="+mj-lt"/>
                </a:rPr>
                <a:t>with unique data/functions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571997" y="4331079"/>
              <a:ext cx="2955559" cy="568321"/>
              <a:chOff x="4571997" y="4331079"/>
              <a:chExt cx="2955559" cy="568321"/>
            </a:xfrm>
          </p:grpSpPr>
          <p:cxnSp>
            <p:nvCxnSpPr>
              <p:cNvPr id="31" name="Straight Connector 30"/>
              <p:cNvCxnSpPr>
                <a:stCxn id="26" idx="2"/>
                <a:endCxn id="30" idx="0"/>
              </p:cNvCxnSpPr>
              <p:nvPr/>
            </p:nvCxnSpPr>
            <p:spPr>
              <a:xfrm>
                <a:off x="4571997" y="4331079"/>
                <a:ext cx="2148041" cy="568321"/>
              </a:xfrm>
              <a:prstGeom prst="line">
                <a:avLst/>
              </a:prstGeom>
              <a:ln w="19050">
                <a:solidFill>
                  <a:srgbClr val="00206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5912498" y="4415184"/>
                <a:ext cx="1615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Human factor</a:t>
                </a:r>
                <a:endParaRPr lang="en-US" sz="20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4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Defining our first new 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6776513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As an example,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let’s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build a </a:t>
            </a: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Date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class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2" descr="http://loudounvalleyvineyards.com/uploads/20110201013733129658545382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965" y="2624623"/>
            <a:ext cx="2856653" cy="202163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quotesgiant.com/wp-content/uploads/2016/02/hoppy-leap-d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965" y="428609"/>
            <a:ext cx="1885982" cy="188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unge.obviousmag.org/o_olhar_amor_na_arte_apos_o_fim_da_arte_e_da_filosofia/Romantic-Restaurants-in-Bangal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68" y="2032475"/>
            <a:ext cx="2698461" cy="17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bcqatar.com/wp-content/uploads/2015/02/Mark-a-da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78" y="2032474"/>
            <a:ext cx="1791779" cy="17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44" y="2032475"/>
            <a:ext cx="2389034" cy="179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93" y="4174834"/>
            <a:ext cx="3246663" cy="21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Defining our first new 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6776513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As an example,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let’s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build a </a:t>
            </a:r>
            <a:r>
              <a:rPr lang="en-US" sz="2800" b="1" i="1" dirty="0" smtClean="0">
                <a:solidFill>
                  <a:prstClr val="black"/>
                </a:solidFill>
                <a:latin typeface="Calibri"/>
              </a:rPr>
              <a:t>Date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class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 ideal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class should …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store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day, month, and year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provide functions that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print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the date in different formats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provide functions to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add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subtract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 number of days from the date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provide a way to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find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the difference (in days) between 2 dates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check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for errors: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Setting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month to “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Jamuary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”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Copying the month without the associated day</a:t>
            </a:r>
          </a:p>
          <a:p>
            <a:pPr marL="1257300" lvl="2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14 days after Feb 18 probably shouldn’t be Feb 32</a:t>
            </a:r>
          </a:p>
          <a:p>
            <a:pPr lvl="1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57512" y="2198369"/>
            <a:ext cx="1825855" cy="840671"/>
            <a:chOff x="6147862" y="2636519"/>
            <a:chExt cx="1825855" cy="840671"/>
          </a:xfrm>
        </p:grpSpPr>
        <p:sp>
          <p:nvSpPr>
            <p:cNvPr id="6" name="Rectangle 5"/>
            <p:cNvSpPr/>
            <p:nvPr/>
          </p:nvSpPr>
          <p:spPr>
            <a:xfrm>
              <a:off x="6391809" y="2646193"/>
              <a:ext cx="158190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prstClr val="black"/>
                  </a:solidFill>
                  <a:latin typeface="Calibri"/>
                </a:rPr>
                <a:t>Data</a:t>
              </a:r>
              <a:br>
                <a:rPr lang="en-US" sz="2400" b="1" dirty="0" smtClean="0">
                  <a:solidFill>
                    <a:prstClr val="black"/>
                  </a:solidFill>
                  <a:latin typeface="Calibri"/>
                </a:rPr>
              </a:br>
              <a:r>
                <a:rPr lang="en-US" sz="2400" b="1" dirty="0" smtClean="0">
                  <a:solidFill>
                    <a:prstClr val="black"/>
                  </a:solidFill>
                  <a:latin typeface="Calibri"/>
                </a:rPr>
                <a:t>(members)</a:t>
              </a:r>
              <a:endParaRPr lang="en-US" sz="24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 rot="10800000" flipH="1">
              <a:off x="6147862" y="2636519"/>
              <a:ext cx="274374" cy="522422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57512" y="2781300"/>
            <a:ext cx="1781005" cy="3800474"/>
            <a:chOff x="6147862" y="2781300"/>
            <a:chExt cx="1781005" cy="3800474"/>
          </a:xfrm>
        </p:grpSpPr>
        <p:sp>
          <p:nvSpPr>
            <p:cNvPr id="5" name="Right Brace 4"/>
            <p:cNvSpPr/>
            <p:nvPr/>
          </p:nvSpPr>
          <p:spPr>
            <a:xfrm rot="10800000" flipH="1">
              <a:off x="6147862" y="2781300"/>
              <a:ext cx="243947" cy="3800474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22236" y="4312818"/>
              <a:ext cx="15066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b="1" dirty="0" smtClean="0">
                  <a:solidFill>
                    <a:prstClr val="black"/>
                  </a:solidFill>
                  <a:latin typeface="Calibri"/>
                </a:rPr>
                <a:t>Functions</a:t>
              </a:r>
              <a:br>
                <a:rPr lang="en-US" sz="2400" b="1" dirty="0" smtClean="0">
                  <a:solidFill>
                    <a:prstClr val="black"/>
                  </a:solidFill>
                  <a:latin typeface="Calibri"/>
                </a:rPr>
              </a:br>
              <a:r>
                <a:rPr lang="en-US" sz="2400" b="1" dirty="0" smtClean="0">
                  <a:solidFill>
                    <a:prstClr val="black"/>
                  </a:solidFill>
                  <a:latin typeface="Calibri"/>
                </a:rPr>
                <a:t>(methods)</a:t>
              </a:r>
              <a:endParaRPr lang="en-US" sz="2400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71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 </a:t>
            </a:r>
            <a:r>
              <a:rPr lang="en-US" dirty="0" smtClean="0"/>
              <a:t>very, very simple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65680"/>
            <a:ext cx="7891053" cy="52629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"None"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err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276975" y="1287436"/>
            <a:ext cx="2143124" cy="388964"/>
          </a:xfrm>
          <a:prstGeom prst="accentCallout1">
            <a:avLst>
              <a:gd name="adj1" fmla="val 22524"/>
              <a:gd name="adj2" fmla="val -3157"/>
              <a:gd name="adj3" fmla="val 22684"/>
              <a:gd name="adj4" fmla="val -16407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Define the class 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Calibri"/>
              </a:rPr>
              <a:t>Date </a:t>
            </a:r>
            <a:endParaRPr lang="en-US" sz="2000" b="1" i="1" kern="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95212" y="1600200"/>
            <a:ext cx="4424887" cy="914400"/>
            <a:chOff x="3995212" y="1600200"/>
            <a:chExt cx="4424887" cy="91440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6276975" y="1771649"/>
              <a:ext cx="2143124" cy="742951"/>
            </a:xfrm>
            <a:prstGeom prst="accentCallout1">
              <a:avLst>
                <a:gd name="adj1" fmla="val 22524"/>
                <a:gd name="adj2" fmla="val -3157"/>
                <a:gd name="adj3" fmla="val 22684"/>
                <a:gd name="adj4" fmla="val -90745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Create and initialize class members</a:t>
              </a:r>
              <a:b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</a:b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(not mandatory!!!)</a:t>
              </a:r>
              <a:endParaRPr lang="en-US" sz="2000" b="1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10800000" flipH="1">
              <a:off x="3995212" y="1600200"/>
              <a:ext cx="274374" cy="666750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Line Callout 1 (Accent Bar) 15"/>
          <p:cNvSpPr/>
          <p:nvPr/>
        </p:nvSpPr>
        <p:spPr>
          <a:xfrm>
            <a:off x="66675" y="2143129"/>
            <a:ext cx="952500" cy="504820"/>
          </a:xfrm>
          <a:prstGeom prst="accentCallout1">
            <a:avLst>
              <a:gd name="adj1" fmla="val 16864"/>
              <a:gd name="adj2" fmla="val 105256"/>
              <a:gd name="adj3" fmla="val -49619"/>
              <a:gd name="adj4" fmla="val 13888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Note the </a:t>
            </a:r>
            <a:b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Format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 </a:t>
            </a:r>
            <a:r>
              <a:rPr lang="en-US" dirty="0" smtClean="0"/>
              <a:t>very, very simple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65680"/>
            <a:ext cx="7891053" cy="52629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Date: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"None"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Date()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Jan"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main__.Date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instance at 0x1005380e0&gt;</a:t>
            </a: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Jan</a:t>
            </a: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6276975" y="1287436"/>
            <a:ext cx="2143124" cy="388964"/>
          </a:xfrm>
          <a:prstGeom prst="accentCallout1">
            <a:avLst>
              <a:gd name="adj1" fmla="val 22524"/>
              <a:gd name="adj2" fmla="val -3157"/>
              <a:gd name="adj3" fmla="val 22684"/>
              <a:gd name="adj4" fmla="val -16407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Define the class </a:t>
            </a:r>
            <a:r>
              <a:rPr lang="en-US" sz="1600" b="1" i="1" kern="0" dirty="0" smtClean="0">
                <a:solidFill>
                  <a:sysClr val="windowText" lastClr="000000"/>
                </a:solidFill>
                <a:latin typeface="Calibri"/>
              </a:rPr>
              <a:t>Date </a:t>
            </a:r>
            <a:endParaRPr lang="en-US" sz="2000" b="1" i="1" kern="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95212" y="1600200"/>
            <a:ext cx="4424887" cy="914400"/>
            <a:chOff x="3995212" y="1600200"/>
            <a:chExt cx="4424887" cy="914400"/>
          </a:xfrm>
        </p:grpSpPr>
        <p:sp>
          <p:nvSpPr>
            <p:cNvPr id="7" name="Line Callout 1 (Accent Bar) 6"/>
            <p:cNvSpPr/>
            <p:nvPr/>
          </p:nvSpPr>
          <p:spPr>
            <a:xfrm>
              <a:off x="6276975" y="1771649"/>
              <a:ext cx="2143124" cy="742951"/>
            </a:xfrm>
            <a:prstGeom prst="accentCallout1">
              <a:avLst>
                <a:gd name="adj1" fmla="val 22524"/>
                <a:gd name="adj2" fmla="val -3157"/>
                <a:gd name="adj3" fmla="val 22684"/>
                <a:gd name="adj4" fmla="val -90745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Create and initialize class members</a:t>
              </a:r>
              <a:b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</a:b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(not mandatory!!!)</a:t>
              </a:r>
              <a:endParaRPr lang="en-US" sz="2000" b="1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10800000" flipH="1">
              <a:off x="3995212" y="1600200"/>
              <a:ext cx="274374" cy="666750"/>
            </a:xfrm>
            <a:prstGeom prst="rightBrace">
              <a:avLst>
                <a:gd name="adj1" fmla="val 41936"/>
                <a:gd name="adj2" fmla="val 4991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ine Callout 1 (Accent Bar) 9"/>
          <p:cNvSpPr/>
          <p:nvPr/>
        </p:nvSpPr>
        <p:spPr>
          <a:xfrm>
            <a:off x="6276975" y="2638425"/>
            <a:ext cx="2143124" cy="742951"/>
          </a:xfrm>
          <a:prstGeom prst="accentCallout1">
            <a:avLst>
              <a:gd name="adj1" fmla="val 22524"/>
              <a:gd name="adj2" fmla="val -3157"/>
              <a:gd name="adj3" fmla="val 23966"/>
              <a:gd name="adj4" fmla="val -129856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Create a new Date object </a:t>
            </a:r>
            <a:b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1400" kern="0" dirty="0" smtClean="0">
                <a:solidFill>
                  <a:sysClr val="windowText" lastClr="000000"/>
                </a:solidFill>
                <a:latin typeface="Calibri"/>
              </a:rPr>
              <a:t>(instance of the class Date)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49897" y="3076576"/>
            <a:ext cx="4270202" cy="962024"/>
            <a:chOff x="4149897" y="3076576"/>
            <a:chExt cx="4270202" cy="962024"/>
          </a:xfrm>
        </p:grpSpPr>
        <p:sp>
          <p:nvSpPr>
            <p:cNvPr id="12" name="Line Callout 1 (Accent Bar) 11"/>
            <p:cNvSpPr/>
            <p:nvPr/>
          </p:nvSpPr>
          <p:spPr>
            <a:xfrm>
              <a:off x="6276975" y="3457577"/>
              <a:ext cx="2143124" cy="581023"/>
            </a:xfrm>
            <a:prstGeom prst="accentCallout1">
              <a:avLst>
                <a:gd name="adj1" fmla="val 22524"/>
                <a:gd name="adj2" fmla="val -3157"/>
                <a:gd name="adj3" fmla="val 25075"/>
                <a:gd name="adj4" fmla="val -84336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Access and change object members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 rot="10800000" flipH="1">
              <a:off x="4149897" y="3076576"/>
              <a:ext cx="274374" cy="666750"/>
            </a:xfrm>
            <a:prstGeom prst="rightBrace">
              <a:avLst>
                <a:gd name="adj1" fmla="val 41936"/>
                <a:gd name="adj2" fmla="val 2134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Line Callout 1 (Accent Bar) 13"/>
          <p:cNvSpPr/>
          <p:nvPr/>
        </p:nvSpPr>
        <p:spPr>
          <a:xfrm>
            <a:off x="6276975" y="4486277"/>
            <a:ext cx="2143124" cy="371473"/>
          </a:xfrm>
          <a:prstGeom prst="accentCallout1">
            <a:avLst>
              <a:gd name="adj1" fmla="val 22524"/>
              <a:gd name="adj2" fmla="val -3157"/>
              <a:gd name="adj3" fmla="val 113710"/>
              <a:gd name="adj4" fmla="val -29411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Print object members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5" name="Line Callout 1 (Accent Bar) 14"/>
          <p:cNvSpPr/>
          <p:nvPr/>
        </p:nvSpPr>
        <p:spPr>
          <a:xfrm>
            <a:off x="6276975" y="5800725"/>
            <a:ext cx="2143124" cy="523875"/>
          </a:xfrm>
          <a:prstGeom prst="accentCallout1">
            <a:avLst>
              <a:gd name="adj1" fmla="val 64342"/>
              <a:gd name="adj2" fmla="val -3157"/>
              <a:gd name="adj3" fmla="val 63966"/>
              <a:gd name="adj4" fmla="val -110745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Copy the object into another object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" name="Line Callout 1 (Accent Bar) 15"/>
          <p:cNvSpPr/>
          <p:nvPr/>
        </p:nvSpPr>
        <p:spPr>
          <a:xfrm>
            <a:off x="66675" y="2143129"/>
            <a:ext cx="952500" cy="504820"/>
          </a:xfrm>
          <a:prstGeom prst="accentCallout1">
            <a:avLst>
              <a:gd name="adj1" fmla="val 16864"/>
              <a:gd name="adj2" fmla="val 105256"/>
              <a:gd name="adj3" fmla="val -49619"/>
              <a:gd name="adj4" fmla="val 138887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Note the </a:t>
            </a:r>
            <a:b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Format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4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Hmmm… a good start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8582025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Date data are bundled together (sort of …)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Copying the whole thing at once is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very handy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Error checking - e.g., possible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to forget to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 Date operations (add, subtract, etc.)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 </a:t>
            </a:r>
            <a:r>
              <a:rPr lang="en-US" dirty="0" smtClean="0"/>
              <a:t>slightly better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984705"/>
            <a:ext cx="7891053" cy="578619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Date()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Jan“</a:t>
            </a:r>
          </a:p>
          <a:p>
            <a:endParaRPr lang="en-US" sz="1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6598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 </a:t>
            </a:r>
            <a:r>
              <a:rPr lang="en-US" dirty="0" smtClean="0"/>
              <a:t>slightly better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984705"/>
            <a:ext cx="7891053" cy="572464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"/" ,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.month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Date()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"Jan"</a:t>
            </a:r>
          </a:p>
          <a:p>
            <a:endParaRPr lang="en-US" sz="1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6760" y="1304925"/>
            <a:ext cx="1293826" cy="2438400"/>
            <a:chOff x="156760" y="1704975"/>
            <a:chExt cx="1293826" cy="2438400"/>
          </a:xfrm>
        </p:grpSpPr>
        <p:sp>
          <p:nvSpPr>
            <p:cNvPr id="14" name="Line Callout 1 (Accent Bar) 13"/>
            <p:cNvSpPr/>
            <p:nvPr/>
          </p:nvSpPr>
          <p:spPr>
            <a:xfrm rot="16200000">
              <a:off x="-262138" y="2123873"/>
              <a:ext cx="1428346" cy="590549"/>
            </a:xfrm>
            <a:prstGeom prst="accentCallout1">
              <a:avLst>
                <a:gd name="adj1" fmla="val 70911"/>
                <a:gd name="adj2" fmla="val -3157"/>
                <a:gd name="adj3" fmla="val 162676"/>
                <a:gd name="adj4" fmla="val -36358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kern="0" dirty="0" smtClean="0">
                  <a:solidFill>
                    <a:sysClr val="windowText" lastClr="000000"/>
                  </a:solidFill>
                  <a:latin typeface="Calibri"/>
                </a:rPr>
                <a:t>class functions </a:t>
              </a: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(methods)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6" name="Right Brace 15"/>
            <p:cNvSpPr/>
            <p:nvPr/>
          </p:nvSpPr>
          <p:spPr>
            <a:xfrm rot="10800000">
              <a:off x="1143000" y="2743199"/>
              <a:ext cx="307586" cy="1400176"/>
            </a:xfrm>
            <a:prstGeom prst="rightBrace">
              <a:avLst>
                <a:gd name="adj1" fmla="val 41936"/>
                <a:gd name="adj2" fmla="val 3513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67125" y="4610100"/>
            <a:ext cx="4381500" cy="1438275"/>
            <a:chOff x="3667125" y="4610100"/>
            <a:chExt cx="4381500" cy="1438275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6362700" y="4610100"/>
              <a:ext cx="1685925" cy="704851"/>
            </a:xfrm>
            <a:prstGeom prst="accentCallout1">
              <a:avLst>
                <a:gd name="adj1" fmla="val 64342"/>
                <a:gd name="adj2" fmla="val -3157"/>
                <a:gd name="adj3" fmla="val 102148"/>
                <a:gd name="adj4" fmla="val -156253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Call method functions of this Date object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667125" y="5133975"/>
              <a:ext cx="2609850" cy="914400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9" name="Line Callout 1 (Accent Bar) 18"/>
          <p:cNvSpPr/>
          <p:nvPr/>
        </p:nvSpPr>
        <p:spPr>
          <a:xfrm>
            <a:off x="5579706" y="1062040"/>
            <a:ext cx="2883160" cy="878728"/>
          </a:xfrm>
          <a:prstGeom prst="accentCallout1">
            <a:avLst>
              <a:gd name="adj1" fmla="val 29962"/>
              <a:gd name="adj2" fmla="val -4191"/>
              <a:gd name="adj3" fmla="val 142358"/>
              <a:gd name="adj4" fmla="val -5475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name “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self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”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refers to the object in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question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(no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matter what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the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caller named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it).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6362700" y="5638800"/>
            <a:ext cx="1685925" cy="714375"/>
          </a:xfrm>
          <a:prstGeom prst="accentCallout1">
            <a:avLst>
              <a:gd name="adj1" fmla="val 64342"/>
              <a:gd name="adj2" fmla="val -3157"/>
              <a:gd name="adj3" fmla="val 67603"/>
              <a:gd name="adj4" fmla="val -157948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Where did the </a:t>
            </a:r>
            <a:b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argument go?</a:t>
            </a:r>
            <a:endParaRPr lang="en-US" sz="1400" i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3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Returning multiple values from a function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[sum, prod]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Pass-by-reference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vs. pass-by-value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Python passes arguments by reference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Can be used (carefully) to edit arguments “in-place”</a:t>
            </a: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Default Arguments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24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(text, n=3):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Keyword Arguments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24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matrix=“PAM40</a:t>
            </a:r>
            <a:r>
              <a:rPr lang="en-US" sz="24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4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8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We’re getting there …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Date data are bundled together (sort of …)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Copying the whole thing at once is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very handy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Printing is easy and provided as a service by the class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strike="sngStrike" dirty="0">
                <a:solidFill>
                  <a:prstClr val="black"/>
                </a:solidFill>
                <a:latin typeface="Calibri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Error checking - e.g., possible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forget to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No Date operations (add, subtract, etc.)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835" y="5477270"/>
            <a:ext cx="277119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day = 0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month = "None"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325" y="5477270"/>
            <a:ext cx="29298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Date()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mydate.day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15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mydate.month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"Jan“</a:t>
            </a:r>
          </a:p>
        </p:txBody>
      </p:sp>
    </p:spTree>
    <p:extLst>
      <p:ext uri="{BB962C8B-B14F-4D97-AF65-F5344CB8AC3E}">
        <p14:creationId xmlns:p14="http://schemas.microsoft.com/office/powerpoint/2010/main" val="202044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805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An even better </a:t>
            </a:r>
            <a:r>
              <a:rPr lang="en-US" i="1" dirty="0" smtClean="0"/>
              <a:t>Date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331" y="1118055"/>
            <a:ext cx="7891053" cy="563231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day, month):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self.month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month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Date(15,"Jan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Jan / 15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Date(22,“Nov")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mydate2.printUK()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Nov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6175" y="5086350"/>
            <a:ext cx="5357736" cy="1654491"/>
            <a:chOff x="3686175" y="5086350"/>
            <a:chExt cx="5357736" cy="1654491"/>
          </a:xfrm>
        </p:grpSpPr>
        <p:sp>
          <p:nvSpPr>
            <p:cNvPr id="15" name="Line Callout 1 (Accent Bar) 14"/>
            <p:cNvSpPr/>
            <p:nvPr/>
          </p:nvSpPr>
          <p:spPr>
            <a:xfrm>
              <a:off x="5441561" y="5550217"/>
              <a:ext cx="3602350" cy="1190624"/>
            </a:xfrm>
            <a:prstGeom prst="accentCallout1">
              <a:avLst>
                <a:gd name="adj1" fmla="val 10742"/>
                <a:gd name="adj2" fmla="val -2099"/>
                <a:gd name="adj3" fmla="val -64689"/>
                <a:gd name="adj4" fmla="val -39347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u="sng" kern="0" dirty="0" smtClean="0">
                  <a:solidFill>
                    <a:sysClr val="windowText" lastClr="000000"/>
                  </a:solidFill>
                  <a:latin typeface="Calibri"/>
                </a:rPr>
                <a:t>Magical </a:t>
              </a:r>
              <a:r>
                <a:rPr lang="en-US" sz="1400" u="sng" kern="0" dirty="0">
                  <a:solidFill>
                    <a:sysClr val="windowText" lastClr="000000"/>
                  </a:solidFill>
                  <a:latin typeface="Calibri"/>
                </a:rPr>
                <a:t>first arguments: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init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__ defined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w/ 3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args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2;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 smtClean="0">
                  <a:solidFill>
                    <a:sysClr val="windowText" lastClr="000000"/>
                  </a:solidFill>
                  <a:latin typeface="Calibri"/>
                </a:rPr>
                <a:t>printUS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defined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w/ 1 </a:t>
              </a: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; called w/ 0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.</a:t>
              </a:r>
              <a:b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</a:br>
              <a:endParaRPr lang="en-US" sz="800" kern="0" dirty="0">
                <a:solidFill>
                  <a:sysClr val="windowText" lastClr="000000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  <a:latin typeface="Calibri"/>
                </a:rPr>
                <a:t>mydate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 passed in both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cases as 1</a:t>
              </a:r>
              <a:r>
                <a:rPr lang="en-US" sz="1400" kern="0" baseline="30000" dirty="0" smtClean="0">
                  <a:solidFill>
                    <a:sysClr val="windowText" lastClr="000000"/>
                  </a:solidFill>
                  <a:latin typeface="Calibri"/>
                </a:rPr>
                <a:t>st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 </a:t>
              </a:r>
              <a:r>
                <a:rPr lang="en-US" sz="1400" kern="0" dirty="0" err="1" smtClean="0">
                  <a:solidFill>
                    <a:sysClr val="windowText" lastClr="000000"/>
                  </a:solidFill>
                  <a:latin typeface="Calibri"/>
                </a:rPr>
                <a:t>arg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, so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each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alibri"/>
                </a:rPr>
                <a:t>function knows on which object it is to </a:t>
              </a:r>
              <a:r>
                <a:rPr lang="en-US" sz="1400" kern="0" dirty="0" smtClean="0">
                  <a:solidFill>
                    <a:sysClr val="windowText" lastClr="000000"/>
                  </a:solidFill>
                  <a:latin typeface="Calibri"/>
                </a:rPr>
                <a:t>act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6175" y="5086350"/>
              <a:ext cx="1666875" cy="582298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10" name="Line Callout 1 (Accent Bar) 9"/>
          <p:cNvSpPr/>
          <p:nvPr/>
        </p:nvSpPr>
        <p:spPr>
          <a:xfrm>
            <a:off x="5657850" y="771525"/>
            <a:ext cx="3486149" cy="771525"/>
          </a:xfrm>
          <a:prstGeom prst="accentCallout1">
            <a:avLst>
              <a:gd name="adj1" fmla="val 22524"/>
              <a:gd name="adj2" fmla="val -3157"/>
              <a:gd name="adj3" fmla="val 100193"/>
              <a:gd name="adj4" fmla="val -7111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Special function “_ _</a:t>
            </a:r>
            <a:r>
              <a:rPr lang="en-US" sz="1600" kern="0" dirty="0" err="1">
                <a:solidFill>
                  <a:sysClr val="windowText" lastClr="000000"/>
                </a:solidFill>
                <a:latin typeface="Calibri"/>
              </a:rPr>
              <a:t>init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_ _” is called whenever a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Date object </a:t>
            </a:r>
            <a:r>
              <a:rPr lang="en-US" sz="1600" kern="0" dirty="0">
                <a:solidFill>
                  <a:sysClr val="windowText" lastClr="000000"/>
                </a:solidFill>
                <a:latin typeface="Calibri"/>
              </a:rPr>
              <a:t>instance is created.</a:t>
            </a:r>
            <a:r>
              <a:rPr lang="en-US" sz="1600" b="1" kern="0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(class constructor)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32036" y="2000251"/>
            <a:ext cx="3511936" cy="676276"/>
            <a:chOff x="5432036" y="2409826"/>
            <a:chExt cx="3511936" cy="676276"/>
          </a:xfrm>
        </p:grpSpPr>
        <p:sp>
          <p:nvSpPr>
            <p:cNvPr id="17" name="Line Callout 1 (Accent Bar) 16"/>
            <p:cNvSpPr/>
            <p:nvPr/>
          </p:nvSpPr>
          <p:spPr>
            <a:xfrm>
              <a:off x="6362699" y="2495553"/>
              <a:ext cx="2581273" cy="590549"/>
            </a:xfrm>
            <a:prstGeom prst="accentCallout1">
              <a:avLst>
                <a:gd name="adj1" fmla="val 22524"/>
                <a:gd name="adj2" fmla="val -3157"/>
                <a:gd name="adj3" fmla="val 22353"/>
                <a:gd name="adj4" fmla="val -23074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Calibri"/>
                </a:rPr>
                <a:t>It makes sure the object is properly initialized</a:t>
              </a:r>
              <a:endParaRPr lang="en-US" sz="1400" i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18" name="Right Brace 17"/>
            <p:cNvSpPr/>
            <p:nvPr/>
          </p:nvSpPr>
          <p:spPr>
            <a:xfrm rot="10800000" flipH="1">
              <a:off x="5432036" y="2409826"/>
              <a:ext cx="274374" cy="590549"/>
            </a:xfrm>
            <a:prstGeom prst="rightBrace">
              <a:avLst>
                <a:gd name="adj1" fmla="val 41936"/>
                <a:gd name="adj2" fmla="val 6166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Line Callout 1 (Accent Bar) 18"/>
          <p:cNvSpPr/>
          <p:nvPr/>
        </p:nvSpPr>
        <p:spPr>
          <a:xfrm>
            <a:off x="6362698" y="3778035"/>
            <a:ext cx="2581274" cy="866775"/>
          </a:xfrm>
          <a:prstGeom prst="accentCallout1">
            <a:avLst>
              <a:gd name="adj1" fmla="val 61633"/>
              <a:gd name="adj2" fmla="val -2909"/>
              <a:gd name="adj3" fmla="val 94354"/>
              <a:gd name="adj4" fmla="val -5568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Now, when “constructing” a new Date object, the caller MUST supply required data</a:t>
            </a:r>
            <a:endParaRPr lang="en-US" sz="1600" b="1" kern="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5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Dreams do come true (sometimes)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 we have so far: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Date data are bundled together (sort of …)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Copying the whole thing at once is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very handy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Printing is easy and provided as a service by the 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User MUST provide data when generating a new Date object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Still on our wish-list: 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strike="sngStrike" dirty="0">
                <a:solidFill>
                  <a:prstClr val="black"/>
                </a:solidFill>
                <a:latin typeface="Calibri"/>
              </a:rPr>
              <a:t>We still have to handle printing the various details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strike="sngStrike" dirty="0" smtClean="0">
                <a:solidFill>
                  <a:prstClr val="black"/>
                </a:solidFill>
                <a:latin typeface="Calibri"/>
              </a:rPr>
              <a:t>Error </a:t>
            </a:r>
            <a:r>
              <a:rPr lang="en-US" sz="2400" strike="sngStrike" dirty="0">
                <a:solidFill>
                  <a:prstClr val="black"/>
                </a:solidFill>
                <a:latin typeface="Calibri"/>
              </a:rPr>
              <a:t>checking - e.g., possible to forget to fill in the month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 Date operations (add, subtract, etc.)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29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Class </a:t>
            </a:r>
            <a:r>
              <a:rPr lang="en-US" dirty="0" smtClean="0"/>
              <a:t>declarations and usage </a:t>
            </a:r>
            <a:r>
              <a:rPr lang="en-US" dirty="0"/>
              <a:t>- Summary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66775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statement defines a new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44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Remember the colon and indentation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b="1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special name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self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means the current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object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self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.&lt;something&gt; refers to instance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variables of the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i="1" dirty="0" smtClean="0">
                <a:solidFill>
                  <a:prstClr val="black"/>
                </a:solidFill>
                <a:latin typeface="Calibri"/>
              </a:rPr>
              <a:t>self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is automatically passed to each method as a 1</a:t>
            </a:r>
            <a:r>
              <a:rPr lang="en-US" sz="2400" baseline="30000" dirty="0" smtClean="0">
                <a:solidFill>
                  <a:prstClr val="black"/>
                </a:solidFill>
                <a:latin typeface="Calibri"/>
              </a:rPr>
              <a:t>st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argument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special name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_ _</a:t>
            </a:r>
            <a:r>
              <a:rPr lang="en-US" sz="2800" b="1" dirty="0" err="1">
                <a:solidFill>
                  <a:prstClr val="black"/>
                </a:solidFill>
                <a:latin typeface="Calibri"/>
              </a:rPr>
              <a:t>init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_ _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is the class constructor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Called whenever a new instance of the class is created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Every instance of the class will have all instance variables defined in the constructor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Use it well!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3607" y="1609725"/>
            <a:ext cx="2265368" cy="73866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&lt;statements&gt;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&lt;statements&gt; …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a year data member to the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class: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" dirty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Allow the class constructor to get an additional argument denoting the year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If the year is not provided in the constructor, the class 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should assume it is 2018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(Hint: remember the default value option in function definition)</a:t>
            </a:r>
            <a:br>
              <a:rPr lang="en-US" sz="2000" i="1" dirty="0" smtClean="0">
                <a:solidFill>
                  <a:prstClr val="black"/>
                </a:solidFill>
                <a:latin typeface="Calibri"/>
              </a:rPr>
            </a:br>
            <a:endParaRPr lang="en-US" sz="800" i="1" dirty="0" smtClean="0">
              <a:solidFill>
                <a:prstClr val="black"/>
              </a:solidFill>
              <a:latin typeface="Calibri"/>
            </a:endParaRPr>
          </a:p>
          <a:p>
            <a:pPr marL="5715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When printing in US format, print all 4 digits of the year. When printing in UK format, print only the last 2 digits. 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(Hint: </a:t>
            </a:r>
            <a:r>
              <a:rPr lang="en-US" sz="2000" i="1" dirty="0" err="1" smtClean="0">
                <a:solidFill>
                  <a:prstClr val="black"/>
                </a:solidFill>
                <a:latin typeface="Calibri"/>
              </a:rPr>
              <a:t>str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</a:rPr>
              <a:t>(x) will convert an integer X into a string)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4185" y="5114199"/>
            <a:ext cx="7023016" cy="15696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Date(15,"Jan",1976)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15 . Jan . 76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Date(21,"Feb")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Feb / 21 / 2018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280076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year=2018):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</a:t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)[2:]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59" y="1066801"/>
            <a:ext cx="8559165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Change the Date class such that the month is represented as a number rather than as a string.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(What did you have to do to make this change?)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the function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addMonths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(n)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to the class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This function should add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n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months to the current date. Make sure to correctly handle transitions across years.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(Hint: the modulo operator, %, returns the remainder in division: 8 % 3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2)</a:t>
            </a:r>
            <a:endParaRPr lang="en-US" sz="20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6710" y="4056924"/>
            <a:ext cx="4298865" cy="26776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Date(22, 11, 1976)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22 . 11 . 76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12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76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(3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77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mydate.addMonths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(25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mydate.printUK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22 .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79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40318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Date: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__(self, day, month,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year=2018):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day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month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year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"/"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printUK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print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self.day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, "." 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)[2:]</a:t>
            </a:r>
          </a:p>
          <a:p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addMonths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(self, n=1):	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new_mon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self.year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+= (new_mon-1) / 12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self.mon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(new_mon-1) % 12 + 1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59" y="1066801"/>
            <a:ext cx="8559165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Python class called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HL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which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will be used to include a horizontal line when you print. 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class constructor should get a string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 and an integer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and when printed it should print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l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repetitions of the string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s (and the necessary newline characters)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.  </a:t>
            </a:r>
            <a:endParaRPr lang="en-US" sz="20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90" y="3534388"/>
            <a:ext cx="5896947" cy="2893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myHL1 = HL('=',20)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‘Title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myHL1 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text'</a:t>
            </a:r>
          </a:p>
          <a:p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====================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myHL2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HL('*-',5);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‘Title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', myHL2 ,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‘The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text'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*-*-*-*-*-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The rest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of the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text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5775" y="1189152"/>
            <a:ext cx="8304635" cy="224676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 HL: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self,str,len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line =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self.s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self.l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	return '\n' + line + '\n'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#3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 – </a:t>
            </a:r>
            <a:r>
              <a:rPr lang="en-US" dirty="0" err="1" smtClean="0">
                <a:solidFill>
                  <a:prstClr val="black"/>
                </a:solidFill>
              </a:rPr>
              <a:t>cont</a:t>
            </a:r>
            <a:r>
              <a:rPr lang="en-US" dirty="0" smtClean="0">
                <a:solidFill>
                  <a:prstClr val="black"/>
                </a:solidFill>
              </a:rPr>
              <a:t>’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Modules: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 module is a file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containing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set of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related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functions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Python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has numerous standard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modules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>
              <a:solidFill>
                <a:prstClr val="black"/>
              </a:solidFill>
              <a:latin typeface="Calibri"/>
            </a:endParaRPr>
          </a:p>
          <a:p>
            <a:pPr marL="342900" lvl="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It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is easy to create and use your own modules: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Just put your functions in a separate file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To use a module, you first have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it: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import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Use the dot notation:</a:t>
            </a:r>
            <a:br>
              <a:rPr lang="en-US" sz="32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utils.makeDict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83" y="3754207"/>
            <a:ext cx="2309506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1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23550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Add the function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(n) to the class </a:t>
            </a:r>
            <a:r>
              <a:rPr lang="en-US" sz="2800" i="1" dirty="0" smtClean="0">
                <a:solidFill>
                  <a:prstClr val="black"/>
                </a:solidFill>
                <a:latin typeface="Calibri"/>
              </a:rPr>
              <a:t>Date.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This function should add n days to the current date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. Make sure to correctly handle transitions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across months AND across years (when necessary). Take into account the different number of days in each month. </a:t>
            </a: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514350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Revise the Date class such that it will again work with the month’s name (rather than its number), while preserving the functionality of the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addMonths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addDays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functions.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7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 – </a:t>
            </a:r>
            <a:r>
              <a:rPr lang="en-US" dirty="0" err="1" smtClean="0">
                <a:solidFill>
                  <a:prstClr val="black"/>
                </a:solidFill>
              </a:rPr>
              <a:t>cont</a:t>
            </a:r>
            <a:r>
              <a:rPr lang="en-US" dirty="0" smtClean="0">
                <a:solidFill>
                  <a:prstClr val="black"/>
                </a:solidFill>
              </a:rPr>
              <a:t>’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Sorting and using functions 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as </a:t>
            </a: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arguments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:</a:t>
            </a:r>
            <a:endParaRPr lang="en-US" sz="3200" b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154" y="1929040"/>
            <a:ext cx="6526146" cy="1754326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['a', 'b'], [17, 2, 21], [0.5]]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myListOfLists.sort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myListOfLists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[[1, 2, 4, 3], [17, 2, 21], ['a', 'b'], [0.5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0479" y="4114277"/>
            <a:ext cx="6523042" cy="2031325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myLOLComparison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(a, 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(a) &gt;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-1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(a) &lt;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(b):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31684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139825"/>
            <a:ext cx="9144000" cy="43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Classes and Objects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</a:rPr>
              <a:t>What is a class?</a:t>
            </a:r>
          </a:p>
          <a:p>
            <a:pPr fontAlgn="auto">
              <a:spcAft>
                <a:spcPts val="0"/>
              </a:spcAft>
            </a:pPr>
            <a:endParaRPr lang="en-US" sz="2800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</a:rPr>
              <a:t>What is an object?</a:t>
            </a:r>
          </a:p>
          <a:p>
            <a:pPr fontAlgn="auto">
              <a:spcAft>
                <a:spcPts val="0"/>
              </a:spcAft>
            </a:pPr>
            <a:endParaRPr lang="en-US" sz="2800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</a:rPr>
              <a:t>Why do we need them?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</a:rPr>
              <a:t>How do we use them?</a:t>
            </a:r>
          </a:p>
          <a:p>
            <a:pPr fontAlgn="auto">
              <a:spcAft>
                <a:spcPts val="0"/>
              </a:spcAft>
            </a:pPr>
            <a:endParaRPr lang="en-US" sz="2800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</a:rPr>
              <a:t>How do we define new classes?</a:t>
            </a:r>
          </a:p>
          <a:p>
            <a:pPr fontAlgn="auto">
              <a:spcAft>
                <a:spcPts val="0"/>
              </a:spcAft>
            </a:pP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Classes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51535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 class defines the “type” of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variables: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What kind of data is stored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What are the available functions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Python includes (and you used) several built-in classes: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String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Dictionary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Number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Modules may provide additional classes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Callout 1 (Accent Bar) 5"/>
          <p:cNvSpPr/>
          <p:nvPr/>
        </p:nvSpPr>
        <p:spPr>
          <a:xfrm>
            <a:off x="5572125" y="3171824"/>
            <a:ext cx="2143124" cy="552452"/>
          </a:xfrm>
          <a:prstGeom prst="accentCallout1">
            <a:avLst>
              <a:gd name="adj1" fmla="val 46662"/>
              <a:gd name="adj2" fmla="val -2713"/>
              <a:gd name="adj3" fmla="val 127856"/>
              <a:gd name="adj4" fmla="val -11163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What kind of data do these “classes” store?</a:t>
            </a:r>
            <a:endParaRPr lang="en-US" sz="2000" b="1" i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" name="Right Brace 6"/>
          <p:cNvSpPr/>
          <p:nvPr/>
        </p:nvSpPr>
        <p:spPr>
          <a:xfrm rot="10800000" flipH="1">
            <a:off x="2861737" y="3267072"/>
            <a:ext cx="274374" cy="1209677"/>
          </a:xfrm>
          <a:prstGeom prst="rightBrace">
            <a:avLst>
              <a:gd name="adj1" fmla="val 41936"/>
              <a:gd name="adj2" fmla="val 499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(Accent Bar) 7"/>
          <p:cNvSpPr/>
          <p:nvPr/>
        </p:nvSpPr>
        <p:spPr>
          <a:xfrm>
            <a:off x="5572125" y="4048124"/>
            <a:ext cx="2143124" cy="514352"/>
          </a:xfrm>
          <a:prstGeom prst="accentCallout1">
            <a:avLst>
              <a:gd name="adj1" fmla="val 48450"/>
              <a:gd name="adj2" fmla="val -3157"/>
              <a:gd name="adj3" fmla="val -32871"/>
              <a:gd name="adj4" fmla="val -11252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Calibri"/>
              </a:rPr>
              <a:t>What kind of functions do they provide?</a:t>
            </a:r>
            <a:endParaRPr lang="en-US" sz="2000" b="1" i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2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Objects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An object is an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instance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of a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class: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is a </a:t>
            </a:r>
            <a:r>
              <a:rPr lang="en-US" sz="2800" i="1" u="sng" dirty="0" smtClean="0">
                <a:solidFill>
                  <a:prstClr val="black"/>
                </a:solidFill>
                <a:latin typeface="Calibri"/>
              </a:rPr>
              <a:t>class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“AGGCGT”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creates an </a:t>
            </a:r>
            <a:r>
              <a:rPr lang="en-US" sz="2800" i="1" u="sng" dirty="0" smtClean="0">
                <a:solidFill>
                  <a:prstClr val="black"/>
                </a:solidFill>
                <a:latin typeface="Calibri"/>
              </a:rPr>
              <a:t>object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of the class string, called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only have one class named “string”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But .. You can have many string objects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“AGGCGT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your_str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“Thomas”</a:t>
            </a: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Using objects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600" dirty="0" smtClean="0">
                <a:solidFill>
                  <a:prstClr val="black"/>
                </a:solidFill>
              </a:rPr>
              <a:t>(surprise: you’ve been doing so all along)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609599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331" y="1480005"/>
            <a:ext cx="7891053" cy="26776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ATCCGCG“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your_str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“Thomas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my_str.find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(“h")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your_str.count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(“m")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63936" y="2799386"/>
            <a:ext cx="1760289" cy="573445"/>
            <a:chOff x="4156296" y="931670"/>
            <a:chExt cx="1760289" cy="5734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080999" y="1053584"/>
              <a:ext cx="835586" cy="451531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13" name="Line Callout 1 (Accent Bar) 12"/>
            <p:cNvSpPr/>
            <p:nvPr/>
          </p:nvSpPr>
          <p:spPr>
            <a:xfrm>
              <a:off x="4156296" y="931670"/>
              <a:ext cx="858028" cy="405848"/>
            </a:xfrm>
            <a:prstGeom prst="accentCallout1">
              <a:avLst>
                <a:gd name="adj1" fmla="val 29565"/>
                <a:gd name="adj2" fmla="val 105634"/>
                <a:gd name="adj3" fmla="val -43412"/>
                <a:gd name="adj4" fmla="val 188437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Calibri"/>
                </a:rPr>
                <a:t>Objects</a:t>
              </a:r>
              <a:endParaRPr lang="en-US" sz="2000" b="1" kern="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799386"/>
            <a:ext cx="2468282" cy="573445"/>
            <a:chOff x="4572000" y="2732711"/>
            <a:chExt cx="2468282" cy="573445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572000" y="2864150"/>
              <a:ext cx="674967" cy="442006"/>
            </a:xfrm>
            <a:prstGeom prst="line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17" name="Line Callout 1 (Accent Bar) 16"/>
            <p:cNvSpPr/>
            <p:nvPr/>
          </p:nvSpPr>
          <p:spPr>
            <a:xfrm>
              <a:off x="5313642" y="2732711"/>
              <a:ext cx="1726640" cy="405848"/>
            </a:xfrm>
            <a:prstGeom prst="accentCallout1">
              <a:avLst>
                <a:gd name="adj1" fmla="val 29565"/>
                <a:gd name="adj2" fmla="val -3593"/>
                <a:gd name="adj3" fmla="val -52800"/>
                <a:gd name="adj4" fmla="val -65322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600" b="1" dirty="0" smtClean="0">
                  <a:latin typeface="+mj-lt"/>
                </a:rPr>
                <a:t>Object methods</a:t>
              </a:r>
              <a:endParaRPr lang="en-US" sz="2000" b="1" kern="0" dirty="0">
                <a:solidFill>
                  <a:srgbClr val="C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85750"/>
            <a:ext cx="9144000" cy="300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This is useful … </a:t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sz="2800" dirty="0" smtClean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But … why stop with built-in classes?</a:t>
            </a:r>
          </a:p>
          <a:p>
            <a:pPr fontAlgn="auto">
              <a:spcAft>
                <a:spcPts val="0"/>
              </a:spcAft>
            </a:pPr>
            <a:endParaRPr lang="en-US" sz="3000" dirty="0">
              <a:solidFill>
                <a:prstClr val="black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Wouldn’t it be great if we could have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many more classes?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8070" y="3972802"/>
            <a:ext cx="955711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Gene</a:t>
            </a:r>
            <a:endParaRPr lang="en-US" sz="2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463" y="4733381"/>
            <a:ext cx="1607363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b="1" dirty="0" smtClean="0">
                <a:latin typeface="+mj-lt"/>
              </a:rPr>
              <a:t>Organism</a:t>
            </a:r>
            <a:endParaRPr lang="en-US" sz="28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8020" y="5457244"/>
            <a:ext cx="1657762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b="1" dirty="0" err="1" smtClean="0">
                <a:latin typeface="+mj-lt"/>
              </a:rPr>
              <a:t>PhyloTree</a:t>
            </a:r>
            <a:endParaRPr lang="en-US" sz="28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8502" y="5619787"/>
            <a:ext cx="942887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Chair</a:t>
            </a:r>
            <a:endParaRPr lang="en-US" sz="28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36881" y="5366540"/>
            <a:ext cx="1191608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Course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4137" y="3547735"/>
            <a:ext cx="1332288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Student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8798" y="3547735"/>
            <a:ext cx="1179618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Person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7857" y="5105511"/>
            <a:ext cx="846707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DNA</a:t>
            </a:r>
            <a:endParaRPr lang="en-US" sz="2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7778" y="4386009"/>
            <a:ext cx="922048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Book</a:t>
            </a:r>
            <a:endParaRPr lang="en-US" sz="28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29846" y="4471771"/>
            <a:ext cx="2005678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GO Function</a:t>
            </a:r>
            <a:endParaRPr lang="en-US" sz="2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94564" y="3286125"/>
            <a:ext cx="1431802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dirty="0" smtClean="0">
                <a:latin typeface="+mj-lt"/>
              </a:rPr>
              <a:t>Genome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8025" y="4229829"/>
            <a:ext cx="887102" cy="5232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pPr lvl="0" algn="ctr">
              <a:spcAft>
                <a:spcPts val="1800"/>
              </a:spcAft>
              <a:buClr>
                <a:srgbClr val="0070C0"/>
              </a:buClr>
              <a:buSzPct val="100000"/>
            </a:pPr>
            <a:r>
              <a:rPr lang="en-US" sz="2800" b="1" dirty="0" smtClean="0">
                <a:latin typeface="+mj-lt"/>
              </a:rPr>
              <a:t>Date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57681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25622</TotalTime>
  <Words>1674</Words>
  <Application>Microsoft Office PowerPoint</Application>
  <PresentationFormat>On-screen Show (4:3)</PresentationFormat>
  <Paragraphs>379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Default Design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386</cp:revision>
  <cp:lastPrinted>2012-02-21T20:22:49Z</cp:lastPrinted>
  <dcterms:created xsi:type="dcterms:W3CDTF">2008-01-08T19:18:25Z</dcterms:created>
  <dcterms:modified xsi:type="dcterms:W3CDTF">2018-02-28T03:24:37Z</dcterms:modified>
</cp:coreProperties>
</file>