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57" r:id="rId4"/>
    <p:sldId id="362" r:id="rId5"/>
    <p:sldId id="525" r:id="rId6"/>
    <p:sldId id="528" r:id="rId7"/>
    <p:sldId id="529" r:id="rId8"/>
    <p:sldId id="530" r:id="rId9"/>
    <p:sldId id="531" r:id="rId10"/>
    <p:sldId id="509" r:id="rId11"/>
    <p:sldId id="510" r:id="rId12"/>
    <p:sldId id="511" r:id="rId13"/>
    <p:sldId id="527" r:id="rId14"/>
    <p:sldId id="521" r:id="rId15"/>
    <p:sldId id="522" r:id="rId16"/>
    <p:sldId id="523" r:id="rId17"/>
    <p:sldId id="524" r:id="rId18"/>
    <p:sldId id="501" r:id="rId19"/>
    <p:sldId id="515" r:id="rId20"/>
    <p:sldId id="532" r:id="rId21"/>
    <p:sldId id="370" r:id="rId22"/>
  </p:sldIdLst>
  <p:sldSz cx="9144000" cy="6858000" type="screen4x3"/>
  <p:notesSz cx="92837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8615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8615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8615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3875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370" y="3317875"/>
            <a:ext cx="74269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8615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143000"/>
            <a:ext cx="879021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7200" b="1" smtClean="0"/>
              <a:t>Classes and Objects</a:t>
            </a:r>
            <a:br>
              <a:rPr lang="en-US" sz="7200" b="1" smtClean="0"/>
            </a:br>
            <a:r>
              <a:rPr lang="en-US" sz="4000" b="1" smtClean="0"/>
              <a:t>Object Oriented Programming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 super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539" y="1099393"/>
            <a:ext cx="8276253" cy="41549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__(self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: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day_str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‘%s’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mon_str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mon_str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“-”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day_str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birthday = Date(3,”Sep”)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“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It’s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”, birthday, “.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Happy Birthday!”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643" y="5474900"/>
            <a:ext cx="8276253" cy="4616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It’s Sep-3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Happy Birthday!</a:t>
            </a:r>
          </a:p>
        </p:txBody>
      </p:sp>
    </p:spTree>
    <p:extLst>
      <p:ext uri="{BB962C8B-B14F-4D97-AF65-F5344CB8AC3E}">
        <p14:creationId xmlns:p14="http://schemas.microsoft.com/office/powerpoint/2010/main" val="40002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Operator overloading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Similarly, how come “+” works (but differently) for numbers and strings but not for dates?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Yes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we could write a function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(n) :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party 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birthday.addDays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But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… would be much more natural (and way cooler) to be able to write: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party = birthday + 4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Again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‘+’ isn’t as smart as you thought; it calls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class-specific “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add” methods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_add_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_()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do the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work.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Common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operator overloading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methods: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 # object creation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_add_ _ # addition (+)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 # multiplication (*)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_sub_ _ # subtraction (-)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 # less than (&lt;)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 # printing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 _call_ _ # function calls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Many more...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a year data member to the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class: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" dirty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Allow the class constructor to get an additional argument denoting the year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If the year is not provided in the constructor, the class 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should assume it is 2018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(Hint: remember the default value option in function definition)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endParaRPr lang="en-US" sz="800" i="1" dirty="0" smtClean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When printing in US format, print all 4 digits of the year. When printing in UK format, print only the last 2 digits. 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(Hint: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</a:rPr>
              <a:t>str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(x) will convert an integer X into a string)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4185" y="5114199"/>
            <a:ext cx="7023016" cy="15696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Date(15,"Jan",1976)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Jan . 76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Date(21,"Feb")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Feb / 21 / 2018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280076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year=2018):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</a:t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)[2:]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59" y="1066801"/>
            <a:ext cx="8559165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Change the Date class such that the month is represented as a number rather than as a string.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(What did you have to do to make this change?)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the function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addMonths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(n)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the class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This function should add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months to the current date. Make sure to correctly handle transitions across years.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(Hint: the modulo operator, %, returns the remainder in division: 8 % 3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2)</a:t>
            </a:r>
            <a:endParaRPr lang="en-US" sz="20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6710" y="4056924"/>
            <a:ext cx="4298865" cy="26776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Date(22, 11, 1976)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22 . 11 . 76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76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77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(25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79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40318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year=2018):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)[2:]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addMonths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n=1):	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new_mon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+= (new_mon-1) / 12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(new_mon-1) % 12 + 1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59" y="1066801"/>
            <a:ext cx="8559165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Python class called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HL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which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will be used to include a horizontal line when you print.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class constructor should get a string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 and an integer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and when printed it should print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repetitions of the string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 (and the necessary newline characters)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.  </a:t>
            </a:r>
            <a:endParaRPr lang="en-US" sz="20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90" y="3534388"/>
            <a:ext cx="5896947" cy="2893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myHL1 = HL('=',20)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‘Title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myHL1 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text'</a:t>
            </a:r>
          </a:p>
          <a:p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====================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myHL2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HL('*-',5);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‘Title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myHL2 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text'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*-*-*-*-*-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224676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HL: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self,str,len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line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self.l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return '\n' + line + '\n'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23550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the function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(n) to the class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This function should add n days to the current date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. Make sure to correctly handle transitions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across months AND across years (when necessary). Take into account the different number of days in each month. 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Revise the Date class such that it will again work with the month’s name (rather than its number), while preserving the functionality of the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addMonths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functions.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5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01482"/>
            <a:ext cx="8410575" cy="5716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 class defines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variables’ types: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What kind of data is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stored (members)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What are the available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functions (methods)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An object is an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instance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of a class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is a </a:t>
            </a:r>
            <a:r>
              <a:rPr lang="en-US" sz="2400" i="1" u="sng" dirty="0" smtClean="0">
                <a:solidFill>
                  <a:prstClr val="black"/>
                </a:solidFill>
                <a:latin typeface="Calibri"/>
              </a:rPr>
              <a:t>class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;  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“AGGCGT”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creates an </a:t>
            </a:r>
            <a:r>
              <a:rPr lang="en-US" sz="2400" i="1" u="sng" dirty="0">
                <a:solidFill>
                  <a:prstClr val="black"/>
                </a:solidFill>
                <a:latin typeface="Calibri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of the class string, called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Why classes: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Bundle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together data and operations on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Allow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special operations appropriate to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Allow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context-specific meaning for common operations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Help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organize your code and facilitates modular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design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human factor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55785"/>
            <a:ext cx="8410575" cy="5944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984705"/>
            <a:ext cx="7891053" cy="572464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"/" ,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Date()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"Jan"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760" y="1304925"/>
            <a:ext cx="1293826" cy="2438400"/>
            <a:chOff x="156760" y="1704975"/>
            <a:chExt cx="1293826" cy="2438400"/>
          </a:xfrm>
        </p:grpSpPr>
        <p:sp>
          <p:nvSpPr>
            <p:cNvPr id="14" name="Line Callout 1 (Accent Bar) 13"/>
            <p:cNvSpPr/>
            <p:nvPr/>
          </p:nvSpPr>
          <p:spPr>
            <a:xfrm rot="16200000">
              <a:off x="-262138" y="2123873"/>
              <a:ext cx="1428346" cy="590549"/>
            </a:xfrm>
            <a:prstGeom prst="accentCallout1">
              <a:avLst>
                <a:gd name="adj1" fmla="val 70911"/>
                <a:gd name="adj2" fmla="val -3157"/>
                <a:gd name="adj3" fmla="val 162676"/>
                <a:gd name="adj4" fmla="val -3635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class functions </a:t>
              </a: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(methods)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 rot="10800000">
              <a:off x="1143000" y="2743199"/>
              <a:ext cx="307586" cy="1400176"/>
            </a:xfrm>
            <a:prstGeom prst="rightBrace">
              <a:avLst>
                <a:gd name="adj1" fmla="val 41936"/>
                <a:gd name="adj2" fmla="val 3513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67125" y="4610100"/>
            <a:ext cx="4381500" cy="1438275"/>
            <a:chOff x="3667125" y="4610100"/>
            <a:chExt cx="4381500" cy="1438275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6362700" y="4610100"/>
              <a:ext cx="1685925" cy="704851"/>
            </a:xfrm>
            <a:prstGeom prst="accentCallout1">
              <a:avLst>
                <a:gd name="adj1" fmla="val 64342"/>
                <a:gd name="adj2" fmla="val -3157"/>
                <a:gd name="adj3" fmla="val 102148"/>
                <a:gd name="adj4" fmla="val -156253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Call method functions of this Date object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67125" y="5133975"/>
              <a:ext cx="2609850" cy="91440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9" name="Line Callout 1 (Accent Bar) 18"/>
          <p:cNvSpPr/>
          <p:nvPr/>
        </p:nvSpPr>
        <p:spPr>
          <a:xfrm>
            <a:off x="5579706" y="1062040"/>
            <a:ext cx="2883160" cy="878728"/>
          </a:xfrm>
          <a:prstGeom prst="accentCallout1">
            <a:avLst>
              <a:gd name="adj1" fmla="val 29962"/>
              <a:gd name="adj2" fmla="val -4191"/>
              <a:gd name="adj3" fmla="val 142358"/>
              <a:gd name="adj4" fmla="val -5475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name “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self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”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refers to the object in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question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(no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matter what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the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caller named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it).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362700" y="5638800"/>
            <a:ext cx="1685925" cy="714375"/>
          </a:xfrm>
          <a:prstGeom prst="accentCallout1">
            <a:avLst>
              <a:gd name="adj1" fmla="val 64342"/>
              <a:gd name="adj2" fmla="val -3157"/>
              <a:gd name="adj3" fmla="val 67603"/>
              <a:gd name="adj4" fmla="val -15794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Where did the </a:t>
            </a:r>
            <a:b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argument go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?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984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</p:spTree>
    <p:extLst>
      <p:ext uri="{BB962C8B-B14F-4D97-AF65-F5344CB8AC3E}">
        <p14:creationId xmlns:p14="http://schemas.microsoft.com/office/powerpoint/2010/main" val="425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We’re getting there …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Date data are bundled together (sort of …)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Copying the whole thing at once is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very handy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Printing is easy and provided as a service by the class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strike="sngStrike" dirty="0">
                <a:solidFill>
                  <a:prstClr val="black"/>
                </a:solidFill>
                <a:latin typeface="Calibri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Error checking - e.g., possible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forget to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No Date operations (add, subtract, etc.)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835" y="5477270"/>
            <a:ext cx="277119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= 0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325" y="5477270"/>
            <a:ext cx="29298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Date()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"Jan“</a:t>
            </a:r>
          </a:p>
        </p:txBody>
      </p:sp>
    </p:spTree>
    <p:extLst>
      <p:ext uri="{BB962C8B-B14F-4D97-AF65-F5344CB8AC3E}">
        <p14:creationId xmlns:p14="http://schemas.microsoft.com/office/powerpoint/2010/main" val="38563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An even better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18055"/>
            <a:ext cx="7891053" cy="563231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day, month):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Date(15,"Jan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Date(22,“Nov")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mydate2.printUK()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Nov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6175" y="5086350"/>
            <a:ext cx="5357736" cy="1654491"/>
            <a:chOff x="3686175" y="5086350"/>
            <a:chExt cx="5357736" cy="1654491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5441561" y="5550217"/>
              <a:ext cx="3602350" cy="1190624"/>
            </a:xfrm>
            <a:prstGeom prst="accentCallout1">
              <a:avLst>
                <a:gd name="adj1" fmla="val 10742"/>
                <a:gd name="adj2" fmla="val -2099"/>
                <a:gd name="adj3" fmla="val -64689"/>
                <a:gd name="adj4" fmla="val -39347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u="sng" kern="0" dirty="0" smtClean="0">
                  <a:solidFill>
                    <a:sysClr val="windowText" lastClr="000000"/>
                  </a:solidFill>
                  <a:latin typeface="Calibri"/>
                </a:rPr>
                <a:t>Magical </a:t>
              </a:r>
              <a:r>
                <a:rPr lang="en-US" sz="1400" u="sng" kern="0" dirty="0">
                  <a:solidFill>
                    <a:sysClr val="windowText" lastClr="000000"/>
                  </a:solidFill>
                  <a:latin typeface="Calibri"/>
                </a:rPr>
                <a:t>first arguments: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init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 defined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w/ 3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args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2;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 smtClean="0">
                  <a:solidFill>
                    <a:sysClr val="windowText" lastClr="000000"/>
                  </a:solidFill>
                  <a:latin typeface="Calibri"/>
                </a:rPr>
                <a:t>printUS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defined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w/ 1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0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.</a:t>
              </a:r>
              <a:b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</a:br>
              <a:endParaRPr lang="en-US" sz="800" kern="0" dirty="0">
                <a:solidFill>
                  <a:sysClr val="windowText" lastClr="000000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mydate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 passed in both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cases as 1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/>
                </a:rPr>
                <a:t>st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 err="1" smtClean="0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, so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each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function knows on which object it is to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act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6175" y="5086350"/>
              <a:ext cx="1666875" cy="582298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0" name="Line Callout 1 (Accent Bar) 9"/>
          <p:cNvSpPr/>
          <p:nvPr/>
        </p:nvSpPr>
        <p:spPr>
          <a:xfrm>
            <a:off x="5657850" y="771525"/>
            <a:ext cx="3486149" cy="771525"/>
          </a:xfrm>
          <a:prstGeom prst="accentCallout1">
            <a:avLst>
              <a:gd name="adj1" fmla="val 22524"/>
              <a:gd name="adj2" fmla="val -3157"/>
              <a:gd name="adj3" fmla="val 100193"/>
              <a:gd name="adj4" fmla="val -7111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function “_ _</a:t>
            </a:r>
            <a:r>
              <a:rPr lang="en-US" sz="1600" kern="0" dirty="0" err="1">
                <a:solidFill>
                  <a:sysClr val="windowText" lastClr="000000"/>
                </a:solidFill>
                <a:latin typeface="Calibri"/>
              </a:rPr>
              <a:t>init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_ _” is called whenever a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Date object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instance is created.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(class constructor)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32036" y="2000251"/>
            <a:ext cx="3511936" cy="676276"/>
            <a:chOff x="5432036" y="2409826"/>
            <a:chExt cx="3511936" cy="676276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6362699" y="2495553"/>
              <a:ext cx="2581273" cy="590549"/>
            </a:xfrm>
            <a:prstGeom prst="accentCallout1">
              <a:avLst>
                <a:gd name="adj1" fmla="val 22524"/>
                <a:gd name="adj2" fmla="val -3157"/>
                <a:gd name="adj3" fmla="val 22353"/>
                <a:gd name="adj4" fmla="val -23074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It makes sure the object is properly initialized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10800000" flipH="1">
              <a:off x="5432036" y="2409826"/>
              <a:ext cx="274374" cy="590549"/>
            </a:xfrm>
            <a:prstGeom prst="rightBrace">
              <a:avLst>
                <a:gd name="adj1" fmla="val 41936"/>
                <a:gd name="adj2" fmla="val 6166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Line Callout 1 (Accent Bar) 18"/>
          <p:cNvSpPr/>
          <p:nvPr/>
        </p:nvSpPr>
        <p:spPr>
          <a:xfrm>
            <a:off x="6362698" y="3778035"/>
            <a:ext cx="2581274" cy="866775"/>
          </a:xfrm>
          <a:prstGeom prst="accentCallout1">
            <a:avLst>
              <a:gd name="adj1" fmla="val 61633"/>
              <a:gd name="adj2" fmla="val -2909"/>
              <a:gd name="adj3" fmla="val 94354"/>
              <a:gd name="adj4" fmla="val -5568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Now, when “constructing” a new Date object, the caller MUST supply required data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Dreams do come true (sometimes)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Date data are bundled together (sort of …)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Copying the whole thing at once is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very handy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Printing is easy and provided as a service by the 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User MUST provide data when generating a new Date object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strike="sngStrike" dirty="0">
                <a:solidFill>
                  <a:prstClr val="black"/>
                </a:solidFill>
                <a:latin typeface="Calibri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strike="sngStrike" dirty="0" smtClean="0">
                <a:solidFill>
                  <a:prstClr val="black"/>
                </a:solidFill>
                <a:latin typeface="Calibri"/>
              </a:rPr>
              <a:t>Error </a:t>
            </a:r>
            <a:r>
              <a:rPr lang="en-US" sz="2400" strike="sngStrike" dirty="0">
                <a:solidFill>
                  <a:prstClr val="black"/>
                </a:solidFill>
                <a:latin typeface="Calibri"/>
              </a:rPr>
              <a:t>checking - e.g., possible to forget to 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 Date operations (add, subtract, etc.)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16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Class </a:t>
            </a:r>
            <a:r>
              <a:rPr lang="en-US" dirty="0" smtClean="0"/>
              <a:t>declarations and usage </a:t>
            </a:r>
            <a:r>
              <a:rPr lang="en-US" dirty="0"/>
              <a:t>- Summary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66775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statement defines a new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44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Remember the colon and indentation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b="1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special name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self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means the current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object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self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.&lt;something&gt; refers to instance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variables of the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self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is automatically passed to each method as a 1</a:t>
            </a:r>
            <a:r>
              <a:rPr lang="en-US" sz="2400" baseline="30000" dirty="0" smtClean="0">
                <a:solidFill>
                  <a:prstClr val="black"/>
                </a:solidFill>
                <a:latin typeface="Calibri"/>
              </a:rPr>
              <a:t>st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argument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special name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_ _</a:t>
            </a:r>
            <a:r>
              <a:rPr lang="en-US" sz="2800" b="1" dirty="0" err="1">
                <a:solidFill>
                  <a:prstClr val="black"/>
                </a:solidFill>
                <a:latin typeface="Calibri"/>
              </a:rPr>
              <a:t>init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_ _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is the class constructor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Called whenever a new instance of the class is created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Every instance of the class will have all instance variables defined in the constructor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Use it well!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3607" y="1609725"/>
            <a:ext cx="2265368" cy="73866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&lt;statements&gt;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&lt;statements&gt; …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Second </a:t>
            </a:r>
            <a:r>
              <a:rPr lang="en-US" dirty="0" smtClean="0">
                <a:solidFill>
                  <a:prstClr val="black"/>
                </a:solidFill>
              </a:rPr>
              <a:t>thoughts about printing </a:t>
            </a:r>
            <a:r>
              <a:rPr lang="en-US" dirty="0" smtClean="0">
                <a:solidFill>
                  <a:prstClr val="black"/>
                </a:solidFill>
              </a:rPr>
              <a:t>…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True, we now have a “print” function, but can we somehow make printing more intuitive?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Specifically,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why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is “print” fine for numbers,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strings,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etc.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“hello”</a:t>
            </a:r>
            <a:b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my_num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5</a:t>
            </a:r>
            <a:b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&gt;&gt;&gt;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my_num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“hello” 5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   but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funky for class instances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?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&lt;__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__.Date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 at 0x247468&gt;</a:t>
            </a:r>
            <a:b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Yes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mydate.printUS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() works, but seems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clunky …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6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 better way to print objects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Actually, “print” doesn’t have special knowledge of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to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print numbers,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lists, etc.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It just knows how to print strings, and relies on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each class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have a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__()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method that returns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string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representing the object.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can write your own, tailored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method to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give prettier/more useful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results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25467</TotalTime>
  <Words>1204</Words>
  <Application>Microsoft Office PowerPoint</Application>
  <PresentationFormat>On-screen Show (4:3)</PresentationFormat>
  <Paragraphs>225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Default Design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389</cp:revision>
  <cp:lastPrinted>2011-02-17T20:24:54Z</cp:lastPrinted>
  <dcterms:created xsi:type="dcterms:W3CDTF">2008-01-08T19:18:25Z</dcterms:created>
  <dcterms:modified xsi:type="dcterms:W3CDTF">2018-02-28T17:30:04Z</dcterms:modified>
</cp:coreProperties>
</file>