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3" r:id="rId4"/>
    <p:sldId id="258" r:id="rId5"/>
    <p:sldId id="259" r:id="rId6"/>
    <p:sldId id="260" r:id="rId7"/>
    <p:sldId id="284" r:id="rId8"/>
    <p:sldId id="261" r:id="rId9"/>
    <p:sldId id="285" r:id="rId10"/>
    <p:sldId id="264" r:id="rId11"/>
    <p:sldId id="286" r:id="rId12"/>
    <p:sldId id="266" r:id="rId13"/>
    <p:sldId id="267" r:id="rId14"/>
    <p:sldId id="287" r:id="rId15"/>
    <p:sldId id="270" r:id="rId16"/>
    <p:sldId id="271" r:id="rId17"/>
    <p:sldId id="272" r:id="rId18"/>
    <p:sldId id="288" r:id="rId19"/>
    <p:sldId id="274" r:id="rId20"/>
    <p:sldId id="293" r:id="rId21"/>
    <p:sldId id="294" r:id="rId22"/>
    <p:sldId id="278" r:id="rId23"/>
    <p:sldId id="282" r:id="rId24"/>
    <p:sldId id="276" r:id="rId25"/>
    <p:sldId id="275" r:id="rId26"/>
    <p:sldId id="290" r:id="rId27"/>
    <p:sldId id="291" r:id="rId28"/>
    <p:sldId id="292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BU分布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B23-B149-8A90-844B810A54D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B23-B149-8A90-844B810A54D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B23-B149-8A90-844B810A54D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B23-B149-8A90-844B810A54D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B23-B149-8A90-844B810A54D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B23-B149-8A90-844B810A54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平台研发中心</c:v>
                </c:pt>
                <c:pt idx="1">
                  <c:v>支付中心</c:v>
                </c:pt>
                <c:pt idx="2">
                  <c:v>酒店</c:v>
                </c:pt>
                <c:pt idx="3">
                  <c:v>汽车票</c:v>
                </c:pt>
                <c:pt idx="4">
                  <c:v>玩乐</c:v>
                </c:pt>
                <c:pt idx="5">
                  <c:v>商旅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</c:v>
                </c:pt>
                <c:pt idx="1">
                  <c:v>17</c:v>
                </c:pt>
                <c:pt idx="2">
                  <c:v>11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B23-B149-8A90-844B810A54D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70B75-70A5-FD47-8A43-7091B5E6DAB8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E674E-6303-D44A-A3A3-797D349303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76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E674E-6303-D44A-A3A3-797D3493032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19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E674E-6303-D44A-A3A3-797D349303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18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E674E-6303-D44A-A3A3-797D3493032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22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E674E-6303-D44A-A3A3-797D3493032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10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E674E-6303-D44A-A3A3-797D3493032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20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E674E-6303-D44A-A3A3-797D3493032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48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E67F-73ED-7C46-8009-587BD465E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15332-CABB-E749-A178-F598ACCD9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3E26E-1F33-BA43-B3A9-7AE82A11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23CC2-0491-3449-891C-E5DCA55E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86302-FEB3-4D4D-843F-E2D42FF5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3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84D66-831C-2641-8F5A-81671E0D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77486-7DC1-3845-913F-4B1AE45E3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5F164-35DF-834A-8F23-47B4B326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52DBE-6BDD-B84B-B451-14A45E28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8D0BE-DD68-4A43-BCE9-B36CA0F6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186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DB7519-8B02-914B-BCBA-B7F4B407D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9C14C-5A16-9D4B-9D76-F6281F93D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88CBD-E074-3045-9E31-F2939C1E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16A1D-5383-1D4C-9DC9-C655419F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1FEE0-566E-C841-9DF5-D96F9CD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5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B8505-BAF9-6442-9220-902057F4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ED183-C8E5-ED44-A6D1-F2028B1F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B70EC-F6EE-9340-AE82-A616B527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A1CC2-344E-4B47-A52D-1B946D79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6DF10-BF0B-EB4A-962A-4ED217CE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607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0CD38-0220-D140-B39F-7E9A194E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902BB-6E5C-DA4B-96ED-2D9C6343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D292C-EABC-5142-A5BD-EFD51ED2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86481-F616-C74A-A30A-8F0AC4B0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78210-DC27-A748-B23A-10201D7B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1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C35A1-8071-CC4A-A72C-C8533E2B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3CDBE-2F00-544A-8556-A89BDDA34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6BD59-2AAB-364A-931F-A4428B130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75E4C6-F9D5-2240-A6BA-0B4EE1D5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ED350-6AEC-4643-B4A9-1F3BEFA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F17E8-797B-8D49-8DB3-C2637F17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51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AC78D-D3DD-974C-B65B-2E042448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C5B14-9A0E-0645-9E67-9FC73DDD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AF4AB-6040-9146-B66D-7AD9AADC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6299CF-19F7-A247-ADA4-DBB18E4B7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30BD59-EF68-884E-9A01-76ACC3F61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F615A1-4399-0743-9A5A-7E8D29C5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F6D166-77D4-394A-A2AC-0806D118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5997FE-C7D8-CD49-B626-41B07961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89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2D91B-2AF0-6140-91F9-6859CC5F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49E09-7D01-024F-A41D-EC19F8F7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0E4F1C-637F-0D40-8E39-DD425559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0ABC5D-4621-DB44-8DC9-F186218C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44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A8055-F219-9A4F-8759-345F6506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F49AC3-EC5F-B446-A5C1-741CF048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77B7E-93F2-1542-8E5A-86DE3F3A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73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CD719-F85C-3743-BB4E-FB1E5734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B1EF2-CF08-054A-B9C3-B69985EE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CCB84-D277-9844-8737-2A58F9F0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39C21-A1D1-2046-83F3-8666B0A7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425CF-2C8B-974D-AB67-3E7B3E70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3ABF5-5E55-7F4C-91A2-FE569427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71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4997C-8050-3E47-918E-52625F59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000CB2-85FA-2B4C-BF24-EFC0107E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9A56C3-F0AD-2F47-9449-982F95B1D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C4F2E-0621-374A-814C-D2ACC608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E150B-5D74-8D46-8E04-A13946E8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15CAE-7BB9-5D4F-B6EB-2B63DC21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75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09A241-7507-B647-A8A6-D746B216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F2564-1BFC-4D4E-845E-4C4EA8B9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A1B1D-2D3C-0146-A670-E8DCBC424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6D99-801B-814C-9A58-8D7592DF1AF9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112D0-4505-9D47-8AAB-B997D28A5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82CDB-3BC9-5842-A0B7-E3574B29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6CAD-C2B2-A345-85B6-17AF851062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2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bcluster.ctripcorp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bcluster.ctripcor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conf.ctripcorp.com/pages/viewpage.action?pageId=19376915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rdkjdal@ctrip.com" TargetMode="External"/><Relationship Id="rId2" Type="http://schemas.openxmlformats.org/officeDocument/2006/relationships/hyperlink" Target="http://conf.ctripcorp.com/pages/viewpage.action?pageId=14387753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D0FC-F4F2-064C-A8CA-C8CC89356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DAL Cluster</a:t>
            </a:r>
            <a:br>
              <a:rPr kumimoji="1" lang="en-US" altLang="zh-CN" dirty="0"/>
            </a:br>
            <a:r>
              <a:rPr kumimoji="1" lang="zh-CN" altLang="en-US" dirty="0"/>
              <a:t>数据库集群配置中心化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EA3A8-8BE3-0244-9568-E5E17C716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816"/>
            <a:ext cx="9144000" cy="1314450"/>
          </a:xfrm>
        </p:spPr>
        <p:txBody>
          <a:bodyPr>
            <a:normAutofit/>
          </a:bodyPr>
          <a:lstStyle/>
          <a:p>
            <a:r>
              <a:rPr kumimoji="1" lang="zh-CN" altLang="en-US"/>
              <a:t>陈</a:t>
            </a:r>
            <a:r>
              <a:rPr kumimoji="1" lang="zh-CN" altLang="en-US" smtClean="0"/>
              <a:t>呈</a:t>
            </a:r>
            <a:r>
              <a:rPr kumimoji="1" lang="en-US" altLang="zh-CN"/>
              <a:t> 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框架</a:t>
            </a:r>
            <a:r>
              <a:rPr kumimoji="1" lang="zh-CN" altLang="en-US" dirty="0"/>
              <a:t>架构</a:t>
            </a:r>
            <a:r>
              <a:rPr kumimoji="1" lang="zh-CN" altLang="en-US"/>
              <a:t>研发</a:t>
            </a:r>
            <a:r>
              <a:rPr kumimoji="1" lang="zh-CN" altLang="en-US" smtClean="0"/>
              <a:t>部</a:t>
            </a:r>
            <a:endParaRPr kumimoji="1" lang="en-US" altLang="zh-CN" smtClean="0"/>
          </a:p>
          <a:p>
            <a:r>
              <a:rPr kumimoji="1" lang="en-US" altLang="zh-CN" smtClean="0"/>
              <a:t>2020-05-08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44489-B562-7941-8202-EA8C8144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/>
              <a:t>DAL</a:t>
            </a:r>
            <a:r>
              <a:rPr kumimoji="1" lang="zh-CN" altLang="en-US" b="1"/>
              <a:t> </a:t>
            </a:r>
            <a:r>
              <a:rPr kumimoji="1" lang="en-US" altLang="zh-CN" b="1" smtClean="0"/>
              <a:t>Cluster</a:t>
            </a:r>
            <a:r>
              <a:rPr kumimoji="1" lang="zh-CN" altLang="en-US" b="1" smtClean="0"/>
              <a:t>功能特点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384E-F93F-2E4E-9A9D-5C69ECDE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279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DAL</a:t>
            </a:r>
            <a:r>
              <a:rPr kumimoji="1" lang="zh-CN" altLang="en-US" dirty="0"/>
              <a:t> </a:t>
            </a:r>
            <a:r>
              <a:rPr kumimoji="1" lang="en-US" altLang="zh-CN"/>
              <a:t>ORM</a:t>
            </a:r>
            <a:r>
              <a:rPr kumimoji="1" lang="zh-CN" altLang="en-US"/>
              <a:t> </a:t>
            </a:r>
            <a:r>
              <a:rPr kumimoji="1" lang="en-US" altLang="zh-CN" smtClean="0"/>
              <a:t>API</a:t>
            </a:r>
            <a:r>
              <a:rPr kumimoji="1" lang="zh-CN" altLang="en-US" smtClean="0"/>
              <a:t>保持兼容</a:t>
            </a:r>
            <a:endParaRPr kumimoji="1" lang="en-US" altLang="zh-CN" smtClean="0"/>
          </a:p>
          <a:p>
            <a:r>
              <a:rPr kumimoji="1" lang="zh-CN" altLang="en-US"/>
              <a:t>单</a:t>
            </a:r>
            <a:r>
              <a:rPr kumimoji="1" lang="zh-CN" altLang="en-US" smtClean="0"/>
              <a:t>库单表</a:t>
            </a:r>
            <a:endParaRPr kumimoji="1" lang="en-US" altLang="zh-CN" dirty="0"/>
          </a:p>
          <a:p>
            <a:r>
              <a:rPr kumimoji="1" lang="zh-CN" altLang="en-US" dirty="0"/>
              <a:t>分库分表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表级别分片策略</a:t>
            </a:r>
            <a:endParaRPr kumimoji="1" lang="en-US" altLang="zh-CN" dirty="0"/>
          </a:p>
          <a:p>
            <a:r>
              <a:rPr kumimoji="1" lang="zh-CN" altLang="en-US" dirty="0"/>
              <a:t>读写分离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实例级别延迟监控</a:t>
            </a:r>
            <a:endParaRPr kumimoji="1" lang="en-US" altLang="zh-CN" dirty="0"/>
          </a:p>
          <a:p>
            <a:r>
              <a:rPr kumimoji="1" lang="zh-CN" altLang="en-US"/>
              <a:t>集群</a:t>
            </a:r>
            <a:r>
              <a:rPr kumimoji="1" lang="zh-CN" altLang="en-US" smtClean="0"/>
              <a:t>配置动态变更</a:t>
            </a:r>
            <a:endParaRPr kumimoji="1" lang="en-US" altLang="zh-CN" smtClean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1EF384E-F93F-2E4E-9A9D-5C69ECDE4681}"/>
              </a:ext>
            </a:extLst>
          </p:cNvPr>
          <p:cNvSpPr txBox="1">
            <a:spLocks/>
          </p:cNvSpPr>
          <p:nvPr/>
        </p:nvSpPr>
        <p:spPr>
          <a:xfrm>
            <a:off x="6290569" y="1827861"/>
            <a:ext cx="4532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mtClean="0"/>
              <a:t>全局</a:t>
            </a:r>
            <a:r>
              <a:rPr kumimoji="1" lang="en-US" altLang="zh-CN" smtClean="0"/>
              <a:t>ID</a:t>
            </a:r>
          </a:p>
          <a:p>
            <a:r>
              <a:rPr kumimoji="1" lang="zh-CN" altLang="en-US" smtClean="0"/>
              <a:t>高可用切换</a:t>
            </a:r>
            <a:endParaRPr kumimoji="1" lang="en-US" altLang="zh-CN" smtClean="0"/>
          </a:p>
          <a:p>
            <a:r>
              <a:rPr kumimoji="1" lang="zh-CN" altLang="en-US" smtClean="0"/>
              <a:t>单元化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zh-CN" altLang="en-US" smtClean="0"/>
              <a:t>支持数据库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MySQL</a:t>
            </a:r>
          </a:p>
          <a:p>
            <a:r>
              <a:rPr kumimoji="1" lang="zh-CN" altLang="en-US" smtClean="0"/>
              <a:t>客户端支持语言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Java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8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2727-8829-1E46-904D-1F4681F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793B-1FE8-854B-800B-77FDB65F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背景</a:t>
            </a:r>
            <a:endParaRPr kumimoji="1" lang="en-US" altLang="zh-CN" dirty="0"/>
          </a:p>
          <a:p>
            <a:r>
              <a:rPr kumimoji="1" lang="zh-CN" altLang="en-US" smtClean="0"/>
              <a:t>功能特点</a:t>
            </a:r>
            <a:endParaRPr kumimoji="1" lang="en-US" altLang="zh-CN" dirty="0"/>
          </a:p>
          <a:p>
            <a:r>
              <a:rPr kumimoji="1" lang="zh-CN" altLang="en-US" smtClean="0">
                <a:solidFill>
                  <a:srgbClr val="FF0000"/>
                </a:solidFill>
              </a:rPr>
              <a:t>系统架构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smtClean="0"/>
              <a:t>如何接入</a:t>
            </a:r>
            <a:endParaRPr kumimoji="1" lang="en-US" altLang="zh-CN" dirty="0"/>
          </a:p>
          <a:p>
            <a:r>
              <a:rPr kumimoji="1" lang="zh-CN" altLang="en-US" smtClean="0"/>
              <a:t>设计细节</a:t>
            </a:r>
            <a:endParaRPr kumimoji="1" lang="en-US" altLang="zh-CN" smtClean="0"/>
          </a:p>
          <a:p>
            <a:r>
              <a:rPr kumimoji="1" lang="zh-CN" altLang="en-US"/>
              <a:t>展望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B16B-5AD6-FC42-B84D-507FA2CC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系统架构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F7B62-BA15-3447-B424-911B95B6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48705"/>
            <a:ext cx="97155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B16B-5AD6-FC42-B84D-507FA2CC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客户端初始化过程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9401B3E-A1CD-E740-8153-234B64F085FC}"/>
              </a:ext>
            </a:extLst>
          </p:cNvPr>
          <p:cNvSpPr/>
          <p:nvPr/>
        </p:nvSpPr>
        <p:spPr>
          <a:xfrm>
            <a:off x="5480929" y="3223185"/>
            <a:ext cx="2090264" cy="814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DAL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Client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88A218F4-308F-C14F-B844-DB090EFA49B0}"/>
              </a:ext>
            </a:extLst>
          </p:cNvPr>
          <p:cNvSpPr/>
          <p:nvPr/>
        </p:nvSpPr>
        <p:spPr>
          <a:xfrm>
            <a:off x="2480154" y="3354872"/>
            <a:ext cx="1327760" cy="55114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</a:rPr>
              <a:t>Dal.config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FBDB786-1ABA-5C41-9BC7-CF8ACC9A980E}"/>
              </a:ext>
            </a:extLst>
          </p:cNvPr>
          <p:cNvSpPr/>
          <p:nvPr/>
        </p:nvSpPr>
        <p:spPr>
          <a:xfrm>
            <a:off x="5675874" y="1662824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QConfig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磁盘 7">
            <a:extLst>
              <a:ext uri="{FF2B5EF4-FFF2-40B4-BE49-F238E27FC236}">
                <a16:creationId xmlns:a16="http://schemas.microsoft.com/office/drawing/2014/main" id="{C1AC826D-E624-ED4B-AD5C-18FD883CA1EC}"/>
              </a:ext>
            </a:extLst>
          </p:cNvPr>
          <p:cNvSpPr/>
          <p:nvPr/>
        </p:nvSpPr>
        <p:spPr>
          <a:xfrm>
            <a:off x="4662712" y="5547599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磁盘 8">
            <a:extLst>
              <a:ext uri="{FF2B5EF4-FFF2-40B4-BE49-F238E27FC236}">
                <a16:creationId xmlns:a16="http://schemas.microsoft.com/office/drawing/2014/main" id="{1F950998-D166-8E41-BA63-371A60BA8AB6}"/>
              </a:ext>
            </a:extLst>
          </p:cNvPr>
          <p:cNvSpPr/>
          <p:nvPr/>
        </p:nvSpPr>
        <p:spPr>
          <a:xfrm>
            <a:off x="5805746" y="5547599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磁盘 9">
            <a:extLst>
              <a:ext uri="{FF2B5EF4-FFF2-40B4-BE49-F238E27FC236}">
                <a16:creationId xmlns:a16="http://schemas.microsoft.com/office/drawing/2014/main" id="{426F6997-DEE4-9447-A4DD-7ED5933A450E}"/>
              </a:ext>
            </a:extLst>
          </p:cNvPr>
          <p:cNvSpPr/>
          <p:nvPr/>
        </p:nvSpPr>
        <p:spPr>
          <a:xfrm>
            <a:off x="7327728" y="5543146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F49800-5E01-A94C-BBE6-C39FEE566D6D}"/>
              </a:ext>
            </a:extLst>
          </p:cNvPr>
          <p:cNvSpPr txBox="1"/>
          <p:nvPr/>
        </p:nvSpPr>
        <p:spPr>
          <a:xfrm>
            <a:off x="6948780" y="5638505"/>
            <a:ext cx="3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2D9DD8-4045-9F4A-8C1E-F1BCBE8FEFA4}"/>
              </a:ext>
            </a:extLst>
          </p:cNvPr>
          <p:cNvSpPr/>
          <p:nvPr/>
        </p:nvSpPr>
        <p:spPr>
          <a:xfrm>
            <a:off x="4321480" y="4784942"/>
            <a:ext cx="4409163" cy="146343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" altLang="zh-CN" dirty="0">
                <a:solidFill>
                  <a:schemeClr val="tx1"/>
                </a:solidFill>
              </a:rPr>
              <a:t>Database</a:t>
            </a:r>
          </a:p>
          <a:p>
            <a:r>
              <a:rPr kumimoji="1" lang="en" altLang="zh-CN" dirty="0">
                <a:solidFill>
                  <a:schemeClr val="tx1"/>
                </a:solidFill>
              </a:rPr>
              <a:t>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B478A7E-56FA-DF40-9E4B-94CEDAEDE374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3807914" y="3630444"/>
            <a:ext cx="1673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14744F9-0A6F-FD46-A02B-2E3BE8E944DA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6526061" y="2297372"/>
            <a:ext cx="0" cy="92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8829F5B-2419-0F4A-8C2B-CA091D5C3B8D}"/>
              </a:ext>
            </a:extLst>
          </p:cNvPr>
          <p:cNvCxnSpPr>
            <a:stCxn id="5" idx="2"/>
            <a:endCxn id="8" idx="1"/>
          </p:cNvCxnSpPr>
          <p:nvPr/>
        </p:nvCxnSpPr>
        <p:spPr>
          <a:xfrm flipH="1">
            <a:off x="5195068" y="4037702"/>
            <a:ext cx="1330993" cy="15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DFE5890-E15F-F14D-80B0-6E2BDCC0C71F}"/>
              </a:ext>
            </a:extLst>
          </p:cNvPr>
          <p:cNvCxnSpPr>
            <a:stCxn id="5" idx="2"/>
            <a:endCxn id="9" idx="1"/>
          </p:cNvCxnSpPr>
          <p:nvPr/>
        </p:nvCxnSpPr>
        <p:spPr>
          <a:xfrm flipH="1">
            <a:off x="6338102" y="4037702"/>
            <a:ext cx="187959" cy="15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83A6FB-748F-324A-BF1C-843EB46949F1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6526061" y="4037702"/>
            <a:ext cx="1334023" cy="150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5FA68B-94A4-1A49-82B9-DB13AE2866E0}"/>
              </a:ext>
            </a:extLst>
          </p:cNvPr>
          <p:cNvSpPr txBox="1"/>
          <p:nvPr/>
        </p:nvSpPr>
        <p:spPr>
          <a:xfrm>
            <a:off x="3815545" y="2875678"/>
            <a:ext cx="165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(1) </a:t>
            </a:r>
            <a:r>
              <a:rPr kumimoji="1" lang="zh-CN" altLang="en-US" sz="1600" dirty="0"/>
              <a:t>加载</a:t>
            </a:r>
            <a:r>
              <a:rPr kumimoji="1" lang="en-US" altLang="zh-CN" sz="1600" dirty="0" err="1"/>
              <a:t>Dal.config</a:t>
            </a:r>
            <a:r>
              <a:rPr kumimoji="1" lang="zh-CN" altLang="en-US" sz="1600" dirty="0"/>
              <a:t>配置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93B866-E83F-0E44-BEEA-DD2FCC76763C}"/>
              </a:ext>
            </a:extLst>
          </p:cNvPr>
          <p:cNvSpPr txBox="1"/>
          <p:nvPr/>
        </p:nvSpPr>
        <p:spPr>
          <a:xfrm>
            <a:off x="6526060" y="2449089"/>
            <a:ext cx="1590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(2) </a:t>
            </a:r>
            <a:r>
              <a:rPr kumimoji="1" lang="zh-CN" altLang="en-US" sz="1600" dirty="0"/>
              <a:t>拉取</a:t>
            </a:r>
            <a:r>
              <a:rPr kumimoji="1" lang="en-US" altLang="zh-CN" sz="1600" dirty="0" err="1"/>
              <a:t>dalcluster</a:t>
            </a:r>
            <a:r>
              <a:rPr kumimoji="1" lang="zh-CN" altLang="en-US" sz="1600" dirty="0"/>
              <a:t>配置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DF5C97-8CE4-B943-8103-CF6C09400A9C}"/>
              </a:ext>
            </a:extLst>
          </p:cNvPr>
          <p:cNvSpPr txBox="1"/>
          <p:nvPr/>
        </p:nvSpPr>
        <p:spPr>
          <a:xfrm>
            <a:off x="7023936" y="4208407"/>
            <a:ext cx="212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(3) </a:t>
            </a:r>
            <a:r>
              <a:rPr kumimoji="1" lang="zh-CN" altLang="en-US" sz="1600" dirty="0"/>
              <a:t>与数据库实例建连</a:t>
            </a:r>
          </a:p>
        </p:txBody>
      </p:sp>
    </p:spTree>
    <p:extLst>
      <p:ext uri="{BB962C8B-B14F-4D97-AF65-F5344CB8AC3E}">
        <p14:creationId xmlns:p14="http://schemas.microsoft.com/office/powerpoint/2010/main" val="18830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2727-8829-1E46-904D-1F4681F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793B-1FE8-854B-800B-77FDB65F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背景</a:t>
            </a:r>
            <a:endParaRPr kumimoji="1" lang="en-US" altLang="zh-CN" dirty="0"/>
          </a:p>
          <a:p>
            <a:r>
              <a:rPr kumimoji="1" lang="zh-CN" altLang="en-US" smtClean="0"/>
              <a:t>功能特点</a:t>
            </a:r>
            <a:endParaRPr kumimoji="1" lang="en-US" altLang="zh-CN" dirty="0"/>
          </a:p>
          <a:p>
            <a:r>
              <a:rPr kumimoji="1" lang="zh-CN" altLang="en-US" smtClean="0"/>
              <a:t>系统架构</a:t>
            </a:r>
            <a:endParaRPr kumimoji="1" lang="en-US" altLang="zh-CN" dirty="0"/>
          </a:p>
          <a:p>
            <a:r>
              <a:rPr kumimoji="1" lang="zh-CN" altLang="en-US" smtClean="0">
                <a:solidFill>
                  <a:srgbClr val="FF0000"/>
                </a:solidFill>
              </a:rPr>
              <a:t>如何接入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smtClean="0"/>
              <a:t>设计细节</a:t>
            </a:r>
            <a:endParaRPr kumimoji="1" lang="en-US" altLang="zh-CN" smtClean="0"/>
          </a:p>
          <a:p>
            <a:r>
              <a:rPr kumimoji="1" lang="zh-CN" altLang="en-US"/>
              <a:t>展望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5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7AE3D-5E81-274A-93C2-DB850D66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smtClean="0"/>
              <a:t>DB</a:t>
            </a:r>
            <a:r>
              <a:rPr kumimoji="1" lang="zh-CN" altLang="en-US" b="1" smtClean="0"/>
              <a:t>接入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C2412-F3FA-5247-852C-EDDDB746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DBA</a:t>
            </a:r>
            <a:r>
              <a:rPr kumimoji="1" lang="zh-CN" altLang="en-US"/>
              <a:t>准备服务端集群配置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录入</a:t>
            </a:r>
            <a:r>
              <a:rPr kumimoji="1" lang="en-US" altLang="zh-CN" dirty="0"/>
              <a:t>DB</a:t>
            </a:r>
            <a:r>
              <a:rPr kumimoji="1" lang="zh-CN" altLang="en-US" dirty="0"/>
              <a:t>实例信息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Master (Shard)</a:t>
            </a:r>
          </a:p>
          <a:p>
            <a:pPr lvl="2"/>
            <a:r>
              <a:rPr kumimoji="1" lang="en-US" altLang="zh-CN" dirty="0"/>
              <a:t>Slave (Shard)</a:t>
            </a:r>
          </a:p>
          <a:p>
            <a:pPr lvl="1"/>
            <a:r>
              <a:rPr kumimoji="1" lang="zh-CN" altLang="en-US" dirty="0"/>
              <a:t>录入集群扩展配置（如有）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Sharding</a:t>
            </a:r>
            <a:r>
              <a:rPr kumimoji="1" lang="zh-CN" altLang="en-US" dirty="0"/>
              <a:t>策略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读写分离策略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全局</a:t>
            </a:r>
            <a:r>
              <a:rPr kumimoji="1" lang="en-US" altLang="zh-CN" dirty="0"/>
              <a:t>ID</a:t>
            </a:r>
            <a:r>
              <a:rPr kumimoji="1" lang="zh-CN" altLang="en-US" dirty="0"/>
              <a:t>生成策略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发布集群配置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7E7EE7-4C15-BD4E-9976-26ABE3C6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68" y="2589714"/>
            <a:ext cx="5770992" cy="4124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5708068" y="1808446"/>
            <a:ext cx="357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管理端</a:t>
            </a:r>
            <a:endParaRPr kumimoji="1" lang="en-US" altLang="zh-CN" dirty="0"/>
          </a:p>
          <a:p>
            <a:r>
              <a:rPr lang="en" altLang="zh-CN" dirty="0">
                <a:hlinkClick r:id="rId3"/>
              </a:rPr>
              <a:t>http://dbcluster.ctripcorp.com/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6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7AE3D-5E81-274A-93C2-DB850D66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smtClean="0"/>
              <a:t>应用接入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C2412-F3FA-5247-852C-EDDDB746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升级</a:t>
            </a:r>
            <a:r>
              <a:rPr kumimoji="1" lang="en-US" altLang="zh-CN" dirty="0"/>
              <a:t>DAL</a:t>
            </a:r>
            <a:r>
              <a:rPr kumimoji="1" lang="zh-CN" altLang="en-US" dirty="0"/>
              <a:t>客户端版本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2.0.10+</a:t>
            </a:r>
            <a:r>
              <a:rPr kumimoji="1" lang="zh-CN" altLang="en-US" dirty="0"/>
              <a:t>（</a:t>
            </a:r>
            <a:r>
              <a:rPr kumimoji="1" lang="en-US" altLang="zh-CN" dirty="0"/>
              <a:t>Framework-BOM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4.2.1+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 err="1"/>
              <a:t>Dal.config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DAL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管理端查询</a:t>
            </a:r>
            <a:r>
              <a:rPr kumimoji="1" lang="en-US" altLang="zh-CN" dirty="0" err="1"/>
              <a:t>db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dal cluster name</a:t>
            </a:r>
            <a:r>
              <a:rPr kumimoji="1" lang="zh-CN" altLang="en-US" dirty="0"/>
              <a:t>：</a:t>
            </a:r>
            <a:r>
              <a:rPr lang="en" altLang="zh-CN" dirty="0">
                <a:hlinkClick r:id="rId2"/>
              </a:rPr>
              <a:t> http://dbcluster.ctripcorp.com/#/dbmgmts</a:t>
            </a:r>
            <a:endParaRPr kumimoji="1" lang="en-US" altLang="zh-CN" dirty="0"/>
          </a:p>
          <a:p>
            <a:r>
              <a:rPr kumimoji="1" lang="zh-CN" altLang="en-US" dirty="0"/>
              <a:t>发布应用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DEE818-E73B-C84F-8614-E5E67C1D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21" y="3147337"/>
            <a:ext cx="10441889" cy="12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14007-F30A-9943-91D6-E8D75E44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更多说明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F7998-F934-7245-9860-D6407DBB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hlinkClick r:id="rId2"/>
              </a:rPr>
              <a:t>接入指引文档</a:t>
            </a:r>
            <a:endParaRPr kumimoji="1" lang="en-US" altLang="zh-CN" dirty="0"/>
          </a:p>
          <a:p>
            <a:r>
              <a:rPr kumimoji="1" lang="zh-CN" altLang="en-US" dirty="0"/>
              <a:t>单库应用可直接接入</a:t>
            </a:r>
            <a:endParaRPr kumimoji="1" lang="en-US" altLang="zh-CN" dirty="0"/>
          </a:p>
          <a:p>
            <a:r>
              <a:rPr kumimoji="1" lang="zh-CN" altLang="en-US" dirty="0"/>
              <a:t>分库分表、读写分离应用建议联系</a:t>
            </a:r>
            <a:r>
              <a:rPr kumimoji="1" lang="en-US" altLang="zh-CN" dirty="0"/>
              <a:t>DAL</a:t>
            </a:r>
            <a:r>
              <a:rPr kumimoji="1" lang="zh-CN" altLang="en-US" dirty="0"/>
              <a:t>项目组确认后接入</a:t>
            </a:r>
            <a:endParaRPr kumimoji="1" lang="en-US" altLang="zh-CN" dirty="0"/>
          </a:p>
          <a:p>
            <a:r>
              <a:rPr kumimoji="1" lang="zh-CN" altLang="en-US" dirty="0"/>
              <a:t>生产环境接入情况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DB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85</a:t>
            </a:r>
            <a:r>
              <a:rPr kumimoji="1" lang="zh-CN" altLang="en-US" dirty="0"/>
              <a:t> 个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分库分表 </a:t>
            </a:r>
            <a:r>
              <a:rPr kumimoji="1" lang="en-US" altLang="zh-CN" dirty="0">
                <a:solidFill>
                  <a:srgbClr val="FF0000"/>
                </a:solidFill>
              </a:rPr>
              <a:t>40</a:t>
            </a:r>
            <a:r>
              <a:rPr kumimoji="1" lang="zh-CN" altLang="en-US" dirty="0"/>
              <a:t> 个（</a:t>
            </a:r>
            <a:r>
              <a:rPr kumimoji="1" lang="en-US" altLang="zh-CN" dirty="0">
                <a:solidFill>
                  <a:srgbClr val="FF0000"/>
                </a:solidFill>
              </a:rPr>
              <a:t>18.4%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读写分离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r>
              <a:rPr kumimoji="1" lang="zh-CN" altLang="en-US" dirty="0"/>
              <a:t> 个（</a:t>
            </a:r>
            <a:r>
              <a:rPr kumimoji="1" lang="en-US" altLang="zh-CN" dirty="0">
                <a:solidFill>
                  <a:srgbClr val="FF0000"/>
                </a:solidFill>
              </a:rPr>
              <a:t>19.0%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应用 </a:t>
            </a:r>
            <a:r>
              <a:rPr kumimoji="1" lang="en-US" altLang="zh-CN" dirty="0">
                <a:solidFill>
                  <a:srgbClr val="FF0000"/>
                </a:solidFill>
              </a:rPr>
              <a:t>90</a:t>
            </a:r>
            <a:r>
              <a:rPr kumimoji="1" lang="zh-CN" altLang="en-US" dirty="0"/>
              <a:t> 个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涉及</a:t>
            </a:r>
            <a:r>
              <a:rPr kumimoji="1" lang="en-US" altLang="zh-CN" dirty="0"/>
              <a:t>BU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15</a:t>
            </a:r>
            <a:r>
              <a:rPr kumimoji="1" lang="zh-CN" altLang="en-US" dirty="0"/>
              <a:t> 个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FF4002D4-45DC-4C43-BF89-6CBE8F24A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5874"/>
              </p:ext>
            </p:extLst>
          </p:nvPr>
        </p:nvGraphicFramePr>
        <p:xfrm>
          <a:off x="4928934" y="3306871"/>
          <a:ext cx="5109633" cy="3438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94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2727-8829-1E46-904D-1F4681F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793B-1FE8-854B-800B-77FDB65F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背景</a:t>
            </a:r>
            <a:endParaRPr kumimoji="1" lang="en-US" altLang="zh-CN" dirty="0"/>
          </a:p>
          <a:p>
            <a:r>
              <a:rPr kumimoji="1" lang="zh-CN" altLang="en-US" smtClean="0"/>
              <a:t>功能特点</a:t>
            </a:r>
            <a:endParaRPr kumimoji="1" lang="en-US" altLang="zh-CN" dirty="0"/>
          </a:p>
          <a:p>
            <a:r>
              <a:rPr kumimoji="1" lang="zh-CN" altLang="en-US" smtClean="0"/>
              <a:t>系统架构</a:t>
            </a:r>
            <a:endParaRPr kumimoji="1" lang="en-US" altLang="zh-CN" dirty="0"/>
          </a:p>
          <a:p>
            <a:r>
              <a:rPr kumimoji="1" lang="zh-CN" altLang="en-US" smtClean="0"/>
              <a:t>如何接入</a:t>
            </a:r>
            <a:endParaRPr kumimoji="1" lang="en-US" altLang="zh-CN" dirty="0"/>
          </a:p>
          <a:p>
            <a:r>
              <a:rPr kumimoji="1" lang="zh-CN" altLang="en-US" smtClean="0">
                <a:solidFill>
                  <a:srgbClr val="FF0000"/>
                </a:solidFill>
              </a:rPr>
              <a:t>设计细节</a:t>
            </a:r>
            <a:endParaRPr kumimoji="1" lang="en-US" altLang="zh-CN" smtClean="0">
              <a:solidFill>
                <a:srgbClr val="FF0000"/>
              </a:solidFill>
            </a:endParaRPr>
          </a:p>
          <a:p>
            <a:r>
              <a:rPr kumimoji="1" lang="zh-CN" altLang="en-US"/>
              <a:t>展望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2991-0954-7745-B2F7-FCD46803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服务端集群配置模型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7FBDB786-1ABA-5C41-9BC7-CF8ACC9A980E}"/>
              </a:ext>
            </a:extLst>
          </p:cNvPr>
          <p:cNvSpPr/>
          <p:nvPr/>
        </p:nvSpPr>
        <p:spPr>
          <a:xfrm>
            <a:off x="3548274" y="2169569"/>
            <a:ext cx="2411684" cy="634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实例节点信息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FBDB786-1ABA-5C41-9BC7-CF8ACC9A980E}"/>
              </a:ext>
            </a:extLst>
          </p:cNvPr>
          <p:cNvSpPr/>
          <p:nvPr/>
        </p:nvSpPr>
        <p:spPr>
          <a:xfrm>
            <a:off x="6042899" y="2169569"/>
            <a:ext cx="2411684" cy="634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分片策略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FBDB786-1ABA-5C41-9BC7-CF8ACC9A980E}"/>
              </a:ext>
            </a:extLst>
          </p:cNvPr>
          <p:cNvSpPr/>
          <p:nvPr/>
        </p:nvSpPr>
        <p:spPr>
          <a:xfrm>
            <a:off x="8537524" y="2169569"/>
            <a:ext cx="2411684" cy="634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ID</a:t>
            </a:r>
            <a:r>
              <a:rPr kumimoji="1" lang="zh-CN" altLang="en-US" smtClean="0">
                <a:solidFill>
                  <a:schemeClr val="tx1"/>
                </a:solidFill>
              </a:rPr>
              <a:t>生成策略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FBDB786-1ABA-5C41-9BC7-CF8ACC9A980E}"/>
              </a:ext>
            </a:extLst>
          </p:cNvPr>
          <p:cNvSpPr/>
          <p:nvPr/>
        </p:nvSpPr>
        <p:spPr>
          <a:xfrm>
            <a:off x="1053649" y="2169569"/>
            <a:ext cx="2411684" cy="634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集群基本信息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1053649" y="3221985"/>
            <a:ext cx="19736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mtClean="0"/>
              <a:t>集群名称</a:t>
            </a:r>
            <a:endParaRPr kumimoji="1"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mtClean="0"/>
              <a:t>集群类型</a:t>
            </a:r>
            <a:endParaRPr kumimoji="1"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600" smtClean="0"/>
              <a:t>Normal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600" smtClean="0"/>
              <a:t>Drc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mtClean="0"/>
              <a:t>集群状态</a:t>
            </a:r>
            <a:endParaRPr kumimoji="1"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smtClean="0"/>
              <a:t>是否启用</a:t>
            </a:r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3548274" y="3221985"/>
            <a:ext cx="25215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mtClean="0"/>
              <a:t>Master/Slave (Shard)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600" smtClean="0"/>
              <a:t>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/>
              <a:t>端口</a:t>
            </a:r>
            <a:endParaRPr kumimoji="1" lang="en-US" altLang="zh-CN" sz="16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/>
              <a:t>用户名</a:t>
            </a:r>
            <a:endParaRPr kumimoji="1" lang="en-US" altLang="zh-CN" sz="16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/>
              <a:t>密码</a:t>
            </a:r>
            <a:endParaRPr kumimoji="1" lang="en-US" altLang="zh-CN" sz="1600" smtClean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6042899" y="3221984"/>
            <a:ext cx="25215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分片</a:t>
            </a:r>
            <a:r>
              <a:rPr kumimoji="1" lang="zh-CN" altLang="en-US" smtClean="0"/>
              <a:t>策略</a:t>
            </a:r>
            <a:r>
              <a:rPr kumimoji="1" lang="en-US" altLang="zh-CN" smtClean="0"/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smtClean="0"/>
              <a:t>策略参数</a:t>
            </a:r>
            <a:endParaRPr kumimoji="1" lang="en-US" altLang="zh-CN" sz="16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smtClean="0"/>
              <a:t>应用于哪些表</a:t>
            </a:r>
            <a:endParaRPr kumimoji="1"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分片</a:t>
            </a:r>
            <a:r>
              <a:rPr kumimoji="1" lang="zh-CN" altLang="en-US" smtClean="0"/>
              <a:t>策略</a:t>
            </a:r>
            <a:r>
              <a:rPr kumimoji="1" lang="en-US" altLang="zh-CN" smtClean="0"/>
              <a:t>2</a:t>
            </a:r>
            <a:endParaRPr kumimoji="1"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smtClean="0"/>
              <a:t>策略</a:t>
            </a:r>
            <a:r>
              <a:rPr kumimoji="1" lang="zh-CN" altLang="en-US" sz="1600"/>
              <a:t>参数</a:t>
            </a:r>
            <a:endParaRPr kumimoji="1"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/>
              <a:t>应用于哪些表</a:t>
            </a:r>
            <a:endParaRPr kumimoji="1"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mtClean="0"/>
              <a:t>内置</a:t>
            </a:r>
            <a:r>
              <a:rPr kumimoji="1" lang="en-US" altLang="zh-CN" smtClean="0"/>
              <a:t>ModStrategy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smtClean="0"/>
              <a:t>实现可扩展</a:t>
            </a:r>
            <a:endParaRPr kumimoji="1"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mtClean="0"/>
              <a:t>支持自定义策略</a:t>
            </a:r>
            <a:endParaRPr kumimoji="1" lang="en-US" altLang="zh-CN" smtClean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8537524" y="3222854"/>
            <a:ext cx="25215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mtClean="0"/>
              <a:t>ID</a:t>
            </a:r>
            <a:r>
              <a:rPr kumimoji="1" lang="zh-CN" altLang="en-US" smtClean="0"/>
              <a:t>生成策略</a:t>
            </a:r>
            <a:r>
              <a:rPr kumimoji="1" lang="en-US" altLang="zh-CN" smtClean="0"/>
              <a:t>1</a:t>
            </a:r>
            <a:endParaRPr kumimoji="1" lang="en-US" altLang="zh-CN" sz="160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smtClean="0"/>
              <a:t>应用于哪些表</a:t>
            </a:r>
            <a:endParaRPr kumimoji="1"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/>
              <a:t>ID</a:t>
            </a:r>
            <a:r>
              <a:rPr kumimoji="1" lang="zh-CN" altLang="en-US"/>
              <a:t>生成</a:t>
            </a:r>
            <a:r>
              <a:rPr kumimoji="1" lang="zh-CN" altLang="en-US" smtClean="0"/>
              <a:t>策略</a:t>
            </a:r>
            <a:r>
              <a:rPr kumimoji="1" lang="en-US" altLang="zh-CN" smtClean="0"/>
              <a:t>2</a:t>
            </a:r>
            <a:endParaRPr kumimoji="1"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/>
              <a:t>应用于哪些表</a:t>
            </a:r>
            <a:endParaRPr kumimoji="1"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312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2727-8829-1E46-904D-1F4681F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793B-1FE8-854B-800B-77FDB65F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背景</a:t>
            </a:r>
            <a:endParaRPr kumimoji="1" lang="en-US" altLang="zh-CN" dirty="0"/>
          </a:p>
          <a:p>
            <a:r>
              <a:rPr kumimoji="1" lang="zh-CN" altLang="en-US" smtClean="0"/>
              <a:t>功能特点</a:t>
            </a:r>
            <a:endParaRPr kumimoji="1" lang="en-US" altLang="zh-CN" dirty="0"/>
          </a:p>
          <a:p>
            <a:r>
              <a:rPr kumimoji="1" lang="zh-CN" altLang="en-US" smtClean="0"/>
              <a:t>系统架构</a:t>
            </a:r>
            <a:endParaRPr kumimoji="1" lang="en-US" altLang="zh-CN" dirty="0"/>
          </a:p>
          <a:p>
            <a:r>
              <a:rPr kumimoji="1" lang="zh-CN" altLang="en-US" smtClean="0"/>
              <a:t>如何接入</a:t>
            </a:r>
            <a:endParaRPr kumimoji="1" lang="en-US" altLang="zh-CN" dirty="0"/>
          </a:p>
          <a:p>
            <a:r>
              <a:rPr kumimoji="1" lang="zh-CN" altLang="en-US" smtClean="0"/>
              <a:t>设计细节</a:t>
            </a:r>
            <a:endParaRPr kumimoji="1" lang="en-US" altLang="zh-CN" smtClean="0"/>
          </a:p>
          <a:p>
            <a:r>
              <a:rPr kumimoji="1" lang="zh-CN" altLang="en-US"/>
              <a:t>展望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3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2991-0954-7745-B2F7-FCD46803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smtClean="0"/>
              <a:t>集群配置</a:t>
            </a:r>
            <a:r>
              <a:rPr kumimoji="1" lang="zh-CN" altLang="en-US" b="1" smtClean="0"/>
              <a:t>变更流程</a:t>
            </a:r>
            <a:endParaRPr kumimoji="1" lang="zh-CN" altLang="en-US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88579C9-12EB-414A-9779-1836525A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/>
              <a:t>读写</a:t>
            </a:r>
            <a:r>
              <a:rPr lang="zh-CN" altLang="en-US"/>
              <a:t>分离</a:t>
            </a:r>
            <a:r>
              <a:rPr lang="zh-CN" altLang="en-US" smtClean="0"/>
              <a:t>接入透明</a:t>
            </a:r>
            <a:endParaRPr kumimoji="1" lang="en-US" altLang="zh-CN" smtClean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1D65228-133F-6649-87F3-05C39EA2E960}"/>
              </a:ext>
            </a:extLst>
          </p:cNvPr>
          <p:cNvSpPr/>
          <p:nvPr/>
        </p:nvSpPr>
        <p:spPr>
          <a:xfrm>
            <a:off x="2387872" y="4750082"/>
            <a:ext cx="1513561" cy="1513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DBA</a:t>
            </a:r>
            <a:r>
              <a:rPr kumimoji="1" lang="zh-CN" altLang="en-US" dirty="0">
                <a:solidFill>
                  <a:schemeClr val="tx1"/>
                </a:solidFill>
              </a:rPr>
              <a:t>准备读库节点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A3D9426-C61F-6842-8D6D-B0550CAEC272}"/>
              </a:ext>
            </a:extLst>
          </p:cNvPr>
          <p:cNvSpPr/>
          <p:nvPr/>
        </p:nvSpPr>
        <p:spPr>
          <a:xfrm>
            <a:off x="4542348" y="4750082"/>
            <a:ext cx="1513561" cy="151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DBA</a:t>
            </a:r>
            <a:r>
              <a:rPr kumimoji="1" lang="zh-CN" altLang="en-US" sz="1600" dirty="0">
                <a:solidFill>
                  <a:schemeClr val="tx1"/>
                </a:solidFill>
              </a:rPr>
              <a:t>调用</a:t>
            </a:r>
            <a:r>
              <a:rPr kumimoji="1" lang="en-US" altLang="zh-CN" sz="1600" dirty="0">
                <a:solidFill>
                  <a:schemeClr val="tx1"/>
                </a:solidFill>
              </a:rPr>
              <a:t>DAL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Cluster</a:t>
            </a:r>
            <a:r>
              <a:rPr kumimoji="1" lang="zh-CN" altLang="en-US" sz="1600" dirty="0">
                <a:solidFill>
                  <a:schemeClr val="tx1"/>
                </a:solidFill>
              </a:rPr>
              <a:t>修改集群配置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CB9A796-47B8-D74A-AD4C-541761C152C6}"/>
              </a:ext>
            </a:extLst>
          </p:cNvPr>
          <p:cNvSpPr/>
          <p:nvPr/>
        </p:nvSpPr>
        <p:spPr>
          <a:xfrm>
            <a:off x="3951537" y="5287657"/>
            <a:ext cx="540707" cy="438411"/>
          </a:xfrm>
          <a:prstGeom prst="rightArrow">
            <a:avLst>
              <a:gd name="adj1" fmla="val 5571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B5FF092-3EAD-FD49-B300-78D88FA8AB61}"/>
              </a:ext>
            </a:extLst>
          </p:cNvPr>
          <p:cNvSpPr/>
          <p:nvPr/>
        </p:nvSpPr>
        <p:spPr>
          <a:xfrm>
            <a:off x="2387872" y="2597062"/>
            <a:ext cx="1513561" cy="1513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DBA</a:t>
            </a:r>
            <a:r>
              <a:rPr kumimoji="1" lang="zh-CN" altLang="en-US" dirty="0">
                <a:solidFill>
                  <a:schemeClr val="tx1"/>
                </a:solidFill>
              </a:rPr>
              <a:t>准备读库节点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EF326E4-60E4-544E-A27B-B078F6ECBF19}"/>
              </a:ext>
            </a:extLst>
          </p:cNvPr>
          <p:cNvSpPr/>
          <p:nvPr/>
        </p:nvSpPr>
        <p:spPr>
          <a:xfrm>
            <a:off x="4542348" y="2597062"/>
            <a:ext cx="1513561" cy="151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DBA</a:t>
            </a:r>
            <a:r>
              <a:rPr kumimoji="1" lang="zh-CN" altLang="en-US" dirty="0">
                <a:solidFill>
                  <a:schemeClr val="tx1"/>
                </a:solidFill>
              </a:rPr>
              <a:t>配置</a:t>
            </a:r>
            <a:r>
              <a:rPr kumimoji="1" lang="en-US" altLang="zh-CN" dirty="0">
                <a:solidFill>
                  <a:schemeClr val="tx1"/>
                </a:solidFill>
              </a:rPr>
              <a:t>A10</a:t>
            </a:r>
            <a:r>
              <a:rPr kumimoji="1" lang="zh-CN" altLang="en-US" dirty="0">
                <a:solidFill>
                  <a:schemeClr val="tx1"/>
                </a:solidFill>
              </a:rPr>
              <a:t>负载均衡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EA901E2B-0179-B94F-A633-E0D398DA7CF1}"/>
              </a:ext>
            </a:extLst>
          </p:cNvPr>
          <p:cNvSpPr/>
          <p:nvPr/>
        </p:nvSpPr>
        <p:spPr>
          <a:xfrm>
            <a:off x="3951537" y="3134637"/>
            <a:ext cx="540707" cy="438411"/>
          </a:xfrm>
          <a:prstGeom prst="rightArrow">
            <a:avLst>
              <a:gd name="adj1" fmla="val 5571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4200DAA-4ABE-9644-B6D6-F44AC85CC6B1}"/>
              </a:ext>
            </a:extLst>
          </p:cNvPr>
          <p:cNvSpPr/>
          <p:nvPr/>
        </p:nvSpPr>
        <p:spPr>
          <a:xfrm>
            <a:off x="6696824" y="2597062"/>
            <a:ext cx="1513561" cy="1513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用户配置读库</a:t>
            </a:r>
            <a:r>
              <a:rPr kumimoji="1" lang="en-US" altLang="zh-CN" dirty="0">
                <a:solidFill>
                  <a:schemeClr val="tx1"/>
                </a:solidFill>
              </a:rPr>
              <a:t>Titan</a:t>
            </a:r>
            <a:r>
              <a:rPr kumimoji="1" lang="zh-CN" altLang="en-US" dirty="0">
                <a:solidFill>
                  <a:schemeClr val="tx1"/>
                </a:solidFill>
              </a:rPr>
              <a:t>连接串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7C56948-D090-694E-B841-BEC0714764AC}"/>
              </a:ext>
            </a:extLst>
          </p:cNvPr>
          <p:cNvSpPr/>
          <p:nvPr/>
        </p:nvSpPr>
        <p:spPr>
          <a:xfrm>
            <a:off x="8851300" y="2598519"/>
            <a:ext cx="1513561" cy="151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用户应用重新发布</a:t>
            </a: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0626293-BF61-5C4A-8943-A519ED37B85E}"/>
              </a:ext>
            </a:extLst>
          </p:cNvPr>
          <p:cNvSpPr/>
          <p:nvPr/>
        </p:nvSpPr>
        <p:spPr>
          <a:xfrm>
            <a:off x="8260489" y="3134637"/>
            <a:ext cx="540707" cy="438411"/>
          </a:xfrm>
          <a:prstGeom prst="rightArrow">
            <a:avLst>
              <a:gd name="adj1" fmla="val 5571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BC79EF06-B57B-DC42-9ED5-3E1BAB749C00}"/>
              </a:ext>
            </a:extLst>
          </p:cNvPr>
          <p:cNvSpPr/>
          <p:nvPr/>
        </p:nvSpPr>
        <p:spPr>
          <a:xfrm>
            <a:off x="6106013" y="3134637"/>
            <a:ext cx="540707" cy="438411"/>
          </a:xfrm>
          <a:prstGeom prst="rightArrow">
            <a:avLst>
              <a:gd name="adj1" fmla="val 5571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CABACC5-0520-5945-A42E-76ED2FCFF15C}"/>
              </a:ext>
            </a:extLst>
          </p:cNvPr>
          <p:cNvSpPr/>
          <p:nvPr/>
        </p:nvSpPr>
        <p:spPr>
          <a:xfrm>
            <a:off x="6696823" y="4750082"/>
            <a:ext cx="3668038" cy="151356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</a:rPr>
              <a:t>配置推送，应用自动生效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2B5BCB19-B219-8341-A20A-29631F06A529}"/>
              </a:ext>
            </a:extLst>
          </p:cNvPr>
          <p:cNvSpPr/>
          <p:nvPr/>
        </p:nvSpPr>
        <p:spPr>
          <a:xfrm>
            <a:off x="6106012" y="5287656"/>
            <a:ext cx="540707" cy="438411"/>
          </a:xfrm>
          <a:prstGeom prst="rightArrow">
            <a:avLst>
              <a:gd name="adj1" fmla="val 5571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D2148D4-EB90-374A-9DDF-C195689D6CE9}"/>
              </a:ext>
            </a:extLst>
          </p:cNvPr>
          <p:cNvSpPr txBox="1"/>
          <p:nvPr/>
        </p:nvSpPr>
        <p:spPr>
          <a:xfrm>
            <a:off x="1469958" y="2674826"/>
            <a:ext cx="553998" cy="135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400"/>
              <a:t>原</a:t>
            </a:r>
            <a:r>
              <a:rPr kumimoji="1" lang="zh-CN" altLang="en-US" sz="2400" smtClean="0"/>
              <a:t>系统</a:t>
            </a:r>
            <a:endParaRPr kumimoji="1"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3F1332-F9C2-AD49-A99D-6A94FCBE05EE}"/>
              </a:ext>
            </a:extLst>
          </p:cNvPr>
          <p:cNvSpPr txBox="1"/>
          <p:nvPr/>
        </p:nvSpPr>
        <p:spPr>
          <a:xfrm>
            <a:off x="1469958" y="4905611"/>
            <a:ext cx="553998" cy="1202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400" dirty="0"/>
              <a:t>新系统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5FA68B-94A4-1A49-82B9-DB13AE2866E0}"/>
              </a:ext>
            </a:extLst>
          </p:cNvPr>
          <p:cNvSpPr txBox="1"/>
          <p:nvPr/>
        </p:nvSpPr>
        <p:spPr>
          <a:xfrm>
            <a:off x="5927313" y="4667483"/>
            <a:ext cx="89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smtClean="0"/>
              <a:t>审核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976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4" grpId="0" animBg="1"/>
      <p:bldP spid="25" grpId="0" animBg="1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2991-0954-7745-B2F7-FCD46803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smtClean="0"/>
              <a:t>集群配置</a:t>
            </a:r>
            <a:r>
              <a:rPr kumimoji="1" lang="zh-CN" altLang="en-US" b="1" smtClean="0"/>
              <a:t>变更流程</a:t>
            </a:r>
            <a:endParaRPr kumimoji="1" lang="zh-CN" altLang="en-US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88579C9-12EB-414A-9779-1836525A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/>
              <a:t>分库分表</a:t>
            </a:r>
            <a:r>
              <a:rPr lang="zh-CN" altLang="en-US"/>
              <a:t>扩容</a:t>
            </a:r>
            <a:r>
              <a:rPr lang="zh-CN" altLang="en-US" smtClean="0"/>
              <a:t>透明</a:t>
            </a:r>
            <a:endParaRPr kumimoji="1" lang="en-US" altLang="zh-CN" smtClean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1D65228-133F-6649-87F3-05C39EA2E960}"/>
              </a:ext>
            </a:extLst>
          </p:cNvPr>
          <p:cNvSpPr/>
          <p:nvPr/>
        </p:nvSpPr>
        <p:spPr>
          <a:xfrm>
            <a:off x="3347732" y="4743435"/>
            <a:ext cx="1513561" cy="1513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DBA</a:t>
            </a:r>
            <a:r>
              <a:rPr kumimoji="1" lang="zh-CN" altLang="en-US" dirty="0">
                <a:solidFill>
                  <a:schemeClr val="tx1"/>
                </a:solidFill>
              </a:rPr>
              <a:t>准备扩容节点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A3D9426-C61F-6842-8D6D-B0550CAEC272}"/>
              </a:ext>
            </a:extLst>
          </p:cNvPr>
          <p:cNvSpPr/>
          <p:nvPr/>
        </p:nvSpPr>
        <p:spPr>
          <a:xfrm>
            <a:off x="5502208" y="4743435"/>
            <a:ext cx="1513561" cy="151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DBA</a:t>
            </a:r>
            <a:r>
              <a:rPr kumimoji="1" lang="zh-CN" altLang="en-US" sz="1600" dirty="0">
                <a:solidFill>
                  <a:schemeClr val="tx1"/>
                </a:solidFill>
              </a:rPr>
              <a:t>调用</a:t>
            </a:r>
            <a:r>
              <a:rPr kumimoji="1" lang="en-US" altLang="zh-CN" sz="1600" dirty="0">
                <a:solidFill>
                  <a:schemeClr val="tx1"/>
                </a:solidFill>
              </a:rPr>
              <a:t>DAL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Cluster</a:t>
            </a:r>
            <a:r>
              <a:rPr kumimoji="1" lang="zh-CN" altLang="en-US" sz="1600" dirty="0">
                <a:solidFill>
                  <a:schemeClr val="tx1"/>
                </a:solidFill>
              </a:rPr>
              <a:t>修改集群配置</a:t>
            </a: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CCB9A796-47B8-D74A-AD4C-541761C152C6}"/>
              </a:ext>
            </a:extLst>
          </p:cNvPr>
          <p:cNvSpPr/>
          <p:nvPr/>
        </p:nvSpPr>
        <p:spPr>
          <a:xfrm>
            <a:off x="4911397" y="5281010"/>
            <a:ext cx="540707" cy="438411"/>
          </a:xfrm>
          <a:prstGeom prst="rightArrow">
            <a:avLst>
              <a:gd name="adj1" fmla="val 5571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8EF326E4-60E4-544E-A27B-B078F6ECBF19}"/>
              </a:ext>
            </a:extLst>
          </p:cNvPr>
          <p:cNvSpPr/>
          <p:nvPr/>
        </p:nvSpPr>
        <p:spPr>
          <a:xfrm>
            <a:off x="3347732" y="2591870"/>
            <a:ext cx="1513561" cy="151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DBA</a:t>
            </a:r>
            <a:r>
              <a:rPr kumimoji="1" lang="zh-CN" altLang="en-US" dirty="0">
                <a:solidFill>
                  <a:schemeClr val="tx1"/>
                </a:solidFill>
              </a:rPr>
              <a:t>准备扩容节点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4200DAA-4ABE-9644-B6D6-F44AC85CC6B1}"/>
              </a:ext>
            </a:extLst>
          </p:cNvPr>
          <p:cNvSpPr/>
          <p:nvPr/>
        </p:nvSpPr>
        <p:spPr>
          <a:xfrm>
            <a:off x="5502208" y="2591870"/>
            <a:ext cx="1513561" cy="1513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用户修改连接串和分片策略配置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27C56948-D090-694E-B841-BEC0714764AC}"/>
              </a:ext>
            </a:extLst>
          </p:cNvPr>
          <p:cNvSpPr/>
          <p:nvPr/>
        </p:nvSpPr>
        <p:spPr>
          <a:xfrm>
            <a:off x="7656684" y="2593327"/>
            <a:ext cx="1513561" cy="1513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用户应用重新发布</a:t>
            </a:r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80626293-BF61-5C4A-8943-A519ED37B85E}"/>
              </a:ext>
            </a:extLst>
          </p:cNvPr>
          <p:cNvSpPr/>
          <p:nvPr/>
        </p:nvSpPr>
        <p:spPr>
          <a:xfrm>
            <a:off x="7065873" y="3129445"/>
            <a:ext cx="540707" cy="438411"/>
          </a:xfrm>
          <a:prstGeom prst="rightArrow">
            <a:avLst>
              <a:gd name="adj1" fmla="val 5571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BC79EF06-B57B-DC42-9ED5-3E1BAB749C00}"/>
              </a:ext>
            </a:extLst>
          </p:cNvPr>
          <p:cNvSpPr/>
          <p:nvPr/>
        </p:nvSpPr>
        <p:spPr>
          <a:xfrm>
            <a:off x="4911397" y="3129445"/>
            <a:ext cx="540707" cy="438411"/>
          </a:xfrm>
          <a:prstGeom prst="rightArrow">
            <a:avLst>
              <a:gd name="adj1" fmla="val 5571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0CABACC5-0520-5945-A42E-76ED2FCFF15C}"/>
              </a:ext>
            </a:extLst>
          </p:cNvPr>
          <p:cNvSpPr/>
          <p:nvPr/>
        </p:nvSpPr>
        <p:spPr>
          <a:xfrm>
            <a:off x="7656683" y="4743435"/>
            <a:ext cx="1513562" cy="151356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</a:rPr>
              <a:t>配置推送，全部应用自动生效</a:t>
            </a:r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2B5BCB19-B219-8341-A20A-29631F06A529}"/>
              </a:ext>
            </a:extLst>
          </p:cNvPr>
          <p:cNvSpPr/>
          <p:nvPr/>
        </p:nvSpPr>
        <p:spPr>
          <a:xfrm>
            <a:off x="7065872" y="5281009"/>
            <a:ext cx="540707" cy="438411"/>
          </a:xfrm>
          <a:prstGeom prst="rightArrow">
            <a:avLst>
              <a:gd name="adj1" fmla="val 5571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2148D4-EB90-374A-9DDF-C195689D6CE9}"/>
              </a:ext>
            </a:extLst>
          </p:cNvPr>
          <p:cNvSpPr txBox="1"/>
          <p:nvPr/>
        </p:nvSpPr>
        <p:spPr>
          <a:xfrm>
            <a:off x="2429818" y="2669634"/>
            <a:ext cx="553998" cy="135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400"/>
              <a:t>原</a:t>
            </a:r>
            <a:r>
              <a:rPr kumimoji="1" lang="zh-CN" altLang="en-US" sz="2400" smtClean="0"/>
              <a:t>系统</a:t>
            </a:r>
            <a:endParaRPr kumimoji="1"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03F1332-F9C2-AD49-A99D-6A94FCBE05EE}"/>
              </a:ext>
            </a:extLst>
          </p:cNvPr>
          <p:cNvSpPr txBox="1"/>
          <p:nvPr/>
        </p:nvSpPr>
        <p:spPr>
          <a:xfrm>
            <a:off x="2429818" y="4898964"/>
            <a:ext cx="553998" cy="1202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400" dirty="0"/>
              <a:t>新系统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D5FA68B-94A4-1A49-82B9-DB13AE2866E0}"/>
              </a:ext>
            </a:extLst>
          </p:cNvPr>
          <p:cNvSpPr txBox="1"/>
          <p:nvPr/>
        </p:nvSpPr>
        <p:spPr>
          <a:xfrm>
            <a:off x="6887173" y="4702399"/>
            <a:ext cx="89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smtClean="0"/>
              <a:t>审核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986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6" grpId="0" animBg="1"/>
      <p:bldP spid="37" grpId="0" animBg="1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2991-0954-7745-B2F7-FCD46803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/>
              <a:t>Slave</a:t>
            </a:r>
            <a:r>
              <a:rPr kumimoji="1" lang="zh-CN" altLang="en-US" b="1"/>
              <a:t>延迟监控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579C9-12EB-414A-9779-1836525A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DAL Cluster</a:t>
            </a:r>
            <a:r>
              <a:rPr kumimoji="1" lang="zh-CN" altLang="en-US" smtClean="0"/>
              <a:t>服务端定时检测读写分离集群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直接检测每台</a:t>
            </a:r>
            <a:r>
              <a:rPr kumimoji="1" lang="en-US" altLang="zh-CN" smtClean="0"/>
              <a:t>Slave</a:t>
            </a:r>
            <a:r>
              <a:rPr kumimoji="1" lang="zh-CN" altLang="en-US" smtClean="0"/>
              <a:t>实例，不经过</a:t>
            </a:r>
            <a:r>
              <a:rPr kumimoji="1" lang="en-US" altLang="zh-CN" smtClean="0"/>
              <a:t>A10</a:t>
            </a:r>
          </a:p>
          <a:p>
            <a:pPr lvl="1"/>
            <a:r>
              <a:rPr kumimoji="1" lang="en-US" altLang="zh-CN" smtClean="0"/>
              <a:t>show slave status</a:t>
            </a:r>
          </a:p>
          <a:p>
            <a:pPr lvl="2"/>
            <a:r>
              <a:rPr kumimoji="1" lang="zh-CN" altLang="en-US" smtClean="0"/>
              <a:t>是否可达</a:t>
            </a:r>
            <a:endParaRPr kumimoji="1" lang="en-US" altLang="zh-CN" smtClean="0"/>
          </a:p>
          <a:p>
            <a:pPr lvl="2"/>
            <a:r>
              <a:rPr kumimoji="1" lang="zh-CN" altLang="en-US" smtClean="0"/>
              <a:t>复制状态</a:t>
            </a:r>
            <a:endParaRPr kumimoji="1" lang="en-US" altLang="zh-CN" smtClean="0"/>
          </a:p>
          <a:p>
            <a:pPr lvl="2"/>
            <a:r>
              <a:rPr kumimoji="1" lang="zh-CN" altLang="en-US" smtClean="0"/>
              <a:t>复制延迟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集群设置延迟警戒阈值</a:t>
            </a:r>
            <a:endParaRPr kumimoji="1" lang="en-US" altLang="zh-CN" smtClean="0"/>
          </a:p>
          <a:p>
            <a:pPr lvl="2"/>
            <a:r>
              <a:rPr kumimoji="1" lang="zh-CN" altLang="en-US" smtClean="0"/>
              <a:t>多次检测异常或延迟超过阈值，拉出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变更集群配置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推送客户端</a:t>
            </a:r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062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2991-0954-7745-B2F7-FCD46803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访问权限控制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579C9-12EB-414A-9779-1836525A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控制粒度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授权：</a:t>
            </a:r>
            <a:r>
              <a:rPr kumimoji="1" lang="en-US" altLang="zh-CN" smtClean="0"/>
              <a:t>AppId – Cluster</a:t>
            </a:r>
          </a:p>
          <a:p>
            <a:pPr lvl="1"/>
            <a:r>
              <a:rPr kumimoji="1" lang="zh-CN" altLang="en-US" smtClean="0"/>
              <a:t>认证：请求</a:t>
            </a:r>
            <a:r>
              <a:rPr kumimoji="1" lang="en-US" altLang="zh-CN" smtClean="0"/>
              <a:t>IP/Token</a:t>
            </a:r>
            <a:endParaRPr kumimoji="1" lang="en-US" altLang="zh-CN"/>
          </a:p>
          <a:p>
            <a:r>
              <a:rPr kumimoji="1" lang="zh-CN" altLang="en-US" smtClean="0"/>
              <a:t>权限申请渠道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PaaS</a:t>
            </a:r>
          </a:p>
          <a:p>
            <a:r>
              <a:rPr kumimoji="1" lang="en-US" altLang="zh-CN" smtClean="0"/>
              <a:t>TitanKey</a:t>
            </a:r>
            <a:r>
              <a:rPr kumimoji="1" lang="zh-CN" altLang="en-US" smtClean="0"/>
              <a:t>已申请权限自动迁移</a:t>
            </a:r>
            <a:endParaRPr kumimoji="1" lang="en-US" altLang="zh-CN" smtClean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6747132" y="2253114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APP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磁盘 4">
            <a:extLst>
              <a:ext uri="{FF2B5EF4-FFF2-40B4-BE49-F238E27FC236}">
                <a16:creationId xmlns:a16="http://schemas.microsoft.com/office/drawing/2014/main" id="{D340C01D-C8F4-7E40-B1F7-ADC16F52CF89}"/>
              </a:ext>
            </a:extLst>
          </p:cNvPr>
          <p:cNvSpPr/>
          <p:nvPr/>
        </p:nvSpPr>
        <p:spPr>
          <a:xfrm>
            <a:off x="6722937" y="4749688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Shard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磁盘 5">
            <a:extLst>
              <a:ext uri="{FF2B5EF4-FFF2-40B4-BE49-F238E27FC236}">
                <a16:creationId xmlns:a16="http://schemas.microsoft.com/office/drawing/2014/main" id="{7E838038-4977-7D46-A48A-8444E6803C48}"/>
              </a:ext>
            </a:extLst>
          </p:cNvPr>
          <p:cNvSpPr/>
          <p:nvPr/>
        </p:nvSpPr>
        <p:spPr>
          <a:xfrm>
            <a:off x="7865971" y="4749688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Shard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磁盘 6">
            <a:extLst>
              <a:ext uri="{FF2B5EF4-FFF2-40B4-BE49-F238E27FC236}">
                <a16:creationId xmlns:a16="http://schemas.microsoft.com/office/drawing/2014/main" id="{0154D800-A417-F846-8D30-EBF4A2969117}"/>
              </a:ext>
            </a:extLst>
          </p:cNvPr>
          <p:cNvSpPr/>
          <p:nvPr/>
        </p:nvSpPr>
        <p:spPr>
          <a:xfrm>
            <a:off x="9387953" y="4745235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Shard </a:t>
            </a:r>
            <a:r>
              <a:rPr kumimoji="1" lang="en-US" altLang="zh-CN" smtClean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9E12BC-8522-4E45-B1D8-37C5A92549CF}"/>
              </a:ext>
            </a:extLst>
          </p:cNvPr>
          <p:cNvSpPr txBox="1"/>
          <p:nvPr/>
        </p:nvSpPr>
        <p:spPr>
          <a:xfrm>
            <a:off x="9009005" y="4840594"/>
            <a:ext cx="3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184A69-C5AD-CA42-B2A6-0D5F42AEAA71}"/>
              </a:ext>
            </a:extLst>
          </p:cNvPr>
          <p:cNvSpPr/>
          <p:nvPr/>
        </p:nvSpPr>
        <p:spPr>
          <a:xfrm>
            <a:off x="6381705" y="3799988"/>
            <a:ext cx="4409163" cy="183179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zh-CN" smtClean="0">
                <a:solidFill>
                  <a:schemeClr val="tx1"/>
                </a:solidFill>
              </a:rPr>
              <a:t>Database</a:t>
            </a:r>
          </a:p>
          <a:p>
            <a:r>
              <a:rPr kumimoji="1" lang="en" altLang="zh-CN" smtClean="0">
                <a:solidFill>
                  <a:schemeClr val="tx1"/>
                </a:solidFill>
              </a:rPr>
              <a:t>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8707901" y="2257916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APP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2"/>
          </p:cNvCxnSpPr>
          <p:nvPr/>
        </p:nvCxnSpPr>
        <p:spPr>
          <a:xfrm>
            <a:off x="7597319" y="2887662"/>
            <a:ext cx="10845" cy="91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</p:cNvCxnSpPr>
          <p:nvPr/>
        </p:nvCxnSpPr>
        <p:spPr>
          <a:xfrm flipH="1">
            <a:off x="9552374" y="2892464"/>
            <a:ext cx="5714" cy="90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9220753" y="2915617"/>
            <a:ext cx="674669" cy="771696"/>
          </a:xfrm>
          <a:prstGeom prst="mathMultiply">
            <a:avLst>
              <a:gd name="adj1" fmla="val 56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2991-0954-7745-B2F7-FCD46803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err="1"/>
              <a:t>MyBatis</a:t>
            </a:r>
            <a:r>
              <a:rPr kumimoji="1" lang="zh-CN" altLang="en-US" b="1" smtClean="0"/>
              <a:t>应用自动化接入</a:t>
            </a:r>
            <a:endParaRPr kumimoji="1" lang="zh-CN" altLang="en-US" b="1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6194294" y="2714870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MyBatis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6194294" y="3720436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DAL DataSource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9138771" y="2184630"/>
            <a:ext cx="1700373" cy="11720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DAL Cluster</a:t>
            </a:r>
          </a:p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服务端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9138772" y="3720436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QConfig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5939263" y="1915761"/>
            <a:ext cx="2210437" cy="28515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 flipV="1">
            <a:off x="7894667" y="2770675"/>
            <a:ext cx="1244104" cy="126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>
          <a:xfrm>
            <a:off x="7894667" y="4037710"/>
            <a:ext cx="124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D5FA68B-94A4-1A49-82B9-DB13AE2866E0}"/>
              </a:ext>
            </a:extLst>
          </p:cNvPr>
          <p:cNvSpPr txBox="1"/>
          <p:nvPr/>
        </p:nvSpPr>
        <p:spPr>
          <a:xfrm>
            <a:off x="8149698" y="2973846"/>
            <a:ext cx="57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(</a:t>
            </a:r>
            <a:r>
              <a:rPr kumimoji="1" lang="en-US" altLang="zh-CN" sz="1600"/>
              <a:t>1</a:t>
            </a:r>
            <a:r>
              <a:rPr kumimoji="1" lang="en-US" altLang="zh-CN" sz="1600" smtClean="0"/>
              <a:t>)</a:t>
            </a:r>
            <a:endParaRPr kumimoji="1"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5FA68B-94A4-1A49-82B9-DB13AE2866E0}"/>
              </a:ext>
            </a:extLst>
          </p:cNvPr>
          <p:cNvSpPr txBox="1"/>
          <p:nvPr/>
        </p:nvSpPr>
        <p:spPr>
          <a:xfrm>
            <a:off x="8354784" y="4049098"/>
            <a:ext cx="57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smtClean="0"/>
              <a:t>(</a:t>
            </a:r>
            <a:r>
              <a:rPr kumimoji="1" lang="en-US" altLang="zh-CN" sz="1600"/>
              <a:t>2</a:t>
            </a:r>
            <a:r>
              <a:rPr kumimoji="1" lang="en-US" altLang="zh-CN" sz="1600" smtClean="0"/>
              <a:t>)</a:t>
            </a:r>
            <a:endParaRPr kumimoji="1" lang="zh-CN" altLang="en-US" sz="16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088579C9-12EB-414A-9779-1836525A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smtClean="0"/>
              <a:t>升级</a:t>
            </a:r>
            <a:r>
              <a:rPr kumimoji="1" lang="en-US" altLang="zh-CN" smtClean="0"/>
              <a:t>DAL DataSource</a:t>
            </a:r>
            <a:r>
              <a:rPr kumimoji="1" lang="zh-CN" altLang="en-US" smtClean="0"/>
              <a:t>版本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2.0.10+</a:t>
            </a:r>
          </a:p>
          <a:p>
            <a:pPr lvl="1"/>
            <a:r>
              <a:rPr kumimoji="1" lang="en-US" altLang="zh-CN" smtClean="0"/>
              <a:t>Framework-BOM</a:t>
            </a:r>
            <a:r>
              <a:rPr kumimoji="1" lang="zh-CN" altLang="en-US"/>
              <a:t>：</a:t>
            </a:r>
            <a:r>
              <a:rPr kumimoji="1" lang="en-US" altLang="zh-CN"/>
              <a:t>4.2.1</a:t>
            </a:r>
            <a:r>
              <a:rPr kumimoji="1" lang="en-US" altLang="zh-CN" smtClean="0"/>
              <a:t>+</a:t>
            </a:r>
          </a:p>
          <a:p>
            <a:r>
              <a:rPr kumimoji="1" lang="zh-CN" altLang="en-US" smtClean="0"/>
              <a:t>发布应用</a:t>
            </a:r>
            <a:endParaRPr kumimoji="1" lang="en-US" altLang="zh-CN"/>
          </a:p>
          <a:p>
            <a:endParaRPr kumimoji="1" lang="en-US" altLang="zh-CN" smtClean="0"/>
          </a:p>
          <a:p>
            <a:r>
              <a:rPr kumimoji="1" lang="zh-CN" altLang="en-US" smtClean="0"/>
              <a:t>启动过程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查询</a:t>
            </a:r>
            <a:r>
              <a:rPr kumimoji="1" lang="en-US" altLang="zh-CN" smtClean="0"/>
              <a:t>TitanKey</a:t>
            </a:r>
            <a:r>
              <a:rPr kumimoji="1" lang="zh-CN" altLang="en-US" smtClean="0"/>
              <a:t>对应的</a:t>
            </a:r>
            <a:r>
              <a:rPr kumimoji="1" lang="en-US" altLang="zh-CN"/>
              <a:t>C</a:t>
            </a:r>
            <a:r>
              <a:rPr kumimoji="1" lang="en-US" altLang="zh-CN" smtClean="0"/>
              <a:t>luster</a:t>
            </a:r>
          </a:p>
          <a:p>
            <a:pPr lvl="1"/>
            <a:r>
              <a:rPr kumimoji="1" lang="zh-CN" altLang="en-US" smtClean="0"/>
              <a:t>拉取</a:t>
            </a:r>
            <a:r>
              <a:rPr kumimoji="1" lang="en-US" altLang="zh-CN" smtClean="0"/>
              <a:t>dal cluster</a:t>
            </a:r>
            <a:r>
              <a:rPr kumimoji="1" lang="zh-CN" altLang="en-US" smtClean="0"/>
              <a:t>集群配置，创建</a:t>
            </a:r>
            <a:r>
              <a:rPr kumimoji="1" lang="en-US" altLang="zh-CN" smtClean="0"/>
              <a:t>DataSource</a:t>
            </a:r>
          </a:p>
          <a:p>
            <a:pPr lvl="1"/>
            <a:r>
              <a:rPr kumimoji="1" lang="zh-CN" altLang="en-US" smtClean="0"/>
              <a:t>如</a:t>
            </a:r>
            <a:r>
              <a:rPr kumimoji="1" lang="en-US" altLang="zh-CN" smtClean="0"/>
              <a:t>DB</a:t>
            </a:r>
            <a:r>
              <a:rPr kumimoji="1" lang="zh-CN" altLang="en-US" smtClean="0"/>
              <a:t>尚未接入</a:t>
            </a:r>
            <a:r>
              <a:rPr kumimoji="1" lang="en-US" altLang="zh-CN"/>
              <a:t>DAL</a:t>
            </a:r>
            <a:r>
              <a:rPr kumimoji="1" lang="en-US" altLang="zh-CN" smtClean="0"/>
              <a:t> Cluster</a:t>
            </a:r>
            <a:r>
              <a:rPr kumimoji="1" lang="zh-CN" altLang="en-US" smtClean="0"/>
              <a:t>，降级为</a:t>
            </a:r>
            <a:r>
              <a:rPr kumimoji="1" lang="en-US" altLang="zh-CN" smtClean="0"/>
              <a:t>Titan</a:t>
            </a:r>
            <a:r>
              <a:rPr kumimoji="1" lang="zh-CN" altLang="en-US" smtClean="0"/>
              <a:t>模式创建</a:t>
            </a:r>
            <a:r>
              <a:rPr kumimoji="1" lang="en-US" altLang="zh-CN" smtClean="0"/>
              <a:t>DataSource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2369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2991-0954-7745-B2F7-FCD46803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单元化支持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930283" y="1562469"/>
            <a:ext cx="0" cy="47051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3666178" y="3606582"/>
            <a:ext cx="1700373" cy="705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OY 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磁盘 4">
            <a:extLst>
              <a:ext uri="{FF2B5EF4-FFF2-40B4-BE49-F238E27FC236}">
                <a16:creationId xmlns:a16="http://schemas.microsoft.com/office/drawing/2014/main" id="{D340C01D-C8F4-7E40-B1F7-ADC16F52CF89}"/>
              </a:ext>
            </a:extLst>
          </p:cNvPr>
          <p:cNvSpPr/>
          <p:nvPr/>
        </p:nvSpPr>
        <p:spPr>
          <a:xfrm>
            <a:off x="3854298" y="5264958"/>
            <a:ext cx="1324131" cy="647571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OY Master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1264250" y="3659405"/>
            <a:ext cx="1336907" cy="60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QConfig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7" idx="1"/>
            <a:endCxn id="10" idx="3"/>
          </p:cNvCxnSpPr>
          <p:nvPr/>
        </p:nvCxnSpPr>
        <p:spPr>
          <a:xfrm flipH="1">
            <a:off x="2601157" y="3959443"/>
            <a:ext cx="1065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9" idx="1"/>
          </p:cNvCxnSpPr>
          <p:nvPr/>
        </p:nvCxnSpPr>
        <p:spPr>
          <a:xfrm flipH="1">
            <a:off x="4516364" y="4312304"/>
            <a:ext cx="1" cy="95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2620301" y="3222543"/>
            <a:ext cx="131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/>
              <a:t>DAL Cluster</a:t>
            </a:r>
          </a:p>
          <a:p>
            <a:r>
              <a:rPr kumimoji="1" lang="en-US" altLang="zh-CN" sz="1600" smtClean="0"/>
              <a:t>OY</a:t>
            </a:r>
            <a:r>
              <a:rPr kumimoji="1" lang="zh-CN" altLang="en-US" sz="1600" smtClean="0"/>
              <a:t>配置</a:t>
            </a:r>
            <a:endParaRPr kumimoji="1" lang="zh-CN" altLang="en-US" sz="14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6494396" y="3606582"/>
            <a:ext cx="1700373" cy="705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RB 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9266395" y="3659405"/>
            <a:ext cx="1336907" cy="600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QConfig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>
            <a:off x="8194769" y="3959443"/>
            <a:ext cx="107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8235012" y="3222542"/>
            <a:ext cx="131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/>
              <a:t>DAL Cluster</a:t>
            </a:r>
          </a:p>
          <a:p>
            <a:r>
              <a:rPr kumimoji="1" lang="en-US" altLang="zh-CN" sz="1600"/>
              <a:t>RB</a:t>
            </a:r>
            <a:r>
              <a:rPr kumimoji="1" lang="zh-CN" altLang="en-US" sz="1600" smtClean="0"/>
              <a:t>配置</a:t>
            </a:r>
            <a:endParaRPr kumimoji="1" lang="zh-CN" altLang="en-US" sz="1400" dirty="0"/>
          </a:p>
        </p:txBody>
      </p:sp>
      <p:sp>
        <p:nvSpPr>
          <p:cNvPr id="21" name="磁盘 4">
            <a:extLst>
              <a:ext uri="{FF2B5EF4-FFF2-40B4-BE49-F238E27FC236}">
                <a16:creationId xmlns:a16="http://schemas.microsoft.com/office/drawing/2014/main" id="{D340C01D-C8F4-7E40-B1F7-ADC16F52CF89}"/>
              </a:ext>
            </a:extLst>
          </p:cNvPr>
          <p:cNvSpPr/>
          <p:nvPr/>
        </p:nvSpPr>
        <p:spPr>
          <a:xfrm>
            <a:off x="6682516" y="5264958"/>
            <a:ext cx="1324131" cy="647571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RB</a:t>
            </a:r>
            <a:r>
              <a:rPr kumimoji="1" lang="en-US" altLang="zh-CN" smtClean="0">
                <a:solidFill>
                  <a:schemeClr val="tx1"/>
                </a:solidFill>
              </a:rPr>
              <a:t> Master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6" idx="2"/>
            <a:endCxn id="21" idx="1"/>
          </p:cNvCxnSpPr>
          <p:nvPr/>
        </p:nvCxnSpPr>
        <p:spPr>
          <a:xfrm flipH="1">
            <a:off x="7344582" y="4312304"/>
            <a:ext cx="1" cy="95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4"/>
            <a:endCxn id="21" idx="2"/>
          </p:cNvCxnSpPr>
          <p:nvPr/>
        </p:nvCxnSpPr>
        <p:spPr>
          <a:xfrm>
            <a:off x="5178429" y="5588744"/>
            <a:ext cx="1504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5139612" y="5234448"/>
            <a:ext cx="1581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smtClean="0"/>
              <a:t>DRC</a:t>
            </a:r>
            <a:r>
              <a:rPr kumimoji="1" lang="zh-CN" altLang="en-US" sz="1600" smtClean="0"/>
              <a:t>双向复制</a:t>
            </a:r>
            <a:endParaRPr kumimoji="1" lang="zh-CN" altLang="en-US" sz="1400" dirty="0"/>
          </a:p>
        </p:txBody>
      </p:sp>
      <p:cxnSp>
        <p:nvCxnSpPr>
          <p:cNvPr id="28" name="直接箭头连接符 27"/>
          <p:cNvCxnSpPr>
            <a:stCxn id="7" idx="0"/>
          </p:cNvCxnSpPr>
          <p:nvPr/>
        </p:nvCxnSpPr>
        <p:spPr>
          <a:xfrm flipV="1">
            <a:off x="4516365" y="1930386"/>
            <a:ext cx="0" cy="16761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344583" y="1930386"/>
            <a:ext cx="0" cy="16761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4738752" y="2145148"/>
            <a:ext cx="98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smtClean="0"/>
              <a:t>SHAOY</a:t>
            </a:r>
            <a:endParaRPr kumimoji="1"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03F73A6-0942-2B48-8CC8-479C2EFC6A2E}"/>
              </a:ext>
            </a:extLst>
          </p:cNvPr>
          <p:cNvSpPr txBox="1"/>
          <p:nvPr/>
        </p:nvSpPr>
        <p:spPr>
          <a:xfrm>
            <a:off x="6152669" y="2145148"/>
            <a:ext cx="98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smtClean="0"/>
              <a:t>SHARB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70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2727-8829-1E46-904D-1F4681F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793B-1FE8-854B-800B-77FDB65F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背景</a:t>
            </a:r>
            <a:endParaRPr kumimoji="1" lang="en-US" altLang="zh-CN" dirty="0"/>
          </a:p>
          <a:p>
            <a:r>
              <a:rPr kumimoji="1" lang="zh-CN" altLang="en-US" smtClean="0"/>
              <a:t>功能特点</a:t>
            </a:r>
            <a:endParaRPr kumimoji="1" lang="en-US" altLang="zh-CN" dirty="0"/>
          </a:p>
          <a:p>
            <a:r>
              <a:rPr kumimoji="1" lang="zh-CN" altLang="en-US" smtClean="0"/>
              <a:t>系统架构</a:t>
            </a:r>
            <a:endParaRPr kumimoji="1" lang="en-US" altLang="zh-CN" dirty="0"/>
          </a:p>
          <a:p>
            <a:r>
              <a:rPr kumimoji="1" lang="zh-CN" altLang="en-US" smtClean="0"/>
              <a:t>如何接入</a:t>
            </a:r>
            <a:endParaRPr kumimoji="1" lang="en-US" altLang="zh-CN" dirty="0"/>
          </a:p>
          <a:p>
            <a:r>
              <a:rPr kumimoji="1" lang="zh-CN" altLang="en-US" smtClean="0"/>
              <a:t>设计细节</a:t>
            </a:r>
            <a:endParaRPr kumimoji="1" lang="en-US" altLang="zh-CN" smtClean="0"/>
          </a:p>
          <a:p>
            <a:r>
              <a:rPr kumimoji="1" lang="zh-CN" altLang="en-US">
                <a:solidFill>
                  <a:srgbClr val="FF0000"/>
                </a:solidFill>
              </a:rPr>
              <a:t>展望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数据库</a:t>
            </a:r>
            <a:r>
              <a:rPr lang="zh-CN" altLang="en-US" b="1"/>
              <a:t>访问模式升级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公司</a:t>
            </a:r>
            <a:r>
              <a:rPr lang="zh-CN" altLang="en-US" smtClean="0"/>
              <a:t>数据库访问模式逐步升级</a:t>
            </a:r>
            <a:endParaRPr lang="en-US" altLang="zh-CN" smtClean="0"/>
          </a:p>
          <a:p>
            <a:pPr lvl="1"/>
            <a:r>
              <a:rPr lang="en-US" altLang="zh-CN" smtClean="0"/>
              <a:t>Titan -&gt; DAL Cluster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联系我们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DAL</a:t>
            </a:r>
            <a:r>
              <a:rPr lang="zh-CN" altLang="en-US" smtClean="0"/>
              <a:t>技术支持文档</a:t>
            </a:r>
            <a:endParaRPr lang="en-US" altLang="zh-CN" smtClean="0"/>
          </a:p>
          <a:p>
            <a:pPr lvl="1"/>
            <a:r>
              <a:rPr lang="en-US" altLang="zh-CN">
                <a:hlinkClick r:id="rId2"/>
              </a:rPr>
              <a:t>DAL</a:t>
            </a:r>
            <a:r>
              <a:rPr lang="zh-CN" altLang="en-US">
                <a:hlinkClick r:id="rId2"/>
              </a:rPr>
              <a:t>用户</a:t>
            </a:r>
            <a:r>
              <a:rPr lang="zh-CN" altLang="en-US">
                <a:hlinkClick r:id="rId2"/>
              </a:rPr>
              <a:t>使用</a:t>
            </a:r>
            <a:r>
              <a:rPr lang="zh-CN" altLang="en-US" smtClean="0">
                <a:hlinkClick r:id="rId2"/>
              </a:rPr>
              <a:t>手册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DAL</a:t>
            </a:r>
            <a:r>
              <a:rPr lang="zh-CN" altLang="en-US"/>
              <a:t>技术</a:t>
            </a:r>
            <a:r>
              <a:rPr lang="zh-CN" altLang="en-US" smtClean="0"/>
              <a:t>支持团队</a:t>
            </a:r>
            <a:endParaRPr lang="en-US" altLang="zh-CN" smtClean="0"/>
          </a:p>
          <a:p>
            <a:pPr lvl="1"/>
            <a:r>
              <a:rPr lang="zh-CN" altLang="en-US"/>
              <a:t>框架架构研发部</a:t>
            </a:r>
            <a:r>
              <a:rPr lang="en-US" altLang="zh-CN"/>
              <a:t>/</a:t>
            </a:r>
            <a:r>
              <a:rPr lang="zh-CN" altLang="en-US"/>
              <a:t>数据中心组</a:t>
            </a:r>
            <a:r>
              <a:rPr lang="en-US" altLang="zh-CN" smtClean="0"/>
              <a:t>/DAL</a:t>
            </a:r>
            <a:r>
              <a:rPr lang="zh-CN" altLang="en-US" smtClean="0"/>
              <a:t>组</a:t>
            </a:r>
            <a:endParaRPr lang="en-US" altLang="zh-CN" smtClean="0"/>
          </a:p>
          <a:p>
            <a:pPr lvl="1"/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rdkjdal@ctrip.com</a:t>
            </a:r>
            <a:endParaRPr lang="en-US" altLang="zh-CN" u="sng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mtClean="0"/>
              <a:t>TripPal</a:t>
            </a:r>
            <a:r>
              <a:rPr lang="zh-CN" altLang="en-US" smtClean="0"/>
              <a:t>技术支持群：</a:t>
            </a:r>
            <a:r>
              <a:rPr lang="en-US" altLang="zh-CN"/>
              <a:t>DAL&amp;DB </a:t>
            </a:r>
            <a:r>
              <a:rPr lang="en-US" altLang="zh-CN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4702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D0FC-F4F2-064C-A8CA-C8CC89356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Q &amp; A</a:t>
            </a:r>
            <a:endParaRPr kumimoji="1"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6B9D0FC-F4F2-064C-A8CA-C8CC89356E7A}"/>
              </a:ext>
            </a:extLst>
          </p:cNvPr>
          <p:cNvSpPr txBox="1">
            <a:spLocks/>
          </p:cNvSpPr>
          <p:nvPr/>
        </p:nvSpPr>
        <p:spPr>
          <a:xfrm>
            <a:off x="8529962" y="4743057"/>
            <a:ext cx="2860089" cy="999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smtClean="0"/>
              <a:t>谢谢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4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2727-8829-1E46-904D-1F4681F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793B-1FE8-854B-800B-77FDB65F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背景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smtClean="0"/>
              <a:t>功能特点</a:t>
            </a:r>
            <a:endParaRPr kumimoji="1" lang="en-US" altLang="zh-CN" dirty="0"/>
          </a:p>
          <a:p>
            <a:r>
              <a:rPr kumimoji="1" lang="zh-CN" altLang="en-US" smtClean="0"/>
              <a:t>系统架构</a:t>
            </a:r>
            <a:endParaRPr kumimoji="1" lang="en-US" altLang="zh-CN" dirty="0"/>
          </a:p>
          <a:p>
            <a:r>
              <a:rPr kumimoji="1" lang="zh-CN" altLang="en-US" smtClean="0"/>
              <a:t>如何接入</a:t>
            </a:r>
            <a:endParaRPr kumimoji="1" lang="en-US" altLang="zh-CN" dirty="0"/>
          </a:p>
          <a:p>
            <a:r>
              <a:rPr kumimoji="1" lang="zh-CN" altLang="en-US" smtClean="0"/>
              <a:t>设计细节</a:t>
            </a:r>
            <a:endParaRPr kumimoji="1" lang="en-US" altLang="zh-CN" smtClean="0"/>
          </a:p>
          <a:p>
            <a:r>
              <a:rPr kumimoji="1" lang="zh-CN" altLang="en-US"/>
              <a:t>展望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8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265D0-1C4B-8F45-9E03-1C1BAA7A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DAL</a:t>
            </a:r>
            <a:r>
              <a:rPr kumimoji="1" lang="zh-CN" altLang="en-US" b="1" dirty="0"/>
              <a:t>核心配置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E74F8-5821-C547-BB8E-5FD5A26A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Dal.config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B31621-6D50-CA4D-9E2A-D2624BDC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4" y="2392146"/>
            <a:ext cx="10983231" cy="4285860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27F45F-EBD0-1048-8221-8699F50BB4CD}"/>
              </a:ext>
            </a:extLst>
          </p:cNvPr>
          <p:cNvSpPr/>
          <p:nvPr/>
        </p:nvSpPr>
        <p:spPr>
          <a:xfrm>
            <a:off x="1377864" y="2893512"/>
            <a:ext cx="3419604" cy="3006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52A036-80F2-BB4E-B0CD-D3568C5C9462}"/>
              </a:ext>
            </a:extLst>
          </p:cNvPr>
          <p:cNvSpPr/>
          <p:nvPr/>
        </p:nvSpPr>
        <p:spPr>
          <a:xfrm>
            <a:off x="7853819" y="3116132"/>
            <a:ext cx="3670125" cy="3006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E6E93E-B516-D740-9891-982B1279F20C}"/>
              </a:ext>
            </a:extLst>
          </p:cNvPr>
          <p:cNvSpPr txBox="1"/>
          <p:nvPr/>
        </p:nvSpPr>
        <p:spPr>
          <a:xfrm>
            <a:off x="3607496" y="2524180"/>
            <a:ext cx="160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逻辑库</a:t>
            </a:r>
            <a:r>
              <a:rPr kumimoji="1" lang="en-US" altLang="zh-CN" dirty="0">
                <a:solidFill>
                  <a:srgbClr val="FF0000"/>
                </a:solidFill>
              </a:rPr>
              <a:t>name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183F34-A8A4-3646-B946-D98088AAF607}"/>
              </a:ext>
            </a:extLst>
          </p:cNvPr>
          <p:cNvSpPr txBox="1"/>
          <p:nvPr/>
        </p:nvSpPr>
        <p:spPr>
          <a:xfrm>
            <a:off x="9407047" y="2741047"/>
            <a:ext cx="18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物理库</a:t>
            </a:r>
            <a:r>
              <a:rPr kumimoji="1" lang="en-US" altLang="zh-CN" dirty="0" err="1">
                <a:solidFill>
                  <a:srgbClr val="FF0000"/>
                </a:solidFill>
              </a:rPr>
              <a:t>titankey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27F45F-EBD0-1048-8221-8699F50BB4CD}"/>
              </a:ext>
            </a:extLst>
          </p:cNvPr>
          <p:cNvSpPr/>
          <p:nvPr/>
        </p:nvSpPr>
        <p:spPr>
          <a:xfrm>
            <a:off x="782878" y="2558534"/>
            <a:ext cx="10741066" cy="13121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2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54419-9BA0-E64B-A745-A5BAA075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分库分表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5D161F-9C45-024E-A01F-73233EB1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" y="3497333"/>
            <a:ext cx="12083187" cy="319156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049FFC-AD58-984B-880C-AC2DF525AE0D}"/>
              </a:ext>
            </a:extLst>
          </p:cNvPr>
          <p:cNvSpPr/>
          <p:nvPr/>
        </p:nvSpPr>
        <p:spPr>
          <a:xfrm>
            <a:off x="54405" y="3782857"/>
            <a:ext cx="11406909" cy="71398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13BB20-2481-6F4E-B874-AB6D18ADDC48}"/>
              </a:ext>
            </a:extLst>
          </p:cNvPr>
          <p:cNvSpPr txBox="1"/>
          <p:nvPr/>
        </p:nvSpPr>
        <p:spPr>
          <a:xfrm>
            <a:off x="8035380" y="3428950"/>
            <a:ext cx="224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分片策略和参数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D45DA-0C75-CE47-B492-7AA7B52AA4F7}"/>
              </a:ext>
            </a:extLst>
          </p:cNvPr>
          <p:cNvSpPr txBox="1"/>
          <p:nvPr/>
        </p:nvSpPr>
        <p:spPr>
          <a:xfrm>
            <a:off x="8467596" y="6366819"/>
            <a:ext cx="263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分库</a:t>
            </a:r>
            <a:r>
              <a:rPr kumimoji="1" lang="en-US" altLang="zh-CN" dirty="0" err="1">
                <a:solidFill>
                  <a:srgbClr val="FF0000"/>
                </a:solidFill>
              </a:rPr>
              <a:t>titankey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91784A-BF88-834F-BB3F-19B5B90B3182}"/>
              </a:ext>
            </a:extLst>
          </p:cNvPr>
          <p:cNvSpPr/>
          <p:nvPr/>
        </p:nvSpPr>
        <p:spPr>
          <a:xfrm>
            <a:off x="7540667" y="4505091"/>
            <a:ext cx="4596925" cy="19021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087EFB1-14EB-994D-9334-94A2E12857F2}"/>
              </a:ext>
            </a:extLst>
          </p:cNvPr>
          <p:cNvSpPr/>
          <p:nvPr/>
        </p:nvSpPr>
        <p:spPr>
          <a:xfrm>
            <a:off x="7379342" y="750363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磁盘 14">
            <a:extLst>
              <a:ext uri="{FF2B5EF4-FFF2-40B4-BE49-F238E27FC236}">
                <a16:creationId xmlns:a16="http://schemas.microsoft.com/office/drawing/2014/main" id="{4E6DDE49-D1B6-954D-91A8-32504AFB207C}"/>
              </a:ext>
            </a:extLst>
          </p:cNvPr>
          <p:cNvSpPr/>
          <p:nvPr/>
        </p:nvSpPr>
        <p:spPr>
          <a:xfrm>
            <a:off x="6554140" y="2402695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Shard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磁盘 15">
            <a:extLst>
              <a:ext uri="{FF2B5EF4-FFF2-40B4-BE49-F238E27FC236}">
                <a16:creationId xmlns:a16="http://schemas.microsoft.com/office/drawing/2014/main" id="{B224E5B1-9C29-1F42-9B59-B7C207B956EE}"/>
              </a:ext>
            </a:extLst>
          </p:cNvPr>
          <p:cNvSpPr/>
          <p:nvPr/>
        </p:nvSpPr>
        <p:spPr>
          <a:xfrm>
            <a:off x="7697174" y="2402695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Shard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磁盘 16">
            <a:extLst>
              <a:ext uri="{FF2B5EF4-FFF2-40B4-BE49-F238E27FC236}">
                <a16:creationId xmlns:a16="http://schemas.microsoft.com/office/drawing/2014/main" id="{4CC6A6C1-CA35-6C45-B4C0-89AE9BBB1681}"/>
              </a:ext>
            </a:extLst>
          </p:cNvPr>
          <p:cNvSpPr/>
          <p:nvPr/>
        </p:nvSpPr>
        <p:spPr>
          <a:xfrm>
            <a:off x="9219156" y="2398242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Shard 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ECC572-A169-0742-93E4-ACCBACFF1B43}"/>
              </a:ext>
            </a:extLst>
          </p:cNvPr>
          <p:cNvSpPr txBox="1"/>
          <p:nvPr/>
        </p:nvSpPr>
        <p:spPr>
          <a:xfrm>
            <a:off x="8840208" y="2493601"/>
            <a:ext cx="3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526F06A-2843-5F4E-8F1F-EC9E7C44AF2C}"/>
              </a:ext>
            </a:extLst>
          </p:cNvPr>
          <p:cNvCxnSpPr>
            <a:stCxn id="11" idx="2"/>
            <a:endCxn id="16" idx="1"/>
          </p:cNvCxnSpPr>
          <p:nvPr/>
        </p:nvCxnSpPr>
        <p:spPr>
          <a:xfrm>
            <a:off x="8229529" y="1384911"/>
            <a:ext cx="1" cy="101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B777390-4DD3-5D4C-B762-2FC07589F9BD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flipH="1">
            <a:off x="7086496" y="1384911"/>
            <a:ext cx="1143033" cy="101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A4F5665-A6DD-AF4B-8F7B-3D35962E0D9C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>
            <a:off x="8229529" y="1384911"/>
            <a:ext cx="1521983" cy="101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1691C0F-7C91-A640-A954-5EA15EBCC252}"/>
              </a:ext>
            </a:extLst>
          </p:cNvPr>
          <p:cNvSpPr txBox="1"/>
          <p:nvPr/>
        </p:nvSpPr>
        <p:spPr>
          <a:xfrm>
            <a:off x="8527056" y="1831358"/>
            <a:ext cx="3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BD7F98-4822-7343-A35B-D0F93F9F263E}"/>
              </a:ext>
            </a:extLst>
          </p:cNvPr>
          <p:cNvSpPr txBox="1"/>
          <p:nvPr/>
        </p:nvSpPr>
        <p:spPr>
          <a:xfrm>
            <a:off x="6288066" y="1706910"/>
            <a:ext cx="12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write/read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266A6F-5E03-BD45-9953-FF049D4215C6}"/>
              </a:ext>
            </a:extLst>
          </p:cNvPr>
          <p:cNvSpPr txBox="1"/>
          <p:nvPr/>
        </p:nvSpPr>
        <p:spPr>
          <a:xfrm>
            <a:off x="1208397" y="1857015"/>
            <a:ext cx="2822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smtClean="0"/>
              <a:t>配置复杂</a:t>
            </a:r>
            <a:endParaRPr kumimoji="1" lang="en-US" altLang="zh-CN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smtClean="0"/>
              <a:t>策略一致性问题</a:t>
            </a:r>
            <a:endParaRPr kumimoji="1"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33387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73A5D-6EEF-634C-80BC-AFC37159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读写分离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885245-55E0-0547-9F28-1E6B08FE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303994"/>
            <a:ext cx="10947400" cy="118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197A4DF-5840-ED48-BCE1-0FE1DD92FED8}"/>
              </a:ext>
            </a:extLst>
          </p:cNvPr>
          <p:cNvSpPr/>
          <p:nvPr/>
        </p:nvSpPr>
        <p:spPr>
          <a:xfrm>
            <a:off x="7615824" y="4634629"/>
            <a:ext cx="3858017" cy="2379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105E5F-7E6D-D04A-AA5F-709E2A6F6C63}"/>
              </a:ext>
            </a:extLst>
          </p:cNvPr>
          <p:cNvSpPr/>
          <p:nvPr/>
        </p:nvSpPr>
        <p:spPr>
          <a:xfrm>
            <a:off x="7555803" y="4894544"/>
            <a:ext cx="3858017" cy="2379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0846E8-2262-A74D-8325-8E8201F4C159}"/>
              </a:ext>
            </a:extLst>
          </p:cNvPr>
          <p:cNvSpPr txBox="1"/>
          <p:nvPr/>
        </p:nvSpPr>
        <p:spPr>
          <a:xfrm>
            <a:off x="8505174" y="4254337"/>
            <a:ext cx="263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写库</a:t>
            </a:r>
            <a:r>
              <a:rPr kumimoji="1" lang="en-US" altLang="zh-CN" dirty="0" err="1">
                <a:solidFill>
                  <a:srgbClr val="FF0000"/>
                </a:solidFill>
              </a:rPr>
              <a:t>titankey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FA01E4-1990-4740-A1D5-2DE5DDB1A4F2}"/>
              </a:ext>
            </a:extLst>
          </p:cNvPr>
          <p:cNvSpPr txBox="1"/>
          <p:nvPr/>
        </p:nvSpPr>
        <p:spPr>
          <a:xfrm>
            <a:off x="7640109" y="5124150"/>
            <a:ext cx="263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读库</a:t>
            </a:r>
            <a:r>
              <a:rPr kumimoji="1" lang="en-US" altLang="zh-CN" dirty="0" err="1">
                <a:solidFill>
                  <a:srgbClr val="FF0000"/>
                </a:solidFill>
              </a:rPr>
              <a:t>titankey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D50DD69-5303-8F49-A46A-CF4A1547D315}"/>
              </a:ext>
            </a:extLst>
          </p:cNvPr>
          <p:cNvSpPr/>
          <p:nvPr/>
        </p:nvSpPr>
        <p:spPr>
          <a:xfrm>
            <a:off x="7379342" y="750363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磁盘 9">
            <a:extLst>
              <a:ext uri="{FF2B5EF4-FFF2-40B4-BE49-F238E27FC236}">
                <a16:creationId xmlns:a16="http://schemas.microsoft.com/office/drawing/2014/main" id="{94C2E02B-7558-6A40-8313-5B4AD6E816B4}"/>
              </a:ext>
            </a:extLst>
          </p:cNvPr>
          <p:cNvSpPr/>
          <p:nvPr/>
        </p:nvSpPr>
        <p:spPr>
          <a:xfrm>
            <a:off x="6808633" y="3177126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磁盘 10">
            <a:extLst>
              <a:ext uri="{FF2B5EF4-FFF2-40B4-BE49-F238E27FC236}">
                <a16:creationId xmlns:a16="http://schemas.microsoft.com/office/drawing/2014/main" id="{BBB9475D-540B-8A44-9E8B-DF99AEE382CB}"/>
              </a:ext>
            </a:extLst>
          </p:cNvPr>
          <p:cNvSpPr/>
          <p:nvPr/>
        </p:nvSpPr>
        <p:spPr>
          <a:xfrm>
            <a:off x="9655170" y="3177127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Slave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CD01B0-4A9D-4743-9692-7A38859C468B}"/>
              </a:ext>
            </a:extLst>
          </p:cNvPr>
          <p:cNvSpPr txBox="1"/>
          <p:nvPr/>
        </p:nvSpPr>
        <p:spPr>
          <a:xfrm>
            <a:off x="6958945" y="2153590"/>
            <a:ext cx="8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write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3E4479-47CE-C346-8095-A15D2035F3FC}"/>
              </a:ext>
            </a:extLst>
          </p:cNvPr>
          <p:cNvSpPr txBox="1"/>
          <p:nvPr/>
        </p:nvSpPr>
        <p:spPr>
          <a:xfrm>
            <a:off x="9140472" y="1532889"/>
            <a:ext cx="6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read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6DAF896-25D3-3246-839C-71EA195BB38B}"/>
              </a:ext>
            </a:extLst>
          </p:cNvPr>
          <p:cNvSpPr/>
          <p:nvPr/>
        </p:nvSpPr>
        <p:spPr>
          <a:xfrm>
            <a:off x="8838581" y="2075926"/>
            <a:ext cx="1517276" cy="446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磁盘 33">
            <a:extLst>
              <a:ext uri="{FF2B5EF4-FFF2-40B4-BE49-F238E27FC236}">
                <a16:creationId xmlns:a16="http://schemas.microsoft.com/office/drawing/2014/main" id="{5CE3D6BE-D356-0041-AE15-D2D0F342FFC2}"/>
              </a:ext>
            </a:extLst>
          </p:cNvPr>
          <p:cNvSpPr/>
          <p:nvPr/>
        </p:nvSpPr>
        <p:spPr>
          <a:xfrm>
            <a:off x="8505174" y="3177126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Slave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B8B20755-6F08-0645-9873-0410B702EA8C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flipH="1">
            <a:off x="7340989" y="1384911"/>
            <a:ext cx="888540" cy="179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EBEF5CFA-FABD-4A43-A9E3-33C591023E75}"/>
              </a:ext>
            </a:extLst>
          </p:cNvPr>
          <p:cNvCxnSpPr>
            <a:stCxn id="9" idx="2"/>
            <a:endCxn id="33" idx="0"/>
          </p:cNvCxnSpPr>
          <p:nvPr/>
        </p:nvCxnSpPr>
        <p:spPr>
          <a:xfrm>
            <a:off x="8229529" y="1384911"/>
            <a:ext cx="1367690" cy="6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A8B6581-D439-714D-A4D9-AA955239C825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flipH="1">
            <a:off x="9037530" y="2522922"/>
            <a:ext cx="559689" cy="65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74A633C2-4C9C-FF42-B977-CC7824E12BC2}"/>
              </a:ext>
            </a:extLst>
          </p:cNvPr>
          <p:cNvCxnSpPr>
            <a:stCxn id="33" idx="2"/>
            <a:endCxn id="11" idx="1"/>
          </p:cNvCxnSpPr>
          <p:nvPr/>
        </p:nvCxnSpPr>
        <p:spPr>
          <a:xfrm>
            <a:off x="9597219" y="2522922"/>
            <a:ext cx="590307" cy="65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266A6F-5E03-BD45-9953-FF049D4215C6}"/>
              </a:ext>
            </a:extLst>
          </p:cNvPr>
          <p:cNvSpPr txBox="1"/>
          <p:nvPr/>
        </p:nvSpPr>
        <p:spPr>
          <a:xfrm>
            <a:off x="1208397" y="1857015"/>
            <a:ext cx="467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smtClean="0"/>
              <a:t>依赖</a:t>
            </a:r>
            <a:r>
              <a:rPr kumimoji="1" lang="en-US" altLang="zh-CN" sz="2400" smtClean="0"/>
              <a:t>A10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/>
              <a:t>Slave</a:t>
            </a:r>
            <a:r>
              <a:rPr kumimoji="1" lang="zh-CN" altLang="en-US" sz="2400" smtClean="0"/>
              <a:t>延迟监控对数据库</a:t>
            </a:r>
            <a:r>
              <a:rPr kumimoji="1" lang="zh-CN" altLang="en-US" sz="2400"/>
              <a:t>压力大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61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A8BDE-AAE0-E64A-8D4C-D9ABBC8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DAL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Cluster</a:t>
            </a:r>
            <a:r>
              <a:rPr kumimoji="1" lang="zh-CN" altLang="en-US" b="1" dirty="0"/>
              <a:t>是什么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5CCE793B-1FE8-854B-800B-77FDB65F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smtClean="0"/>
              <a:t>DAL</a:t>
            </a:r>
            <a:r>
              <a:rPr kumimoji="1" lang="zh-CN" altLang="en-US" smtClean="0"/>
              <a:t>配置模块升级</a:t>
            </a:r>
            <a:endParaRPr kumimoji="1" lang="en-US" altLang="zh-CN" smtClean="0"/>
          </a:p>
          <a:p>
            <a:r>
              <a:rPr kumimoji="1" lang="zh-CN" altLang="en-US" smtClean="0"/>
              <a:t>公司数据库集群配置中心化</a:t>
            </a:r>
            <a:endParaRPr kumimoji="1" lang="en-US" altLang="zh-CN" smtClean="0"/>
          </a:p>
          <a:p>
            <a:r>
              <a:rPr kumimoji="1" lang="zh-CN" altLang="en-US" smtClean="0"/>
              <a:t>数据库</a:t>
            </a:r>
            <a:r>
              <a:rPr kumimoji="1" lang="zh-CN" altLang="en-US"/>
              <a:t>部署细节对用户</a:t>
            </a:r>
            <a:r>
              <a:rPr kumimoji="1" lang="zh-CN" altLang="en-US" smtClean="0"/>
              <a:t>透明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966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A8BDE-AAE0-E64A-8D4C-D9ABBC8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DAL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Cluster</a:t>
            </a:r>
            <a:r>
              <a:rPr kumimoji="1" lang="zh-CN" altLang="en-US" b="1" dirty="0"/>
              <a:t>是什么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46C1F7F-A329-BA43-8072-70BFB92BC169}"/>
              </a:ext>
            </a:extLst>
          </p:cNvPr>
          <p:cNvSpPr/>
          <p:nvPr/>
        </p:nvSpPr>
        <p:spPr>
          <a:xfrm>
            <a:off x="2782360" y="1690688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磁盘 4">
            <a:extLst>
              <a:ext uri="{FF2B5EF4-FFF2-40B4-BE49-F238E27FC236}">
                <a16:creationId xmlns:a16="http://schemas.microsoft.com/office/drawing/2014/main" id="{D340C01D-C8F4-7E40-B1F7-ADC16F52CF89}"/>
              </a:ext>
            </a:extLst>
          </p:cNvPr>
          <p:cNvSpPr/>
          <p:nvPr/>
        </p:nvSpPr>
        <p:spPr>
          <a:xfrm>
            <a:off x="1769198" y="3631117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Shard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磁盘 5">
            <a:extLst>
              <a:ext uri="{FF2B5EF4-FFF2-40B4-BE49-F238E27FC236}">
                <a16:creationId xmlns:a16="http://schemas.microsoft.com/office/drawing/2014/main" id="{7E838038-4977-7D46-A48A-8444E6803C48}"/>
              </a:ext>
            </a:extLst>
          </p:cNvPr>
          <p:cNvSpPr/>
          <p:nvPr/>
        </p:nvSpPr>
        <p:spPr>
          <a:xfrm>
            <a:off x="2912232" y="3631117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Shard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磁盘 6">
            <a:extLst>
              <a:ext uri="{FF2B5EF4-FFF2-40B4-BE49-F238E27FC236}">
                <a16:creationId xmlns:a16="http://schemas.microsoft.com/office/drawing/2014/main" id="{0154D800-A417-F846-8D30-EBF4A2969117}"/>
              </a:ext>
            </a:extLst>
          </p:cNvPr>
          <p:cNvSpPr/>
          <p:nvPr/>
        </p:nvSpPr>
        <p:spPr>
          <a:xfrm>
            <a:off x="4434214" y="3626664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Shard 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9E12BC-8522-4E45-B1D8-37C5A92549CF}"/>
              </a:ext>
            </a:extLst>
          </p:cNvPr>
          <p:cNvSpPr txBox="1"/>
          <p:nvPr/>
        </p:nvSpPr>
        <p:spPr>
          <a:xfrm>
            <a:off x="4055266" y="3722023"/>
            <a:ext cx="3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184A69-C5AD-CA42-B2A6-0D5F42AEAA71}"/>
              </a:ext>
            </a:extLst>
          </p:cNvPr>
          <p:cNvSpPr/>
          <p:nvPr/>
        </p:nvSpPr>
        <p:spPr>
          <a:xfrm>
            <a:off x="1427966" y="3018772"/>
            <a:ext cx="4409163" cy="135281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altLang="zh-CN" dirty="0" err="1">
                <a:solidFill>
                  <a:schemeClr val="tx1"/>
                </a:solidFill>
              </a:rPr>
              <a:t>fncsettlementshardbasedb_dalcluster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B770A03-628B-D942-9797-7A24CC7F13B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3632547" y="2325236"/>
            <a:ext cx="1" cy="69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6FE77FD-03A1-5E44-9DA5-BDA55C523D26}"/>
              </a:ext>
            </a:extLst>
          </p:cNvPr>
          <p:cNvSpPr/>
          <p:nvPr/>
        </p:nvSpPr>
        <p:spPr>
          <a:xfrm>
            <a:off x="7713961" y="1690688"/>
            <a:ext cx="1700373" cy="63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磁盘 19">
            <a:extLst>
              <a:ext uri="{FF2B5EF4-FFF2-40B4-BE49-F238E27FC236}">
                <a16:creationId xmlns:a16="http://schemas.microsoft.com/office/drawing/2014/main" id="{38A54E89-192A-9B44-AB57-A273B516BB16}"/>
              </a:ext>
            </a:extLst>
          </p:cNvPr>
          <p:cNvSpPr/>
          <p:nvPr/>
        </p:nvSpPr>
        <p:spPr>
          <a:xfrm>
            <a:off x="6784828" y="3628596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磁盘 20">
            <a:extLst>
              <a:ext uri="{FF2B5EF4-FFF2-40B4-BE49-F238E27FC236}">
                <a16:creationId xmlns:a16="http://schemas.microsoft.com/office/drawing/2014/main" id="{5483DFA6-351A-9841-B9CD-2F7B727273A9}"/>
              </a:ext>
            </a:extLst>
          </p:cNvPr>
          <p:cNvSpPr/>
          <p:nvPr/>
        </p:nvSpPr>
        <p:spPr>
          <a:xfrm>
            <a:off x="8115820" y="3624141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Slave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磁盘 21">
            <a:extLst>
              <a:ext uri="{FF2B5EF4-FFF2-40B4-BE49-F238E27FC236}">
                <a16:creationId xmlns:a16="http://schemas.microsoft.com/office/drawing/2014/main" id="{2AB7828B-4A89-664C-9AE8-42E9841D8694}"/>
              </a:ext>
            </a:extLst>
          </p:cNvPr>
          <p:cNvSpPr/>
          <p:nvPr/>
        </p:nvSpPr>
        <p:spPr>
          <a:xfrm>
            <a:off x="9294854" y="3624142"/>
            <a:ext cx="1064711" cy="55114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Slave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F117E3-C243-9B4A-AAE1-BD77D0B8CD43}"/>
              </a:ext>
            </a:extLst>
          </p:cNvPr>
          <p:cNvSpPr/>
          <p:nvPr/>
        </p:nvSpPr>
        <p:spPr>
          <a:xfrm>
            <a:off x="6443596" y="3016251"/>
            <a:ext cx="4241105" cy="135281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altLang="zh-CN" dirty="0" err="1">
                <a:solidFill>
                  <a:schemeClr val="tx1"/>
                </a:solidFill>
              </a:rPr>
              <a:t>ActProductDB_dalcluster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656EA4D-2591-3E4C-AD0D-4DC10CEC5A52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8564148" y="2325236"/>
            <a:ext cx="1" cy="6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4266A6F-5E03-BD45-9953-FF049D4215C6}"/>
              </a:ext>
            </a:extLst>
          </p:cNvPr>
          <p:cNvSpPr txBox="1"/>
          <p:nvPr/>
        </p:nvSpPr>
        <p:spPr>
          <a:xfrm>
            <a:off x="2341528" y="2486077"/>
            <a:ext cx="12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write/read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E32588-C857-6040-8A84-156F6B5AA88D}"/>
              </a:ext>
            </a:extLst>
          </p:cNvPr>
          <p:cNvSpPr txBox="1"/>
          <p:nvPr/>
        </p:nvSpPr>
        <p:spPr>
          <a:xfrm>
            <a:off x="7273130" y="2486077"/>
            <a:ext cx="12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write/read</a:t>
            </a:r>
            <a:endParaRPr kumimoji="1"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C8544CF-4767-F94E-8A92-9BED2AD7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4865310"/>
            <a:ext cx="9931400" cy="1193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9D699AA-0458-034B-8494-4F6935B94A22}"/>
              </a:ext>
            </a:extLst>
          </p:cNvPr>
          <p:cNvSpPr/>
          <p:nvPr/>
        </p:nvSpPr>
        <p:spPr>
          <a:xfrm>
            <a:off x="1678488" y="5177921"/>
            <a:ext cx="5498926" cy="2843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F987BB-AD96-9745-ABB7-60EF33647702}"/>
              </a:ext>
            </a:extLst>
          </p:cNvPr>
          <p:cNvSpPr txBox="1"/>
          <p:nvPr/>
        </p:nvSpPr>
        <p:spPr>
          <a:xfrm>
            <a:off x="4925686" y="4808589"/>
            <a:ext cx="22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dal cluster</a:t>
            </a:r>
            <a:r>
              <a:rPr kumimoji="1" lang="zh-CN" altLang="en-US" dirty="0">
                <a:solidFill>
                  <a:srgbClr val="FF0000"/>
                </a:solidFill>
              </a:rPr>
              <a:t>集群</a:t>
            </a:r>
            <a:r>
              <a:rPr kumimoji="1" lang="en-US" altLang="zh-CN" dirty="0">
                <a:solidFill>
                  <a:srgbClr val="FF0000"/>
                </a:solidFill>
              </a:rPr>
              <a:t>name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2727-8829-1E46-904D-1F4681F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793B-1FE8-854B-800B-77FDB65F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背景</a:t>
            </a:r>
            <a:endParaRPr kumimoji="1" lang="en-US" altLang="zh-CN" dirty="0"/>
          </a:p>
          <a:p>
            <a:r>
              <a:rPr kumimoji="1" lang="zh-CN" altLang="en-US" smtClean="0">
                <a:solidFill>
                  <a:srgbClr val="FF0000"/>
                </a:solidFill>
              </a:rPr>
              <a:t>功能特点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smtClean="0"/>
              <a:t>系统架构</a:t>
            </a:r>
            <a:endParaRPr kumimoji="1" lang="en-US" altLang="zh-CN" dirty="0"/>
          </a:p>
          <a:p>
            <a:r>
              <a:rPr kumimoji="1" lang="zh-CN" altLang="en-US" smtClean="0"/>
              <a:t>如何接入</a:t>
            </a:r>
            <a:endParaRPr kumimoji="1" lang="en-US" altLang="zh-CN" dirty="0"/>
          </a:p>
          <a:p>
            <a:r>
              <a:rPr kumimoji="1" lang="zh-CN" altLang="en-US" smtClean="0"/>
              <a:t>设计细节</a:t>
            </a:r>
            <a:endParaRPr kumimoji="1" lang="en-US" altLang="zh-CN" smtClean="0"/>
          </a:p>
          <a:p>
            <a:r>
              <a:rPr kumimoji="1" lang="zh-CN" altLang="en-US"/>
              <a:t>展望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821</Words>
  <Application>Microsoft Office PowerPoint</Application>
  <PresentationFormat>宽屏</PresentationFormat>
  <Paragraphs>293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DAL Cluster 数据库集群配置中心化</vt:lpstr>
      <vt:lpstr>目录</vt:lpstr>
      <vt:lpstr>目录</vt:lpstr>
      <vt:lpstr>DAL核心配置</vt:lpstr>
      <vt:lpstr>分库分表</vt:lpstr>
      <vt:lpstr>读写分离</vt:lpstr>
      <vt:lpstr>DAL Cluster是什么</vt:lpstr>
      <vt:lpstr>DAL Cluster是什么</vt:lpstr>
      <vt:lpstr>目录</vt:lpstr>
      <vt:lpstr>DAL Cluster功能特点</vt:lpstr>
      <vt:lpstr>目录</vt:lpstr>
      <vt:lpstr>系统架构</vt:lpstr>
      <vt:lpstr>客户端初始化过程</vt:lpstr>
      <vt:lpstr>目录</vt:lpstr>
      <vt:lpstr>DB接入</vt:lpstr>
      <vt:lpstr>应用接入</vt:lpstr>
      <vt:lpstr>更多说明</vt:lpstr>
      <vt:lpstr>目录</vt:lpstr>
      <vt:lpstr>服务端集群配置模型</vt:lpstr>
      <vt:lpstr>集群配置变更流程</vt:lpstr>
      <vt:lpstr>集群配置变更流程</vt:lpstr>
      <vt:lpstr>Slave延迟监控</vt:lpstr>
      <vt:lpstr>访问权限控制</vt:lpstr>
      <vt:lpstr>MyBatis应用自动化接入</vt:lpstr>
      <vt:lpstr>单元化支持</vt:lpstr>
      <vt:lpstr>目录</vt:lpstr>
      <vt:lpstr>数据库访问模式升级</vt:lpstr>
      <vt:lpstr>联系我们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 Cluster 数据库集群配置中心化</dc:title>
  <dc:creator>c7ch23en</dc:creator>
  <cp:lastModifiedBy>cc陈呈(IT)</cp:lastModifiedBy>
  <cp:revision>50</cp:revision>
  <dcterms:created xsi:type="dcterms:W3CDTF">2020-05-07T06:37:07Z</dcterms:created>
  <dcterms:modified xsi:type="dcterms:W3CDTF">2020-05-08T02:45:28Z</dcterms:modified>
</cp:coreProperties>
</file>