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303" r:id="rId4"/>
    <p:sldId id="304" r:id="rId5"/>
    <p:sldId id="306" r:id="rId6"/>
    <p:sldId id="292" r:id="rId7"/>
    <p:sldId id="293" r:id="rId8"/>
    <p:sldId id="305" r:id="rId9"/>
    <p:sldId id="257" r:id="rId10"/>
    <p:sldId id="294" r:id="rId11"/>
    <p:sldId id="258" r:id="rId12"/>
    <p:sldId id="266" r:id="rId13"/>
    <p:sldId id="296" r:id="rId14"/>
    <p:sldId id="270" r:id="rId15"/>
    <p:sldId id="271" r:id="rId16"/>
    <p:sldId id="260" r:id="rId17"/>
    <p:sldId id="267" r:id="rId18"/>
    <p:sldId id="259" r:id="rId19"/>
    <p:sldId id="273" r:id="rId20"/>
    <p:sldId id="297" r:id="rId21"/>
    <p:sldId id="272" r:id="rId22"/>
    <p:sldId id="274" r:id="rId23"/>
    <p:sldId id="299" r:id="rId24"/>
    <p:sldId id="262" r:id="rId25"/>
    <p:sldId id="275" r:id="rId26"/>
    <p:sldId id="298" r:id="rId27"/>
    <p:sldId id="276" r:id="rId28"/>
    <p:sldId id="277" r:id="rId29"/>
    <p:sldId id="300" r:id="rId30"/>
    <p:sldId id="263" r:id="rId31"/>
    <p:sldId id="278" r:id="rId32"/>
    <p:sldId id="279" r:id="rId33"/>
    <p:sldId id="307" r:id="rId34"/>
    <p:sldId id="280" r:id="rId35"/>
    <p:sldId id="281" r:id="rId36"/>
    <p:sldId id="283" r:id="rId37"/>
    <p:sldId id="284" r:id="rId38"/>
    <p:sldId id="285" r:id="rId39"/>
    <p:sldId id="308" r:id="rId40"/>
    <p:sldId id="269" r:id="rId41"/>
    <p:sldId id="287" r:id="rId42"/>
    <p:sldId id="288" r:id="rId43"/>
    <p:sldId id="289" r:id="rId44"/>
    <p:sldId id="290" r:id="rId45"/>
    <p:sldId id="265" r:id="rId46"/>
    <p:sldId id="301" r:id="rId47"/>
    <p:sldId id="302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llj李龙姣" initials="l" lastIdx="1" clrIdx="0">
    <p:extLst>
      <p:ext uri="{19B8F6BF-5375-455C-9EA6-DF929625EA0E}">
        <p15:presenceInfo xmlns:p15="http://schemas.microsoft.com/office/powerpoint/2012/main" userId="S-1-5-21-3921055674-81672782-3985740813-1258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5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8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0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0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2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6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4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0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40E0-FF00-4D7B-AF8F-FC7E2DECF316}" type="datetimeFigureOut">
              <a:rPr lang="zh-CN" altLang="en-US" smtClean="0"/>
              <a:t>2018/5/31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89574-DD16-4D5C-A186-8D69733C8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0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conf.ctripcorp.com/pages/viewpage.action?pageId=143877535#DAL%E7%94%A8%E6%88%B7%E4%BD%BF%E7%94%A8%E6%89%8B%E5%86%8C-Dal.config%E6%A6%82%E8%BF%B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conf.ctripcorp.com/pages/viewpage.action?pageId=143877535#DAL%E7%94%A8%E6%88%B7%E4%BD%BF%E7%94%A8%E6%89%8B%E5%86%8C-%E4%B8%AD%E5%BF%83%E5%8C%96%E9%85%8D%E7%BD%AE%E3%80%90%E5%8F%AA%E6%94%AF%E6%8C%81java%E5%AE%A2%E6%88%B7%E7%AB%AF%E3%80%9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6.xml"/><Relationship Id="rId7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143877535#DAL%E7%94%A8%E6%88%B7%E4%BD%BF%E7%94%A8%E6%89%8B%E5%86%8C-%E6%89%B9%E9%87%8F%E6%95%B0%E6%8D%AE%E5%A4%84%E7%90%86" TargetMode="External"/><Relationship Id="rId2" Type="http://schemas.openxmlformats.org/officeDocument/2006/relationships/hyperlink" Target="http://conf.ctripcorp.com/pages/viewpage.action?pageId=143877535#DAL%E7%94%A8%E6%88%B7%E4%BD%BF%E7%94%A8%E6%89%8B%E5%86%8C-%E8%8E%B7%E5%8F%96%E8%87%AA%E5%A2%9E%E4%B8%BB%E9%94%AE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143877535#DAL%E7%94%A8%E6%88%B7%E4%BD%BF%E7%94%A8%E6%89%8B%E5%86%8C-%E8%8E%B7%E5%8F%96%E8%87%AA%E5%A2%9E%E4%B8%BB%E9%94%AE" TargetMode="External"/><Relationship Id="rId2" Type="http://schemas.openxmlformats.org/officeDocument/2006/relationships/hyperlink" Target="http://conf.ctripcorp.com/pages/viewpage.action?pageId=143877535#DAL%E7%94%A8%E6%88%B7%E4%BD%BF%E7%94%A8%E6%89%8B%E5%86%8C-JavaDAL%E8%B6%85%E6%97%B6%E6%97%B6%E9%97%B4%E8%AE%BE%E7%BD%AE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hyperlink" Target="http://conf.ctripcorp.com/pages/viewpage.action?pageId=143877535#DAL%E7%94%A8%E6%88%B7%E4%BD%BF%E7%94%A8%E6%89%8B%E5%86%8C-DalHint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conf.ctripcorp.com/pages/viewpage.action?pageId=143877535#DAL%E7%94%A8%E6%88%B7%E4%BD%BF%E7%94%A8%E6%89%8B%E5%86%8C-%E9%A2%84%E5%AE%9A%E4%B9%89%E5%88%86%E7%89%87%E7%AD%96%E7%95%A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conf.ctripcorp.com/pages/viewpage.action?pageId=143877535#DAL%E7%94%A8%E6%88%B7%E4%BD%BF%E7%94%A8%E6%89%8B%E5%86%8C-%E9%A2%84%E5%AE%9A%E4%B9%89%E5%88%86%E7%89%87%E7%AD%96%E7%95%A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conf.ctripcorp.com/pages/viewpage.action?pageId=143877535#DAL%E7%94%A8%E6%88%B7%E4%BD%BF%E7%94%A8%E6%89%8B%E5%86%8C-%E5%9F%BA%E4%BA%8EPOJO%E7%9A%84%E8%B7%A8shard%E7%9A%84%E6%89%B9%E9%87%8F%E6%93%8D%E4%BD%9C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20.xml"/><Relationship Id="rId7" Type="http://schemas.openxmlformats.org/officeDocument/2006/relationships/slide" Target="slide27.xml"/><Relationship Id="rId12" Type="http://schemas.openxmlformats.org/officeDocument/2006/relationships/slide" Target="slide3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30.xml"/><Relationship Id="rId5" Type="http://schemas.openxmlformats.org/officeDocument/2006/relationships/slide" Target="slide23.xml"/><Relationship Id="rId10" Type="http://schemas.openxmlformats.org/officeDocument/2006/relationships/slide" Target="slide29.xml"/><Relationship Id="rId4" Type="http://schemas.openxmlformats.org/officeDocument/2006/relationships/slide" Target="slide22.xml"/><Relationship Id="rId9" Type="http://schemas.openxmlformats.org/officeDocument/2006/relationships/slide" Target="slide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http://conf.ctripcorp.com/pages/viewpage.action?pageId=143877535#DAL%E7%94%A8%E6%88%B7%E4%BD%BF%E7%94%A8%E6%89%8B%E5%86%8C-%E8%AF%BB%E5%86%99%E5%88%86%E7%A6%B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://conf.ctripcorp.com/pages/viewpage.action?pageId=143877535#DAL%E7%94%A8%E6%88%B7%E4%BD%BF%E7%94%A8%E6%89%8B%E5%86%8C-TransactionSuppor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://conf.ctripcorp.com/pages/viewpage.action?pageId=143877535#DAL%E7%94%A8%E6%88%B7%E4%BD%BF%E7%94%A8%E6%89%8B%E5%86%8C-%E5%9F%BA%E4%BA%8E%E6%B3%A8%E8%A7%A3@DalTransactiona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34.xml"/><Relationship Id="rId7" Type="http://schemas.openxmlformats.org/officeDocument/2006/relationships/slide" Target="slide41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slide" Target="slide39.xml"/><Relationship Id="rId4" Type="http://schemas.openxmlformats.org/officeDocument/2006/relationships/slide" Target="slide36.xml"/><Relationship Id="rId9" Type="http://schemas.openxmlformats.org/officeDocument/2006/relationships/slide" Target="slide4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display/FRAM/Java+Client+Release+Notes" TargetMode="External"/><Relationship Id="rId2" Type="http://schemas.openxmlformats.org/officeDocument/2006/relationships/hyperlink" Target="http://conf.ctripcorp.com/pages/viewpage.action?pageId=126125778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://conf.ctripcorp.com/pages/viewpage.action?pageId=143877535#DAL%E7%94%A8%E6%88%B7%E4%BD%BF%E7%94%A8%E6%89%8B%E5%86%8C-Mybatis%E6%94%AF%E6%8C%8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://dbticket.sh.ctripcorp.com/Default.aspx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hyperlink" Target="http://conf.ctripcorp.com/pages/viewpage.action?pageId=143877535#DAL%E7%94%A8%E6%88%B7%E4%BD%BF%E7%94%A8%E6%89%8B%E5%86%8C-%E5%B8%B8%E8%A7%81%E9%97%AE%E9%A2%98%E4%BB%A5%E5%8F%8A%E8%A7%A3%E5%86%B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display/FRAM/Java+Client+Release+Notes" TargetMode="External"/><Relationship Id="rId2" Type="http://schemas.openxmlformats.org/officeDocument/2006/relationships/hyperlink" Target="http://conf.ctripcorp.com/pages/viewpage.action?pageId=126125778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DAL Java Client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/>
              <a:t>-</a:t>
            </a:r>
            <a:r>
              <a:rPr lang="en-US" altLang="zh-CN" dirty="0" err="1"/>
              <a:t>Dal.config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100251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示例</a:t>
            </a:r>
            <a:r>
              <a:rPr lang="zh-CN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&lt;dal name=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"testByQA"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&lt;databaseSets&gt;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&lt;databaseSet name=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"AllTypesTest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OnMysql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"mySqlProvider"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&lt;add name=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"AllTypesTest_llj_0"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databaseType=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"Master"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sharding=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connectionString=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"AllTypesTest_llj_0"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  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&lt;/databaseSet&gt;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&lt;databaseSet name=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"AllTypeTest</a:t>
            </a: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OnSQLServer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"sqlProvider"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&lt;add name=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"AllTypeTest_llj_0"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databaseType=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"Master"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sharding=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connectionString=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"AllTypeTest_llj_0"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  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&lt;/databaseSet&gt;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&lt;/databaseSets&gt;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&lt;LogListener&gt;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&lt;logger&gt;com.ctrip.platform.dal.sql.logging.CtripDalLogger&lt;/logger&gt;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&lt;/LogListener&gt;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&lt;ConnectionLocator&gt;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&lt;settings&gt;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&lt;dataSourceConfigureProvider&gt;com.ctrip.datasource.titan.TitanProvider&lt;/dataSourceConfigureProvider&gt;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&lt;/settings&gt;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&lt;/ConnectionLocator&gt;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&lt;TaskFactory&gt;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&lt;factory&gt;com.ctrip.platform.dal.dao.CtripTaskFactory&lt;/factory&gt;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&lt;/TaskFactory&gt;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&lt;/dal&gt;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3727525" y="2054486"/>
            <a:ext cx="1479176" cy="374725"/>
          </a:xfrm>
          <a:prstGeom prst="borderCallout1">
            <a:avLst>
              <a:gd name="adj1" fmla="val 47762"/>
              <a:gd name="adj2" fmla="val -197"/>
              <a:gd name="adj3" fmla="val 140131"/>
              <a:gd name="adj4" fmla="val -26469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逻辑库</a:t>
            </a:r>
            <a:r>
              <a:rPr lang="en-US" altLang="zh-CN" dirty="0" smtClean="0">
                <a:solidFill>
                  <a:schemeClr val="tx1"/>
                </a:solidFill>
              </a:rPr>
              <a:t>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9549590" y="2265317"/>
            <a:ext cx="1690794" cy="389755"/>
          </a:xfrm>
          <a:prstGeom prst="borderCallout1">
            <a:avLst>
              <a:gd name="adj1" fmla="val 51871"/>
              <a:gd name="adj2" fmla="val -136"/>
              <a:gd name="adj3" fmla="val 131821"/>
              <a:gd name="adj4" fmla="val -2849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Titan </a:t>
            </a:r>
            <a:r>
              <a:rPr lang="en-US" altLang="zh-CN" dirty="0" err="1" smtClean="0">
                <a:solidFill>
                  <a:schemeClr val="tx1"/>
                </a:solidFill>
              </a:rPr>
              <a:t>Keyname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8576023" y="6184797"/>
            <a:ext cx="1947134" cy="441064"/>
          </a:xfrm>
          <a:prstGeom prst="borderCallout1">
            <a:avLst>
              <a:gd name="adj1" fmla="val 46750"/>
              <a:gd name="adj2" fmla="val -599"/>
              <a:gd name="adj3" fmla="val -65500"/>
              <a:gd name="adj4" fmla="val -70930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DAL</a:t>
            </a:r>
            <a:r>
              <a:rPr lang="zh-CN" altLang="en-US" dirty="0" smtClean="0">
                <a:solidFill>
                  <a:schemeClr val="tx1"/>
                </a:solidFill>
              </a:rPr>
              <a:t>基本组件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5411" y="2588243"/>
            <a:ext cx="2264228" cy="18736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304442" y="2771629"/>
            <a:ext cx="3091415" cy="211072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3915784"/>
            <a:ext cx="9557657" cy="1925912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1" name="动作按钮: 第一张 10">
            <a:hlinkClick r:id="rId2" action="ppaction://hlinksldjump" highlightClick="1"/>
          </p:cNvPr>
          <p:cNvSpPr/>
          <p:nvPr/>
        </p:nvSpPr>
        <p:spPr>
          <a:xfrm>
            <a:off x="10885842" y="5841696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9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Dal.config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、作用：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）逻辑数据库和物理数据库的映射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databaseSets</a:t>
            </a:r>
            <a:r>
              <a:rPr lang="en-US" altLang="zh-CN" sz="1400" dirty="0" smtClean="0"/>
              <a:t>&gt;</a:t>
            </a:r>
          </a:p>
          <a:p>
            <a:pPr marL="0" indent="0">
              <a:buNone/>
            </a:pPr>
            <a:r>
              <a:rPr lang="en-US" altLang="zh-CN" sz="1400" dirty="0" smtClean="0"/>
              <a:t>   &lt;</a:t>
            </a:r>
            <a:r>
              <a:rPr lang="en-US" altLang="zh-CN" sz="1400" dirty="0" err="1" smtClean="0"/>
              <a:t>databaseSet</a:t>
            </a:r>
            <a:r>
              <a:rPr lang="en-US" altLang="zh-CN" sz="1400" dirty="0" smtClean="0"/>
              <a:t> name="</a:t>
            </a:r>
            <a:r>
              <a:rPr lang="en-US" altLang="zh-CN" sz="1400" b="1" dirty="0" smtClean="0"/>
              <a:t>name1</a:t>
            </a:r>
            <a:r>
              <a:rPr lang="en-US" altLang="zh-CN" sz="1400" dirty="0" smtClean="0"/>
              <a:t>" provider="</a:t>
            </a:r>
            <a:r>
              <a:rPr lang="en-US" altLang="zh-CN" sz="1400" dirty="0" err="1" smtClean="0"/>
              <a:t>mySqlProvider</a:t>
            </a:r>
            <a:r>
              <a:rPr lang="en-US" altLang="zh-CN" sz="1400" dirty="0" smtClean="0"/>
              <a:t>"&gt;</a:t>
            </a:r>
          </a:p>
          <a:p>
            <a:pPr marL="0" indent="0">
              <a:buNone/>
            </a:pPr>
            <a:r>
              <a:rPr lang="en-US" altLang="zh-CN" sz="1400" dirty="0" smtClean="0"/>
              <a:t>       &lt;add name="</a:t>
            </a:r>
            <a:r>
              <a:rPr lang="en-US" altLang="zh-CN" sz="1400" b="1" dirty="0" smtClean="0"/>
              <a:t>name2</a:t>
            </a:r>
            <a:r>
              <a:rPr lang="en-US" altLang="zh-CN" sz="1400" dirty="0" smtClean="0"/>
              <a:t>" </a:t>
            </a:r>
            <a:r>
              <a:rPr lang="en-US" altLang="zh-CN" sz="1400" dirty="0" err="1" smtClean="0"/>
              <a:t>databaseType</a:t>
            </a:r>
            <a:r>
              <a:rPr lang="en-US" altLang="zh-CN" sz="1400" dirty="0" smtClean="0"/>
              <a:t>="Master" </a:t>
            </a:r>
            <a:r>
              <a:rPr lang="en-US" altLang="zh-CN" sz="1400" dirty="0" err="1" smtClean="0"/>
              <a:t>sharding</a:t>
            </a:r>
            <a:r>
              <a:rPr lang="en-US" altLang="zh-CN" sz="1400" dirty="0" smtClean="0"/>
              <a:t>="" </a:t>
            </a:r>
            <a:r>
              <a:rPr lang="en-US" altLang="zh-CN" sz="1400" dirty="0" err="1" smtClean="0"/>
              <a:t>connectionString</a:t>
            </a:r>
            <a:r>
              <a:rPr lang="en-US" altLang="zh-CN" sz="1400" dirty="0" smtClean="0"/>
              <a:t>="</a:t>
            </a:r>
            <a:r>
              <a:rPr lang="en-US" altLang="zh-CN" sz="1400" b="1" dirty="0" smtClean="0"/>
              <a:t>name3</a:t>
            </a:r>
            <a:r>
              <a:rPr lang="en-US" altLang="zh-CN" sz="1400" dirty="0" smtClean="0"/>
              <a:t>"/&gt;</a:t>
            </a:r>
          </a:p>
          <a:p>
            <a:pPr marL="0" indent="0">
              <a:buNone/>
            </a:pPr>
            <a:r>
              <a:rPr lang="en-US" altLang="zh-CN" sz="1400" dirty="0" smtClean="0"/>
              <a:t>   &lt;/</a:t>
            </a:r>
            <a:r>
              <a:rPr lang="en-US" altLang="zh-CN" sz="1400" dirty="0" err="1" smtClean="0"/>
              <a:t>databaseSet</a:t>
            </a:r>
            <a:r>
              <a:rPr lang="en-US" altLang="zh-CN" sz="1400" dirty="0" smtClean="0"/>
              <a:t>&gt;</a:t>
            </a:r>
          </a:p>
          <a:p>
            <a:pPr marL="0" indent="0"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 err="1" smtClean="0"/>
              <a:t>databaseSets</a:t>
            </a:r>
            <a:r>
              <a:rPr lang="en-US" altLang="zh-CN" sz="1400" dirty="0" smtClean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name1</a:t>
            </a:r>
            <a:r>
              <a:rPr lang="zh-CN" altLang="en-US" sz="1600" dirty="0" smtClean="0"/>
              <a:t>：表示逻辑数据库的名称，即实体的</a:t>
            </a:r>
            <a:r>
              <a:rPr lang="en-US" altLang="zh-CN" sz="1600" dirty="0" smtClean="0"/>
              <a:t>annotation @Database 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name</a:t>
            </a:r>
            <a:r>
              <a:rPr lang="zh-CN" altLang="en-US" sz="1600" dirty="0" smtClean="0"/>
              <a:t>属性值；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name2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dal</a:t>
            </a:r>
            <a:r>
              <a:rPr lang="zh-CN" altLang="en-US" sz="1600" dirty="0" smtClean="0"/>
              <a:t>内部使用的物理数据库名称，用户只要保证同</a:t>
            </a:r>
            <a:r>
              <a:rPr lang="zh-CN" altLang="en-US" sz="1600" dirty="0"/>
              <a:t>一</a:t>
            </a:r>
            <a:r>
              <a:rPr lang="zh-CN" altLang="en-US" sz="1600" dirty="0" smtClean="0"/>
              <a:t>个逻辑库下不重名即可</a:t>
            </a:r>
            <a:r>
              <a:rPr lang="en-US" altLang="zh-CN" sz="1600" dirty="0" smtClean="0"/>
              <a:t>;</a:t>
            </a:r>
            <a:endParaRPr lang="zh-CN" altLang="en-US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name3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titan </a:t>
            </a:r>
            <a:r>
              <a:rPr lang="en-US" altLang="zh-CN" sz="1600" dirty="0" err="1" smtClean="0"/>
              <a:t>keyname</a:t>
            </a:r>
            <a:r>
              <a:rPr lang="en-US" altLang="zh-CN" sz="1600" dirty="0"/>
              <a:t>.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8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Dal.config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dal</a:t>
            </a:r>
            <a:r>
              <a:rPr lang="zh-CN" altLang="en-US" sz="2000" dirty="0" smtClean="0"/>
              <a:t>组件配置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DalLogger</a:t>
            </a:r>
            <a:r>
              <a:rPr lang="zh-CN" altLang="en-US" sz="1400" dirty="0"/>
              <a:t>。记录</a:t>
            </a:r>
            <a:r>
              <a:rPr lang="en-US" altLang="zh-CN" sz="1400" dirty="0"/>
              <a:t>DAL</a:t>
            </a:r>
            <a:r>
              <a:rPr lang="zh-CN" altLang="en-US" sz="1400" dirty="0"/>
              <a:t>运行时相关信息。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DalTaskFactory</a:t>
            </a:r>
            <a:r>
              <a:rPr lang="zh-CN" altLang="en-US" sz="1400" dirty="0"/>
              <a:t>。细化</a:t>
            </a:r>
            <a:r>
              <a:rPr lang="en-US" altLang="zh-CN" sz="1400" dirty="0"/>
              <a:t>CUD</a:t>
            </a:r>
            <a:r>
              <a:rPr lang="zh-CN" altLang="en-US" sz="1400" dirty="0"/>
              <a:t>操作对应的逻辑。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DalConnectionLocator</a:t>
            </a:r>
            <a:r>
              <a:rPr lang="zh-CN" altLang="en-US" sz="1400" dirty="0"/>
              <a:t>。按照实际数据库标识获得连接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i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400" i="1" dirty="0" err="1" smtClean="0">
                <a:solidFill>
                  <a:srgbClr val="FF0000"/>
                </a:solidFill>
              </a:rPr>
              <a:t>dal.config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可由代码生成器生成，其中</a:t>
            </a:r>
            <a:r>
              <a:rPr lang="en-US" altLang="zh-CN" sz="1400" i="1" dirty="0" smtClean="0">
                <a:solidFill>
                  <a:srgbClr val="FF0000"/>
                </a:solidFill>
              </a:rPr>
              <a:t>dal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组件配置可以直接使用，无需修改</a:t>
            </a:r>
            <a:endParaRPr lang="en-US" altLang="zh-CN" sz="1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、位置：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项目</a:t>
            </a:r>
            <a:r>
              <a:rPr lang="en-US" altLang="zh-CN" sz="1400" dirty="0" err="1" smtClean="0"/>
              <a:t>classpath</a:t>
            </a:r>
            <a:r>
              <a:rPr lang="zh-CN" altLang="en-US" sz="1400" dirty="0" smtClean="0"/>
              <a:t>下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400" dirty="0" err="1" smtClean="0"/>
              <a:t>qconfig</a:t>
            </a:r>
            <a:r>
              <a:rPr lang="zh-CN" altLang="en-US" sz="1400" dirty="0" smtClean="0"/>
              <a:t>应用对应环境下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zh-CN" altLang="en-US" sz="1400" i="1" dirty="0">
                <a:solidFill>
                  <a:srgbClr val="FF0000"/>
                </a:solidFill>
              </a:rPr>
              <a:t>注意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：优先读取</a:t>
            </a:r>
            <a:r>
              <a:rPr lang="en-US" altLang="zh-CN" sz="1400" i="1" dirty="0" err="1" smtClean="0">
                <a:solidFill>
                  <a:srgbClr val="FF0000"/>
                </a:solidFill>
              </a:rPr>
              <a:t>classpath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，如果没有再去</a:t>
            </a:r>
            <a:r>
              <a:rPr lang="en-US" altLang="zh-CN" sz="1400" i="1" dirty="0" err="1" smtClean="0">
                <a:solidFill>
                  <a:srgbClr val="FF0000"/>
                </a:solidFill>
              </a:rPr>
              <a:t>Qconfig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读取，都没有的话报错</a:t>
            </a:r>
            <a:endParaRPr lang="en-US" altLang="zh-CN" sz="1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、参考链接</a:t>
            </a:r>
            <a:r>
              <a:rPr lang="zh-CN" altLang="en-US" sz="2400" b="1" dirty="0" smtClean="0"/>
              <a:t>：</a:t>
            </a:r>
            <a:r>
              <a:rPr lang="en-US" altLang="zh-CN" sz="2400" dirty="0" smtClean="0">
                <a:hlinkClick r:id="rId2"/>
              </a:rPr>
              <a:t>DAL</a:t>
            </a:r>
            <a:r>
              <a:rPr lang="zh-CN" altLang="en-US" sz="2400" dirty="0" smtClean="0">
                <a:hlinkClick r:id="rId2"/>
              </a:rPr>
              <a:t>用户使用手册</a:t>
            </a:r>
            <a:r>
              <a:rPr lang="en-US" altLang="zh-CN" sz="2400" dirty="0" smtClean="0">
                <a:hlinkClick r:id="rId2"/>
              </a:rPr>
              <a:t>-</a:t>
            </a:r>
            <a:r>
              <a:rPr lang="en-US" altLang="zh-CN" sz="2400" dirty="0" err="1" smtClean="0">
                <a:hlinkClick r:id="rId2"/>
              </a:rPr>
              <a:t>Dal.config</a:t>
            </a:r>
            <a:r>
              <a:rPr lang="zh-CN" altLang="en-US" sz="2400" dirty="0" smtClean="0">
                <a:hlinkClick r:id="rId2"/>
              </a:rPr>
              <a:t>概述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1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/>
              <a:t>-</a:t>
            </a:r>
            <a:r>
              <a:rPr lang="zh-CN" altLang="en-US" dirty="0" smtClean="0"/>
              <a:t>环境与连接串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475155" y="1476190"/>
            <a:ext cx="7750660" cy="5381810"/>
            <a:chOff x="3916680" y="1416299"/>
            <a:chExt cx="7750660" cy="5381810"/>
          </a:xfrm>
        </p:grpSpPr>
        <p:grpSp>
          <p:nvGrpSpPr>
            <p:cNvPr id="13" name="组合 12"/>
            <p:cNvGrpSpPr/>
            <p:nvPr/>
          </p:nvGrpSpPr>
          <p:grpSpPr>
            <a:xfrm>
              <a:off x="6465347" y="1416299"/>
              <a:ext cx="1699708" cy="932344"/>
              <a:chOff x="7035502" y="1884326"/>
              <a:chExt cx="1699708" cy="932344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7394986" y="2390032"/>
                <a:ext cx="1013012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/>
                  <a:t>DAL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035502" y="1884326"/>
                <a:ext cx="1699708" cy="932344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325958" y="1957871"/>
                <a:ext cx="1151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应用</a:t>
                </a:r>
                <a:endParaRPr lang="zh-CN" altLang="en-US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406180" y="2922536"/>
              <a:ext cx="1850314" cy="742278"/>
              <a:chOff x="6422316" y="2918095"/>
              <a:chExt cx="1850314" cy="742278"/>
            </a:xfrm>
          </p:grpSpPr>
          <p:sp>
            <p:nvSpPr>
              <p:cNvPr id="8" name="流程图: 文档 7"/>
              <p:cNvSpPr/>
              <p:nvPr/>
            </p:nvSpPr>
            <p:spPr>
              <a:xfrm>
                <a:off x="6481483" y="2918095"/>
                <a:ext cx="1699708" cy="742278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6422316" y="3077652"/>
                <a:ext cx="1850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/>
                  <a:t>s</a:t>
                </a:r>
                <a:r>
                  <a:rPr lang="en-US" altLang="zh-CN" dirty="0" err="1" smtClean="0"/>
                  <a:t>erver.properties</a:t>
                </a:r>
                <a:endParaRPr lang="zh-CN" altLang="en-US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950310" y="4247922"/>
              <a:ext cx="1805493" cy="654799"/>
              <a:chOff x="6095998" y="4819427"/>
              <a:chExt cx="1805493" cy="654799"/>
            </a:xfrm>
          </p:grpSpPr>
          <p:sp>
            <p:nvSpPr>
              <p:cNvPr id="10" name="流程图: 文档 9"/>
              <p:cNvSpPr/>
              <p:nvPr/>
            </p:nvSpPr>
            <p:spPr>
              <a:xfrm>
                <a:off x="6096000" y="4819427"/>
                <a:ext cx="1805491" cy="654799"/>
              </a:xfrm>
              <a:prstGeom prst="flowChart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095998" y="4916245"/>
                <a:ext cx="180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Database.Config</a:t>
                </a:r>
                <a:endParaRPr lang="zh-CN" altLang="en-US" dirty="0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125161" y="4247922"/>
              <a:ext cx="1559858" cy="56296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dirty="0" smtClean="0"/>
                <a:t>Titan/</a:t>
              </a:r>
              <a:r>
                <a:rPr lang="en-US" altLang="zh-CN" dirty="0" err="1" smtClean="0"/>
                <a:t>Qconfig</a:t>
              </a:r>
              <a:endParaRPr lang="zh-CN" altLang="en-US" dirty="0"/>
            </a:p>
          </p:txBody>
        </p:sp>
        <p:sp>
          <p:nvSpPr>
            <p:cNvPr id="16" name="流程图: 磁盘 15"/>
            <p:cNvSpPr/>
            <p:nvPr/>
          </p:nvSpPr>
          <p:spPr>
            <a:xfrm>
              <a:off x="5261388" y="5605580"/>
              <a:ext cx="1194099" cy="716309"/>
            </a:xfrm>
            <a:prstGeom prst="flowChartMagneticDisk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磁盘 16"/>
            <p:cNvSpPr/>
            <p:nvPr/>
          </p:nvSpPr>
          <p:spPr>
            <a:xfrm>
              <a:off x="8334935" y="5605579"/>
              <a:ext cx="1140310" cy="716309"/>
            </a:xfrm>
            <a:prstGeom prst="flowChartMagneticDisk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5" idx="2"/>
              <a:endCxn id="8" idx="0"/>
            </p:cNvCxnSpPr>
            <p:nvPr/>
          </p:nvCxnSpPr>
          <p:spPr>
            <a:xfrm>
              <a:off x="7315201" y="2348643"/>
              <a:ext cx="0" cy="5738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8" idx="1"/>
              <a:endCxn id="10" idx="0"/>
            </p:cNvCxnSpPr>
            <p:nvPr/>
          </p:nvCxnSpPr>
          <p:spPr>
            <a:xfrm rot="10800000" flipV="1">
              <a:off x="5853059" y="3293674"/>
              <a:ext cx="612289" cy="95424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8" idx="3"/>
              <a:endCxn id="12" idx="0"/>
            </p:cNvCxnSpPr>
            <p:nvPr/>
          </p:nvCxnSpPr>
          <p:spPr>
            <a:xfrm>
              <a:off x="8165055" y="3293675"/>
              <a:ext cx="740035" cy="95424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0" idx="2"/>
              <a:endCxn id="16" idx="1"/>
            </p:cNvCxnSpPr>
            <p:nvPr/>
          </p:nvCxnSpPr>
          <p:spPr>
            <a:xfrm>
              <a:off x="5853058" y="4859432"/>
              <a:ext cx="5380" cy="7461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2" idx="2"/>
              <a:endCxn id="17" idx="1"/>
            </p:cNvCxnSpPr>
            <p:nvPr/>
          </p:nvCxnSpPr>
          <p:spPr>
            <a:xfrm>
              <a:off x="8905090" y="4810891"/>
              <a:ext cx="0" cy="794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4787153" y="3451425"/>
              <a:ext cx="1065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</a:t>
              </a:r>
              <a:r>
                <a:rPr lang="en-US" altLang="zh-CN" dirty="0" err="1" smtClean="0"/>
                <a:t>nv</a:t>
              </a:r>
              <a:r>
                <a:rPr lang="en-US" altLang="zh-CN" dirty="0" smtClean="0"/>
                <a:t>=dev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961344" y="3451425"/>
              <a:ext cx="2705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env</a:t>
              </a:r>
              <a:r>
                <a:rPr lang="en-US" altLang="zh-CN" dirty="0" smtClean="0"/>
                <a:t>=fat/</a:t>
              </a:r>
              <a:r>
                <a:rPr lang="en-US" altLang="zh-CN" dirty="0" err="1" smtClean="0"/>
                <a:t>uat</a:t>
              </a:r>
              <a:r>
                <a:rPr lang="en-US" altLang="zh-CN" dirty="0" smtClean="0"/>
                <a:t>/pro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916680" y="5129360"/>
              <a:ext cx="193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dirty="0" smtClean="0"/>
                <a:t>onnection string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961344" y="5103757"/>
              <a:ext cx="193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r>
                <a:rPr lang="en-US" altLang="zh-CN" dirty="0" smtClean="0"/>
                <a:t>onnection string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443370" y="6428777"/>
              <a:ext cx="1721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</a:t>
              </a:r>
              <a:r>
                <a:rPr lang="en-US" altLang="zh-CN" dirty="0" smtClean="0"/>
                <a:t>ev DB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256494" y="6428777"/>
              <a:ext cx="2299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</a:t>
              </a:r>
              <a:r>
                <a:rPr lang="en-US" altLang="zh-CN" dirty="0" smtClean="0"/>
                <a:t>at/</a:t>
              </a:r>
              <a:r>
                <a:rPr lang="en-US" altLang="zh-CN" dirty="0" err="1" smtClean="0"/>
                <a:t>uat</a:t>
              </a:r>
              <a:r>
                <a:rPr lang="en-US" altLang="zh-CN" dirty="0" smtClean="0"/>
                <a:t>/pro DB</a:t>
              </a:r>
              <a:endParaRPr lang="zh-CN" altLang="en-US" dirty="0"/>
            </a:p>
          </p:txBody>
        </p:sp>
      </p:grpSp>
      <p:sp>
        <p:nvSpPr>
          <p:cNvPr id="46" name="动作按钮: 第一张 45">
            <a:hlinkClick r:id="rId2" action="ppaction://hlinksldjump" highlightClick="1"/>
          </p:cNvPr>
          <p:cNvSpPr/>
          <p:nvPr/>
        </p:nvSpPr>
        <p:spPr>
          <a:xfrm>
            <a:off x="10789921" y="5800179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5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从</a:t>
            </a:r>
            <a:r>
              <a:rPr lang="en-US" altLang="zh-CN" b="1" dirty="0" err="1" smtClean="0"/>
              <a:t>server.properties</a:t>
            </a:r>
            <a:r>
              <a:rPr lang="zh-CN" altLang="en-US" dirty="0"/>
              <a:t>文件</a:t>
            </a:r>
            <a:r>
              <a:rPr lang="zh-CN" altLang="en-US" dirty="0" smtClean="0"/>
              <a:t>中获取环境</a:t>
            </a:r>
            <a:r>
              <a:rPr lang="zh-CN" altLang="en-US" dirty="0"/>
              <a:t>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b="1" dirty="0" smtClean="0"/>
              <a:t>该</a:t>
            </a:r>
            <a:r>
              <a:rPr lang="zh-CN" altLang="en-US" sz="1800" b="1" dirty="0"/>
              <a:t>文件位置如下：</a:t>
            </a:r>
          </a:p>
          <a:p>
            <a:r>
              <a:rPr lang="en-US" altLang="zh-CN" sz="2000" dirty="0"/>
              <a:t>Windows: C:\opt\settings\server.properties</a:t>
            </a:r>
          </a:p>
          <a:p>
            <a:r>
              <a:rPr lang="en-US" altLang="zh-CN" sz="2000" dirty="0"/>
              <a:t>Linux: /opt/settings/</a:t>
            </a:r>
            <a:r>
              <a:rPr lang="en-US" altLang="zh-CN" sz="2000" dirty="0" err="1"/>
              <a:t>server.properties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/>
              <a:t>环境配置示例如下：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2000" dirty="0" err="1" smtClean="0"/>
              <a:t>env</a:t>
            </a:r>
            <a:r>
              <a:rPr lang="en-US" altLang="zh-CN" sz="2000" dirty="0" smtClean="0"/>
              <a:t>=FAT</a:t>
            </a:r>
          </a:p>
          <a:p>
            <a:pPr marL="0" indent="0">
              <a:buNone/>
            </a:pPr>
            <a:r>
              <a:rPr lang="en-US" altLang="zh-CN" sz="2000" dirty="0" err="1" smtClean="0"/>
              <a:t>subenv</a:t>
            </a:r>
            <a:r>
              <a:rPr lang="en-US" altLang="zh-CN" sz="2000" dirty="0" smtClean="0"/>
              <a:t>=FAT7</a:t>
            </a:r>
          </a:p>
          <a:p>
            <a:r>
              <a:rPr lang="zh-CN" altLang="en-US" sz="1600" dirty="0" smtClean="0"/>
              <a:t>如不需要使用子环境，则无需配置 </a:t>
            </a:r>
            <a:r>
              <a:rPr lang="en-US" altLang="zh-CN" sz="1600" dirty="0" err="1" smtClean="0"/>
              <a:t>subenv</a:t>
            </a:r>
            <a:endParaRPr lang="en-US" altLang="zh-CN" sz="1600" dirty="0" smtClean="0"/>
          </a:p>
          <a:p>
            <a:r>
              <a:rPr lang="zh-CN" altLang="en-US" sz="1600" dirty="0" smtClean="0"/>
              <a:t>如果子环境没有找到用户配置的 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，那么</a:t>
            </a:r>
            <a:r>
              <a:rPr lang="en-US" altLang="zh-CN" sz="1600" dirty="0" smtClean="0"/>
              <a:t>Titan</a:t>
            </a:r>
            <a:r>
              <a:rPr lang="zh-CN" altLang="en-US" sz="1600" dirty="0" smtClean="0"/>
              <a:t>会去主环境查找 </a:t>
            </a:r>
            <a:r>
              <a:rPr lang="en-US" altLang="zh-CN" sz="1600" dirty="0" smtClean="0"/>
              <a:t>key</a:t>
            </a:r>
            <a:endParaRPr lang="zh-CN" altLang="en-US" sz="1600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4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-dev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配置开发环境</a:t>
            </a:r>
          </a:p>
          <a:p>
            <a:pPr marL="0" indent="0">
              <a:buNone/>
            </a:pPr>
            <a:r>
              <a:rPr lang="zh-CN" altLang="en-US" dirty="0"/>
              <a:t>如要指定</a:t>
            </a:r>
            <a:r>
              <a:rPr lang="en-US" altLang="zh-CN" dirty="0"/>
              <a:t>dev</a:t>
            </a:r>
            <a:r>
              <a:rPr lang="zh-CN" altLang="en-US" dirty="0"/>
              <a:t>环境，可以有如下做法</a:t>
            </a:r>
            <a:r>
              <a:rPr lang="zh-CN" altLang="en-US" dirty="0" smtClean="0"/>
              <a:t>（</a:t>
            </a:r>
            <a:r>
              <a:rPr lang="zh-CN" altLang="en-US" b="1" dirty="0" smtClean="0"/>
              <a:t>四选</a:t>
            </a:r>
            <a:r>
              <a:rPr lang="zh-CN" altLang="en-US" b="1" dirty="0"/>
              <a:t>一即可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Dal.config</a:t>
            </a:r>
            <a:r>
              <a:rPr lang="zh-CN" altLang="en-US" dirty="0" smtClean="0"/>
              <a:t>中配置</a:t>
            </a:r>
            <a:r>
              <a:rPr lang="en-US" altLang="zh-CN" dirty="0" err="1" smtClean="0"/>
              <a:t>useLocal</a:t>
            </a:r>
            <a:r>
              <a:rPr lang="zh-CN" altLang="en-US" dirty="0" smtClean="0"/>
              <a:t>，示例如下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dirty="0" smtClean="0"/>
              <a:t>    &lt;</a:t>
            </a:r>
            <a:r>
              <a:rPr lang="en-US" altLang="zh-CN" sz="2200" dirty="0" err="1" smtClean="0"/>
              <a:t>ConnectionLocator</a:t>
            </a:r>
            <a:r>
              <a:rPr lang="en-US" altLang="zh-CN" sz="2200" dirty="0" smtClean="0"/>
              <a:t>&gt;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&lt;settings&gt;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       &lt;</a:t>
            </a:r>
            <a:r>
              <a:rPr lang="en-US" altLang="zh-CN" sz="2200" dirty="0" err="1" smtClean="0"/>
              <a:t>useLocalConfig</a:t>
            </a:r>
            <a:r>
              <a:rPr lang="en-US" altLang="zh-CN" sz="2200" dirty="0" smtClean="0"/>
              <a:t>&gt;true&lt;/</a:t>
            </a:r>
            <a:r>
              <a:rPr lang="en-US" altLang="zh-CN" sz="2200" dirty="0" err="1" smtClean="0"/>
              <a:t>useLocalConfig</a:t>
            </a:r>
            <a:r>
              <a:rPr lang="en-US" altLang="zh-CN" sz="2200" dirty="0" smtClean="0"/>
              <a:t>&gt;</a:t>
            </a:r>
          </a:p>
          <a:p>
            <a:pPr marL="0" indent="0">
              <a:buNone/>
            </a:pPr>
            <a:r>
              <a:rPr lang="en-US" altLang="zh-CN" sz="2200" dirty="0" smtClean="0"/>
              <a:t>	&lt;</a:t>
            </a:r>
            <a:r>
              <a:rPr lang="en-US" altLang="zh-CN" sz="2200" dirty="0" err="1" smtClean="0"/>
              <a:t>dataSourceConfigureProvider</a:t>
            </a:r>
            <a:r>
              <a:rPr lang="en-US" altLang="zh-CN" sz="2200" dirty="0" smtClean="0"/>
              <a:t>&gt;</a:t>
            </a:r>
            <a:r>
              <a:rPr lang="en-US" altLang="zh-CN" sz="2200" dirty="0" err="1" smtClean="0"/>
              <a:t>com.ctrip.datasource.titan.TitanProvider</a:t>
            </a:r>
            <a:r>
              <a:rPr lang="en-US" altLang="zh-CN" sz="2200" dirty="0" smtClean="0"/>
              <a:t>&lt;/</a:t>
            </a:r>
            <a:r>
              <a:rPr lang="en-US" altLang="zh-CN" sz="2200" dirty="0" err="1" smtClean="0"/>
              <a:t>dataSourceConfigureProvider</a:t>
            </a:r>
            <a:r>
              <a:rPr lang="en-US" altLang="zh-CN" sz="2200" dirty="0" smtClean="0"/>
              <a:t>&gt;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  &lt;/settings&gt;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&lt;/</a:t>
            </a:r>
            <a:r>
              <a:rPr lang="en-US" altLang="zh-CN" sz="2200" dirty="0" err="1" smtClean="0"/>
              <a:t>ConnectionLocator</a:t>
            </a:r>
            <a:r>
              <a:rPr lang="en-US" altLang="zh-CN" sz="2200" dirty="0" smtClean="0"/>
              <a:t>&gt;</a:t>
            </a:r>
            <a:endParaRPr lang="zh-CN" altLang="en-US" sz="2200" dirty="0"/>
          </a:p>
          <a:p>
            <a:r>
              <a:rPr lang="zh-CN" altLang="en-US" dirty="0"/>
              <a:t>配置</a:t>
            </a:r>
            <a:r>
              <a:rPr lang="en-US" altLang="zh-CN" dirty="0" err="1"/>
              <a:t>server.properties</a:t>
            </a:r>
            <a:r>
              <a:rPr lang="zh-CN" altLang="en-US" dirty="0"/>
              <a:t>里面的</a:t>
            </a:r>
            <a:r>
              <a:rPr lang="en-US" altLang="zh-CN" dirty="0" err="1"/>
              <a:t>env</a:t>
            </a:r>
            <a:r>
              <a:rPr lang="en-US" altLang="zh-CN" dirty="0"/>
              <a:t>=dev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JVM</a:t>
            </a:r>
            <a:r>
              <a:rPr lang="zh-CN" altLang="en-US" dirty="0"/>
              <a:t>运行参数指定环境</a:t>
            </a:r>
            <a:r>
              <a:rPr lang="en-US" altLang="zh-CN" dirty="0" err="1"/>
              <a:t>env</a:t>
            </a:r>
            <a:r>
              <a:rPr lang="en-US" altLang="zh-CN" dirty="0"/>
              <a:t>=dev</a:t>
            </a:r>
          </a:p>
          <a:p>
            <a:r>
              <a:rPr lang="zh-CN" altLang="en-US" dirty="0"/>
              <a:t>不配置</a:t>
            </a:r>
            <a:r>
              <a:rPr lang="en-US" altLang="zh-CN" dirty="0" err="1"/>
              <a:t>server.properties</a:t>
            </a:r>
            <a:r>
              <a:rPr lang="zh-CN" altLang="en-US" dirty="0"/>
              <a:t>或者</a:t>
            </a:r>
            <a:r>
              <a:rPr lang="en-US" altLang="zh-CN" dirty="0" err="1"/>
              <a:t>server.properties</a:t>
            </a:r>
            <a:r>
              <a:rPr lang="zh-CN" altLang="en-US" dirty="0"/>
              <a:t>里面不放任何内容</a:t>
            </a:r>
          </a:p>
          <a:p>
            <a:pPr marL="0" indent="0"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注意：</a:t>
            </a:r>
            <a:r>
              <a:rPr lang="en-US" altLang="zh-CN" i="1" dirty="0" smtClean="0">
                <a:solidFill>
                  <a:srgbClr val="FF0000"/>
                </a:solidFill>
              </a:rPr>
              <a:t>dev</a:t>
            </a:r>
            <a:r>
              <a:rPr lang="zh-CN" altLang="en-US" i="1" dirty="0">
                <a:solidFill>
                  <a:srgbClr val="FF0000"/>
                </a:solidFill>
              </a:rPr>
              <a:t>环境</a:t>
            </a:r>
            <a:r>
              <a:rPr lang="zh-CN" altLang="en-US" i="1" dirty="0" smtClean="0">
                <a:solidFill>
                  <a:srgbClr val="FF0000"/>
                </a:solidFill>
              </a:rPr>
              <a:t>需要配置本地</a:t>
            </a:r>
            <a:r>
              <a:rPr lang="en-US" altLang="zh-CN" i="1" dirty="0" err="1" smtClean="0">
                <a:solidFill>
                  <a:srgbClr val="FF0000"/>
                </a:solidFill>
              </a:rPr>
              <a:t>database.config</a:t>
            </a:r>
            <a:r>
              <a:rPr lang="zh-CN" altLang="en-US" i="1" dirty="0" smtClean="0">
                <a:solidFill>
                  <a:srgbClr val="FF0000"/>
                </a:solidFill>
              </a:rPr>
              <a:t>用于获取</a:t>
            </a:r>
            <a:r>
              <a:rPr lang="zh-CN" altLang="en-US" i="1" dirty="0">
                <a:solidFill>
                  <a:srgbClr val="FF0000"/>
                </a:solidFill>
              </a:rPr>
              <a:t>数据库连接</a:t>
            </a:r>
            <a:r>
              <a:rPr lang="zh-CN" altLang="en-US" i="1" dirty="0" smtClean="0">
                <a:solidFill>
                  <a:srgbClr val="FF0000"/>
                </a:solidFill>
              </a:rPr>
              <a:t>串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8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Database.Config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sz="5100" b="1" dirty="0" smtClean="0"/>
              <a:t>1</a:t>
            </a:r>
            <a:r>
              <a:rPr lang="zh-CN" altLang="en-US" sz="5100" b="1" dirty="0" smtClean="0"/>
              <a:t>、作用：</a:t>
            </a:r>
            <a:r>
              <a:rPr lang="zh-CN" altLang="en-US" sz="5100" dirty="0" smtClean="0"/>
              <a:t>配置开发</a:t>
            </a:r>
            <a:r>
              <a:rPr lang="zh-CN" altLang="en-US" sz="5100" dirty="0"/>
              <a:t>环境数据库连接串</a:t>
            </a:r>
            <a:r>
              <a:rPr lang="zh-CN" altLang="en-US" sz="5100" dirty="0" smtClean="0"/>
              <a:t>信息</a:t>
            </a:r>
            <a:endParaRPr lang="en-US" altLang="zh-CN" sz="5100" dirty="0" smtClean="0"/>
          </a:p>
          <a:p>
            <a:pPr marL="0" indent="0">
              <a:buNone/>
            </a:pPr>
            <a:r>
              <a:rPr lang="en-US" altLang="zh-CN" sz="5100" b="1" dirty="0" smtClean="0"/>
              <a:t>2</a:t>
            </a:r>
            <a:r>
              <a:rPr lang="zh-CN" altLang="en-US" sz="5100" b="1" dirty="0" smtClean="0"/>
              <a:t>、位置</a:t>
            </a:r>
            <a:endParaRPr lang="zh-CN" altLang="en-US" sz="51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默认位置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Windows</a:t>
            </a:r>
            <a:r>
              <a:rPr lang="zh-CN" altLang="en-US" dirty="0"/>
              <a:t>目录：</a:t>
            </a:r>
            <a:r>
              <a:rPr lang="en-US" altLang="zh-CN" dirty="0"/>
              <a:t>D:/WebSites/CtripAppData/Database.Config</a:t>
            </a:r>
          </a:p>
          <a:p>
            <a:pPr marL="0" indent="0">
              <a:buNone/>
            </a:pPr>
            <a:r>
              <a:rPr lang="en-US" altLang="zh-CN" dirty="0" smtClean="0"/>
              <a:t>    Linux</a:t>
            </a:r>
            <a:r>
              <a:rPr lang="zh-CN" altLang="en-US" dirty="0"/>
              <a:t>目录：</a:t>
            </a:r>
            <a:r>
              <a:rPr lang="en-US" altLang="zh-CN" dirty="0"/>
              <a:t>/</a:t>
            </a:r>
            <a:r>
              <a:rPr lang="en-US" altLang="zh-CN" dirty="0" smtClean="0"/>
              <a:t>opt/</a:t>
            </a:r>
            <a:r>
              <a:rPr lang="en-US" altLang="zh-CN" dirty="0" err="1" smtClean="0"/>
              <a:t>ctrip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AppData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Database.Config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配置于项目</a:t>
            </a:r>
            <a:r>
              <a:rPr lang="zh-CN" altLang="en-US" b="1" dirty="0" smtClean="0"/>
              <a:t>中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dirty="0" err="1" smtClean="0"/>
              <a:t>Dal.config</a:t>
            </a:r>
            <a:r>
              <a:rPr lang="zh-CN" altLang="en-US" dirty="0" smtClean="0"/>
              <a:t>中加如下配置：</a:t>
            </a: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      </a:t>
            </a:r>
            <a:r>
              <a:rPr lang="en-US" altLang="zh-CN" sz="2700" dirty="0"/>
              <a:t>&lt;</a:t>
            </a:r>
            <a:r>
              <a:rPr lang="en-US" altLang="zh-CN" sz="2700" dirty="0" err="1"/>
              <a:t>ConnectionLocator</a:t>
            </a:r>
            <a:r>
              <a:rPr lang="en-US" altLang="zh-CN" sz="27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         &lt;settings&gt;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	&lt;</a:t>
            </a:r>
            <a:r>
              <a:rPr lang="en-US" altLang="zh-CN" sz="2700" dirty="0" err="1"/>
              <a:t>databaseConfigLocation</a:t>
            </a:r>
            <a:r>
              <a:rPr lang="en-US" altLang="zh-CN" sz="2700" dirty="0"/>
              <a:t>&gt;$</a:t>
            </a:r>
            <a:r>
              <a:rPr lang="en-US" altLang="zh-CN" sz="2700" dirty="0" err="1"/>
              <a:t>classpath</a:t>
            </a:r>
            <a:r>
              <a:rPr lang="en-US" altLang="zh-CN" sz="2700" dirty="0"/>
              <a:t>&lt;/</a:t>
            </a:r>
            <a:r>
              <a:rPr lang="en-US" altLang="zh-CN" sz="2700" dirty="0" err="1"/>
              <a:t>databaseConfigLocation</a:t>
            </a:r>
            <a:r>
              <a:rPr lang="en-US" altLang="zh-CN" sz="27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	</a:t>
            </a:r>
            <a:r>
              <a:rPr lang="en-US" altLang="zh-CN" sz="2700" dirty="0" smtClean="0"/>
              <a:t>&lt;</a:t>
            </a:r>
            <a:r>
              <a:rPr lang="en-US" altLang="zh-CN" sz="2700" dirty="0" err="1"/>
              <a:t>dataSourceConfigureProvider</a:t>
            </a:r>
            <a:r>
              <a:rPr lang="en-US" altLang="zh-CN" sz="2700" dirty="0"/>
              <a:t>&gt;</a:t>
            </a:r>
            <a:r>
              <a:rPr lang="en-US" altLang="zh-CN" sz="2700" dirty="0" err="1"/>
              <a:t>com.ctrip.datasource.titan.TitanProvider</a:t>
            </a:r>
            <a:r>
              <a:rPr lang="en-US" altLang="zh-CN" sz="2700" dirty="0"/>
              <a:t>&lt;/</a:t>
            </a:r>
            <a:r>
              <a:rPr lang="en-US" altLang="zh-CN" sz="2700" dirty="0" err="1"/>
              <a:t>dataSourceConfigureProvider</a:t>
            </a:r>
            <a:r>
              <a:rPr lang="en-US" altLang="zh-CN" sz="2700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         &lt;/settings&gt;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700" dirty="0"/>
              <a:t>      &lt;/</a:t>
            </a:r>
            <a:r>
              <a:rPr lang="en-US" altLang="zh-CN" sz="2700" dirty="0" err="1"/>
              <a:t>ConnectionLocator</a:t>
            </a:r>
            <a:r>
              <a:rPr lang="en-US" altLang="zh-CN" sz="2700" dirty="0"/>
              <a:t>&gt;</a:t>
            </a:r>
            <a:endParaRPr lang="zh-CN" altLang="en-US" sz="2700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0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Database.Config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、示例</a:t>
            </a:r>
            <a:endParaRPr lang="en-US" altLang="zh-CN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&lt;?xml version="1.0" encoding="UTF-8"?&gt;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connectionStrings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Version="dev"</a:t>
            </a:r>
            <a:r>
              <a:rPr lang="en-US" altLang="zh-CN" sz="1600" dirty="0" smtClean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i="1" dirty="0" smtClean="0"/>
              <a:t>  &lt;!--</a:t>
            </a:r>
            <a:r>
              <a:rPr lang="en-US" altLang="zh-CN" sz="1600" i="1" dirty="0" err="1" smtClean="0"/>
              <a:t>mysql</a:t>
            </a:r>
            <a:r>
              <a:rPr lang="zh-CN" altLang="en-US" sz="1600" i="1" dirty="0" smtClean="0"/>
              <a:t>示例</a:t>
            </a:r>
            <a:r>
              <a:rPr lang="en-US" altLang="zh-CN" sz="1600" i="1" dirty="0" smtClean="0"/>
              <a:t>--&gt;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  &lt;add </a:t>
            </a:r>
            <a:r>
              <a:rPr lang="en-US" altLang="zh-CN" sz="1600" b="1" dirty="0" smtClean="0"/>
              <a:t>name="DalService2DB_W" </a:t>
            </a:r>
            <a:r>
              <a:rPr lang="en-US" altLang="zh-CN" sz="1600" b="1" dirty="0" err="1" smtClean="0"/>
              <a:t>connectionString</a:t>
            </a:r>
            <a:r>
              <a:rPr lang="en-US" altLang="zh-CN" sz="1600" dirty="0" smtClean="0"/>
              <a:t>="Server=DST56614;port=3306;UID=</a:t>
            </a:r>
            <a:r>
              <a:rPr lang="en-US" altLang="zh-CN" sz="1600" dirty="0" err="1" smtClean="0"/>
              <a:t>root;password</a:t>
            </a:r>
            <a:r>
              <a:rPr lang="en-US" altLang="zh-CN" sz="1600" dirty="0" smtClean="0"/>
              <a:t>=!QAZ@WSX1qaz2wsx;database=</a:t>
            </a:r>
            <a:r>
              <a:rPr lang="en-US" altLang="zh-CN" sz="1600" dirty="0" err="1" smtClean="0"/>
              <a:t>llj_test</a:t>
            </a:r>
            <a:r>
              <a:rPr lang="en-US" altLang="zh-CN" sz="1600" dirty="0" smtClean="0"/>
              <a:t>;" </a:t>
            </a:r>
            <a:r>
              <a:rPr lang="en-US" altLang="zh-CN" sz="1600" dirty="0" err="1" smtClean="0"/>
              <a:t>providerName</a:t>
            </a:r>
            <a:r>
              <a:rPr lang="en-US" altLang="zh-CN" sz="1600" dirty="0" smtClean="0"/>
              <a:t>="</a:t>
            </a:r>
            <a:r>
              <a:rPr lang="en-US" altLang="zh-CN" sz="1600" dirty="0" err="1" smtClean="0"/>
              <a:t>Arch.Data.MySqlProvider</a:t>
            </a:r>
            <a:r>
              <a:rPr lang="en-US" altLang="zh-CN" sz="1600" dirty="0" smtClean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  </a:t>
            </a:r>
            <a:r>
              <a:rPr lang="en-US" altLang="zh-CN" sz="1600" i="1" dirty="0" smtClean="0"/>
              <a:t>&lt;!--</a:t>
            </a:r>
            <a:r>
              <a:rPr lang="en-US" altLang="zh-CN" sz="1600" i="1" dirty="0" err="1" smtClean="0"/>
              <a:t>sqlserver</a:t>
            </a:r>
            <a:r>
              <a:rPr lang="zh-CN" altLang="en-US" sz="1600" i="1" dirty="0" smtClean="0"/>
              <a:t>示例</a:t>
            </a:r>
            <a:r>
              <a:rPr lang="en-US" altLang="zh-CN" sz="1600" i="1" dirty="0" smtClean="0"/>
              <a:t>--&gt;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  &lt;add </a:t>
            </a:r>
            <a:r>
              <a:rPr lang="en-US" altLang="zh-CN" sz="1600" b="1" dirty="0" smtClean="0"/>
              <a:t>name="</a:t>
            </a:r>
            <a:r>
              <a:rPr lang="en-US" altLang="zh-CN" sz="1600" b="1" dirty="0" err="1" smtClean="0"/>
              <a:t>DalServiceDB</a:t>
            </a:r>
            <a:r>
              <a:rPr lang="en-US" altLang="zh-CN" sz="1600" b="1" dirty="0" smtClean="0"/>
              <a:t>" </a:t>
            </a:r>
            <a:r>
              <a:rPr lang="en-US" altLang="zh-CN" sz="1600" b="1" dirty="0" err="1" smtClean="0"/>
              <a:t>connectionString</a:t>
            </a:r>
            <a:r>
              <a:rPr lang="en-US" altLang="zh-CN" sz="1600" dirty="0" smtClean="0"/>
              <a:t>="Server=DST56614,1433;UID=</a:t>
            </a:r>
            <a:r>
              <a:rPr lang="en-US" altLang="zh-CN" sz="1600" dirty="0" err="1" smtClean="0"/>
              <a:t>sa;password</a:t>
            </a:r>
            <a:r>
              <a:rPr lang="en-US" altLang="zh-CN" sz="1600" dirty="0" smtClean="0"/>
              <a:t>=!QAZ@WSX1qaz2wsx;database=</a:t>
            </a:r>
            <a:r>
              <a:rPr lang="en-US" altLang="zh-CN" sz="1600" dirty="0" err="1" smtClean="0"/>
              <a:t>llj</a:t>
            </a:r>
            <a:r>
              <a:rPr lang="en-US" altLang="zh-CN" sz="1600" dirty="0" smtClean="0"/>
              <a:t>;" </a:t>
            </a:r>
            <a:r>
              <a:rPr lang="en-US" altLang="zh-CN" sz="1600" dirty="0" err="1" smtClean="0"/>
              <a:t>providerName</a:t>
            </a:r>
            <a:r>
              <a:rPr lang="en-US" altLang="zh-CN" sz="1600" dirty="0" smtClean="0"/>
              <a:t>="</a:t>
            </a:r>
            <a:r>
              <a:rPr lang="en-US" altLang="zh-CN" sz="1600" dirty="0" err="1" smtClean="0"/>
              <a:t>System.Data.SqlClient</a:t>
            </a:r>
            <a:r>
              <a:rPr lang="en-US" altLang="zh-CN" sz="1600" dirty="0" smtClean="0"/>
              <a:t>"/&gt;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connectionStrings</a:t>
            </a:r>
            <a:r>
              <a:rPr lang="en-US" altLang="zh-CN" sz="1600" dirty="0" smtClean="0"/>
              <a:t>&gt;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i="1" dirty="0" smtClean="0"/>
              <a:t>注意：</a:t>
            </a:r>
            <a:r>
              <a:rPr lang="en-US" altLang="zh-CN" sz="1600" i="1" dirty="0" smtClean="0"/>
              <a:t>name</a:t>
            </a:r>
            <a:r>
              <a:rPr lang="zh-CN" altLang="en-US" sz="1600" i="1" dirty="0" smtClean="0"/>
              <a:t>表示</a:t>
            </a:r>
            <a:r>
              <a:rPr lang="en-US" altLang="zh-CN" sz="1600" i="1" dirty="0" smtClean="0"/>
              <a:t>Titan Key</a:t>
            </a:r>
          </a:p>
          <a:p>
            <a:pPr marL="0" indent="0">
              <a:buNone/>
            </a:pPr>
            <a:r>
              <a:rPr lang="en-US" altLang="zh-CN" sz="1600" i="1" dirty="0"/>
              <a:t> </a:t>
            </a:r>
            <a:r>
              <a:rPr lang="en-US" altLang="zh-CN" sz="1600" i="1" dirty="0" smtClean="0"/>
              <a:t>          </a:t>
            </a:r>
            <a:r>
              <a:rPr lang="zh-CN" altLang="en-US" sz="1600" i="1" dirty="0" smtClean="0"/>
              <a:t>红标</a:t>
            </a:r>
            <a:r>
              <a:rPr lang="en-US" altLang="zh-CN" sz="1600" b="1" i="1" dirty="0" smtClean="0">
                <a:solidFill>
                  <a:srgbClr val="FF0000"/>
                </a:solidFill>
              </a:rPr>
              <a:t>Version=“dev”</a:t>
            </a:r>
            <a:r>
              <a:rPr lang="zh-CN" altLang="en-US" sz="1600" i="1" dirty="0" smtClean="0"/>
              <a:t>一定要配置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0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 smtClean="0"/>
              <a:t>-</a:t>
            </a:r>
            <a:r>
              <a:rPr lang="zh-CN" altLang="en-US" dirty="0"/>
              <a:t>连接</a:t>
            </a:r>
            <a:r>
              <a:rPr lang="zh-CN" altLang="en-US" dirty="0" smtClean="0"/>
              <a:t>池配置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database.properties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、作用：</a:t>
            </a:r>
            <a:r>
              <a:rPr lang="zh-CN" altLang="en-US" sz="2000" dirty="0" smtClean="0"/>
              <a:t>用于配置数据源连接池属性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、位置：</a:t>
            </a:r>
            <a:r>
              <a:rPr lang="en-US" altLang="zh-CN" sz="2000" dirty="0" err="1" smtClean="0"/>
              <a:t>Qconfig</a:t>
            </a:r>
            <a:r>
              <a:rPr lang="zh-CN" altLang="en-US" sz="2000" dirty="0" smtClean="0"/>
              <a:t>应用对应环境下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、配置方法</a:t>
            </a:r>
            <a:r>
              <a:rPr lang="en-US" altLang="zh-CN" sz="2000"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700" dirty="0" smtClean="0"/>
              <a:t>不配置，则使用</a:t>
            </a:r>
            <a:r>
              <a:rPr lang="en-US" altLang="zh-CN" sz="1700" dirty="0" smtClean="0"/>
              <a:t>dal</a:t>
            </a:r>
            <a:r>
              <a:rPr lang="zh-CN" altLang="en-US" sz="1700" dirty="0" smtClean="0"/>
              <a:t>全局默认配置</a:t>
            </a:r>
            <a:endParaRPr lang="en-US" altLang="zh-CN" sz="17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700" dirty="0" smtClean="0"/>
              <a:t>配置：</a:t>
            </a:r>
            <a:r>
              <a:rPr lang="en-US" altLang="zh-CN" sz="1700" dirty="0" err="1" smtClean="0"/>
              <a:t>Qconfig</a:t>
            </a:r>
            <a:r>
              <a:rPr lang="zh-CN" altLang="en-US" sz="1700" dirty="0" smtClean="0"/>
              <a:t>应用对应环境下添加</a:t>
            </a:r>
            <a:r>
              <a:rPr lang="zh-CN" altLang="en-US" sz="1700" b="1" dirty="0" smtClean="0">
                <a:solidFill>
                  <a:srgbClr val="FF0000"/>
                </a:solidFill>
              </a:rPr>
              <a:t>继承文件</a:t>
            </a:r>
            <a:r>
              <a:rPr lang="zh-CN" altLang="en-US" sz="1700" dirty="0" smtClean="0"/>
              <a:t>，选择继承</a:t>
            </a:r>
            <a:r>
              <a:rPr lang="en-US" altLang="zh-CN" sz="1700" dirty="0" smtClean="0"/>
              <a:t>dal</a:t>
            </a:r>
            <a:r>
              <a:rPr lang="zh-CN" altLang="en-US" sz="1700" dirty="0" smtClean="0"/>
              <a:t>全局配置</a:t>
            </a:r>
            <a:endParaRPr lang="en-US" altLang="zh-CN" sz="1700" dirty="0" smtClean="0"/>
          </a:p>
          <a:p>
            <a:r>
              <a:rPr lang="zh-CN" altLang="en-US" sz="1500" dirty="0" smtClean="0"/>
              <a:t>自定义全局配置：直接在文件中加入需要配置的属性，如</a:t>
            </a:r>
            <a:r>
              <a:rPr lang="en-US" altLang="zh-CN" sz="1500" dirty="0" err="1" smtClean="0"/>
              <a:t>minIdle</a:t>
            </a:r>
            <a:r>
              <a:rPr lang="en-US" altLang="zh-CN" sz="1500" dirty="0" smtClean="0"/>
              <a:t>=10</a:t>
            </a:r>
          </a:p>
          <a:p>
            <a:r>
              <a:rPr lang="zh-CN" altLang="en-US" sz="1500" dirty="0" smtClean="0"/>
              <a:t>自定义单个数据源配置：在属性前加入数据源对应</a:t>
            </a:r>
            <a:r>
              <a:rPr lang="en-US" altLang="zh-CN" sz="1500" dirty="0" err="1" smtClean="0"/>
              <a:t>TitanKey</a:t>
            </a:r>
            <a:r>
              <a:rPr lang="zh-CN" altLang="en-US" sz="1500" dirty="0" smtClean="0"/>
              <a:t>，如</a:t>
            </a:r>
            <a:r>
              <a:rPr lang="en-US" altLang="zh-CN" sz="1500" dirty="0" err="1" smtClean="0"/>
              <a:t>DalServiceDB.minIdle</a:t>
            </a:r>
            <a:r>
              <a:rPr lang="en-US" altLang="zh-CN" sz="1500" dirty="0" smtClean="0"/>
              <a:t>=10</a:t>
            </a:r>
          </a:p>
          <a:p>
            <a:pPr marL="0" indent="0">
              <a:buNone/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、生效方式：</a:t>
            </a:r>
            <a:endParaRPr lang="en-US" altLang="zh-CN" sz="2000" b="1" dirty="0" smtClean="0"/>
          </a:p>
          <a:p>
            <a:r>
              <a:rPr lang="zh-CN" altLang="en-US" sz="1500" dirty="0" smtClean="0"/>
              <a:t>重启生效：默认情况下修改配置后需要重启应用生效</a:t>
            </a:r>
            <a:endParaRPr lang="en-US" altLang="zh-CN" sz="1500" dirty="0" smtClean="0"/>
          </a:p>
          <a:p>
            <a:r>
              <a:rPr lang="zh-CN" altLang="en-US" sz="1500" dirty="0" smtClean="0"/>
              <a:t>动态生效：在</a:t>
            </a:r>
            <a:r>
              <a:rPr lang="zh-CN" altLang="en-US" sz="1500" dirty="0"/>
              <a:t>文件中加入</a:t>
            </a:r>
            <a:r>
              <a:rPr lang="en-US" altLang="zh-CN" sz="1500" b="1" dirty="0" err="1"/>
              <a:t>enableDynamicPoolProperties</a:t>
            </a:r>
            <a:r>
              <a:rPr lang="en-US" altLang="zh-CN" sz="1500" b="1" dirty="0"/>
              <a:t>=true</a:t>
            </a:r>
            <a:r>
              <a:rPr lang="zh-CN" altLang="en-US" sz="1500" dirty="0"/>
              <a:t>配置，修改属性提交后</a:t>
            </a:r>
            <a:r>
              <a:rPr lang="en-US" altLang="zh-CN" sz="1500" dirty="0"/>
              <a:t>5</a:t>
            </a:r>
            <a:r>
              <a:rPr lang="zh-CN" altLang="en-US" sz="1500" dirty="0"/>
              <a:t>秒内动态</a:t>
            </a:r>
            <a:r>
              <a:rPr lang="zh-CN" altLang="en-US" sz="1500" dirty="0" smtClean="0"/>
              <a:t>生效</a:t>
            </a:r>
            <a:endParaRPr lang="en-US" altLang="zh-CN" sz="1500" dirty="0" smtClean="0"/>
          </a:p>
          <a:p>
            <a:pPr marL="0" indent="0">
              <a:buNone/>
            </a:pPr>
            <a:r>
              <a:rPr lang="en-US" altLang="zh-CN" sz="2000" b="1" dirty="0"/>
              <a:t>5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dal</a:t>
            </a:r>
            <a:r>
              <a:rPr lang="zh-CN" altLang="en-US" sz="2000" b="1" dirty="0"/>
              <a:t>全局默认配置及关键属性配置说明请参考：</a:t>
            </a:r>
            <a:r>
              <a:rPr lang="zh-CN" altLang="en-US" sz="2200" dirty="0">
                <a:hlinkClick r:id="rId2"/>
              </a:rPr>
              <a:t>连接池属性配置</a:t>
            </a:r>
            <a:endParaRPr lang="zh-CN" altLang="en-US" sz="2200" dirty="0"/>
          </a:p>
        </p:txBody>
      </p:sp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zh-CN" altLang="en-US" dirty="0"/>
              <a:t>增删改</a:t>
            </a:r>
            <a:r>
              <a:rPr lang="zh-CN" altLang="en-US" dirty="0" smtClean="0"/>
              <a:t>查</a:t>
            </a:r>
            <a:r>
              <a:rPr lang="en-US" altLang="zh-CN" dirty="0" smtClean="0"/>
              <a:t>-Entity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推荐使用方法：代码生成器生成</a:t>
            </a:r>
            <a:r>
              <a:rPr lang="zh-CN" altLang="en-US" dirty="0" smtClean="0"/>
              <a:t>，示例如下图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 smtClean="0"/>
              <a:t>@database</a:t>
            </a:r>
            <a:r>
              <a:rPr lang="zh-CN" altLang="en-US" sz="2000" dirty="0" smtClean="0"/>
              <a:t>为逻辑库，对应</a:t>
            </a:r>
            <a:r>
              <a:rPr lang="en-US" altLang="zh-CN" sz="2000" dirty="0" err="1" smtClean="0"/>
              <a:t>dal.config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databaseSet</a:t>
            </a:r>
            <a:r>
              <a:rPr lang="en-US" altLang="zh-CN" sz="2000" dirty="0" smtClean="0"/>
              <a:t> name</a:t>
            </a:r>
          </a:p>
          <a:p>
            <a:pPr marL="0" indent="0">
              <a:buNone/>
            </a:pPr>
            <a:r>
              <a:rPr lang="en-US" altLang="zh-CN" sz="2000" dirty="0" smtClean="0"/>
              <a:t>@Table</a:t>
            </a:r>
            <a:r>
              <a:rPr lang="zh-CN" altLang="en-US" sz="2000" dirty="0"/>
              <a:t>、</a:t>
            </a:r>
            <a:r>
              <a:rPr lang="en-US" altLang="zh-CN" sz="2000" dirty="0" smtClean="0"/>
              <a:t>@Column</a:t>
            </a:r>
            <a:r>
              <a:rPr lang="zh-CN" altLang="en-US" sz="2000" dirty="0" smtClean="0"/>
              <a:t>对应数据库表名、列名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@Id</a:t>
            </a:r>
            <a:r>
              <a:rPr lang="zh-CN" altLang="en-US" sz="2000" dirty="0" smtClean="0"/>
              <a:t>表示该字段为主键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GeneratedValue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…</a:t>
            </a:r>
            <a:r>
              <a:rPr lang="zh-CN" altLang="en-US" sz="2000" dirty="0" smtClean="0"/>
              <a:t>）表示自增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@Type</a:t>
            </a:r>
            <a:r>
              <a:rPr lang="zh-CN" altLang="en-US" sz="2000" dirty="0" smtClean="0"/>
              <a:t>为数据库字段类型对应的</a:t>
            </a:r>
            <a:r>
              <a:rPr lang="en-US" altLang="zh-CN" sz="2000" dirty="0" err="1" smtClean="0"/>
              <a:t>jdbc</a:t>
            </a:r>
            <a:r>
              <a:rPr lang="zh-CN" altLang="en-US" sz="2000" dirty="0" smtClean="0"/>
              <a:t>类型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6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注意：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r>
              <a:rPr lang="zh-CN" altLang="en-US" sz="1600" i="1" dirty="0" smtClean="0">
                <a:solidFill>
                  <a:srgbClr val="FF0000"/>
                </a:solidFill>
              </a:rPr>
              <a:t>不建议手动修改生成的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entity</a:t>
            </a:r>
          </a:p>
          <a:p>
            <a:r>
              <a:rPr lang="zh-CN" altLang="en-US" sz="1600" i="1" dirty="0" smtClean="0">
                <a:solidFill>
                  <a:srgbClr val="FF0000"/>
                </a:solidFill>
              </a:rPr>
              <a:t>主键和自增注解去除任何一个都会影响自增主键的返回</a:t>
            </a:r>
            <a:endParaRPr lang="en-US" altLang="zh-CN" sz="1600" i="1" dirty="0" smtClean="0">
              <a:solidFill>
                <a:srgbClr val="FF0000"/>
              </a:solidFill>
            </a:endParaRPr>
          </a:p>
          <a:p>
            <a:r>
              <a:rPr lang="en-US" altLang="zh-CN" sz="1600" i="1" dirty="0" smtClean="0">
                <a:solidFill>
                  <a:srgbClr val="FF0000"/>
                </a:solidFill>
              </a:rPr>
              <a:t>Dal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根据数据库驱动官方文档进行字段类型映射，如果随意修改很可能会导致类型映射异常</a:t>
            </a:r>
            <a:endParaRPr lang="zh-CN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51" y="2724944"/>
            <a:ext cx="4705350" cy="2552700"/>
          </a:xfrm>
          <a:prstGeom prst="rect">
            <a:avLst/>
          </a:prstGeom>
        </p:spPr>
      </p:pic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8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ea"/>
              <a:buAutoNum type="ea1JpnChsDbPeriod"/>
            </a:pPr>
            <a:r>
              <a:rPr lang="zh-CN" altLang="en-US" b="1" dirty="0" smtClean="0">
                <a:hlinkClick r:id="rId2" action="ppaction://hlinksldjump"/>
              </a:rPr>
              <a:t>支持框架类型</a:t>
            </a:r>
            <a:endParaRPr lang="en-US" altLang="zh-CN" b="1" dirty="0" smtClean="0">
              <a:hlinkClick r:id="rId3" action="ppaction://hlinksldjump"/>
            </a:endParaRPr>
          </a:p>
          <a:p>
            <a:pPr marL="571500" indent="-571500">
              <a:buFont typeface="+mj-ea"/>
              <a:buAutoNum type="ea1JpnChsDbPeriod" startAt="2"/>
            </a:pPr>
            <a:r>
              <a:rPr lang="zh-CN" altLang="en-US" b="1" dirty="0" smtClean="0">
                <a:hlinkClick r:id="rId3" action="ppaction://hlinksldjump"/>
              </a:rPr>
              <a:t>基本</a:t>
            </a:r>
            <a:r>
              <a:rPr lang="zh-CN" altLang="en-US" b="1" dirty="0" smtClean="0">
                <a:hlinkClick r:id="rId3" action="ppaction://hlinksldjump"/>
              </a:rPr>
              <a:t>架构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hlinkClick r:id="rId4" action="ppaction://hlinksldjump"/>
              </a:rPr>
              <a:t>依赖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配置</a:t>
            </a:r>
            <a:endParaRPr lang="en-US" altLang="zh-CN" sz="2400" b="1" dirty="0" smtClean="0"/>
          </a:p>
          <a:p>
            <a:r>
              <a:rPr lang="en-US" altLang="zh-CN" sz="2000" b="1" dirty="0" smtClean="0"/>
              <a:t>  </a:t>
            </a:r>
            <a:r>
              <a:rPr lang="en-US" altLang="zh-CN" sz="2000" b="1" dirty="0" err="1" smtClean="0">
                <a:hlinkClick r:id="rId5" action="ppaction://hlinksldjump"/>
              </a:rPr>
              <a:t>Dal.config</a:t>
            </a:r>
            <a:endParaRPr lang="en-US" altLang="zh-CN" sz="2000" b="1" dirty="0"/>
          </a:p>
          <a:p>
            <a:r>
              <a:rPr lang="zh-CN" altLang="en-US" sz="2000" b="1" dirty="0" smtClean="0"/>
              <a:t>  </a:t>
            </a:r>
            <a:r>
              <a:rPr lang="zh-CN" altLang="en-US" sz="2000" b="1" dirty="0" smtClean="0">
                <a:hlinkClick r:id="rId6" action="ppaction://hlinksldjump"/>
              </a:rPr>
              <a:t>环境与连接串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 smtClean="0"/>
              <a:t>             </a:t>
            </a:r>
            <a:r>
              <a:rPr lang="en-US" altLang="zh-CN" sz="2000" b="1" dirty="0" err="1" smtClean="0">
                <a:hlinkClick r:id="rId7" action="ppaction://hlinksldjump"/>
              </a:rPr>
              <a:t>server.properties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</a:t>
            </a:r>
            <a:r>
              <a:rPr lang="en-US" altLang="zh-CN" sz="2000" b="1" dirty="0" smtClean="0">
                <a:hlinkClick r:id="rId8" action="ppaction://hlinksldjump"/>
              </a:rPr>
              <a:t>dev</a:t>
            </a:r>
            <a:r>
              <a:rPr lang="zh-CN" altLang="en-US" sz="2000" b="1" dirty="0" smtClean="0">
                <a:hlinkClick r:id="rId8" action="ppaction://hlinksldjump"/>
              </a:rPr>
              <a:t>环境配置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</a:t>
            </a:r>
            <a:r>
              <a:rPr lang="zh-CN" altLang="en-US" sz="2000" b="1" dirty="0" smtClean="0">
                <a:hlinkClick r:id="rId9" action="ppaction://hlinksldjump"/>
              </a:rPr>
              <a:t>连接</a:t>
            </a:r>
            <a:r>
              <a:rPr lang="zh-CN" altLang="en-US" sz="2000" b="1" dirty="0">
                <a:hlinkClick r:id="rId9" action="ppaction://hlinksldjump"/>
              </a:rPr>
              <a:t>池属性配置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0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增删改查</a:t>
            </a:r>
            <a:r>
              <a:rPr lang="en-US" altLang="zh-CN" dirty="0" smtClean="0"/>
              <a:t>-DAO</a:t>
            </a:r>
            <a:endParaRPr lang="zh-CN" altLang="en-US" dirty="0"/>
          </a:p>
        </p:txBody>
      </p:sp>
      <p:cxnSp>
        <p:nvCxnSpPr>
          <p:cNvPr id="155" name="直接箭头连接符 154"/>
          <p:cNvCxnSpPr>
            <a:stCxn id="100" idx="2"/>
            <a:endCxn id="100" idx="2"/>
          </p:cNvCxnSpPr>
          <p:nvPr/>
        </p:nvCxnSpPr>
        <p:spPr>
          <a:xfrm>
            <a:off x="7286086" y="572401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组合 204"/>
          <p:cNvGrpSpPr/>
          <p:nvPr/>
        </p:nvGrpSpPr>
        <p:grpSpPr>
          <a:xfrm>
            <a:off x="2222982" y="1450292"/>
            <a:ext cx="6816699" cy="5306623"/>
            <a:chOff x="2222982" y="1450292"/>
            <a:chExt cx="6816699" cy="5306623"/>
          </a:xfrm>
        </p:grpSpPr>
        <p:grpSp>
          <p:nvGrpSpPr>
            <p:cNvPr id="180" name="组合 179"/>
            <p:cNvGrpSpPr/>
            <p:nvPr/>
          </p:nvGrpSpPr>
          <p:grpSpPr>
            <a:xfrm>
              <a:off x="2222982" y="1634958"/>
              <a:ext cx="6816699" cy="5121957"/>
              <a:chOff x="2621015" y="1436614"/>
              <a:chExt cx="6816699" cy="5121957"/>
            </a:xfrm>
          </p:grpSpPr>
          <p:cxnSp>
            <p:nvCxnSpPr>
              <p:cNvPr id="157" name="直接箭头连接符 156"/>
              <p:cNvCxnSpPr>
                <a:stCxn id="100" idx="2"/>
                <a:endCxn id="104" idx="1"/>
              </p:cNvCxnSpPr>
              <p:nvPr/>
            </p:nvCxnSpPr>
            <p:spPr>
              <a:xfrm>
                <a:off x="7684119" y="5525668"/>
                <a:ext cx="7599" cy="33365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组合 178"/>
              <p:cNvGrpSpPr/>
              <p:nvPr/>
            </p:nvGrpSpPr>
            <p:grpSpPr>
              <a:xfrm>
                <a:off x="2621015" y="1436614"/>
                <a:ext cx="6816699" cy="5121957"/>
                <a:chOff x="2621015" y="1436614"/>
                <a:chExt cx="6816699" cy="5121957"/>
              </a:xfrm>
            </p:grpSpPr>
            <p:sp>
              <p:nvSpPr>
                <p:cNvPr id="87" name="文本框 86"/>
                <p:cNvSpPr txBox="1"/>
                <p:nvPr/>
              </p:nvSpPr>
              <p:spPr>
                <a:xfrm>
                  <a:off x="3454072" y="2097182"/>
                  <a:ext cx="1378800" cy="4824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 anchor="ctr" anchorCtr="1">
                  <a:no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代码生成器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文本框 89"/>
                <p:cNvSpPr txBox="1"/>
                <p:nvPr/>
              </p:nvSpPr>
              <p:spPr>
                <a:xfrm>
                  <a:off x="2622839" y="2922451"/>
                  <a:ext cx="1376979" cy="36933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标准</a:t>
                  </a:r>
                  <a:r>
                    <a:rPr lang="en-US" altLang="zh-CN" dirty="0" err="1" smtClean="0">
                      <a:solidFill>
                        <a:schemeClr val="bg1"/>
                      </a:solidFill>
                    </a:rPr>
                    <a:t>dao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2622838" y="3281745"/>
                  <a:ext cx="1376979" cy="369332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构建</a:t>
                  </a:r>
                  <a:r>
                    <a:rPr lang="en-US" altLang="zh-CN" dirty="0" err="1" smtClean="0">
                      <a:solidFill>
                        <a:schemeClr val="bg1"/>
                      </a:solidFill>
                    </a:rPr>
                    <a:t>sql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4244904" y="2917983"/>
                  <a:ext cx="1376979" cy="722624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 anchor="ctr" anchorCtr="1">
                  <a:noAutofit/>
                </a:bodyPr>
                <a:lstStyle/>
                <a:p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自定义</a:t>
                  </a:r>
                  <a:r>
                    <a:rPr lang="en-US" altLang="zh-CN" dirty="0" err="1" smtClean="0">
                      <a:solidFill>
                        <a:schemeClr val="bg1"/>
                      </a:solidFill>
                    </a:rPr>
                    <a:t>sql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文本框 95"/>
                <p:cNvSpPr txBox="1"/>
                <p:nvPr/>
              </p:nvSpPr>
              <p:spPr>
                <a:xfrm>
                  <a:off x="7813399" y="3905363"/>
                  <a:ext cx="1376979" cy="48262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 anchor="ctr" anchorCtr="1">
                  <a:noAutofit/>
                </a:bodyPr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bg1"/>
                      </a:solidFill>
                    </a:rPr>
                    <a:t>DalQueryDao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6307370" y="3905252"/>
                  <a:ext cx="1376979" cy="482623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 anchor="ctr" anchorCtr="1">
                  <a:noAutofit/>
                </a:bodyPr>
                <a:lstStyle/>
                <a:p>
                  <a:pPr algn="ctr"/>
                  <a:r>
                    <a:rPr lang="en-US" altLang="zh-CN" sz="1600" dirty="0" err="1" smtClean="0">
                      <a:solidFill>
                        <a:schemeClr val="bg1"/>
                      </a:solidFill>
                    </a:rPr>
                    <a:t>DalTableDao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6994719" y="5043268"/>
                  <a:ext cx="1378800" cy="4824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altLang="zh-CN" dirty="0" err="1" smtClean="0">
                      <a:solidFill>
                        <a:schemeClr val="bg1"/>
                      </a:solidFill>
                    </a:rPr>
                    <a:t>DalClient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5503066" y="1436614"/>
                  <a:ext cx="1378800" cy="48240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bg1"/>
                      </a:solidFill>
                    </a:rPr>
                    <a:t>应用</a:t>
                  </a:r>
                </a:p>
              </p:txBody>
            </p:sp>
            <p:sp>
              <p:nvSpPr>
                <p:cNvPr id="104" name="流程图: 磁盘 103"/>
                <p:cNvSpPr/>
                <p:nvPr/>
              </p:nvSpPr>
              <p:spPr>
                <a:xfrm>
                  <a:off x="7207624" y="5859324"/>
                  <a:ext cx="968188" cy="699247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9" name="肘形连接符 108"/>
                <p:cNvCxnSpPr>
                  <a:stCxn id="102" idx="1"/>
                  <a:endCxn id="87" idx="0"/>
                </p:cNvCxnSpPr>
                <p:nvPr/>
              </p:nvCxnSpPr>
              <p:spPr>
                <a:xfrm rot="10800000" flipV="1">
                  <a:off x="4143472" y="1677814"/>
                  <a:ext cx="1359594" cy="419368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肘形连接符 111"/>
                <p:cNvCxnSpPr>
                  <a:stCxn id="87" idx="3"/>
                  <a:endCxn id="92" idx="0"/>
                </p:cNvCxnSpPr>
                <p:nvPr/>
              </p:nvCxnSpPr>
              <p:spPr>
                <a:xfrm>
                  <a:off x="4832872" y="2338382"/>
                  <a:ext cx="100522" cy="579601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肘形连接符 115"/>
                <p:cNvCxnSpPr>
                  <a:stCxn id="87" idx="1"/>
                  <a:endCxn id="90" idx="0"/>
                </p:cNvCxnSpPr>
                <p:nvPr/>
              </p:nvCxnSpPr>
              <p:spPr>
                <a:xfrm rot="10800000" flipV="1">
                  <a:off x="3311330" y="2338381"/>
                  <a:ext cx="142743" cy="584069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肘形连接符 120"/>
                <p:cNvCxnSpPr>
                  <a:stCxn id="91" idx="2"/>
                  <a:endCxn id="97" idx="1"/>
                </p:cNvCxnSpPr>
                <p:nvPr/>
              </p:nvCxnSpPr>
              <p:spPr>
                <a:xfrm rot="16200000" flipH="1">
                  <a:off x="4561606" y="2400799"/>
                  <a:ext cx="495487" cy="2996042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肘形连接符 122"/>
                <p:cNvCxnSpPr>
                  <a:stCxn id="92" idx="3"/>
                  <a:endCxn id="96" idx="0"/>
                </p:cNvCxnSpPr>
                <p:nvPr/>
              </p:nvCxnSpPr>
              <p:spPr>
                <a:xfrm>
                  <a:off x="5621883" y="3279295"/>
                  <a:ext cx="2880006" cy="626068"/>
                </a:xfrm>
                <a:prstGeom prst="bentConnector2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/>
                <p:cNvCxnSpPr/>
                <p:nvPr/>
              </p:nvCxnSpPr>
              <p:spPr>
                <a:xfrm>
                  <a:off x="7021269" y="1677814"/>
                  <a:ext cx="0" cy="225686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肘形连接符 128"/>
                <p:cNvCxnSpPr>
                  <a:stCxn id="102" idx="3"/>
                  <a:endCxn id="96" idx="3"/>
                </p:cNvCxnSpPr>
                <p:nvPr/>
              </p:nvCxnSpPr>
              <p:spPr>
                <a:xfrm>
                  <a:off x="6881866" y="1677814"/>
                  <a:ext cx="2308512" cy="2468861"/>
                </a:xfrm>
                <a:prstGeom prst="bentConnector3">
                  <a:avLst>
                    <a:gd name="adj1" fmla="val 109902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肘形连接符 150"/>
                <p:cNvCxnSpPr>
                  <a:endCxn id="100" idx="0"/>
                </p:cNvCxnSpPr>
                <p:nvPr/>
              </p:nvCxnSpPr>
              <p:spPr>
                <a:xfrm rot="16200000" flipH="1">
                  <a:off x="7077950" y="4437099"/>
                  <a:ext cx="665574" cy="54676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肘形连接符 152"/>
                <p:cNvCxnSpPr>
                  <a:stCxn id="96" idx="2"/>
                  <a:endCxn id="100" idx="0"/>
                </p:cNvCxnSpPr>
                <p:nvPr/>
              </p:nvCxnSpPr>
              <p:spPr>
                <a:xfrm rot="5400000">
                  <a:off x="7765363" y="4306742"/>
                  <a:ext cx="655282" cy="817770"/>
                </a:xfrm>
                <a:prstGeom prst="bentConnector3">
                  <a:avLst>
                    <a:gd name="adj1" fmla="val 48358"/>
                  </a:avLst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文本框 172"/>
                <p:cNvSpPr txBox="1"/>
                <p:nvPr/>
              </p:nvSpPr>
              <p:spPr>
                <a:xfrm>
                  <a:off x="2621015" y="2416702"/>
                  <a:ext cx="6903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单表</a:t>
                  </a:r>
                </a:p>
              </p:txBody>
            </p:sp>
            <p:sp>
              <p:nvSpPr>
                <p:cNvPr id="174" name="文本框 173"/>
                <p:cNvSpPr txBox="1"/>
                <p:nvPr/>
              </p:nvSpPr>
              <p:spPr>
                <a:xfrm>
                  <a:off x="4954505" y="2412207"/>
                  <a:ext cx="6903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多表</a:t>
                  </a:r>
                  <a:endParaRPr lang="zh-CN" altLang="en-US" dirty="0"/>
                </a:p>
              </p:txBody>
            </p:sp>
            <p:sp>
              <p:nvSpPr>
                <p:cNvPr id="175" name="文本框 174"/>
                <p:cNvSpPr txBox="1"/>
                <p:nvPr/>
              </p:nvSpPr>
              <p:spPr>
                <a:xfrm>
                  <a:off x="7123087" y="2439236"/>
                  <a:ext cx="6903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单表</a:t>
                  </a:r>
                </a:p>
              </p:txBody>
            </p:sp>
            <p:sp>
              <p:nvSpPr>
                <p:cNvPr id="176" name="文本框 175"/>
                <p:cNvSpPr txBox="1"/>
                <p:nvPr/>
              </p:nvSpPr>
              <p:spPr>
                <a:xfrm>
                  <a:off x="8747402" y="2439236"/>
                  <a:ext cx="6903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多表</a:t>
                  </a:r>
                  <a:endParaRPr lang="zh-CN" altLang="en-US" dirty="0"/>
                </a:p>
              </p:txBody>
            </p:sp>
            <p:sp>
              <p:nvSpPr>
                <p:cNvPr id="177" name="文本框 176"/>
                <p:cNvSpPr txBox="1"/>
                <p:nvPr/>
              </p:nvSpPr>
              <p:spPr>
                <a:xfrm>
                  <a:off x="7275558" y="6132912"/>
                  <a:ext cx="9002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DB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203" name="文本框 202"/>
            <p:cNvSpPr txBox="1"/>
            <p:nvPr/>
          </p:nvSpPr>
          <p:spPr>
            <a:xfrm>
              <a:off x="3699458" y="1453040"/>
              <a:ext cx="1524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生成</a:t>
              </a:r>
              <a:r>
                <a:rPr lang="en-US" altLang="zh-CN" dirty="0" smtClean="0"/>
                <a:t>dal</a:t>
              </a:r>
              <a:r>
                <a:rPr lang="zh-CN" altLang="en-US" dirty="0" smtClean="0"/>
                <a:t>代码</a:t>
              </a:r>
              <a:endParaRPr lang="zh-CN" altLang="en-US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6678681" y="1450292"/>
              <a:ext cx="2015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直接调用</a:t>
              </a:r>
              <a:r>
                <a:rPr lang="en-US" altLang="zh-CN" dirty="0" smtClean="0"/>
                <a:t>dal</a:t>
              </a:r>
              <a:r>
                <a:rPr lang="zh-CN" altLang="en-US" dirty="0" smtClean="0"/>
                <a:t>代码</a:t>
              </a:r>
              <a:endParaRPr lang="zh-CN" altLang="en-US" dirty="0"/>
            </a:p>
          </p:txBody>
        </p:sp>
      </p:grpSp>
      <p:sp>
        <p:nvSpPr>
          <p:cNvPr id="34" name="动作按钮: 第一张 33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39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 smtClean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增删改查</a:t>
            </a:r>
            <a:r>
              <a:rPr lang="en-US" altLang="zh-CN" dirty="0" smtClean="0"/>
              <a:t>-DAO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5"/>
                </a:solidFill>
              </a:rPr>
              <a:t>推荐使用方法：代码生成器生成用户</a:t>
            </a:r>
            <a:r>
              <a:rPr lang="en-US" altLang="zh-CN" dirty="0" err="1" smtClean="0">
                <a:solidFill>
                  <a:schemeClr val="accent5"/>
                </a:solidFill>
              </a:rPr>
              <a:t>dao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zh-CN" altLang="en-US" sz="1400" dirty="0" smtClean="0"/>
              <a:t>标准</a:t>
            </a:r>
            <a:r>
              <a:rPr lang="en-US" altLang="zh-CN" sz="1400" dirty="0" err="1" smtClean="0"/>
              <a:t>dao</a:t>
            </a:r>
            <a:r>
              <a:rPr lang="zh-CN" altLang="en-US" sz="1400" dirty="0" smtClean="0"/>
              <a:t>生成基于单表的增删查改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，其中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1</a:t>
            </a:r>
            <a:r>
              <a:rPr lang="zh-CN" altLang="en-US" sz="1400" dirty="0" smtClean="0"/>
              <a:t>、对于</a:t>
            </a:r>
            <a:r>
              <a:rPr lang="en-US" altLang="zh-CN" sz="1400" dirty="0" err="1" smtClean="0"/>
              <a:t>SqlServer</a:t>
            </a:r>
            <a:r>
              <a:rPr lang="zh-CN" altLang="en-US" sz="1400" dirty="0" smtClean="0"/>
              <a:t>的增删改，</a:t>
            </a:r>
            <a:r>
              <a:rPr lang="en-US" altLang="zh-CN" sz="1400" dirty="0" smtClean="0"/>
              <a:t>dal</a:t>
            </a:r>
            <a:r>
              <a:rPr lang="zh-CN" altLang="en-US" sz="1400" dirty="0"/>
              <a:t>会</a:t>
            </a:r>
            <a:r>
              <a:rPr lang="zh-CN" altLang="en-US" sz="1400" dirty="0" smtClean="0"/>
              <a:t>去调用对应的标准</a:t>
            </a:r>
            <a:r>
              <a:rPr lang="en-US" altLang="zh-CN" sz="1400" dirty="0" err="1" smtClean="0"/>
              <a:t>sp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insert</a:t>
            </a:r>
            <a:r>
              <a:rPr lang="zh-CN" altLang="en-US" sz="1400" dirty="0" smtClean="0"/>
              <a:t>操作可以</a:t>
            </a:r>
            <a:r>
              <a:rPr lang="zh-CN" altLang="en-US" sz="1400" dirty="0" smtClean="0">
                <a:hlinkClick r:id="rId2"/>
              </a:rPr>
              <a:t>获取自增主键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3</a:t>
            </a:r>
            <a:r>
              <a:rPr lang="zh-CN" altLang="en-US" sz="1400" dirty="0" smtClean="0"/>
              <a:t>、包含基于事务的</a:t>
            </a:r>
            <a:r>
              <a:rPr lang="zh-CN" altLang="en-US" sz="1400" dirty="0" smtClean="0">
                <a:hlinkClick r:id="rId3"/>
              </a:rPr>
              <a:t>批量操作</a:t>
            </a:r>
            <a:endParaRPr lang="en-US" altLang="zh-CN" sz="1400" dirty="0" smtClean="0"/>
          </a:p>
          <a:p>
            <a:r>
              <a:rPr lang="zh-CN" altLang="en-US" sz="1400" dirty="0" smtClean="0"/>
              <a:t>构建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也是生成基于单表的增删查改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，而且用户可以根据需求构建</a:t>
            </a:r>
            <a:r>
              <a:rPr lang="en-US" altLang="zh-CN" sz="1400" dirty="0" smtClean="0"/>
              <a:t>where</a:t>
            </a:r>
            <a:r>
              <a:rPr lang="zh-CN" altLang="en-US" sz="1400" dirty="0" smtClean="0"/>
              <a:t>条件</a:t>
            </a:r>
            <a:endParaRPr lang="en-US" altLang="zh-CN" sz="1400" dirty="0" smtClean="0"/>
          </a:p>
          <a:p>
            <a:r>
              <a:rPr lang="zh-CN" altLang="en-US" sz="1400" dirty="0" smtClean="0"/>
              <a:t>自定义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支持多表操作，用户可以直接贴入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生成</a:t>
            </a:r>
            <a:r>
              <a:rPr lang="en-US" altLang="zh-CN" sz="1400" dirty="0" smtClean="0"/>
              <a:t>dal</a:t>
            </a:r>
            <a:r>
              <a:rPr lang="zh-CN" altLang="en-US" sz="1400" dirty="0" smtClean="0"/>
              <a:t>代码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accent5"/>
                </a:solidFill>
              </a:rPr>
              <a:t>直接使用</a:t>
            </a:r>
            <a:r>
              <a:rPr lang="en-US" altLang="zh-CN" dirty="0" err="1" smtClean="0">
                <a:solidFill>
                  <a:schemeClr val="accent5"/>
                </a:solidFill>
              </a:rPr>
              <a:t>DalTableDao</a:t>
            </a:r>
            <a:r>
              <a:rPr lang="zh-CN" altLang="en-US" dirty="0" smtClean="0">
                <a:solidFill>
                  <a:schemeClr val="accent5"/>
                </a:solidFill>
              </a:rPr>
              <a:t>和</a:t>
            </a:r>
            <a:r>
              <a:rPr lang="en-US" altLang="zh-CN" dirty="0" err="1" smtClean="0">
                <a:solidFill>
                  <a:schemeClr val="accent5"/>
                </a:solidFill>
              </a:rPr>
              <a:t>DalQueryDao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r>
              <a:rPr lang="zh-CN" altLang="en-US" sz="1400" dirty="0" smtClean="0"/>
              <a:t>用户可以直接调用这两个</a:t>
            </a:r>
            <a:r>
              <a:rPr lang="en-US" altLang="zh-CN" sz="1400" dirty="0" err="1" smtClean="0"/>
              <a:t>dao</a:t>
            </a:r>
            <a:r>
              <a:rPr lang="zh-CN" altLang="en-US" sz="1400" dirty="0" smtClean="0"/>
              <a:t>中的</a:t>
            </a:r>
            <a:r>
              <a:rPr lang="en-US" altLang="zh-CN" sz="1400" dirty="0" smtClean="0"/>
              <a:t>API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代码生成器也是基于这两个</a:t>
            </a:r>
            <a:r>
              <a:rPr lang="en-US" altLang="zh-CN" sz="1400" dirty="0" err="1" smtClean="0"/>
              <a:t>dao</a:t>
            </a:r>
            <a:r>
              <a:rPr lang="zh-CN" altLang="en-US" sz="1400" dirty="0" smtClean="0"/>
              <a:t>生成的代码</a:t>
            </a:r>
            <a:endParaRPr lang="en-US" altLang="zh-CN" sz="1400" dirty="0" smtClean="0"/>
          </a:p>
          <a:p>
            <a:r>
              <a:rPr lang="en-US" altLang="zh-CN" sz="1400" dirty="0" err="1" smtClean="0"/>
              <a:t>DalTableDao</a:t>
            </a:r>
            <a:r>
              <a:rPr lang="zh-CN" altLang="en-US" sz="1400" dirty="0" smtClean="0"/>
              <a:t>只支持单表，</a:t>
            </a:r>
            <a:r>
              <a:rPr lang="en-US" altLang="zh-CN" sz="1400" dirty="0" err="1" smtClean="0"/>
              <a:t>DalQueryDao</a:t>
            </a:r>
            <a:r>
              <a:rPr lang="zh-CN" altLang="en-US" sz="1400" dirty="0" smtClean="0"/>
              <a:t>支持单表和多表</a:t>
            </a:r>
            <a:endParaRPr lang="en-US" altLang="zh-CN" sz="1400" dirty="0" smtClean="0"/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6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DalHints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accent5"/>
                </a:solidFill>
              </a:rPr>
              <a:t>DalHints</a:t>
            </a:r>
            <a:r>
              <a:rPr lang="zh-CN" altLang="en-US" dirty="0" smtClean="0">
                <a:solidFill>
                  <a:schemeClr val="accent5"/>
                </a:solidFill>
              </a:rPr>
              <a:t>功能：</a:t>
            </a:r>
            <a:endParaRPr lang="en-US" altLang="zh-CN" dirty="0" smtClean="0">
              <a:solidFill>
                <a:schemeClr val="accent5"/>
              </a:solidFill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/>
              <a:t>数据库相关参数，比如</a:t>
            </a:r>
            <a:r>
              <a:rPr lang="zh-CN" altLang="en-US" sz="2000" dirty="0" smtClean="0">
                <a:hlinkClick r:id="rId2"/>
              </a:rPr>
              <a:t>设置超时</a:t>
            </a:r>
            <a:r>
              <a:rPr lang="zh-CN" altLang="en-US" sz="2000" dirty="0" smtClean="0"/>
              <a:t>，读写分离指定，事务隔离级别，指定物理库等</a:t>
            </a:r>
            <a:endParaRPr lang="en-US" altLang="zh-CN" sz="2000" dirty="0" smtClean="0"/>
          </a:p>
          <a:p>
            <a:pPr>
              <a:lnSpc>
                <a:spcPts val="2400"/>
              </a:lnSpc>
            </a:pPr>
            <a:r>
              <a:rPr lang="zh-CN" altLang="en-US" sz="2000" dirty="0" smtClean="0"/>
              <a:t>返回结果相关：</a:t>
            </a:r>
            <a:r>
              <a:rPr lang="zh-CN" altLang="en-US" sz="2000" dirty="0" smtClean="0">
                <a:hlinkClick r:id="rId3"/>
              </a:rPr>
              <a:t>自增主键返回值</a:t>
            </a:r>
            <a:r>
              <a:rPr lang="zh-CN" altLang="en-US" sz="2000" dirty="0" smtClean="0"/>
              <a:t>，指定返回列名，结果集排序等</a:t>
            </a:r>
            <a:endParaRPr lang="en-US" altLang="zh-CN" sz="2000" dirty="0" smtClean="0"/>
          </a:p>
          <a:p>
            <a:pPr>
              <a:lnSpc>
                <a:spcPts val="2400"/>
              </a:lnSpc>
            </a:pPr>
            <a:r>
              <a:rPr lang="zh-CN" altLang="en-US" sz="2000" dirty="0"/>
              <a:t>分库分表</a:t>
            </a:r>
            <a:r>
              <a:rPr lang="zh-CN" altLang="en-US" sz="2000" dirty="0" smtClean="0"/>
              <a:t>相关：指定</a:t>
            </a:r>
            <a:r>
              <a:rPr lang="en-US" altLang="zh-CN" sz="2000" dirty="0" err="1" smtClean="0"/>
              <a:t>shardid</a:t>
            </a:r>
            <a:endParaRPr lang="en-US" altLang="zh-CN" sz="2000" dirty="0" smtClean="0"/>
          </a:p>
          <a:p>
            <a:pPr>
              <a:lnSpc>
                <a:spcPts val="2400"/>
              </a:lnSpc>
            </a:pPr>
            <a:r>
              <a:rPr lang="zh-CN" altLang="en-US" sz="2000" dirty="0" smtClean="0"/>
              <a:t>操作相关：更新</a:t>
            </a:r>
            <a:r>
              <a:rPr lang="en-US" altLang="zh-CN" sz="2000" dirty="0" smtClean="0"/>
              <a:t>null</a:t>
            </a:r>
            <a:r>
              <a:rPr lang="zh-CN" altLang="en-US" sz="2000" dirty="0" smtClean="0"/>
              <a:t>值，插入主键值，异步执行，更新指定列等</a:t>
            </a:r>
            <a:endParaRPr lang="en-US" altLang="zh-CN" sz="2000" dirty="0" smtClean="0"/>
          </a:p>
          <a:p>
            <a:pPr marL="0" indent="0">
              <a:lnSpc>
                <a:spcPts val="2400"/>
              </a:lnSpc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具体使用参考：</a:t>
            </a:r>
            <a:r>
              <a:rPr lang="en-US" altLang="zh-CN" sz="2400" dirty="0" smtClean="0">
                <a:hlinkClick r:id="rId4"/>
              </a:rPr>
              <a:t>Dal</a:t>
            </a:r>
            <a:r>
              <a:rPr lang="zh-CN" altLang="en-US" sz="2400" dirty="0" smtClean="0">
                <a:hlinkClick r:id="rId4"/>
              </a:rPr>
              <a:t>用户使用手册</a:t>
            </a:r>
            <a:r>
              <a:rPr lang="en-US" altLang="zh-CN" sz="2400" dirty="0" smtClean="0">
                <a:hlinkClick r:id="rId4"/>
              </a:rPr>
              <a:t>-</a:t>
            </a:r>
            <a:r>
              <a:rPr lang="en-US" altLang="zh-CN" sz="2400" dirty="0" err="1" smtClean="0">
                <a:hlinkClick r:id="rId4"/>
              </a:rPr>
              <a:t>DalHints</a:t>
            </a:r>
            <a:endParaRPr lang="zh-CN" altLang="en-US" sz="2400" dirty="0"/>
          </a:p>
        </p:txBody>
      </p:sp>
      <p:sp>
        <p:nvSpPr>
          <p:cNvPr id="5" name="动作按钮: 第一张 4">
            <a:hlinkClick r:id="rId5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0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分库分表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928889" y="1828304"/>
            <a:ext cx="6633592" cy="3991087"/>
            <a:chOff x="3252686" y="2011680"/>
            <a:chExt cx="6633592" cy="3991087"/>
          </a:xfrm>
        </p:grpSpPr>
        <p:sp>
          <p:nvSpPr>
            <p:cNvPr id="25" name="文本框 24"/>
            <p:cNvSpPr txBox="1"/>
            <p:nvPr/>
          </p:nvSpPr>
          <p:spPr>
            <a:xfrm>
              <a:off x="4547493" y="4819425"/>
              <a:ext cx="865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DB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117975" y="2011680"/>
              <a:ext cx="251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Dal </a:t>
              </a:r>
              <a:r>
                <a:rPr lang="en-US" altLang="zh-CN" dirty="0" err="1" smtClean="0"/>
                <a:t>sharding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内部实现</a:t>
              </a:r>
              <a:endParaRPr lang="zh-CN" altLang="en-US" dirty="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3252686" y="2011680"/>
              <a:ext cx="6633592" cy="3991087"/>
              <a:chOff x="3252686" y="2011680"/>
              <a:chExt cx="6633592" cy="399108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3417940" y="2429574"/>
                <a:ext cx="1129553" cy="742478"/>
                <a:chOff x="3682401" y="2365568"/>
                <a:chExt cx="1129553" cy="742478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3682401" y="2738714"/>
                  <a:ext cx="1129553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DAL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3682401" y="2365568"/>
                  <a:ext cx="1129553" cy="36933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业务代码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5068195" y="2438556"/>
                <a:ext cx="1108337" cy="728107"/>
                <a:chOff x="5068042" y="2365568"/>
                <a:chExt cx="1108337" cy="728107"/>
              </a:xfrm>
            </p:grpSpPr>
            <p:sp>
              <p:nvSpPr>
                <p:cNvPr id="6" name="文本框 5"/>
                <p:cNvSpPr txBox="1"/>
                <p:nvPr/>
              </p:nvSpPr>
              <p:spPr>
                <a:xfrm>
                  <a:off x="5068042" y="2724343"/>
                  <a:ext cx="1108336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smtClean="0">
                      <a:solidFill>
                        <a:schemeClr val="bg1"/>
                      </a:solidFill>
                    </a:rPr>
                    <a:t>DAL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5068043" y="2365568"/>
                  <a:ext cx="1108336" cy="36933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 smtClean="0">
                      <a:solidFill>
                        <a:schemeClr val="bg1"/>
                      </a:solidFill>
                    </a:rPr>
                    <a:t>业务代码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3583197" y="4007223"/>
                <a:ext cx="2493977" cy="602981"/>
                <a:chOff x="3682401" y="3981018"/>
                <a:chExt cx="2493977" cy="602981"/>
              </a:xfrm>
            </p:grpSpPr>
            <p:sp>
              <p:nvSpPr>
                <p:cNvPr id="8" name="流程图: 磁盘 7"/>
                <p:cNvSpPr/>
                <p:nvPr/>
              </p:nvSpPr>
              <p:spPr>
                <a:xfrm>
                  <a:off x="3682401" y="3981018"/>
                  <a:ext cx="763793" cy="602429"/>
                </a:xfrm>
                <a:prstGeom prst="flowChartMagneticDisk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流程图: 磁盘 11"/>
                <p:cNvSpPr/>
                <p:nvPr/>
              </p:nvSpPr>
              <p:spPr>
                <a:xfrm>
                  <a:off x="4547493" y="3981570"/>
                  <a:ext cx="763793" cy="602429"/>
                </a:xfrm>
                <a:prstGeom prst="flowChartMagneticDisk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流程图: 磁盘 12"/>
                <p:cNvSpPr/>
                <p:nvPr/>
              </p:nvSpPr>
              <p:spPr>
                <a:xfrm>
                  <a:off x="5412585" y="3981018"/>
                  <a:ext cx="763793" cy="602429"/>
                </a:xfrm>
                <a:prstGeom prst="flowChartMagneticDisk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4" name="直接箭头连接符 13"/>
              <p:cNvCxnSpPr>
                <a:stCxn id="4" idx="2"/>
                <a:endCxn id="8" idx="1"/>
              </p:cNvCxnSpPr>
              <p:nvPr/>
            </p:nvCxnSpPr>
            <p:spPr>
              <a:xfrm flipH="1">
                <a:off x="3965094" y="3172052"/>
                <a:ext cx="17623" cy="835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2"/>
                <a:endCxn id="12" idx="1"/>
              </p:cNvCxnSpPr>
              <p:nvPr/>
            </p:nvCxnSpPr>
            <p:spPr>
              <a:xfrm>
                <a:off x="3982717" y="3172052"/>
                <a:ext cx="847469" cy="835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4" idx="2"/>
                <a:endCxn id="13" idx="1"/>
              </p:cNvCxnSpPr>
              <p:nvPr/>
            </p:nvCxnSpPr>
            <p:spPr>
              <a:xfrm>
                <a:off x="3982717" y="3172052"/>
                <a:ext cx="1712561" cy="835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6" idx="2"/>
                <a:endCxn id="8" idx="1"/>
              </p:cNvCxnSpPr>
              <p:nvPr/>
            </p:nvCxnSpPr>
            <p:spPr>
              <a:xfrm flipH="1">
                <a:off x="3965094" y="3166663"/>
                <a:ext cx="1657269" cy="840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6" idx="2"/>
                <a:endCxn id="12" idx="1"/>
              </p:cNvCxnSpPr>
              <p:nvPr/>
            </p:nvCxnSpPr>
            <p:spPr>
              <a:xfrm flipH="1">
                <a:off x="4830186" y="3166663"/>
                <a:ext cx="792177" cy="841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6" idx="2"/>
                <a:endCxn id="13" idx="1"/>
              </p:cNvCxnSpPr>
              <p:nvPr/>
            </p:nvCxnSpPr>
            <p:spPr>
              <a:xfrm>
                <a:off x="5622363" y="3166663"/>
                <a:ext cx="72915" cy="840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组合 38"/>
              <p:cNvGrpSpPr/>
              <p:nvPr/>
            </p:nvGrpSpPr>
            <p:grpSpPr>
              <a:xfrm>
                <a:off x="6906409" y="2011680"/>
                <a:ext cx="2979869" cy="3991087"/>
                <a:chOff x="6906409" y="2011680"/>
                <a:chExt cx="2979869" cy="3991087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7117975" y="2438556"/>
                  <a:ext cx="2549563" cy="3099076"/>
                  <a:chOff x="7117975" y="2438556"/>
                  <a:chExt cx="2549563" cy="3099076"/>
                </a:xfrm>
              </p:grpSpPr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7117975" y="2438556"/>
                    <a:ext cx="2549563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 err="1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altLang="zh-CN" dirty="0" err="1" smtClean="0">
                        <a:solidFill>
                          <a:schemeClr val="bg1"/>
                        </a:solidFill>
                      </a:rPr>
                      <a:t>harding</a:t>
                    </a:r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CN" dirty="0" err="1" smtClean="0">
                        <a:solidFill>
                          <a:schemeClr val="bg1"/>
                        </a:solidFill>
                      </a:rPr>
                      <a:t>startegy</a:t>
                    </a:r>
                    <a:r>
                      <a:rPr lang="zh-CN" altLang="en-US" dirty="0" smtClean="0">
                        <a:solidFill>
                          <a:schemeClr val="bg1"/>
                        </a:solidFill>
                      </a:rPr>
                      <a:t>配置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36" name="组合 35"/>
                  <p:cNvGrpSpPr/>
                  <p:nvPr/>
                </p:nvGrpSpPr>
                <p:grpSpPr>
                  <a:xfrm>
                    <a:off x="7117975" y="3082003"/>
                    <a:ext cx="2549563" cy="2455629"/>
                    <a:chOff x="7153835" y="3218387"/>
                    <a:chExt cx="2549563" cy="2455629"/>
                  </a:xfrm>
                </p:grpSpPr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7153835" y="3220054"/>
                      <a:ext cx="1075765" cy="3693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SQL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解析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7153835" y="4583447"/>
                      <a:ext cx="1075765" cy="3693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SQL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路由</a:t>
                      </a:r>
                    </a:p>
                  </p:txBody>
                </p:sp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7153835" y="3910884"/>
                      <a:ext cx="1075765" cy="3693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SQL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改写</a:t>
                      </a:r>
                    </a:p>
                  </p:txBody>
                </p:sp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8541572" y="3218387"/>
                      <a:ext cx="1125966" cy="175432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结果合并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2" name="文本框 31"/>
                    <p:cNvSpPr txBox="1"/>
                    <p:nvPr/>
                  </p:nvSpPr>
                  <p:spPr>
                    <a:xfrm>
                      <a:off x="7153835" y="5304684"/>
                      <a:ext cx="2549563" cy="36933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txBody>
                    <a:bodyPr wrap="square" rtlCol="0">
                      <a:noAutofit/>
                    </a:bodyPr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SQL</a:t>
                      </a: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执行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1" name="下箭头 30"/>
                    <p:cNvSpPr/>
                    <p:nvPr/>
                  </p:nvSpPr>
                  <p:spPr>
                    <a:xfrm>
                      <a:off x="7520338" y="3589386"/>
                      <a:ext cx="311672" cy="321498"/>
                    </a:xfrm>
                    <a:prstGeom prst="downArrow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下箭头 33"/>
                    <p:cNvSpPr/>
                    <p:nvPr/>
                  </p:nvSpPr>
                  <p:spPr>
                    <a:xfrm>
                      <a:off x="7520338" y="4957224"/>
                      <a:ext cx="328410" cy="336892"/>
                    </a:xfrm>
                    <a:prstGeom prst="downArrow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下箭头 34"/>
                    <p:cNvSpPr/>
                    <p:nvPr/>
                  </p:nvSpPr>
                  <p:spPr>
                    <a:xfrm>
                      <a:off x="7543274" y="4280216"/>
                      <a:ext cx="282538" cy="321498"/>
                    </a:xfrm>
                    <a:prstGeom prst="downArrow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上箭头 32"/>
                    <p:cNvSpPr/>
                    <p:nvPr/>
                  </p:nvSpPr>
                  <p:spPr>
                    <a:xfrm>
                      <a:off x="8992196" y="4966588"/>
                      <a:ext cx="290164" cy="318164"/>
                    </a:xfrm>
                    <a:prstGeom prst="upArrow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38" name="矩形 37"/>
                <p:cNvSpPr/>
                <p:nvPr/>
              </p:nvSpPr>
              <p:spPr>
                <a:xfrm>
                  <a:off x="6906409" y="2011680"/>
                  <a:ext cx="2979869" cy="3991087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矩形 43"/>
              <p:cNvSpPr/>
              <p:nvPr/>
            </p:nvSpPr>
            <p:spPr>
              <a:xfrm>
                <a:off x="3252686" y="2011681"/>
                <a:ext cx="1448406" cy="125665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10870" y="2011681"/>
                <a:ext cx="1448406" cy="125665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417940" y="2011680"/>
                <a:ext cx="1129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应用</a:t>
                </a:r>
                <a:endParaRPr lang="zh-CN" altLang="en-US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029944" y="2012927"/>
                <a:ext cx="1129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 smtClean="0"/>
                  <a:t>应用</a:t>
                </a:r>
                <a:endParaRPr lang="zh-CN" altLang="en-US" dirty="0"/>
              </a:p>
            </p:txBody>
          </p:sp>
          <p:sp>
            <p:nvSpPr>
              <p:cNvPr id="47" name="右箭头 46"/>
              <p:cNvSpPr/>
              <p:nvPr/>
            </p:nvSpPr>
            <p:spPr>
              <a:xfrm>
                <a:off x="6176531" y="2437310"/>
                <a:ext cx="941444" cy="36002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右箭头 50"/>
              <p:cNvSpPr/>
              <p:nvPr/>
            </p:nvSpPr>
            <p:spPr>
              <a:xfrm>
                <a:off x="6188034" y="2793642"/>
                <a:ext cx="711201" cy="36002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7928387" y="1828303"/>
            <a:ext cx="3711388" cy="39910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/>
              <a:t>Dal </a:t>
            </a:r>
            <a:r>
              <a:rPr lang="en-US" altLang="zh-CN" sz="1600" b="1" dirty="0" err="1" smtClean="0"/>
              <a:t>Sharding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原理：</a:t>
            </a:r>
            <a:endParaRPr lang="en-US" altLang="zh-CN" sz="1600" b="1" dirty="0" smtClean="0"/>
          </a:p>
          <a:p>
            <a:r>
              <a:rPr lang="zh-CN" altLang="en-US" sz="1600" dirty="0" smtClean="0"/>
              <a:t>根据用户配置的分片规则计算</a:t>
            </a:r>
            <a:r>
              <a:rPr lang="en-US" altLang="zh-CN" sz="1600" dirty="0" smtClean="0"/>
              <a:t>shard id</a:t>
            </a:r>
            <a:r>
              <a:rPr lang="zh-CN" altLang="en-US" sz="1600" dirty="0" smtClean="0"/>
              <a:t>，然后根据用户配置的</a:t>
            </a:r>
            <a:r>
              <a:rPr lang="en-US" altLang="zh-CN" sz="1600" dirty="0" smtClean="0"/>
              <a:t>shard id</a:t>
            </a:r>
            <a:r>
              <a:rPr lang="zh-CN" altLang="en-US" sz="1600" dirty="0" smtClean="0"/>
              <a:t>和物理库的对应关系连接对应的物理库</a:t>
            </a:r>
            <a:endParaRPr lang="en-US" altLang="zh-CN" sz="1600" b="1" dirty="0">
              <a:hlinkClick r:id="rId2" action="ppaction://hlinksldjump"/>
            </a:endParaRPr>
          </a:p>
          <a:p>
            <a:endParaRPr lang="en-US" altLang="zh-CN" sz="1600" b="1" dirty="0" smtClean="0">
              <a:hlinkClick r:id="rId2" action="ppaction://hlinksldjump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hlinkClick r:id="rId2" action="ppaction://hlinksldjump"/>
              </a:rPr>
              <a:t>shard id</a:t>
            </a:r>
            <a:r>
              <a:rPr lang="en-US" altLang="zh-CN" sz="1600" b="1" dirty="0" smtClean="0"/>
              <a:t>: </a:t>
            </a:r>
          </a:p>
          <a:p>
            <a:r>
              <a:rPr lang="zh-CN" altLang="en-US" sz="1600" dirty="0" smtClean="0"/>
              <a:t>每个</a:t>
            </a:r>
            <a:r>
              <a:rPr lang="en-US" altLang="zh-CN" sz="1600" dirty="0" smtClean="0"/>
              <a:t>shard id</a:t>
            </a:r>
            <a:r>
              <a:rPr lang="zh-CN" altLang="en-US" sz="1600" dirty="0" smtClean="0"/>
              <a:t>对应一个物理</a:t>
            </a:r>
            <a:r>
              <a:rPr lang="en-US" altLang="zh-CN" sz="1600" dirty="0" err="1" smtClean="0"/>
              <a:t>db</a:t>
            </a:r>
            <a:r>
              <a:rPr lang="zh-CN" altLang="en-US" sz="1600" dirty="0" smtClean="0"/>
              <a:t>，每个</a:t>
            </a:r>
            <a:r>
              <a:rPr lang="en-US" altLang="zh-CN" sz="1600" dirty="0" smtClean="0"/>
              <a:t>table shard id</a:t>
            </a:r>
            <a:r>
              <a:rPr lang="zh-CN" altLang="en-US" sz="1600" dirty="0" smtClean="0"/>
              <a:t>对应一张表，</a:t>
            </a:r>
            <a:r>
              <a:rPr lang="en-US" altLang="zh-CN" sz="1600" dirty="0"/>
              <a:t>s</a:t>
            </a:r>
            <a:r>
              <a:rPr lang="en-US" altLang="zh-CN" sz="1600" dirty="0" smtClean="0"/>
              <a:t>hard id</a:t>
            </a:r>
            <a:r>
              <a:rPr lang="zh-CN" altLang="en-US" sz="1600" dirty="0" smtClean="0"/>
              <a:t>和</a:t>
            </a:r>
            <a:r>
              <a:rPr lang="zh-CN" altLang="en-US" sz="1600" dirty="0"/>
              <a:t>物理</a:t>
            </a:r>
            <a:r>
              <a:rPr lang="zh-CN" altLang="en-US" sz="1600" dirty="0" smtClean="0"/>
              <a:t>库的对应关系在</a:t>
            </a:r>
            <a:r>
              <a:rPr lang="en-US" altLang="zh-CN" sz="1600" dirty="0" err="1" smtClean="0"/>
              <a:t>dal.config</a:t>
            </a:r>
            <a:r>
              <a:rPr lang="zh-CN" altLang="en-US" sz="1600" dirty="0" smtClean="0"/>
              <a:t>中指定。</a:t>
            </a: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err="1">
                <a:hlinkClick r:id="rId3" action="ppaction://hlinksldjump"/>
              </a:rPr>
              <a:t>sharding</a:t>
            </a:r>
            <a:r>
              <a:rPr lang="en-US" altLang="zh-CN" sz="1600" b="1" dirty="0">
                <a:hlinkClick r:id="rId3" action="ppaction://hlinksldjump"/>
              </a:rPr>
              <a:t> strategy</a:t>
            </a:r>
            <a:r>
              <a:rPr lang="en-US" altLang="zh-CN" sz="1600" b="1" dirty="0"/>
              <a:t>:</a:t>
            </a:r>
          </a:p>
          <a:p>
            <a:r>
              <a:rPr lang="zh-CN" altLang="en-US" sz="1600" dirty="0"/>
              <a:t>分片规则，计算</a:t>
            </a:r>
            <a:r>
              <a:rPr lang="en-US" altLang="zh-CN" sz="1600" dirty="0"/>
              <a:t>shard id</a:t>
            </a:r>
            <a:r>
              <a:rPr lang="zh-CN" altLang="en-US" sz="1600" dirty="0"/>
              <a:t>的策略，比如根据表字段取模，或者直接指定</a:t>
            </a:r>
            <a:r>
              <a:rPr lang="en-US" altLang="zh-CN" sz="1600" dirty="0"/>
              <a:t>shard id </a:t>
            </a:r>
            <a:r>
              <a:rPr lang="zh-CN" altLang="en-US" sz="1600" dirty="0" smtClean="0"/>
              <a:t>，分片规则在</a:t>
            </a:r>
            <a:r>
              <a:rPr lang="en-US" altLang="zh-CN" sz="1600" dirty="0" err="1"/>
              <a:t>dal.config</a:t>
            </a:r>
            <a:r>
              <a:rPr lang="zh-CN" altLang="en-US" sz="1600" dirty="0"/>
              <a:t>逻辑库上配置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4" name="动作按钮: 第一张 53">
            <a:hlinkClick r:id="rId4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2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分库分表</a:t>
            </a:r>
            <a:r>
              <a:rPr lang="en-US" altLang="zh-CN" dirty="0" smtClean="0"/>
              <a:t>-strategy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Dal</a:t>
            </a:r>
            <a:r>
              <a:rPr lang="zh-CN" altLang="en-US" dirty="0" smtClean="0">
                <a:solidFill>
                  <a:schemeClr val="accent5"/>
                </a:solidFill>
              </a:rPr>
              <a:t>提供两种</a:t>
            </a:r>
            <a:r>
              <a:rPr lang="en-US" altLang="zh-CN" dirty="0" err="1" smtClean="0">
                <a:solidFill>
                  <a:schemeClr val="accent5"/>
                </a:solidFill>
              </a:rPr>
              <a:t>Sharding</a:t>
            </a:r>
            <a:r>
              <a:rPr lang="en-US" altLang="zh-CN" dirty="0" smtClean="0">
                <a:solidFill>
                  <a:schemeClr val="accent5"/>
                </a:solidFill>
              </a:rPr>
              <a:t> Strategy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SimpleShardHintStrategy</a:t>
            </a:r>
            <a:r>
              <a:rPr lang="zh-CN" altLang="en-US" sz="2000" dirty="0" smtClean="0"/>
              <a:t>：用户直接用</a:t>
            </a:r>
            <a:r>
              <a:rPr lang="en-US" altLang="zh-CN" sz="2000" dirty="0" smtClean="0"/>
              <a:t>hints</a:t>
            </a:r>
            <a:r>
              <a:rPr lang="zh-CN" altLang="en-US" sz="2000" dirty="0" smtClean="0"/>
              <a:t>指定</a:t>
            </a:r>
            <a:r>
              <a:rPr lang="en-US" altLang="zh-CN" sz="2000" dirty="0" err="1" smtClean="0"/>
              <a:t>shardid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ShardColModShardStrategy</a:t>
            </a:r>
            <a:r>
              <a:rPr lang="zh-CN" altLang="en-US" sz="2000" dirty="0" smtClean="0"/>
              <a:t>：根据用户配置的取模列计算</a:t>
            </a:r>
            <a:r>
              <a:rPr lang="en-US" altLang="zh-CN" sz="2000" dirty="0" err="1" smtClean="0"/>
              <a:t>shardid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dirty="0">
                <a:solidFill>
                  <a:schemeClr val="accent5"/>
                </a:solidFill>
              </a:rPr>
              <a:t>用户自定义</a:t>
            </a:r>
            <a:r>
              <a:rPr lang="en-US" altLang="zh-CN" dirty="0" err="1">
                <a:solidFill>
                  <a:schemeClr val="accent5"/>
                </a:solidFill>
              </a:rPr>
              <a:t>Sharding</a:t>
            </a:r>
            <a:r>
              <a:rPr lang="en-US" altLang="zh-CN" dirty="0">
                <a:solidFill>
                  <a:schemeClr val="accent5"/>
                </a:solidFill>
              </a:rPr>
              <a:t> Strategy</a:t>
            </a:r>
          </a:p>
          <a:p>
            <a:pPr marL="0" indent="0">
              <a:buNone/>
            </a:pPr>
            <a:r>
              <a:rPr lang="en-US" altLang="zh-CN" sz="2000" dirty="0" smtClean="0"/>
              <a:t>DAL</a:t>
            </a:r>
            <a:r>
              <a:rPr lang="zh-CN" altLang="en-US" sz="2000" dirty="0" smtClean="0"/>
              <a:t>从</a:t>
            </a:r>
            <a:r>
              <a:rPr lang="en-US" altLang="zh-CN" sz="2000" dirty="0" smtClean="0"/>
              <a:t>1.1.5.0</a:t>
            </a:r>
            <a:r>
              <a:rPr lang="zh-CN" altLang="en-US" sz="2000" dirty="0" smtClean="0"/>
              <a:t>版本开始提供</a:t>
            </a:r>
            <a:r>
              <a:rPr lang="zh-CN" altLang="en-US" sz="2000" dirty="0"/>
              <a:t>了</a:t>
            </a:r>
            <a:r>
              <a:rPr lang="en-US" altLang="zh-CN" sz="2000" dirty="0" err="1"/>
              <a:t>AbstractColumnShardStrategy</a:t>
            </a:r>
            <a:r>
              <a:rPr lang="zh-CN" altLang="en-US" sz="2000" dirty="0"/>
              <a:t>。该抽象策略要求继承类</a:t>
            </a:r>
            <a:r>
              <a:rPr lang="zh-CN" altLang="en-US" sz="2000" dirty="0" smtClean="0"/>
              <a:t>实现两个方法：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abstract public String </a:t>
            </a:r>
            <a:r>
              <a:rPr lang="en-US" altLang="zh-CN" sz="2000" dirty="0" err="1" smtClean="0"/>
              <a:t>calculateDbShard</a:t>
            </a:r>
            <a:r>
              <a:rPr lang="en-US" altLang="zh-CN" sz="2000" dirty="0" smtClean="0"/>
              <a:t>(Object value);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abstract public String </a:t>
            </a:r>
            <a:r>
              <a:rPr lang="en-US" altLang="zh-CN" sz="2000" dirty="0" err="1" smtClean="0"/>
              <a:t>calculateTableShard</a:t>
            </a:r>
            <a:r>
              <a:rPr lang="en-US" altLang="zh-CN" sz="2000" dirty="0" smtClean="0"/>
              <a:t>(String </a:t>
            </a:r>
            <a:r>
              <a:rPr lang="en-US" altLang="zh-CN" sz="2000" dirty="0" err="1" smtClean="0"/>
              <a:t>rawTableName</a:t>
            </a:r>
            <a:r>
              <a:rPr lang="en-US" altLang="zh-CN" sz="2000" dirty="0" smtClean="0"/>
              <a:t>, Object value);</a:t>
            </a:r>
            <a:endParaRPr lang="zh-CN" altLang="en-US" sz="20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1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383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分库分表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此处以取模策略同时分库分表配置举例</a:t>
            </a:r>
            <a:r>
              <a:rPr lang="en-US" altLang="zh-CN" dirty="0" err="1" smtClean="0"/>
              <a:t>dal.config</a:t>
            </a:r>
            <a:r>
              <a:rPr lang="zh-CN" altLang="en-US" dirty="0" smtClean="0"/>
              <a:t>中的配置：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900" dirty="0" smtClean="0"/>
              <a:t>&lt;</a:t>
            </a:r>
            <a:r>
              <a:rPr lang="en-US" altLang="zh-CN" sz="1900" dirty="0" err="1" smtClean="0"/>
              <a:t>databaseSet</a:t>
            </a:r>
            <a:r>
              <a:rPr lang="en-US" altLang="zh-CN" sz="1900" dirty="0" smtClean="0"/>
              <a:t> name="</a:t>
            </a:r>
            <a:r>
              <a:rPr lang="en-US" altLang="zh-CN" sz="1900" dirty="0" err="1" smtClean="0"/>
              <a:t>dao_test_sqlsvr_dbTableShard</a:t>
            </a:r>
            <a:r>
              <a:rPr lang="en-US" altLang="zh-CN" sz="1900" dirty="0" smtClean="0"/>
              <a:t>" provider="</a:t>
            </a:r>
            <a:r>
              <a:rPr lang="en-US" altLang="zh-CN" sz="1900" dirty="0" err="1" smtClean="0"/>
              <a:t>sqlProvider</a:t>
            </a:r>
            <a:r>
              <a:rPr lang="en-US" altLang="zh-CN" sz="1900" dirty="0" smtClean="0"/>
              <a:t>" </a:t>
            </a:r>
            <a:r>
              <a:rPr lang="en-US" altLang="zh-CN" sz="1900" b="1" dirty="0" err="1" smtClean="0"/>
              <a:t>shardingStrategy</a:t>
            </a:r>
            <a:r>
              <a:rPr lang="en-US" altLang="zh-CN" sz="1900" dirty="0" smtClean="0"/>
              <a:t>="class=com.ctrip.platform.dal.dao.strategy.ShardColModShardStrategy;</a:t>
            </a:r>
            <a:r>
              <a:rPr lang="en-US" altLang="zh-CN" sz="1900" b="1" dirty="0" smtClean="0"/>
              <a:t>columns</a:t>
            </a:r>
            <a:r>
              <a:rPr lang="en-US" altLang="zh-CN" sz="1900" dirty="0" smtClean="0"/>
              <a:t>=</a:t>
            </a:r>
            <a:r>
              <a:rPr lang="en-US" altLang="zh-CN" sz="1900" dirty="0" err="1" smtClean="0"/>
              <a:t>index,dbIndex;</a:t>
            </a:r>
            <a:r>
              <a:rPr lang="en-US" altLang="zh-CN" sz="1900" b="1" dirty="0" err="1" smtClean="0"/>
              <a:t>mod</a:t>
            </a:r>
            <a:r>
              <a:rPr lang="en-US" altLang="zh-CN" sz="1900" dirty="0" smtClean="0"/>
              <a:t>=2;</a:t>
            </a:r>
            <a:r>
              <a:rPr lang="en-US" altLang="zh-CN" sz="1900" b="1" dirty="0" smtClean="0"/>
              <a:t>tableColumns</a:t>
            </a:r>
            <a:r>
              <a:rPr lang="en-US" altLang="zh-CN" sz="1900" dirty="0" smtClean="0"/>
              <a:t>=</a:t>
            </a:r>
            <a:r>
              <a:rPr lang="en-US" altLang="zh-CN" sz="1900" dirty="0" err="1" smtClean="0"/>
              <a:t>table,tableIndex;</a:t>
            </a:r>
            <a:r>
              <a:rPr lang="en-US" altLang="zh-CN" sz="1900" b="1" dirty="0" err="1" smtClean="0"/>
              <a:t>tableMod</a:t>
            </a:r>
            <a:r>
              <a:rPr lang="en-US" altLang="zh-CN" sz="1900" dirty="0" smtClean="0"/>
              <a:t>=4;</a:t>
            </a:r>
            <a:r>
              <a:rPr lang="en-US" altLang="zh-CN" sz="1900" b="1" dirty="0" smtClean="0"/>
              <a:t>separator</a:t>
            </a:r>
            <a:r>
              <a:rPr lang="en-US" altLang="zh-CN" sz="1900" dirty="0" smtClean="0"/>
              <a:t>=_;</a:t>
            </a:r>
            <a:r>
              <a:rPr lang="en-US" altLang="zh-CN" sz="1900" b="1" dirty="0" err="1" smtClean="0"/>
              <a:t>shardedTables</a:t>
            </a:r>
            <a:r>
              <a:rPr lang="en-US" altLang="zh-CN" sz="1900" dirty="0" smtClean="0"/>
              <a:t>=</a:t>
            </a:r>
            <a:r>
              <a:rPr lang="en-US" altLang="zh-CN" sz="1900" dirty="0" err="1" smtClean="0"/>
              <a:t>dal_client_test</a:t>
            </a:r>
            <a:r>
              <a:rPr lang="en-US" altLang="zh-CN" sz="1900" dirty="0" smtClean="0"/>
              <a:t>"&gt;</a:t>
            </a:r>
          </a:p>
          <a:p>
            <a:pPr marL="0" indent="0">
              <a:buNone/>
            </a:pPr>
            <a:r>
              <a:rPr lang="en-US" altLang="zh-CN" sz="1900" dirty="0" smtClean="0"/>
              <a:t>      &lt;add  name="dao_test_sqlsvr_dbShard_0" </a:t>
            </a:r>
            <a:r>
              <a:rPr lang="en-US" altLang="zh-CN" sz="1900" dirty="0" err="1" smtClean="0"/>
              <a:t>databaseType</a:t>
            </a:r>
            <a:r>
              <a:rPr lang="en-US" altLang="zh-CN" sz="1900" dirty="0" smtClean="0"/>
              <a:t>="Master" </a:t>
            </a:r>
            <a:r>
              <a:rPr lang="en-US" altLang="zh-CN" sz="1900" b="1" dirty="0" err="1" smtClean="0"/>
              <a:t>sharding</a:t>
            </a:r>
            <a:r>
              <a:rPr lang="en-US" altLang="zh-CN" sz="1900" b="1" dirty="0" smtClean="0"/>
              <a:t>="0"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connectionString</a:t>
            </a:r>
            <a:r>
              <a:rPr lang="en-US" altLang="zh-CN" sz="1900" dirty="0" smtClean="0"/>
              <a:t>="SimpleShard_0"/&gt;</a:t>
            </a:r>
          </a:p>
          <a:p>
            <a:pPr marL="0" indent="0">
              <a:buNone/>
            </a:pPr>
            <a:r>
              <a:rPr lang="en-US" altLang="zh-CN" sz="1900" dirty="0" smtClean="0"/>
              <a:t>      &lt;add  name="dao_test_sqlsvr_dbShard_1" </a:t>
            </a:r>
            <a:r>
              <a:rPr lang="en-US" altLang="zh-CN" sz="1900" dirty="0" err="1" smtClean="0"/>
              <a:t>databaseType</a:t>
            </a:r>
            <a:r>
              <a:rPr lang="en-US" altLang="zh-CN" sz="1900" dirty="0" smtClean="0"/>
              <a:t>="Master" </a:t>
            </a:r>
            <a:r>
              <a:rPr lang="en-US" altLang="zh-CN" sz="1900" b="1" dirty="0" err="1" smtClean="0"/>
              <a:t>sharding</a:t>
            </a:r>
            <a:r>
              <a:rPr lang="en-US" altLang="zh-CN" sz="1900" b="1" dirty="0" smtClean="0"/>
              <a:t>="1" </a:t>
            </a:r>
            <a:r>
              <a:rPr lang="en-US" altLang="zh-CN" sz="1900" dirty="0" err="1" smtClean="0"/>
              <a:t>connectionString</a:t>
            </a:r>
            <a:r>
              <a:rPr lang="en-US" altLang="zh-CN" sz="1900" dirty="0" smtClean="0"/>
              <a:t>="SimpleShard_1"/&gt;</a:t>
            </a:r>
          </a:p>
          <a:p>
            <a:pPr marL="0" indent="0">
              <a:buNone/>
            </a:pPr>
            <a:r>
              <a:rPr lang="en-US" altLang="zh-CN" sz="1900" dirty="0" smtClean="0"/>
              <a:t>&lt;/</a:t>
            </a:r>
            <a:r>
              <a:rPr lang="en-US" altLang="zh-CN" sz="1900" dirty="0" err="1" smtClean="0"/>
              <a:t>databaseSet</a:t>
            </a:r>
            <a:r>
              <a:rPr lang="en-US" altLang="zh-CN" dirty="0" smtClean="0"/>
              <a:t>&gt;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更多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配置参考：</a:t>
            </a:r>
            <a:r>
              <a:rPr lang="zh-CN" altLang="en-US" dirty="0" smtClean="0">
                <a:hlinkClick r:id="rId2"/>
              </a:rPr>
              <a:t>预定义分片策略</a:t>
            </a:r>
            <a:endParaRPr lang="en-US" altLang="zh-CN" dirty="0" smtClean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1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分库分表</a:t>
            </a:r>
            <a:r>
              <a:rPr lang="en-US" altLang="zh-CN" dirty="0" smtClean="0"/>
              <a:t>-shard id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506991" y="1830538"/>
            <a:ext cx="4604273" cy="4452297"/>
            <a:chOff x="3399415" y="1809022"/>
            <a:chExt cx="4604273" cy="4452297"/>
          </a:xfrm>
        </p:grpSpPr>
        <p:grpSp>
          <p:nvGrpSpPr>
            <p:cNvPr id="23" name="组合 22"/>
            <p:cNvGrpSpPr/>
            <p:nvPr/>
          </p:nvGrpSpPr>
          <p:grpSpPr>
            <a:xfrm>
              <a:off x="3399415" y="1809022"/>
              <a:ext cx="4604273" cy="4452297"/>
              <a:chOff x="3334870" y="1475535"/>
              <a:chExt cx="4604273" cy="44522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152914" y="1475535"/>
                <a:ext cx="699247" cy="369332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</a:rPr>
                  <a:t>应用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679115" y="2607046"/>
                <a:ext cx="989704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 smtClean="0">
                    <a:solidFill>
                      <a:schemeClr val="bg1"/>
                    </a:solidFill>
                  </a:rPr>
                  <a:t>pojo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5034579" y="2607046"/>
                <a:ext cx="120485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parameter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605195" y="2607046"/>
                <a:ext cx="1044390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>
                    <a:solidFill>
                      <a:schemeClr val="bg1"/>
                    </a:solidFill>
                  </a:rPr>
                  <a:t>DalHints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338020" y="4647245"/>
                <a:ext cx="2318274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zh-CN" dirty="0" err="1" smtClean="0">
                    <a:solidFill>
                      <a:schemeClr val="bg1"/>
                    </a:solidFill>
                  </a:rPr>
                  <a:t>sharding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 strategy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905486" y="5558500"/>
                <a:ext cx="1183342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hard id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334870" y="2269864"/>
                <a:ext cx="4604273" cy="978945"/>
              </a:xfrm>
              <a:prstGeom prst="rect">
                <a:avLst/>
              </a:prstGeom>
              <a:noFill/>
              <a:ln w="28575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下箭头 19"/>
              <p:cNvSpPr/>
              <p:nvPr/>
            </p:nvSpPr>
            <p:spPr>
              <a:xfrm>
                <a:off x="5346551" y="1844867"/>
                <a:ext cx="301213" cy="424997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下箭头 20"/>
              <p:cNvSpPr/>
              <p:nvPr/>
            </p:nvSpPr>
            <p:spPr>
              <a:xfrm>
                <a:off x="5346552" y="3248809"/>
                <a:ext cx="301212" cy="579176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下箭头 21"/>
              <p:cNvSpPr/>
              <p:nvPr/>
            </p:nvSpPr>
            <p:spPr>
              <a:xfrm>
                <a:off x="5346552" y="5000724"/>
                <a:ext cx="301212" cy="557776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4970031" y="4161472"/>
              <a:ext cx="1183342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DAL</a:t>
              </a: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5411096" y="4530804"/>
              <a:ext cx="301213" cy="43575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动作按钮: 第一张 27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3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分库分表</a:t>
            </a:r>
            <a:r>
              <a:rPr lang="en-US" altLang="zh-CN" dirty="0" smtClean="0"/>
              <a:t>-shard 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dirty="0" smtClean="0"/>
              <a:t>Hints</a:t>
            </a:r>
            <a:r>
              <a:rPr lang="zh-CN" altLang="en-US" sz="1800" b="1" dirty="0" smtClean="0"/>
              <a:t>直接指定</a:t>
            </a:r>
            <a:r>
              <a:rPr lang="en-US" altLang="zh-CN" sz="1800" b="1" dirty="0" err="1" smtClean="0"/>
              <a:t>shardid</a:t>
            </a:r>
            <a:r>
              <a:rPr lang="zh-CN" altLang="en-US" sz="1800" dirty="0" smtClean="0"/>
              <a:t>，如</a:t>
            </a:r>
            <a:r>
              <a:rPr lang="en-US" altLang="zh-CN" sz="1800" dirty="0" smtClean="0"/>
              <a:t>new </a:t>
            </a:r>
            <a:r>
              <a:rPr lang="en-US" altLang="zh-CN" sz="1800" dirty="0" err="1" smtClean="0"/>
              <a:t>DalHints</a:t>
            </a:r>
            <a:r>
              <a:rPr lang="en-US" altLang="zh-CN" sz="1800" dirty="0" smtClean="0"/>
              <a:t>().</a:t>
            </a:r>
            <a:r>
              <a:rPr lang="en-US" altLang="zh-CN" sz="1800" dirty="0" err="1" smtClean="0"/>
              <a:t>inShard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b="1" dirty="0" smtClean="0"/>
              <a:t>Hints</a:t>
            </a:r>
            <a:r>
              <a:rPr lang="zh-CN" altLang="en-US" sz="1800" b="1" dirty="0" smtClean="0"/>
              <a:t>给出计算</a:t>
            </a:r>
            <a:r>
              <a:rPr lang="en-US" altLang="zh-CN" sz="1800" b="1" dirty="0" err="1" smtClean="0"/>
              <a:t>shardid</a:t>
            </a:r>
            <a:r>
              <a:rPr lang="zh-CN" altLang="en-US" sz="1800" b="1" dirty="0" smtClean="0"/>
              <a:t>的列值</a:t>
            </a:r>
            <a:r>
              <a:rPr lang="zh-CN" altLang="en-US" sz="1800" dirty="0" smtClean="0"/>
              <a:t>，如</a:t>
            </a:r>
            <a:r>
              <a:rPr lang="en-US" altLang="zh-CN" sz="1800" dirty="0" smtClean="0"/>
              <a:t>new </a:t>
            </a:r>
            <a:r>
              <a:rPr lang="en-US" altLang="zh-CN" sz="1800" dirty="0" err="1" smtClean="0"/>
              <a:t>DalHints</a:t>
            </a:r>
            <a:r>
              <a:rPr lang="en-US" altLang="zh-CN" sz="1800" dirty="0" smtClean="0"/>
              <a:t>().</a:t>
            </a:r>
            <a:r>
              <a:rPr lang="en-US" altLang="zh-CN" sz="1800" dirty="0" err="1" smtClean="0"/>
              <a:t>setShardValue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new </a:t>
            </a:r>
            <a:r>
              <a:rPr lang="en-US" altLang="zh-CN" sz="1800" dirty="0" err="1" smtClean="0"/>
              <a:t>DalHints</a:t>
            </a:r>
            <a:r>
              <a:rPr lang="en-US" altLang="zh-CN" sz="1800" dirty="0" smtClean="0"/>
              <a:t>().</a:t>
            </a:r>
            <a:r>
              <a:rPr lang="en-US" altLang="zh-CN" sz="1800" dirty="0" err="1" smtClean="0"/>
              <a:t>setShardColValue</a:t>
            </a:r>
            <a:r>
              <a:rPr lang="en-US" altLang="zh-CN" sz="1800" dirty="0" smtClean="0"/>
              <a:t>("Index",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</a:t>
            </a:r>
          </a:p>
          <a:p>
            <a:r>
              <a:rPr lang="en-US" altLang="zh-CN" sz="1800" b="1" dirty="0" err="1" smtClean="0"/>
              <a:t>Stateparameter</a:t>
            </a:r>
            <a:r>
              <a:rPr lang="zh-CN" altLang="en-US" sz="1800" b="1" dirty="0" smtClean="0"/>
              <a:t>给出用于计算</a:t>
            </a:r>
            <a:r>
              <a:rPr lang="en-US" altLang="zh-CN" sz="1800" b="1" dirty="0" err="1" smtClean="0"/>
              <a:t>shardid</a:t>
            </a:r>
            <a:r>
              <a:rPr lang="zh-CN" altLang="en-US" sz="1800" b="1" dirty="0" smtClean="0"/>
              <a:t>的列值</a:t>
            </a:r>
            <a:r>
              <a:rPr lang="zh-CN" altLang="en-US" sz="1800" dirty="0" smtClean="0"/>
              <a:t>，比如用</a:t>
            </a:r>
            <a:r>
              <a:rPr lang="en-US" altLang="zh-CN" sz="1800" dirty="0" smtClean="0"/>
              <a:t>index</a:t>
            </a:r>
            <a:r>
              <a:rPr lang="zh-CN" altLang="en-US" sz="1800" dirty="0" smtClean="0"/>
              <a:t>取模，则</a:t>
            </a:r>
            <a:r>
              <a:rPr lang="en-US" altLang="zh-CN" sz="1800" dirty="0" err="1" smtClean="0"/>
              <a:t>parameters.set</a:t>
            </a:r>
            <a:r>
              <a:rPr lang="en-US" altLang="zh-CN" sz="1800" dirty="0" smtClean="0"/>
              <a:t> (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, "Index", </a:t>
            </a:r>
            <a:r>
              <a:rPr lang="en-US" altLang="zh-CN" sz="1800" dirty="0" err="1" smtClean="0"/>
              <a:t>Types.INTEGER</a:t>
            </a:r>
            <a:r>
              <a:rPr lang="en-US" altLang="zh-CN" sz="1800" dirty="0" smtClean="0"/>
              <a:t>, index)</a:t>
            </a:r>
          </a:p>
          <a:p>
            <a:r>
              <a:rPr lang="zh-CN" altLang="en-US" sz="1800" b="1" dirty="0" smtClean="0"/>
              <a:t>直接在传入的</a:t>
            </a:r>
            <a:r>
              <a:rPr lang="en-US" altLang="zh-CN" sz="1800" b="1" dirty="0" err="1" smtClean="0"/>
              <a:t>pojo</a:t>
            </a:r>
            <a:r>
              <a:rPr lang="zh-CN" altLang="en-US" sz="1800" b="1" dirty="0" smtClean="0"/>
              <a:t>中给用于计算</a:t>
            </a:r>
            <a:r>
              <a:rPr lang="en-US" altLang="zh-CN" sz="1800" b="1" dirty="0" err="1" smtClean="0"/>
              <a:t>Shardid</a:t>
            </a:r>
            <a:r>
              <a:rPr lang="zh-CN" altLang="en-US" sz="1800" b="1" dirty="0" smtClean="0"/>
              <a:t>的列赋值</a:t>
            </a:r>
            <a:endParaRPr lang="en-US" altLang="zh-CN" sz="1800" b="1" dirty="0" smtClean="0"/>
          </a:p>
          <a:p>
            <a:r>
              <a:rPr lang="zh-CN" altLang="en-US" sz="2400" dirty="0" smtClean="0"/>
              <a:t>具体使用示例参考：</a:t>
            </a:r>
            <a:r>
              <a:rPr lang="zh-CN" altLang="en-US" sz="2400" dirty="0" smtClean="0">
                <a:hlinkClick r:id="rId2"/>
              </a:rPr>
              <a:t>预定义分片策略</a:t>
            </a:r>
            <a:endParaRPr lang="zh-CN" altLang="en-US" sz="2400" dirty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8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分库分表</a:t>
            </a:r>
            <a:r>
              <a:rPr lang="en-US" altLang="zh-CN" dirty="0" smtClean="0"/>
              <a:t>-cross shard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基于</a:t>
            </a:r>
            <a:r>
              <a:rPr lang="en-US" altLang="zh-CN" sz="2400" b="1" dirty="0" err="1" smtClean="0"/>
              <a:t>pojo</a:t>
            </a:r>
            <a:r>
              <a:rPr lang="zh-CN" altLang="en-US" sz="2400" b="1" dirty="0" smtClean="0"/>
              <a:t>的批量操作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传入的</a:t>
            </a:r>
            <a:r>
              <a:rPr lang="en-US" altLang="zh-CN" sz="2000" dirty="0" err="1" smtClean="0"/>
              <a:t>pojo</a:t>
            </a:r>
            <a:r>
              <a:rPr lang="zh-CN" altLang="en-US" sz="2000" dirty="0" smtClean="0"/>
              <a:t>属于不同</a:t>
            </a:r>
            <a:r>
              <a:rPr lang="en-US" altLang="zh-CN" sz="2000" dirty="0" smtClean="0"/>
              <a:t>shard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dal</a:t>
            </a:r>
            <a:r>
              <a:rPr lang="zh-CN" altLang="en-US" sz="2000" dirty="0" smtClean="0"/>
              <a:t>会自动计算所有</a:t>
            </a:r>
            <a:r>
              <a:rPr lang="en-US" altLang="zh-CN" sz="2000" dirty="0" err="1" smtClean="0"/>
              <a:t>pojo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shardid</a:t>
            </a:r>
            <a:r>
              <a:rPr lang="zh-CN" altLang="en-US" sz="2000" dirty="0" smtClean="0"/>
              <a:t>并把</a:t>
            </a:r>
            <a:r>
              <a:rPr lang="en-US" altLang="zh-CN" sz="2000" dirty="0" err="1" smtClean="0"/>
              <a:t>pojo</a:t>
            </a:r>
            <a:r>
              <a:rPr lang="zh-CN" altLang="en-US" sz="2000" dirty="0" smtClean="0"/>
              <a:t>更新入对应的</a:t>
            </a:r>
            <a:r>
              <a:rPr lang="en-US" altLang="zh-CN" sz="2000" dirty="0" smtClean="0"/>
              <a:t>shard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b="1" dirty="0" smtClean="0"/>
              <a:t>基于</a:t>
            </a:r>
            <a:r>
              <a:rPr lang="en-US" altLang="zh-CN" sz="2400" b="1" dirty="0" smtClean="0"/>
              <a:t>SQL</a:t>
            </a:r>
            <a:r>
              <a:rPr lang="zh-CN" altLang="en-US" sz="2400" b="1" dirty="0" smtClean="0"/>
              <a:t>的批量操作</a:t>
            </a:r>
            <a:endParaRPr lang="en-US" altLang="zh-CN" sz="2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Hints</a:t>
            </a:r>
            <a:r>
              <a:rPr lang="zh-CN" altLang="en-US" sz="2000" dirty="0" smtClean="0"/>
              <a:t>指定</a:t>
            </a:r>
            <a:r>
              <a:rPr lang="en-US" altLang="zh-CN" sz="2000" dirty="0" smtClean="0"/>
              <a:t>shard: </a:t>
            </a:r>
            <a:r>
              <a:rPr lang="en-US" altLang="zh-CN" sz="2000" dirty="0" err="1" smtClean="0"/>
              <a:t>inAllShards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或者</a:t>
            </a:r>
            <a:r>
              <a:rPr lang="en-US" altLang="zh-CN" sz="2000" dirty="0" err="1" smtClean="0"/>
              <a:t>inShards</a:t>
            </a:r>
            <a:r>
              <a:rPr lang="en-US" altLang="zh-CN" sz="2000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Sql</a:t>
            </a:r>
            <a:r>
              <a:rPr lang="zh-CN" altLang="en-US" sz="2000" dirty="0" smtClean="0"/>
              <a:t>语句中使用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参数，并且该参数字段为计算</a:t>
            </a:r>
            <a:r>
              <a:rPr lang="en-US" altLang="zh-CN" sz="2000" dirty="0" err="1" smtClean="0"/>
              <a:t>shardid</a:t>
            </a:r>
            <a:r>
              <a:rPr lang="zh-CN" altLang="en-US" sz="2000" dirty="0" smtClean="0"/>
              <a:t>的字段，则使用</a:t>
            </a:r>
            <a:r>
              <a:rPr lang="en-US" altLang="zh-CN" sz="2000" dirty="0" err="1" smtClean="0"/>
              <a:t>hints.shardby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columnname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，配合</a:t>
            </a:r>
            <a:r>
              <a:rPr lang="en-US" altLang="zh-CN" sz="2000" dirty="0" err="1" smtClean="0"/>
              <a:t>stateparameter</a:t>
            </a:r>
            <a:r>
              <a:rPr lang="zh-CN" altLang="en-US" sz="2000" dirty="0" smtClean="0"/>
              <a:t>传入该</a:t>
            </a:r>
            <a:r>
              <a:rPr lang="en-US" altLang="zh-CN" sz="2000" dirty="0" smtClean="0"/>
              <a:t>column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r>
              <a:rPr lang="zh-CN" altLang="en-US" sz="2400" b="1" dirty="0" smtClean="0"/>
              <a:t>具体</a:t>
            </a:r>
            <a:r>
              <a:rPr lang="en-US" altLang="zh-CN" sz="2400" b="1" dirty="0" err="1" smtClean="0"/>
              <a:t>crossshard</a:t>
            </a:r>
            <a:r>
              <a:rPr lang="zh-CN" altLang="en-US" sz="2400" b="1" dirty="0" smtClean="0"/>
              <a:t>参考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hlinkClick r:id="rId2"/>
              </a:rPr>
              <a:t>跨</a:t>
            </a:r>
            <a:r>
              <a:rPr lang="en-US" altLang="zh-CN" sz="2400" dirty="0" smtClean="0">
                <a:hlinkClick r:id="rId2"/>
              </a:rPr>
              <a:t>shard</a:t>
            </a:r>
            <a:r>
              <a:rPr lang="zh-CN" altLang="en-US" sz="2400" dirty="0" smtClean="0">
                <a:hlinkClick r:id="rId2"/>
              </a:rPr>
              <a:t>操作</a:t>
            </a:r>
            <a:endParaRPr lang="en-US" altLang="zh-CN" sz="2400" dirty="0" smtClean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84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读写分离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194561" y="1690688"/>
            <a:ext cx="7175350" cy="4584518"/>
            <a:chOff x="2205318" y="1683504"/>
            <a:chExt cx="7175350" cy="4584518"/>
          </a:xfrm>
        </p:grpSpPr>
        <p:grpSp>
          <p:nvGrpSpPr>
            <p:cNvPr id="38" name="组合 37"/>
            <p:cNvGrpSpPr/>
            <p:nvPr/>
          </p:nvGrpSpPr>
          <p:grpSpPr>
            <a:xfrm>
              <a:off x="2205318" y="1683504"/>
              <a:ext cx="7175350" cy="4584518"/>
              <a:chOff x="2151529" y="1690688"/>
              <a:chExt cx="7175350" cy="4584518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416884" y="2151529"/>
                <a:ext cx="6909995" cy="4123677"/>
                <a:chOff x="1523999" y="2119256"/>
                <a:chExt cx="6909995" cy="4123677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1523999" y="2340438"/>
                  <a:ext cx="3668358" cy="3902495"/>
                  <a:chOff x="4087906" y="2252639"/>
                  <a:chExt cx="3668358" cy="3902495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4087906" y="2252639"/>
                    <a:ext cx="3668358" cy="716471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endParaRPr lang="en-US" altLang="zh-CN" dirty="0" smtClean="0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4308440" y="2463501"/>
                    <a:ext cx="785308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select</a:t>
                    </a:r>
                    <a:endParaRPr lang="zh-CN" altLang="en-US" dirty="0"/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5411097" y="2463501"/>
                    <a:ext cx="2237591" cy="369332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insert/update/delete</a:t>
                    </a:r>
                    <a:endParaRPr lang="zh-CN" altLang="en-US" dirty="0"/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4087906" y="3655814"/>
                    <a:ext cx="3668358" cy="679518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txBody>
                  <a:bodyPr wrap="square" rtlCol="0" anchor="ctr" anchorCtr="0">
                    <a:noAutofit/>
                  </a:bodyPr>
                  <a:lstStyle/>
                  <a:p>
                    <a:pPr algn="ctr"/>
                    <a:r>
                      <a:rPr lang="en-US" altLang="zh-CN" dirty="0" smtClean="0"/>
                      <a:t>DAL</a:t>
                    </a:r>
                    <a:endParaRPr lang="zh-CN" altLang="en-US" dirty="0"/>
                  </a:p>
                </p:txBody>
              </p:sp>
              <p:sp>
                <p:nvSpPr>
                  <p:cNvPr id="8" name="流程图: 磁盘 7"/>
                  <p:cNvSpPr/>
                  <p:nvPr/>
                </p:nvSpPr>
                <p:spPr>
                  <a:xfrm>
                    <a:off x="6084346" y="5283765"/>
                    <a:ext cx="968187" cy="871369"/>
                  </a:xfrm>
                  <a:prstGeom prst="flowChartMagneticDisk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流程图: 磁盘 9"/>
                  <p:cNvSpPr/>
                  <p:nvPr/>
                </p:nvSpPr>
                <p:spPr>
                  <a:xfrm>
                    <a:off x="4184726" y="5283765"/>
                    <a:ext cx="968187" cy="871369"/>
                  </a:xfrm>
                  <a:prstGeom prst="flowChartMagneticDisk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" name="直接箭头连接符 11"/>
                  <p:cNvCxnSpPr/>
                  <p:nvPr/>
                </p:nvCxnSpPr>
                <p:spPr>
                  <a:xfrm>
                    <a:off x="4668820" y="2832833"/>
                    <a:ext cx="0" cy="82476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>
                    <a:stCxn id="6" idx="2"/>
                  </p:cNvCxnSpPr>
                  <p:nvPr/>
                </p:nvCxnSpPr>
                <p:spPr>
                  <a:xfrm>
                    <a:off x="6529893" y="2832833"/>
                    <a:ext cx="0" cy="83378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箭头连接符 16"/>
                  <p:cNvCxnSpPr>
                    <a:endCxn id="10" idx="1"/>
                  </p:cNvCxnSpPr>
                  <p:nvPr/>
                </p:nvCxnSpPr>
                <p:spPr>
                  <a:xfrm>
                    <a:off x="4668820" y="4335332"/>
                    <a:ext cx="0" cy="94843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箭头连接符 18"/>
                  <p:cNvCxnSpPr>
                    <a:endCxn id="8" idx="1"/>
                  </p:cNvCxnSpPr>
                  <p:nvPr/>
                </p:nvCxnSpPr>
                <p:spPr>
                  <a:xfrm flipH="1">
                    <a:off x="6568440" y="4309526"/>
                    <a:ext cx="2" cy="97423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6078968" y="5597449"/>
                    <a:ext cx="973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/>
                      <a:t>写库</a:t>
                    </a:r>
                  </a:p>
                </p:txBody>
              </p:sp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195482" y="5597449"/>
                    <a:ext cx="9574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dirty="0" smtClean="0"/>
                      <a:t>读库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6150681" y="2119256"/>
                  <a:ext cx="2283313" cy="2303875"/>
                  <a:chOff x="6444725" y="2119256"/>
                  <a:chExt cx="2283313" cy="2303875"/>
                </a:xfrm>
              </p:grpSpPr>
              <p:sp>
                <p:nvSpPr>
                  <p:cNvPr id="27" name="文本框 26">
                    <a:hlinkClick r:id="rId2" action="ppaction://hlinksldjump"/>
                  </p:cNvPr>
                  <p:cNvSpPr txBox="1"/>
                  <p:nvPr/>
                </p:nvSpPr>
                <p:spPr>
                  <a:xfrm>
                    <a:off x="6822140" y="3046679"/>
                    <a:ext cx="1595720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/>
                      <a:t>默认读写分离</a:t>
                    </a:r>
                    <a:endParaRPr lang="zh-CN" altLang="en-US" dirty="0"/>
                  </a:p>
                </p:txBody>
              </p:sp>
              <p:sp>
                <p:nvSpPr>
                  <p:cNvPr id="28" name="文本框 27">
                    <a:hlinkClick r:id="rId3" action="ppaction://hlinksldjump"/>
                  </p:cNvPr>
                  <p:cNvSpPr txBox="1"/>
                  <p:nvPr/>
                </p:nvSpPr>
                <p:spPr>
                  <a:xfrm>
                    <a:off x="6811383" y="3754420"/>
                    <a:ext cx="1595720" cy="36933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/>
                      <a:t>智能读写分离</a:t>
                    </a:r>
                    <a:endParaRPr lang="zh-CN" altLang="en-US" dirty="0"/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6444725" y="2119256"/>
                    <a:ext cx="2283313" cy="2303875"/>
                  </a:xfrm>
                  <a:prstGeom prst="rect">
                    <a:avLst/>
                  </a:prstGeom>
                  <a:noFill/>
                  <a:ln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6580990" y="2340438"/>
                    <a:ext cx="20582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 smtClean="0"/>
                      <a:t>配置读写分离策略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34" name="矩形 33"/>
              <p:cNvSpPr/>
              <p:nvPr/>
            </p:nvSpPr>
            <p:spPr>
              <a:xfrm>
                <a:off x="2151529" y="1690688"/>
                <a:ext cx="4206240" cy="321479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noFill/>
                </a:endParaRPr>
              </a:p>
            </p:txBody>
          </p:sp>
          <p:sp>
            <p:nvSpPr>
              <p:cNvPr id="36" name="右箭头 35"/>
              <p:cNvSpPr/>
              <p:nvPr/>
            </p:nvSpPr>
            <p:spPr>
              <a:xfrm>
                <a:off x="6085242" y="2502799"/>
                <a:ext cx="958324" cy="460975"/>
              </a:xfrm>
              <a:prstGeom prst="righ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左箭头 36"/>
              <p:cNvSpPr/>
              <p:nvPr/>
            </p:nvSpPr>
            <p:spPr>
              <a:xfrm>
                <a:off x="6085242" y="3881832"/>
                <a:ext cx="958324" cy="467625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316942" y="1751592"/>
              <a:ext cx="1631577" cy="37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应用</a:t>
              </a:r>
              <a:endParaRPr lang="zh-CN" altLang="en-US" dirty="0"/>
            </a:p>
          </p:txBody>
        </p:sp>
      </p:grpSp>
      <p:sp>
        <p:nvSpPr>
          <p:cNvPr id="35" name="动作按钮: 第一张 34">
            <a:hlinkClick r:id="rId4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8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+mj-ea"/>
              <a:buAutoNum type="ea1JpnChsDbPeriod" startAt="3"/>
            </a:pPr>
            <a:r>
              <a:rPr lang="zh-CN" altLang="en-US" b="1" dirty="0" smtClean="0"/>
              <a:t>主要</a:t>
            </a:r>
            <a:r>
              <a:rPr lang="zh-CN" altLang="en-US" b="1" dirty="0"/>
              <a:t>功能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增删改查</a:t>
            </a:r>
            <a:endParaRPr lang="en-US" altLang="zh-CN" b="1" dirty="0"/>
          </a:p>
          <a:p>
            <a:r>
              <a:rPr lang="en-US" altLang="zh-CN" sz="2100" b="1" dirty="0">
                <a:hlinkClick r:id="rId2" action="ppaction://hlinksldjump"/>
              </a:rPr>
              <a:t>Entity</a:t>
            </a:r>
            <a:endParaRPr lang="en-US" altLang="zh-CN" sz="2100" b="1" dirty="0"/>
          </a:p>
          <a:p>
            <a:r>
              <a:rPr lang="en-US" altLang="zh-CN" sz="2100" b="1" dirty="0">
                <a:hlinkClick r:id="rId3" action="ppaction://hlinksldjump"/>
              </a:rPr>
              <a:t>DAO</a:t>
            </a:r>
            <a:endParaRPr lang="en-US" altLang="zh-CN" sz="2100" b="1" dirty="0"/>
          </a:p>
          <a:p>
            <a:pPr marL="514350" indent="-514350">
              <a:buFont typeface="+mj-lt"/>
              <a:buAutoNum type="arabicPeriod" startAt="2"/>
            </a:pPr>
            <a:r>
              <a:rPr lang="en-US" altLang="zh-CN" b="1" dirty="0" err="1" smtClean="0">
                <a:hlinkClick r:id="rId4" action="ppaction://hlinksldjump"/>
              </a:rPr>
              <a:t>DalHints</a:t>
            </a:r>
            <a:endParaRPr lang="en-US" altLang="zh-CN" b="1" dirty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b="1" dirty="0">
                <a:hlinkClick r:id="rId5" action="ppaction://hlinksldjump"/>
              </a:rPr>
              <a:t>分库分</a:t>
            </a:r>
            <a:r>
              <a:rPr lang="zh-CN" altLang="en-US" b="1" dirty="0" smtClean="0">
                <a:hlinkClick r:id="rId5" action="ppaction://hlinksldjump"/>
              </a:rPr>
              <a:t>表</a:t>
            </a:r>
            <a:endParaRPr lang="en-US" altLang="zh-CN" b="1" dirty="0" smtClean="0"/>
          </a:p>
          <a:p>
            <a:r>
              <a:rPr lang="zh-CN" altLang="en-US" sz="2100" b="1" dirty="0">
                <a:hlinkClick r:id="rId6" action="ppaction://hlinksldjump"/>
              </a:rPr>
              <a:t>策略</a:t>
            </a:r>
            <a:endParaRPr lang="en-US" altLang="zh-CN" sz="2100" b="1" dirty="0" smtClean="0">
              <a:hlinkClick r:id="rId7" action="ppaction://hlinksldjump"/>
            </a:endParaRPr>
          </a:p>
          <a:p>
            <a:r>
              <a:rPr lang="zh-CN" altLang="en-US" sz="2100" b="1" dirty="0" smtClean="0">
                <a:hlinkClick r:id="rId8" action="ppaction://hlinksldjump"/>
              </a:rPr>
              <a:t>配置</a:t>
            </a:r>
            <a:endParaRPr lang="en-US" altLang="zh-CN" sz="2100" b="1" dirty="0" smtClean="0">
              <a:hlinkClick r:id="rId7" action="ppaction://hlinksldjump"/>
            </a:endParaRPr>
          </a:p>
          <a:p>
            <a:r>
              <a:rPr lang="en-US" altLang="zh-CN" sz="2100" b="1" dirty="0">
                <a:hlinkClick r:id="rId9" action="ppaction://hlinksldjump"/>
              </a:rPr>
              <a:t>s</a:t>
            </a:r>
            <a:r>
              <a:rPr lang="en-US" altLang="zh-CN" sz="2100" b="1" dirty="0" smtClean="0">
                <a:hlinkClick r:id="rId9" action="ppaction://hlinksldjump"/>
              </a:rPr>
              <a:t>hard id</a:t>
            </a:r>
            <a:endParaRPr lang="en-US" altLang="zh-CN" sz="2100" b="1" dirty="0">
              <a:hlinkClick r:id="rId7" action="ppaction://hlinksldjump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b="1" dirty="0">
                <a:hlinkClick r:id="rId10" action="ppaction://hlinksldjump"/>
              </a:rPr>
              <a:t>读写</a:t>
            </a:r>
            <a:r>
              <a:rPr lang="zh-CN" altLang="en-US" b="1" dirty="0" smtClean="0">
                <a:hlinkClick r:id="rId10" action="ppaction://hlinksldjump"/>
              </a:rPr>
              <a:t>分离</a:t>
            </a:r>
            <a:endParaRPr lang="en-US" altLang="zh-CN" b="1" dirty="0" smtClean="0"/>
          </a:p>
          <a:p>
            <a:r>
              <a:rPr lang="zh-CN" altLang="en-US" sz="2100" b="1" dirty="0" smtClean="0">
                <a:hlinkClick r:id="rId11" action="ppaction://hlinksldjump"/>
              </a:rPr>
              <a:t>配置</a:t>
            </a:r>
            <a:endParaRPr lang="en-US" altLang="zh-CN" sz="2100" b="1" dirty="0" smtClean="0"/>
          </a:p>
          <a:p>
            <a:r>
              <a:rPr lang="zh-CN" altLang="en-US" sz="2100" b="1" dirty="0" smtClean="0">
                <a:hlinkClick r:id="rId12" action="ppaction://hlinksldjump"/>
              </a:rPr>
              <a:t>策略</a:t>
            </a:r>
            <a:endParaRPr lang="en-US" altLang="zh-CN" sz="21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1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读写分离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5"/>
                </a:solidFill>
              </a:rPr>
              <a:t>Dal.config</a:t>
            </a:r>
            <a:r>
              <a:rPr lang="zh-CN" altLang="en-US" dirty="0" smtClean="0">
                <a:solidFill>
                  <a:schemeClr val="accent5"/>
                </a:solidFill>
              </a:rPr>
              <a:t>中配置读库和写库，可以配多个</a:t>
            </a:r>
            <a:r>
              <a:rPr lang="en-US" altLang="zh-CN" dirty="0" smtClean="0">
                <a:solidFill>
                  <a:schemeClr val="accent5"/>
                </a:solidFill>
              </a:rPr>
              <a:t>master</a:t>
            </a:r>
            <a:r>
              <a:rPr lang="zh-CN" altLang="en-US" dirty="0" smtClean="0">
                <a:solidFill>
                  <a:schemeClr val="accent5"/>
                </a:solidFill>
              </a:rPr>
              <a:t>和</a:t>
            </a:r>
            <a:r>
              <a:rPr lang="en-US" altLang="zh-CN" dirty="0" smtClean="0">
                <a:solidFill>
                  <a:schemeClr val="accent5"/>
                </a:solidFill>
              </a:rPr>
              <a:t>slave</a:t>
            </a:r>
          </a:p>
          <a:p>
            <a:pPr marL="0" indent="0">
              <a:buNone/>
            </a:pPr>
            <a:r>
              <a:rPr lang="en-US" altLang="zh-CN" sz="1600" dirty="0" smtClean="0"/>
              <a:t>&lt;</a:t>
            </a:r>
            <a:r>
              <a:rPr lang="en-US" altLang="zh-CN" sz="1600" dirty="0" err="1" smtClean="0"/>
              <a:t>databaseSet</a:t>
            </a:r>
            <a:r>
              <a:rPr lang="en-US" altLang="zh-CN" sz="1600" dirty="0" smtClean="0"/>
              <a:t> name="</a:t>
            </a:r>
            <a:r>
              <a:rPr lang="en-US" altLang="zh-CN" sz="1600" dirty="0" err="1" smtClean="0"/>
              <a:t>testMasterOnlyOnMysql</a:t>
            </a:r>
            <a:r>
              <a:rPr lang="en-US" altLang="zh-CN" sz="1600" dirty="0" smtClean="0"/>
              <a:t>" provider="</a:t>
            </a:r>
            <a:r>
              <a:rPr lang="en-US" altLang="zh-CN" sz="1600" dirty="0" err="1" smtClean="0"/>
              <a:t>mySqlProvider</a:t>
            </a:r>
            <a:r>
              <a:rPr lang="en-US" altLang="zh-CN" sz="1600" dirty="0" smtClean="0"/>
              <a:t>"&gt;</a:t>
            </a:r>
          </a:p>
          <a:p>
            <a:pPr marL="0" indent="0">
              <a:buNone/>
            </a:pPr>
            <a:r>
              <a:rPr lang="en-US" altLang="zh-CN" sz="1600" dirty="0" smtClean="0"/>
              <a:t>         &lt;add name="DalService2DB_W" </a:t>
            </a:r>
            <a:r>
              <a:rPr lang="en-US" altLang="zh-CN" sz="1600" b="1" dirty="0" err="1" smtClean="0"/>
              <a:t>databaseType</a:t>
            </a:r>
            <a:r>
              <a:rPr lang="en-US" altLang="zh-CN" sz="1600" b="1" dirty="0" smtClean="0"/>
              <a:t>="Master" </a:t>
            </a:r>
            <a:r>
              <a:rPr lang="en-US" altLang="zh-CN" sz="1600" dirty="0" err="1" smtClean="0"/>
              <a:t>sharding</a:t>
            </a:r>
            <a:r>
              <a:rPr lang="en-US" altLang="zh-CN" sz="1600" dirty="0" smtClean="0"/>
              <a:t>="" </a:t>
            </a:r>
            <a:r>
              <a:rPr lang="en-US" altLang="zh-CN" sz="1600" dirty="0" err="1" smtClean="0"/>
              <a:t>connectionString</a:t>
            </a:r>
            <a:r>
              <a:rPr lang="en-US" altLang="zh-CN" sz="1600" dirty="0" smtClean="0"/>
              <a:t>="DalService2DB_W"/&gt;</a:t>
            </a:r>
          </a:p>
          <a:p>
            <a:pPr marL="0" indent="0">
              <a:buNone/>
            </a:pPr>
            <a:r>
              <a:rPr lang="en-US" altLang="zh-CN" sz="1600" dirty="0" smtClean="0"/>
              <a:t>         &lt;add name="DalService3DB_W" </a:t>
            </a:r>
            <a:r>
              <a:rPr lang="en-US" altLang="zh-CN" sz="1600" b="1" dirty="0" err="1" smtClean="0"/>
              <a:t>databaseType</a:t>
            </a:r>
            <a:r>
              <a:rPr lang="en-US" altLang="zh-CN" sz="1600" b="1" dirty="0" smtClean="0"/>
              <a:t>="Slave" </a:t>
            </a:r>
            <a:r>
              <a:rPr lang="en-US" altLang="zh-CN" sz="1600" dirty="0" err="1" smtClean="0"/>
              <a:t>sharding</a:t>
            </a:r>
            <a:r>
              <a:rPr lang="en-US" altLang="zh-CN" sz="1600" dirty="0" smtClean="0"/>
              <a:t>="" </a:t>
            </a:r>
            <a:r>
              <a:rPr lang="en-US" altLang="zh-CN" sz="1600" dirty="0" err="1" smtClean="0"/>
              <a:t>connectionString</a:t>
            </a:r>
            <a:r>
              <a:rPr lang="en-US" altLang="zh-CN" sz="1600" dirty="0" smtClean="0"/>
              <a:t>="DalService3DB_W"/&gt;         </a:t>
            </a:r>
          </a:p>
          <a:p>
            <a:pPr marL="0" indent="0">
              <a:buNone/>
            </a:pPr>
            <a:r>
              <a:rPr lang="en-US" altLang="zh-CN" sz="1600" dirty="0" smtClean="0"/>
              <a:t>&lt;/</a:t>
            </a:r>
            <a:r>
              <a:rPr lang="en-US" altLang="zh-CN" sz="1600" dirty="0" err="1" smtClean="0"/>
              <a:t>databaseSet</a:t>
            </a:r>
            <a:r>
              <a:rPr lang="en-US" altLang="zh-CN" sz="1600" dirty="0" smtClean="0"/>
              <a:t>&gt;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accent5"/>
                </a:solidFill>
              </a:rPr>
              <a:t>如果</a:t>
            </a:r>
            <a:r>
              <a:rPr lang="zh-CN" altLang="en-US" dirty="0">
                <a:solidFill>
                  <a:schemeClr val="accent5"/>
                </a:solidFill>
              </a:rPr>
              <a:t>需要实现智能读写分离，</a:t>
            </a:r>
            <a:r>
              <a:rPr lang="en-US" altLang="zh-CN" dirty="0" err="1">
                <a:solidFill>
                  <a:schemeClr val="accent5"/>
                </a:solidFill>
              </a:rPr>
              <a:t>dal.config</a:t>
            </a:r>
            <a:r>
              <a:rPr lang="zh-CN" altLang="en-US" dirty="0">
                <a:solidFill>
                  <a:schemeClr val="accent5"/>
                </a:solidFill>
              </a:rPr>
              <a:t>中需要额外加入如下配置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/>
              <a:t> &lt;</a:t>
            </a:r>
            <a:r>
              <a:rPr lang="en-US" altLang="zh-CN" sz="1600" dirty="0" err="1" smtClean="0"/>
              <a:t>DatabaseSelector</a:t>
            </a:r>
            <a:r>
              <a:rPr lang="en-US" altLang="zh-CN" sz="1600" dirty="0" smtClean="0"/>
              <a:t>&gt;</a:t>
            </a:r>
          </a:p>
          <a:p>
            <a:pPr marL="0" indent="0">
              <a:buNone/>
            </a:pPr>
            <a:r>
              <a:rPr lang="en-US" altLang="zh-CN" sz="1600" dirty="0" smtClean="0"/>
              <a:t>      &lt;selector&gt;</a:t>
            </a:r>
            <a:r>
              <a:rPr lang="en-US" altLang="zh-CN" sz="1600" dirty="0" err="1" smtClean="0"/>
              <a:t>com.ctrip.platform.dal.dao.configure.FreshnessDatabaseSelector</a:t>
            </a:r>
            <a:r>
              <a:rPr lang="en-US" altLang="zh-CN" sz="1600" dirty="0" smtClean="0"/>
              <a:t>&lt;/selector&gt;</a:t>
            </a:r>
          </a:p>
          <a:p>
            <a:pPr marL="0" indent="0">
              <a:buNone/>
            </a:pPr>
            <a:r>
              <a:rPr lang="en-US" altLang="zh-CN" sz="1600" dirty="0" smtClean="0"/>
              <a:t> &lt;/</a:t>
            </a:r>
            <a:r>
              <a:rPr lang="en-US" altLang="zh-CN" sz="1600" dirty="0" err="1" smtClean="0"/>
              <a:t>DatabaseSelector</a:t>
            </a:r>
            <a:r>
              <a:rPr lang="en-US" altLang="zh-CN" sz="1600" dirty="0" smtClean="0"/>
              <a:t>&gt;</a:t>
            </a:r>
            <a:endParaRPr lang="zh-CN" altLang="en-US" sz="16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0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读写分离</a:t>
            </a:r>
            <a:r>
              <a:rPr lang="en-US" altLang="zh-CN" dirty="0" smtClean="0"/>
              <a:t>-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 smtClean="0"/>
              <a:t>默认策略</a:t>
            </a:r>
            <a:endParaRPr lang="en-US" altLang="zh-CN" sz="20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读</a:t>
            </a:r>
            <a:r>
              <a:rPr lang="zh-CN" altLang="en-US" sz="1600" dirty="0" smtClean="0"/>
              <a:t>操作去</a:t>
            </a:r>
            <a:r>
              <a:rPr lang="zh-CN" altLang="en-US" sz="1600" dirty="0"/>
              <a:t>从库，如果没有配置从库则去主库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写操作去主</a:t>
            </a:r>
            <a:r>
              <a:rPr lang="zh-CN" altLang="en-US" sz="1600" dirty="0" smtClean="0"/>
              <a:t>库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支持</a:t>
            </a:r>
            <a:r>
              <a:rPr lang="en-US" altLang="zh-CN" sz="1600" dirty="0" err="1" smtClean="0"/>
              <a:t>masterOnly</a:t>
            </a:r>
            <a:r>
              <a:rPr lang="zh-CN" altLang="en-US" sz="1600" dirty="0" smtClean="0"/>
              <a:t>，强制读操作也去主库，如</a:t>
            </a:r>
            <a:r>
              <a:rPr lang="en-US" altLang="zh-CN" sz="1600" dirty="0" err="1" smtClean="0"/>
              <a:t>hints.masterOnly</a:t>
            </a:r>
            <a:r>
              <a:rPr lang="en-US" altLang="zh-CN" sz="1600" dirty="0" smtClean="0"/>
              <a:t>()</a:t>
            </a:r>
            <a:endParaRPr lang="zh-CN" alt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如果有多个从库或者主库符合条件，则随机选择一个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支持数据库指定，如 </a:t>
            </a:r>
            <a:r>
              <a:rPr lang="en-US" altLang="zh-CN" sz="1600" dirty="0" err="1"/>
              <a:t>hints.inDatabase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TitanKeyname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6184273" y="1547664"/>
            <a:ext cx="5637484" cy="4078583"/>
            <a:chOff x="6272390" y="837639"/>
            <a:chExt cx="5637484" cy="4078583"/>
          </a:xfrm>
        </p:grpSpPr>
        <p:sp>
          <p:nvSpPr>
            <p:cNvPr id="4" name="流程图: 磁盘 3"/>
            <p:cNvSpPr/>
            <p:nvPr/>
          </p:nvSpPr>
          <p:spPr>
            <a:xfrm>
              <a:off x="6272390" y="4303573"/>
              <a:ext cx="892885" cy="61264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5" name="流程图: 磁盘 4"/>
            <p:cNvSpPr/>
            <p:nvPr/>
          </p:nvSpPr>
          <p:spPr>
            <a:xfrm>
              <a:off x="7205157" y="4301353"/>
              <a:ext cx="914401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slave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8552216" y="837639"/>
              <a:ext cx="1054249" cy="543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dal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endCxn id="5" idx="1"/>
            </p:cNvCxnSpPr>
            <p:nvPr/>
          </p:nvCxnSpPr>
          <p:spPr>
            <a:xfrm>
              <a:off x="7662357" y="2296226"/>
              <a:ext cx="1" cy="2005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6710616" y="3506260"/>
              <a:ext cx="683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write</a:t>
              </a:r>
              <a:endParaRPr lang="zh-CN" altLang="en-US" dirty="0"/>
            </a:p>
          </p:txBody>
        </p:sp>
        <p:sp>
          <p:nvSpPr>
            <p:cNvPr id="16" name="流程图: 决策 15"/>
            <p:cNvSpPr/>
            <p:nvPr/>
          </p:nvSpPr>
          <p:spPr>
            <a:xfrm>
              <a:off x="8110730" y="1938357"/>
              <a:ext cx="1937220" cy="71573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 smtClean="0"/>
                <a:t>masterOnly</a:t>
              </a:r>
              <a:r>
                <a:rPr lang="en-US" altLang="zh-CN" sz="1100" dirty="0" smtClean="0"/>
                <a:t> ?</a:t>
              </a:r>
              <a:endParaRPr lang="zh-CN" altLang="en-US" sz="1100" dirty="0"/>
            </a:p>
          </p:txBody>
        </p:sp>
        <p:cxnSp>
          <p:nvCxnSpPr>
            <p:cNvPr id="33" name="直接箭头连接符 32"/>
            <p:cNvCxnSpPr>
              <a:stCxn id="6" idx="2"/>
              <a:endCxn id="16" idx="0"/>
            </p:cNvCxnSpPr>
            <p:nvPr/>
          </p:nvCxnSpPr>
          <p:spPr>
            <a:xfrm flipH="1">
              <a:off x="9079340" y="1381381"/>
              <a:ext cx="1" cy="556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/>
            <p:nvPr/>
          </p:nvCxnSpPr>
          <p:spPr>
            <a:xfrm rot="10800000" flipV="1">
              <a:off x="6718832" y="2296226"/>
              <a:ext cx="1524068" cy="20095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7549289" y="1922452"/>
              <a:ext cx="97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672073" y="3079857"/>
              <a:ext cx="683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read</a:t>
              </a:r>
              <a:endParaRPr lang="zh-CN" altLang="en-US" dirty="0"/>
            </a:p>
          </p:txBody>
        </p:sp>
        <p:cxnSp>
          <p:nvCxnSpPr>
            <p:cNvPr id="54" name="肘形连接符 53"/>
            <p:cNvCxnSpPr>
              <a:stCxn id="16" idx="3"/>
              <a:endCxn id="55" idx="1"/>
            </p:cNvCxnSpPr>
            <p:nvPr/>
          </p:nvCxnSpPr>
          <p:spPr>
            <a:xfrm>
              <a:off x="10047950" y="2296227"/>
              <a:ext cx="1138921" cy="20051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流程图: 磁盘 54"/>
            <p:cNvSpPr/>
            <p:nvPr/>
          </p:nvSpPr>
          <p:spPr>
            <a:xfrm>
              <a:off x="10729670" y="4301353"/>
              <a:ext cx="914401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56" name="流程图: 磁盘 55"/>
            <p:cNvSpPr/>
            <p:nvPr/>
          </p:nvSpPr>
          <p:spPr>
            <a:xfrm>
              <a:off x="9703009" y="4301353"/>
              <a:ext cx="914401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slave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047950" y="1922452"/>
              <a:ext cx="61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Yes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463866" y="3048093"/>
              <a:ext cx="1446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</a:t>
              </a:r>
              <a:r>
                <a:rPr lang="en-US" altLang="zh-CN" dirty="0" err="1" smtClean="0"/>
                <a:t>ead&amp;write</a:t>
              </a:r>
              <a:endParaRPr lang="zh-CN" altLang="en-US" dirty="0"/>
            </a:p>
          </p:txBody>
        </p:sp>
      </p:grpSp>
      <p:sp>
        <p:nvSpPr>
          <p:cNvPr id="21" name="动作按钮: 第一张 20">
            <a:hlinkClick r:id="rId2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5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读写分离</a:t>
            </a:r>
            <a:r>
              <a:rPr lang="en-US" altLang="zh-CN" dirty="0" smtClean="0"/>
              <a:t>-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智能读写分离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1600" dirty="0" smtClean="0"/>
              <a:t>后台起一线程每隔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秒从读库</a:t>
            </a:r>
            <a:r>
              <a:rPr lang="en-US" altLang="zh-CN" sz="1600" dirty="0" err="1" smtClean="0"/>
              <a:t>sp</a:t>
            </a:r>
            <a:r>
              <a:rPr lang="zh-CN" altLang="en-US" sz="1600" dirty="0" smtClean="0"/>
              <a:t>获取延迟</a:t>
            </a:r>
            <a:endParaRPr lang="en-US" altLang="zh-CN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用户可以通过</a:t>
            </a:r>
            <a:r>
              <a:rPr lang="en-US" altLang="zh-CN" sz="1600" dirty="0" err="1"/>
              <a:t>hints.freshness</a:t>
            </a:r>
            <a:r>
              <a:rPr lang="en-US" altLang="zh-CN" sz="1600" dirty="0"/>
              <a:t>(second)</a:t>
            </a:r>
            <a:r>
              <a:rPr lang="zh-CN" altLang="en-US" sz="1600" dirty="0"/>
              <a:t>来指定新鲜度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freshness</a:t>
            </a:r>
            <a:r>
              <a:rPr lang="en-US" altLang="zh-CN" sz="1600" dirty="0"/>
              <a:t>&gt;=</a:t>
            </a:r>
            <a:r>
              <a:rPr lang="en-US" altLang="zh-CN" sz="1600" dirty="0" err="1"/>
              <a:t>sp</a:t>
            </a:r>
            <a:r>
              <a:rPr lang="zh-CN" altLang="en-US" sz="1600" dirty="0"/>
              <a:t>返回延迟值，则读</a:t>
            </a:r>
            <a:r>
              <a:rPr lang="en-US" altLang="zh-CN" sz="1600" dirty="0"/>
              <a:t>slave</a:t>
            </a:r>
            <a:r>
              <a:rPr lang="zh-CN" altLang="en-US" sz="1600" dirty="0"/>
              <a:t>，否则读</a:t>
            </a:r>
            <a:r>
              <a:rPr lang="en-US" altLang="zh-CN" sz="1600" dirty="0" smtClean="0"/>
              <a:t>master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如果没有指定新鲜度，按照缺省读写分离行为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如果指定新鲜度，查找对应逻辑库的所有从库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   </a:t>
            </a:r>
            <a:r>
              <a:rPr lang="zh-CN" altLang="en-US" sz="1600" dirty="0" smtClean="0"/>
              <a:t>选择</a:t>
            </a:r>
            <a:r>
              <a:rPr lang="zh-CN" altLang="en-US" sz="1600" dirty="0"/>
              <a:t>新鲜度小于指定新鲜度的从库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如果没符合条件的从库，则选择主库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dirty="0"/>
              <a:t>在数据库分片的情况下也</a:t>
            </a:r>
            <a:r>
              <a:rPr lang="zh-CN" altLang="en-US" sz="1600" dirty="0" smtClean="0"/>
              <a:t>支持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更多读写分离说明参考：</a:t>
            </a:r>
            <a:r>
              <a:rPr lang="en-US" altLang="zh-CN" sz="2400" dirty="0">
                <a:hlinkClick r:id="rId2"/>
              </a:rPr>
              <a:t>D</a:t>
            </a:r>
            <a:r>
              <a:rPr lang="en-US" altLang="zh-CN" sz="2400" dirty="0" smtClean="0">
                <a:hlinkClick r:id="rId2"/>
              </a:rPr>
              <a:t>al</a:t>
            </a:r>
            <a:r>
              <a:rPr lang="zh-CN" altLang="en-US" sz="2400" dirty="0" smtClean="0">
                <a:hlinkClick r:id="rId2"/>
              </a:rPr>
              <a:t>用户使用手册</a:t>
            </a:r>
            <a:r>
              <a:rPr lang="en-US" altLang="zh-CN" sz="2400" dirty="0" smtClean="0">
                <a:hlinkClick r:id="rId2"/>
              </a:rPr>
              <a:t>-</a:t>
            </a:r>
            <a:r>
              <a:rPr lang="zh-CN" altLang="en-US" sz="2400" dirty="0" smtClean="0">
                <a:hlinkClick r:id="rId2"/>
              </a:rPr>
              <a:t>读写分离</a:t>
            </a:r>
            <a:endParaRPr lang="zh-CN" altLang="en-US" sz="24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311039" y="1160369"/>
            <a:ext cx="5637484" cy="4078583"/>
            <a:chOff x="6272390" y="837639"/>
            <a:chExt cx="5637484" cy="4078583"/>
          </a:xfrm>
        </p:grpSpPr>
        <p:sp>
          <p:nvSpPr>
            <p:cNvPr id="5" name="流程图: 磁盘 4"/>
            <p:cNvSpPr/>
            <p:nvPr/>
          </p:nvSpPr>
          <p:spPr>
            <a:xfrm>
              <a:off x="6272390" y="4303573"/>
              <a:ext cx="892885" cy="612649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6" name="流程图: 磁盘 5"/>
            <p:cNvSpPr/>
            <p:nvPr/>
          </p:nvSpPr>
          <p:spPr>
            <a:xfrm>
              <a:off x="7205157" y="4301353"/>
              <a:ext cx="914401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slave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8552216" y="837639"/>
              <a:ext cx="1054249" cy="5437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dal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endCxn id="6" idx="1"/>
            </p:cNvCxnSpPr>
            <p:nvPr/>
          </p:nvCxnSpPr>
          <p:spPr>
            <a:xfrm>
              <a:off x="7662357" y="2296226"/>
              <a:ext cx="1" cy="2005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710616" y="3506260"/>
              <a:ext cx="683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write</a:t>
              </a:r>
              <a:endParaRPr lang="zh-CN" altLang="en-US" dirty="0"/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8110730" y="1938357"/>
              <a:ext cx="1937220" cy="71573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/>
                <a:t>freshness &lt;</a:t>
              </a:r>
            </a:p>
            <a:p>
              <a:pPr algn="ctr"/>
              <a:r>
                <a:rPr lang="en-US" altLang="zh-CN" sz="1100" dirty="0" smtClean="0"/>
                <a:t>delay?</a:t>
              </a:r>
              <a:endParaRPr lang="zh-CN" altLang="en-US" sz="1100" dirty="0"/>
            </a:p>
          </p:txBody>
        </p:sp>
        <p:cxnSp>
          <p:nvCxnSpPr>
            <p:cNvPr id="11" name="直接箭头连接符 10"/>
            <p:cNvCxnSpPr>
              <a:stCxn id="7" idx="2"/>
              <a:endCxn id="10" idx="0"/>
            </p:cNvCxnSpPr>
            <p:nvPr/>
          </p:nvCxnSpPr>
          <p:spPr>
            <a:xfrm flipH="1">
              <a:off x="9079340" y="1381381"/>
              <a:ext cx="1" cy="556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rot="10800000" flipV="1">
              <a:off x="6718832" y="2296226"/>
              <a:ext cx="1524068" cy="20095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549289" y="1922452"/>
              <a:ext cx="97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NO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72073" y="3079857"/>
              <a:ext cx="683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read</a:t>
              </a:r>
              <a:endParaRPr lang="zh-CN" altLang="en-US" dirty="0"/>
            </a:p>
          </p:txBody>
        </p:sp>
        <p:cxnSp>
          <p:nvCxnSpPr>
            <p:cNvPr id="15" name="肘形连接符 14"/>
            <p:cNvCxnSpPr>
              <a:stCxn id="10" idx="3"/>
              <a:endCxn id="16" idx="1"/>
            </p:cNvCxnSpPr>
            <p:nvPr/>
          </p:nvCxnSpPr>
          <p:spPr>
            <a:xfrm>
              <a:off x="10047950" y="2296227"/>
              <a:ext cx="1138921" cy="20051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磁盘 15"/>
            <p:cNvSpPr/>
            <p:nvPr/>
          </p:nvSpPr>
          <p:spPr>
            <a:xfrm>
              <a:off x="10729670" y="4301353"/>
              <a:ext cx="914401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17" name="流程图: 磁盘 16"/>
            <p:cNvSpPr/>
            <p:nvPr/>
          </p:nvSpPr>
          <p:spPr>
            <a:xfrm>
              <a:off x="9703009" y="4301353"/>
              <a:ext cx="914401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slave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047950" y="1922452"/>
              <a:ext cx="612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Yes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463866" y="3048093"/>
              <a:ext cx="1446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</a:t>
              </a:r>
              <a:r>
                <a:rPr lang="en-US" altLang="zh-CN" dirty="0" err="1" smtClean="0"/>
                <a:t>ead&amp;write</a:t>
              </a:r>
              <a:endParaRPr lang="zh-CN" altLang="en-US" dirty="0"/>
            </a:p>
          </p:txBody>
        </p:sp>
      </p:grpSp>
      <p:sp>
        <p:nvSpPr>
          <p:cNvPr id="21" name="动作按钮: 第一张 20">
            <a:hlinkClick r:id="rId3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8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zh-CN" altLang="en-US" dirty="0"/>
              <a:t>事务</a:t>
            </a:r>
            <a:r>
              <a:rPr lang="zh-CN" altLang="en-US" dirty="0" smtClean="0"/>
              <a:t>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Dal</a:t>
            </a:r>
            <a:r>
              <a:rPr lang="zh-CN" altLang="en-US" dirty="0" smtClean="0"/>
              <a:t>提供两种实现事物的方式：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基于</a:t>
            </a:r>
            <a:r>
              <a:rPr lang="en-US" altLang="zh-CN" b="1" dirty="0" err="1"/>
              <a:t>DalCommand</a:t>
            </a:r>
            <a:r>
              <a:rPr lang="zh-CN" altLang="en-US" b="1" dirty="0"/>
              <a:t>接口</a:t>
            </a:r>
          </a:p>
          <a:p>
            <a:pPr marL="0" indent="0">
              <a:buNone/>
            </a:pPr>
            <a:r>
              <a:rPr lang="zh-CN" altLang="en-US" dirty="0" smtClean="0"/>
              <a:t>用户</a:t>
            </a:r>
            <a:r>
              <a:rPr lang="zh-CN" altLang="en-US" dirty="0"/>
              <a:t>只要把事务中要执行的逻辑放在</a:t>
            </a:r>
            <a:r>
              <a:rPr lang="en-US" altLang="zh-CN" dirty="0"/>
              <a:t>execute</a:t>
            </a:r>
            <a:r>
              <a:rPr lang="zh-CN" altLang="en-US" dirty="0"/>
              <a:t>方法</a:t>
            </a:r>
            <a:r>
              <a:rPr lang="zh-CN" altLang="en-US" dirty="0" smtClean="0"/>
              <a:t>里，将</a:t>
            </a:r>
            <a:r>
              <a:rPr lang="zh-CN" altLang="en-US" dirty="0"/>
              <a:t>实现的</a:t>
            </a:r>
            <a:r>
              <a:rPr lang="en-US" altLang="zh-CN" dirty="0" err="1"/>
              <a:t>DalCommand</a:t>
            </a:r>
            <a:r>
              <a:rPr lang="zh-CN" altLang="en-US" dirty="0"/>
              <a:t>传入</a:t>
            </a:r>
            <a:r>
              <a:rPr lang="en-US" altLang="zh-CN" dirty="0" err="1"/>
              <a:t>DalClient</a:t>
            </a:r>
            <a:r>
              <a:rPr lang="zh-CN" altLang="en-US" dirty="0"/>
              <a:t>的</a:t>
            </a:r>
            <a:r>
              <a:rPr lang="en-US" altLang="zh-CN" dirty="0"/>
              <a:t>execute</a:t>
            </a:r>
            <a:r>
              <a:rPr lang="zh-CN" altLang="en-US" dirty="0"/>
              <a:t>方法</a:t>
            </a:r>
            <a:r>
              <a:rPr lang="zh-CN" altLang="en-US" dirty="0" smtClean="0"/>
              <a:t>里面即可。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基于注解</a:t>
            </a:r>
            <a:r>
              <a:rPr lang="en-US" altLang="zh-CN" b="1" dirty="0"/>
              <a:t>@</a:t>
            </a:r>
            <a:r>
              <a:rPr lang="en-US" altLang="zh-CN" b="1" dirty="0" err="1"/>
              <a:t>DalTransactional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在需要事务的方法上面标注</a:t>
            </a:r>
            <a:r>
              <a:rPr lang="en-US" altLang="zh-CN" dirty="0"/>
              <a:t>@</a:t>
            </a:r>
            <a:r>
              <a:rPr lang="en-US" altLang="zh-CN" dirty="0" smtClean="0"/>
              <a:t>Transactional</a:t>
            </a:r>
            <a:r>
              <a:rPr lang="zh-CN" altLang="en-US" dirty="0"/>
              <a:t>，</a:t>
            </a:r>
            <a:r>
              <a:rPr lang="en-US" altLang="zh-CN" dirty="0" smtClean="0"/>
              <a:t>Java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中配置</a:t>
            </a:r>
            <a:r>
              <a:rPr lang="en-US" altLang="zh-CN" dirty="0"/>
              <a:t>@</a:t>
            </a:r>
            <a:r>
              <a:rPr lang="en-US" altLang="zh-CN" dirty="0" err="1" smtClean="0"/>
              <a:t>EnableDalTransaction</a:t>
            </a:r>
            <a:r>
              <a:rPr lang="zh-CN" altLang="en-US" dirty="0" smtClean="0"/>
              <a:t>即可。</a:t>
            </a:r>
            <a:endParaRPr lang="zh-CN" altLang="en-US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695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事务支持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DalCommand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 err="1">
                <a:solidFill>
                  <a:schemeClr val="accent5"/>
                </a:solidFill>
              </a:rPr>
              <a:t>DalCommand</a:t>
            </a:r>
            <a:r>
              <a:rPr lang="zh-CN" altLang="en-US" b="1" dirty="0"/>
              <a:t>接口</a:t>
            </a:r>
          </a:p>
          <a:p>
            <a:pPr marL="0" indent="0"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、实现</a:t>
            </a:r>
            <a:r>
              <a:rPr lang="en-US" altLang="zh-CN" sz="2400" dirty="0" err="1" smtClean="0"/>
              <a:t>DalCommand</a:t>
            </a:r>
            <a:r>
              <a:rPr lang="zh-CN" altLang="en-US" sz="2400" dirty="0" smtClean="0"/>
              <a:t>接口，将事务</a:t>
            </a:r>
            <a:r>
              <a:rPr lang="zh-CN" altLang="en-US" sz="2400" dirty="0"/>
              <a:t>中要执行的逻辑放在</a:t>
            </a:r>
            <a:r>
              <a:rPr lang="en-US" altLang="zh-CN" sz="2400" dirty="0"/>
              <a:t>execute</a:t>
            </a:r>
            <a:r>
              <a:rPr lang="zh-CN" altLang="en-US" sz="2400" dirty="0"/>
              <a:t>方法</a:t>
            </a:r>
            <a:r>
              <a:rPr lang="zh-CN" altLang="en-US" sz="2400" dirty="0" smtClean="0"/>
              <a:t>里。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、将</a:t>
            </a:r>
            <a:r>
              <a:rPr lang="zh-CN" altLang="en-US" sz="2400" dirty="0"/>
              <a:t>实现的</a:t>
            </a:r>
            <a:r>
              <a:rPr lang="en-US" altLang="zh-CN" sz="2400" dirty="0" err="1"/>
              <a:t>DalCommand</a:t>
            </a:r>
            <a:r>
              <a:rPr lang="zh-CN" altLang="en-US" sz="2400" dirty="0"/>
              <a:t>传入</a:t>
            </a:r>
            <a:r>
              <a:rPr lang="en-US" altLang="zh-CN" sz="2400" dirty="0" err="1"/>
              <a:t>DalClient</a:t>
            </a:r>
            <a:r>
              <a:rPr lang="zh-CN" altLang="en-US" sz="2400" dirty="0"/>
              <a:t>的</a:t>
            </a:r>
            <a:r>
              <a:rPr lang="en-US" altLang="zh-CN" sz="2400" dirty="0"/>
              <a:t>execute</a:t>
            </a:r>
            <a:r>
              <a:rPr lang="zh-CN" altLang="en-US" sz="2400" dirty="0"/>
              <a:t>方法里面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、可以一次传入多个</a:t>
            </a:r>
            <a:r>
              <a:rPr lang="en-US" altLang="zh-CN" sz="2400" dirty="0" err="1" smtClean="0"/>
              <a:t>DalCommand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更多基于</a:t>
            </a:r>
            <a:r>
              <a:rPr lang="en-US" altLang="zh-CN" sz="2400" dirty="0" err="1" smtClean="0"/>
              <a:t>DalCommand</a:t>
            </a:r>
            <a:r>
              <a:rPr lang="zh-CN" altLang="en-US" sz="2400" dirty="0" smtClean="0"/>
              <a:t>接口事务的说明请参考：</a:t>
            </a:r>
            <a:r>
              <a:rPr lang="zh-CN" altLang="en-US" sz="2400" dirty="0" smtClean="0">
                <a:hlinkClick r:id="rId2"/>
              </a:rPr>
              <a:t>基于</a:t>
            </a:r>
            <a:r>
              <a:rPr lang="en-US" altLang="zh-CN" sz="2400" dirty="0" err="1" smtClean="0">
                <a:hlinkClick r:id="rId2"/>
              </a:rPr>
              <a:t>DalCommand</a:t>
            </a:r>
            <a:r>
              <a:rPr lang="zh-CN" altLang="en-US" sz="2400" dirty="0" smtClean="0">
                <a:hlinkClick r:id="rId2"/>
              </a:rPr>
              <a:t>接口事务</a:t>
            </a:r>
            <a:endParaRPr lang="zh-CN" altLang="en-US" sz="2400" dirty="0"/>
          </a:p>
        </p:txBody>
      </p:sp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2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zh-CN" altLang="en-US" dirty="0" smtClean="0"/>
              <a:t>事务支持</a:t>
            </a:r>
            <a:r>
              <a:rPr lang="en-US" altLang="zh-CN" dirty="0" smtClean="0"/>
              <a:t>-</a:t>
            </a:r>
            <a:r>
              <a:rPr lang="en-US" altLang="zh-CN" dirty="0" err="1"/>
              <a:t>DalCommand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8000" b="1" dirty="0" smtClean="0"/>
              <a:t>基于</a:t>
            </a:r>
            <a:r>
              <a:rPr lang="en-US" altLang="zh-CN" sz="8000" b="1" dirty="0" err="1" smtClean="0"/>
              <a:t>DalCommand</a:t>
            </a:r>
            <a:r>
              <a:rPr lang="zh-CN" altLang="en-US" sz="8000" b="1" dirty="0" smtClean="0"/>
              <a:t>接口使用示例</a:t>
            </a:r>
            <a:endParaRPr lang="en-US" altLang="zh-CN" sz="8000" b="1" dirty="0" smtClean="0"/>
          </a:p>
          <a:p>
            <a:pPr marL="0" indent="0">
              <a:buNone/>
            </a:pPr>
            <a:r>
              <a:rPr lang="en-US" altLang="zh-CN" sz="5600" dirty="0" err="1" smtClean="0"/>
              <a:t>DalClient</a:t>
            </a:r>
            <a:r>
              <a:rPr lang="en-US" altLang="zh-CN" sz="5600" dirty="0" smtClean="0"/>
              <a:t> client = </a:t>
            </a:r>
            <a:r>
              <a:rPr lang="en-US" altLang="zh-CN" sz="5600" dirty="0" err="1" smtClean="0"/>
              <a:t>DalClientFactory.getClient</a:t>
            </a:r>
            <a:r>
              <a:rPr lang="en-US" altLang="zh-CN" sz="5600" dirty="0" smtClean="0"/>
              <a:t>("</a:t>
            </a:r>
            <a:r>
              <a:rPr lang="en-US" altLang="zh-CN" sz="5600" dirty="0" err="1" smtClean="0"/>
              <a:t>dao_test</a:t>
            </a:r>
            <a:r>
              <a:rPr lang="en-US" altLang="zh-CN" sz="5600" dirty="0" smtClean="0"/>
              <a:t>");</a:t>
            </a:r>
          </a:p>
          <a:p>
            <a:pPr marL="0" indent="0">
              <a:buNone/>
            </a:pPr>
            <a:r>
              <a:rPr lang="en-US" altLang="zh-CN" sz="5600" dirty="0" err="1" smtClean="0"/>
              <a:t>DalCommand</a:t>
            </a:r>
            <a:r>
              <a:rPr lang="en-US" altLang="zh-CN" sz="5600" dirty="0" smtClean="0"/>
              <a:t> command = new </a:t>
            </a:r>
            <a:r>
              <a:rPr lang="en-US" altLang="zh-CN" sz="5600" dirty="0" err="1" smtClean="0"/>
              <a:t>DalCommand</a:t>
            </a:r>
            <a:r>
              <a:rPr lang="en-US" altLang="zh-CN" sz="5600" dirty="0" smtClean="0"/>
              <a:t>() {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@Override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public </a:t>
            </a:r>
            <a:r>
              <a:rPr lang="en-US" altLang="zh-CN" sz="5600" dirty="0" err="1" smtClean="0"/>
              <a:t>boolean</a:t>
            </a:r>
            <a:r>
              <a:rPr lang="en-US" altLang="zh-CN" sz="5600" dirty="0" smtClean="0"/>
              <a:t> execute(</a:t>
            </a:r>
            <a:r>
              <a:rPr lang="en-US" altLang="zh-CN" sz="5600" dirty="0" err="1" smtClean="0"/>
              <a:t>DalClient</a:t>
            </a:r>
            <a:r>
              <a:rPr lang="en-US" altLang="zh-CN" sz="5600" dirty="0" smtClean="0"/>
              <a:t> client) throws </a:t>
            </a:r>
            <a:r>
              <a:rPr lang="en-US" altLang="zh-CN" sz="5600" dirty="0" err="1" smtClean="0"/>
              <a:t>SQLException</a:t>
            </a:r>
            <a:r>
              <a:rPr lang="en-US" altLang="zh-CN" sz="5600" dirty="0" smtClean="0"/>
              <a:t> {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    </a:t>
            </a:r>
            <a:r>
              <a:rPr lang="en-US" altLang="zh-CN" sz="5600" dirty="0" err="1" smtClean="0"/>
              <a:t>MysqlPersonExtendsUpdatableEntity</a:t>
            </a:r>
            <a:r>
              <a:rPr lang="en-US" altLang="zh-CN" sz="5600" dirty="0" smtClean="0"/>
              <a:t> ret = </a:t>
            </a:r>
            <a:r>
              <a:rPr lang="en-US" altLang="zh-CN" sz="5600" dirty="0" err="1" smtClean="0"/>
              <a:t>dao.queryByPk</a:t>
            </a:r>
            <a:r>
              <a:rPr lang="en-US" altLang="zh-CN" sz="5600" dirty="0" smtClean="0"/>
              <a:t>(1, new </a:t>
            </a:r>
            <a:r>
              <a:rPr lang="en-US" altLang="zh-CN" sz="5600" dirty="0" err="1" smtClean="0"/>
              <a:t>DalHints</a:t>
            </a:r>
            <a:r>
              <a:rPr lang="en-US" altLang="zh-CN" sz="5600" dirty="0" smtClean="0"/>
              <a:t>());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    </a:t>
            </a:r>
            <a:r>
              <a:rPr lang="en-US" altLang="zh-CN" sz="5600" dirty="0" err="1" smtClean="0"/>
              <a:t>ret.setAge</a:t>
            </a:r>
            <a:r>
              <a:rPr lang="en-US" altLang="zh-CN" sz="5600" dirty="0" smtClean="0"/>
              <a:t>(1000);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    </a:t>
            </a:r>
            <a:r>
              <a:rPr lang="en-US" altLang="zh-CN" sz="5600" dirty="0" err="1" smtClean="0"/>
              <a:t>dao.update</a:t>
            </a:r>
            <a:r>
              <a:rPr lang="en-US" altLang="zh-CN" sz="5600" dirty="0" smtClean="0"/>
              <a:t>(new </a:t>
            </a:r>
            <a:r>
              <a:rPr lang="en-US" altLang="zh-CN" sz="5600" dirty="0" err="1" smtClean="0"/>
              <a:t>DalHints</a:t>
            </a:r>
            <a:r>
              <a:rPr lang="en-US" altLang="zh-CN" sz="5600" dirty="0" smtClean="0"/>
              <a:t>(), ret);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    return true;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}</a:t>
            </a:r>
          </a:p>
          <a:p>
            <a:pPr marL="0" indent="0">
              <a:buNone/>
            </a:pPr>
            <a:r>
              <a:rPr lang="en-US" altLang="zh-CN" sz="5600" dirty="0" smtClean="0"/>
              <a:t>        };</a:t>
            </a:r>
          </a:p>
          <a:p>
            <a:pPr marL="0" indent="0">
              <a:buNone/>
            </a:pPr>
            <a:r>
              <a:rPr lang="en-US" altLang="zh-CN" sz="5600" dirty="0" smtClean="0"/>
              <a:t>try {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</a:t>
            </a:r>
            <a:r>
              <a:rPr lang="en-US" altLang="zh-CN" sz="5600" dirty="0" err="1" smtClean="0"/>
              <a:t>client.execute</a:t>
            </a:r>
            <a:r>
              <a:rPr lang="en-US" altLang="zh-CN" sz="5600" dirty="0" smtClean="0"/>
              <a:t>(command, new </a:t>
            </a:r>
            <a:r>
              <a:rPr lang="en-US" altLang="zh-CN" sz="5600" dirty="0" err="1" smtClean="0"/>
              <a:t>DalHints</a:t>
            </a:r>
            <a:r>
              <a:rPr lang="en-US" altLang="zh-CN" sz="5600" dirty="0" smtClean="0"/>
              <a:t>());</a:t>
            </a:r>
          </a:p>
          <a:p>
            <a:pPr marL="0" indent="0">
              <a:buNone/>
            </a:pPr>
            <a:r>
              <a:rPr lang="en-US" altLang="zh-CN" sz="5600" dirty="0" smtClean="0"/>
              <a:t>     } catch (Exception e) {</a:t>
            </a:r>
          </a:p>
          <a:p>
            <a:pPr marL="0" indent="0">
              <a:buNone/>
            </a:pPr>
            <a:r>
              <a:rPr lang="en-US" altLang="zh-CN" sz="5600" dirty="0" smtClean="0"/>
              <a:t>            </a:t>
            </a:r>
            <a:r>
              <a:rPr lang="en-US" altLang="zh-CN" sz="5600" dirty="0" err="1" smtClean="0"/>
              <a:t>e.printStackTrace</a:t>
            </a:r>
            <a:r>
              <a:rPr lang="en-US" altLang="zh-CN" sz="5600" dirty="0" smtClean="0"/>
              <a:t>();</a:t>
            </a:r>
          </a:p>
          <a:p>
            <a:pPr marL="0" indent="0">
              <a:buNone/>
            </a:pPr>
            <a:r>
              <a:rPr lang="en-US" altLang="zh-CN" sz="5600" dirty="0" smtClean="0"/>
              <a:t>     }</a:t>
            </a:r>
            <a:endParaRPr lang="zh-CN" altLang="en-US" sz="56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Dal</a:t>
            </a:r>
            <a:r>
              <a:rPr lang="zh-CN" altLang="en-US" sz="4000" dirty="0"/>
              <a:t>框架</a:t>
            </a:r>
            <a:r>
              <a:rPr lang="en-US" altLang="zh-CN" sz="4000" dirty="0"/>
              <a:t>-</a:t>
            </a:r>
            <a:r>
              <a:rPr lang="zh-CN" altLang="en-US" sz="4000" dirty="0"/>
              <a:t>功能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事务支持</a:t>
            </a:r>
            <a:r>
              <a:rPr lang="en-US" altLang="zh-CN" sz="4000" dirty="0" smtClean="0"/>
              <a:t>-@</a:t>
            </a:r>
            <a:r>
              <a:rPr lang="en-US" altLang="zh-CN" sz="4000" dirty="0" err="1" smtClean="0"/>
              <a:t>DalTransactional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基于</a:t>
            </a:r>
            <a:r>
              <a:rPr lang="en-US" altLang="zh-CN" b="1" dirty="0" smtClean="0">
                <a:solidFill>
                  <a:schemeClr val="accent5"/>
                </a:solidFill>
              </a:rPr>
              <a:t>@</a:t>
            </a:r>
            <a:r>
              <a:rPr lang="en-US" altLang="zh-CN" b="1" dirty="0" err="1" smtClean="0">
                <a:solidFill>
                  <a:schemeClr val="accent5"/>
                </a:solidFill>
              </a:rPr>
              <a:t>DalTransactional</a:t>
            </a:r>
            <a:r>
              <a:rPr lang="zh-CN" altLang="en-US" b="1" dirty="0"/>
              <a:t>注解</a:t>
            </a:r>
            <a:endParaRPr lang="en-US" altLang="zh-CN" b="1" dirty="0" smtClean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配置方法</a:t>
            </a:r>
            <a:r>
              <a:rPr lang="zh-CN" altLang="en-US" sz="1800" dirty="0" smtClean="0"/>
              <a:t>（二选一即可）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1</a:t>
            </a:r>
            <a:r>
              <a:rPr lang="zh-CN" altLang="en-US" sz="1800" b="1" dirty="0" smtClean="0"/>
              <a:t>、</a:t>
            </a:r>
            <a:r>
              <a:rPr lang="en-US" altLang="zh-CN" sz="1800" b="1" dirty="0" err="1" smtClean="0"/>
              <a:t>config</a:t>
            </a:r>
            <a:r>
              <a:rPr lang="zh-CN" altLang="en-US" sz="1800" b="1" dirty="0" smtClean="0"/>
              <a:t>类配置</a:t>
            </a:r>
          </a:p>
          <a:p>
            <a:pPr marL="0" indent="0">
              <a:buNone/>
            </a:pPr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org.springframework.context.annotation.Configuration</a:t>
            </a:r>
            <a:r>
              <a:rPr lang="en-US" altLang="zh-CN" sz="1400" dirty="0" smtClean="0"/>
              <a:t>;</a:t>
            </a:r>
          </a:p>
          <a:p>
            <a:pPr marL="0" indent="0">
              <a:buNone/>
            </a:pPr>
            <a:r>
              <a:rPr lang="en-US" altLang="zh-CN" sz="1400" dirty="0" smtClean="0"/>
              <a:t>import </a:t>
            </a:r>
            <a:r>
              <a:rPr lang="en-US" altLang="zh-CN" sz="1400" dirty="0" err="1" smtClean="0"/>
              <a:t>com.ctrip.platform.dal.dao.annotation.EnableDalTransaction</a:t>
            </a:r>
            <a:r>
              <a:rPr lang="en-US" altLang="zh-CN" sz="1400" dirty="0" smtClean="0"/>
              <a:t>;</a:t>
            </a:r>
          </a:p>
          <a:p>
            <a:pPr marL="0" indent="0">
              <a:buNone/>
            </a:pPr>
            <a:r>
              <a:rPr lang="en-US" altLang="zh-CN" sz="1400" dirty="0" smtClean="0"/>
              <a:t>@Configuration</a:t>
            </a:r>
          </a:p>
          <a:p>
            <a:pPr marL="0" indent="0">
              <a:buNone/>
            </a:pPr>
            <a:r>
              <a:rPr lang="en-US" altLang="zh-CN" sz="1400" b="1" dirty="0" smtClean="0"/>
              <a:t>@</a:t>
            </a:r>
            <a:r>
              <a:rPr lang="en-US" altLang="zh-CN" sz="1400" b="1" dirty="0" err="1" smtClean="0"/>
              <a:t>EnableDalTransaction</a:t>
            </a:r>
            <a:endParaRPr lang="en-US" altLang="zh-CN" sz="1400" b="1" dirty="0" smtClean="0"/>
          </a:p>
          <a:p>
            <a:pPr marL="0" indent="0">
              <a:buNone/>
            </a:pPr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TransactionConfig</a:t>
            </a:r>
            <a:r>
              <a:rPr lang="en-US" altLang="zh-CN" sz="1400" dirty="0" smtClean="0"/>
              <a:t> {}</a:t>
            </a:r>
          </a:p>
          <a:p>
            <a:pPr marL="0" indent="0">
              <a:buNone/>
            </a:pPr>
            <a:r>
              <a:rPr lang="en-US" altLang="zh-CN" sz="1400" b="1" dirty="0" smtClean="0"/>
              <a:t>2</a:t>
            </a:r>
            <a:r>
              <a:rPr lang="zh-CN" altLang="en-US" sz="1800" b="1" dirty="0" smtClean="0"/>
              <a:t>、</a:t>
            </a:r>
            <a:r>
              <a:rPr lang="en-US" altLang="zh-CN" sz="1800" b="1" dirty="0" smtClean="0"/>
              <a:t>xml</a:t>
            </a:r>
            <a:r>
              <a:rPr lang="zh-CN" altLang="en-US" sz="1800" b="1" dirty="0" smtClean="0"/>
              <a:t>文件配置 </a:t>
            </a:r>
          </a:p>
          <a:p>
            <a:pPr marL="0" indent="0">
              <a:buNone/>
            </a:pPr>
            <a:r>
              <a:rPr lang="en-US" altLang="zh-CN" sz="1400" b="1" dirty="0" smtClean="0"/>
              <a:t>&lt;bean class="</a:t>
            </a:r>
            <a:r>
              <a:rPr lang="en-US" altLang="zh-CN" sz="1400" b="1" dirty="0" err="1" smtClean="0"/>
              <a:t>com.ctrip.platform.dal.dao.client.DalTransactionalEnabler</a:t>
            </a:r>
            <a:r>
              <a:rPr lang="en-US" altLang="zh-CN" sz="1400" b="1" dirty="0" smtClean="0"/>
              <a:t>"/&gt;  </a:t>
            </a:r>
          </a:p>
          <a:p>
            <a:pPr marL="0" indent="0">
              <a:buNone/>
            </a:pPr>
            <a:r>
              <a:rPr lang="en-US" altLang="zh-CN" sz="1400" dirty="0" smtClean="0"/>
              <a:t>&lt;bean id="</a:t>
            </a:r>
            <a:r>
              <a:rPr lang="en-US" altLang="zh-CN" sz="1400" dirty="0" err="1" smtClean="0"/>
              <a:t>TransactionAnnoClassSqlServer</a:t>
            </a:r>
            <a:r>
              <a:rPr lang="en-US" altLang="zh-CN" sz="1400" dirty="0" smtClean="0"/>
              <a:t>" class="test.com.ctrip.platform.dal.dao.annotation.normal.TransactionAnnoClassSqlServer"/&gt;</a:t>
            </a:r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3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Dal</a:t>
            </a:r>
            <a:r>
              <a:rPr lang="zh-CN" altLang="en-US" sz="4000" dirty="0"/>
              <a:t>框架</a:t>
            </a:r>
            <a:r>
              <a:rPr lang="en-US" altLang="zh-CN" sz="4000" dirty="0"/>
              <a:t>-</a:t>
            </a:r>
            <a:r>
              <a:rPr lang="zh-CN" altLang="en-US" sz="4000" dirty="0"/>
              <a:t>功能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事务支持</a:t>
            </a:r>
            <a:r>
              <a:rPr lang="en-US" altLang="zh-CN" sz="4000" dirty="0"/>
              <a:t>-@</a:t>
            </a:r>
            <a:r>
              <a:rPr lang="en-US" altLang="zh-CN" sz="4000" dirty="0" err="1"/>
              <a:t>DalTransactional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基于注解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DalTransactional</a:t>
            </a:r>
            <a:r>
              <a:rPr lang="zh-CN" altLang="en-US" dirty="0"/>
              <a:t>事务</a:t>
            </a:r>
            <a:r>
              <a:rPr lang="zh-CN" altLang="en-US" b="1" dirty="0" smtClean="0"/>
              <a:t>使用方法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在需要事务的方法上加上</a:t>
            </a:r>
            <a:r>
              <a:rPr lang="en-US" altLang="zh-CN" sz="1900" dirty="0" smtClean="0"/>
              <a:t>@</a:t>
            </a:r>
            <a:r>
              <a:rPr lang="en-US" altLang="zh-CN" sz="1900" dirty="0" err="1" smtClean="0"/>
              <a:t>DalTransactional</a:t>
            </a:r>
            <a:r>
              <a:rPr lang="zh-CN" altLang="en-US" sz="1900" dirty="0" smtClean="0"/>
              <a:t>注解以及指定逻辑库，如下示例中的</a:t>
            </a:r>
            <a:r>
              <a:rPr lang="en-US" altLang="zh-CN" sz="1900" dirty="0" smtClean="0"/>
              <a:t>perform()</a:t>
            </a:r>
            <a:r>
              <a:rPr lang="zh-CN" altLang="en-US" sz="1900" dirty="0" smtClean="0"/>
              <a:t>方法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1900" dirty="0" smtClean="0"/>
              <a:t>@Component</a:t>
            </a:r>
          </a:p>
          <a:p>
            <a:pPr marL="0" indent="0">
              <a:buNone/>
            </a:pPr>
            <a:r>
              <a:rPr lang="en-US" altLang="zh-CN" sz="1900" dirty="0" smtClean="0"/>
              <a:t>public class </a:t>
            </a:r>
            <a:r>
              <a:rPr lang="en-US" altLang="zh-CN" sz="1900" dirty="0" err="1" smtClean="0"/>
              <a:t>TransactionAnnoClassSqlServer</a:t>
            </a:r>
            <a:r>
              <a:rPr lang="en-US" altLang="zh-CN" sz="1900" dirty="0" smtClean="0"/>
              <a:t> {</a:t>
            </a:r>
          </a:p>
          <a:p>
            <a:pPr marL="0" indent="0">
              <a:buNone/>
            </a:pPr>
            <a:r>
              <a:rPr lang="en-US" altLang="zh-CN" sz="1900" dirty="0" smtClean="0"/>
              <a:t>    public static final String DB_NAME = </a:t>
            </a:r>
            <a:r>
              <a:rPr lang="en-US" altLang="zh-CN" sz="1900" dirty="0" err="1" smtClean="0"/>
              <a:t>MySqlDatabaseInitializer.DATABASE_NAME</a:t>
            </a:r>
            <a:r>
              <a:rPr lang="en-US" altLang="zh-CN" sz="1900" dirty="0" smtClean="0"/>
              <a:t>;</a:t>
            </a:r>
          </a:p>
          <a:p>
            <a:pPr marL="0" indent="0">
              <a:buNone/>
            </a:pPr>
            <a:r>
              <a:rPr lang="en-US" altLang="zh-CN" sz="1900" dirty="0" smtClean="0"/>
              <a:t>    </a:t>
            </a:r>
            <a:r>
              <a:rPr lang="en-US" altLang="zh-CN" sz="1900" b="1" dirty="0" smtClean="0"/>
              <a:t>@</a:t>
            </a:r>
            <a:r>
              <a:rPr lang="en-US" altLang="zh-CN" sz="1900" b="1" dirty="0" err="1" smtClean="0"/>
              <a:t>DalTransactional</a:t>
            </a:r>
            <a:r>
              <a:rPr lang="en-US" altLang="zh-CN" sz="1900" b="1" dirty="0" smtClean="0"/>
              <a:t>(</a:t>
            </a:r>
            <a:r>
              <a:rPr lang="en-US" altLang="zh-CN" sz="1900" b="1" dirty="0" err="1" smtClean="0"/>
              <a:t>logicDbName</a:t>
            </a:r>
            <a:r>
              <a:rPr lang="en-US" altLang="zh-CN" sz="1900" b="1" dirty="0" smtClean="0"/>
              <a:t> = DB_NAME)</a:t>
            </a:r>
          </a:p>
          <a:p>
            <a:pPr marL="0" indent="0">
              <a:buNone/>
            </a:pPr>
            <a:r>
              <a:rPr lang="en-US" altLang="zh-CN" sz="1900" dirty="0" smtClean="0"/>
              <a:t>    public String perform() {</a:t>
            </a:r>
          </a:p>
          <a:p>
            <a:pPr marL="0" indent="0">
              <a:buNone/>
            </a:pPr>
            <a:r>
              <a:rPr lang="en-US" altLang="zh-CN" sz="1900" dirty="0" smtClean="0"/>
              <a:t>        </a:t>
            </a:r>
            <a:r>
              <a:rPr lang="en-US" altLang="zh-CN" sz="1900" dirty="0" err="1" smtClean="0"/>
              <a:t>Assert.assertTrue</a:t>
            </a:r>
            <a:r>
              <a:rPr lang="en-US" altLang="zh-CN" sz="1900" dirty="0" smtClean="0"/>
              <a:t>(</a:t>
            </a:r>
            <a:r>
              <a:rPr lang="en-US" altLang="zh-CN" sz="1900" dirty="0" err="1" smtClean="0"/>
              <a:t>DalTransactionManager.isInTransaction</a:t>
            </a:r>
            <a:r>
              <a:rPr lang="en-US" altLang="zh-CN" sz="1900" dirty="0" smtClean="0"/>
              <a:t>());</a:t>
            </a:r>
          </a:p>
          <a:p>
            <a:pPr marL="0" indent="0">
              <a:buNone/>
            </a:pPr>
            <a:r>
              <a:rPr lang="en-US" altLang="zh-CN" sz="1900" dirty="0" smtClean="0"/>
              <a:t>        return null;</a:t>
            </a:r>
          </a:p>
          <a:p>
            <a:pPr marL="0" indent="0">
              <a:buNone/>
            </a:pPr>
            <a:r>
              <a:rPr lang="en-US" altLang="zh-CN" sz="1900" dirty="0" smtClean="0"/>
              <a:t>    }</a:t>
            </a:r>
          </a:p>
          <a:p>
            <a:pPr marL="0" indent="0">
              <a:buNone/>
            </a:pPr>
            <a:r>
              <a:rPr lang="en-US" altLang="zh-CN" sz="1900" dirty="0" smtClean="0"/>
              <a:t>}</a:t>
            </a:r>
            <a:endParaRPr lang="zh-CN" altLang="en-US" sz="19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4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Dal</a:t>
            </a:r>
            <a:r>
              <a:rPr lang="zh-CN" altLang="en-US" sz="4000" dirty="0"/>
              <a:t>框架</a:t>
            </a:r>
            <a:r>
              <a:rPr lang="en-US" altLang="zh-CN" sz="4000" dirty="0"/>
              <a:t>-</a:t>
            </a:r>
            <a:r>
              <a:rPr lang="zh-CN" altLang="en-US" sz="4000" dirty="0"/>
              <a:t>功能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事务支持</a:t>
            </a:r>
            <a:r>
              <a:rPr lang="en-US" altLang="zh-CN" sz="4000" dirty="0"/>
              <a:t>-@</a:t>
            </a:r>
            <a:r>
              <a:rPr lang="en-US" altLang="zh-CN" sz="4000" dirty="0" err="1"/>
              <a:t>DalTransactional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/>
              <a:t>通过</a:t>
            </a:r>
            <a:r>
              <a:rPr lang="en-US" altLang="zh-CN" sz="2000" dirty="0"/>
              <a:t>spring</a:t>
            </a:r>
            <a:r>
              <a:rPr lang="zh-CN" altLang="en-US" sz="2000" dirty="0"/>
              <a:t>的</a:t>
            </a:r>
            <a:r>
              <a:rPr lang="en-US" altLang="zh-CN" sz="2000" dirty="0"/>
              <a:t>@</a:t>
            </a:r>
            <a:r>
              <a:rPr lang="en-US" altLang="zh-CN" sz="2000" dirty="0" err="1"/>
              <a:t>Autowired</a:t>
            </a:r>
            <a:r>
              <a:rPr lang="zh-CN" altLang="en-US" sz="2000" dirty="0"/>
              <a:t>注解来注入配置的包含事务方法的类，比如 </a:t>
            </a:r>
            <a:r>
              <a:rPr lang="en-US" altLang="zh-CN" sz="2000" dirty="0" err="1"/>
              <a:t>TransactionAnnoClassSqlServer</a:t>
            </a:r>
            <a:r>
              <a:rPr lang="zh-CN" altLang="en-US" sz="2000" dirty="0"/>
              <a:t>，即可调用该类中的事务方法，比如</a:t>
            </a:r>
            <a:r>
              <a:rPr lang="en-US" altLang="zh-CN" sz="2000" dirty="0"/>
              <a:t>perform()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public class </a:t>
            </a:r>
            <a:r>
              <a:rPr lang="en-US" altLang="zh-CN" sz="2000" dirty="0" err="1" smtClean="0"/>
              <a:t>TransactionTestSqlServerUser</a:t>
            </a:r>
            <a:r>
              <a:rPr lang="en-US" altLang="zh-CN" sz="2000" dirty="0" smtClean="0"/>
              <a:t> implements </a:t>
            </a:r>
            <a:r>
              <a:rPr lang="en-US" altLang="zh-CN" sz="2000" dirty="0" err="1" smtClean="0"/>
              <a:t>TransactionTestUser</a:t>
            </a:r>
            <a:r>
              <a:rPr lang="en-US" altLang="zh-CN" sz="2000" dirty="0" smtClean="0"/>
              <a:t>{</a:t>
            </a:r>
          </a:p>
          <a:p>
            <a:pPr marL="0" indent="0">
              <a:buNone/>
            </a:pPr>
            <a:r>
              <a:rPr lang="en-US" altLang="zh-CN" sz="2000" dirty="0" smtClean="0"/>
              <a:t>    @</a:t>
            </a:r>
            <a:r>
              <a:rPr lang="en-US" altLang="zh-CN" sz="2000" dirty="0" err="1" smtClean="0"/>
              <a:t>Autowired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private </a:t>
            </a:r>
            <a:r>
              <a:rPr lang="en-US" altLang="zh-CN" sz="2000" dirty="0" err="1" smtClean="0"/>
              <a:t>TransactionAnnoClassSqlServer</a:t>
            </a:r>
            <a:r>
              <a:rPr lang="en-US" altLang="zh-CN" sz="2000" dirty="0" smtClean="0"/>
              <a:t> test;    </a:t>
            </a:r>
          </a:p>
          <a:p>
            <a:pPr marL="0" indent="0">
              <a:buNone/>
            </a:pPr>
            <a:r>
              <a:rPr lang="en-US" altLang="zh-CN" sz="2000" dirty="0" smtClean="0"/>
              <a:t>    public String perform() {</a:t>
            </a:r>
          </a:p>
          <a:p>
            <a:pPr marL="0" indent="0">
              <a:buNone/>
            </a:pPr>
            <a:r>
              <a:rPr lang="en-US" altLang="zh-CN" sz="2000" dirty="0" smtClean="0"/>
              <a:t>        return </a:t>
            </a:r>
            <a:r>
              <a:rPr lang="en-US" altLang="zh-CN" sz="2000" dirty="0" err="1" smtClean="0"/>
              <a:t>test.perform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smtClean="0"/>
              <a:t>    }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更多关于基于注解事务的说明请参考：</a:t>
            </a:r>
            <a:r>
              <a:rPr lang="zh-CN" altLang="en-US" sz="2000" dirty="0" smtClean="0">
                <a:hlinkClick r:id="rId2"/>
              </a:rPr>
              <a:t>基于注解</a:t>
            </a:r>
            <a:r>
              <a:rPr lang="en-US" altLang="zh-CN" sz="2000" dirty="0" smtClean="0">
                <a:hlinkClick r:id="rId2"/>
              </a:rPr>
              <a:t>@</a:t>
            </a:r>
            <a:r>
              <a:rPr lang="en-US" altLang="zh-CN" sz="2000" dirty="0" err="1" smtClean="0">
                <a:hlinkClick r:id="rId2"/>
              </a:rPr>
              <a:t>Daltransactional</a:t>
            </a:r>
            <a:r>
              <a:rPr lang="zh-CN" altLang="en-US" sz="2000" dirty="0" smtClean="0">
                <a:hlinkClick r:id="rId2"/>
              </a:rPr>
              <a:t>事务</a:t>
            </a:r>
            <a:endParaRPr lang="zh-CN" altLang="en-US" sz="2000" dirty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6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en-US" altLang="zh-CN" dirty="0" err="1"/>
              <a:t>Mybatis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鉴于</a:t>
            </a:r>
            <a:r>
              <a:rPr lang="en-US" altLang="zh-CN" sz="1800" dirty="0" err="1"/>
              <a:t>Mybatis</a:t>
            </a:r>
            <a:r>
              <a:rPr lang="zh-CN" altLang="en-US" sz="1800" dirty="0"/>
              <a:t>的轻量、简易使用等特性，有一些新项目在</a:t>
            </a:r>
            <a:r>
              <a:rPr lang="en-US" altLang="zh-CN" sz="1800" dirty="0" err="1"/>
              <a:t>.Net</a:t>
            </a:r>
            <a:r>
              <a:rPr lang="zh-CN" altLang="en-US" sz="1800" dirty="0"/>
              <a:t>转</a:t>
            </a:r>
            <a:r>
              <a:rPr lang="en-US" altLang="zh-CN" sz="1800" dirty="0"/>
              <a:t>Java</a:t>
            </a:r>
            <a:r>
              <a:rPr lang="zh-CN" altLang="en-US" sz="1800" dirty="0"/>
              <a:t>的过程中开始采用</a:t>
            </a:r>
            <a:r>
              <a:rPr lang="en-US" altLang="zh-CN" sz="1800" dirty="0" err="1"/>
              <a:t>Mybatis</a:t>
            </a:r>
            <a:r>
              <a:rPr lang="zh-CN" altLang="en-US" sz="1800" dirty="0"/>
              <a:t>来访问数据库，</a:t>
            </a:r>
            <a:r>
              <a:rPr lang="en-US" altLang="zh-CN" sz="1800" dirty="0"/>
              <a:t>DAL</a:t>
            </a:r>
            <a:r>
              <a:rPr lang="zh-CN" altLang="en-US" sz="1800" dirty="0"/>
              <a:t>也在逐渐增加对</a:t>
            </a:r>
            <a:r>
              <a:rPr lang="en-US" altLang="zh-CN" sz="1800" dirty="0" err="1"/>
              <a:t>Mybatis</a:t>
            </a:r>
            <a:r>
              <a:rPr lang="zh-CN" altLang="en-US" sz="1800" dirty="0"/>
              <a:t>的功能支持。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按照目前的功能支持程度，关于项目的</a:t>
            </a:r>
            <a:r>
              <a:rPr lang="en-US" altLang="zh-CN" sz="1800" dirty="0"/>
              <a:t>ORM</a:t>
            </a:r>
            <a:r>
              <a:rPr lang="zh-CN" altLang="en-US" sz="1800" dirty="0"/>
              <a:t>框架选型，我们有如下建议：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如果应用访问数据库很简单，没有分库分表的需求</a:t>
            </a:r>
          </a:p>
          <a:p>
            <a:pPr lvl="1"/>
            <a:r>
              <a:rPr lang="en-US" altLang="zh-CN" sz="1800" dirty="0"/>
              <a:t>DAL Dao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Mybatis</a:t>
            </a:r>
            <a:r>
              <a:rPr lang="zh-CN" altLang="en-US" sz="1800" dirty="0"/>
              <a:t>都适用</a:t>
            </a:r>
          </a:p>
          <a:p>
            <a:pPr lvl="1"/>
            <a:r>
              <a:rPr lang="zh-CN" altLang="en-US" sz="1800" dirty="0"/>
              <a:t>开发可以根据自己的框架掌握程度来选择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/>
              <a:t>如果应用访问数据库只有简单的分库分表和读写分离的需求</a:t>
            </a:r>
          </a:p>
          <a:p>
            <a:pPr lvl="1"/>
            <a:r>
              <a:rPr lang="en-US" altLang="zh-CN" sz="1800" dirty="0"/>
              <a:t>DAL Dao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Mybatis</a:t>
            </a:r>
            <a:r>
              <a:rPr lang="zh-CN" altLang="en-US" sz="1800" dirty="0"/>
              <a:t>都适用</a:t>
            </a:r>
          </a:p>
          <a:p>
            <a:pPr lvl="1"/>
            <a:r>
              <a:rPr lang="en-US" altLang="zh-CN" sz="1800" dirty="0" smtClean="0"/>
              <a:t>DAL Dao</a:t>
            </a:r>
            <a:r>
              <a:rPr lang="zh-CN" altLang="en-US" sz="1800" dirty="0" smtClean="0"/>
              <a:t>天然支持</a:t>
            </a:r>
          </a:p>
          <a:p>
            <a:pPr lvl="1"/>
            <a:r>
              <a:rPr lang="en-US" altLang="zh-CN" sz="1800" dirty="0" err="1" smtClean="0"/>
              <a:t>Mybatis</a:t>
            </a:r>
            <a:r>
              <a:rPr lang="zh-CN" altLang="en-US" sz="1800" dirty="0"/>
              <a:t>需要开发</a:t>
            </a:r>
            <a:r>
              <a:rPr lang="zh-CN" altLang="en-US" sz="1800" dirty="0" smtClean="0"/>
              <a:t>做简单的适配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如果应用有比较复杂的分库分表需求</a:t>
            </a:r>
          </a:p>
          <a:p>
            <a:pPr lvl="1"/>
            <a:r>
              <a:rPr lang="en-US" altLang="zh-CN" sz="1800" dirty="0" smtClean="0"/>
              <a:t>DAL </a:t>
            </a:r>
            <a:r>
              <a:rPr lang="en-US" altLang="zh-CN" sz="1800" dirty="0"/>
              <a:t>Dao</a:t>
            </a:r>
            <a:r>
              <a:rPr lang="zh-CN" altLang="en-US" sz="1800" dirty="0"/>
              <a:t>适用</a:t>
            </a:r>
          </a:p>
          <a:p>
            <a:pPr lvl="1"/>
            <a:r>
              <a:rPr lang="en-US" altLang="zh-CN" sz="1800" dirty="0" err="1"/>
              <a:t>Mybatis</a:t>
            </a:r>
            <a:r>
              <a:rPr lang="zh-CN" altLang="en-US" sz="1800" dirty="0"/>
              <a:t>暂时不支持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8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b="1" dirty="0">
                <a:hlinkClick r:id="rId2" action="ppaction://hlinksldjump"/>
              </a:rPr>
              <a:t>事务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1800" b="1" dirty="0">
                <a:hlinkClick r:id="rId3" action="ppaction://hlinksldjump"/>
              </a:rPr>
              <a:t>基于</a:t>
            </a:r>
            <a:r>
              <a:rPr lang="en-US" altLang="zh-CN" sz="1800" b="1" dirty="0" err="1">
                <a:hlinkClick r:id="rId3" action="ppaction://hlinksldjump"/>
              </a:rPr>
              <a:t>DalCommand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b="1" dirty="0">
                <a:hlinkClick r:id="rId4" action="ppaction://hlinksldjump"/>
              </a:rPr>
              <a:t>基于</a:t>
            </a:r>
            <a:r>
              <a:rPr lang="en-US" altLang="zh-CN" sz="1800" b="1" dirty="0">
                <a:hlinkClick r:id="rId4" action="ppaction://hlinksldjump"/>
              </a:rPr>
              <a:t>@</a:t>
            </a:r>
            <a:r>
              <a:rPr lang="en-US" altLang="zh-CN" sz="1800" b="1" dirty="0" err="1">
                <a:hlinkClick r:id="rId4" action="ppaction://hlinksldjump"/>
              </a:rPr>
              <a:t>DalTransactional</a:t>
            </a:r>
            <a:endParaRPr lang="en-US" altLang="zh-CN" sz="1800" b="1" dirty="0"/>
          </a:p>
          <a:p>
            <a:pPr marL="514350" indent="-514350">
              <a:buFont typeface="+mj-lt"/>
              <a:buAutoNum type="arabicPeriod" startAt="6"/>
            </a:pPr>
            <a:r>
              <a:rPr lang="en-US" altLang="zh-CN" b="1" dirty="0" err="1">
                <a:hlinkClick r:id="rId5" action="ppaction://hlinksldjump"/>
              </a:rPr>
              <a:t>Mybatis</a:t>
            </a:r>
            <a:r>
              <a:rPr lang="zh-CN" altLang="en-US" b="1" dirty="0">
                <a:hlinkClick r:id="rId5" action="ppaction://hlinksldjump"/>
              </a:rPr>
              <a:t>支持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1800" b="1" dirty="0">
                <a:hlinkClick r:id="rId6" action="ppaction://hlinksldjump"/>
              </a:rPr>
              <a:t>数据源依赖</a:t>
            </a:r>
            <a:endParaRPr lang="en-US" altLang="zh-CN" sz="1800" b="1" dirty="0"/>
          </a:p>
          <a:p>
            <a:pPr marL="0" indent="0">
              <a:buNone/>
            </a:pPr>
            <a:r>
              <a:rPr lang="zh-CN" altLang="en-US" sz="1800" b="1" dirty="0">
                <a:hlinkClick r:id="rId7" action="ppaction://hlinksldjump"/>
              </a:rPr>
              <a:t>数据源获取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>
                <a:hlinkClick r:id="rId8" action="ppaction://hlinksldjump"/>
              </a:rPr>
              <a:t>Cat</a:t>
            </a:r>
            <a:r>
              <a:rPr lang="zh-CN" altLang="en-US" sz="1800" b="1" dirty="0">
                <a:hlinkClick r:id="rId8" action="ppaction://hlinksldjump"/>
              </a:rPr>
              <a:t>监控集成</a:t>
            </a:r>
            <a:endParaRPr lang="en-US" altLang="zh-CN" sz="1800" b="1" dirty="0"/>
          </a:p>
          <a:p>
            <a:pPr marL="0" indent="0">
              <a:buNone/>
            </a:pPr>
            <a:endParaRPr lang="en-US" altLang="zh-CN" b="1" dirty="0" smtClean="0">
              <a:hlinkClick r:id="rId9" action="ppaction://hlinksldjump"/>
            </a:endParaRPr>
          </a:p>
          <a:p>
            <a:pPr marL="571500" indent="-571500">
              <a:buFont typeface="+mj-ea"/>
              <a:buAutoNum type="ea1JpnChsDbPeriod" startAt="4"/>
            </a:pPr>
            <a:r>
              <a:rPr lang="zh-CN" altLang="en-US" b="1" dirty="0" smtClean="0">
                <a:hlinkClick r:id="rId9" action="ppaction://hlinksldjump"/>
              </a:rPr>
              <a:t>常见</a:t>
            </a:r>
            <a:r>
              <a:rPr lang="zh-CN" altLang="en-US" b="1" dirty="0">
                <a:hlinkClick r:id="rId9" action="ppaction://hlinksldjump"/>
              </a:rPr>
              <a:t>问题 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9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 smtClean="0"/>
              <a:t>-</a:t>
            </a:r>
            <a:r>
              <a:rPr lang="en-US" altLang="zh-CN" dirty="0" err="1"/>
              <a:t>M</a:t>
            </a:r>
            <a:r>
              <a:rPr lang="en-US" altLang="zh-CN" dirty="0" err="1" smtClean="0"/>
              <a:t>ybatis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数据源依赖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ts val="700"/>
              </a:lnSpc>
              <a:buNone/>
            </a:pPr>
            <a:r>
              <a:rPr lang="en-US" altLang="zh-CN" sz="1600" b="1" dirty="0"/>
              <a:t>framework-</a:t>
            </a:r>
            <a:r>
              <a:rPr lang="en-US" altLang="zh-CN" sz="1600" b="1" dirty="0" err="1"/>
              <a:t>bom</a:t>
            </a:r>
            <a:r>
              <a:rPr lang="zh-CN" altLang="en-US" sz="1600" b="1" dirty="0"/>
              <a:t>版本管理：</a:t>
            </a:r>
            <a:endParaRPr lang="en-US" altLang="zh-CN" sz="1600" b="1" dirty="0"/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dependencyManagement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&lt;dependencies&gt;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&lt;dependency&gt;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    &lt;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com.ctrip.framework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    &lt;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  <a:r>
              <a:rPr lang="en-US" altLang="zh-CN" sz="1400" b="1" dirty="0"/>
              <a:t>framework-</a:t>
            </a:r>
            <a:r>
              <a:rPr lang="en-US" altLang="zh-CN" sz="1400" b="1" dirty="0" err="1"/>
              <a:t>bom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    &lt;version&gt;${framework-</a:t>
            </a:r>
            <a:r>
              <a:rPr lang="en-US" altLang="zh-CN" sz="1400" dirty="0" err="1"/>
              <a:t>bom.version</a:t>
            </a:r>
            <a:r>
              <a:rPr lang="en-US" altLang="zh-CN" sz="1400" dirty="0"/>
              <a:t>}&lt;/version&gt;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    &lt;type&gt;</a:t>
            </a:r>
            <a:r>
              <a:rPr lang="en-US" altLang="zh-CN" sz="1400" dirty="0" err="1"/>
              <a:t>pom</a:t>
            </a:r>
            <a:r>
              <a:rPr lang="en-US" altLang="zh-CN" sz="1400" dirty="0"/>
              <a:t>&lt;/type&gt;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    &lt;scope&gt;import&lt;/scope&gt;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&lt;/dependency&gt;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&lt;/dependencies&gt;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dependencyManagement</a:t>
            </a:r>
            <a:r>
              <a:rPr lang="en-US" altLang="zh-CN" sz="1400" dirty="0" smtClean="0"/>
              <a:t>&gt;</a:t>
            </a:r>
          </a:p>
          <a:p>
            <a:pPr marL="0" indent="0">
              <a:lnSpc>
                <a:spcPts val="700"/>
              </a:lnSpc>
              <a:buNone/>
            </a:pPr>
            <a:endParaRPr lang="en-US" altLang="zh-CN" sz="1600" dirty="0"/>
          </a:p>
          <a:p>
            <a:pPr marL="0" indent="0">
              <a:lnSpc>
                <a:spcPts val="1000"/>
              </a:lnSpc>
              <a:buNone/>
            </a:pPr>
            <a:r>
              <a:rPr lang="en-US" altLang="zh-CN" sz="1600" b="1" dirty="0" err="1"/>
              <a:t>c</a:t>
            </a:r>
            <a:r>
              <a:rPr lang="en-US" altLang="zh-CN" sz="1600" b="1" dirty="0" err="1" smtClean="0"/>
              <a:t>trip-datasource</a:t>
            </a:r>
            <a:r>
              <a:rPr lang="zh-CN" altLang="en-US" sz="1600" b="1" dirty="0" smtClean="0"/>
              <a:t>依赖：</a:t>
            </a:r>
            <a:endParaRPr lang="en-US" altLang="zh-CN" sz="1600" b="1" dirty="0"/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&lt;dependency&gt;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&lt;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com.ctrip.platform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        &lt;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  <a:r>
              <a:rPr lang="en-US" altLang="zh-CN" sz="1400" b="1" dirty="0" err="1"/>
              <a:t>ctrip-datasource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altLang="zh-CN" sz="1400" dirty="0"/>
              <a:t>&lt;/dependency&gt;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 err="1"/>
              <a:t>bom</a:t>
            </a:r>
            <a:r>
              <a:rPr lang="zh-CN" altLang="en-US" sz="1600" b="1" dirty="0"/>
              <a:t>版本更新请参考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Framework BOM</a:t>
            </a:r>
            <a:r>
              <a:rPr lang="zh-CN" altLang="en-US" sz="1600" dirty="0">
                <a:hlinkClick r:id="rId2"/>
              </a:rPr>
              <a:t>发布</a:t>
            </a:r>
            <a:r>
              <a:rPr lang="zh-CN" altLang="en-US" sz="1600" dirty="0" smtClean="0">
                <a:hlinkClick r:id="rId2"/>
              </a:rPr>
              <a:t>历史</a:t>
            </a:r>
            <a:endParaRPr lang="en-US" altLang="zh-CN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/>
              <a:t>Java Dal</a:t>
            </a:r>
            <a:r>
              <a:rPr lang="zh-CN" altLang="en-US" sz="1600" dirty="0"/>
              <a:t>版本更新日志请参考：</a:t>
            </a:r>
            <a:r>
              <a:rPr lang="en-US" altLang="zh-CN" sz="1600" dirty="0">
                <a:hlinkClick r:id="rId3"/>
              </a:rPr>
              <a:t>Java Client Release Notes</a:t>
            </a:r>
            <a:endParaRPr lang="zh-CN" altLang="en-US" sz="1600" dirty="0"/>
          </a:p>
          <a:p>
            <a:pPr marL="0" indent="0">
              <a:lnSpc>
                <a:spcPct val="120000"/>
              </a:lnSpc>
              <a:buNone/>
            </a:pPr>
            <a:endParaRPr lang="zh-CN" altLang="en-US" sz="1800" dirty="0"/>
          </a:p>
        </p:txBody>
      </p:sp>
      <p:sp>
        <p:nvSpPr>
          <p:cNvPr id="8" name="文本框 7"/>
          <p:cNvSpPr txBox="1"/>
          <p:nvPr/>
        </p:nvSpPr>
        <p:spPr>
          <a:xfrm>
            <a:off x="7023845" y="41669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DB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00800" y="1825625"/>
            <a:ext cx="3299011" cy="3660775"/>
            <a:chOff x="5683624" y="1515035"/>
            <a:chExt cx="3299011" cy="3394228"/>
          </a:xfrm>
        </p:grpSpPr>
        <p:grpSp>
          <p:nvGrpSpPr>
            <p:cNvPr id="13" name="组合 12"/>
            <p:cNvGrpSpPr/>
            <p:nvPr/>
          </p:nvGrpSpPr>
          <p:grpSpPr>
            <a:xfrm>
              <a:off x="6418729" y="1918447"/>
              <a:ext cx="1972235" cy="2641834"/>
              <a:chOff x="6418729" y="1918447"/>
              <a:chExt cx="1972235" cy="264183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418729" y="1918447"/>
                <a:ext cx="1972235" cy="2641834"/>
                <a:chOff x="6418729" y="1918447"/>
                <a:chExt cx="1972235" cy="2641834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6589059" y="1918447"/>
                  <a:ext cx="1488141" cy="36933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 smtClean="0">
                      <a:solidFill>
                        <a:schemeClr val="bg1"/>
                      </a:solidFill>
                    </a:rPr>
                    <a:t>Mybatis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6418729" y="2949388"/>
                  <a:ext cx="1972235" cy="369332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 smtClean="0">
                      <a:solidFill>
                        <a:schemeClr val="bg1"/>
                      </a:solidFill>
                    </a:rPr>
                    <a:t>ctrip-datasource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" name="流程图: 磁盘 6"/>
                <p:cNvSpPr/>
                <p:nvPr/>
              </p:nvSpPr>
              <p:spPr>
                <a:xfrm>
                  <a:off x="6880410" y="4004469"/>
                  <a:ext cx="905435" cy="555812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下箭头 8"/>
                <p:cNvSpPr/>
                <p:nvPr/>
              </p:nvSpPr>
              <p:spPr>
                <a:xfrm>
                  <a:off x="7149352" y="2287779"/>
                  <a:ext cx="367553" cy="661609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下箭头 9"/>
                <p:cNvSpPr/>
                <p:nvPr/>
              </p:nvSpPr>
              <p:spPr>
                <a:xfrm>
                  <a:off x="7149352" y="3318720"/>
                  <a:ext cx="367553" cy="682574"/>
                </a:xfrm>
                <a:prstGeom prst="down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7023845" y="4166949"/>
                <a:ext cx="623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</a:rPr>
                  <a:t>DB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5683624" y="1515035"/>
              <a:ext cx="3299011" cy="3394228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动作按钮: 第一张 16">
            <a:hlinkClick r:id="rId4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8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en-US" altLang="zh-CN" dirty="0" err="1"/>
              <a:t>Mybatis</a:t>
            </a:r>
            <a:r>
              <a:rPr lang="zh-CN" altLang="en-US" dirty="0"/>
              <a:t>支持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数据源获取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8000" b="1" dirty="0" smtClean="0"/>
              <a:t>Java </a:t>
            </a:r>
            <a:r>
              <a:rPr lang="en-US" altLang="zh-CN" sz="8000" b="1" dirty="0" err="1" smtClean="0"/>
              <a:t>config</a:t>
            </a:r>
            <a:r>
              <a:rPr lang="zh-CN" altLang="en-US" sz="8000" b="1" dirty="0" smtClean="0"/>
              <a:t>方式</a:t>
            </a:r>
            <a:endParaRPr lang="en-US" altLang="zh-CN" sz="8000" b="1" dirty="0" smtClean="0"/>
          </a:p>
          <a:p>
            <a:pPr marL="0" indent="0">
              <a:buNone/>
            </a:pPr>
            <a:r>
              <a:rPr lang="en-US" altLang="zh-CN" sz="5600" dirty="0" smtClean="0"/>
              <a:t>@Configuration</a:t>
            </a:r>
          </a:p>
          <a:p>
            <a:pPr marL="0" indent="0">
              <a:buNone/>
            </a:pPr>
            <a:r>
              <a:rPr lang="en-US" altLang="zh-CN" sz="5600" dirty="0" smtClean="0"/>
              <a:t>public class </a:t>
            </a:r>
            <a:r>
              <a:rPr lang="en-US" altLang="zh-CN" sz="5600" dirty="0" err="1" smtClean="0"/>
              <a:t>AppConfig</a:t>
            </a:r>
            <a:r>
              <a:rPr lang="en-US" altLang="zh-CN" sz="5600" dirty="0" smtClean="0"/>
              <a:t> {</a:t>
            </a:r>
          </a:p>
          <a:p>
            <a:pPr marL="0" indent="0">
              <a:buNone/>
            </a:pPr>
            <a:r>
              <a:rPr lang="en-US" altLang="zh-CN" sz="5600" dirty="0" smtClean="0"/>
              <a:t>  </a:t>
            </a:r>
            <a:r>
              <a:rPr lang="en-US" altLang="zh-CN" sz="5600" b="1" dirty="0" smtClean="0"/>
              <a:t>private </a:t>
            </a:r>
            <a:r>
              <a:rPr lang="en-US" altLang="zh-CN" sz="5600" b="1" dirty="0" err="1" smtClean="0"/>
              <a:t>DalDataSourceFactory</a:t>
            </a:r>
            <a:r>
              <a:rPr lang="en-US" altLang="zh-CN" sz="5600" b="1" dirty="0" smtClean="0"/>
              <a:t> factory = new </a:t>
            </a:r>
            <a:r>
              <a:rPr lang="en-US" altLang="zh-CN" sz="5600" b="1" dirty="0" err="1" smtClean="0"/>
              <a:t>DalDataSourceFactory</a:t>
            </a:r>
            <a:r>
              <a:rPr lang="en-US" altLang="zh-CN" sz="5600" b="1" dirty="0" smtClean="0"/>
              <a:t>();</a:t>
            </a:r>
          </a:p>
          <a:p>
            <a:pPr marL="0" indent="0">
              <a:buNone/>
            </a:pPr>
            <a:r>
              <a:rPr lang="en-US" altLang="zh-CN" sz="5600" dirty="0" smtClean="0"/>
              <a:t>  @Bean</a:t>
            </a:r>
          </a:p>
          <a:p>
            <a:pPr marL="0" indent="0">
              <a:buNone/>
            </a:pPr>
            <a:r>
              <a:rPr lang="en-US" altLang="zh-CN" sz="5600" dirty="0" smtClean="0"/>
              <a:t>  public </a:t>
            </a:r>
            <a:r>
              <a:rPr lang="en-US" altLang="zh-CN" sz="5600" dirty="0" err="1" smtClean="0"/>
              <a:t>DataSource</a:t>
            </a:r>
            <a:r>
              <a:rPr lang="en-US" altLang="zh-CN" sz="5600" dirty="0" smtClean="0"/>
              <a:t> </a:t>
            </a:r>
            <a:r>
              <a:rPr lang="en-US" altLang="zh-CN" sz="5600" dirty="0" err="1" smtClean="0"/>
              <a:t>dataSource</a:t>
            </a:r>
            <a:r>
              <a:rPr lang="en-US" altLang="zh-CN" sz="5600" dirty="0" smtClean="0"/>
              <a:t>() throws Exception {</a:t>
            </a:r>
          </a:p>
          <a:p>
            <a:pPr marL="0" indent="0">
              <a:buNone/>
            </a:pPr>
            <a:r>
              <a:rPr lang="en-US" altLang="zh-CN" sz="5600" dirty="0" smtClean="0"/>
              <a:t>    </a:t>
            </a:r>
            <a:r>
              <a:rPr lang="en-US" altLang="zh-CN" sz="5600" b="1" dirty="0" smtClean="0"/>
              <a:t>return </a:t>
            </a:r>
            <a:r>
              <a:rPr lang="en-US" altLang="zh-CN" sz="5600" b="1" dirty="0" err="1" smtClean="0"/>
              <a:t>factory.createDataSource</a:t>
            </a:r>
            <a:r>
              <a:rPr lang="en-US" altLang="zh-CN" sz="5600" b="1" dirty="0" smtClean="0"/>
              <a:t>("mysqltitantest04db_W");</a:t>
            </a:r>
          </a:p>
          <a:p>
            <a:pPr marL="0" indent="0">
              <a:buNone/>
            </a:pPr>
            <a:r>
              <a:rPr lang="en-US" altLang="zh-CN" sz="5600" dirty="0" smtClean="0"/>
              <a:t>  }  </a:t>
            </a:r>
          </a:p>
          <a:p>
            <a:pPr marL="0" indent="0">
              <a:buNone/>
            </a:pPr>
            <a:r>
              <a:rPr lang="en-US" altLang="zh-CN" sz="5600" dirty="0" smtClean="0"/>
              <a:t>  @Bean</a:t>
            </a:r>
          </a:p>
          <a:p>
            <a:pPr marL="0" indent="0">
              <a:buNone/>
            </a:pPr>
            <a:r>
              <a:rPr lang="en-US" altLang="zh-CN" sz="5600" dirty="0" smtClean="0"/>
              <a:t>  public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(</a:t>
            </a:r>
            <a:r>
              <a:rPr lang="en-US" altLang="zh-CN" sz="5600" dirty="0" err="1" smtClean="0"/>
              <a:t>ResourceLoader</a:t>
            </a:r>
            <a:r>
              <a:rPr lang="en-US" altLang="zh-CN" sz="5600" dirty="0" smtClean="0"/>
              <a:t> </a:t>
            </a:r>
            <a:r>
              <a:rPr lang="en-US" altLang="zh-CN" sz="5600" dirty="0" err="1" smtClean="0"/>
              <a:t>resourceLoader</a:t>
            </a:r>
            <a:r>
              <a:rPr lang="en-US" altLang="zh-CN" sz="5600" dirty="0" smtClean="0"/>
              <a:t>) throws Exception {</a:t>
            </a:r>
          </a:p>
          <a:p>
            <a:pPr marL="0" indent="0">
              <a:buNone/>
            </a:pPr>
            <a:r>
              <a:rPr lang="en-US" altLang="zh-CN" sz="5600" dirty="0" smtClean="0"/>
              <a:t>   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 = new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();</a:t>
            </a:r>
          </a:p>
          <a:p>
            <a:pPr marL="0" indent="0">
              <a:buNone/>
            </a:pPr>
            <a:r>
              <a:rPr lang="en-US" altLang="zh-CN" sz="5600" dirty="0" smtClean="0"/>
              <a:t>    </a:t>
            </a:r>
            <a:r>
              <a:rPr lang="en-US" altLang="zh-CN" sz="5600" dirty="0" err="1" smtClean="0"/>
              <a:t>sqlSessionFactoryBean.setDataSource</a:t>
            </a:r>
            <a:r>
              <a:rPr lang="en-US" altLang="zh-CN" sz="5600" dirty="0" smtClean="0"/>
              <a:t>(</a:t>
            </a:r>
            <a:r>
              <a:rPr lang="en-US" altLang="zh-CN" sz="5600" dirty="0" err="1" smtClean="0"/>
              <a:t>dataSource</a:t>
            </a:r>
            <a:r>
              <a:rPr lang="en-US" altLang="zh-CN" sz="5600" dirty="0" smtClean="0"/>
              <a:t>());</a:t>
            </a:r>
          </a:p>
          <a:p>
            <a:pPr marL="0" indent="0">
              <a:buNone/>
            </a:pPr>
            <a:r>
              <a:rPr lang="en-US" altLang="zh-CN" sz="5600" dirty="0" smtClean="0"/>
              <a:t>    </a:t>
            </a:r>
            <a:r>
              <a:rPr lang="en-US" altLang="zh-CN" sz="5600" dirty="0" err="1" smtClean="0"/>
              <a:t>sqlSessionFactoryBean.setConfigLocation</a:t>
            </a:r>
            <a:r>
              <a:rPr lang="en-US" altLang="zh-CN" sz="5600" dirty="0" smtClean="0"/>
              <a:t>(</a:t>
            </a:r>
            <a:r>
              <a:rPr lang="en-US" altLang="zh-CN" sz="5600" dirty="0" err="1" smtClean="0"/>
              <a:t>resourceLoader.getResource</a:t>
            </a:r>
            <a:r>
              <a:rPr lang="en-US" altLang="zh-CN" sz="5600" dirty="0" smtClean="0"/>
              <a:t>("</a:t>
            </a:r>
            <a:r>
              <a:rPr lang="en-US" altLang="zh-CN" sz="5600" dirty="0" err="1" smtClean="0"/>
              <a:t>classpath:mybatis-config.xml</a:t>
            </a:r>
            <a:r>
              <a:rPr lang="en-US" altLang="zh-CN" sz="5600" dirty="0" smtClean="0"/>
              <a:t>"));//</a:t>
            </a:r>
            <a:r>
              <a:rPr lang="zh-CN" altLang="en-US" sz="5600" dirty="0" smtClean="0"/>
              <a:t>这里需要按照实际情况配置 </a:t>
            </a:r>
          </a:p>
          <a:p>
            <a:pPr marL="0" indent="0">
              <a:buNone/>
            </a:pPr>
            <a:r>
              <a:rPr lang="zh-CN" altLang="en-US" sz="5600" dirty="0" smtClean="0"/>
              <a:t>    </a:t>
            </a:r>
            <a:r>
              <a:rPr lang="en-US" altLang="zh-CN" sz="5600" dirty="0" smtClean="0"/>
              <a:t>return </a:t>
            </a:r>
            <a:r>
              <a:rPr lang="en-US" altLang="zh-CN" sz="5600" dirty="0" err="1" smtClean="0"/>
              <a:t>sqlSessionFactoryBean</a:t>
            </a:r>
            <a:r>
              <a:rPr lang="en-US" altLang="zh-CN" sz="5600" dirty="0" smtClean="0"/>
              <a:t>;</a:t>
            </a:r>
          </a:p>
          <a:p>
            <a:pPr marL="0" indent="0">
              <a:buNone/>
            </a:pPr>
            <a:r>
              <a:rPr lang="en-US" altLang="zh-CN" sz="5600" dirty="0" smtClean="0"/>
              <a:t>  }</a:t>
            </a:r>
          </a:p>
          <a:p>
            <a:pPr marL="0" indent="0">
              <a:buNone/>
            </a:pPr>
            <a:r>
              <a:rPr lang="en-US" altLang="zh-CN" sz="5600" dirty="0" smtClean="0"/>
              <a:t>}</a:t>
            </a:r>
            <a:endParaRPr lang="zh-CN" altLang="en-US" sz="56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9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en-US" altLang="zh-CN" dirty="0" err="1"/>
              <a:t>Mybatis</a:t>
            </a:r>
            <a:r>
              <a:rPr lang="zh-CN" altLang="en-US" dirty="0"/>
              <a:t>支持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数据源获取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sz="7400" b="1" dirty="0" smtClean="0"/>
              <a:t>Xml </a:t>
            </a:r>
            <a:r>
              <a:rPr lang="en-US" altLang="zh-CN" sz="7400" b="1" dirty="0" err="1" smtClean="0"/>
              <a:t>Config</a:t>
            </a:r>
            <a:r>
              <a:rPr lang="zh-CN" altLang="en-US" sz="7400" b="1" dirty="0" smtClean="0"/>
              <a:t>配置方式</a:t>
            </a:r>
            <a:endParaRPr lang="en-US" altLang="zh-CN" sz="7400" b="1" dirty="0" smtClean="0"/>
          </a:p>
          <a:p>
            <a:pPr marL="0" indent="0">
              <a:buNone/>
            </a:pPr>
            <a:r>
              <a:rPr lang="en-US" altLang="zh-CN" sz="5600" dirty="0" smtClean="0"/>
              <a:t>  </a:t>
            </a:r>
          </a:p>
          <a:p>
            <a:pPr marL="0" indent="0">
              <a:buNone/>
            </a:pPr>
            <a:r>
              <a:rPr lang="en-US" altLang="zh-CN" sz="5600" dirty="0" smtClean="0"/>
              <a:t>    </a:t>
            </a:r>
            <a:r>
              <a:rPr lang="en-US" altLang="zh-CN" sz="4900" dirty="0" smtClean="0"/>
              <a:t>&lt;bean id="</a:t>
            </a:r>
            <a:r>
              <a:rPr lang="en-US" altLang="zh-CN" sz="4900" dirty="0" err="1" smtClean="0"/>
              <a:t>dalDataSourceFactory</a:t>
            </a:r>
            <a:r>
              <a:rPr lang="en-US" altLang="zh-CN" sz="4900" dirty="0" smtClean="0"/>
              <a:t>" class="</a:t>
            </a:r>
            <a:r>
              <a:rPr lang="en-US" altLang="zh-CN" sz="4900" dirty="0" err="1" smtClean="0"/>
              <a:t>com.ctrip.datasource.configure.DalDataSourceFactory</a:t>
            </a:r>
            <a:r>
              <a:rPr lang="en-US" altLang="zh-CN" sz="4900" dirty="0" smtClean="0"/>
              <a:t>"/&gt;</a:t>
            </a:r>
          </a:p>
          <a:p>
            <a:pPr marL="0" indent="0">
              <a:buNone/>
            </a:pPr>
            <a:r>
              <a:rPr lang="en-US" altLang="zh-CN" sz="4900" dirty="0" smtClean="0"/>
              <a:t>  </a:t>
            </a:r>
          </a:p>
          <a:p>
            <a:pPr marL="0" indent="0">
              <a:buNone/>
            </a:pPr>
            <a:r>
              <a:rPr lang="en-US" altLang="zh-CN" sz="4900" dirty="0" smtClean="0"/>
              <a:t>    &lt;bean id="</a:t>
            </a:r>
            <a:r>
              <a:rPr lang="en-US" altLang="zh-CN" sz="4900" dirty="0" err="1" smtClean="0"/>
              <a:t>dataSource</a:t>
            </a:r>
            <a:r>
              <a:rPr lang="en-US" altLang="zh-CN" sz="4900" dirty="0" smtClean="0"/>
              <a:t>" factory-bean="</a:t>
            </a:r>
            <a:r>
              <a:rPr lang="en-US" altLang="zh-CN" sz="4900" dirty="0" err="1" smtClean="0"/>
              <a:t>dalDataSourceFactory</a:t>
            </a:r>
            <a:r>
              <a:rPr lang="en-US" altLang="zh-CN" sz="4900" dirty="0" smtClean="0"/>
              <a:t>" factory-method="</a:t>
            </a:r>
            <a:r>
              <a:rPr lang="en-US" altLang="zh-CN" sz="4900" dirty="0" err="1" smtClean="0"/>
              <a:t>createDataSource</a:t>
            </a:r>
            <a:r>
              <a:rPr lang="en-US" altLang="zh-CN" sz="4900" dirty="0" smtClean="0"/>
              <a:t>"&gt;</a:t>
            </a:r>
          </a:p>
          <a:p>
            <a:pPr marL="0" indent="0">
              <a:buNone/>
            </a:pPr>
            <a:r>
              <a:rPr lang="en-US" altLang="zh-CN" sz="4900" dirty="0" smtClean="0"/>
              <a:t>        &lt;constructor-</a:t>
            </a:r>
            <a:r>
              <a:rPr lang="en-US" altLang="zh-CN" sz="4900" dirty="0" err="1" smtClean="0"/>
              <a:t>arg</a:t>
            </a:r>
            <a:r>
              <a:rPr lang="en-US" altLang="zh-CN" sz="4900" dirty="0" smtClean="0"/>
              <a:t> value="mysqltitantest04db_W"/&gt;</a:t>
            </a:r>
          </a:p>
          <a:p>
            <a:pPr marL="0" indent="0">
              <a:buNone/>
            </a:pPr>
            <a:r>
              <a:rPr lang="en-US" altLang="zh-CN" sz="4900" dirty="0" smtClean="0"/>
              <a:t>    &lt;/bean&gt;</a:t>
            </a:r>
          </a:p>
          <a:p>
            <a:pPr marL="0" indent="0">
              <a:buNone/>
            </a:pPr>
            <a:r>
              <a:rPr lang="en-US" altLang="zh-CN" sz="4900" dirty="0" smtClean="0"/>
              <a:t>  </a:t>
            </a:r>
          </a:p>
          <a:p>
            <a:pPr marL="0" indent="0">
              <a:buNone/>
            </a:pPr>
            <a:r>
              <a:rPr lang="en-US" altLang="zh-CN" sz="4900" dirty="0" smtClean="0"/>
              <a:t>    &lt;bean id="</a:t>
            </a:r>
            <a:r>
              <a:rPr lang="en-US" altLang="zh-CN" sz="4900" dirty="0" err="1" smtClean="0"/>
              <a:t>sqlSessionFactory</a:t>
            </a:r>
            <a:r>
              <a:rPr lang="en-US" altLang="zh-CN" sz="4900" dirty="0" smtClean="0"/>
              <a:t>" class="</a:t>
            </a:r>
            <a:r>
              <a:rPr lang="en-US" altLang="zh-CN" sz="4900" dirty="0" err="1" smtClean="0"/>
              <a:t>org.mybatis.spring.SqlSessionFactoryBean</a:t>
            </a:r>
            <a:r>
              <a:rPr lang="en-US" altLang="zh-CN" sz="4900" dirty="0" smtClean="0"/>
              <a:t>"&gt;</a:t>
            </a:r>
          </a:p>
          <a:p>
            <a:pPr marL="0" indent="0">
              <a:buNone/>
            </a:pPr>
            <a:r>
              <a:rPr lang="en-US" altLang="zh-CN" sz="4900" dirty="0" smtClean="0"/>
              <a:t>        &lt;property name="</a:t>
            </a:r>
            <a:r>
              <a:rPr lang="en-US" altLang="zh-CN" sz="4900" dirty="0" err="1" smtClean="0"/>
              <a:t>dataSource</a:t>
            </a:r>
            <a:r>
              <a:rPr lang="en-US" altLang="zh-CN" sz="4900" dirty="0" smtClean="0"/>
              <a:t>" ref="</a:t>
            </a:r>
            <a:r>
              <a:rPr lang="en-US" altLang="zh-CN" sz="4900" dirty="0" err="1" smtClean="0"/>
              <a:t>dataSource</a:t>
            </a:r>
            <a:r>
              <a:rPr lang="en-US" altLang="zh-CN" sz="4900" dirty="0" smtClean="0"/>
              <a:t>"/&gt;</a:t>
            </a:r>
          </a:p>
          <a:p>
            <a:pPr marL="0" indent="0">
              <a:buNone/>
            </a:pPr>
            <a:r>
              <a:rPr lang="en-US" altLang="zh-CN" sz="4900" dirty="0" smtClean="0"/>
              <a:t>        &lt;property name="</a:t>
            </a:r>
            <a:r>
              <a:rPr lang="en-US" altLang="zh-CN" sz="4900" dirty="0" err="1" smtClean="0"/>
              <a:t>configLocation</a:t>
            </a:r>
            <a:r>
              <a:rPr lang="en-US" altLang="zh-CN" sz="4900" dirty="0" smtClean="0"/>
              <a:t>" value="</a:t>
            </a:r>
            <a:r>
              <a:rPr lang="en-US" altLang="zh-CN" sz="4900" dirty="0" err="1" smtClean="0"/>
              <a:t>classpath:mybatis-config.xml</a:t>
            </a:r>
            <a:r>
              <a:rPr lang="en-US" altLang="zh-CN" sz="4900" dirty="0" smtClean="0"/>
              <a:t>"/&gt;&lt;!-- </a:t>
            </a:r>
            <a:r>
              <a:rPr lang="zh-CN" altLang="en-US" sz="4900" dirty="0" smtClean="0"/>
              <a:t>这里需要按照实际情况配置 </a:t>
            </a:r>
            <a:r>
              <a:rPr lang="en-US" altLang="zh-CN" sz="4900" dirty="0" smtClean="0"/>
              <a:t>--&gt;</a:t>
            </a:r>
          </a:p>
          <a:p>
            <a:pPr marL="0" indent="0">
              <a:buNone/>
            </a:pPr>
            <a:r>
              <a:rPr lang="en-US" altLang="zh-CN" sz="4900" dirty="0" smtClean="0"/>
              <a:t>    &lt;/bean&gt;</a:t>
            </a:r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en-US" altLang="zh-CN" dirty="0" err="1"/>
              <a:t>Mybatis</a:t>
            </a:r>
            <a:r>
              <a:rPr lang="zh-CN" altLang="en-US" dirty="0"/>
              <a:t>支持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集成</a:t>
            </a:r>
            <a:r>
              <a:rPr lang="en-US" altLang="zh-CN" dirty="0" smtClean="0"/>
              <a:t>CAT</a:t>
            </a:r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环境</a:t>
            </a:r>
            <a:r>
              <a:rPr lang="zh-CN" altLang="en-US" b="1" dirty="0" smtClean="0"/>
              <a:t>要求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Ctrip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Datasource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dirty="0" smtClean="0"/>
              <a:t>1.4.0</a:t>
            </a:r>
            <a:r>
              <a:rPr lang="zh-CN" altLang="en-US" sz="2200" dirty="0" smtClean="0"/>
              <a:t>版本以上 （包含在</a:t>
            </a:r>
            <a:r>
              <a:rPr lang="en-US" altLang="zh-CN" sz="2200" dirty="0" smtClean="0"/>
              <a:t>framework-</a:t>
            </a:r>
            <a:r>
              <a:rPr lang="en-US" altLang="zh-CN" sz="2200" dirty="0" err="1" smtClean="0"/>
              <a:t>bom</a:t>
            </a:r>
            <a:r>
              <a:rPr lang="en-US" altLang="zh-CN" sz="2200" dirty="0" smtClean="0"/>
              <a:t> 1.6.0</a:t>
            </a:r>
            <a:r>
              <a:rPr lang="zh-CN" altLang="en-US" sz="2200" dirty="0" smtClean="0"/>
              <a:t>中）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Spring</a:t>
            </a:r>
            <a:r>
              <a:rPr lang="zh-CN" altLang="en-US" dirty="0" smtClean="0"/>
              <a:t>版本</a:t>
            </a:r>
          </a:p>
          <a:p>
            <a:pPr marL="0" indent="0">
              <a:buNone/>
            </a:pPr>
            <a:r>
              <a:rPr lang="en-US" altLang="zh-CN" sz="2200" dirty="0" smtClean="0"/>
              <a:t>3.1.1</a:t>
            </a:r>
            <a:r>
              <a:rPr lang="zh-CN" altLang="en-US" sz="2200" dirty="0" smtClean="0"/>
              <a:t>版本以上（</a:t>
            </a:r>
            <a:r>
              <a:rPr lang="en-US" altLang="zh-CN" sz="2200" dirty="0" smtClean="0"/>
              <a:t>2012/02/17</a:t>
            </a:r>
            <a:r>
              <a:rPr lang="zh-CN" altLang="en-US" sz="2200" dirty="0" smtClean="0"/>
              <a:t>发布）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SqlSessionFactory</a:t>
            </a:r>
            <a:r>
              <a:rPr lang="zh-CN" altLang="en-US" dirty="0" smtClean="0"/>
              <a:t>对象需要通过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容器管理</a:t>
            </a:r>
          </a:p>
          <a:p>
            <a:pPr marL="0" indent="0">
              <a:buNone/>
            </a:pPr>
            <a:r>
              <a:rPr lang="zh-CN" altLang="en-US" sz="2000" dirty="0" smtClean="0"/>
              <a:t>简而言之，能够通过</a:t>
            </a: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Autowired</a:t>
            </a:r>
            <a:r>
              <a:rPr lang="zh-CN" altLang="en-US" sz="2000" dirty="0" smtClean="0"/>
              <a:t>获取到容器中所有的</a:t>
            </a:r>
            <a:r>
              <a:rPr lang="en-US" altLang="zh-CN" sz="2000" dirty="0" err="1" smtClean="0"/>
              <a:t>SqlSessionFactory</a:t>
            </a:r>
            <a:r>
              <a:rPr lang="zh-CN" altLang="en-US" sz="2000" dirty="0" smtClean="0"/>
              <a:t>对象</a:t>
            </a:r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3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Dal</a:t>
            </a:r>
            <a:r>
              <a:rPr lang="zh-CN" altLang="en-US" dirty="0"/>
              <a:t>框架</a:t>
            </a:r>
            <a:r>
              <a:rPr lang="en-US" altLang="zh-CN" dirty="0"/>
              <a:t>-</a:t>
            </a:r>
            <a:r>
              <a:rPr lang="zh-CN" altLang="en-US" dirty="0"/>
              <a:t>功能</a:t>
            </a:r>
            <a:r>
              <a:rPr lang="en-US" altLang="zh-CN" dirty="0"/>
              <a:t>-</a:t>
            </a:r>
            <a:r>
              <a:rPr lang="en-US" altLang="zh-CN" dirty="0" err="1"/>
              <a:t>Mybatis</a:t>
            </a:r>
            <a:r>
              <a:rPr lang="zh-CN" altLang="en-US" dirty="0"/>
              <a:t>支持</a:t>
            </a:r>
            <a:r>
              <a:rPr lang="en-US" altLang="zh-CN" dirty="0" smtClean="0"/>
              <a:t>-</a:t>
            </a:r>
            <a:r>
              <a:rPr lang="zh-CN" altLang="en-US" dirty="0"/>
              <a:t>集成</a:t>
            </a:r>
            <a:r>
              <a:rPr lang="en-US" altLang="zh-CN" dirty="0"/>
              <a:t>CAT</a:t>
            </a:r>
            <a:r>
              <a:rPr lang="zh-CN" altLang="en-US" dirty="0"/>
              <a:t>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配置方式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altLang="zh-CN" dirty="0" smtClean="0"/>
              <a:t>Java Config</a:t>
            </a:r>
            <a:r>
              <a:rPr lang="zh-CN" altLang="fr-FR" dirty="0" smtClean="0"/>
              <a:t>配置方式</a:t>
            </a:r>
          </a:p>
          <a:p>
            <a:pPr marL="0" indent="0">
              <a:buNone/>
            </a:pPr>
            <a:r>
              <a:rPr lang="zh-CN" altLang="fr-FR" sz="2400" dirty="0" smtClean="0"/>
              <a:t>在</a:t>
            </a:r>
            <a:r>
              <a:rPr lang="fr-FR" altLang="zh-CN" sz="2400" dirty="0" smtClean="0"/>
              <a:t>@Configuration</a:t>
            </a:r>
            <a:r>
              <a:rPr lang="zh-CN" altLang="fr-FR" sz="2400" dirty="0" smtClean="0"/>
              <a:t>类上加入</a:t>
            </a:r>
            <a:r>
              <a:rPr lang="fr-FR" altLang="zh-CN" sz="2400" dirty="0" smtClean="0"/>
              <a:t>@EnableDalMybatis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XML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配置方式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加入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dalds:mybatis</a:t>
            </a:r>
            <a:r>
              <a:rPr lang="en-US" altLang="zh-CN" sz="2400" dirty="0" smtClean="0"/>
              <a:t> /&gt;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b="1" dirty="0" smtClean="0"/>
              <a:t>更多关于</a:t>
            </a:r>
            <a:r>
              <a:rPr lang="en-US" altLang="zh-CN" sz="2400" b="1" dirty="0" smtClean="0"/>
              <a:t>dal</a:t>
            </a:r>
            <a:r>
              <a:rPr lang="zh-CN" altLang="en-US" sz="2400" b="1" dirty="0" smtClean="0"/>
              <a:t>对</a:t>
            </a:r>
            <a:r>
              <a:rPr lang="en-US" altLang="zh-CN" sz="2400" b="1" dirty="0" err="1" smtClean="0"/>
              <a:t>mybatis</a:t>
            </a:r>
            <a:r>
              <a:rPr lang="zh-CN" altLang="en-US" sz="2400" b="1" dirty="0" smtClean="0"/>
              <a:t>的支持请参考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hlinkClick r:id="rId2"/>
              </a:rPr>
              <a:t>Dal</a:t>
            </a:r>
            <a:r>
              <a:rPr lang="zh-CN" altLang="en-US" sz="2400" dirty="0" smtClean="0">
                <a:hlinkClick r:id="rId2"/>
              </a:rPr>
              <a:t>用户使用手册</a:t>
            </a:r>
            <a:r>
              <a:rPr lang="en-US" altLang="zh-CN" sz="2400" dirty="0" smtClean="0">
                <a:hlinkClick r:id="rId2"/>
              </a:rPr>
              <a:t>-</a:t>
            </a:r>
            <a:r>
              <a:rPr lang="en-US" altLang="zh-CN" sz="2400" dirty="0" err="1" smtClean="0">
                <a:hlinkClick r:id="rId2"/>
              </a:rPr>
              <a:t>mybatis</a:t>
            </a:r>
            <a:r>
              <a:rPr lang="zh-CN" altLang="en-US" sz="2400" dirty="0">
                <a:hlinkClick r:id="rId2"/>
              </a:rPr>
              <a:t>支持</a:t>
            </a:r>
            <a:endParaRPr lang="zh-CN" altLang="en-US" sz="2400" dirty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27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、逻辑库不存在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dirty="0"/>
              <a:t>请</a:t>
            </a: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dal.config</a:t>
            </a:r>
            <a:r>
              <a:rPr lang="zh-CN" altLang="en-US" sz="1600" dirty="0" smtClean="0"/>
              <a:t>中配置</a:t>
            </a:r>
            <a:r>
              <a:rPr lang="en-US" altLang="zh-CN" sz="1600" dirty="0" err="1" smtClean="0"/>
              <a:t>databaseSet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name</a:t>
            </a:r>
            <a:r>
              <a:rPr lang="zh-CN" altLang="en-US" sz="1600" dirty="0" smtClean="0"/>
              <a:t>区分大小写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、找不到</a:t>
            </a:r>
            <a:r>
              <a:rPr lang="en-US" altLang="zh-CN" sz="1600" b="1" dirty="0" err="1" smtClean="0"/>
              <a:t>dal.config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dirty="0" smtClean="0"/>
              <a:t>请在项目</a:t>
            </a:r>
            <a:r>
              <a:rPr lang="en-US" altLang="zh-CN" sz="1600" dirty="0" err="1" smtClean="0"/>
              <a:t>classpath</a:t>
            </a:r>
            <a:r>
              <a:rPr lang="zh-CN" altLang="en-US" sz="1600" dirty="0" smtClean="0"/>
              <a:t>下配置</a:t>
            </a:r>
            <a:r>
              <a:rPr lang="en-US" altLang="zh-CN" sz="1600" dirty="0" err="1" smtClean="0"/>
              <a:t>Dal.config</a:t>
            </a:r>
            <a:r>
              <a:rPr lang="zh-CN" altLang="en-US" sz="1600" dirty="0" smtClean="0"/>
              <a:t>，注意首字母大写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</a:pPr>
            <a:r>
              <a:rPr lang="zh-CN" altLang="en-US" sz="1600" dirty="0" smtClean="0"/>
              <a:t>或者在</a:t>
            </a:r>
            <a:r>
              <a:rPr lang="en-US" altLang="zh-CN" sz="1600" dirty="0" err="1" smtClean="0"/>
              <a:t>Qconfig</a:t>
            </a:r>
            <a:r>
              <a:rPr lang="zh-CN" altLang="en-US" sz="1600" dirty="0" smtClean="0"/>
              <a:t>中配置</a:t>
            </a:r>
            <a:r>
              <a:rPr lang="en-US" altLang="zh-CN" sz="1600" dirty="0" err="1" smtClean="0"/>
              <a:t>Dal.config</a:t>
            </a:r>
            <a:r>
              <a:rPr lang="zh-CN" altLang="en-US" sz="1600" dirty="0" smtClean="0"/>
              <a:t>，如两处果都不配置，会报错。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、找不到</a:t>
            </a:r>
            <a:r>
              <a:rPr lang="en-US" altLang="zh-CN" sz="1600" b="1" dirty="0" err="1" smtClean="0"/>
              <a:t>database.config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en-US" sz="1600" dirty="0"/>
              <a:t>请</a:t>
            </a:r>
            <a:r>
              <a:rPr lang="zh-CN" altLang="en-US" sz="1600" dirty="0" smtClean="0"/>
              <a:t>先确认是否需要连接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数据库，如果是，请配置</a:t>
            </a:r>
            <a:r>
              <a:rPr lang="en-US" altLang="zh-CN" sz="1600" dirty="0" err="1" smtClean="0">
                <a:hlinkClick r:id="rId2" action="ppaction://hlinksldjump"/>
              </a:rPr>
              <a:t>database.config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</a:pPr>
            <a:r>
              <a:rPr lang="zh-CN" altLang="en-US" sz="1600" dirty="0" smtClean="0"/>
              <a:t>如果不需要连接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而报这个错，则确认</a:t>
            </a:r>
            <a:r>
              <a:rPr lang="en-US" altLang="zh-CN" sz="1600" dirty="0" err="1" smtClean="0">
                <a:hlinkClick r:id="rId3" action="ppaction://hlinksldjump"/>
              </a:rPr>
              <a:t>server.properties</a:t>
            </a:r>
            <a:r>
              <a:rPr lang="zh-CN" altLang="en-US" sz="1600" dirty="0" smtClean="0"/>
              <a:t>中</a:t>
            </a:r>
            <a:r>
              <a:rPr lang="en-US" altLang="zh-CN" sz="1600" dirty="0" err="1" smtClean="0"/>
              <a:t>env</a:t>
            </a:r>
            <a:r>
              <a:rPr lang="zh-CN" altLang="en-US" sz="1600" dirty="0" smtClean="0"/>
              <a:t>是否配置正确</a:t>
            </a:r>
            <a:endParaRPr lang="zh-CN" altLang="en-US" sz="1600" dirty="0"/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4300" b="1" dirty="0" smtClean="0"/>
              <a:t>4</a:t>
            </a:r>
            <a:r>
              <a:rPr lang="zh-CN" altLang="en-US" sz="4300" b="1" dirty="0" smtClean="0"/>
              <a:t>、获取连接串失败</a:t>
            </a:r>
            <a:endParaRPr lang="en-US" altLang="zh-CN" sz="4300" b="1" dirty="0" smtClean="0"/>
          </a:p>
          <a:p>
            <a:pPr marL="0" indent="0">
              <a:buNone/>
            </a:pPr>
            <a:r>
              <a:rPr lang="zh-CN" altLang="en-US" sz="4300" dirty="0" smtClean="0"/>
              <a:t>请先用</a:t>
            </a:r>
            <a:r>
              <a:rPr lang="en-US" altLang="zh-CN" sz="4300" dirty="0" err="1" smtClean="0">
                <a:hlinkClick r:id="rId2"/>
              </a:rPr>
              <a:t>dbtools</a:t>
            </a:r>
            <a:r>
              <a:rPr lang="zh-CN" altLang="en-US" sz="4300" dirty="0" smtClean="0"/>
              <a:t>确认</a:t>
            </a:r>
            <a:r>
              <a:rPr lang="zh-CN" altLang="en-US" sz="4300" dirty="0"/>
              <a:t>配置</a:t>
            </a:r>
            <a:r>
              <a:rPr lang="zh-CN" altLang="en-US" sz="4300" dirty="0" smtClean="0"/>
              <a:t>的</a:t>
            </a:r>
            <a:r>
              <a:rPr lang="en-US" altLang="zh-CN" sz="4300" dirty="0" err="1" smtClean="0"/>
              <a:t>TitanKey</a:t>
            </a:r>
            <a:r>
              <a:rPr lang="zh-CN" altLang="en-US" sz="4300" dirty="0" smtClean="0"/>
              <a:t>是否正确，并用连接中的“检测连通性”验证对应</a:t>
            </a:r>
            <a:r>
              <a:rPr lang="en-US" altLang="zh-CN" sz="4300" dirty="0" err="1" smtClean="0"/>
              <a:t>db</a:t>
            </a:r>
            <a:r>
              <a:rPr lang="zh-CN" altLang="en-US" sz="4300" dirty="0" smtClean="0"/>
              <a:t>是否可用</a:t>
            </a:r>
            <a:endParaRPr lang="en-US" altLang="zh-CN" sz="4300" dirty="0" smtClean="0"/>
          </a:p>
          <a:p>
            <a:pPr marL="0" indent="0">
              <a:buNone/>
            </a:pPr>
            <a:endParaRPr lang="en-US" altLang="zh-CN" sz="4300" dirty="0"/>
          </a:p>
          <a:p>
            <a:pPr marL="0" indent="0">
              <a:buNone/>
            </a:pPr>
            <a:r>
              <a:rPr lang="en-US" altLang="zh-CN" sz="4300" b="1" dirty="0" smtClean="0"/>
              <a:t>5</a:t>
            </a:r>
            <a:r>
              <a:rPr lang="zh-CN" altLang="en-US" sz="4300" b="1" dirty="0" smtClean="0"/>
              <a:t>、</a:t>
            </a:r>
            <a:r>
              <a:rPr lang="en-US" altLang="zh-CN" sz="4300" b="1" dirty="0"/>
              <a:t>Statement cancelled due to timeout or client </a:t>
            </a:r>
            <a:r>
              <a:rPr lang="en-US" altLang="zh-CN" sz="4300" b="1" dirty="0" smtClean="0"/>
              <a:t>request</a:t>
            </a:r>
          </a:p>
          <a:p>
            <a:pPr marL="0" indent="0">
              <a:buNone/>
            </a:pPr>
            <a:r>
              <a:rPr lang="zh-CN" altLang="en-US" sz="4300" dirty="0" smtClean="0"/>
              <a:t>查询超时，建议优化</a:t>
            </a:r>
            <a:r>
              <a:rPr lang="en-US" altLang="zh-CN" sz="4300" dirty="0" err="1" smtClean="0"/>
              <a:t>sql</a:t>
            </a:r>
            <a:r>
              <a:rPr lang="zh-CN" altLang="en-US" sz="4300" dirty="0" smtClean="0"/>
              <a:t>语句或者用</a:t>
            </a:r>
            <a:r>
              <a:rPr lang="en-US" altLang="zh-CN" sz="4300" dirty="0" smtClean="0"/>
              <a:t>hints</a:t>
            </a:r>
            <a:r>
              <a:rPr lang="zh-CN" altLang="en-US" sz="4300" dirty="0" smtClean="0"/>
              <a:t>设置查询超时时间</a:t>
            </a:r>
            <a:endParaRPr lang="en-US" altLang="zh-CN" sz="4300" dirty="0" smtClean="0"/>
          </a:p>
          <a:p>
            <a:pPr marL="0" indent="0">
              <a:buNone/>
            </a:pPr>
            <a:endParaRPr lang="en-US" altLang="zh-CN" sz="4300" b="1" dirty="0"/>
          </a:p>
          <a:p>
            <a:pPr marL="0" indent="0">
              <a:buNone/>
            </a:pPr>
            <a:r>
              <a:rPr lang="en-US" altLang="zh-CN" sz="4300" b="1" dirty="0" smtClean="0"/>
              <a:t>6</a:t>
            </a:r>
            <a:r>
              <a:rPr lang="zh-CN" altLang="en-US" sz="4300" b="1" dirty="0" smtClean="0"/>
              <a:t>、</a:t>
            </a:r>
            <a:r>
              <a:rPr lang="en-US" altLang="zh-CN" sz="4300" b="1" dirty="0"/>
              <a:t>connection </a:t>
            </a:r>
            <a:r>
              <a:rPr lang="en-US" altLang="zh-CN" sz="4300" b="1" dirty="0" smtClean="0"/>
              <a:t>abandoned</a:t>
            </a:r>
          </a:p>
          <a:p>
            <a:pPr marL="0" indent="0">
              <a:buNone/>
            </a:pPr>
            <a:r>
              <a:rPr lang="zh-CN" altLang="en-US" sz="4300" dirty="0" smtClean="0"/>
              <a:t>连接超时，当前连接超过默认</a:t>
            </a:r>
            <a:r>
              <a:rPr lang="en-US" altLang="zh-CN" sz="4300" dirty="0" smtClean="0"/>
              <a:t>65</a:t>
            </a:r>
            <a:r>
              <a:rPr lang="zh-CN" altLang="en-US" sz="4300" dirty="0" smtClean="0"/>
              <a:t>秒，如果需要调整连接时间，请设置连接池属性</a:t>
            </a:r>
            <a:r>
              <a:rPr lang="en-US" altLang="zh-CN" sz="4300" dirty="0" err="1" smtClean="0"/>
              <a:t>removeAbandonedTimeout</a:t>
            </a:r>
            <a:endParaRPr lang="en-US" altLang="zh-CN" sz="4300" dirty="0" smtClean="0"/>
          </a:p>
          <a:p>
            <a:pPr marL="0" indent="0">
              <a:buNone/>
            </a:pPr>
            <a:endParaRPr lang="en-US" altLang="zh-CN" sz="4300" b="1" dirty="0"/>
          </a:p>
          <a:p>
            <a:pPr marL="0" indent="0">
              <a:buNone/>
            </a:pPr>
            <a:r>
              <a:rPr lang="en-US" altLang="zh-CN" sz="4300" b="1" dirty="0" smtClean="0"/>
              <a:t>7</a:t>
            </a:r>
            <a:r>
              <a:rPr lang="zh-CN" altLang="en-US" sz="4300" b="1" dirty="0" smtClean="0"/>
              <a:t>、</a:t>
            </a:r>
            <a:r>
              <a:rPr lang="en-US" altLang="zh-CN" sz="4300" b="1" dirty="0" smtClean="0"/>
              <a:t>connection closed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300" dirty="0"/>
              <a:t>查询过程中连接被关闭，很可能是查询数据过多导致连接超时被关闭，优化数据库操作，尽量避免超时。比如查询做索引优化或者把一个大的数据库操作分解为几个小的，保证每个都不超时</a:t>
            </a:r>
            <a:endParaRPr lang="en-US" altLang="zh-CN" sz="4300" dirty="0"/>
          </a:p>
          <a:p>
            <a:pPr marL="0" indent="0">
              <a:buNone/>
            </a:pPr>
            <a:endParaRPr lang="en-US" altLang="zh-CN" sz="4300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1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8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connection refused</a:t>
            </a:r>
          </a:p>
          <a:p>
            <a:pPr marL="0" indent="0">
              <a:buNone/>
            </a:pPr>
            <a:r>
              <a:rPr lang="zh-CN" altLang="en-US" sz="1800" dirty="0"/>
              <a:t>很可能是服务端关闭了服务导致，一般是由于凌晨服务器维护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9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connection reset</a:t>
            </a:r>
          </a:p>
          <a:p>
            <a:pPr marL="0" indent="0">
              <a:buNone/>
            </a:pPr>
            <a:r>
              <a:rPr lang="zh-CN" altLang="zh-CN" sz="1800" dirty="0"/>
              <a:t>数据库服务端关闭了连接并向客户端发送了</a:t>
            </a:r>
            <a:r>
              <a:rPr lang="en-US" altLang="zh-CN" sz="1800" dirty="0"/>
              <a:t>connection reset</a:t>
            </a:r>
            <a:r>
              <a:rPr lang="zh-CN" altLang="zh-CN" sz="1800" dirty="0"/>
              <a:t>，问题可能发生在服务端或中间的网络层，如需排查，可能需要</a:t>
            </a:r>
            <a:r>
              <a:rPr lang="en-US" altLang="zh-CN" sz="1800" dirty="0"/>
              <a:t>DBA</a:t>
            </a:r>
            <a:r>
              <a:rPr lang="zh-CN" altLang="zh-CN" sz="1800" dirty="0"/>
              <a:t>和</a:t>
            </a:r>
            <a:r>
              <a:rPr lang="en-US" altLang="zh-CN" sz="1800" dirty="0"/>
              <a:t>Docker</a:t>
            </a:r>
            <a:r>
              <a:rPr lang="zh-CN" altLang="zh-CN" sz="1800" dirty="0"/>
              <a:t>这边抓包来确定</a:t>
            </a:r>
            <a:r>
              <a:rPr lang="zh-CN" altLang="zh-CN" sz="1800" dirty="0" smtClean="0"/>
              <a:t>问题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 smtClean="0"/>
              <a:t>10</a:t>
            </a:r>
            <a:r>
              <a:rPr lang="zh-CN" altLang="en-US" sz="1800" b="1" dirty="0" smtClean="0"/>
              <a:t>、</a:t>
            </a:r>
            <a:r>
              <a:rPr lang="en-US" altLang="zh-CN" sz="1800" b="1" dirty="0" err="1" smtClean="0"/>
              <a:t>ClassNotFound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en-US" sz="1800" dirty="0"/>
              <a:t>一般</a:t>
            </a:r>
            <a:r>
              <a:rPr lang="zh-CN" altLang="en-US" sz="1800" dirty="0" smtClean="0"/>
              <a:t>是依赖冲突导致，请用</a:t>
            </a:r>
            <a:r>
              <a:rPr lang="en-US" altLang="zh-CN" sz="1800" dirty="0" smtClean="0"/>
              <a:t>framework-</a:t>
            </a:r>
            <a:r>
              <a:rPr lang="en-US" altLang="zh-CN" sz="1800" dirty="0" err="1" smtClean="0"/>
              <a:t>bom</a:t>
            </a:r>
            <a:r>
              <a:rPr lang="zh-CN" altLang="en-US" sz="1800" dirty="0" smtClean="0"/>
              <a:t>管理版本，不要在</a:t>
            </a:r>
            <a:r>
              <a:rPr lang="en-US" altLang="zh-CN" sz="1800" dirty="0" smtClean="0"/>
              <a:t>dal</a:t>
            </a:r>
            <a:r>
              <a:rPr lang="zh-CN" altLang="en-US" sz="1800" dirty="0" smtClean="0"/>
              <a:t>的依赖中写死版本，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常见</a:t>
            </a:r>
            <a:r>
              <a:rPr lang="zh-CN" altLang="en-US" sz="1800" dirty="0" smtClean="0"/>
              <a:t>的</a:t>
            </a:r>
            <a:r>
              <a:rPr lang="en-US" altLang="zh-CN" sz="1800" dirty="0" smtClean="0"/>
              <a:t>dal</a:t>
            </a:r>
            <a:r>
              <a:rPr lang="zh-CN" altLang="en-US" sz="1800" dirty="0" smtClean="0"/>
              <a:t>依赖冲突原因是，应用引用第三方的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包里有</a:t>
            </a:r>
            <a:r>
              <a:rPr lang="en-US" altLang="zh-CN" sz="1800" dirty="0" smtClean="0"/>
              <a:t>dal</a:t>
            </a:r>
            <a:r>
              <a:rPr lang="zh-CN" altLang="en-US" sz="1800" dirty="0" smtClean="0"/>
              <a:t>的依赖，和应用本身依赖的</a:t>
            </a:r>
            <a:r>
              <a:rPr lang="en-US" altLang="zh-CN" sz="1800" dirty="0" smtClean="0"/>
              <a:t>dal</a:t>
            </a:r>
            <a:r>
              <a:rPr lang="zh-CN" altLang="en-US" sz="1800" dirty="0" smtClean="0"/>
              <a:t>版本不一致</a:t>
            </a:r>
            <a:endParaRPr lang="en-US" altLang="zh-CN" sz="1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更多问题请参考：</a:t>
            </a:r>
            <a:r>
              <a:rPr lang="zh-CN" altLang="en-US" dirty="0" smtClean="0">
                <a:hlinkClick r:id="rId2"/>
              </a:rPr>
              <a:t>常见问题及解决方法</a:t>
            </a:r>
            <a:endParaRPr lang="zh-CN" altLang="en-US" dirty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10757648" y="574408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支持框架类型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88198" y="1839558"/>
            <a:ext cx="3001383" cy="3851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携</a:t>
            </a:r>
            <a:r>
              <a:rPr lang="zh-CN" altLang="en-US" b="1" dirty="0" smtClean="0">
                <a:solidFill>
                  <a:srgbClr val="FF0000"/>
                </a:solidFill>
              </a:rPr>
              <a:t>程自研</a:t>
            </a:r>
            <a:r>
              <a:rPr lang="en-US" altLang="zh-CN" b="1" dirty="0" smtClean="0">
                <a:solidFill>
                  <a:srgbClr val="FF0000"/>
                </a:solidFill>
              </a:rPr>
              <a:t>dal</a:t>
            </a:r>
            <a:r>
              <a:rPr lang="zh-CN" altLang="en-US" b="1" dirty="0" smtClean="0">
                <a:solidFill>
                  <a:srgbClr val="FF0000"/>
                </a:solidFill>
              </a:rPr>
              <a:t>框架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简介：</a:t>
            </a:r>
            <a:r>
              <a:rPr lang="zh-CN" altLang="en-US" sz="1600" dirty="0" smtClean="0"/>
              <a:t>携程</a:t>
            </a:r>
            <a:r>
              <a:rPr lang="en-US" altLang="zh-CN" sz="1600" dirty="0" smtClean="0"/>
              <a:t>dal</a:t>
            </a:r>
            <a:r>
              <a:rPr lang="zh-CN" altLang="en-US" sz="1600" dirty="0" smtClean="0"/>
              <a:t>团队自研</a:t>
            </a:r>
            <a:r>
              <a:rPr lang="en-US" altLang="zh-CN" sz="1600" dirty="0" smtClean="0"/>
              <a:t>ORM</a:t>
            </a:r>
            <a:r>
              <a:rPr lang="zh-CN" altLang="en-US" sz="1600" dirty="0" smtClean="0"/>
              <a:t>框架，有代码生成器生成实体、</a:t>
            </a:r>
            <a:r>
              <a:rPr lang="en-US" altLang="zh-CN" sz="1600" dirty="0" err="1" smtClean="0"/>
              <a:t>dao</a:t>
            </a:r>
            <a:r>
              <a:rPr lang="zh-CN" altLang="en-US" sz="1600" dirty="0" smtClean="0"/>
              <a:t>和配置，功能完备，使用方便。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依赖：</a:t>
            </a:r>
            <a:r>
              <a:rPr lang="en-US" altLang="zh-CN" sz="1600" dirty="0" err="1" smtClean="0"/>
              <a:t>ctrip</a:t>
            </a:r>
            <a:r>
              <a:rPr lang="en-US" altLang="zh-CN" sz="1600" dirty="0" smtClean="0"/>
              <a:t>-dal-client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配置：</a:t>
            </a:r>
            <a:r>
              <a:rPr lang="en-US" altLang="zh-CN" sz="1600" dirty="0" err="1" smtClean="0"/>
              <a:t>dal.config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分库分表：</a:t>
            </a:r>
            <a:r>
              <a:rPr lang="zh-CN" altLang="en-US" sz="1600" dirty="0" smtClean="0"/>
              <a:t>支持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读写分离：</a:t>
            </a:r>
            <a:r>
              <a:rPr lang="zh-CN" altLang="en-US" sz="1600" dirty="0" smtClean="0"/>
              <a:t>支持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携</a:t>
            </a:r>
            <a:r>
              <a:rPr lang="zh-CN" altLang="en-US" sz="1600" b="1" dirty="0" smtClean="0"/>
              <a:t>程定制功能：</a:t>
            </a:r>
            <a:endParaRPr lang="en-US" altLang="zh-CN" sz="1600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底层自动调用</a:t>
            </a:r>
            <a:r>
              <a:rPr lang="en-US" altLang="zh-CN" sz="1400" dirty="0" err="1" smtClean="0"/>
              <a:t>SQLServer</a:t>
            </a:r>
            <a:r>
              <a:rPr lang="zh-CN" altLang="en-US" sz="1400" dirty="0" smtClean="0"/>
              <a:t>增删改查</a:t>
            </a:r>
            <a:r>
              <a:rPr lang="en-US" altLang="zh-CN" sz="1400" dirty="0" smtClean="0"/>
              <a:t>SP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支持</a:t>
            </a:r>
            <a:r>
              <a:rPr lang="en-US" altLang="zh-CN" sz="1400" dirty="0" smtClean="0"/>
              <a:t>cat/clog</a:t>
            </a:r>
            <a:r>
              <a:rPr lang="zh-CN" altLang="en-US" sz="1400" dirty="0" smtClean="0"/>
              <a:t>监控，打点比较完整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使用</a:t>
            </a:r>
            <a:r>
              <a:rPr lang="zh-CN" altLang="en-US" sz="1600" b="1" dirty="0" smtClean="0"/>
              <a:t>方法：</a:t>
            </a:r>
            <a:r>
              <a:rPr lang="en-US" altLang="zh-CN" sz="1600" dirty="0" smtClean="0">
                <a:hlinkClick r:id="rId2" action="ppaction://hlinksldjump"/>
              </a:rPr>
              <a:t>Dal</a:t>
            </a:r>
            <a:r>
              <a:rPr lang="zh-CN" altLang="en-US" sz="1600" dirty="0" smtClean="0">
                <a:hlinkClick r:id="rId2" action="ppaction://hlinksldjump"/>
              </a:rPr>
              <a:t>框架</a:t>
            </a:r>
            <a:r>
              <a:rPr lang="zh-CN" altLang="en-US" sz="1600" dirty="0">
                <a:hlinkClick r:id="rId2" action="ppaction://hlinksldjump"/>
              </a:rPr>
              <a:t>使用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7177144" y="1839558"/>
            <a:ext cx="3001383" cy="3851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Mybatis+DataSource</a:t>
            </a:r>
            <a:r>
              <a:rPr lang="zh-CN" altLang="en-US" b="1" dirty="0" smtClean="0">
                <a:solidFill>
                  <a:srgbClr val="FF0000"/>
                </a:solidFill>
              </a:rPr>
              <a:t>框架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简介：</a:t>
            </a:r>
            <a:r>
              <a:rPr lang="zh-CN" altLang="en-US" sz="1600" dirty="0" smtClean="0"/>
              <a:t>第三方开源</a:t>
            </a:r>
            <a:r>
              <a:rPr lang="en-US" altLang="zh-CN" sz="1600" dirty="0" smtClean="0"/>
              <a:t>ORM</a:t>
            </a:r>
            <a:r>
              <a:rPr lang="zh-CN" altLang="en-US" sz="1600" dirty="0" smtClean="0"/>
              <a:t>框架</a:t>
            </a:r>
            <a:r>
              <a:rPr lang="en-US" altLang="zh-CN" sz="1600" dirty="0" err="1" smtClean="0"/>
              <a:t>Mybatis</a:t>
            </a:r>
            <a:r>
              <a:rPr lang="zh-CN" altLang="en-US" sz="1600" dirty="0" smtClean="0"/>
              <a:t>，配合</a:t>
            </a:r>
            <a:r>
              <a:rPr lang="en-US" altLang="zh-CN" sz="1600" dirty="0" smtClean="0"/>
              <a:t>dal</a:t>
            </a:r>
            <a:r>
              <a:rPr lang="zh-CN" altLang="en-US" sz="1600" dirty="0" smtClean="0"/>
              <a:t>提供的数据源使用。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依赖：</a:t>
            </a:r>
            <a:r>
              <a:rPr lang="en-US" altLang="zh-CN" sz="1600" dirty="0" err="1" smtClean="0"/>
              <a:t>mybatis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</a:t>
            </a:r>
            <a:r>
              <a:rPr lang="en-US" altLang="zh-CN" sz="1600" dirty="0" err="1" smtClean="0"/>
              <a:t>ctrip-datasource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配置：</a:t>
            </a:r>
            <a:r>
              <a:rPr lang="zh-CN" altLang="en-US" sz="1600" dirty="0" smtClean="0"/>
              <a:t>无需</a:t>
            </a:r>
            <a:r>
              <a:rPr lang="en-US" altLang="zh-CN" sz="1600" dirty="0" smtClean="0"/>
              <a:t>dal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分库分表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需要用户实现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读写</a:t>
            </a:r>
            <a:r>
              <a:rPr lang="zh-CN" altLang="en-US" sz="1600" b="1" dirty="0"/>
              <a:t>分离</a:t>
            </a:r>
            <a:r>
              <a:rPr lang="zh-CN" altLang="en-US" sz="1600" b="1" dirty="0" smtClean="0"/>
              <a:t>：</a:t>
            </a:r>
            <a:r>
              <a:rPr lang="zh-CN" altLang="en-US" sz="1600" dirty="0" smtClean="0"/>
              <a:t>需要用户实现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携程定制功能：</a:t>
            </a:r>
            <a:endParaRPr lang="en-US" altLang="zh-CN" sz="1600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需要用户实现</a:t>
            </a:r>
            <a:r>
              <a:rPr lang="en-US" altLang="zh-CN" sz="1400" dirty="0" err="1" smtClean="0"/>
              <a:t>sp</a:t>
            </a:r>
            <a:r>
              <a:rPr lang="zh-CN" altLang="en-US" sz="1400" dirty="0" smtClean="0"/>
              <a:t>调用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 err="1" smtClean="0"/>
              <a:t>mybatis</a:t>
            </a:r>
            <a:r>
              <a:rPr lang="zh-CN" altLang="en-US" sz="1400" dirty="0" smtClean="0"/>
              <a:t>本身不支持</a:t>
            </a:r>
            <a:r>
              <a:rPr lang="en-US" altLang="zh-CN" sz="1400" dirty="0" smtClean="0"/>
              <a:t>cat/clog</a:t>
            </a:r>
            <a:r>
              <a:rPr lang="zh-CN" altLang="en-US" sz="1400" dirty="0" smtClean="0"/>
              <a:t>监控，</a:t>
            </a:r>
            <a:r>
              <a:rPr lang="en-US" altLang="zh-CN" sz="1400" dirty="0" smtClean="0"/>
              <a:t>dal</a:t>
            </a:r>
            <a:r>
              <a:rPr lang="zh-CN" altLang="en-US" sz="1400" dirty="0" smtClean="0"/>
              <a:t>数据源增加了</a:t>
            </a:r>
            <a:r>
              <a:rPr lang="en-US" altLang="zh-CN" sz="1400" dirty="0" smtClean="0"/>
              <a:t>Spring</a:t>
            </a:r>
            <a:r>
              <a:rPr lang="zh-CN" altLang="en-US" sz="1400" dirty="0"/>
              <a:t>环境下</a:t>
            </a:r>
            <a:r>
              <a:rPr lang="en-US" altLang="zh-CN" sz="1400" dirty="0" err="1"/>
              <a:t>Mybatis</a:t>
            </a:r>
            <a:r>
              <a:rPr lang="zh-CN" altLang="en-US" sz="1400" dirty="0"/>
              <a:t>集成</a:t>
            </a:r>
            <a:r>
              <a:rPr lang="en-US" altLang="zh-CN" sz="1400" dirty="0"/>
              <a:t>CAT</a:t>
            </a:r>
            <a:r>
              <a:rPr lang="zh-CN" altLang="en-US" sz="1400" dirty="0"/>
              <a:t>监控的</a:t>
            </a:r>
            <a:r>
              <a:rPr lang="zh-CN" altLang="en-US" sz="1400" dirty="0" smtClean="0"/>
              <a:t>功能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使用</a:t>
            </a:r>
            <a:r>
              <a:rPr lang="zh-CN" altLang="en-US" sz="1600" b="1" dirty="0" smtClean="0"/>
              <a:t>方法：</a:t>
            </a:r>
            <a:r>
              <a:rPr lang="en-US" altLang="zh-CN" sz="1600" dirty="0" err="1" smtClean="0">
                <a:hlinkClick r:id="rId3" action="ppaction://hlinksldjump"/>
              </a:rPr>
              <a:t>Mybatis</a:t>
            </a:r>
            <a:r>
              <a:rPr lang="zh-CN" altLang="en-US" sz="1600" dirty="0" smtClean="0">
                <a:hlinkClick r:id="rId3" action="ppaction://hlinksldjump"/>
              </a:rPr>
              <a:t>支持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5750859" y="3128688"/>
            <a:ext cx="1209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VS</a:t>
            </a:r>
            <a:endParaRPr lang="zh-CN" altLang="en-US" sz="6000" b="1" dirty="0"/>
          </a:p>
        </p:txBody>
      </p:sp>
      <p:sp>
        <p:nvSpPr>
          <p:cNvPr id="8" name="动作按钮: 第一张 7">
            <a:hlinkClick r:id="rId4" action="ppaction://hlinksldjump" highlightClick="1"/>
          </p:cNvPr>
          <p:cNvSpPr/>
          <p:nvPr/>
        </p:nvSpPr>
        <p:spPr>
          <a:xfrm>
            <a:off x="10885842" y="5873179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1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系统架构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809" y="1846121"/>
            <a:ext cx="5629275" cy="3629025"/>
          </a:xfrm>
          <a:prstGeom prst="rect">
            <a:avLst/>
          </a:prstGeom>
        </p:spPr>
      </p:pic>
      <p:sp>
        <p:nvSpPr>
          <p:cNvPr id="6" name="动作按钮: 第一张 5">
            <a:hlinkClick r:id="rId3" action="ppaction://hlinksldjump" highlightClick="1"/>
          </p:cNvPr>
          <p:cNvSpPr/>
          <p:nvPr/>
        </p:nvSpPr>
        <p:spPr>
          <a:xfrm>
            <a:off x="10885842" y="5873179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内部架构</a:t>
            </a:r>
            <a:endParaRPr lang="zh-CN" altLang="en-US" dirty="0"/>
          </a:p>
        </p:txBody>
      </p:sp>
      <p:sp>
        <p:nvSpPr>
          <p:cNvPr id="21" name="动作按钮: 第一张 20">
            <a:hlinkClick r:id="rId2" action="ppaction://hlinksldjump" highlightClick="1"/>
          </p:cNvPr>
          <p:cNvSpPr/>
          <p:nvPr/>
        </p:nvSpPr>
        <p:spPr>
          <a:xfrm>
            <a:off x="10885842" y="5852117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2" name="组合 61"/>
          <p:cNvGrpSpPr/>
          <p:nvPr/>
        </p:nvGrpSpPr>
        <p:grpSpPr>
          <a:xfrm>
            <a:off x="2865116" y="1809882"/>
            <a:ext cx="5961531" cy="4334428"/>
            <a:chOff x="2951178" y="1517689"/>
            <a:chExt cx="5961531" cy="4334428"/>
          </a:xfrm>
        </p:grpSpPr>
        <p:grpSp>
          <p:nvGrpSpPr>
            <p:cNvPr id="61" name="组合 60"/>
            <p:cNvGrpSpPr/>
            <p:nvPr/>
          </p:nvGrpSpPr>
          <p:grpSpPr>
            <a:xfrm>
              <a:off x="2951180" y="4735115"/>
              <a:ext cx="5961529" cy="1117002"/>
              <a:chOff x="2951180" y="4735115"/>
              <a:chExt cx="5961529" cy="1117002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2951180" y="4735116"/>
                <a:ext cx="5961529" cy="111700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b="1" dirty="0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951180" y="4735115"/>
                <a:ext cx="400109" cy="111700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eaVert" wrap="square" rtlCol="0" anchor="ctr" anchorCtr="1">
                <a:noAutofit/>
              </a:bodyPr>
              <a:lstStyle/>
              <a:p>
                <a:r>
                  <a:rPr lang="zh-CN" altLang="en-US" sz="1400" b="1" dirty="0" smtClean="0"/>
                  <a:t>基础层</a:t>
                </a:r>
                <a:endParaRPr lang="zh-CN" altLang="en-US" sz="1400" b="1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98558" y="5136398"/>
                <a:ext cx="1339044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数据源</a:t>
                </a:r>
                <a:r>
                  <a:rPr lang="en-US" altLang="zh-CN" sz="1400" b="1" dirty="0" smtClean="0"/>
                  <a:t>/</a:t>
                </a:r>
                <a:r>
                  <a:rPr lang="zh-CN" altLang="en-US" sz="1400" b="1" dirty="0" smtClean="0"/>
                  <a:t>连接池</a:t>
                </a:r>
                <a:endParaRPr lang="zh-CN" altLang="en-US" sz="1400" b="1" dirty="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5455531" y="5136398"/>
                <a:ext cx="994799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事务</a:t>
                </a:r>
                <a:r>
                  <a:rPr lang="zh-CN" altLang="en-US" sz="1400" b="1" dirty="0" smtClean="0"/>
                  <a:t>管理</a:t>
                </a:r>
                <a:endParaRPr lang="zh-CN" altLang="en-US" sz="1400" b="1" dirty="0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787886" y="5136398"/>
                <a:ext cx="551055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日志</a:t>
                </a:r>
                <a:endParaRPr lang="zh-CN" altLang="en-US" sz="1400" b="1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7643816" y="5136398"/>
                <a:ext cx="921937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配置加载</a:t>
                </a:r>
                <a:endParaRPr lang="zh-CN" altLang="en-US" sz="1400" b="1" dirty="0"/>
              </a:p>
            </p:txBody>
          </p:sp>
        </p:grpSp>
        <p:sp>
          <p:nvSpPr>
            <p:cNvPr id="7" name="下箭头 6"/>
            <p:cNvSpPr/>
            <p:nvPr/>
          </p:nvSpPr>
          <p:spPr>
            <a:xfrm>
              <a:off x="5655455" y="4385659"/>
              <a:ext cx="594949" cy="349456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40" name="下箭头 39"/>
            <p:cNvSpPr/>
            <p:nvPr/>
          </p:nvSpPr>
          <p:spPr>
            <a:xfrm>
              <a:off x="5659405" y="2465921"/>
              <a:ext cx="594949" cy="397524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951178" y="1517689"/>
              <a:ext cx="5961529" cy="951115"/>
              <a:chOff x="2951178" y="1914860"/>
              <a:chExt cx="5961529" cy="951115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51178" y="1914861"/>
                <a:ext cx="5961529" cy="95111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b="1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951179" y="1914860"/>
                <a:ext cx="400110" cy="95111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eaVert" wrap="square" rtlCol="0" anchor="ctr" anchorCtr="1">
                <a:noAutofit/>
              </a:bodyPr>
              <a:lstStyle/>
              <a:p>
                <a:r>
                  <a:rPr lang="zh-CN" altLang="en-US" sz="1400" b="1" dirty="0"/>
                  <a:t>接口</a:t>
                </a:r>
                <a:r>
                  <a:rPr lang="zh-CN" altLang="en-US" sz="1400" b="1" dirty="0" smtClean="0"/>
                  <a:t>层</a:t>
                </a:r>
                <a:endParaRPr lang="zh-CN" altLang="en-US" sz="1400" b="1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596921" y="2044758"/>
                <a:ext cx="1209060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增删改查</a:t>
                </a:r>
                <a:r>
                  <a:rPr lang="en-US" altLang="zh-CN" sz="1400" b="1" dirty="0" smtClean="0"/>
                  <a:t>API</a:t>
                </a:r>
                <a:endParaRPr lang="zh-CN" altLang="en-US" sz="1400" b="1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5130755" y="2044087"/>
                <a:ext cx="1644348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/>
                  <a:t>s</a:t>
                </a:r>
                <a:r>
                  <a:rPr lang="en-US" altLang="zh-CN" sz="1400" b="1" dirty="0" err="1" smtClean="0"/>
                  <a:t>harding</a:t>
                </a:r>
                <a:r>
                  <a:rPr lang="en-US" altLang="zh-CN" sz="1400" b="1" dirty="0" smtClean="0"/>
                  <a:t> strategy</a:t>
                </a:r>
                <a:endParaRPr lang="zh-CN" altLang="en-US" sz="1400" b="1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7101545" y="2044087"/>
                <a:ext cx="1169568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/>
                  <a:t>LogListener</a:t>
                </a:r>
                <a:endParaRPr lang="zh-CN" altLang="en-US" sz="1400" b="1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4009743" y="2432105"/>
                <a:ext cx="1827240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/>
                  <a:t>ConnectionLocator</a:t>
                </a:r>
                <a:endParaRPr lang="en-US" altLang="zh-CN" sz="1400" b="1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066866" y="2453925"/>
                <a:ext cx="1155682" cy="30777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/>
                  <a:t>TaskFactory</a:t>
                </a:r>
                <a:endParaRPr lang="en-US" altLang="zh-CN" sz="1400" b="1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2951179" y="2863444"/>
              <a:ext cx="5961529" cy="1527426"/>
              <a:chOff x="2951179" y="2863444"/>
              <a:chExt cx="5961529" cy="1527426"/>
            </a:xfrm>
          </p:grpSpPr>
          <p:sp>
            <p:nvSpPr>
              <p:cNvPr id="25" name="文本框 24"/>
              <p:cNvSpPr txBox="1"/>
              <p:nvPr/>
            </p:nvSpPr>
            <p:spPr>
              <a:xfrm>
                <a:off x="2951179" y="2863445"/>
                <a:ext cx="5961529" cy="152742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b="1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951179" y="2863444"/>
                <a:ext cx="400110" cy="15274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vert="eaVert" wrap="square" rtlCol="0" anchor="ctr" anchorCtr="1">
                <a:noAutofit/>
              </a:bodyPr>
              <a:lstStyle/>
              <a:p>
                <a:r>
                  <a:rPr lang="zh-CN" altLang="en-US" sz="1400" b="1" dirty="0"/>
                  <a:t>核心</a:t>
                </a:r>
                <a:r>
                  <a:rPr lang="zh-CN" altLang="en-US" sz="1400" b="1" dirty="0" smtClean="0"/>
                  <a:t>层</a:t>
                </a:r>
                <a:endParaRPr lang="zh-CN" altLang="en-US" sz="1400" b="1" dirty="0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3592421" y="3020172"/>
                <a:ext cx="5105095" cy="318835"/>
                <a:chOff x="3460658" y="3667423"/>
                <a:chExt cx="5105095" cy="318835"/>
              </a:xfrm>
            </p:grpSpPr>
            <p:sp>
              <p:nvSpPr>
                <p:cNvPr id="34" name="文本框 33"/>
                <p:cNvSpPr txBox="1"/>
                <p:nvPr/>
              </p:nvSpPr>
              <p:spPr>
                <a:xfrm>
                  <a:off x="3460658" y="3678481"/>
                  <a:ext cx="917703" cy="30777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/>
                    <a:t>参数映射</a:t>
                  </a:r>
                  <a:endParaRPr lang="zh-CN" altLang="en-US" sz="1400" b="1" dirty="0"/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4572232" y="3673271"/>
                  <a:ext cx="771909" cy="30777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 err="1" smtClean="0"/>
                    <a:t>sql</a:t>
                  </a:r>
                  <a:r>
                    <a:rPr lang="zh-CN" altLang="en-US" sz="1400" b="1" dirty="0" smtClean="0"/>
                    <a:t>解析</a:t>
                  </a:r>
                  <a:endParaRPr lang="zh-CN" altLang="en-US" sz="1400" b="1" dirty="0"/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6543379" y="3667423"/>
                  <a:ext cx="917703" cy="30777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/>
                    <a:t>结果合并</a:t>
                  </a:r>
                  <a:endParaRPr lang="zh-CN" altLang="en-US" sz="1400" b="1" dirty="0"/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5549410" y="3673270"/>
                  <a:ext cx="785905" cy="30777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 err="1"/>
                    <a:t>s</a:t>
                  </a:r>
                  <a:r>
                    <a:rPr lang="en-US" altLang="zh-CN" sz="1400" b="1" dirty="0" err="1" smtClean="0"/>
                    <a:t>ql</a:t>
                  </a:r>
                  <a:r>
                    <a:rPr lang="zh-CN" altLang="en-US" sz="1400" b="1" dirty="0" smtClean="0"/>
                    <a:t>执行</a:t>
                  </a:r>
                  <a:endParaRPr lang="zh-CN" altLang="en-US" sz="1400" b="1" dirty="0"/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7648050" y="3673269"/>
                  <a:ext cx="917703" cy="30777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 smtClean="0"/>
                    <a:t>结果映射</a:t>
                  </a:r>
                  <a:endParaRPr lang="zh-CN" altLang="en-US" sz="1400" b="1" dirty="0"/>
                </a:p>
              </p:txBody>
            </p:sp>
            <p:cxnSp>
              <p:nvCxnSpPr>
                <p:cNvPr id="9" name="直接箭头连接符 8"/>
                <p:cNvCxnSpPr>
                  <a:stCxn id="34" idx="3"/>
                  <a:endCxn id="35" idx="1"/>
                </p:cNvCxnSpPr>
                <p:nvPr/>
              </p:nvCxnSpPr>
              <p:spPr>
                <a:xfrm flipV="1">
                  <a:off x="4378361" y="3827160"/>
                  <a:ext cx="193871" cy="52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>
                  <a:stCxn id="35" idx="3"/>
                  <a:endCxn id="37" idx="1"/>
                </p:cNvCxnSpPr>
                <p:nvPr/>
              </p:nvCxnSpPr>
              <p:spPr>
                <a:xfrm flipV="1">
                  <a:off x="5344141" y="3827159"/>
                  <a:ext cx="205269" cy="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>
                  <a:stCxn id="37" idx="3"/>
                  <a:endCxn id="36" idx="1"/>
                </p:cNvCxnSpPr>
                <p:nvPr/>
              </p:nvCxnSpPr>
              <p:spPr>
                <a:xfrm flipV="1">
                  <a:off x="6335315" y="3821312"/>
                  <a:ext cx="208064" cy="584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>
                  <a:stCxn id="36" idx="3"/>
                  <a:endCxn id="38" idx="1"/>
                </p:cNvCxnSpPr>
                <p:nvPr/>
              </p:nvCxnSpPr>
              <p:spPr>
                <a:xfrm>
                  <a:off x="7461082" y="3821312"/>
                  <a:ext cx="186968" cy="58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文本框 48"/>
              <p:cNvSpPr txBox="1"/>
              <p:nvPr/>
            </p:nvSpPr>
            <p:spPr>
              <a:xfrm>
                <a:off x="4923363" y="3957842"/>
                <a:ext cx="2201296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DalRequestExecutor</a:t>
                </a:r>
                <a:endParaRPr lang="zh-CN" altLang="en-US" dirty="0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4171390" y="3554555"/>
                <a:ext cx="900233" cy="30777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 err="1" smtClean="0"/>
                  <a:t>sharding</a:t>
                </a:r>
                <a:endParaRPr lang="zh-CN" altLang="en-US" sz="1400" b="1" dirty="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377697" y="3545520"/>
                <a:ext cx="1019803" cy="30777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同步</a:t>
                </a:r>
                <a:r>
                  <a:rPr lang="en-US" altLang="zh-CN" sz="1400" b="1" dirty="0" smtClean="0"/>
                  <a:t>/</a:t>
                </a:r>
                <a:r>
                  <a:rPr lang="zh-CN" altLang="en-US" sz="1400" b="1" dirty="0" smtClean="0"/>
                  <a:t>异步</a:t>
                </a:r>
                <a:endParaRPr lang="zh-CN" altLang="en-US" sz="1400" b="1" dirty="0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6703574" y="3539294"/>
                <a:ext cx="931302" cy="30777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/>
                  <a:t>读写分离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0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各个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包的关系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37976" y="2127418"/>
            <a:ext cx="7735577" cy="2774369"/>
            <a:chOff x="2688583" y="2019842"/>
            <a:chExt cx="7735577" cy="2774369"/>
          </a:xfrm>
        </p:grpSpPr>
        <p:grpSp>
          <p:nvGrpSpPr>
            <p:cNvPr id="5" name="组合 4"/>
            <p:cNvGrpSpPr/>
            <p:nvPr/>
          </p:nvGrpSpPr>
          <p:grpSpPr>
            <a:xfrm>
              <a:off x="2688583" y="2019842"/>
              <a:ext cx="7735577" cy="2774369"/>
              <a:chOff x="-184675" y="-174434"/>
              <a:chExt cx="6392664" cy="2774621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-184675" y="-174434"/>
                <a:ext cx="1444675" cy="2774621"/>
                <a:chOff x="-184675" y="-174434"/>
                <a:chExt cx="1444675" cy="2774621"/>
              </a:xfrm>
            </p:grpSpPr>
            <p:sp>
              <p:nvSpPr>
                <p:cNvPr id="19" name="文本框 4"/>
                <p:cNvSpPr txBox="1"/>
                <p:nvPr/>
              </p:nvSpPr>
              <p:spPr>
                <a:xfrm>
                  <a:off x="-184675" y="1887322"/>
                  <a:ext cx="1442890" cy="7128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R="0" lvl="0" indent="0"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400" b="1" i="0" u="none" strike="noStrike" kern="10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/>
                    <a:t>dal-client</a:t>
                  </a:r>
                  <a:endParaRPr lang="zh-CN" altLang="en-US" dirty="0"/>
                </a:p>
                <a:p>
                  <a:r>
                    <a:rPr lang="en-US" b="0" dirty="0"/>
                    <a:t>Dal Core API/ Log</a:t>
                  </a:r>
                  <a:endParaRPr lang="zh-CN" altLang="en-US" b="0" dirty="0"/>
                </a:p>
              </p:txBody>
            </p:sp>
            <p:sp>
              <p:nvSpPr>
                <p:cNvPr id="20" name="文本框 6"/>
                <p:cNvSpPr txBox="1">
                  <a:spLocks noChangeAspect="1"/>
                </p:cNvSpPr>
                <p:nvPr/>
              </p:nvSpPr>
              <p:spPr>
                <a:xfrm>
                  <a:off x="-183990" y="885138"/>
                  <a:ext cx="1442890" cy="7128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R="0" lvl="0" indent="0"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400" b="1" i="0" u="none" strike="noStrike" kern="10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 err="1"/>
                    <a:t>ctrip-datasource</a:t>
                  </a:r>
                  <a:endParaRPr lang="zh-CN" altLang="en-US" dirty="0"/>
                </a:p>
                <a:p>
                  <a:r>
                    <a:rPr lang="en-US" b="0" dirty="0"/>
                    <a:t>Titan /</a:t>
                  </a:r>
                  <a:r>
                    <a:rPr lang="en-US" b="0" dirty="0" err="1"/>
                    <a:t>Qconfig</a:t>
                  </a:r>
                  <a:endParaRPr lang="zh-CN" altLang="en-US" b="0" dirty="0"/>
                </a:p>
              </p:txBody>
            </p:sp>
            <p:sp>
              <p:nvSpPr>
                <p:cNvPr id="21" name="文本框 7"/>
                <p:cNvSpPr txBox="1"/>
                <p:nvPr/>
              </p:nvSpPr>
              <p:spPr>
                <a:xfrm>
                  <a:off x="-183990" y="-174434"/>
                  <a:ext cx="1443990" cy="71443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zh-CN"/>
                  </a:defPPr>
                  <a:lvl1pPr marR="0" lvl="0" indent="0"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400" b="1" i="0" u="none" strike="noStrike" kern="100" cap="none" spc="0" normalizeH="0" baseline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defRPr>
                  </a:lvl1pPr>
                </a:lstStyle>
                <a:p>
                  <a:r>
                    <a:rPr lang="en-US" dirty="0" err="1"/>
                    <a:t>ctrip</a:t>
                  </a:r>
                  <a:r>
                    <a:rPr lang="en-US" dirty="0"/>
                    <a:t>-dal-client</a:t>
                  </a:r>
                  <a:endParaRPr lang="zh-CN" altLang="en-US" dirty="0"/>
                </a:p>
                <a:p>
                  <a:r>
                    <a:rPr lang="en-US" b="0" dirty="0"/>
                    <a:t>SP Task /Cat /Clog</a:t>
                  </a:r>
                  <a:endParaRPr lang="zh-CN" altLang="en-US" b="0" dirty="0"/>
                </a:p>
              </p:txBody>
            </p:sp>
          </p:grpSp>
          <p:sp>
            <p:nvSpPr>
              <p:cNvPr id="15" name="文本框 2"/>
              <p:cNvSpPr txBox="1">
                <a:spLocks noChangeArrowheads="1"/>
              </p:cNvSpPr>
              <p:nvPr/>
            </p:nvSpPr>
            <p:spPr bwMode="auto">
              <a:xfrm>
                <a:off x="1819274" y="2007933"/>
                <a:ext cx="4388715" cy="4716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kern="10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 smtClean="0"/>
                  <a:t>开源框架，</a:t>
                </a:r>
                <a:r>
                  <a:rPr lang="en-US" altLang="zh-CN" dirty="0" smtClean="0"/>
                  <a:t>Dal</a:t>
                </a:r>
                <a:r>
                  <a:rPr lang="zh-CN" altLang="en-US" dirty="0" smtClean="0"/>
                  <a:t>核心</a:t>
                </a:r>
                <a:r>
                  <a:rPr lang="zh-CN" altLang="en-US" dirty="0"/>
                  <a:t>功能实现，包括增删查改，读写分离，分库分表，事务等</a:t>
                </a:r>
              </a:p>
            </p:txBody>
          </p:sp>
          <p:sp>
            <p:nvSpPr>
              <p:cNvPr id="16" name="文本框 2"/>
              <p:cNvSpPr txBox="1">
                <a:spLocks noChangeArrowheads="1"/>
              </p:cNvSpPr>
              <p:nvPr/>
            </p:nvSpPr>
            <p:spPr bwMode="auto">
              <a:xfrm>
                <a:off x="1819274" y="1005749"/>
                <a:ext cx="3481925" cy="47164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kern="10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/>
                  <a:t>集成</a:t>
                </a:r>
                <a:r>
                  <a:rPr lang="en-US" dirty="0"/>
                  <a:t>Titan/</a:t>
                </a:r>
                <a:r>
                  <a:rPr lang="en-US" dirty="0" err="1"/>
                  <a:t>Qconfig</a:t>
                </a:r>
                <a:r>
                  <a:rPr lang="en-US" dirty="0"/>
                  <a:t> </a:t>
                </a:r>
                <a:r>
                  <a:rPr lang="zh-CN" altLang="en-US" dirty="0" smtClean="0"/>
                  <a:t>，实现</a:t>
                </a:r>
                <a:r>
                  <a:rPr lang="zh-CN" altLang="en-US" dirty="0"/>
                  <a:t>以携程的方式获取数据源</a:t>
                </a:r>
              </a:p>
            </p:txBody>
          </p:sp>
          <p:sp>
            <p:nvSpPr>
              <p:cNvPr id="17" name="文本框 2"/>
              <p:cNvSpPr txBox="1">
                <a:spLocks noChangeArrowheads="1"/>
              </p:cNvSpPr>
              <p:nvPr/>
            </p:nvSpPr>
            <p:spPr bwMode="auto">
              <a:xfrm>
                <a:off x="1819274" y="-52252"/>
                <a:ext cx="3339684" cy="4728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R="0" lvl="0" indent="0" algn="ctr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1" i="0" u="none" strike="noStrike" kern="100" cap="none" spc="0" normalizeH="0" baseline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/>
                  <a:t>实现</a:t>
                </a:r>
                <a:r>
                  <a:rPr lang="en-US" dirty="0" err="1"/>
                  <a:t>SqlServer</a:t>
                </a:r>
                <a:r>
                  <a:rPr lang="en-US" dirty="0"/>
                  <a:t> SP</a:t>
                </a:r>
                <a:r>
                  <a:rPr lang="zh-CN" altLang="en-US" dirty="0"/>
                  <a:t>，</a:t>
                </a:r>
                <a:r>
                  <a:rPr lang="en-US" dirty="0"/>
                  <a:t>cat/clog</a:t>
                </a:r>
                <a:r>
                  <a:rPr lang="zh-CN" altLang="en-US" dirty="0"/>
                  <a:t>监控等携程特有功能</a:t>
                </a:r>
              </a:p>
            </p:txBody>
          </p:sp>
        </p:grpSp>
        <p:cxnSp>
          <p:nvCxnSpPr>
            <p:cNvPr id="6" name="直接箭头连接符 5"/>
            <p:cNvCxnSpPr>
              <a:stCxn id="21" idx="2"/>
              <a:endCxn id="20" idx="0"/>
            </p:cNvCxnSpPr>
            <p:nvPr/>
          </p:nvCxnSpPr>
          <p:spPr>
            <a:xfrm flipH="1">
              <a:off x="3562412" y="2734212"/>
              <a:ext cx="665" cy="345106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20" idx="2"/>
              <a:endCxn id="19" idx="0"/>
            </p:cNvCxnSpPr>
            <p:nvPr/>
          </p:nvCxnSpPr>
          <p:spPr>
            <a:xfrm flipH="1">
              <a:off x="3561583" y="3792118"/>
              <a:ext cx="829" cy="289293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21" idx="3"/>
              <a:endCxn id="17" idx="1"/>
            </p:cNvCxnSpPr>
            <p:nvPr/>
          </p:nvCxnSpPr>
          <p:spPr>
            <a:xfrm>
              <a:off x="4436742" y="2377027"/>
              <a:ext cx="676762" cy="1407"/>
            </a:xfrm>
            <a:prstGeom prst="straightConnector1">
              <a:avLst/>
            </a:prstGeom>
            <a:ln w="6350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0" idx="3"/>
              <a:endCxn id="16" idx="1"/>
            </p:cNvCxnSpPr>
            <p:nvPr/>
          </p:nvCxnSpPr>
          <p:spPr>
            <a:xfrm>
              <a:off x="4435411" y="3435718"/>
              <a:ext cx="678093" cy="0"/>
            </a:xfrm>
            <a:prstGeom prst="straightConnector1">
              <a:avLst/>
            </a:prstGeom>
            <a:ln w="6350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9" idx="3"/>
              <a:endCxn id="15" idx="1"/>
            </p:cNvCxnSpPr>
            <p:nvPr/>
          </p:nvCxnSpPr>
          <p:spPr>
            <a:xfrm>
              <a:off x="4434582" y="4437811"/>
              <a:ext cx="678922" cy="0"/>
            </a:xfrm>
            <a:prstGeom prst="straightConnector1">
              <a:avLst/>
            </a:prstGeom>
            <a:ln w="6350">
              <a:solidFill>
                <a:schemeClr val="accent5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动作按钮: 第一张 21">
            <a:hlinkClick r:id="rId2" action="ppaction://hlinksldjump" highlightClick="1"/>
          </p:cNvPr>
          <p:cNvSpPr/>
          <p:nvPr/>
        </p:nvSpPr>
        <p:spPr>
          <a:xfrm>
            <a:off x="10885842" y="5873179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62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Dal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-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8429"/>
            <a:ext cx="10515600" cy="459853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ts val="500"/>
              </a:lnSpc>
              <a:buNone/>
            </a:pPr>
            <a:endParaRPr lang="en-US" altLang="zh-CN" sz="1400" dirty="0" smtClean="0"/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b="1" dirty="0"/>
              <a:t>framework-</a:t>
            </a:r>
            <a:r>
              <a:rPr lang="en-US" altLang="zh-CN" sz="1600" b="1" dirty="0" err="1"/>
              <a:t>bom</a:t>
            </a:r>
            <a:r>
              <a:rPr lang="zh-CN" altLang="en-US" sz="1600" b="1" dirty="0" smtClean="0"/>
              <a:t>版本管理：</a:t>
            </a:r>
            <a:endParaRPr lang="en-US" altLang="zh-CN" sz="1600" b="1" dirty="0" smtClean="0"/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 smtClean="0"/>
              <a:t>&lt;</a:t>
            </a:r>
            <a:r>
              <a:rPr lang="en-US" altLang="zh-CN" sz="1600" dirty="0" err="1"/>
              <a:t>dependencyManagement</a:t>
            </a:r>
            <a:r>
              <a:rPr lang="en-US" altLang="zh-CN" sz="1600" dirty="0"/>
              <a:t>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&lt;dependencies&gt;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&lt;dependency&gt;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com.ctrip.framework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b="1" dirty="0"/>
              <a:t>framework-</a:t>
            </a:r>
            <a:r>
              <a:rPr lang="en-US" altLang="zh-CN" sz="1600" b="1" dirty="0" err="1"/>
              <a:t>bom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    &lt;version&gt;${framework-</a:t>
            </a:r>
            <a:r>
              <a:rPr lang="en-US" altLang="zh-CN" sz="1600" dirty="0" err="1"/>
              <a:t>bom.version</a:t>
            </a:r>
            <a:r>
              <a:rPr lang="en-US" altLang="zh-CN" sz="1600" dirty="0"/>
              <a:t>}&lt;/version&gt;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    &lt;type&gt;</a:t>
            </a:r>
            <a:r>
              <a:rPr lang="en-US" altLang="zh-CN" sz="1600" dirty="0" err="1"/>
              <a:t>pom</a:t>
            </a:r>
            <a:r>
              <a:rPr lang="en-US" altLang="zh-CN" sz="1600" dirty="0"/>
              <a:t>&lt;/type&gt;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    &lt;scope&gt;import&lt;/scope&gt;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&lt;/dependency&gt;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&lt;/dependencies&gt;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dependencyManagement</a:t>
            </a:r>
            <a:r>
              <a:rPr lang="en-US" altLang="zh-CN" sz="1600" dirty="0" smtClean="0"/>
              <a:t>&gt;</a:t>
            </a:r>
          </a:p>
          <a:p>
            <a:pPr marL="0" indent="0">
              <a:lnSpc>
                <a:spcPts val="500"/>
              </a:lnSpc>
              <a:buNone/>
            </a:pPr>
            <a:endParaRPr lang="en-US" altLang="zh-CN" sz="1400" b="1" dirty="0" smtClean="0"/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b="1" dirty="0" err="1"/>
              <a:t>ctrip</a:t>
            </a:r>
            <a:r>
              <a:rPr lang="en-US" altLang="zh-CN" sz="1600" b="1" dirty="0"/>
              <a:t>-dal-client</a:t>
            </a:r>
            <a:r>
              <a:rPr lang="zh-CN" altLang="en-US" sz="1600" b="1" dirty="0" smtClean="0"/>
              <a:t>依赖：</a:t>
            </a:r>
            <a:endParaRPr lang="en-US" altLang="zh-CN" sz="1600" b="1" dirty="0" smtClean="0"/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 smtClean="0"/>
              <a:t>&lt;</a:t>
            </a:r>
            <a:r>
              <a:rPr lang="en-US" altLang="zh-CN" sz="1600" dirty="0"/>
              <a:t>dependency&gt;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&lt;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com.ctrip.platform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groupId</a:t>
            </a:r>
            <a:r>
              <a:rPr lang="en-US" altLang="zh-CN" sz="1600" dirty="0"/>
              <a:t>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/>
              <a:t>        &lt;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  <a:r>
              <a:rPr lang="en-US" altLang="zh-CN" sz="1600" b="1" dirty="0" err="1"/>
              <a:t>ctrip</a:t>
            </a:r>
            <a:r>
              <a:rPr lang="en-US" altLang="zh-CN" sz="1600" b="1" dirty="0"/>
              <a:t>-dal-client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artifactId</a:t>
            </a:r>
            <a:r>
              <a:rPr lang="en-US" altLang="zh-CN" sz="1600" dirty="0"/>
              <a:t>&gt;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600" dirty="0" smtClean="0"/>
              <a:t>&lt;/dependency&gt;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/>
              <a:t>framework-</a:t>
            </a:r>
            <a:r>
              <a:rPr lang="en-US" altLang="zh-CN" sz="1600" b="1" dirty="0" err="1"/>
              <a:t>bom</a:t>
            </a:r>
            <a:r>
              <a:rPr lang="zh-CN" altLang="en-US" sz="1600" dirty="0" smtClean="0"/>
              <a:t>版本</a:t>
            </a:r>
            <a:r>
              <a:rPr lang="zh-CN" altLang="en-US" sz="1600" dirty="0"/>
              <a:t>更新请参考：</a:t>
            </a:r>
            <a:r>
              <a:rPr lang="en-US" altLang="zh-CN" sz="1600" dirty="0">
                <a:hlinkClick r:id="rId2"/>
              </a:rPr>
              <a:t>Framework BOM</a:t>
            </a:r>
            <a:r>
              <a:rPr lang="zh-CN" altLang="en-US" sz="1600" dirty="0">
                <a:hlinkClick r:id="rId2"/>
              </a:rPr>
              <a:t>发布</a:t>
            </a:r>
            <a:r>
              <a:rPr lang="zh-CN" altLang="en-US" sz="1600" dirty="0" smtClean="0">
                <a:hlinkClick r:id="rId2"/>
              </a:rPr>
              <a:t>历史</a:t>
            </a:r>
            <a:endParaRPr lang="en-US" altLang="zh-CN" sz="16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600" b="1" dirty="0" smtClean="0"/>
              <a:t>Java Dal</a:t>
            </a:r>
            <a:r>
              <a:rPr lang="zh-CN" altLang="en-US" sz="1600" dirty="0" smtClean="0"/>
              <a:t>版本更新日志请参考：</a:t>
            </a:r>
            <a:r>
              <a:rPr lang="en-US" altLang="zh-CN" sz="1600" dirty="0" smtClean="0">
                <a:hlinkClick r:id="rId3"/>
              </a:rPr>
              <a:t>Java Client Release Notes</a:t>
            </a:r>
            <a:endParaRPr lang="zh-CN" altLang="en-US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3200" dirty="0" smtClean="0"/>
          </a:p>
        </p:txBody>
      </p:sp>
      <p:sp>
        <p:nvSpPr>
          <p:cNvPr id="4" name="动作按钮: 第一张 3">
            <a:hlinkClick r:id="rId4" action="ppaction://hlinksldjump" highlightClick="1"/>
          </p:cNvPr>
          <p:cNvSpPr/>
          <p:nvPr/>
        </p:nvSpPr>
        <p:spPr>
          <a:xfrm>
            <a:off x="10885842" y="5832718"/>
            <a:ext cx="935915" cy="688489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2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19379</TotalTime>
  <Words>3573</Words>
  <Application>Microsoft Office PowerPoint</Application>
  <PresentationFormat>宽屏</PresentationFormat>
  <Paragraphs>595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等线</vt:lpstr>
      <vt:lpstr>等线 Light</vt:lpstr>
      <vt:lpstr>Arial</vt:lpstr>
      <vt:lpstr>Consolas</vt:lpstr>
      <vt:lpstr>Times New Roman</vt:lpstr>
      <vt:lpstr>Wingdings</vt:lpstr>
      <vt:lpstr>Office 主题​​</vt:lpstr>
      <vt:lpstr>DAL Java Client</vt:lpstr>
      <vt:lpstr>目录</vt:lpstr>
      <vt:lpstr>目录</vt:lpstr>
      <vt:lpstr>目录</vt:lpstr>
      <vt:lpstr>DAL支持框架类型</vt:lpstr>
      <vt:lpstr>Dal系统架构</vt:lpstr>
      <vt:lpstr>Dal内部架构</vt:lpstr>
      <vt:lpstr>Dal各个jar包的关系</vt:lpstr>
      <vt:lpstr>Dal框架-依赖</vt:lpstr>
      <vt:lpstr>Dal框架-配置-Dal.config</vt:lpstr>
      <vt:lpstr>Dal框架-配置-Dal.config</vt:lpstr>
      <vt:lpstr>Dal框架-配置-Dal.config</vt:lpstr>
      <vt:lpstr>Dal框架-配置-环境与连接串</vt:lpstr>
      <vt:lpstr>Dal框架-配置-环境</vt:lpstr>
      <vt:lpstr>Dal框架-配置-dev环境</vt:lpstr>
      <vt:lpstr>Dal框架-配置-Database.Config</vt:lpstr>
      <vt:lpstr>Dal框架-配置-Database.Config</vt:lpstr>
      <vt:lpstr>Dal框架-连接池配置-database.properties</vt:lpstr>
      <vt:lpstr>Dal框架-功能-增删改查-Entity</vt:lpstr>
      <vt:lpstr>Dal框架-功能-增删改查-DAO</vt:lpstr>
      <vt:lpstr>Dal框架-功能-增删改查-DAO</vt:lpstr>
      <vt:lpstr>Dal框架-功能-DalHints</vt:lpstr>
      <vt:lpstr>Dal框架-功能-分库分表</vt:lpstr>
      <vt:lpstr>Dal框架-功能-分库分表-strategy</vt:lpstr>
      <vt:lpstr>Dal框架-功能-分库分表-配置</vt:lpstr>
      <vt:lpstr>Dal框架-功能-分库分表-shard id</vt:lpstr>
      <vt:lpstr>Dal框架-功能-分库分表-shard id</vt:lpstr>
      <vt:lpstr>Dal框架-功能-分库分表-cross shard</vt:lpstr>
      <vt:lpstr>Dal框架-功能-读写分离</vt:lpstr>
      <vt:lpstr>Dal框架-功能-读写分离-配置</vt:lpstr>
      <vt:lpstr>Dal框架-功能-读写分离-策略</vt:lpstr>
      <vt:lpstr>Dal框架-功能-读写分离-策略</vt:lpstr>
      <vt:lpstr>Dal框架-功能-事务支持</vt:lpstr>
      <vt:lpstr>Dal框架-功能-事务支持-DalCommand</vt:lpstr>
      <vt:lpstr>Dal框架-功能-事务支持-DalCommand</vt:lpstr>
      <vt:lpstr>Dal框架-功能-事务支持-@DalTransactional</vt:lpstr>
      <vt:lpstr>Dal框架-功能-事务支持-@DalTransactional</vt:lpstr>
      <vt:lpstr>Dal框架-功能-事务支持-@DalTransactional</vt:lpstr>
      <vt:lpstr>Dal框架-功能-Mybatis支持</vt:lpstr>
      <vt:lpstr>Dal框架-功能-Mybatis支持-数据源依赖</vt:lpstr>
      <vt:lpstr>Dal框架-功能-Mybatis支持-数据源获取</vt:lpstr>
      <vt:lpstr>Dal框架-功能-Mybatis支持-数据源获取</vt:lpstr>
      <vt:lpstr>Dal框架-功能-Mybatis支持-集成CAT监控</vt:lpstr>
      <vt:lpstr>Dal框架-功能-Mybatis支持-集成CAT监控</vt:lpstr>
      <vt:lpstr>常见问题</vt:lpstr>
      <vt:lpstr>常见问题</vt:lpstr>
      <vt:lpstr>常见问题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 Java Client</dc:title>
  <dc:creator>llj李龙姣</dc:creator>
  <cp:lastModifiedBy> llj李龙姣</cp:lastModifiedBy>
  <cp:revision>146</cp:revision>
  <dcterms:created xsi:type="dcterms:W3CDTF">2018-05-12T09:55:13Z</dcterms:created>
  <dcterms:modified xsi:type="dcterms:W3CDTF">2018-06-01T06:58:20Z</dcterms:modified>
</cp:coreProperties>
</file>