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charts/chart1.xml" ContentType="application/vnd.openxmlformats-officedocument.drawingml.chart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02" r:id="rId2"/>
    <p:sldId id="293" r:id="rId3"/>
    <p:sldId id="258" r:id="rId4"/>
    <p:sldId id="259" r:id="rId5"/>
    <p:sldId id="269" r:id="rId6"/>
    <p:sldId id="285" r:id="rId7"/>
    <p:sldId id="274" r:id="rId8"/>
    <p:sldId id="298" r:id="rId9"/>
    <p:sldId id="260" r:id="rId10"/>
    <p:sldId id="263" r:id="rId11"/>
    <p:sldId id="289" r:id="rId12"/>
    <p:sldId id="290" r:id="rId13"/>
    <p:sldId id="277" r:id="rId14"/>
    <p:sldId id="294" r:id="rId15"/>
    <p:sldId id="278" r:id="rId16"/>
    <p:sldId id="266" r:id="rId17"/>
    <p:sldId id="276" r:id="rId18"/>
    <p:sldId id="286" r:id="rId19"/>
    <p:sldId id="287" r:id="rId20"/>
    <p:sldId id="288" r:id="rId21"/>
    <p:sldId id="299" r:id="rId22"/>
    <p:sldId id="261" r:id="rId23"/>
    <p:sldId id="271" r:id="rId24"/>
    <p:sldId id="272" r:id="rId25"/>
    <p:sldId id="291" r:id="rId26"/>
    <p:sldId id="279" r:id="rId27"/>
    <p:sldId id="280" r:id="rId28"/>
    <p:sldId id="292" r:id="rId29"/>
    <p:sldId id="303" r:id="rId30"/>
    <p:sldId id="304" r:id="rId31"/>
    <p:sldId id="281" r:id="rId32"/>
    <p:sldId id="305" r:id="rId33"/>
    <p:sldId id="306" r:id="rId34"/>
    <p:sldId id="307" r:id="rId35"/>
    <p:sldId id="267" r:id="rId36"/>
    <p:sldId id="264" r:id="rId37"/>
    <p:sldId id="273" r:id="rId38"/>
    <p:sldId id="265" r:id="rId39"/>
    <p:sldId id="295" r:id="rId40"/>
    <p:sldId id="296" r:id="rId41"/>
    <p:sldId id="301" r:id="rId42"/>
    <p:sldId id="257" r:id="rId43"/>
    <p:sldId id="270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Cfl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1线程</c:v>
                </c:pt>
                <c:pt idx="1">
                  <c:v>3线程</c:v>
                </c:pt>
                <c:pt idx="2">
                  <c:v>6线程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3700</c:v>
                </c:pt>
                <c:pt idx="1">
                  <c:v>5700</c:v>
                </c:pt>
                <c:pt idx="2">
                  <c:v>8400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92-4FBB-8953-A196061A29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MyISAM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1线程</c:v>
                </c:pt>
                <c:pt idx="1">
                  <c:v>3线程</c:v>
                </c:pt>
                <c:pt idx="2">
                  <c:v>6线程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3300</c:v>
                </c:pt>
                <c:pt idx="1">
                  <c:v>4500</c:v>
                </c:pt>
                <c:pt idx="2">
                  <c:v>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92-4FBB-8953-A196061A29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InnoDB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1线程</c:v>
                </c:pt>
                <c:pt idx="1">
                  <c:v>3线程</c:v>
                </c:pt>
                <c:pt idx="2">
                  <c:v>6线程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1900</c:v>
                </c:pt>
                <c:pt idx="1">
                  <c:v>2100</c:v>
                </c:pt>
                <c:pt idx="2">
                  <c:v>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92-4FBB-8953-A196061A29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620544"/>
        <c:axId val="46465024"/>
      </c:lineChart>
      <c:catAx>
        <c:axId val="36620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6465024"/>
        <c:crosses val="autoZero"/>
        <c:auto val="1"/>
        <c:lblAlgn val="ctr"/>
        <c:lblOffset val="100"/>
        <c:noMultiLvlLbl val="0"/>
      </c:catAx>
      <c:valAx>
        <c:axId val="46465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620544"/>
        <c:crosses val="autoZero"/>
        <c:crossBetween val="between"/>
      </c:val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50039-E6E9-4D22-A265-751B9C1CA846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C5A2E-CBB7-4801-925D-E7F54506F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45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A5E8-BAF9-4D17-9461-49BF6E268FAE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5D6-5D44-4A3F-A40D-79B145295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6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A5E8-BAF9-4D17-9461-49BF6E268FAE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5D6-5D44-4A3F-A40D-79B145295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3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A5E8-BAF9-4D17-9461-49BF6E268FAE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5D6-5D44-4A3F-A40D-79B145295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2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A5E8-BAF9-4D17-9461-49BF6E268FAE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5D6-5D44-4A3F-A40D-79B145295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5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A5E8-BAF9-4D17-9461-49BF6E268FAE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5D6-5D44-4A3F-A40D-79B145295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2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A5E8-BAF9-4D17-9461-49BF6E268FAE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5D6-5D44-4A3F-A40D-79B145295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5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A5E8-BAF9-4D17-9461-49BF6E268FAE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5D6-5D44-4A3F-A40D-79B145295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7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A5E8-BAF9-4D17-9461-49BF6E268FAE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5D6-5D44-4A3F-A40D-79B145295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10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A5E8-BAF9-4D17-9461-49BF6E268FAE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5D6-5D44-4A3F-A40D-79B145295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0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A5E8-BAF9-4D17-9461-49BF6E268FAE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5D6-5D44-4A3F-A40D-79B145295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6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A5E8-BAF9-4D17-9461-49BF6E268FAE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5D6-5D44-4A3F-A40D-79B145295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39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3A5E8-BAF9-4D17-9461-49BF6E268FAE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95D6-5D44-4A3F-A40D-79B145295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4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.gif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1.gif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1.gi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1.gi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1.gif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ripopsdba/mysql-5.6.12" TargetMode="Externa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Relationship Id="rId6" Type="http://schemas.openxmlformats.org/officeDocument/2006/relationships/hyperlink" Target="https://github.com/ctripopsdba/mysql-5.7.18" TargetMode="External"/><Relationship Id="rId5" Type="http://schemas.openxmlformats.org/officeDocument/2006/relationships/hyperlink" Target="https://github.com/ctripopsdba/mysql-5.7.17" TargetMode="External"/><Relationship Id="rId4" Type="http://schemas.openxmlformats.org/officeDocument/2006/relationships/hyperlink" Target="https://github.com/ctripopsdba/mysql-5.6.21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742" y="284392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携程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源码开发实践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31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审计插件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线上操作监控</a:t>
            </a:r>
            <a:endParaRPr lang="en-US" altLang="zh-CN" dirty="0"/>
          </a:p>
          <a:p>
            <a:r>
              <a:rPr lang="zh-CN" altLang="en-US" dirty="0" smtClean="0"/>
              <a:t>功能特性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用户级审计设定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语句级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关键词审计设定</a:t>
            </a:r>
            <a:endParaRPr lang="en-US" altLang="zh-CN" dirty="0" smtClean="0"/>
          </a:p>
          <a:p>
            <a:pPr lvl="1"/>
            <a:r>
              <a:rPr lang="zh-CN" altLang="en-US" dirty="0"/>
              <a:t>动态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Json</a:t>
            </a:r>
            <a:r>
              <a:rPr lang="zh-CN" altLang="en-US" dirty="0" smtClean="0"/>
              <a:t>格式输出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缓存提速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528" y="1554480"/>
            <a:ext cx="5852160" cy="1833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528" y="3642741"/>
            <a:ext cx="5852160" cy="1657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75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原理图</a:t>
            </a:r>
            <a:endParaRPr lang="zh-CN" altLang="en-US" dirty="0"/>
          </a:p>
        </p:txBody>
      </p:sp>
      <p:grpSp>
        <p:nvGrpSpPr>
          <p:cNvPr id="4" name="画布 1"/>
          <p:cNvGrpSpPr/>
          <p:nvPr/>
        </p:nvGrpSpPr>
        <p:grpSpPr>
          <a:xfrm>
            <a:off x="838200" y="1371600"/>
            <a:ext cx="10515600" cy="4791456"/>
            <a:chOff x="0" y="0"/>
            <a:chExt cx="5274310" cy="340868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5274310" cy="3408680"/>
            </a:xfrm>
            <a:prstGeom prst="rect">
              <a:avLst/>
            </a:prstGeom>
          </p:spPr>
        </p:sp>
        <p:sp>
          <p:nvSpPr>
            <p:cNvPr id="6" name="矩形 5"/>
            <p:cNvSpPr/>
            <p:nvPr/>
          </p:nvSpPr>
          <p:spPr>
            <a:xfrm>
              <a:off x="2084833" y="307240"/>
              <a:ext cx="1133856" cy="292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audit</a:t>
              </a:r>
              <a:r>
                <a:rPr lang="zh-CN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埋点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084833" y="841250"/>
              <a:ext cx="1126541" cy="270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audit</a:t>
              </a:r>
              <a:r>
                <a:rPr lang="zh-CN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接口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092149" y="1353315"/>
              <a:ext cx="1126540" cy="277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audit</a:t>
              </a:r>
              <a:r>
                <a:rPr lang="zh-CN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插件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119226" y="1931215"/>
              <a:ext cx="870509" cy="277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连接类型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228257" y="1931215"/>
              <a:ext cx="869950" cy="277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通用类型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35265" y="1928336"/>
              <a:ext cx="869950" cy="277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错误类型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2" name="直接箭头连接符 11"/>
            <p:cNvCxnSpPr>
              <a:stCxn id="6" idx="2"/>
              <a:endCxn id="7" idx="0"/>
            </p:cNvCxnSpPr>
            <p:nvPr/>
          </p:nvCxnSpPr>
          <p:spPr>
            <a:xfrm flipH="1">
              <a:off x="2648104" y="599848"/>
              <a:ext cx="3657" cy="24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2"/>
              <a:endCxn id="8" idx="0"/>
            </p:cNvCxnSpPr>
            <p:nvPr/>
          </p:nvCxnSpPr>
          <p:spPr>
            <a:xfrm>
              <a:off x="2648104" y="1111913"/>
              <a:ext cx="7315" cy="24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8" idx="2"/>
              <a:endCxn id="9" idx="0"/>
            </p:cNvCxnSpPr>
            <p:nvPr/>
          </p:nvCxnSpPr>
          <p:spPr>
            <a:xfrm flipH="1">
              <a:off x="1554481" y="1631293"/>
              <a:ext cx="1100938" cy="299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2"/>
              <a:endCxn id="10" idx="0"/>
            </p:cNvCxnSpPr>
            <p:nvPr/>
          </p:nvCxnSpPr>
          <p:spPr>
            <a:xfrm>
              <a:off x="2655419" y="1631293"/>
              <a:ext cx="7813" cy="299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2"/>
              <a:endCxn id="11" idx="0"/>
            </p:cNvCxnSpPr>
            <p:nvPr/>
          </p:nvCxnSpPr>
          <p:spPr>
            <a:xfrm>
              <a:off x="2655419" y="1631293"/>
              <a:ext cx="1214821" cy="297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流程图: 磁盘 16"/>
            <p:cNvSpPr/>
            <p:nvPr/>
          </p:nvSpPr>
          <p:spPr>
            <a:xfrm>
              <a:off x="2011682" y="2596896"/>
              <a:ext cx="1331366" cy="4828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审计文件</a:t>
              </a:r>
            </a:p>
          </p:txBody>
        </p:sp>
        <p:cxnSp>
          <p:nvCxnSpPr>
            <p:cNvPr id="18" name="直接箭头连接符 17"/>
            <p:cNvCxnSpPr>
              <a:stCxn id="9" idx="2"/>
              <a:endCxn id="17" idx="1"/>
            </p:cNvCxnSpPr>
            <p:nvPr/>
          </p:nvCxnSpPr>
          <p:spPr>
            <a:xfrm>
              <a:off x="1554481" y="2209193"/>
              <a:ext cx="1122884" cy="38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2"/>
              <a:endCxn id="17" idx="1"/>
            </p:cNvCxnSpPr>
            <p:nvPr/>
          </p:nvCxnSpPr>
          <p:spPr>
            <a:xfrm>
              <a:off x="2663232" y="2208710"/>
              <a:ext cx="14133" cy="38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endCxn id="17" idx="1"/>
            </p:cNvCxnSpPr>
            <p:nvPr/>
          </p:nvCxnSpPr>
          <p:spPr>
            <a:xfrm flipH="1">
              <a:off x="2677365" y="2216374"/>
              <a:ext cx="1258213" cy="3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40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审计代码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插件声明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接口定义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处理函数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6000"/>
            <a:ext cx="4981575" cy="10332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05046"/>
            <a:ext cx="5362575" cy="10504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29236"/>
            <a:ext cx="5381625" cy="10624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36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Slow log</a:t>
            </a:r>
            <a:r>
              <a:rPr lang="zh-CN" altLang="en-US" dirty="0"/>
              <a:t>功能增强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DBA</a:t>
            </a:r>
            <a:r>
              <a:rPr lang="zh-CN" altLang="en-US" dirty="0" smtClean="0"/>
              <a:t>与用户的矛盾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slow log</a:t>
            </a:r>
            <a:r>
              <a:rPr lang="zh-CN" altLang="en-US" dirty="0" smtClean="0"/>
              <a:t>记录执行时间，不包括上锁时间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用户关注命令发出到结果返回的时间</a:t>
            </a:r>
            <a:endParaRPr lang="en-US" altLang="zh-CN" dirty="0" smtClean="0"/>
          </a:p>
          <a:p>
            <a:r>
              <a:rPr lang="zh-CN" altLang="en-US" dirty="0" smtClean="0"/>
              <a:t>改进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增加对上锁时间的记录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9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画布 18"/>
          <p:cNvGrpSpPr/>
          <p:nvPr/>
        </p:nvGrpSpPr>
        <p:grpSpPr>
          <a:xfrm>
            <a:off x="694944" y="1567814"/>
            <a:ext cx="10872216" cy="4092321"/>
            <a:chOff x="0" y="0"/>
            <a:chExt cx="5274310" cy="372237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5274310" cy="3722370"/>
            </a:xfrm>
            <a:prstGeom prst="rect">
              <a:avLst/>
            </a:prstGeom>
          </p:spPr>
        </p:sp>
        <p:sp>
          <p:nvSpPr>
            <p:cNvPr id="6" name="矩形 5"/>
            <p:cNvSpPr/>
            <p:nvPr/>
          </p:nvSpPr>
          <p:spPr>
            <a:xfrm>
              <a:off x="2132137" y="731523"/>
              <a:ext cx="1038759" cy="292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Lock tables</a:t>
              </a:r>
              <a:endParaRPr lang="zh-CN" sz="20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132671" y="1262653"/>
              <a:ext cx="1038225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计时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143888" y="1789348"/>
              <a:ext cx="1038225" cy="2914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执行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158518" y="2301412"/>
              <a:ext cx="1038225" cy="290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Slow log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32775" y="721329"/>
              <a:ext cx="1038225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计时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633410" y="1252189"/>
              <a:ext cx="1038225" cy="2914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语法分析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644840" y="1778604"/>
              <a:ext cx="1038225" cy="290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执行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659445" y="2291049"/>
              <a:ext cx="1038225" cy="29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Slow log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9185" y="718313"/>
              <a:ext cx="1038225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计时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09820" y="1249173"/>
              <a:ext cx="1038225" cy="2914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发送命令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21250" y="1775588"/>
              <a:ext cx="1038225" cy="290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接收消息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35855" y="2288033"/>
              <a:ext cx="1038225" cy="29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Slow log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8" name="直接箭头连接符 17"/>
            <p:cNvCxnSpPr>
              <a:stCxn id="14" idx="2"/>
              <a:endCxn id="15" idx="0"/>
            </p:cNvCxnSpPr>
            <p:nvPr/>
          </p:nvCxnSpPr>
          <p:spPr>
            <a:xfrm>
              <a:off x="1028298" y="1010413"/>
              <a:ext cx="635" cy="238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5" idx="2"/>
              <a:endCxn id="16" idx="0"/>
            </p:cNvCxnSpPr>
            <p:nvPr/>
          </p:nvCxnSpPr>
          <p:spPr>
            <a:xfrm>
              <a:off x="1028933" y="1540373"/>
              <a:ext cx="11430" cy="23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6" idx="2"/>
              <a:endCxn id="17" idx="0"/>
            </p:cNvCxnSpPr>
            <p:nvPr/>
          </p:nvCxnSpPr>
          <p:spPr>
            <a:xfrm>
              <a:off x="1040363" y="2066071"/>
              <a:ext cx="14605" cy="221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2"/>
              <a:endCxn id="7" idx="0"/>
            </p:cNvCxnSpPr>
            <p:nvPr/>
          </p:nvCxnSpPr>
          <p:spPr>
            <a:xfrm>
              <a:off x="2651517" y="1023947"/>
              <a:ext cx="267" cy="238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2"/>
              <a:endCxn id="8" idx="0"/>
            </p:cNvCxnSpPr>
            <p:nvPr/>
          </p:nvCxnSpPr>
          <p:spPr>
            <a:xfrm>
              <a:off x="2651784" y="1554486"/>
              <a:ext cx="11217" cy="234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2"/>
              <a:endCxn id="9" idx="0"/>
            </p:cNvCxnSpPr>
            <p:nvPr/>
          </p:nvCxnSpPr>
          <p:spPr>
            <a:xfrm>
              <a:off x="2663001" y="2080463"/>
              <a:ext cx="14630" cy="220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2"/>
              <a:endCxn id="11" idx="0"/>
            </p:cNvCxnSpPr>
            <p:nvPr/>
          </p:nvCxnSpPr>
          <p:spPr>
            <a:xfrm>
              <a:off x="4151888" y="1013247"/>
              <a:ext cx="635" cy="238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1" idx="2"/>
              <a:endCxn id="12" idx="0"/>
            </p:cNvCxnSpPr>
            <p:nvPr/>
          </p:nvCxnSpPr>
          <p:spPr>
            <a:xfrm>
              <a:off x="4152523" y="1543389"/>
              <a:ext cx="11430" cy="234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2" idx="2"/>
              <a:endCxn id="13" idx="0"/>
            </p:cNvCxnSpPr>
            <p:nvPr/>
          </p:nvCxnSpPr>
          <p:spPr>
            <a:xfrm>
              <a:off x="4163953" y="2069086"/>
              <a:ext cx="14605" cy="221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555956" y="2904138"/>
              <a:ext cx="1018124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客户端</a:t>
              </a:r>
              <a:endParaRPr lang="zh-CN" sz="20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91681" y="2915889"/>
              <a:ext cx="1017905" cy="292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原生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679765" y="2916072"/>
              <a:ext cx="1017905" cy="291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新增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72692" y="190163"/>
              <a:ext cx="3182112" cy="31601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940711" y="277977"/>
              <a:ext cx="921715" cy="270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改进后</a:t>
              </a:r>
              <a:endParaRPr lang="zh-CN" sz="20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74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Show </a:t>
            </a:r>
            <a:r>
              <a:rPr lang="en-US" altLang="zh-CN" dirty="0" err="1"/>
              <a:t>processlist</a:t>
            </a:r>
            <a:r>
              <a:rPr lang="zh-CN" altLang="en-US" dirty="0"/>
              <a:t>功能增强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 err="1" smtClean="0"/>
              <a:t>pstree</a:t>
            </a:r>
            <a:r>
              <a:rPr lang="zh-CN" altLang="en-US" dirty="0" smtClean="0"/>
              <a:t>等工具配合使用，更准确判断各个连接的状态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8298"/>
            <a:ext cx="5410200" cy="1971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94909"/>
            <a:ext cx="5410200" cy="16820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85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时间序列存储引擎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出发点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已有的网络框架</a:t>
            </a:r>
            <a:endParaRPr lang="en-US" altLang="zh-CN" dirty="0" smtClean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MySQL</a:t>
            </a:r>
            <a:r>
              <a:rPr lang="zh-CN" altLang="en-US" dirty="0"/>
              <a:t>已有</a:t>
            </a:r>
            <a:r>
              <a:rPr lang="zh-CN" altLang="en-US" dirty="0" smtClean="0"/>
              <a:t>的高可用架构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语句降低开发者的学习曲线</a:t>
            </a:r>
            <a:endParaRPr lang="en-US" altLang="zh-CN" dirty="0"/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方式标准化时间序列存储引擎的操作方式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89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时间序列存储</a:t>
            </a:r>
            <a:r>
              <a:rPr lang="zh-CN" altLang="en-US" dirty="0" smtClean="0"/>
              <a:t>引擎</a:t>
            </a:r>
            <a:r>
              <a:rPr lang="en-US" altLang="zh-CN" dirty="0" smtClean="0"/>
              <a:t>-</a:t>
            </a:r>
            <a:r>
              <a:rPr lang="zh-CN" altLang="en-US" dirty="0"/>
              <a:t>运</a:t>
            </a:r>
            <a:r>
              <a:rPr lang="zh-CN" altLang="en-US" dirty="0" smtClean="0"/>
              <a:t>维视图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481328"/>
            <a:ext cx="8814816" cy="4763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04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时间序列存储</a:t>
            </a:r>
            <a:r>
              <a:rPr lang="zh-CN" altLang="en-US" dirty="0" smtClean="0"/>
              <a:t>引擎</a:t>
            </a:r>
            <a:r>
              <a:rPr lang="en-US" altLang="zh-CN" dirty="0" smtClean="0"/>
              <a:t>-</a:t>
            </a:r>
            <a:r>
              <a:rPr lang="zh-CN" altLang="en-US" dirty="0" smtClean="0"/>
              <a:t>运行视图</a:t>
            </a:r>
            <a:endParaRPr lang="zh-CN" altLang="en-US" dirty="0"/>
          </a:p>
        </p:txBody>
      </p:sp>
      <p:grpSp>
        <p:nvGrpSpPr>
          <p:cNvPr id="4" name="画布 1"/>
          <p:cNvGrpSpPr/>
          <p:nvPr/>
        </p:nvGrpSpPr>
        <p:grpSpPr>
          <a:xfrm>
            <a:off x="1225296" y="1508760"/>
            <a:ext cx="9464039" cy="4718304"/>
            <a:chOff x="0" y="0"/>
            <a:chExt cx="5276215" cy="4261485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5276215" cy="4261485"/>
            </a:xfrm>
            <a:prstGeom prst="rect">
              <a:avLst/>
            </a:prstGeom>
          </p:spPr>
        </p:sp>
        <p:sp>
          <p:nvSpPr>
            <p:cNvPr id="6" name="圆角矩形 5"/>
            <p:cNvSpPr/>
            <p:nvPr/>
          </p:nvSpPr>
          <p:spPr>
            <a:xfrm>
              <a:off x="1601954" y="1496166"/>
              <a:ext cx="872762" cy="3943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effectLst/>
                  <a:ea typeface="宋体"/>
                  <a:cs typeface="Times New Roman"/>
                </a:rPr>
                <a:t>表对象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725748" y="1692627"/>
              <a:ext cx="1141577" cy="12835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effectLst/>
                  <a:ea typeface="宋体"/>
                  <a:cs typeface="Times New Roman"/>
                </a:rPr>
                <a:t>插入缓冲区池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601954" y="2863805"/>
              <a:ext cx="872490" cy="394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/>
                  <a:cs typeface="Times New Roman"/>
                </a:rPr>
                <a:t>表对象</a:t>
              </a:r>
              <a:endParaRPr lang="zh-CN" sz="20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94248" y="1115459"/>
              <a:ext cx="796987" cy="310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effectLst/>
                  <a:ea typeface="宋体"/>
                  <a:cs typeface="Times New Roman"/>
                </a:rPr>
                <a:t>行数据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94927" y="1539016"/>
              <a:ext cx="796290" cy="30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/>
                  <a:cs typeface="Times New Roman"/>
                </a:rPr>
                <a:t>行数据</a:t>
              </a:r>
              <a:endParaRPr lang="zh-CN" sz="20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4927" y="1950077"/>
              <a:ext cx="796290" cy="30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/>
                  <a:cs typeface="Times New Roman"/>
                </a:rPr>
                <a:t>行数据</a:t>
              </a:r>
              <a:endParaRPr lang="zh-CN" sz="2000" dirty="0">
                <a:effectLst/>
                <a:latin typeface="宋体"/>
                <a:cs typeface="宋体"/>
              </a:endParaRPr>
            </a:p>
          </p:txBody>
        </p:sp>
        <p:cxnSp>
          <p:nvCxnSpPr>
            <p:cNvPr id="12" name="直接箭头连接符 11"/>
            <p:cNvCxnSpPr>
              <a:stCxn id="9" idx="3"/>
              <a:endCxn id="6" idx="1"/>
            </p:cNvCxnSpPr>
            <p:nvPr/>
          </p:nvCxnSpPr>
          <p:spPr>
            <a:xfrm>
              <a:off x="1191235" y="1270655"/>
              <a:ext cx="410719" cy="4226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10" idx="3"/>
              <a:endCxn id="6" idx="1"/>
            </p:cNvCxnSpPr>
            <p:nvPr/>
          </p:nvCxnSpPr>
          <p:spPr>
            <a:xfrm flipV="1">
              <a:off x="1191217" y="1693343"/>
              <a:ext cx="410737" cy="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1" idx="3"/>
              <a:endCxn id="6" idx="1"/>
            </p:cNvCxnSpPr>
            <p:nvPr/>
          </p:nvCxnSpPr>
          <p:spPr>
            <a:xfrm flipV="1">
              <a:off x="1191217" y="1693343"/>
              <a:ext cx="410737" cy="4116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394230" y="2495656"/>
              <a:ext cx="796290" cy="30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/>
                  <a:cs typeface="Times New Roman"/>
                </a:rPr>
                <a:t>行数据</a:t>
              </a:r>
              <a:endParaRPr lang="zh-CN" sz="20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4865" y="2919201"/>
              <a:ext cx="795655" cy="309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/>
                  <a:cs typeface="Times New Roman"/>
                </a:rPr>
                <a:t>行数据</a:t>
              </a:r>
              <a:endParaRPr lang="zh-CN" sz="20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4865" y="3330046"/>
              <a:ext cx="795655" cy="309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/>
                  <a:cs typeface="Times New Roman"/>
                </a:rPr>
                <a:t>行数据</a:t>
              </a:r>
              <a:endParaRPr lang="zh-CN" sz="2000" dirty="0">
                <a:effectLst/>
                <a:latin typeface="宋体"/>
                <a:cs typeface="宋体"/>
              </a:endParaRPr>
            </a:p>
          </p:txBody>
        </p:sp>
        <p:cxnSp>
          <p:nvCxnSpPr>
            <p:cNvPr id="18" name="直接箭头连接符 17"/>
            <p:cNvCxnSpPr>
              <a:stCxn id="7" idx="1"/>
              <a:endCxn id="6" idx="3"/>
            </p:cNvCxnSpPr>
            <p:nvPr/>
          </p:nvCxnSpPr>
          <p:spPr>
            <a:xfrm flipH="1" flipV="1">
              <a:off x="2474716" y="1693343"/>
              <a:ext cx="251032" cy="6410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1"/>
              <a:endCxn id="8" idx="3"/>
            </p:cNvCxnSpPr>
            <p:nvPr/>
          </p:nvCxnSpPr>
          <p:spPr>
            <a:xfrm flipH="1">
              <a:off x="2474444" y="2334385"/>
              <a:ext cx="251304" cy="726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5" idx="3"/>
            </p:cNvCxnSpPr>
            <p:nvPr/>
          </p:nvCxnSpPr>
          <p:spPr>
            <a:xfrm>
              <a:off x="1190520" y="2650596"/>
              <a:ext cx="411294" cy="4522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6" idx="3"/>
              <a:endCxn id="8" idx="1"/>
            </p:cNvCxnSpPr>
            <p:nvPr/>
          </p:nvCxnSpPr>
          <p:spPr>
            <a:xfrm flipV="1">
              <a:off x="1190520" y="3060973"/>
              <a:ext cx="411434" cy="128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7" idx="3"/>
              <a:endCxn id="8" idx="1"/>
            </p:cNvCxnSpPr>
            <p:nvPr/>
          </p:nvCxnSpPr>
          <p:spPr>
            <a:xfrm flipV="1">
              <a:off x="1190520" y="3060973"/>
              <a:ext cx="411434" cy="4236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2038327" y="662730"/>
              <a:ext cx="1056314" cy="4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effectLst/>
                  <a:ea typeface="宋体"/>
                  <a:cs typeface="Times New Roman"/>
                </a:rPr>
                <a:t>插入缓冲区</a:t>
              </a:r>
            </a:p>
          </p:txBody>
        </p:sp>
        <p:cxnSp>
          <p:nvCxnSpPr>
            <p:cNvPr id="24" name="直接箭头连接符 23"/>
            <p:cNvCxnSpPr>
              <a:stCxn id="6" idx="0"/>
              <a:endCxn id="23" idx="2"/>
            </p:cNvCxnSpPr>
            <p:nvPr/>
          </p:nvCxnSpPr>
          <p:spPr>
            <a:xfrm flipV="1">
              <a:off x="2038335" y="1065402"/>
              <a:ext cx="528149" cy="4307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159801" y="3643018"/>
              <a:ext cx="1056005" cy="402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/>
                  <a:cs typeface="Times New Roman"/>
                </a:rPr>
                <a:t>插入缓冲区</a:t>
              </a:r>
              <a:endParaRPr lang="zh-CN" sz="2000" dirty="0">
                <a:effectLst/>
                <a:latin typeface="宋体"/>
                <a:cs typeface="宋体"/>
              </a:endParaRPr>
            </a:p>
          </p:txBody>
        </p:sp>
        <p:cxnSp>
          <p:nvCxnSpPr>
            <p:cNvPr id="26" name="直接箭头连接符 25"/>
            <p:cNvCxnSpPr>
              <a:stCxn id="8" idx="2"/>
              <a:endCxn id="25" idx="0"/>
            </p:cNvCxnSpPr>
            <p:nvPr/>
          </p:nvCxnSpPr>
          <p:spPr>
            <a:xfrm>
              <a:off x="2038199" y="3258140"/>
              <a:ext cx="649605" cy="3848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26"/>
            <p:cNvSpPr/>
            <p:nvPr/>
          </p:nvSpPr>
          <p:spPr>
            <a:xfrm>
              <a:off x="3926045" y="511698"/>
              <a:ext cx="769021" cy="10273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effectLst/>
                  <a:ea typeface="宋体"/>
                  <a:cs typeface="Times New Roman"/>
                </a:rPr>
                <a:t>插入队列</a:t>
              </a:r>
            </a:p>
          </p:txBody>
        </p:sp>
        <p:cxnSp>
          <p:nvCxnSpPr>
            <p:cNvPr id="28" name="直接箭头连接符 27"/>
            <p:cNvCxnSpPr>
              <a:stCxn id="23" idx="3"/>
              <a:endCxn id="27" idx="1"/>
            </p:cNvCxnSpPr>
            <p:nvPr/>
          </p:nvCxnSpPr>
          <p:spPr>
            <a:xfrm>
              <a:off x="3094641" y="864067"/>
              <a:ext cx="831404" cy="1612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25" idx="3"/>
              <a:endCxn id="27" idx="2"/>
            </p:cNvCxnSpPr>
            <p:nvPr/>
          </p:nvCxnSpPr>
          <p:spPr>
            <a:xfrm flipV="1">
              <a:off x="3215806" y="1539016"/>
              <a:ext cx="1094749" cy="230529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7" idx="1"/>
              <a:endCxn id="7" idx="0"/>
            </p:cNvCxnSpPr>
            <p:nvPr/>
          </p:nvCxnSpPr>
          <p:spPr>
            <a:xfrm rot="10800000" flipV="1">
              <a:off x="3296538" y="1025357"/>
              <a:ext cx="629508" cy="66727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流程图: 磁盘 30"/>
            <p:cNvSpPr/>
            <p:nvPr/>
          </p:nvSpPr>
          <p:spPr>
            <a:xfrm>
              <a:off x="4504889" y="2259829"/>
              <a:ext cx="611950" cy="99815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effectLst/>
                  <a:ea typeface="宋体"/>
                  <a:cs typeface="Times New Roman"/>
                </a:rPr>
                <a:t>文件</a:t>
              </a:r>
            </a:p>
          </p:txBody>
        </p:sp>
        <p:cxnSp>
          <p:nvCxnSpPr>
            <p:cNvPr id="32" name="肘形连接符 31"/>
            <p:cNvCxnSpPr>
              <a:stCxn id="27" idx="3"/>
              <a:endCxn id="31" idx="1"/>
            </p:cNvCxnSpPr>
            <p:nvPr/>
          </p:nvCxnSpPr>
          <p:spPr>
            <a:xfrm>
              <a:off x="4695066" y="1025358"/>
              <a:ext cx="115799" cy="123447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48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时间序列存储引擎</a:t>
            </a:r>
            <a:r>
              <a:rPr lang="en-US" altLang="zh-CN" dirty="0"/>
              <a:t>-</a:t>
            </a:r>
            <a:r>
              <a:rPr lang="zh-CN" altLang="en-US" dirty="0" smtClean="0"/>
              <a:t>插入</a:t>
            </a:r>
            <a:r>
              <a:rPr lang="zh-CN" altLang="en-US" dirty="0"/>
              <a:t>性能对比</a:t>
            </a:r>
          </a:p>
        </p:txBody>
      </p:sp>
      <p:graphicFrame>
        <p:nvGraphicFramePr>
          <p:cNvPr id="4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903618"/>
              </p:ext>
            </p:extLst>
          </p:nvPr>
        </p:nvGraphicFramePr>
        <p:xfrm>
          <a:off x="924725" y="1463040"/>
          <a:ext cx="7954098" cy="1682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9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4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引擎</a:t>
                      </a:r>
                      <a:r>
                        <a:rPr lang="en-US" sz="1050" kern="100" dirty="0">
                          <a:effectLst/>
                        </a:rPr>
                        <a:t>\</a:t>
                      </a:r>
                      <a:r>
                        <a:rPr lang="zh-CN" sz="1050" kern="100" dirty="0">
                          <a:effectLst/>
                        </a:rPr>
                        <a:t>线程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r>
                        <a:rPr lang="zh-CN" sz="1050" kern="100" dirty="0">
                          <a:effectLst/>
                        </a:rPr>
                        <a:t>线程（</a:t>
                      </a:r>
                      <a:r>
                        <a:rPr lang="en-US" sz="1050" kern="100" dirty="0" err="1">
                          <a:effectLst/>
                        </a:rPr>
                        <a:t>ips</a:t>
                      </a:r>
                      <a:r>
                        <a:rPr lang="zh-CN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</a:t>
                      </a:r>
                      <a:r>
                        <a:rPr lang="zh-CN" sz="1050" kern="100" dirty="0">
                          <a:effectLst/>
                        </a:rPr>
                        <a:t>线程（</a:t>
                      </a:r>
                      <a:r>
                        <a:rPr lang="en-US" sz="1050" kern="100" dirty="0" err="1">
                          <a:effectLst/>
                        </a:rPr>
                        <a:t>ips</a:t>
                      </a:r>
                      <a:r>
                        <a:rPr lang="zh-CN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r>
                        <a:rPr lang="zh-CN" sz="1050" kern="100">
                          <a:effectLst/>
                        </a:rPr>
                        <a:t>线程（</a:t>
                      </a:r>
                      <a:r>
                        <a:rPr lang="en-US" sz="1050" kern="100">
                          <a:effectLst/>
                        </a:rPr>
                        <a:t>ips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Cfl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3700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5700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8400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MyISAM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3300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4500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6000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InnoDB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1900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2100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3</a:t>
                      </a:r>
                      <a:r>
                        <a:rPr lang="en-US" sz="1050" kern="100" dirty="0" smtClean="0">
                          <a:effectLst/>
                        </a:rPr>
                        <a:t>000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99"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2</a:t>
                      </a:r>
                      <a:r>
                        <a:rPr lang="zh-CN" sz="1050" kern="100" dirty="0" smtClean="0">
                          <a:effectLst/>
                        </a:rPr>
                        <a:t>核</a:t>
                      </a:r>
                      <a:r>
                        <a:rPr lang="en-US" sz="1050" kern="100" dirty="0" err="1">
                          <a:effectLst/>
                        </a:rPr>
                        <a:t>ssd</a:t>
                      </a:r>
                      <a:r>
                        <a:rPr lang="zh-CN" sz="1050" kern="100" dirty="0">
                          <a:effectLst/>
                        </a:rPr>
                        <a:t>虚拟机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567334707"/>
              </p:ext>
            </p:extLst>
          </p:nvPr>
        </p:nvGraphicFramePr>
        <p:xfrm>
          <a:off x="924727" y="3334128"/>
          <a:ext cx="7954096" cy="214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19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关于我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编写代码</a:t>
            </a:r>
            <a:r>
              <a:rPr lang="en-US" altLang="zh-CN" dirty="0"/>
              <a:t>17</a:t>
            </a:r>
            <a:r>
              <a:rPr lang="zh-CN" altLang="en-US" dirty="0"/>
              <a:t>年</a:t>
            </a:r>
            <a:endParaRPr lang="en-US" altLang="zh-CN" dirty="0" smtClean="0"/>
          </a:p>
          <a:p>
            <a:r>
              <a:rPr lang="zh-CN" altLang="en-US" dirty="0"/>
              <a:t>携</a:t>
            </a:r>
            <a:r>
              <a:rPr lang="zh-CN" altLang="en-US" dirty="0" smtClean="0"/>
              <a:t>程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源码研究近</a:t>
            </a:r>
            <a:r>
              <a:rPr lang="en-US" altLang="zh-CN" dirty="0" smtClean="0"/>
              <a:t>3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r>
              <a:rPr lang="zh-CN" altLang="en-US" dirty="0" smtClean="0"/>
              <a:t>数据库研究与开发</a:t>
            </a:r>
            <a:r>
              <a:rPr lang="en-US" altLang="zh-CN" dirty="0" smtClean="0"/>
              <a:t>12</a:t>
            </a:r>
            <a:r>
              <a:rPr lang="zh-CN" altLang="en-US" dirty="0" smtClean="0"/>
              <a:t>年多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26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时间序列存储引擎</a:t>
            </a:r>
            <a:r>
              <a:rPr lang="en-US" altLang="zh-CN" dirty="0"/>
              <a:t>-</a:t>
            </a:r>
            <a:r>
              <a:rPr lang="zh-CN" altLang="en-US" dirty="0" smtClean="0"/>
              <a:t>源码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文件</a:t>
            </a:r>
            <a:r>
              <a:rPr lang="zh-CN" altLang="en-US" dirty="0"/>
              <a:t>：</a:t>
            </a:r>
            <a:r>
              <a:rPr lang="en-US" altLang="zh-CN" dirty="0" err="1" smtClean="0"/>
              <a:t>handler.h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handler.c</a:t>
            </a:r>
            <a:endParaRPr lang="en-US" altLang="zh-CN" dirty="0" smtClean="0"/>
          </a:p>
          <a:p>
            <a:r>
              <a:rPr lang="en-US" altLang="zh-CN" dirty="0" err="1" smtClean="0"/>
              <a:t>Cfl</a:t>
            </a:r>
            <a:r>
              <a:rPr lang="zh-CN" altLang="en-US" dirty="0" smtClean="0"/>
              <a:t>文件：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程序</a:t>
            </a:r>
            <a:r>
              <a:rPr lang="zh-CN" altLang="en-US" dirty="0"/>
              <a:t>片段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19969"/>
            <a:ext cx="53435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592" y="4319969"/>
            <a:ext cx="53340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809494"/>
            <a:ext cx="4410075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56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画布 121"/>
          <p:cNvGrpSpPr/>
          <p:nvPr/>
        </p:nvGrpSpPr>
        <p:grpSpPr>
          <a:xfrm>
            <a:off x="3367405" y="1680400"/>
            <a:ext cx="5274310" cy="3076575"/>
            <a:chOff x="0" y="0"/>
            <a:chExt cx="5274310" cy="3076575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274310" cy="3076575"/>
            </a:xfrm>
            <a:prstGeom prst="rect">
              <a:avLst/>
            </a:prstGeom>
          </p:spPr>
        </p:sp>
        <p:sp>
          <p:nvSpPr>
            <p:cNvPr id="7" name="矩形 6"/>
            <p:cNvSpPr/>
            <p:nvPr/>
          </p:nvSpPr>
          <p:spPr>
            <a:xfrm>
              <a:off x="8944" y="0"/>
              <a:ext cx="5256421" cy="30765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9600" kern="100" dirty="0" smtClean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渐入佳境</a:t>
              </a:r>
              <a:endParaRPr lang="zh-CN" sz="9600" kern="100" dirty="0">
                <a:solidFill>
                  <a:schemeClr val="tx1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30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5.7.1X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移植功能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5.6.21</a:t>
            </a:r>
            <a:r>
              <a:rPr lang="zh-CN" altLang="en-US" dirty="0" smtClean="0"/>
              <a:t>的线上功能</a:t>
            </a:r>
            <a:endParaRPr lang="en-US" altLang="zh-CN" dirty="0" smtClean="0"/>
          </a:p>
          <a:p>
            <a:r>
              <a:rPr lang="zh-CN" altLang="en-US" dirty="0" smtClean="0"/>
              <a:t>新功能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中</a:t>
            </a:r>
            <a:r>
              <a:rPr lang="en-US" altLang="zh-CN" dirty="0" smtClean="0"/>
              <a:t>DML</a:t>
            </a:r>
            <a:r>
              <a:rPr lang="zh-CN" altLang="en-US" dirty="0" smtClean="0"/>
              <a:t>的发起者（</a:t>
            </a:r>
            <a:r>
              <a:rPr lang="en-US" altLang="zh-CN" dirty="0" smtClean="0"/>
              <a:t>invoker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mysqlfbtool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flashback</a:t>
            </a:r>
            <a:r>
              <a:rPr lang="zh-CN" altLang="en-US" dirty="0" smtClean="0"/>
              <a:t>结果转换为可执行的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保留连接的改造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performance </a:t>
            </a:r>
            <a:r>
              <a:rPr lang="en-US" altLang="zh-CN" dirty="0" err="1" smtClean="0"/>
              <a:t>shcema</a:t>
            </a:r>
            <a:r>
              <a:rPr lang="zh-CN" altLang="en-US" dirty="0" smtClean="0"/>
              <a:t>功能改进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RPM</a:t>
            </a:r>
            <a:r>
              <a:rPr lang="zh-CN" altLang="en-US" dirty="0" smtClean="0"/>
              <a:t>打包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物理文件的备份与恢复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62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binlog</a:t>
            </a:r>
            <a:r>
              <a:rPr lang="zh-CN" altLang="en-US" dirty="0" smtClean="0"/>
              <a:t>中的</a:t>
            </a:r>
            <a:r>
              <a:rPr lang="en-US" altLang="zh-CN" dirty="0"/>
              <a:t>invoker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记录是谁进行了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为后续的按用户操作回滚提供基础</a:t>
            </a:r>
            <a:endParaRPr lang="en-US" altLang="zh-CN" dirty="0" smtClean="0"/>
          </a:p>
          <a:p>
            <a:r>
              <a:rPr lang="zh-CN" altLang="en-US" dirty="0" smtClean="0"/>
              <a:t>效率问题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以事务为单元进行记录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写入量占比极低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47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mysqlfbtool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mysqlbinlog</a:t>
            </a:r>
            <a:r>
              <a:rPr lang="zh-CN" altLang="en-US" dirty="0" smtClean="0"/>
              <a:t>工具解析出的语句还原为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2197"/>
            <a:ext cx="4619625" cy="161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39059"/>
            <a:ext cx="2466975" cy="676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450271"/>
            <a:ext cx="4238625" cy="352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79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Invoker&amp;Flashback&amp;Mysqlfbtool</a:t>
            </a:r>
            <a:endParaRPr lang="zh-CN" altLang="en-US" dirty="0"/>
          </a:p>
        </p:txBody>
      </p:sp>
      <p:grpSp>
        <p:nvGrpSpPr>
          <p:cNvPr id="4" name="画布 18"/>
          <p:cNvGrpSpPr/>
          <p:nvPr/>
        </p:nvGrpSpPr>
        <p:grpSpPr>
          <a:xfrm>
            <a:off x="1051560" y="1660652"/>
            <a:ext cx="9921240" cy="4264660"/>
            <a:chOff x="0" y="0"/>
            <a:chExt cx="5274310" cy="359156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5274310" cy="3591560"/>
            </a:xfrm>
            <a:prstGeom prst="rect">
              <a:avLst/>
            </a:prstGeom>
          </p:spPr>
        </p:sp>
        <p:sp>
          <p:nvSpPr>
            <p:cNvPr id="6" name="圆角矩形 5"/>
            <p:cNvSpPr/>
            <p:nvPr/>
          </p:nvSpPr>
          <p:spPr>
            <a:xfrm>
              <a:off x="1170429" y="592530"/>
              <a:ext cx="1236269" cy="3291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 dirty="0" err="1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binlog</a:t>
              </a:r>
              <a:r>
                <a:rPr lang="zh-CN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文件</a:t>
              </a:r>
            </a:p>
          </p:txBody>
        </p:sp>
        <p:sp>
          <p:nvSpPr>
            <p:cNvPr id="7" name="流程图: 决策 6"/>
            <p:cNvSpPr/>
            <p:nvPr/>
          </p:nvSpPr>
          <p:spPr>
            <a:xfrm>
              <a:off x="687626" y="1111911"/>
              <a:ext cx="2209190" cy="49743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flashback</a:t>
              </a:r>
              <a:r>
                <a:rPr lang="zh-CN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操作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55798" y="102413"/>
              <a:ext cx="1258215" cy="321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MySQL</a:t>
              </a:r>
              <a:r>
                <a:rPr lang="zh-CN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服务器</a:t>
              </a:r>
            </a:p>
          </p:txBody>
        </p:sp>
        <p:cxnSp>
          <p:nvCxnSpPr>
            <p:cNvPr id="9" name="直接箭头连接符 8"/>
            <p:cNvCxnSpPr>
              <a:stCxn id="8" idx="2"/>
              <a:endCxn id="6" idx="0"/>
            </p:cNvCxnSpPr>
            <p:nvPr/>
          </p:nvCxnSpPr>
          <p:spPr>
            <a:xfrm>
              <a:off x="1784906" y="424282"/>
              <a:ext cx="3658" cy="168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2"/>
              <a:endCxn id="7" idx="0"/>
            </p:cNvCxnSpPr>
            <p:nvPr/>
          </p:nvCxnSpPr>
          <p:spPr>
            <a:xfrm>
              <a:off x="1788564" y="921713"/>
              <a:ext cx="3657" cy="190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1182180" y="1803975"/>
              <a:ext cx="1235710" cy="328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flashback</a:t>
              </a:r>
              <a:r>
                <a:rPr lang="zh-CN" sz="2000" dirty="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文件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2" name="直接箭头连接符 11"/>
            <p:cNvCxnSpPr>
              <a:stCxn id="7" idx="2"/>
              <a:endCxn id="11" idx="0"/>
            </p:cNvCxnSpPr>
            <p:nvPr/>
          </p:nvCxnSpPr>
          <p:spPr>
            <a:xfrm>
              <a:off x="1792221" y="1609344"/>
              <a:ext cx="7814" cy="194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流程图: 决策 12"/>
            <p:cNvSpPr/>
            <p:nvPr/>
          </p:nvSpPr>
          <p:spPr>
            <a:xfrm>
              <a:off x="706692" y="2359397"/>
              <a:ext cx="2209165" cy="5227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SQL</a:t>
              </a:r>
              <a:r>
                <a:rPr lang="zh-CN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生成</a:t>
              </a:r>
            </a:p>
          </p:txBody>
        </p:sp>
        <p:cxnSp>
          <p:nvCxnSpPr>
            <p:cNvPr id="14" name="直接箭头连接符 13"/>
            <p:cNvCxnSpPr>
              <a:stCxn id="11" idx="2"/>
              <a:endCxn id="13" idx="0"/>
            </p:cNvCxnSpPr>
            <p:nvPr/>
          </p:nvCxnSpPr>
          <p:spPr>
            <a:xfrm>
              <a:off x="1800035" y="2132905"/>
              <a:ext cx="11240" cy="226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圆角矩形 14"/>
            <p:cNvSpPr/>
            <p:nvPr/>
          </p:nvSpPr>
          <p:spPr>
            <a:xfrm>
              <a:off x="1196810" y="3120711"/>
              <a:ext cx="1235710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SQL</a:t>
              </a:r>
              <a:r>
                <a:rPr lang="zh-CN" sz="2000" dirty="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文件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>
              <a:stCxn id="13" idx="2"/>
              <a:endCxn id="15" idx="0"/>
            </p:cNvCxnSpPr>
            <p:nvPr/>
          </p:nvCxnSpPr>
          <p:spPr>
            <a:xfrm>
              <a:off x="1811275" y="2882189"/>
              <a:ext cx="3390" cy="238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3142652" y="1196812"/>
              <a:ext cx="1235710" cy="328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 err="1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mysqlbinlog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179229" y="2455026"/>
              <a:ext cx="1235710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 err="1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mysqlfbtool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9" name="直接箭头连接符 18"/>
            <p:cNvCxnSpPr>
              <a:stCxn id="17" idx="1"/>
              <a:endCxn id="7" idx="3"/>
            </p:cNvCxnSpPr>
            <p:nvPr/>
          </p:nvCxnSpPr>
          <p:spPr>
            <a:xfrm flipH="1" flipV="1">
              <a:off x="2896816" y="1360628"/>
              <a:ext cx="245836" cy="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1"/>
              <a:endCxn id="13" idx="3"/>
            </p:cNvCxnSpPr>
            <p:nvPr/>
          </p:nvCxnSpPr>
          <p:spPr>
            <a:xfrm flipH="1">
              <a:off x="2915857" y="2619174"/>
              <a:ext cx="263372" cy="1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33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保留连接的改造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达到最大连接数后，允许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个超级用户进行连接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增加配置项，预留更多的连接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4676"/>
            <a:ext cx="5553075" cy="1323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66082"/>
            <a:ext cx="1933575" cy="266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12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performance </a:t>
            </a:r>
            <a:r>
              <a:rPr lang="en-US" altLang="zh-CN" dirty="0" err="1" smtClean="0"/>
              <a:t>shcema</a:t>
            </a:r>
            <a:r>
              <a:rPr lang="zh-CN" altLang="en-US" dirty="0" smtClean="0"/>
              <a:t>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期望如</a:t>
            </a:r>
            <a:r>
              <a:rPr lang="en-US" altLang="zh-CN" dirty="0" smtClean="0"/>
              <a:t>SQL Server</a:t>
            </a:r>
            <a:r>
              <a:rPr lang="zh-CN" altLang="en-US" dirty="0" smtClean="0"/>
              <a:t>一样生成语句的</a:t>
            </a:r>
            <a:r>
              <a:rPr lang="en-US" altLang="zh-CN" dirty="0" smtClean="0"/>
              <a:t>general log</a:t>
            </a:r>
          </a:p>
          <a:p>
            <a:r>
              <a:rPr lang="zh-CN" altLang="en-US" dirty="0" smtClean="0"/>
              <a:t>效率问题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events_statements_history_long</a:t>
            </a:r>
            <a:r>
              <a:rPr lang="zh-CN" altLang="en-US" dirty="0" smtClean="0"/>
              <a:t>的数据针对每次查询都要重新生成</a:t>
            </a:r>
            <a:endParaRPr lang="en-US" altLang="zh-CN" dirty="0" smtClean="0"/>
          </a:p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events_statements</a:t>
            </a:r>
            <a:r>
              <a:rPr lang="zh-CN" altLang="en-US" dirty="0" smtClean="0"/>
              <a:t>系列表中增加</a:t>
            </a:r>
            <a:r>
              <a:rPr lang="en-US" altLang="zh-CN" dirty="0" err="1" smtClean="0"/>
              <a:t>host&amp;user</a:t>
            </a:r>
            <a:r>
              <a:rPr lang="zh-CN" altLang="en-US" dirty="0" smtClean="0"/>
              <a:t>的输出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运行中动态配置</a:t>
            </a:r>
            <a:r>
              <a:rPr lang="en-US" altLang="zh-CN" dirty="0" err="1" smtClean="0"/>
              <a:t>events_statements</a:t>
            </a:r>
            <a:r>
              <a:rPr lang="zh-CN" altLang="en-US" dirty="0" smtClean="0"/>
              <a:t>事件的记录写盘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避免开启</a:t>
            </a:r>
            <a:r>
              <a:rPr lang="en-US" altLang="zh-CN" dirty="0" err="1" smtClean="0"/>
              <a:t>events_statements_history_long</a:t>
            </a:r>
            <a:r>
              <a:rPr lang="zh-CN" altLang="en-US" dirty="0" smtClean="0"/>
              <a:t>的读写效率问题</a:t>
            </a:r>
            <a:endParaRPr lang="en-US" altLang="zh-CN" dirty="0"/>
          </a:p>
          <a:p>
            <a:pPr lvl="2"/>
            <a:r>
              <a:rPr lang="zh-CN" altLang="en-US" dirty="0" smtClean="0"/>
              <a:t>便于备份和使用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86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performance </a:t>
            </a:r>
            <a:r>
              <a:rPr lang="en-US" altLang="zh-CN" dirty="0" err="1" smtClean="0"/>
              <a:t>shcema</a:t>
            </a:r>
            <a:r>
              <a:rPr lang="zh-CN" altLang="en-US" smtClean="0"/>
              <a:t>的运行图</a:t>
            </a:r>
            <a:endParaRPr lang="zh-CN" altLang="en-US" dirty="0"/>
          </a:p>
        </p:txBody>
      </p:sp>
      <p:grpSp>
        <p:nvGrpSpPr>
          <p:cNvPr id="4" name="画布 18"/>
          <p:cNvGrpSpPr/>
          <p:nvPr/>
        </p:nvGrpSpPr>
        <p:grpSpPr>
          <a:xfrm>
            <a:off x="838200" y="1823847"/>
            <a:ext cx="10515600" cy="3722370"/>
            <a:chOff x="0" y="0"/>
            <a:chExt cx="5274310" cy="372237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5274310" cy="3722370"/>
            </a:xfrm>
            <a:prstGeom prst="rect">
              <a:avLst/>
            </a:prstGeom>
          </p:spPr>
        </p:sp>
        <p:sp>
          <p:nvSpPr>
            <p:cNvPr id="6" name="矩形 5"/>
            <p:cNvSpPr/>
            <p:nvPr/>
          </p:nvSpPr>
          <p:spPr>
            <a:xfrm>
              <a:off x="1989736" y="234087"/>
              <a:ext cx="1316736" cy="285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pf</a:t>
              </a:r>
              <a:r>
                <a:rPr lang="zh-CN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埋点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994173" y="765221"/>
              <a:ext cx="1316355" cy="285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写入</a:t>
              </a:r>
              <a:r>
                <a:rPr lang="en-US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pf</a:t>
              </a:r>
              <a:r>
                <a:rPr lang="zh-CN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引擎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008800" y="1269964"/>
              <a:ext cx="1316355" cy="284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pf</a:t>
              </a:r>
              <a:r>
                <a:rPr lang="zh-CN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存储记录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705926" y="1847866"/>
              <a:ext cx="1316355" cy="283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CSV</a:t>
              </a:r>
              <a:r>
                <a:rPr lang="zh-CN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写入日志</a:t>
              </a:r>
            </a:p>
          </p:txBody>
        </p:sp>
        <p:cxnSp>
          <p:nvCxnSpPr>
            <p:cNvPr id="10" name="肘形连接符 9"/>
            <p:cNvCxnSpPr>
              <a:stCxn id="8" idx="3"/>
              <a:endCxn id="9" idx="0"/>
            </p:cNvCxnSpPr>
            <p:nvPr/>
          </p:nvCxnSpPr>
          <p:spPr>
            <a:xfrm>
              <a:off x="3325155" y="1412204"/>
              <a:ext cx="1038949" cy="4356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2"/>
              <a:endCxn id="7" idx="0"/>
            </p:cNvCxnSpPr>
            <p:nvPr/>
          </p:nvCxnSpPr>
          <p:spPr>
            <a:xfrm>
              <a:off x="2648104" y="519380"/>
              <a:ext cx="4247" cy="245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2"/>
              <a:endCxn id="8" idx="0"/>
            </p:cNvCxnSpPr>
            <p:nvPr/>
          </p:nvCxnSpPr>
          <p:spPr>
            <a:xfrm>
              <a:off x="2652351" y="1050336"/>
              <a:ext cx="14627" cy="219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12"/>
            <p:cNvSpPr/>
            <p:nvPr/>
          </p:nvSpPr>
          <p:spPr>
            <a:xfrm>
              <a:off x="468174" y="2069616"/>
              <a:ext cx="972922" cy="3439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连接</a:t>
              </a:r>
              <a:r>
                <a:rPr lang="en-US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查询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855181" y="2074330"/>
              <a:ext cx="972820" cy="3435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 smtClean="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连接</a:t>
              </a:r>
              <a:r>
                <a:rPr lang="en-US" altLang="zh-CN" sz="2000" dirty="0" smtClean="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sz="2000" dirty="0" smtClean="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查询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5" name="直接箭头连接符 14"/>
            <p:cNvCxnSpPr>
              <a:stCxn id="8" idx="2"/>
              <a:endCxn id="13" idx="0"/>
            </p:cNvCxnSpPr>
            <p:nvPr/>
          </p:nvCxnSpPr>
          <p:spPr>
            <a:xfrm flipH="1">
              <a:off x="954635" y="1554355"/>
              <a:ext cx="1712343" cy="515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2"/>
              <a:endCxn id="14" idx="0"/>
            </p:cNvCxnSpPr>
            <p:nvPr/>
          </p:nvCxnSpPr>
          <p:spPr>
            <a:xfrm flipH="1">
              <a:off x="2341591" y="1554355"/>
              <a:ext cx="325387" cy="519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482804" y="2655418"/>
              <a:ext cx="972921" cy="321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生成结果集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862496" y="2667168"/>
              <a:ext cx="972820" cy="32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生成结果集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04749" y="3211373"/>
              <a:ext cx="950976" cy="3072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客户端</a:t>
              </a:r>
              <a:r>
                <a:rPr lang="en-US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20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884721" y="3215809"/>
              <a:ext cx="950595" cy="30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 smtClean="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客户端</a:t>
              </a:r>
              <a:r>
                <a:rPr lang="en-US" altLang="zh-CN" sz="2000" dirty="0" smtClean="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21" name="直接箭头连接符 20"/>
            <p:cNvCxnSpPr>
              <a:stCxn id="13" idx="2"/>
              <a:endCxn id="17" idx="0"/>
            </p:cNvCxnSpPr>
            <p:nvPr/>
          </p:nvCxnSpPr>
          <p:spPr>
            <a:xfrm>
              <a:off x="954635" y="2413548"/>
              <a:ext cx="14630" cy="241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7" idx="2"/>
              <a:endCxn id="19" idx="0"/>
            </p:cNvCxnSpPr>
            <p:nvPr/>
          </p:nvCxnSpPr>
          <p:spPr>
            <a:xfrm>
              <a:off x="969265" y="2977287"/>
              <a:ext cx="10972" cy="234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4" idx="2"/>
              <a:endCxn id="18" idx="0"/>
            </p:cNvCxnSpPr>
            <p:nvPr/>
          </p:nvCxnSpPr>
          <p:spPr>
            <a:xfrm>
              <a:off x="2341591" y="2417550"/>
              <a:ext cx="7315" cy="2492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8" idx="2"/>
              <a:endCxn id="20" idx="0"/>
            </p:cNvCxnSpPr>
            <p:nvPr/>
          </p:nvCxnSpPr>
          <p:spPr>
            <a:xfrm>
              <a:off x="2348906" y="2988478"/>
              <a:ext cx="11113" cy="227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圆角矩形 24"/>
            <p:cNvSpPr/>
            <p:nvPr/>
          </p:nvSpPr>
          <p:spPr>
            <a:xfrm>
              <a:off x="3869742" y="2523744"/>
              <a:ext cx="1009497" cy="299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使用者</a:t>
              </a:r>
            </a:p>
          </p:txBody>
        </p:sp>
        <p:cxnSp>
          <p:nvCxnSpPr>
            <p:cNvPr id="26" name="直接箭头连接符 25"/>
            <p:cNvCxnSpPr>
              <a:stCxn id="9" idx="2"/>
              <a:endCxn id="25" idx="0"/>
            </p:cNvCxnSpPr>
            <p:nvPr/>
          </p:nvCxnSpPr>
          <p:spPr>
            <a:xfrm>
              <a:off x="4364104" y="2131711"/>
              <a:ext cx="10387" cy="392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66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线程池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开发原因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业务连接数据惊人而且并发量大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percona</a:t>
            </a:r>
            <a:r>
              <a:rPr lang="zh-CN" altLang="en-US" dirty="0" smtClean="0"/>
              <a:t>线程池存在诸如内存泄漏等问题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探索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连接实现</a:t>
            </a:r>
            <a:endParaRPr lang="en-US" altLang="zh-CN" dirty="0" smtClean="0"/>
          </a:p>
          <a:p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通过网络事件触发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监听线程进行网络事件管理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工作线程进行客户端请求处理，并返回给客户端</a:t>
            </a:r>
            <a:endParaRPr lang="en-US" altLang="zh-CN" dirty="0" smtClean="0"/>
          </a:p>
          <a:p>
            <a:r>
              <a:rPr lang="zh-CN" altLang="en-US" dirty="0" smtClean="0"/>
              <a:t>限制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仅限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下可用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22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版本历程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5.6.12</a:t>
            </a:r>
          </a:p>
          <a:p>
            <a:pPr lvl="1"/>
            <a:r>
              <a:rPr lang="en-US" altLang="zh-CN" dirty="0" smtClean="0"/>
              <a:t>2012</a:t>
            </a:r>
            <a:r>
              <a:rPr lang="zh-CN" altLang="en-US" dirty="0" smtClean="0"/>
              <a:t>年引入，第一个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en-US" altLang="zh-CN" dirty="0" smtClean="0"/>
              <a:t>5.6.21</a:t>
            </a:r>
          </a:p>
          <a:p>
            <a:pPr lvl="1"/>
            <a:r>
              <a:rPr lang="en-US" altLang="zh-CN" dirty="0" smtClean="0"/>
              <a:t>2014-2017</a:t>
            </a:r>
            <a:r>
              <a:rPr lang="zh-CN" altLang="en-US" dirty="0" smtClean="0"/>
              <a:t>，绝大部分的源码功能添加与探索集中在该版本上</a:t>
            </a:r>
            <a:endParaRPr lang="en-US" altLang="zh-CN" dirty="0" smtClean="0"/>
          </a:p>
          <a:p>
            <a:r>
              <a:rPr lang="en-US" altLang="zh-CN" dirty="0" smtClean="0"/>
              <a:t>5.7.X</a:t>
            </a:r>
          </a:p>
          <a:p>
            <a:pPr lvl="1"/>
            <a:r>
              <a:rPr lang="zh-CN" altLang="en-US" dirty="0" smtClean="0"/>
              <a:t>正在上线中的版本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08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线程池实现</a:t>
            </a:r>
            <a:endParaRPr lang="zh-CN" altLang="en-US" dirty="0"/>
          </a:p>
        </p:txBody>
      </p:sp>
      <p:grpSp>
        <p:nvGrpSpPr>
          <p:cNvPr id="4" name="画布 1"/>
          <p:cNvGrpSpPr/>
          <p:nvPr/>
        </p:nvGrpSpPr>
        <p:grpSpPr>
          <a:xfrm>
            <a:off x="1673352" y="1956625"/>
            <a:ext cx="8321040" cy="3895725"/>
            <a:chOff x="0" y="0"/>
            <a:chExt cx="5274310" cy="3895725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5274310" cy="3895725"/>
            </a:xfrm>
            <a:prstGeom prst="rect">
              <a:avLst/>
            </a:prstGeom>
          </p:spPr>
        </p:sp>
        <p:sp>
          <p:nvSpPr>
            <p:cNvPr id="6" name="矩形 5"/>
            <p:cNvSpPr/>
            <p:nvPr/>
          </p:nvSpPr>
          <p:spPr>
            <a:xfrm>
              <a:off x="572494" y="389616"/>
              <a:ext cx="922351" cy="373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client1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191678" y="389600"/>
              <a:ext cx="922020" cy="373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client2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45552" y="389584"/>
              <a:ext cx="922020" cy="373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clientN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035536" y="1240411"/>
              <a:ext cx="1240403" cy="4770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监听线程</a:t>
              </a:r>
            </a:p>
          </p:txBody>
        </p:sp>
        <p:cxnSp>
          <p:nvCxnSpPr>
            <p:cNvPr id="10" name="直接箭头连接符 9"/>
            <p:cNvCxnSpPr>
              <a:stCxn id="6" idx="2"/>
              <a:endCxn id="9" idx="0"/>
            </p:cNvCxnSpPr>
            <p:nvPr/>
          </p:nvCxnSpPr>
          <p:spPr>
            <a:xfrm>
              <a:off x="1033670" y="763328"/>
              <a:ext cx="1622068" cy="477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2"/>
              <a:endCxn id="9" idx="0"/>
            </p:cNvCxnSpPr>
            <p:nvPr/>
          </p:nvCxnSpPr>
          <p:spPr>
            <a:xfrm>
              <a:off x="2652688" y="762980"/>
              <a:ext cx="3050" cy="477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2"/>
              <a:endCxn id="9" idx="0"/>
            </p:cNvCxnSpPr>
            <p:nvPr/>
          </p:nvCxnSpPr>
          <p:spPr>
            <a:xfrm flipH="1">
              <a:off x="2655738" y="762964"/>
              <a:ext cx="1650824" cy="477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流程图: 多文档 12"/>
            <p:cNvSpPr/>
            <p:nvPr/>
          </p:nvSpPr>
          <p:spPr>
            <a:xfrm>
              <a:off x="1947778" y="2011269"/>
              <a:ext cx="1248356" cy="564625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任务队列</a:t>
              </a:r>
            </a:p>
          </p:txBody>
        </p:sp>
        <p:cxnSp>
          <p:nvCxnSpPr>
            <p:cNvPr id="14" name="直接箭头连接符 13"/>
            <p:cNvCxnSpPr>
              <a:stCxn id="9" idx="2"/>
              <a:endCxn id="13" idx="0"/>
            </p:cNvCxnSpPr>
            <p:nvPr/>
          </p:nvCxnSpPr>
          <p:spPr>
            <a:xfrm>
              <a:off x="2655738" y="1717489"/>
              <a:ext cx="2101" cy="293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628154" y="3092638"/>
              <a:ext cx="985962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工作线程</a:t>
              </a: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159207" y="3106080"/>
              <a:ext cx="985520" cy="365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dirty="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工作线程</a:t>
              </a:r>
              <a:r>
                <a:rPr lang="en-US" sz="1050" dirty="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>
              <a:stCxn id="15" idx="0"/>
            </p:cNvCxnSpPr>
            <p:nvPr/>
          </p:nvCxnSpPr>
          <p:spPr>
            <a:xfrm flipV="1">
              <a:off x="1121135" y="2554511"/>
              <a:ext cx="1512561" cy="538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6" idx="0"/>
            </p:cNvCxnSpPr>
            <p:nvPr/>
          </p:nvCxnSpPr>
          <p:spPr>
            <a:xfrm flipH="1" flipV="1">
              <a:off x="2650793" y="2554511"/>
              <a:ext cx="1174" cy="551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3710379" y="3106309"/>
              <a:ext cx="985520" cy="364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工作线程</a:t>
              </a:r>
              <a:r>
                <a:rPr lang="en-US" sz="105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 flipV="1">
              <a:off x="2583548" y="2554511"/>
              <a:ext cx="1706398" cy="551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15" idx="2"/>
              <a:endCxn id="6" idx="1"/>
            </p:cNvCxnSpPr>
            <p:nvPr/>
          </p:nvCxnSpPr>
          <p:spPr>
            <a:xfrm rot="5400000" flipH="1">
              <a:off x="-593948" y="1742835"/>
              <a:ext cx="2881526" cy="548641"/>
            </a:xfrm>
            <a:prstGeom prst="bentConnector4">
              <a:avLst>
                <a:gd name="adj1" fmla="val -7933"/>
                <a:gd name="adj2" fmla="val 1416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1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RPM</a:t>
            </a:r>
            <a:r>
              <a:rPr lang="zh-CN" altLang="en-US" dirty="0"/>
              <a:t>打包开发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5.7.17</a:t>
            </a:r>
            <a:r>
              <a:rPr lang="zh-CN" altLang="en-US" dirty="0" smtClean="0"/>
              <a:t>无法按照</a:t>
            </a:r>
            <a:r>
              <a:rPr lang="en-US" altLang="zh-CN" dirty="0" smtClean="0"/>
              <a:t>5.6</a:t>
            </a:r>
            <a:r>
              <a:rPr lang="zh-CN" altLang="en-US" dirty="0" smtClean="0"/>
              <a:t>的操作进行打包</a:t>
            </a:r>
            <a:endParaRPr lang="en-US" altLang="zh-CN" dirty="0" smtClean="0"/>
          </a:p>
          <a:p>
            <a:r>
              <a:rPr lang="zh-CN" altLang="en-US" dirty="0" smtClean="0"/>
              <a:t>解决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仿照</a:t>
            </a:r>
            <a:r>
              <a:rPr lang="en-US" altLang="zh-CN" dirty="0" smtClean="0"/>
              <a:t>5.6.X</a:t>
            </a:r>
            <a:r>
              <a:rPr lang="zh-CN" altLang="en-US" dirty="0" smtClean="0"/>
              <a:t>的打包方式重新编写</a:t>
            </a:r>
            <a:r>
              <a:rPr lang="en-US" altLang="zh-CN" dirty="0" smtClean="0"/>
              <a:t>mysql.spec.sh</a:t>
            </a:r>
          </a:p>
          <a:p>
            <a:r>
              <a:rPr lang="zh-CN" altLang="en-US" dirty="0"/>
              <a:t>特色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增加了携程定制的打包内容，如</a:t>
            </a:r>
            <a:r>
              <a:rPr lang="en-US" altLang="zh-CN" dirty="0" err="1" smtClean="0"/>
              <a:t>mysqlfbtool</a:t>
            </a:r>
            <a:r>
              <a:rPr lang="zh-CN" altLang="en-US" dirty="0" smtClean="0"/>
              <a:t>以及名字等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21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物理文件的备份与恢复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开发原因</a:t>
            </a:r>
            <a:endParaRPr lang="en-US" altLang="zh-CN" dirty="0" smtClean="0"/>
          </a:p>
          <a:p>
            <a:pPr lvl="1"/>
            <a:r>
              <a:rPr lang="en-US" altLang="zh-CN" dirty="0"/>
              <a:t>MySQL </a:t>
            </a:r>
            <a:r>
              <a:rPr lang="zh-CN" altLang="en-US" dirty="0" smtClean="0"/>
              <a:t>缺少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级的物理备份工具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</a:t>
            </a:r>
            <a:r>
              <a:rPr lang="en-US" altLang="zh-CN" dirty="0" err="1" smtClean="0"/>
              <a:t>ysqldump</a:t>
            </a:r>
            <a:r>
              <a:rPr lang="zh-CN" altLang="en-US" dirty="0" smtClean="0"/>
              <a:t>为逻辑导出，在较大数据量上，效率上无法比拟文件拷贝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提供一致性保证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级的迁移能力</a:t>
            </a:r>
            <a:endParaRPr lang="en-US" altLang="zh-CN" dirty="0" smtClean="0"/>
          </a:p>
          <a:p>
            <a:r>
              <a:rPr lang="zh-CN" altLang="en-US" dirty="0" smtClean="0"/>
              <a:t>性能说明</a:t>
            </a:r>
            <a:endParaRPr lang="en-US" altLang="zh-CN" dirty="0" smtClean="0"/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量：</a:t>
            </a:r>
            <a:r>
              <a:rPr lang="en-US" altLang="zh-CN" dirty="0"/>
              <a:t> </a:t>
            </a:r>
            <a:r>
              <a:rPr lang="en-US" altLang="zh-CN" dirty="0" smtClean="0"/>
              <a:t>25G/</a:t>
            </a:r>
            <a:r>
              <a:rPr lang="en-US" altLang="zh-CN" dirty="0" err="1" smtClean="0"/>
              <a:t>ibd</a:t>
            </a:r>
            <a:r>
              <a:rPr lang="zh-CN" altLang="en-US" dirty="0" smtClean="0"/>
              <a:t>文件数</a:t>
            </a:r>
            <a:r>
              <a:rPr lang="en-US" altLang="zh-CN" dirty="0" smtClean="0"/>
              <a:t>1053</a:t>
            </a:r>
            <a:endParaRPr lang="en-US" altLang="zh-CN" dirty="0" smtClean="0"/>
          </a:p>
          <a:p>
            <a:pPr lvl="1"/>
            <a:r>
              <a:rPr lang="zh-CN" altLang="en-US" dirty="0"/>
              <a:t>测试环境：</a:t>
            </a:r>
            <a:r>
              <a:rPr lang="en-US" altLang="zh-CN" dirty="0"/>
              <a:t>Centos6.4/</a:t>
            </a:r>
            <a:r>
              <a:rPr lang="zh-CN" altLang="en-US" dirty="0"/>
              <a:t>普通</a:t>
            </a:r>
            <a:r>
              <a:rPr lang="en-US" altLang="zh-CN" dirty="0"/>
              <a:t>SAS</a:t>
            </a:r>
            <a:r>
              <a:rPr lang="zh-CN" altLang="en-US" dirty="0" smtClean="0"/>
              <a:t>硬盘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导出</a:t>
            </a:r>
            <a:r>
              <a:rPr lang="zh-CN" altLang="en-US" dirty="0" smtClean="0"/>
              <a:t>用时</a:t>
            </a:r>
            <a:r>
              <a:rPr lang="zh-CN" altLang="zh-CN" dirty="0" smtClean="0"/>
              <a:t>：</a:t>
            </a:r>
            <a:r>
              <a:rPr lang="zh-CN" altLang="zh-CN" dirty="0"/>
              <a:t>直接</a:t>
            </a:r>
            <a:r>
              <a:rPr lang="zh-CN" altLang="zh-CN" dirty="0" smtClean="0"/>
              <a:t>拷贝</a:t>
            </a:r>
            <a:r>
              <a:rPr lang="zh-CN" altLang="en-US" dirty="0" smtClean="0"/>
              <a:t>，</a:t>
            </a:r>
            <a:r>
              <a:rPr lang="en-US" altLang="zh-CN" dirty="0"/>
              <a:t> 53</a:t>
            </a:r>
            <a:r>
              <a:rPr lang="zh-CN" altLang="zh-CN" dirty="0" smtClean="0"/>
              <a:t>秒</a:t>
            </a:r>
            <a:r>
              <a:rPr lang="zh-CN" altLang="en-US" dirty="0" smtClean="0"/>
              <a:t>；</a:t>
            </a:r>
            <a:r>
              <a:rPr lang="en-US" altLang="zh-CN" dirty="0"/>
              <a:t> </a:t>
            </a:r>
            <a:r>
              <a:rPr lang="en-US" altLang="zh-CN" dirty="0" err="1" smtClean="0"/>
              <a:t>lvm</a:t>
            </a:r>
            <a:r>
              <a:rPr lang="zh-CN" altLang="en-US" dirty="0" smtClean="0"/>
              <a:t>拷贝，</a:t>
            </a:r>
            <a:r>
              <a:rPr lang="en-US" altLang="zh-CN" dirty="0"/>
              <a:t> 23</a:t>
            </a:r>
            <a:r>
              <a:rPr lang="zh-CN" altLang="zh-CN" dirty="0"/>
              <a:t>分</a:t>
            </a:r>
            <a:r>
              <a:rPr lang="en-US" altLang="zh-CN" dirty="0"/>
              <a:t>5</a:t>
            </a:r>
            <a:r>
              <a:rPr lang="zh-CN" altLang="zh-CN" dirty="0" smtClean="0"/>
              <a:t>秒</a:t>
            </a:r>
            <a:endParaRPr lang="en-US" altLang="zh-CN" dirty="0" smtClean="0"/>
          </a:p>
          <a:p>
            <a:pPr lvl="1"/>
            <a:r>
              <a:rPr lang="zh-CN" altLang="en-US" dirty="0"/>
              <a:t>导</a:t>
            </a:r>
            <a:r>
              <a:rPr lang="zh-CN" altLang="en-US" dirty="0" smtClean="0"/>
              <a:t>入用时：</a:t>
            </a:r>
            <a:r>
              <a:rPr lang="en-US" altLang="zh-CN" dirty="0"/>
              <a:t> 5</a:t>
            </a:r>
            <a:r>
              <a:rPr lang="zh-CN" altLang="zh-CN" dirty="0"/>
              <a:t>分</a:t>
            </a:r>
            <a:r>
              <a:rPr lang="en-US" altLang="zh-CN" dirty="0"/>
              <a:t>49</a:t>
            </a:r>
            <a:r>
              <a:rPr lang="zh-CN" altLang="zh-CN" dirty="0"/>
              <a:t>秒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73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实现说明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该部分将说明一致性的实现原理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flush table</a:t>
            </a:r>
            <a:r>
              <a:rPr lang="zh-CN" altLang="en-US" dirty="0" smtClean="0"/>
              <a:t>确保数据写盘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通过设置服务器只读，禁止服务发生改变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通过记录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状态，在指定位置开启复制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  <p:grpSp>
        <p:nvGrpSpPr>
          <p:cNvPr id="5" name="画布 1"/>
          <p:cNvGrpSpPr/>
          <p:nvPr/>
        </p:nvGrpSpPr>
        <p:grpSpPr>
          <a:xfrm>
            <a:off x="1163701" y="3540442"/>
            <a:ext cx="5495036" cy="2520315"/>
            <a:chOff x="0" y="0"/>
            <a:chExt cx="5274310" cy="2520315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274310" cy="2520315"/>
            </a:xfrm>
            <a:prstGeom prst="rect">
              <a:avLst/>
            </a:prstGeom>
          </p:spPr>
        </p:sp>
        <p:sp>
          <p:nvSpPr>
            <p:cNvPr id="7" name="矩形 6"/>
            <p:cNvSpPr/>
            <p:nvPr/>
          </p:nvSpPr>
          <p:spPr>
            <a:xfrm>
              <a:off x="1908313" y="286247"/>
              <a:ext cx="1463040" cy="310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flush tables</a:t>
              </a:r>
              <a:r>
                <a: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为只读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908313" y="832010"/>
              <a:ext cx="1463040" cy="30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设置服务器只读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916265" y="1953142"/>
              <a:ext cx="1463040" cy="309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export</a:t>
              </a:r>
              <a:r>
                <a: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数据库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908313" y="1396549"/>
              <a:ext cx="1463040" cy="3086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记录</a:t>
              </a:r>
              <a:r>
                <a:rPr lang="en-US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master</a:t>
              </a:r>
              <a:r>
                <a: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状态</a:t>
              </a:r>
            </a:p>
          </p:txBody>
        </p:sp>
        <p:cxnSp>
          <p:nvCxnSpPr>
            <p:cNvPr id="11" name="直接箭头连接符 10"/>
            <p:cNvCxnSpPr>
              <a:stCxn id="7" idx="2"/>
              <a:endCxn id="8" idx="0"/>
            </p:cNvCxnSpPr>
            <p:nvPr/>
          </p:nvCxnSpPr>
          <p:spPr>
            <a:xfrm>
              <a:off x="2639833" y="596348"/>
              <a:ext cx="0" cy="235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2"/>
              <a:endCxn id="10" idx="0"/>
            </p:cNvCxnSpPr>
            <p:nvPr/>
          </p:nvCxnSpPr>
          <p:spPr>
            <a:xfrm>
              <a:off x="2639833" y="1141890"/>
              <a:ext cx="0" cy="254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10" idx="2"/>
              <a:endCxn id="9" idx="0"/>
            </p:cNvCxnSpPr>
            <p:nvPr/>
          </p:nvCxnSpPr>
          <p:spPr>
            <a:xfrm>
              <a:off x="2639833" y="1705159"/>
              <a:ext cx="7952" cy="247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407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实现说明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直接拷贝和</a:t>
            </a:r>
            <a:r>
              <a:rPr lang="en-US" altLang="zh-CN" dirty="0" err="1" smtClean="0"/>
              <a:t>lvm</a:t>
            </a:r>
            <a:r>
              <a:rPr lang="zh-CN" altLang="en-US" dirty="0" smtClean="0"/>
              <a:t>拷贝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直接拷贝需要在所有导出并拷贝后恢复实例状态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Lvm</a:t>
            </a:r>
            <a:r>
              <a:rPr lang="zh-CN" altLang="en-US" dirty="0" smtClean="0"/>
              <a:t>拷贝在创建快照后即可恢复实例状态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前者锁住实例时间较长，但拷贝时间短；后者上锁时间短，但拷贝时间较长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  <p:grpSp>
        <p:nvGrpSpPr>
          <p:cNvPr id="14" name="画布 11"/>
          <p:cNvGrpSpPr/>
          <p:nvPr/>
        </p:nvGrpSpPr>
        <p:grpSpPr>
          <a:xfrm>
            <a:off x="4958461" y="3536632"/>
            <a:ext cx="5274310" cy="3076575"/>
            <a:chOff x="0" y="0"/>
            <a:chExt cx="5274310" cy="3076575"/>
          </a:xfrm>
        </p:grpSpPr>
        <p:sp>
          <p:nvSpPr>
            <p:cNvPr id="15" name="矩形 14"/>
            <p:cNvSpPr/>
            <p:nvPr/>
          </p:nvSpPr>
          <p:spPr>
            <a:xfrm>
              <a:off x="0" y="0"/>
              <a:ext cx="5274310" cy="3076575"/>
            </a:xfrm>
            <a:prstGeom prst="rect">
              <a:avLst/>
            </a:prstGeom>
          </p:spPr>
        </p:sp>
        <p:sp>
          <p:nvSpPr>
            <p:cNvPr id="16" name="矩形 15"/>
            <p:cNvSpPr/>
            <p:nvPr/>
          </p:nvSpPr>
          <p:spPr>
            <a:xfrm>
              <a:off x="1913384" y="267464"/>
              <a:ext cx="1463040" cy="30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逐个表导出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929287" y="816104"/>
              <a:ext cx="1463040" cy="30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创建快照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945190" y="1364744"/>
              <a:ext cx="1463040" cy="30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恢复实例状态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953140" y="1913384"/>
              <a:ext cx="1463040" cy="30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拷贝数据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969042" y="2462024"/>
              <a:ext cx="1463040" cy="30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删除快照</a:t>
              </a:r>
            </a:p>
          </p:txBody>
        </p:sp>
        <p:cxnSp>
          <p:nvCxnSpPr>
            <p:cNvPr id="21" name="直接箭头连接符 20"/>
            <p:cNvCxnSpPr>
              <a:stCxn id="16" idx="2"/>
              <a:endCxn id="17" idx="0"/>
            </p:cNvCxnSpPr>
            <p:nvPr/>
          </p:nvCxnSpPr>
          <p:spPr>
            <a:xfrm>
              <a:off x="2644904" y="577344"/>
              <a:ext cx="15903" cy="238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7" idx="2"/>
              <a:endCxn id="18" idx="0"/>
            </p:cNvCxnSpPr>
            <p:nvPr/>
          </p:nvCxnSpPr>
          <p:spPr>
            <a:xfrm>
              <a:off x="2660807" y="1125984"/>
              <a:ext cx="15903" cy="238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8" idx="2"/>
              <a:endCxn id="19" idx="0"/>
            </p:cNvCxnSpPr>
            <p:nvPr/>
          </p:nvCxnSpPr>
          <p:spPr>
            <a:xfrm>
              <a:off x="2676710" y="1674624"/>
              <a:ext cx="7950" cy="238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9" idx="2"/>
              <a:endCxn id="20" idx="0"/>
            </p:cNvCxnSpPr>
            <p:nvPr/>
          </p:nvCxnSpPr>
          <p:spPr>
            <a:xfrm>
              <a:off x="2684660" y="2223264"/>
              <a:ext cx="15902" cy="238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画布 31"/>
          <p:cNvGrpSpPr/>
          <p:nvPr/>
        </p:nvGrpSpPr>
        <p:grpSpPr>
          <a:xfrm>
            <a:off x="963471" y="4052507"/>
            <a:ext cx="5274310" cy="1979295"/>
            <a:chOff x="0" y="0"/>
            <a:chExt cx="5274310" cy="1979295"/>
          </a:xfrm>
        </p:grpSpPr>
        <p:sp>
          <p:nvSpPr>
            <p:cNvPr id="26" name="矩形 25"/>
            <p:cNvSpPr/>
            <p:nvPr/>
          </p:nvSpPr>
          <p:spPr>
            <a:xfrm>
              <a:off x="0" y="0"/>
              <a:ext cx="5274310" cy="1979295"/>
            </a:xfrm>
            <a:prstGeom prst="rect">
              <a:avLst/>
            </a:prstGeom>
          </p:spPr>
        </p:sp>
        <p:sp>
          <p:nvSpPr>
            <p:cNvPr id="27" name="矩形 26"/>
            <p:cNvSpPr/>
            <p:nvPr/>
          </p:nvSpPr>
          <p:spPr>
            <a:xfrm>
              <a:off x="1913384" y="291318"/>
              <a:ext cx="1463040" cy="30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逐个表导出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929287" y="839958"/>
              <a:ext cx="1463040" cy="30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拷贝数据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945190" y="1388598"/>
              <a:ext cx="1463040" cy="30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恢复实例状态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2644904" y="601198"/>
              <a:ext cx="15903" cy="238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2660807" y="1149838"/>
              <a:ext cx="15903" cy="238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13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5.6.12/5.6.21/5.7.17</a:t>
            </a:r>
          </a:p>
          <a:p>
            <a:r>
              <a:rPr lang="zh-CN" altLang="en-US" dirty="0" smtClean="0"/>
              <a:t>功能点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11</a:t>
            </a:r>
            <a:r>
              <a:rPr lang="zh-CN" altLang="en-US" dirty="0" smtClean="0"/>
              <a:t>个线上运行功能</a:t>
            </a:r>
            <a:endParaRPr lang="en-US" altLang="zh-CN" dirty="0" smtClean="0"/>
          </a:p>
          <a:p>
            <a:pPr lvl="1"/>
            <a:r>
              <a:rPr lang="en-US" altLang="zh-CN" dirty="0"/>
              <a:t>1</a:t>
            </a:r>
            <a:r>
              <a:rPr lang="zh-CN" altLang="en-US" dirty="0" smtClean="0"/>
              <a:t>个探索性开发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6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源码改造经验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太深的源码改造将影响版本升级。在享受新版本和自定制中存在一个平衡。由此，总结下来一些原则减少版本升级中的问题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、尽可能的利用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原有的函数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、尽可能通过插件来完成功能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、如果不可避免要进行代码修改，则尽可能通过新增函数</a:t>
            </a:r>
            <a:r>
              <a:rPr lang="en-US" altLang="zh-CN" dirty="0" smtClean="0"/>
              <a:t>/</a:t>
            </a:r>
            <a:r>
              <a:rPr lang="zh-CN" altLang="en-US" dirty="0"/>
              <a:t>源</a:t>
            </a:r>
            <a:r>
              <a:rPr lang="zh-CN" altLang="en-US" dirty="0" smtClean="0"/>
              <a:t>文件方式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、尽可能不要尝试去解析并修改数据内容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、尽可能不要触动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的运行机制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29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异步复制的移植失败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遇到问题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5.6.12</a:t>
            </a:r>
            <a:r>
              <a:rPr lang="zh-CN" altLang="en-US" dirty="0" smtClean="0"/>
              <a:t>代码移植到</a:t>
            </a:r>
            <a:r>
              <a:rPr lang="en-US" altLang="zh-CN" dirty="0" smtClean="0"/>
              <a:t>5.6.21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服务器出现宕机</a:t>
            </a:r>
            <a:endParaRPr lang="en-US" altLang="zh-CN" dirty="0" smtClean="0"/>
          </a:p>
          <a:p>
            <a:r>
              <a:rPr lang="zh-CN" altLang="en-US" dirty="0" smtClean="0"/>
              <a:t>无法定位问题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由于错误出现位置的随机性，而且出现问题的间隔较长，无法准确重现问题，最终只能放弃这个功能</a:t>
            </a:r>
            <a:endParaRPr lang="en-US" altLang="zh-CN" dirty="0" smtClean="0"/>
          </a:p>
          <a:p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该修改改变了复制分发的运行机制，当代码出现变化后，在原理层面就无法</a:t>
            </a:r>
            <a:endParaRPr lang="en-US" altLang="zh-CN" dirty="0" smtClean="0"/>
          </a:p>
          <a:p>
            <a:r>
              <a:rPr lang="zh-CN" altLang="en-US" dirty="0" smtClean="0"/>
              <a:t>教训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尽可能避免触动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的运行机制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0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flashback</a:t>
            </a:r>
            <a:r>
              <a:rPr lang="zh-CN" altLang="en-US" dirty="0" smtClean="0"/>
              <a:t>的两次移植的差异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UPDATE</a:t>
            </a:r>
            <a:r>
              <a:rPr lang="zh-CN" altLang="en-US" dirty="0" smtClean="0"/>
              <a:t>回滚的两个思路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内存中互换行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/>
              <a:t>在输出文本中交换</a:t>
            </a:r>
            <a:r>
              <a:rPr lang="en-US" altLang="zh-CN" dirty="0"/>
              <a:t>set</a:t>
            </a:r>
            <a:r>
              <a:rPr lang="zh-CN" altLang="en-US" dirty="0"/>
              <a:t>和</a:t>
            </a:r>
            <a:r>
              <a:rPr lang="en-US" altLang="zh-CN" dirty="0"/>
              <a:t>where</a:t>
            </a:r>
            <a:r>
              <a:rPr lang="zh-CN" altLang="en-US" dirty="0"/>
              <a:t>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en-US" altLang="zh-CN" dirty="0" smtClean="0"/>
              <a:t>5.6.X</a:t>
            </a:r>
            <a:r>
              <a:rPr lang="zh-CN" altLang="en-US" dirty="0" smtClean="0"/>
              <a:t>上的移植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代码相近，写入文件的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事件完全一致，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工作相对简单</a:t>
            </a:r>
            <a:endParaRPr lang="en-US" altLang="zh-CN" dirty="0" smtClean="0"/>
          </a:p>
          <a:p>
            <a:r>
              <a:rPr lang="en-US" altLang="zh-CN" dirty="0" smtClean="0"/>
              <a:t>5.7.17</a:t>
            </a:r>
            <a:r>
              <a:rPr lang="zh-CN" altLang="en-US" dirty="0" smtClean="0"/>
              <a:t>上的移植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新增数据类型增加，需要继续升级</a:t>
            </a:r>
            <a:endParaRPr lang="en-US" altLang="zh-CN" dirty="0" smtClean="0"/>
          </a:p>
          <a:p>
            <a:r>
              <a:rPr lang="zh-CN" altLang="en-US" dirty="0"/>
              <a:t>得失</a:t>
            </a:r>
            <a:endParaRPr lang="en-US" altLang="zh-CN" dirty="0"/>
          </a:p>
          <a:p>
            <a:pPr lvl="1"/>
            <a:r>
              <a:rPr lang="zh-CN" altLang="en-US" dirty="0"/>
              <a:t>前者尽可能还原数据为</a:t>
            </a:r>
            <a:r>
              <a:rPr lang="en-US" altLang="zh-CN" dirty="0" err="1"/>
              <a:t>binlog</a:t>
            </a:r>
            <a:r>
              <a:rPr lang="zh-CN" altLang="en-US" dirty="0"/>
              <a:t>模式，其结果可直接由</a:t>
            </a:r>
            <a:r>
              <a:rPr lang="en-US" altLang="zh-CN" dirty="0" err="1"/>
              <a:t>mysql</a:t>
            </a:r>
            <a:r>
              <a:rPr lang="zh-CN" altLang="en-US" dirty="0"/>
              <a:t>使用进行还原工作，但在升级过程中需要更多的修改</a:t>
            </a:r>
            <a:r>
              <a:rPr lang="en-US" altLang="zh-CN" dirty="0"/>
              <a:t>MySQL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/>
            <a:r>
              <a:rPr lang="zh-CN" altLang="en-US" dirty="0"/>
              <a:t>后者减少对</a:t>
            </a:r>
            <a:r>
              <a:rPr lang="en-US" altLang="zh-CN" dirty="0"/>
              <a:t>MySQL</a:t>
            </a:r>
            <a:r>
              <a:rPr lang="zh-CN" altLang="en-US" dirty="0"/>
              <a:t>代码的修改，但只能处理</a:t>
            </a:r>
            <a:r>
              <a:rPr lang="en-US" altLang="zh-CN" dirty="0"/>
              <a:t>-v</a:t>
            </a:r>
            <a:r>
              <a:rPr lang="zh-CN" altLang="en-US" dirty="0"/>
              <a:t>参数所生成的文本结果，失去原有的</a:t>
            </a:r>
            <a:r>
              <a:rPr lang="zh-CN" altLang="en-US" dirty="0" smtClean="0"/>
              <a:t>便利性</a:t>
            </a:r>
            <a:endParaRPr lang="en-US" altLang="zh-CN" dirty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尽可能少改动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源码，把更多工作留给外部的工具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7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5.6.X</a:t>
            </a:r>
            <a:endParaRPr lang="zh-CN" altLang="en-US" dirty="0"/>
          </a:p>
        </p:txBody>
      </p:sp>
      <p:grpSp>
        <p:nvGrpSpPr>
          <p:cNvPr id="24" name="画布 18"/>
          <p:cNvGrpSpPr/>
          <p:nvPr/>
        </p:nvGrpSpPr>
        <p:grpSpPr>
          <a:xfrm>
            <a:off x="838200" y="1609344"/>
            <a:ext cx="10515600" cy="4828032"/>
            <a:chOff x="0" y="0"/>
            <a:chExt cx="5961380" cy="3722370"/>
          </a:xfrm>
        </p:grpSpPr>
        <p:sp>
          <p:nvSpPr>
            <p:cNvPr id="25" name="矩形 24"/>
            <p:cNvSpPr/>
            <p:nvPr/>
          </p:nvSpPr>
          <p:spPr>
            <a:xfrm>
              <a:off x="0" y="0"/>
              <a:ext cx="5961380" cy="3722370"/>
            </a:xfrm>
            <a:prstGeom prst="rect">
              <a:avLst/>
            </a:prstGeom>
          </p:spPr>
        </p:sp>
        <p:sp>
          <p:nvSpPr>
            <p:cNvPr id="26" name="矩形 25"/>
            <p:cNvSpPr/>
            <p:nvPr/>
          </p:nvSpPr>
          <p:spPr>
            <a:xfrm>
              <a:off x="885134" y="1660545"/>
              <a:ext cx="1119226" cy="285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原始数据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878177" y="2177045"/>
              <a:ext cx="1118870" cy="285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修改后数据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97507" y="1045912"/>
              <a:ext cx="1887323" cy="164592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70584" y="1199410"/>
              <a:ext cx="1302105" cy="3439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内存中</a:t>
              </a:r>
              <a:r>
                <a:rPr lang="en-US" sz="2000" kern="10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event</a:t>
              </a:r>
              <a:r>
                <a:rPr lang="zh-CN" sz="2000" kern="10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事件</a:t>
              </a:r>
              <a:endParaRPr lang="zh-CN" sz="20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3343" y="1659260"/>
              <a:ext cx="577901" cy="285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位置</a:t>
              </a:r>
              <a:r>
                <a:rPr lang="en-US" sz="2000" kern="10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20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0463" y="2177048"/>
              <a:ext cx="577850" cy="285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位置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442649" y="1657379"/>
              <a:ext cx="1118870" cy="285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修改后数据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435664" y="2173634"/>
              <a:ext cx="1118870" cy="284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原始数据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54944" y="1042699"/>
              <a:ext cx="1887220" cy="164528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128324" y="1195734"/>
              <a:ext cx="1301750" cy="3435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内存中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event</a:t>
              </a:r>
              <a:r>
                <a:rPr lang="zh-CN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事件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820984" y="1656109"/>
              <a:ext cx="577850" cy="285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位置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817809" y="2173634"/>
              <a:ext cx="57785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位置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754874" y="1045751"/>
              <a:ext cx="446227" cy="16418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打印事件</a:t>
              </a:r>
              <a:endParaRPr lang="zh-CN" sz="20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198991" y="1050357"/>
              <a:ext cx="445770" cy="1641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交换内存数据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0" name="右箭头 39"/>
            <p:cNvSpPr/>
            <p:nvPr/>
          </p:nvSpPr>
          <p:spPr>
            <a:xfrm>
              <a:off x="2084674" y="1777593"/>
              <a:ext cx="114151" cy="1536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右箭头 40"/>
            <p:cNvSpPr/>
            <p:nvPr/>
          </p:nvSpPr>
          <p:spPr>
            <a:xfrm>
              <a:off x="2645219" y="1774713"/>
              <a:ext cx="113665" cy="1530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右箭头 41"/>
            <p:cNvSpPr/>
            <p:nvPr/>
          </p:nvSpPr>
          <p:spPr>
            <a:xfrm>
              <a:off x="4642269" y="1785488"/>
              <a:ext cx="113030" cy="1530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322583" y="1042699"/>
              <a:ext cx="445770" cy="1641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SQL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4" name="右箭头 43"/>
            <p:cNvSpPr/>
            <p:nvPr/>
          </p:nvSpPr>
          <p:spPr>
            <a:xfrm>
              <a:off x="5200696" y="1792803"/>
              <a:ext cx="112395" cy="1530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39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5.6.12</a:t>
            </a:r>
            <a:r>
              <a:rPr lang="zh-CN" altLang="en-US" dirty="0" smtClean="0"/>
              <a:t>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异步</a:t>
            </a:r>
            <a:r>
              <a:rPr lang="zh-CN" altLang="en-US" dirty="0" smtClean="0"/>
              <a:t>复制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针对携程监控场景的自定义改造</a:t>
            </a:r>
            <a:endParaRPr lang="en-US" altLang="zh-CN" dirty="0" smtClean="0"/>
          </a:p>
          <a:p>
            <a:r>
              <a:rPr lang="en-US" altLang="zh-CN" dirty="0" smtClean="0"/>
              <a:t>flashback</a:t>
            </a:r>
            <a:r>
              <a:rPr lang="zh-CN" altLang="en-US" dirty="0" smtClean="0"/>
              <a:t>功能的移植</a:t>
            </a:r>
            <a:endParaRPr lang="en-US" altLang="zh-CN" dirty="0" smtClean="0"/>
          </a:p>
          <a:p>
            <a:pPr lvl="1"/>
            <a:r>
              <a:rPr lang="zh-CN" altLang="en-US" dirty="0"/>
              <a:t>移植自阿里数据库专家彭立</a:t>
            </a:r>
            <a:r>
              <a:rPr lang="zh-CN" altLang="en-US" dirty="0" smtClean="0"/>
              <a:t>勋所开发的代码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10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5.7.X</a:t>
            </a:r>
            <a:endParaRPr lang="zh-CN" altLang="en-US" dirty="0"/>
          </a:p>
        </p:txBody>
      </p:sp>
      <p:grpSp>
        <p:nvGrpSpPr>
          <p:cNvPr id="4" name="画布 18"/>
          <p:cNvGrpSpPr/>
          <p:nvPr/>
        </p:nvGrpSpPr>
        <p:grpSpPr>
          <a:xfrm>
            <a:off x="838200" y="1690688"/>
            <a:ext cx="10515600" cy="4512945"/>
            <a:chOff x="0" y="0"/>
            <a:chExt cx="5961380" cy="4512945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5961380" cy="4512945"/>
            </a:xfrm>
            <a:prstGeom prst="rect">
              <a:avLst/>
            </a:prstGeom>
          </p:spPr>
        </p:sp>
        <p:sp>
          <p:nvSpPr>
            <p:cNvPr id="6" name="矩形 5"/>
            <p:cNvSpPr/>
            <p:nvPr/>
          </p:nvSpPr>
          <p:spPr>
            <a:xfrm>
              <a:off x="1623966" y="863189"/>
              <a:ext cx="1119226" cy="285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原始数据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617009" y="1379689"/>
              <a:ext cx="1118870" cy="285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修改后数据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36339" y="248556"/>
              <a:ext cx="1887323" cy="164592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09416" y="402054"/>
              <a:ext cx="1302105" cy="3439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内存中</a:t>
              </a:r>
              <a:r>
                <a:rPr lang="en-US" sz="2000" kern="10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event</a:t>
              </a:r>
              <a:r>
                <a:rPr lang="zh-CN" sz="2000" kern="10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事件</a:t>
              </a:r>
              <a:endParaRPr lang="zh-CN" sz="20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02175" y="861904"/>
              <a:ext cx="577901" cy="285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位置</a:t>
              </a:r>
              <a:r>
                <a:rPr lang="en-US" sz="2000" kern="10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20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99295" y="1379692"/>
              <a:ext cx="577850" cy="285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位置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33391" y="248395"/>
              <a:ext cx="446227" cy="16418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打印事件</a:t>
              </a:r>
              <a:endParaRPr lang="zh-CN" sz="20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2820786" y="988132"/>
              <a:ext cx="113030" cy="1530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500876" y="245343"/>
              <a:ext cx="1261315" cy="1641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SQL</a:t>
              </a: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endParaRPr lang="en-US" dirty="0" smtClean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dirty="0" smtClean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UPDATE</a:t>
              </a:r>
              <a:endParaRPr 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dirty="0" smtClean="0"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SET</a:t>
              </a:r>
              <a:endParaRPr lang="zh-CN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zh-CN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修改后数据</a:t>
              </a:r>
              <a:endParaRPr 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dirty="0" smtClean="0"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where</a:t>
              </a:r>
              <a:endParaRPr lang="zh-CN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zh-CN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原始数据</a:t>
              </a:r>
              <a:endParaRPr 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379213" y="995447"/>
              <a:ext cx="112395" cy="1530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635795" y="2970467"/>
              <a:ext cx="1118870" cy="285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原始数据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628810" y="3486722"/>
              <a:ext cx="1118235" cy="285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修改后数据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48090" y="2355787"/>
              <a:ext cx="1886585" cy="164592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320835" y="2509457"/>
              <a:ext cx="1301750" cy="3435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内存中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event</a:t>
              </a:r>
              <a:r>
                <a:rPr lang="zh-CN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事件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4130" y="2969197"/>
              <a:ext cx="577850" cy="285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位置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10955" y="3486722"/>
              <a:ext cx="577215" cy="285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位置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945165" y="2355787"/>
              <a:ext cx="445770" cy="1641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打印事件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右箭头 22"/>
            <p:cNvSpPr/>
            <p:nvPr/>
          </p:nvSpPr>
          <p:spPr>
            <a:xfrm>
              <a:off x="2832135" y="3095562"/>
              <a:ext cx="112395" cy="1530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512220" y="2352612"/>
              <a:ext cx="1261110" cy="1641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SQL</a:t>
              </a: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endParaRPr lang="en-US" dirty="0" smtClean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dirty="0" smtClean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UPDATE</a:t>
              </a:r>
              <a:endParaRPr 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CN" dirty="0" smtClean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where</a:t>
              </a:r>
              <a:endParaRPr lang="zh-CN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zh-CN" altLang="zh-CN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修改后数据</a:t>
              </a:r>
              <a:endParaRPr 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CN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SET</a:t>
              </a:r>
              <a:endParaRPr lang="zh-CN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zh-CN" altLang="zh-CN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原始数据</a:t>
              </a:r>
              <a:endParaRPr 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3396564" y="3102547"/>
              <a:ext cx="111760" cy="1530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04826" y="2157984"/>
              <a:ext cx="5501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182880" y="438852"/>
              <a:ext cx="641469" cy="1272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正常打印方式</a:t>
              </a:r>
              <a:endParaRPr lang="zh-CN" sz="20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23891" y="2484288"/>
              <a:ext cx="574974" cy="12725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回滚打印方式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0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画布 121"/>
          <p:cNvGrpSpPr/>
          <p:nvPr/>
        </p:nvGrpSpPr>
        <p:grpSpPr>
          <a:xfrm>
            <a:off x="3367405" y="1680400"/>
            <a:ext cx="5274310" cy="3076575"/>
            <a:chOff x="0" y="0"/>
            <a:chExt cx="5274310" cy="3076575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274310" cy="3076575"/>
            </a:xfrm>
            <a:prstGeom prst="rect">
              <a:avLst/>
            </a:prstGeom>
          </p:spPr>
        </p:sp>
        <p:sp>
          <p:nvSpPr>
            <p:cNvPr id="7" name="矩形 6"/>
            <p:cNvSpPr/>
            <p:nvPr/>
          </p:nvSpPr>
          <p:spPr>
            <a:xfrm>
              <a:off x="8944" y="0"/>
              <a:ext cx="5256421" cy="30765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9600" kern="100" dirty="0" smtClean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路在远方</a:t>
              </a:r>
              <a:endParaRPr lang="zh-CN" sz="9600" kern="100" dirty="0">
                <a:solidFill>
                  <a:schemeClr val="tx1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6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源码地址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5.6.12</a:t>
            </a:r>
          </a:p>
          <a:p>
            <a:pPr lvl="1"/>
            <a:r>
              <a:rPr lang="en-US" altLang="zh-CN" dirty="0" smtClean="0">
                <a:hlinkClick r:id="rId3"/>
              </a:rPr>
              <a:t>https://github.com/ctripopsdba/mysql-5.6.12</a:t>
            </a:r>
            <a:endParaRPr lang="en-US" altLang="zh-CN" dirty="0" smtClean="0"/>
          </a:p>
          <a:p>
            <a:r>
              <a:rPr lang="en-US" altLang="zh-CN" dirty="0" smtClean="0"/>
              <a:t>5.6.21</a:t>
            </a:r>
          </a:p>
          <a:p>
            <a:pPr lvl="1"/>
            <a:r>
              <a:rPr lang="en-US" altLang="zh-CN" dirty="0" smtClean="0">
                <a:hlinkClick r:id="rId4"/>
              </a:rPr>
              <a:t>https://github.com/ctripopsdba/mysql-5.6.21</a:t>
            </a:r>
            <a:endParaRPr lang="en-US" altLang="zh-CN" dirty="0" smtClean="0"/>
          </a:p>
          <a:p>
            <a:r>
              <a:rPr lang="en-US" altLang="zh-CN" dirty="0" smtClean="0"/>
              <a:t>5.7.1X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github.com/ctripopsdba/mysql-5.7.17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github.com/ctripopsdba/mysql-5.7.18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0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354003"/>
          </a:xfrm>
        </p:spPr>
        <p:txBody>
          <a:bodyPr/>
          <a:lstStyle/>
          <a:p>
            <a:pPr algn="ctr"/>
            <a:endParaRPr lang="zh-CN" altLang="en-US" dirty="0"/>
          </a:p>
        </p:txBody>
      </p:sp>
      <p:pic>
        <p:nvPicPr>
          <p:cNvPr id="1026" name="Picture 2" descr="“携程 说走就走 图片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27" y="82296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48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异步复制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Zabbix</a:t>
            </a:r>
            <a:r>
              <a:rPr lang="zh-CN" altLang="en-US" dirty="0" smtClean="0"/>
              <a:t>监控下，复制分发延迟情况比较严重</a:t>
            </a:r>
            <a:endParaRPr lang="en-US" altLang="zh-CN" dirty="0" smtClean="0"/>
          </a:p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部分表的</a:t>
            </a:r>
            <a:r>
              <a:rPr lang="en-US" altLang="zh-CN" dirty="0" smtClean="0"/>
              <a:t>update/insert</a:t>
            </a:r>
            <a:r>
              <a:rPr lang="zh-CN" altLang="en-US" dirty="0" smtClean="0"/>
              <a:t>的操作集中，且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相关性不强</a:t>
            </a:r>
            <a:endParaRPr lang="en-US" altLang="zh-CN" dirty="0" smtClean="0"/>
          </a:p>
          <a:p>
            <a:r>
              <a:rPr lang="zh-CN" altLang="en-US" dirty="0" smtClean="0"/>
              <a:t>改造目标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的写入效率</a:t>
            </a:r>
            <a:endParaRPr lang="en-US" altLang="zh-CN" dirty="0" smtClean="0"/>
          </a:p>
          <a:p>
            <a:r>
              <a:rPr lang="zh-CN" altLang="en-US" dirty="0" smtClean="0"/>
              <a:t>改造手段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针对特定表的</a:t>
            </a:r>
            <a:r>
              <a:rPr lang="en-US" altLang="zh-CN" dirty="0" smtClean="0"/>
              <a:t>DML SQL</a:t>
            </a:r>
            <a:r>
              <a:rPr lang="zh-CN" altLang="en-US" dirty="0" smtClean="0"/>
              <a:t>进行事务拆分，由单线程转为多线程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78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改造原理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6696" y="1463040"/>
            <a:ext cx="10177271" cy="49651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51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异步</a:t>
            </a:r>
            <a:r>
              <a:rPr lang="zh-CN" altLang="en-US" dirty="0" smtClean="0"/>
              <a:t>复制对比测试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9264" y="1399032"/>
            <a:ext cx="10384536" cy="47365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94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画布 121"/>
          <p:cNvGrpSpPr/>
          <p:nvPr/>
        </p:nvGrpSpPr>
        <p:grpSpPr>
          <a:xfrm>
            <a:off x="3367405" y="1680400"/>
            <a:ext cx="5274310" cy="3076575"/>
            <a:chOff x="0" y="0"/>
            <a:chExt cx="5274310" cy="3076575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274310" cy="3076575"/>
            </a:xfrm>
            <a:prstGeom prst="rect">
              <a:avLst/>
            </a:prstGeom>
          </p:spPr>
        </p:sp>
        <p:sp>
          <p:nvSpPr>
            <p:cNvPr id="7" name="矩形 6"/>
            <p:cNvSpPr/>
            <p:nvPr/>
          </p:nvSpPr>
          <p:spPr>
            <a:xfrm>
              <a:off x="8944" y="0"/>
              <a:ext cx="5256421" cy="30765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9600" kern="10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初试啼声</a:t>
              </a:r>
              <a:endParaRPr lang="zh-CN" sz="96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8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5.6.21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移植工作</a:t>
            </a:r>
            <a:endParaRPr lang="en-US" altLang="zh-CN" dirty="0" smtClean="0"/>
          </a:p>
          <a:p>
            <a:pPr lvl="1"/>
            <a:r>
              <a:rPr lang="en-US" altLang="zh-CN" dirty="0"/>
              <a:t>flashback</a:t>
            </a:r>
            <a:r>
              <a:rPr lang="zh-CN" altLang="en-US" dirty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新增修改</a:t>
            </a:r>
            <a:endParaRPr lang="en-US" altLang="zh-CN" dirty="0" smtClean="0"/>
          </a:p>
          <a:p>
            <a:pPr lvl="1"/>
            <a:r>
              <a:rPr lang="zh-CN" altLang="en-US" dirty="0"/>
              <a:t>审计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Slow log</a:t>
            </a:r>
            <a:r>
              <a:rPr lang="zh-CN" altLang="en-US" dirty="0" smtClean="0"/>
              <a:t>功能增强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Show </a:t>
            </a:r>
            <a:r>
              <a:rPr lang="en-US" altLang="zh-CN" dirty="0" err="1" smtClean="0"/>
              <a:t>processlist</a:t>
            </a:r>
            <a:r>
              <a:rPr lang="zh-CN" altLang="en-US" dirty="0" smtClean="0"/>
              <a:t>功能增强</a:t>
            </a:r>
            <a:endParaRPr lang="en-US" altLang="zh-CN" dirty="0" smtClean="0"/>
          </a:p>
          <a:p>
            <a:r>
              <a:rPr lang="zh-CN" altLang="en-US" dirty="0" smtClean="0"/>
              <a:t>探索性功能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时间序列存储引擎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05500"/>
            <a:ext cx="5057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84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20709</TotalTime>
  <Words>1391</Words>
  <Application>Microsoft Office PowerPoint</Application>
  <PresentationFormat>宽屏</PresentationFormat>
  <Paragraphs>335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携程MySQL源码开发实践</vt:lpstr>
      <vt:lpstr>关于我</vt:lpstr>
      <vt:lpstr>版本历程</vt:lpstr>
      <vt:lpstr>5.6.12的工作</vt:lpstr>
      <vt:lpstr>异步复制</vt:lpstr>
      <vt:lpstr>改造原理</vt:lpstr>
      <vt:lpstr>异步复制对比测试</vt:lpstr>
      <vt:lpstr>PowerPoint 演示文稿</vt:lpstr>
      <vt:lpstr>5.6.21</vt:lpstr>
      <vt:lpstr>审计插件</vt:lpstr>
      <vt:lpstr>原理图</vt:lpstr>
      <vt:lpstr>审计代码</vt:lpstr>
      <vt:lpstr>Slow log功能增强</vt:lpstr>
      <vt:lpstr>PowerPoint 演示文稿</vt:lpstr>
      <vt:lpstr>Show processlist功能增强</vt:lpstr>
      <vt:lpstr>时间序列存储引擎</vt:lpstr>
      <vt:lpstr>时间序列存储引擎-运维视图</vt:lpstr>
      <vt:lpstr>时间序列存储引擎-运行视图</vt:lpstr>
      <vt:lpstr>时间序列存储引擎-插入性能对比</vt:lpstr>
      <vt:lpstr>时间序列存储引擎-源码</vt:lpstr>
      <vt:lpstr>PowerPoint 演示文稿</vt:lpstr>
      <vt:lpstr>5.7.1X</vt:lpstr>
      <vt:lpstr>binlog中的invoker</vt:lpstr>
      <vt:lpstr>mysqlfbtool</vt:lpstr>
      <vt:lpstr>Invoker&amp;Flashback&amp;Mysqlfbtool</vt:lpstr>
      <vt:lpstr>保留连接的改造</vt:lpstr>
      <vt:lpstr>performance shcema改进</vt:lpstr>
      <vt:lpstr>performance shcema的运行图</vt:lpstr>
      <vt:lpstr>线程池</vt:lpstr>
      <vt:lpstr>线程池实现</vt:lpstr>
      <vt:lpstr>RPM打包开发</vt:lpstr>
      <vt:lpstr>物理文件的备份与恢复</vt:lpstr>
      <vt:lpstr>实现说明</vt:lpstr>
      <vt:lpstr>实现说明</vt:lpstr>
      <vt:lpstr>总结</vt:lpstr>
      <vt:lpstr>源码改造经验</vt:lpstr>
      <vt:lpstr>异步复制的移植失败</vt:lpstr>
      <vt:lpstr>flashback的两次移植的差异</vt:lpstr>
      <vt:lpstr>5.6.X</vt:lpstr>
      <vt:lpstr>5.7.X</vt:lpstr>
      <vt:lpstr>PowerPoint 演示文稿</vt:lpstr>
      <vt:lpstr>源码地址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vjyx姜宇祥</dc:creator>
  <cp:lastModifiedBy>vjyx姜宇祥</cp:lastModifiedBy>
  <cp:revision>1046</cp:revision>
  <dcterms:created xsi:type="dcterms:W3CDTF">2017-02-09T02:27:52Z</dcterms:created>
  <dcterms:modified xsi:type="dcterms:W3CDTF">2017-07-11T05:33:13Z</dcterms:modified>
</cp:coreProperties>
</file>