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809" r:id="rId4"/>
    <p:sldId id="826" r:id="rId5"/>
    <p:sldId id="819" r:id="rId6"/>
    <p:sldId id="820" r:id="rId7"/>
    <p:sldId id="831" r:id="rId8"/>
    <p:sldId id="833" r:id="rId9"/>
    <p:sldId id="840" r:id="rId10"/>
    <p:sldId id="824" r:id="rId11"/>
    <p:sldId id="82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2F3B-2216-0E8C-FF1F-5EE71FB241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4B6407-2975-CCDF-B61A-C45BBD8DC4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3B7A2B-CC1D-65E2-E2CE-97C5757C7E91}"/>
              </a:ext>
            </a:extLst>
          </p:cNvPr>
          <p:cNvSpPr>
            <a:spLocks noGrp="1"/>
          </p:cNvSpPr>
          <p:nvPr>
            <p:ph type="dt" sz="half" idx="10"/>
          </p:nvPr>
        </p:nvSpPr>
        <p:spPr/>
        <p:txBody>
          <a:bodyPr/>
          <a:lstStyle/>
          <a:p>
            <a:fld id="{2CE10850-5CA7-4476-9D8D-C10B41C5CF31}" type="datetimeFigureOut">
              <a:rPr lang="en-US" smtClean="0"/>
              <a:t>3/7/2024</a:t>
            </a:fld>
            <a:endParaRPr lang="en-US"/>
          </a:p>
        </p:txBody>
      </p:sp>
      <p:sp>
        <p:nvSpPr>
          <p:cNvPr id="5" name="Footer Placeholder 4">
            <a:extLst>
              <a:ext uri="{FF2B5EF4-FFF2-40B4-BE49-F238E27FC236}">
                <a16:creationId xmlns:a16="http://schemas.microsoft.com/office/drawing/2014/main" id="{34DBB633-1B18-67F8-98A1-255C13ED4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C7DB0-0384-2049-2B12-47F6F8ECC2A2}"/>
              </a:ext>
            </a:extLst>
          </p:cNvPr>
          <p:cNvSpPr>
            <a:spLocks noGrp="1"/>
          </p:cNvSpPr>
          <p:nvPr>
            <p:ph type="sldNum" sz="quarter" idx="12"/>
          </p:nvPr>
        </p:nvSpPr>
        <p:spPr/>
        <p:txBody>
          <a:bodyPr/>
          <a:lstStyle/>
          <a:p>
            <a:fld id="{0190E41B-CB46-4BEA-A179-0EEDAC9B59AA}" type="slidenum">
              <a:rPr lang="en-US" smtClean="0"/>
              <a:t>‹#›</a:t>
            </a:fld>
            <a:endParaRPr lang="en-US"/>
          </a:p>
        </p:txBody>
      </p:sp>
    </p:spTree>
    <p:extLst>
      <p:ext uri="{BB962C8B-B14F-4D97-AF65-F5344CB8AC3E}">
        <p14:creationId xmlns:p14="http://schemas.microsoft.com/office/powerpoint/2010/main" val="331430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3380-5C99-BB94-5280-4ED1500BCF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57A2D7-BE5D-8E14-9DF0-F15F97DF5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4243C-D857-B658-99C4-F25D677D0DA6}"/>
              </a:ext>
            </a:extLst>
          </p:cNvPr>
          <p:cNvSpPr>
            <a:spLocks noGrp="1"/>
          </p:cNvSpPr>
          <p:nvPr>
            <p:ph type="dt" sz="half" idx="10"/>
          </p:nvPr>
        </p:nvSpPr>
        <p:spPr/>
        <p:txBody>
          <a:bodyPr/>
          <a:lstStyle/>
          <a:p>
            <a:fld id="{2CE10850-5CA7-4476-9D8D-C10B41C5CF31}" type="datetimeFigureOut">
              <a:rPr lang="en-US" smtClean="0"/>
              <a:t>3/7/2024</a:t>
            </a:fld>
            <a:endParaRPr lang="en-US"/>
          </a:p>
        </p:txBody>
      </p:sp>
      <p:sp>
        <p:nvSpPr>
          <p:cNvPr id="5" name="Footer Placeholder 4">
            <a:extLst>
              <a:ext uri="{FF2B5EF4-FFF2-40B4-BE49-F238E27FC236}">
                <a16:creationId xmlns:a16="http://schemas.microsoft.com/office/drawing/2014/main" id="{48922431-4ABC-C435-42D2-3FC5F0433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69E00-DC78-8971-047A-B67F186C01DA}"/>
              </a:ext>
            </a:extLst>
          </p:cNvPr>
          <p:cNvSpPr>
            <a:spLocks noGrp="1"/>
          </p:cNvSpPr>
          <p:nvPr>
            <p:ph type="sldNum" sz="quarter" idx="12"/>
          </p:nvPr>
        </p:nvSpPr>
        <p:spPr/>
        <p:txBody>
          <a:bodyPr/>
          <a:lstStyle/>
          <a:p>
            <a:fld id="{0190E41B-CB46-4BEA-A179-0EEDAC9B59AA}" type="slidenum">
              <a:rPr lang="en-US" smtClean="0"/>
              <a:t>‹#›</a:t>
            </a:fld>
            <a:endParaRPr lang="en-US"/>
          </a:p>
        </p:txBody>
      </p:sp>
    </p:spTree>
    <p:extLst>
      <p:ext uri="{BB962C8B-B14F-4D97-AF65-F5344CB8AC3E}">
        <p14:creationId xmlns:p14="http://schemas.microsoft.com/office/powerpoint/2010/main" val="205924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1ED67-731E-065D-F21F-C6FE5C3802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7F1A86-D0D2-22BE-8C35-2FBC69FF9F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F5C8B-0CE3-5533-5D64-437A96CBE874}"/>
              </a:ext>
            </a:extLst>
          </p:cNvPr>
          <p:cNvSpPr>
            <a:spLocks noGrp="1"/>
          </p:cNvSpPr>
          <p:nvPr>
            <p:ph type="dt" sz="half" idx="10"/>
          </p:nvPr>
        </p:nvSpPr>
        <p:spPr/>
        <p:txBody>
          <a:bodyPr/>
          <a:lstStyle/>
          <a:p>
            <a:fld id="{2CE10850-5CA7-4476-9D8D-C10B41C5CF31}" type="datetimeFigureOut">
              <a:rPr lang="en-US" smtClean="0"/>
              <a:t>3/7/2024</a:t>
            </a:fld>
            <a:endParaRPr lang="en-US"/>
          </a:p>
        </p:txBody>
      </p:sp>
      <p:sp>
        <p:nvSpPr>
          <p:cNvPr id="5" name="Footer Placeholder 4">
            <a:extLst>
              <a:ext uri="{FF2B5EF4-FFF2-40B4-BE49-F238E27FC236}">
                <a16:creationId xmlns:a16="http://schemas.microsoft.com/office/drawing/2014/main" id="{D5419D48-56F6-3167-1196-F94BCD095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B8448B-C98D-F3F5-8537-3385D01C6C9A}"/>
              </a:ext>
            </a:extLst>
          </p:cNvPr>
          <p:cNvSpPr>
            <a:spLocks noGrp="1"/>
          </p:cNvSpPr>
          <p:nvPr>
            <p:ph type="sldNum" sz="quarter" idx="12"/>
          </p:nvPr>
        </p:nvSpPr>
        <p:spPr/>
        <p:txBody>
          <a:bodyPr/>
          <a:lstStyle/>
          <a:p>
            <a:fld id="{0190E41B-CB46-4BEA-A179-0EEDAC9B59AA}" type="slidenum">
              <a:rPr lang="en-US" smtClean="0"/>
              <a:t>‹#›</a:t>
            </a:fld>
            <a:endParaRPr lang="en-US"/>
          </a:p>
        </p:txBody>
      </p:sp>
    </p:spTree>
    <p:extLst>
      <p:ext uri="{BB962C8B-B14F-4D97-AF65-F5344CB8AC3E}">
        <p14:creationId xmlns:p14="http://schemas.microsoft.com/office/powerpoint/2010/main" val="188315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17CB-235F-E7EB-0146-35A808E50E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2BB618-7C6B-D318-4379-A6FC978BCB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F797-0215-6441-3D2B-8703C0020E41}"/>
              </a:ext>
            </a:extLst>
          </p:cNvPr>
          <p:cNvSpPr>
            <a:spLocks noGrp="1"/>
          </p:cNvSpPr>
          <p:nvPr>
            <p:ph type="dt" sz="half" idx="10"/>
          </p:nvPr>
        </p:nvSpPr>
        <p:spPr/>
        <p:txBody>
          <a:bodyPr/>
          <a:lstStyle/>
          <a:p>
            <a:fld id="{2CE10850-5CA7-4476-9D8D-C10B41C5CF31}" type="datetimeFigureOut">
              <a:rPr lang="en-US" smtClean="0"/>
              <a:t>3/7/2024</a:t>
            </a:fld>
            <a:endParaRPr lang="en-US"/>
          </a:p>
        </p:txBody>
      </p:sp>
      <p:sp>
        <p:nvSpPr>
          <p:cNvPr id="5" name="Footer Placeholder 4">
            <a:extLst>
              <a:ext uri="{FF2B5EF4-FFF2-40B4-BE49-F238E27FC236}">
                <a16:creationId xmlns:a16="http://schemas.microsoft.com/office/drawing/2014/main" id="{8F6FB3AF-AAB4-4B80-CF56-82F913831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88F7A-E2C3-A979-1487-B567B7E96F65}"/>
              </a:ext>
            </a:extLst>
          </p:cNvPr>
          <p:cNvSpPr>
            <a:spLocks noGrp="1"/>
          </p:cNvSpPr>
          <p:nvPr>
            <p:ph type="sldNum" sz="quarter" idx="12"/>
          </p:nvPr>
        </p:nvSpPr>
        <p:spPr/>
        <p:txBody>
          <a:bodyPr/>
          <a:lstStyle/>
          <a:p>
            <a:fld id="{0190E41B-CB46-4BEA-A179-0EEDAC9B59AA}" type="slidenum">
              <a:rPr lang="en-US" smtClean="0"/>
              <a:t>‹#›</a:t>
            </a:fld>
            <a:endParaRPr lang="en-US"/>
          </a:p>
        </p:txBody>
      </p:sp>
    </p:spTree>
    <p:extLst>
      <p:ext uri="{BB962C8B-B14F-4D97-AF65-F5344CB8AC3E}">
        <p14:creationId xmlns:p14="http://schemas.microsoft.com/office/powerpoint/2010/main" val="85231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78EE-6534-1ECC-1C18-07E07B0A9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8CF674-298E-3ED9-EF17-6DF008762C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DE242E-7B9C-D946-C08D-22743DD2672C}"/>
              </a:ext>
            </a:extLst>
          </p:cNvPr>
          <p:cNvSpPr>
            <a:spLocks noGrp="1"/>
          </p:cNvSpPr>
          <p:nvPr>
            <p:ph type="dt" sz="half" idx="10"/>
          </p:nvPr>
        </p:nvSpPr>
        <p:spPr/>
        <p:txBody>
          <a:bodyPr/>
          <a:lstStyle/>
          <a:p>
            <a:fld id="{2CE10850-5CA7-4476-9D8D-C10B41C5CF31}" type="datetimeFigureOut">
              <a:rPr lang="en-US" smtClean="0"/>
              <a:t>3/7/2024</a:t>
            </a:fld>
            <a:endParaRPr lang="en-US"/>
          </a:p>
        </p:txBody>
      </p:sp>
      <p:sp>
        <p:nvSpPr>
          <p:cNvPr id="5" name="Footer Placeholder 4">
            <a:extLst>
              <a:ext uri="{FF2B5EF4-FFF2-40B4-BE49-F238E27FC236}">
                <a16:creationId xmlns:a16="http://schemas.microsoft.com/office/drawing/2014/main" id="{9897D30A-6119-7802-6FF6-159604CC6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98841-99E9-187D-BF9E-D31DCC14B757}"/>
              </a:ext>
            </a:extLst>
          </p:cNvPr>
          <p:cNvSpPr>
            <a:spLocks noGrp="1"/>
          </p:cNvSpPr>
          <p:nvPr>
            <p:ph type="sldNum" sz="quarter" idx="12"/>
          </p:nvPr>
        </p:nvSpPr>
        <p:spPr/>
        <p:txBody>
          <a:bodyPr/>
          <a:lstStyle/>
          <a:p>
            <a:fld id="{0190E41B-CB46-4BEA-A179-0EEDAC9B59AA}" type="slidenum">
              <a:rPr lang="en-US" smtClean="0"/>
              <a:t>‹#›</a:t>
            </a:fld>
            <a:endParaRPr lang="en-US"/>
          </a:p>
        </p:txBody>
      </p:sp>
    </p:spTree>
    <p:extLst>
      <p:ext uri="{BB962C8B-B14F-4D97-AF65-F5344CB8AC3E}">
        <p14:creationId xmlns:p14="http://schemas.microsoft.com/office/powerpoint/2010/main" val="327200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2E6A-B032-24E8-6941-62B289895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9E379-30DC-7A38-B234-66E3B7B35C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7C1983-ED41-08C7-B65F-F0D26F3600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3A698F-0BB8-CD01-F736-9F70EA04CFF4}"/>
              </a:ext>
            </a:extLst>
          </p:cNvPr>
          <p:cNvSpPr>
            <a:spLocks noGrp="1"/>
          </p:cNvSpPr>
          <p:nvPr>
            <p:ph type="dt" sz="half" idx="10"/>
          </p:nvPr>
        </p:nvSpPr>
        <p:spPr/>
        <p:txBody>
          <a:bodyPr/>
          <a:lstStyle/>
          <a:p>
            <a:fld id="{2CE10850-5CA7-4476-9D8D-C10B41C5CF31}" type="datetimeFigureOut">
              <a:rPr lang="en-US" smtClean="0"/>
              <a:t>3/7/2024</a:t>
            </a:fld>
            <a:endParaRPr lang="en-US"/>
          </a:p>
        </p:txBody>
      </p:sp>
      <p:sp>
        <p:nvSpPr>
          <p:cNvPr id="6" name="Footer Placeholder 5">
            <a:extLst>
              <a:ext uri="{FF2B5EF4-FFF2-40B4-BE49-F238E27FC236}">
                <a16:creationId xmlns:a16="http://schemas.microsoft.com/office/drawing/2014/main" id="{DFF96A39-0DB2-97DA-2542-4FC1D85665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64DD18-5173-3048-E00D-B27A53B7F8D8}"/>
              </a:ext>
            </a:extLst>
          </p:cNvPr>
          <p:cNvSpPr>
            <a:spLocks noGrp="1"/>
          </p:cNvSpPr>
          <p:nvPr>
            <p:ph type="sldNum" sz="quarter" idx="12"/>
          </p:nvPr>
        </p:nvSpPr>
        <p:spPr/>
        <p:txBody>
          <a:bodyPr/>
          <a:lstStyle/>
          <a:p>
            <a:fld id="{0190E41B-CB46-4BEA-A179-0EEDAC9B59AA}" type="slidenum">
              <a:rPr lang="en-US" smtClean="0"/>
              <a:t>‹#›</a:t>
            </a:fld>
            <a:endParaRPr lang="en-US"/>
          </a:p>
        </p:txBody>
      </p:sp>
    </p:spTree>
    <p:extLst>
      <p:ext uri="{BB962C8B-B14F-4D97-AF65-F5344CB8AC3E}">
        <p14:creationId xmlns:p14="http://schemas.microsoft.com/office/powerpoint/2010/main" val="106407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0649-823B-AD8C-1075-269EEEC05C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22F91C-70E4-DF6A-82C4-B343D9CA4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5BCE0C-DF8F-277E-A5BA-3BBDCD1D54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104CA3-85E0-FF85-8754-541BDAF60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251931-1AC4-DC7E-1347-17BEB7C794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97C77F-90BC-89BD-32C6-E8DB2AA93C62}"/>
              </a:ext>
            </a:extLst>
          </p:cNvPr>
          <p:cNvSpPr>
            <a:spLocks noGrp="1"/>
          </p:cNvSpPr>
          <p:nvPr>
            <p:ph type="dt" sz="half" idx="10"/>
          </p:nvPr>
        </p:nvSpPr>
        <p:spPr/>
        <p:txBody>
          <a:bodyPr/>
          <a:lstStyle/>
          <a:p>
            <a:fld id="{2CE10850-5CA7-4476-9D8D-C10B41C5CF31}" type="datetimeFigureOut">
              <a:rPr lang="en-US" smtClean="0"/>
              <a:t>3/7/2024</a:t>
            </a:fld>
            <a:endParaRPr lang="en-US"/>
          </a:p>
        </p:txBody>
      </p:sp>
      <p:sp>
        <p:nvSpPr>
          <p:cNvPr id="8" name="Footer Placeholder 7">
            <a:extLst>
              <a:ext uri="{FF2B5EF4-FFF2-40B4-BE49-F238E27FC236}">
                <a16:creationId xmlns:a16="http://schemas.microsoft.com/office/drawing/2014/main" id="{0761FA6D-F208-321F-D7A0-6DEFE2468E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5B39F0-EA65-B00A-753F-1828ACEF0CD4}"/>
              </a:ext>
            </a:extLst>
          </p:cNvPr>
          <p:cNvSpPr>
            <a:spLocks noGrp="1"/>
          </p:cNvSpPr>
          <p:nvPr>
            <p:ph type="sldNum" sz="quarter" idx="12"/>
          </p:nvPr>
        </p:nvSpPr>
        <p:spPr/>
        <p:txBody>
          <a:bodyPr/>
          <a:lstStyle/>
          <a:p>
            <a:fld id="{0190E41B-CB46-4BEA-A179-0EEDAC9B59AA}" type="slidenum">
              <a:rPr lang="en-US" smtClean="0"/>
              <a:t>‹#›</a:t>
            </a:fld>
            <a:endParaRPr lang="en-US"/>
          </a:p>
        </p:txBody>
      </p:sp>
    </p:spTree>
    <p:extLst>
      <p:ext uri="{BB962C8B-B14F-4D97-AF65-F5344CB8AC3E}">
        <p14:creationId xmlns:p14="http://schemas.microsoft.com/office/powerpoint/2010/main" val="4275949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40DD-398E-D919-FB5E-8D99B7A13F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EF86BC-9755-BFB9-CE43-4F35B385C4E9}"/>
              </a:ext>
            </a:extLst>
          </p:cNvPr>
          <p:cNvSpPr>
            <a:spLocks noGrp="1"/>
          </p:cNvSpPr>
          <p:nvPr>
            <p:ph type="dt" sz="half" idx="10"/>
          </p:nvPr>
        </p:nvSpPr>
        <p:spPr/>
        <p:txBody>
          <a:bodyPr/>
          <a:lstStyle/>
          <a:p>
            <a:fld id="{2CE10850-5CA7-4476-9D8D-C10B41C5CF31}" type="datetimeFigureOut">
              <a:rPr lang="en-US" smtClean="0"/>
              <a:t>3/7/2024</a:t>
            </a:fld>
            <a:endParaRPr lang="en-US"/>
          </a:p>
        </p:txBody>
      </p:sp>
      <p:sp>
        <p:nvSpPr>
          <p:cNvPr id="4" name="Footer Placeholder 3">
            <a:extLst>
              <a:ext uri="{FF2B5EF4-FFF2-40B4-BE49-F238E27FC236}">
                <a16:creationId xmlns:a16="http://schemas.microsoft.com/office/drawing/2014/main" id="{FF1DFCAF-ACD3-4B08-4804-48954D8135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168927-DEB3-A055-FC3B-5056EA6C8520}"/>
              </a:ext>
            </a:extLst>
          </p:cNvPr>
          <p:cNvSpPr>
            <a:spLocks noGrp="1"/>
          </p:cNvSpPr>
          <p:nvPr>
            <p:ph type="sldNum" sz="quarter" idx="12"/>
          </p:nvPr>
        </p:nvSpPr>
        <p:spPr/>
        <p:txBody>
          <a:bodyPr/>
          <a:lstStyle/>
          <a:p>
            <a:fld id="{0190E41B-CB46-4BEA-A179-0EEDAC9B59AA}" type="slidenum">
              <a:rPr lang="en-US" smtClean="0"/>
              <a:t>‹#›</a:t>
            </a:fld>
            <a:endParaRPr lang="en-US"/>
          </a:p>
        </p:txBody>
      </p:sp>
    </p:spTree>
    <p:extLst>
      <p:ext uri="{BB962C8B-B14F-4D97-AF65-F5344CB8AC3E}">
        <p14:creationId xmlns:p14="http://schemas.microsoft.com/office/powerpoint/2010/main" val="227636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BD1C3-20A0-4A1A-036E-B7930121B079}"/>
              </a:ext>
            </a:extLst>
          </p:cNvPr>
          <p:cNvSpPr>
            <a:spLocks noGrp="1"/>
          </p:cNvSpPr>
          <p:nvPr>
            <p:ph type="dt" sz="half" idx="10"/>
          </p:nvPr>
        </p:nvSpPr>
        <p:spPr/>
        <p:txBody>
          <a:bodyPr/>
          <a:lstStyle/>
          <a:p>
            <a:fld id="{2CE10850-5CA7-4476-9D8D-C10B41C5CF31}" type="datetimeFigureOut">
              <a:rPr lang="en-US" smtClean="0"/>
              <a:t>3/7/2024</a:t>
            </a:fld>
            <a:endParaRPr lang="en-US"/>
          </a:p>
        </p:txBody>
      </p:sp>
      <p:sp>
        <p:nvSpPr>
          <p:cNvPr id="3" name="Footer Placeholder 2">
            <a:extLst>
              <a:ext uri="{FF2B5EF4-FFF2-40B4-BE49-F238E27FC236}">
                <a16:creationId xmlns:a16="http://schemas.microsoft.com/office/drawing/2014/main" id="{87B411C2-1F6F-2AB9-BB6A-838124F93D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7C9945-92D5-F6C3-D658-4D2EF84345F7}"/>
              </a:ext>
            </a:extLst>
          </p:cNvPr>
          <p:cNvSpPr>
            <a:spLocks noGrp="1"/>
          </p:cNvSpPr>
          <p:nvPr>
            <p:ph type="sldNum" sz="quarter" idx="12"/>
          </p:nvPr>
        </p:nvSpPr>
        <p:spPr/>
        <p:txBody>
          <a:bodyPr/>
          <a:lstStyle/>
          <a:p>
            <a:fld id="{0190E41B-CB46-4BEA-A179-0EEDAC9B59AA}" type="slidenum">
              <a:rPr lang="en-US" smtClean="0"/>
              <a:t>‹#›</a:t>
            </a:fld>
            <a:endParaRPr lang="en-US"/>
          </a:p>
        </p:txBody>
      </p:sp>
    </p:spTree>
    <p:extLst>
      <p:ext uri="{BB962C8B-B14F-4D97-AF65-F5344CB8AC3E}">
        <p14:creationId xmlns:p14="http://schemas.microsoft.com/office/powerpoint/2010/main" val="531829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CB22-5179-9C40-0508-A0ECC0DC0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EF7C88-589F-7B0B-C2B1-37F4EBF61D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6079F2-F255-5CB6-200D-76A83BEB5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08C78-44D5-03F6-CD2B-5CE93ECFE10B}"/>
              </a:ext>
            </a:extLst>
          </p:cNvPr>
          <p:cNvSpPr>
            <a:spLocks noGrp="1"/>
          </p:cNvSpPr>
          <p:nvPr>
            <p:ph type="dt" sz="half" idx="10"/>
          </p:nvPr>
        </p:nvSpPr>
        <p:spPr/>
        <p:txBody>
          <a:bodyPr/>
          <a:lstStyle/>
          <a:p>
            <a:fld id="{2CE10850-5CA7-4476-9D8D-C10B41C5CF31}" type="datetimeFigureOut">
              <a:rPr lang="en-US" smtClean="0"/>
              <a:t>3/7/2024</a:t>
            </a:fld>
            <a:endParaRPr lang="en-US"/>
          </a:p>
        </p:txBody>
      </p:sp>
      <p:sp>
        <p:nvSpPr>
          <p:cNvPr id="6" name="Footer Placeholder 5">
            <a:extLst>
              <a:ext uri="{FF2B5EF4-FFF2-40B4-BE49-F238E27FC236}">
                <a16:creationId xmlns:a16="http://schemas.microsoft.com/office/drawing/2014/main" id="{410688A9-0A8A-A1FC-14BD-7C1A59FB7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60B07-7EF9-381A-2AAD-A9C5DC9BF3B4}"/>
              </a:ext>
            </a:extLst>
          </p:cNvPr>
          <p:cNvSpPr>
            <a:spLocks noGrp="1"/>
          </p:cNvSpPr>
          <p:nvPr>
            <p:ph type="sldNum" sz="quarter" idx="12"/>
          </p:nvPr>
        </p:nvSpPr>
        <p:spPr/>
        <p:txBody>
          <a:bodyPr/>
          <a:lstStyle/>
          <a:p>
            <a:fld id="{0190E41B-CB46-4BEA-A179-0EEDAC9B59AA}" type="slidenum">
              <a:rPr lang="en-US" smtClean="0"/>
              <a:t>‹#›</a:t>
            </a:fld>
            <a:endParaRPr lang="en-US"/>
          </a:p>
        </p:txBody>
      </p:sp>
    </p:spTree>
    <p:extLst>
      <p:ext uri="{BB962C8B-B14F-4D97-AF65-F5344CB8AC3E}">
        <p14:creationId xmlns:p14="http://schemas.microsoft.com/office/powerpoint/2010/main" val="54095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C68E-1A2F-FC47-AB54-637CAE0DE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94E224-D7A2-AD3C-D45B-FBE7A894F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0B6F27-960B-81CF-740C-BF2DB260A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37BD2-F7B4-3379-54AD-A78C9AC6D86E}"/>
              </a:ext>
            </a:extLst>
          </p:cNvPr>
          <p:cNvSpPr>
            <a:spLocks noGrp="1"/>
          </p:cNvSpPr>
          <p:nvPr>
            <p:ph type="dt" sz="half" idx="10"/>
          </p:nvPr>
        </p:nvSpPr>
        <p:spPr/>
        <p:txBody>
          <a:bodyPr/>
          <a:lstStyle/>
          <a:p>
            <a:fld id="{2CE10850-5CA7-4476-9D8D-C10B41C5CF31}" type="datetimeFigureOut">
              <a:rPr lang="en-US" smtClean="0"/>
              <a:t>3/7/2024</a:t>
            </a:fld>
            <a:endParaRPr lang="en-US"/>
          </a:p>
        </p:txBody>
      </p:sp>
      <p:sp>
        <p:nvSpPr>
          <p:cNvPr id="6" name="Footer Placeholder 5">
            <a:extLst>
              <a:ext uri="{FF2B5EF4-FFF2-40B4-BE49-F238E27FC236}">
                <a16:creationId xmlns:a16="http://schemas.microsoft.com/office/drawing/2014/main" id="{F6E1F7D3-3B8C-6B24-2E5E-C27E2DD7A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56FB4-6D01-46ED-2593-3C6A6805B73A}"/>
              </a:ext>
            </a:extLst>
          </p:cNvPr>
          <p:cNvSpPr>
            <a:spLocks noGrp="1"/>
          </p:cNvSpPr>
          <p:nvPr>
            <p:ph type="sldNum" sz="quarter" idx="12"/>
          </p:nvPr>
        </p:nvSpPr>
        <p:spPr/>
        <p:txBody>
          <a:bodyPr/>
          <a:lstStyle/>
          <a:p>
            <a:fld id="{0190E41B-CB46-4BEA-A179-0EEDAC9B59AA}" type="slidenum">
              <a:rPr lang="en-US" smtClean="0"/>
              <a:t>‹#›</a:t>
            </a:fld>
            <a:endParaRPr lang="en-US"/>
          </a:p>
        </p:txBody>
      </p:sp>
    </p:spTree>
    <p:extLst>
      <p:ext uri="{BB962C8B-B14F-4D97-AF65-F5344CB8AC3E}">
        <p14:creationId xmlns:p14="http://schemas.microsoft.com/office/powerpoint/2010/main" val="259256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58EC84-ACF1-6E3F-048E-0273639948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2EC737-8997-64C4-0C6F-597A84706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98DC7-C33F-EFEB-A0EC-8BAE30E83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10850-5CA7-4476-9D8D-C10B41C5CF31}" type="datetimeFigureOut">
              <a:rPr lang="en-US" smtClean="0"/>
              <a:t>3/7/2024</a:t>
            </a:fld>
            <a:endParaRPr lang="en-US"/>
          </a:p>
        </p:txBody>
      </p:sp>
      <p:sp>
        <p:nvSpPr>
          <p:cNvPr id="5" name="Footer Placeholder 4">
            <a:extLst>
              <a:ext uri="{FF2B5EF4-FFF2-40B4-BE49-F238E27FC236}">
                <a16:creationId xmlns:a16="http://schemas.microsoft.com/office/drawing/2014/main" id="{ECB7EEC2-796B-5681-8105-70F17D2925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755BC6-E747-9FEA-2974-F5920085D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0E41B-CB46-4BEA-A179-0EEDAC9B59AA}" type="slidenum">
              <a:rPr lang="en-US" smtClean="0"/>
              <a:t>‹#›</a:t>
            </a:fld>
            <a:endParaRPr lang="en-US"/>
          </a:p>
        </p:txBody>
      </p:sp>
    </p:spTree>
    <p:extLst>
      <p:ext uri="{BB962C8B-B14F-4D97-AF65-F5344CB8AC3E}">
        <p14:creationId xmlns:p14="http://schemas.microsoft.com/office/powerpoint/2010/main" val="3335057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rxiv.org/abs/1608.0006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A730-2E8C-75D3-BFCB-6F1CCA5FE3EF}"/>
              </a:ext>
            </a:extLst>
          </p:cNvPr>
          <p:cNvSpPr>
            <a:spLocks noGrp="1"/>
          </p:cNvSpPr>
          <p:nvPr>
            <p:ph type="ctrTitle"/>
          </p:nvPr>
        </p:nvSpPr>
        <p:spPr/>
        <p:txBody>
          <a:bodyPr/>
          <a:lstStyle/>
          <a:p>
            <a:r>
              <a:rPr lang="en-US" dirty="0"/>
              <a:t>Understanding Double ML for Causal Analysis</a:t>
            </a:r>
          </a:p>
        </p:txBody>
      </p:sp>
      <p:sp>
        <p:nvSpPr>
          <p:cNvPr id="3" name="Subtitle 2">
            <a:extLst>
              <a:ext uri="{FF2B5EF4-FFF2-40B4-BE49-F238E27FC236}">
                <a16:creationId xmlns:a16="http://schemas.microsoft.com/office/drawing/2014/main" id="{5AB20D67-403E-03BA-55B8-9DD1DB58EB9A}"/>
              </a:ext>
            </a:extLst>
          </p:cNvPr>
          <p:cNvSpPr>
            <a:spLocks noGrp="1"/>
          </p:cNvSpPr>
          <p:nvPr>
            <p:ph type="subTitle" idx="1"/>
          </p:nvPr>
        </p:nvSpPr>
        <p:spPr/>
        <p:txBody>
          <a:bodyPr/>
          <a:lstStyle/>
          <a:p>
            <a:r>
              <a:rPr lang="en-US" dirty="0"/>
              <a:t>- Christopher Trivino</a:t>
            </a:r>
          </a:p>
        </p:txBody>
      </p:sp>
    </p:spTree>
    <p:extLst>
      <p:ext uri="{BB962C8B-B14F-4D97-AF65-F5344CB8AC3E}">
        <p14:creationId xmlns:p14="http://schemas.microsoft.com/office/powerpoint/2010/main" val="380333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6BEE-3783-C0CA-0C00-D7E5F05DAB22}"/>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3C390E75-1932-C817-FD94-8BC3FE0ACFE4}"/>
              </a:ext>
            </a:extLst>
          </p:cNvPr>
          <p:cNvSpPr>
            <a:spLocks noGrp="1"/>
          </p:cNvSpPr>
          <p:nvPr>
            <p:ph idx="1"/>
          </p:nvPr>
        </p:nvSpPr>
        <p:spPr/>
        <p:txBody>
          <a:bodyPr/>
          <a:lstStyle/>
          <a:p>
            <a:pPr rtl="0"/>
            <a:r>
              <a:rPr lang="en-US" dirty="0">
                <a:effectLst/>
                <a:latin typeface="-apple-system"/>
              </a:rPr>
              <a:t>In summary, the </a:t>
            </a:r>
            <a:r>
              <a:rPr lang="en-US" dirty="0" err="1">
                <a:effectLst/>
                <a:latin typeface="-apple-system"/>
              </a:rPr>
              <a:t>DoubleML</a:t>
            </a:r>
            <a:r>
              <a:rPr lang="en-US" dirty="0">
                <a:effectLst/>
                <a:latin typeface="-apple-system"/>
              </a:rPr>
              <a:t> two-model approach, centered on </a:t>
            </a:r>
            <a:r>
              <a:rPr lang="en-US" u="sng" dirty="0">
                <a:effectLst/>
                <a:latin typeface="-apple-system"/>
              </a:rPr>
              <a:t>leveraging residuals</a:t>
            </a:r>
            <a:r>
              <a:rPr lang="en-US" dirty="0">
                <a:effectLst/>
                <a:latin typeface="-apple-system"/>
              </a:rPr>
              <a:t>, offers a more robust and unbiased estimation of causal effects </a:t>
            </a:r>
            <a:r>
              <a:rPr lang="en-US" u="sng" dirty="0">
                <a:effectLst/>
                <a:latin typeface="-apple-system"/>
              </a:rPr>
              <a:t>by capturing linear and nonlinear relationships</a:t>
            </a:r>
            <a:r>
              <a:rPr lang="en-US" u="sng" dirty="0">
                <a:latin typeface="-apple-system"/>
              </a:rPr>
              <a:t>, </a:t>
            </a:r>
            <a:r>
              <a:rPr lang="en-US" u="sng" dirty="0">
                <a:effectLst/>
                <a:latin typeface="-apple-system"/>
              </a:rPr>
              <a:t>while also addressing challenges like regularization bias</a:t>
            </a:r>
            <a:r>
              <a:rPr lang="en-US" dirty="0">
                <a:effectLst/>
                <a:latin typeface="-apple-system"/>
              </a:rPr>
              <a:t>.</a:t>
            </a:r>
            <a:endParaRPr lang="en-US" u="sng" dirty="0">
              <a:effectLst/>
              <a:latin typeface="-apple-system"/>
            </a:endParaRPr>
          </a:p>
          <a:p>
            <a:pPr rtl="0"/>
            <a:r>
              <a:rPr lang="en-US" dirty="0">
                <a:effectLst/>
                <a:latin typeface="-apple-system"/>
              </a:rPr>
              <a:t>This method ensures that the estimated treatment effect more accurately portrays the true causal relationship. </a:t>
            </a:r>
          </a:p>
          <a:p>
            <a:pPr rtl="0"/>
            <a:endParaRPr lang="en-US" dirty="0">
              <a:effectLst/>
              <a:latin typeface="-apple-system"/>
            </a:endParaRPr>
          </a:p>
        </p:txBody>
      </p:sp>
      <p:sp>
        <p:nvSpPr>
          <p:cNvPr id="4" name="Slide Number Placeholder 3">
            <a:extLst>
              <a:ext uri="{FF2B5EF4-FFF2-40B4-BE49-F238E27FC236}">
                <a16:creationId xmlns:a16="http://schemas.microsoft.com/office/drawing/2014/main" id="{430B2B6B-5E7A-E7C6-038D-3E906DA3861A}"/>
              </a:ext>
            </a:extLst>
          </p:cNvPr>
          <p:cNvSpPr>
            <a:spLocks noGrp="1"/>
          </p:cNvSpPr>
          <p:nvPr>
            <p:ph type="sldNum" sz="quarter" idx="11"/>
          </p:nvPr>
        </p:nvSpPr>
        <p:spPr/>
        <p:txBody>
          <a:bodyPr/>
          <a:lstStyle/>
          <a:p>
            <a:pPr>
              <a:defRPr/>
            </a:pPr>
            <a:fld id="{E8C4CF4F-2ECB-4C54-9552-FB58A436033C}" type="slidenum">
              <a:rPr lang="en-US" smtClean="0">
                <a:solidFill>
                  <a:srgbClr val="FFFFFF">
                    <a:lumMod val="50000"/>
                  </a:srgbClr>
                </a:solidFill>
              </a:rPr>
              <a:pPr>
                <a:defRPr/>
              </a:pPr>
              <a:t>10</a:t>
            </a:fld>
            <a:endParaRPr lang="en-US" dirty="0">
              <a:solidFill>
                <a:srgbClr val="808080"/>
              </a:solidFill>
            </a:endParaRPr>
          </a:p>
        </p:txBody>
      </p:sp>
    </p:spTree>
    <p:extLst>
      <p:ext uri="{BB962C8B-B14F-4D97-AF65-F5344CB8AC3E}">
        <p14:creationId xmlns:p14="http://schemas.microsoft.com/office/powerpoint/2010/main" val="4030648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105F-F8A8-6B48-7CC1-B5E636FACD8A}"/>
              </a:ext>
            </a:extLst>
          </p:cNvPr>
          <p:cNvSpPr>
            <a:spLocks noGrp="1"/>
          </p:cNvSpPr>
          <p:nvPr>
            <p:ph type="title"/>
          </p:nvPr>
        </p:nvSpPr>
        <p:spPr/>
        <p:txBody>
          <a:bodyPr/>
          <a:lstStyle/>
          <a:p>
            <a:pPr algn="ctr"/>
            <a:r>
              <a:rPr lang="en-US" dirty="0"/>
              <a:t>Key Terms</a:t>
            </a:r>
          </a:p>
        </p:txBody>
      </p:sp>
      <p:sp>
        <p:nvSpPr>
          <p:cNvPr id="3" name="Content Placeholder 2">
            <a:extLst>
              <a:ext uri="{FF2B5EF4-FFF2-40B4-BE49-F238E27FC236}">
                <a16:creationId xmlns:a16="http://schemas.microsoft.com/office/drawing/2014/main" id="{867C68AE-1F66-61B8-8119-BD6F528141E5}"/>
              </a:ext>
            </a:extLst>
          </p:cNvPr>
          <p:cNvSpPr>
            <a:spLocks noGrp="1"/>
          </p:cNvSpPr>
          <p:nvPr>
            <p:ph idx="1"/>
          </p:nvPr>
        </p:nvSpPr>
        <p:spPr/>
        <p:txBody>
          <a:bodyPr>
            <a:normAutofit fontScale="92500" lnSpcReduction="10000"/>
          </a:bodyPr>
          <a:lstStyle/>
          <a:p>
            <a:r>
              <a:rPr lang="en-US" dirty="0"/>
              <a:t>Correlation: Slide 2</a:t>
            </a:r>
          </a:p>
          <a:p>
            <a:r>
              <a:rPr lang="en-US" dirty="0"/>
              <a:t>Causation: Slide 2</a:t>
            </a:r>
          </a:p>
          <a:p>
            <a:r>
              <a:rPr lang="en-US" dirty="0"/>
              <a:t>Regularization bias: Slide 4</a:t>
            </a:r>
          </a:p>
          <a:p>
            <a:r>
              <a:rPr lang="en-US" dirty="0"/>
              <a:t>Residuals: The differences between observed and predicted values</a:t>
            </a:r>
          </a:p>
          <a:p>
            <a:r>
              <a:rPr lang="en-US" dirty="0"/>
              <a:t>Frisch-Waugh-Lowell (FWL)</a:t>
            </a:r>
          </a:p>
          <a:p>
            <a:r>
              <a:rPr lang="en-US" dirty="0"/>
              <a:t>ITE: Individual Treatment Effect</a:t>
            </a:r>
          </a:p>
          <a:p>
            <a:r>
              <a:rPr lang="en-US" dirty="0"/>
              <a:t>ATE: Average Treatment Effect</a:t>
            </a:r>
          </a:p>
          <a:p>
            <a:r>
              <a:rPr lang="en-US" dirty="0"/>
              <a:t>CATE: Conditional Average Treatment Effect</a:t>
            </a:r>
          </a:p>
          <a:p>
            <a:r>
              <a:rPr lang="en-US" b="1" i="0" dirty="0">
                <a:solidFill>
                  <a:srgbClr val="000000"/>
                </a:solidFill>
                <a:effectLst/>
                <a:latin typeface="Lucida Grande"/>
              </a:rPr>
              <a:t>Paper: </a:t>
            </a:r>
            <a:r>
              <a:rPr lang="en-US" b="1" i="0" dirty="0">
                <a:solidFill>
                  <a:srgbClr val="000000"/>
                </a:solidFill>
                <a:effectLst/>
                <a:latin typeface="Lucida Grande"/>
                <a:hlinkClick r:id="rId2"/>
              </a:rPr>
              <a:t>Double/Debiased Machine Learning for Treatment and Causal Parameters</a:t>
            </a:r>
            <a:endParaRPr lang="en-US" b="1" i="0" dirty="0">
              <a:solidFill>
                <a:srgbClr val="000000"/>
              </a:solidFill>
              <a:effectLst/>
              <a:latin typeface="Lucida Grande"/>
            </a:endParaRP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523E2E2-C71A-D7AF-593B-836D17410EA9}"/>
              </a:ext>
            </a:extLst>
          </p:cNvPr>
          <p:cNvSpPr>
            <a:spLocks noGrp="1"/>
          </p:cNvSpPr>
          <p:nvPr>
            <p:ph type="sldNum" sz="quarter" idx="11"/>
          </p:nvPr>
        </p:nvSpPr>
        <p:spPr/>
        <p:txBody>
          <a:bodyPr/>
          <a:lstStyle/>
          <a:p>
            <a:pPr>
              <a:defRPr/>
            </a:pPr>
            <a:fld id="{E8C4CF4F-2ECB-4C54-9552-FB58A436033C}" type="slidenum">
              <a:rPr lang="en-US" smtClean="0">
                <a:solidFill>
                  <a:srgbClr val="FFFFFF">
                    <a:lumMod val="50000"/>
                  </a:srgbClr>
                </a:solidFill>
              </a:rPr>
              <a:pPr>
                <a:defRPr/>
              </a:pPr>
              <a:t>11</a:t>
            </a:fld>
            <a:endParaRPr lang="en-US" dirty="0">
              <a:solidFill>
                <a:srgbClr val="808080"/>
              </a:solidFill>
            </a:endParaRPr>
          </a:p>
        </p:txBody>
      </p:sp>
    </p:spTree>
    <p:extLst>
      <p:ext uri="{BB962C8B-B14F-4D97-AF65-F5344CB8AC3E}">
        <p14:creationId xmlns:p14="http://schemas.microsoft.com/office/powerpoint/2010/main" val="274930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851C-2482-52BC-8240-AC8F1C31E918}"/>
              </a:ext>
            </a:extLst>
          </p:cNvPr>
          <p:cNvSpPr>
            <a:spLocks noGrp="1"/>
          </p:cNvSpPr>
          <p:nvPr>
            <p:ph type="title"/>
          </p:nvPr>
        </p:nvSpPr>
        <p:spPr>
          <a:xfrm>
            <a:off x="838200" y="-122367"/>
            <a:ext cx="10515600" cy="1325563"/>
          </a:xfrm>
        </p:spPr>
        <p:txBody>
          <a:bodyPr/>
          <a:lstStyle/>
          <a:p>
            <a:pPr algn="ctr"/>
            <a:r>
              <a:rPr kumimoji="0" lang="en-US" sz="3600" b="1" i="1" u="none" strike="noStrike" kern="0" cap="none" spc="0" normalizeH="0" baseline="0" noProof="0" dirty="0">
                <a:ln>
                  <a:noFill/>
                </a:ln>
                <a:solidFill>
                  <a:srgbClr val="151C77"/>
                </a:solidFill>
                <a:effectLst/>
                <a:uLnTx/>
                <a:uFillTx/>
                <a:latin typeface="Arial"/>
                <a:ea typeface="+mj-ea"/>
                <a:cs typeface="+mj-cs"/>
              </a:rPr>
              <a:t>Correlation ≠ Causation</a:t>
            </a:r>
            <a:endParaRPr lang="en-US" dirty="0"/>
          </a:p>
        </p:txBody>
      </p:sp>
      <p:pic>
        <p:nvPicPr>
          <p:cNvPr id="4" name="Picture 3">
            <a:extLst>
              <a:ext uri="{FF2B5EF4-FFF2-40B4-BE49-F238E27FC236}">
                <a16:creationId xmlns:a16="http://schemas.microsoft.com/office/drawing/2014/main" id="{94DC2BA9-433C-DD68-0B31-33F697FD3272}"/>
              </a:ext>
            </a:extLst>
          </p:cNvPr>
          <p:cNvPicPr>
            <a:picLocks noChangeAspect="1"/>
          </p:cNvPicPr>
          <p:nvPr/>
        </p:nvPicPr>
        <p:blipFill>
          <a:blip r:embed="rId2"/>
          <a:stretch>
            <a:fillRect/>
          </a:stretch>
        </p:blipFill>
        <p:spPr>
          <a:xfrm>
            <a:off x="197025" y="1082180"/>
            <a:ext cx="7085820" cy="5364862"/>
          </a:xfrm>
          <a:prstGeom prst="rect">
            <a:avLst/>
          </a:prstGeom>
        </p:spPr>
      </p:pic>
      <p:sp>
        <p:nvSpPr>
          <p:cNvPr id="5" name="TextBox 4">
            <a:extLst>
              <a:ext uri="{FF2B5EF4-FFF2-40B4-BE49-F238E27FC236}">
                <a16:creationId xmlns:a16="http://schemas.microsoft.com/office/drawing/2014/main" id="{03541895-A819-4336-0E15-B652023FC84D}"/>
              </a:ext>
            </a:extLst>
          </p:cNvPr>
          <p:cNvSpPr txBox="1"/>
          <p:nvPr/>
        </p:nvSpPr>
        <p:spPr>
          <a:xfrm>
            <a:off x="7924020" y="1082180"/>
            <a:ext cx="3497580" cy="6001643"/>
          </a:xfrm>
          <a:prstGeom prst="rect">
            <a:avLst/>
          </a:prstGeom>
          <a:noFill/>
        </p:spPr>
        <p:txBody>
          <a:bodyPr wrap="square" rtlCol="0">
            <a:spAutoFit/>
          </a:bodyPr>
          <a:lstStyle/>
          <a:p>
            <a:r>
              <a:rPr lang="en-US" sz="2400" b="1" dirty="0">
                <a:latin typeface="+mn-lt"/>
              </a:rPr>
              <a:t>Correlation: </a:t>
            </a:r>
          </a:p>
          <a:p>
            <a:r>
              <a:rPr lang="en-US" sz="2400" b="1" dirty="0">
                <a:latin typeface="+mn-lt"/>
              </a:rPr>
              <a:t>"Two things are related, but we don't know if one causes the other.” (**</a:t>
            </a:r>
            <a:r>
              <a:rPr lang="en-US" sz="2400" b="1" u="sng" dirty="0"/>
              <a:t>Correlation does not imply causation**</a:t>
            </a:r>
            <a:r>
              <a:rPr lang="en-US" sz="2400" dirty="0"/>
              <a:t>)</a:t>
            </a:r>
          </a:p>
          <a:p>
            <a:endParaRPr lang="en-US" sz="2400" b="1" dirty="0">
              <a:latin typeface="+mn-lt"/>
            </a:endParaRPr>
          </a:p>
          <a:p>
            <a:r>
              <a:rPr lang="en-US" sz="2400" b="1" dirty="0">
                <a:latin typeface="+mn-lt"/>
              </a:rPr>
              <a:t>Causation:</a:t>
            </a:r>
          </a:p>
          <a:p>
            <a:r>
              <a:rPr lang="en-US" sz="2400" b="1" dirty="0">
                <a:latin typeface="+mn-lt"/>
              </a:rPr>
              <a:t> "We're trying to figure out if changing one thing actually makes another thing change. </a:t>
            </a:r>
            <a:r>
              <a:rPr lang="en-US" sz="2400" b="1" u="sng" dirty="0">
                <a:latin typeface="+mn-lt"/>
              </a:rPr>
              <a:t>We want to understand cause and effect</a:t>
            </a:r>
            <a:r>
              <a:rPr lang="en-US" sz="2400" b="1" dirty="0">
                <a:latin typeface="+mn-lt"/>
              </a:rPr>
              <a:t>."</a:t>
            </a:r>
          </a:p>
        </p:txBody>
      </p:sp>
    </p:spTree>
    <p:extLst>
      <p:ext uri="{BB962C8B-B14F-4D97-AF65-F5344CB8AC3E}">
        <p14:creationId xmlns:p14="http://schemas.microsoft.com/office/powerpoint/2010/main" val="2557347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11D6-B6FA-027B-03C5-D24C6E7C0DD6}"/>
              </a:ext>
            </a:extLst>
          </p:cNvPr>
          <p:cNvSpPr>
            <a:spLocks noGrp="1"/>
          </p:cNvSpPr>
          <p:nvPr>
            <p:ph type="title"/>
          </p:nvPr>
        </p:nvSpPr>
        <p:spPr/>
        <p:txBody>
          <a:bodyPr/>
          <a:lstStyle/>
          <a:p>
            <a:pPr algn="ctr"/>
            <a:r>
              <a:rPr lang="en-US" dirty="0"/>
              <a:t>Finding Causality</a:t>
            </a:r>
          </a:p>
        </p:txBody>
      </p:sp>
      <p:sp>
        <p:nvSpPr>
          <p:cNvPr id="3" name="Content Placeholder 2">
            <a:extLst>
              <a:ext uri="{FF2B5EF4-FFF2-40B4-BE49-F238E27FC236}">
                <a16:creationId xmlns:a16="http://schemas.microsoft.com/office/drawing/2014/main" id="{01D94189-DB9D-DA50-3034-51265F319CC6}"/>
              </a:ext>
            </a:extLst>
          </p:cNvPr>
          <p:cNvSpPr>
            <a:spLocks noGrp="1"/>
          </p:cNvSpPr>
          <p:nvPr>
            <p:ph idx="1"/>
          </p:nvPr>
        </p:nvSpPr>
        <p:spPr>
          <a:xfrm>
            <a:off x="951529" y="1579165"/>
            <a:ext cx="10233052" cy="4518590"/>
          </a:xfrm>
        </p:spPr>
        <p:txBody>
          <a:bodyPr/>
          <a:lstStyle/>
          <a:p>
            <a:r>
              <a:rPr lang="en-US" sz="1724" dirty="0"/>
              <a:t>In the realm of data science, our predictive models can perform prediction tasks with high accuracy, especially when a prediction task, like when predicting housing prices is based on historical data. However, when we shift our focus from mere predictions to unraveling causality, a pivotal challenge emerges.</a:t>
            </a:r>
          </a:p>
          <a:p>
            <a:pPr marL="0" indent="0">
              <a:buNone/>
            </a:pPr>
            <a:r>
              <a:rPr lang="en-US" sz="1724" u="sng" dirty="0"/>
              <a:t>Example:</a:t>
            </a:r>
          </a:p>
          <a:p>
            <a:r>
              <a:rPr lang="en-US" sz="1724" dirty="0"/>
              <a:t>Imagine our predictive model excels at foreseeing housing prices. Now, picture the scenario when we attempt to uncover the true impact of a new park on those prices. Traditional models stumble in this territory.</a:t>
            </a:r>
          </a:p>
          <a:p>
            <a:pPr marL="0" indent="0">
              <a:buNone/>
            </a:pPr>
            <a:r>
              <a:rPr lang="en-US" sz="1724" u="sng" dirty="0"/>
              <a:t>Why the Stumble?:</a:t>
            </a:r>
          </a:p>
          <a:p>
            <a:r>
              <a:rPr lang="en-US" sz="1724" dirty="0"/>
              <a:t>This stumbling block is known as </a:t>
            </a:r>
            <a:r>
              <a:rPr lang="en-US" sz="1724" u="sng" dirty="0"/>
              <a:t>regularization bias</a:t>
            </a:r>
            <a:r>
              <a:rPr lang="en-US" sz="1724" dirty="0"/>
              <a:t>—a challenge we encounter when we try to stretch a basic predictive model into the world of causation.</a:t>
            </a:r>
          </a:p>
        </p:txBody>
      </p:sp>
      <p:sp>
        <p:nvSpPr>
          <p:cNvPr id="4" name="Slide Number Placeholder 3">
            <a:extLst>
              <a:ext uri="{FF2B5EF4-FFF2-40B4-BE49-F238E27FC236}">
                <a16:creationId xmlns:a16="http://schemas.microsoft.com/office/drawing/2014/main" id="{2685A2C7-4903-7722-5437-0397E4BE999A}"/>
              </a:ext>
            </a:extLst>
          </p:cNvPr>
          <p:cNvSpPr>
            <a:spLocks noGrp="1"/>
          </p:cNvSpPr>
          <p:nvPr>
            <p:ph type="sldNum" sz="quarter" idx="11"/>
          </p:nvPr>
        </p:nvSpPr>
        <p:spPr/>
        <p:txBody>
          <a:bodyPr/>
          <a:lstStyle/>
          <a:p>
            <a:pPr>
              <a:defRPr/>
            </a:pPr>
            <a:fld id="{E8C4CF4F-2ECB-4C54-9552-FB58A436033C}" type="slidenum">
              <a:rPr lang="en-US" smtClean="0">
                <a:solidFill>
                  <a:srgbClr val="FFFFFF">
                    <a:lumMod val="50000"/>
                  </a:srgbClr>
                </a:solidFill>
              </a:rPr>
              <a:pPr>
                <a:defRPr/>
              </a:pPr>
              <a:t>3</a:t>
            </a:fld>
            <a:endParaRPr lang="en-US" dirty="0">
              <a:solidFill>
                <a:srgbClr val="808080"/>
              </a:solidFill>
            </a:endParaRPr>
          </a:p>
        </p:txBody>
      </p:sp>
      <p:pic>
        <p:nvPicPr>
          <p:cNvPr id="2056" name="Picture 8" descr="Free Clipart: Home price | netalloy">
            <a:extLst>
              <a:ext uri="{FF2B5EF4-FFF2-40B4-BE49-F238E27FC236}">
                <a16:creationId xmlns:a16="http://schemas.microsoft.com/office/drawing/2014/main" id="{E1E8FD2B-BEDA-83CD-FD0D-6F35F2DE9F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6859" y="2321751"/>
            <a:ext cx="516930" cy="516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50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57,800+ Potato Stock Illustrations, Royalty-Free Vector Graphics &amp; Clip Art  - iStock | Potato isolated, Potato sack, Potato field">
            <a:extLst>
              <a:ext uri="{FF2B5EF4-FFF2-40B4-BE49-F238E27FC236}">
                <a16:creationId xmlns:a16="http://schemas.microsoft.com/office/drawing/2014/main" id="{7DF002AB-F649-21D2-6E80-09CC39E69F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1590" y="3931647"/>
            <a:ext cx="497282" cy="4972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EBA545D-0D71-C6F9-03D2-5A80F95C5529}"/>
              </a:ext>
            </a:extLst>
          </p:cNvPr>
          <p:cNvSpPr>
            <a:spLocks noGrp="1"/>
          </p:cNvSpPr>
          <p:nvPr>
            <p:ph type="title"/>
          </p:nvPr>
        </p:nvSpPr>
        <p:spPr/>
        <p:txBody>
          <a:bodyPr/>
          <a:lstStyle/>
          <a:p>
            <a:r>
              <a:rPr lang="en-US" b="1" i="0" u="sng" dirty="0">
                <a:effectLst/>
                <a:latin typeface="Söhne"/>
              </a:rPr>
              <a:t>Regularization Bias </a:t>
            </a:r>
            <a:r>
              <a:rPr lang="en-US" b="1" i="0" dirty="0">
                <a:effectLst/>
                <a:latin typeface="Söhne"/>
              </a:rPr>
              <a:t>in Simple Terms</a:t>
            </a:r>
            <a:endParaRPr lang="en-US" dirty="0"/>
          </a:p>
        </p:txBody>
      </p:sp>
      <p:sp>
        <p:nvSpPr>
          <p:cNvPr id="3" name="Content Placeholder 2">
            <a:extLst>
              <a:ext uri="{FF2B5EF4-FFF2-40B4-BE49-F238E27FC236}">
                <a16:creationId xmlns:a16="http://schemas.microsoft.com/office/drawing/2014/main" id="{C5305583-4D9C-C01A-480A-8D4F0044AF62}"/>
              </a:ext>
            </a:extLst>
          </p:cNvPr>
          <p:cNvSpPr>
            <a:spLocks noGrp="1"/>
          </p:cNvSpPr>
          <p:nvPr>
            <p:ph idx="1"/>
          </p:nvPr>
        </p:nvSpPr>
        <p:spPr/>
        <p:txBody>
          <a:bodyPr>
            <a:normAutofit lnSpcReduction="10000"/>
          </a:bodyPr>
          <a:lstStyle/>
          <a:p>
            <a:pPr algn="l"/>
            <a:r>
              <a:rPr lang="en-US" sz="1724" dirty="0">
                <a:latin typeface="Söhne"/>
              </a:rPr>
              <a:t>Regularization is like a referee in a game. Its job is to prevent players (or features in the ML model) from getting too extreme, ensuring a fair match (or a balanced model). In machine learning, we use regularization to keep our models from fitting too closely to the training data, preventing overfitting.</a:t>
            </a:r>
          </a:p>
          <a:p>
            <a:pPr algn="l"/>
            <a:endParaRPr lang="en-US" sz="1724" dirty="0">
              <a:latin typeface="Söhne"/>
            </a:endParaRPr>
          </a:p>
          <a:p>
            <a:pPr marL="0" indent="0">
              <a:buNone/>
            </a:pPr>
            <a:r>
              <a:rPr lang="en-US" sz="1724" u="sng" dirty="0">
                <a:latin typeface="Söhne"/>
              </a:rPr>
              <a:t>The Problem with Regularization in Causality:</a:t>
            </a:r>
          </a:p>
          <a:p>
            <a:pPr algn="l"/>
            <a:r>
              <a:rPr lang="en-US" sz="1724" dirty="0">
                <a:latin typeface="Söhne"/>
              </a:rPr>
              <a:t>Regularization is useful for prediction tasks, like guessing someone's health score. However, when you're exploring cause and effect (causality), it's like telling the referee to be extra strict. This can lead to bias because it limits the freedom of your model to explore the full range of relationships between variables.</a:t>
            </a:r>
          </a:p>
          <a:p>
            <a:pPr marL="0" indent="0">
              <a:buNone/>
            </a:pPr>
            <a:r>
              <a:rPr lang="en-US" sz="1724" u="sng" dirty="0">
                <a:latin typeface="Söhne"/>
              </a:rPr>
              <a:t>Practical Example:</a:t>
            </a:r>
          </a:p>
          <a:p>
            <a:r>
              <a:rPr lang="en-US" sz="1724" dirty="0">
                <a:latin typeface="Söhne"/>
              </a:rPr>
              <a:t>Now, imagine you're trying to understand if eating more vegetables causes people to be healthier. You collect data on vegetable consumption and health scores for a group of people. In machine learning terms, you're trying to predict health scores based on vegetable consumption.</a:t>
            </a:r>
          </a:p>
          <a:p>
            <a:pPr algn="l"/>
            <a:r>
              <a:rPr lang="en-US" sz="1724" dirty="0">
                <a:latin typeface="Söhne"/>
              </a:rPr>
              <a:t>Now Imagine you have a friend who eats a lot of vegetables and has a high health score. Regularization might say, "Wait, eating that many vegetables is too extreme; let's not fully believe that it's the cause of the high health score." So, your model might underestimate the true impact of vegetables on health.</a:t>
            </a:r>
            <a:endParaRPr lang="en-US" sz="1724" dirty="0"/>
          </a:p>
        </p:txBody>
      </p:sp>
      <p:sp>
        <p:nvSpPr>
          <p:cNvPr id="4" name="Slide Number Placeholder 3">
            <a:extLst>
              <a:ext uri="{FF2B5EF4-FFF2-40B4-BE49-F238E27FC236}">
                <a16:creationId xmlns:a16="http://schemas.microsoft.com/office/drawing/2014/main" id="{97A94E86-BB34-9502-6A22-E0BB3C101BA8}"/>
              </a:ext>
            </a:extLst>
          </p:cNvPr>
          <p:cNvSpPr>
            <a:spLocks noGrp="1"/>
          </p:cNvSpPr>
          <p:nvPr>
            <p:ph type="sldNum" sz="quarter" idx="11"/>
          </p:nvPr>
        </p:nvSpPr>
        <p:spPr/>
        <p:txBody>
          <a:bodyPr/>
          <a:lstStyle/>
          <a:p>
            <a:pPr>
              <a:defRPr/>
            </a:pPr>
            <a:fld id="{E8C4CF4F-2ECB-4C54-9552-FB58A436033C}" type="slidenum">
              <a:rPr lang="en-US" smtClean="0">
                <a:solidFill>
                  <a:srgbClr val="FFFFFF">
                    <a:lumMod val="50000"/>
                  </a:srgbClr>
                </a:solidFill>
              </a:rPr>
              <a:pPr>
                <a:defRPr/>
              </a:pPr>
              <a:t>4</a:t>
            </a:fld>
            <a:endParaRPr lang="en-US" dirty="0">
              <a:solidFill>
                <a:srgbClr val="808080"/>
              </a:solidFill>
            </a:endParaRPr>
          </a:p>
        </p:txBody>
      </p:sp>
      <p:pic>
        <p:nvPicPr>
          <p:cNvPr id="1032" name="Picture 8" descr="Amid catch confusion, referee Walt Coleman says officials have clarity -  ESPN - Green Bay Packers Blog- ESPN">
            <a:extLst>
              <a:ext uri="{FF2B5EF4-FFF2-40B4-BE49-F238E27FC236}">
                <a16:creationId xmlns:a16="http://schemas.microsoft.com/office/drawing/2014/main" id="{CC32EFCD-47C8-5D9E-BD0B-39879A9EC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1706" y="2321241"/>
            <a:ext cx="1593568" cy="89239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Vegetable Clipart-single carrot vegetable clipart 516">
            <a:extLst>
              <a:ext uri="{FF2B5EF4-FFF2-40B4-BE49-F238E27FC236}">
                <a16:creationId xmlns:a16="http://schemas.microsoft.com/office/drawing/2014/main" id="{E1FFDFFE-2AFC-3499-423E-DBF7F0C4A44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5667860">
            <a:off x="3416178" y="3790388"/>
            <a:ext cx="491599" cy="68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68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614B-8AC3-7532-7AB2-8F6672AECA51}"/>
              </a:ext>
            </a:extLst>
          </p:cNvPr>
          <p:cNvSpPr>
            <a:spLocks noGrp="1"/>
          </p:cNvSpPr>
          <p:nvPr>
            <p:ph type="title"/>
          </p:nvPr>
        </p:nvSpPr>
        <p:spPr>
          <a:xfrm>
            <a:off x="820280" y="160683"/>
            <a:ext cx="10515600" cy="1325563"/>
          </a:xfrm>
        </p:spPr>
        <p:txBody>
          <a:bodyPr/>
          <a:lstStyle/>
          <a:p>
            <a:pPr algn="ctr"/>
            <a:r>
              <a:rPr lang="en-US" dirty="0"/>
              <a:t>Regularization bias</a:t>
            </a:r>
          </a:p>
        </p:txBody>
      </p:sp>
      <p:sp>
        <p:nvSpPr>
          <p:cNvPr id="3" name="Content Placeholder 2">
            <a:extLst>
              <a:ext uri="{FF2B5EF4-FFF2-40B4-BE49-F238E27FC236}">
                <a16:creationId xmlns:a16="http://schemas.microsoft.com/office/drawing/2014/main" id="{520996D2-0D46-4F97-5CE3-35C45A8C2221}"/>
              </a:ext>
            </a:extLst>
          </p:cNvPr>
          <p:cNvSpPr>
            <a:spLocks noGrp="1"/>
          </p:cNvSpPr>
          <p:nvPr>
            <p:ph idx="1"/>
          </p:nvPr>
        </p:nvSpPr>
        <p:spPr>
          <a:xfrm>
            <a:off x="951529" y="1283271"/>
            <a:ext cx="10233052" cy="2573502"/>
          </a:xfrm>
        </p:spPr>
        <p:txBody>
          <a:bodyPr>
            <a:normAutofit fontScale="92500" lnSpcReduction="20000"/>
          </a:bodyPr>
          <a:lstStyle/>
          <a:p>
            <a:r>
              <a:rPr lang="en-US" dirty="0"/>
              <a:t>Regularization bias occurs when regularization techniques Like: LASSO, Ridge, L1, L2, </a:t>
            </a:r>
            <a:r>
              <a:rPr lang="en-US" dirty="0" err="1"/>
              <a:t>etc</a:t>
            </a:r>
            <a:r>
              <a:rPr lang="en-US" dirty="0"/>
              <a:t>… that  are applied to machine learning models. These techniques tend to shrink coefficients toward zero, leading to the potential bias in estimating causal effects. The purpose of this penalization of coefficients helps prevent overfitting in standard ML models.</a:t>
            </a:r>
          </a:p>
          <a:p>
            <a:r>
              <a:rPr lang="en-US" dirty="0"/>
              <a:t>However, the shrinkage in coefficients has the potential possibility to favor certain features or even diminish the value of certain features.</a:t>
            </a:r>
          </a:p>
          <a:p>
            <a:endParaRPr lang="en-US" dirty="0"/>
          </a:p>
          <a:p>
            <a:endParaRPr lang="en-US" dirty="0"/>
          </a:p>
        </p:txBody>
      </p:sp>
      <p:sp>
        <p:nvSpPr>
          <p:cNvPr id="4" name="Slide Number Placeholder 3">
            <a:extLst>
              <a:ext uri="{FF2B5EF4-FFF2-40B4-BE49-F238E27FC236}">
                <a16:creationId xmlns:a16="http://schemas.microsoft.com/office/drawing/2014/main" id="{5B21B3BF-7B7F-A8B9-859C-45931F2890C1}"/>
              </a:ext>
            </a:extLst>
          </p:cNvPr>
          <p:cNvSpPr>
            <a:spLocks noGrp="1"/>
          </p:cNvSpPr>
          <p:nvPr>
            <p:ph type="sldNum" sz="quarter" idx="11"/>
          </p:nvPr>
        </p:nvSpPr>
        <p:spPr/>
        <p:txBody>
          <a:bodyPr/>
          <a:lstStyle/>
          <a:p>
            <a:pPr>
              <a:defRPr/>
            </a:pPr>
            <a:fld id="{E8C4CF4F-2ECB-4C54-9552-FB58A436033C}" type="slidenum">
              <a:rPr lang="en-US" smtClean="0">
                <a:solidFill>
                  <a:srgbClr val="FFFFFF">
                    <a:lumMod val="50000"/>
                  </a:srgbClr>
                </a:solidFill>
              </a:rPr>
              <a:pPr>
                <a:defRPr/>
              </a:pPr>
              <a:t>5</a:t>
            </a:fld>
            <a:endParaRPr lang="en-US" dirty="0">
              <a:solidFill>
                <a:srgbClr val="808080"/>
              </a:solidFill>
            </a:endParaRPr>
          </a:p>
        </p:txBody>
      </p:sp>
      <p:pic>
        <p:nvPicPr>
          <p:cNvPr id="6" name="Picture 5">
            <a:extLst>
              <a:ext uri="{FF2B5EF4-FFF2-40B4-BE49-F238E27FC236}">
                <a16:creationId xmlns:a16="http://schemas.microsoft.com/office/drawing/2014/main" id="{47F575D6-9119-C1D5-AE39-54B81B07BF02}"/>
              </a:ext>
            </a:extLst>
          </p:cNvPr>
          <p:cNvPicPr>
            <a:picLocks noChangeAspect="1"/>
          </p:cNvPicPr>
          <p:nvPr/>
        </p:nvPicPr>
        <p:blipFill>
          <a:blip r:embed="rId2"/>
          <a:stretch>
            <a:fillRect/>
          </a:stretch>
        </p:blipFill>
        <p:spPr>
          <a:xfrm>
            <a:off x="3180499" y="4675490"/>
            <a:ext cx="2915502" cy="1084073"/>
          </a:xfrm>
          <a:prstGeom prst="rect">
            <a:avLst/>
          </a:prstGeom>
        </p:spPr>
      </p:pic>
      <p:pic>
        <p:nvPicPr>
          <p:cNvPr id="8" name="Picture 7">
            <a:extLst>
              <a:ext uri="{FF2B5EF4-FFF2-40B4-BE49-F238E27FC236}">
                <a16:creationId xmlns:a16="http://schemas.microsoft.com/office/drawing/2014/main" id="{8109ABCE-1E56-1D8D-C314-37CD30B23104}"/>
              </a:ext>
            </a:extLst>
          </p:cNvPr>
          <p:cNvPicPr>
            <a:picLocks noChangeAspect="1"/>
          </p:cNvPicPr>
          <p:nvPr/>
        </p:nvPicPr>
        <p:blipFill>
          <a:blip r:embed="rId3"/>
          <a:stretch>
            <a:fillRect/>
          </a:stretch>
        </p:blipFill>
        <p:spPr>
          <a:xfrm>
            <a:off x="6179651" y="4852308"/>
            <a:ext cx="1075861" cy="1174413"/>
          </a:xfrm>
          <a:prstGeom prst="rect">
            <a:avLst/>
          </a:prstGeom>
        </p:spPr>
      </p:pic>
      <p:sp>
        <p:nvSpPr>
          <p:cNvPr id="9" name="TextBox 8">
            <a:extLst>
              <a:ext uri="{FF2B5EF4-FFF2-40B4-BE49-F238E27FC236}">
                <a16:creationId xmlns:a16="http://schemas.microsoft.com/office/drawing/2014/main" id="{B42B65F4-75AB-3FBE-7CB2-44C09C9631EA}"/>
              </a:ext>
            </a:extLst>
          </p:cNvPr>
          <p:cNvSpPr txBox="1"/>
          <p:nvPr/>
        </p:nvSpPr>
        <p:spPr>
          <a:xfrm>
            <a:off x="5701847" y="3030322"/>
            <a:ext cx="788307" cy="331181"/>
          </a:xfrm>
          <a:prstGeom prst="rect">
            <a:avLst/>
          </a:prstGeom>
          <a:noFill/>
        </p:spPr>
        <p:txBody>
          <a:bodyPr wrap="square" rtlCol="0">
            <a:spAutoFit/>
          </a:bodyPr>
          <a:lstStyle/>
          <a:p>
            <a:endParaRPr lang="en-US" sz="1552" dirty="0"/>
          </a:p>
        </p:txBody>
      </p:sp>
      <p:sp>
        <p:nvSpPr>
          <p:cNvPr id="10" name="TextBox 9">
            <a:extLst>
              <a:ext uri="{FF2B5EF4-FFF2-40B4-BE49-F238E27FC236}">
                <a16:creationId xmlns:a16="http://schemas.microsoft.com/office/drawing/2014/main" id="{CD57B37D-A787-CFD2-FBCD-C331005A6857}"/>
              </a:ext>
            </a:extLst>
          </p:cNvPr>
          <p:cNvSpPr txBox="1"/>
          <p:nvPr/>
        </p:nvSpPr>
        <p:spPr>
          <a:xfrm>
            <a:off x="1837988" y="4349090"/>
            <a:ext cx="947859" cy="808876"/>
          </a:xfrm>
          <a:prstGeom prst="rect">
            <a:avLst/>
          </a:prstGeom>
          <a:noFill/>
        </p:spPr>
        <p:txBody>
          <a:bodyPr wrap="square" rtlCol="0">
            <a:spAutoFit/>
          </a:bodyPr>
          <a:lstStyle/>
          <a:p>
            <a:r>
              <a:rPr lang="en-US" sz="1552" b="1" dirty="0"/>
              <a:t>Dependent Variable</a:t>
            </a:r>
          </a:p>
        </p:txBody>
      </p:sp>
      <p:sp>
        <p:nvSpPr>
          <p:cNvPr id="11" name="TextBox 10">
            <a:extLst>
              <a:ext uri="{FF2B5EF4-FFF2-40B4-BE49-F238E27FC236}">
                <a16:creationId xmlns:a16="http://schemas.microsoft.com/office/drawing/2014/main" id="{6464D697-9FFA-546E-1688-8577E57FE0B8}"/>
              </a:ext>
            </a:extLst>
          </p:cNvPr>
          <p:cNvSpPr txBox="1"/>
          <p:nvPr/>
        </p:nvSpPr>
        <p:spPr>
          <a:xfrm>
            <a:off x="3382308" y="4222925"/>
            <a:ext cx="947859" cy="570028"/>
          </a:xfrm>
          <a:prstGeom prst="rect">
            <a:avLst/>
          </a:prstGeom>
          <a:noFill/>
        </p:spPr>
        <p:txBody>
          <a:bodyPr wrap="square" rtlCol="0">
            <a:spAutoFit/>
          </a:bodyPr>
          <a:lstStyle/>
          <a:p>
            <a:r>
              <a:rPr lang="en-US" sz="1552" b="1" dirty="0"/>
              <a:t>Y Intercept</a:t>
            </a:r>
          </a:p>
        </p:txBody>
      </p:sp>
      <p:sp>
        <p:nvSpPr>
          <p:cNvPr id="12" name="TextBox 11">
            <a:extLst>
              <a:ext uri="{FF2B5EF4-FFF2-40B4-BE49-F238E27FC236}">
                <a16:creationId xmlns:a16="http://schemas.microsoft.com/office/drawing/2014/main" id="{D1DAA584-339E-DEB6-733B-D7FFAA38BBBD}"/>
              </a:ext>
            </a:extLst>
          </p:cNvPr>
          <p:cNvSpPr txBox="1"/>
          <p:nvPr/>
        </p:nvSpPr>
        <p:spPr>
          <a:xfrm>
            <a:off x="4522387" y="3995556"/>
            <a:ext cx="947859" cy="808876"/>
          </a:xfrm>
          <a:prstGeom prst="rect">
            <a:avLst/>
          </a:prstGeom>
          <a:noFill/>
        </p:spPr>
        <p:txBody>
          <a:bodyPr wrap="square" rtlCol="0">
            <a:spAutoFit/>
          </a:bodyPr>
          <a:lstStyle/>
          <a:p>
            <a:r>
              <a:rPr lang="en-US" sz="1552" b="1" dirty="0"/>
              <a:t>Slope Coefficient</a:t>
            </a:r>
          </a:p>
        </p:txBody>
      </p:sp>
      <p:sp>
        <p:nvSpPr>
          <p:cNvPr id="13" name="TextBox 12">
            <a:extLst>
              <a:ext uri="{FF2B5EF4-FFF2-40B4-BE49-F238E27FC236}">
                <a16:creationId xmlns:a16="http://schemas.microsoft.com/office/drawing/2014/main" id="{04F1AB26-E7FC-7B80-9972-B07138BF2840}"/>
              </a:ext>
            </a:extLst>
          </p:cNvPr>
          <p:cNvSpPr txBox="1"/>
          <p:nvPr/>
        </p:nvSpPr>
        <p:spPr>
          <a:xfrm>
            <a:off x="5853653" y="3998563"/>
            <a:ext cx="1099685" cy="570028"/>
          </a:xfrm>
          <a:prstGeom prst="rect">
            <a:avLst/>
          </a:prstGeom>
          <a:noFill/>
        </p:spPr>
        <p:txBody>
          <a:bodyPr wrap="square" rtlCol="0">
            <a:spAutoFit/>
          </a:bodyPr>
          <a:lstStyle/>
          <a:p>
            <a:r>
              <a:rPr lang="en-US" sz="1552" b="1" dirty="0"/>
              <a:t>Independent Variable</a:t>
            </a:r>
          </a:p>
        </p:txBody>
      </p:sp>
      <p:sp>
        <p:nvSpPr>
          <p:cNvPr id="14" name="TextBox 13">
            <a:extLst>
              <a:ext uri="{FF2B5EF4-FFF2-40B4-BE49-F238E27FC236}">
                <a16:creationId xmlns:a16="http://schemas.microsoft.com/office/drawing/2014/main" id="{53D2D20D-06AD-7088-69C5-3D9557F204A7}"/>
              </a:ext>
            </a:extLst>
          </p:cNvPr>
          <p:cNvSpPr txBox="1"/>
          <p:nvPr/>
        </p:nvSpPr>
        <p:spPr>
          <a:xfrm>
            <a:off x="7254013" y="4401238"/>
            <a:ext cx="1099685" cy="570028"/>
          </a:xfrm>
          <a:prstGeom prst="rect">
            <a:avLst/>
          </a:prstGeom>
          <a:noFill/>
        </p:spPr>
        <p:txBody>
          <a:bodyPr wrap="square" rtlCol="0">
            <a:spAutoFit/>
          </a:bodyPr>
          <a:lstStyle/>
          <a:p>
            <a:r>
              <a:rPr lang="en-US" sz="1552" b="1" dirty="0"/>
              <a:t>Random Error Term</a:t>
            </a:r>
          </a:p>
        </p:txBody>
      </p:sp>
      <p:cxnSp>
        <p:nvCxnSpPr>
          <p:cNvPr id="16" name="Straight Arrow Connector 15">
            <a:extLst>
              <a:ext uri="{FF2B5EF4-FFF2-40B4-BE49-F238E27FC236}">
                <a16:creationId xmlns:a16="http://schemas.microsoft.com/office/drawing/2014/main" id="{700DD668-7694-1DA2-A338-23CA94CE5E7F}"/>
              </a:ext>
            </a:extLst>
          </p:cNvPr>
          <p:cNvCxnSpPr>
            <a:cxnSpLocks/>
            <a:stCxn id="10" idx="3"/>
          </p:cNvCxnSpPr>
          <p:nvPr/>
        </p:nvCxnSpPr>
        <p:spPr bwMode="auto">
          <a:xfrm>
            <a:off x="2785847" y="4753528"/>
            <a:ext cx="311001" cy="4663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7E536B3-E396-97D7-265F-1FFECAE2A147}"/>
              </a:ext>
            </a:extLst>
          </p:cNvPr>
          <p:cNvCxnSpPr>
            <a:cxnSpLocks/>
          </p:cNvCxnSpPr>
          <p:nvPr/>
        </p:nvCxnSpPr>
        <p:spPr bwMode="auto">
          <a:xfrm>
            <a:off x="3943859" y="4488261"/>
            <a:ext cx="253124" cy="25128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F548683-6245-8DDA-CD69-AD925D8A70FC}"/>
              </a:ext>
            </a:extLst>
          </p:cNvPr>
          <p:cNvCxnSpPr>
            <a:cxnSpLocks/>
          </p:cNvCxnSpPr>
          <p:nvPr/>
        </p:nvCxnSpPr>
        <p:spPr bwMode="auto">
          <a:xfrm>
            <a:off x="4996315" y="4446627"/>
            <a:ext cx="180863" cy="26442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660DB14-3C44-0F4A-1A7C-728C71DDCEC1}"/>
              </a:ext>
            </a:extLst>
          </p:cNvPr>
          <p:cNvCxnSpPr>
            <a:cxnSpLocks/>
          </p:cNvCxnSpPr>
          <p:nvPr/>
        </p:nvCxnSpPr>
        <p:spPr bwMode="auto">
          <a:xfrm flipH="1">
            <a:off x="5976510" y="4446626"/>
            <a:ext cx="203141" cy="24076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F96F74C9-C097-167E-EEAB-D4F49D1703A3}"/>
              </a:ext>
            </a:extLst>
          </p:cNvPr>
          <p:cNvCxnSpPr>
            <a:cxnSpLocks/>
          </p:cNvCxnSpPr>
          <p:nvPr/>
        </p:nvCxnSpPr>
        <p:spPr bwMode="auto">
          <a:xfrm flipH="1">
            <a:off x="6953338" y="4776386"/>
            <a:ext cx="318594" cy="17384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973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5E76-28D2-19A1-4EB8-AEC569499474}"/>
              </a:ext>
            </a:extLst>
          </p:cNvPr>
          <p:cNvSpPr>
            <a:spLocks noGrp="1"/>
          </p:cNvSpPr>
          <p:nvPr>
            <p:ph type="title"/>
          </p:nvPr>
        </p:nvSpPr>
        <p:spPr>
          <a:xfrm>
            <a:off x="905072" y="14200"/>
            <a:ext cx="10515600" cy="1325563"/>
          </a:xfrm>
        </p:spPr>
        <p:txBody>
          <a:bodyPr/>
          <a:lstStyle/>
          <a:p>
            <a:r>
              <a:rPr lang="en-US" dirty="0"/>
              <a:t>The Solution: Double Machine Learning</a:t>
            </a:r>
          </a:p>
        </p:txBody>
      </p:sp>
      <p:sp>
        <p:nvSpPr>
          <p:cNvPr id="3" name="Content Placeholder 2">
            <a:extLst>
              <a:ext uri="{FF2B5EF4-FFF2-40B4-BE49-F238E27FC236}">
                <a16:creationId xmlns:a16="http://schemas.microsoft.com/office/drawing/2014/main" id="{AE81A863-AFA3-11B7-EA3C-DC671F5292E7}"/>
              </a:ext>
            </a:extLst>
          </p:cNvPr>
          <p:cNvSpPr>
            <a:spLocks noGrp="1"/>
          </p:cNvSpPr>
          <p:nvPr>
            <p:ph idx="1"/>
          </p:nvPr>
        </p:nvSpPr>
        <p:spPr>
          <a:xfrm>
            <a:off x="979474" y="5511740"/>
            <a:ext cx="10233052" cy="1086444"/>
          </a:xfrm>
        </p:spPr>
        <p:txBody>
          <a:bodyPr/>
          <a:lstStyle/>
          <a:p>
            <a:r>
              <a:rPr lang="en-US" sz="1466" dirty="0">
                <a:latin typeface="-apple-system"/>
              </a:rPr>
              <a:t>Drawing from the insights of the research paper by </a:t>
            </a:r>
            <a:r>
              <a:rPr lang="en-US" sz="1466" dirty="0" err="1">
                <a:latin typeface="-apple-system"/>
              </a:rPr>
              <a:t>Chernozhukov</a:t>
            </a:r>
            <a:r>
              <a:rPr lang="en-US" sz="1466" dirty="0">
                <a:latin typeface="-apple-system"/>
              </a:rPr>
              <a:t>, V., </a:t>
            </a:r>
            <a:r>
              <a:rPr lang="en-US" sz="1466" dirty="0" err="1">
                <a:latin typeface="-apple-system"/>
              </a:rPr>
              <a:t>Chetverikov</a:t>
            </a:r>
            <a:r>
              <a:rPr lang="en-US" sz="1466" dirty="0">
                <a:latin typeface="-apple-system"/>
              </a:rPr>
              <a:t>, D., </a:t>
            </a:r>
            <a:r>
              <a:rPr lang="en-US" sz="1466" dirty="0" err="1">
                <a:latin typeface="-apple-system"/>
              </a:rPr>
              <a:t>Demirer</a:t>
            </a:r>
            <a:r>
              <a:rPr lang="en-US" sz="1466" dirty="0">
                <a:latin typeface="-apple-system"/>
              </a:rPr>
              <a:t>, M., </a:t>
            </a:r>
            <a:r>
              <a:rPr lang="en-US" sz="1466" dirty="0" err="1">
                <a:latin typeface="-apple-system"/>
              </a:rPr>
              <a:t>Duflo</a:t>
            </a:r>
            <a:r>
              <a:rPr lang="en-US" sz="1466" dirty="0">
                <a:latin typeface="-apple-system"/>
              </a:rPr>
              <a:t>, E., Hansen, C., &amp; Newey, W. (2016) titled 'Double Machine Learning for Treatment and Causal Parameters,’ </a:t>
            </a:r>
          </a:p>
          <a:p>
            <a:r>
              <a:rPr lang="en-US" sz="1466" dirty="0">
                <a:latin typeface="-apple-system"/>
              </a:rPr>
              <a:t>The proposed solution involves leveraging ML tools to create both auxiliary and primary ML models. This technique, termed </a:t>
            </a:r>
            <a:r>
              <a:rPr lang="en-US" sz="1466" u="sng" dirty="0">
                <a:latin typeface="-apple-system"/>
              </a:rPr>
              <a:t>‘Double Machine Learning’ </a:t>
            </a:r>
            <a:r>
              <a:rPr lang="en-US" sz="1466" dirty="0">
                <a:latin typeface="-apple-system"/>
              </a:rPr>
              <a:t>uses the residuals of these models to address the challenge of regularization bias.</a:t>
            </a:r>
            <a:endParaRPr lang="en-US" sz="690" dirty="0">
              <a:latin typeface="-apple-system"/>
            </a:endParaRPr>
          </a:p>
        </p:txBody>
      </p:sp>
      <p:sp>
        <p:nvSpPr>
          <p:cNvPr id="4" name="Slide Number Placeholder 3">
            <a:extLst>
              <a:ext uri="{FF2B5EF4-FFF2-40B4-BE49-F238E27FC236}">
                <a16:creationId xmlns:a16="http://schemas.microsoft.com/office/drawing/2014/main" id="{AAF27A2C-ED24-FFB0-204F-F61633FF82B6}"/>
              </a:ext>
            </a:extLst>
          </p:cNvPr>
          <p:cNvSpPr>
            <a:spLocks noGrp="1"/>
          </p:cNvSpPr>
          <p:nvPr>
            <p:ph type="sldNum" sz="quarter" idx="11"/>
          </p:nvPr>
        </p:nvSpPr>
        <p:spPr/>
        <p:txBody>
          <a:bodyPr/>
          <a:lstStyle/>
          <a:p>
            <a:pPr>
              <a:defRPr/>
            </a:pPr>
            <a:fld id="{E8C4CF4F-2ECB-4C54-9552-FB58A436033C}" type="slidenum">
              <a:rPr lang="en-US" smtClean="0">
                <a:solidFill>
                  <a:srgbClr val="FFFFFF">
                    <a:lumMod val="50000"/>
                  </a:srgbClr>
                </a:solidFill>
              </a:rPr>
              <a:pPr>
                <a:defRPr/>
              </a:pPr>
              <a:t>6</a:t>
            </a:fld>
            <a:endParaRPr lang="en-US" dirty="0">
              <a:solidFill>
                <a:srgbClr val="808080"/>
              </a:solidFill>
            </a:endParaRPr>
          </a:p>
        </p:txBody>
      </p:sp>
      <p:sp>
        <p:nvSpPr>
          <p:cNvPr id="11" name="TextBox 10">
            <a:extLst>
              <a:ext uri="{FF2B5EF4-FFF2-40B4-BE49-F238E27FC236}">
                <a16:creationId xmlns:a16="http://schemas.microsoft.com/office/drawing/2014/main" id="{8442E9D8-2F8B-AFBC-FD5D-92A789EB19D1}"/>
              </a:ext>
            </a:extLst>
          </p:cNvPr>
          <p:cNvSpPr txBox="1"/>
          <p:nvPr/>
        </p:nvSpPr>
        <p:spPr>
          <a:xfrm>
            <a:off x="2022753" y="1399177"/>
            <a:ext cx="3779129" cy="4354397"/>
          </a:xfrm>
          <a:prstGeom prst="rect">
            <a:avLst/>
          </a:prstGeom>
          <a:noFill/>
        </p:spPr>
        <p:txBody>
          <a:bodyPr wrap="square" rtlCol="0">
            <a:spAutoFit/>
          </a:bodyPr>
          <a:lstStyle/>
          <a:p>
            <a:pPr marL="295614" indent="-295614">
              <a:spcBef>
                <a:spcPts val="172"/>
              </a:spcBef>
              <a:buAutoNum type="arabicPeriod"/>
            </a:pPr>
            <a:r>
              <a:rPr lang="en-US" sz="1552" b="1" dirty="0">
                <a:latin typeface="-apple-system"/>
              </a:rPr>
              <a:t>Pick outcome and treatment variables</a:t>
            </a:r>
          </a:p>
          <a:p>
            <a:pPr>
              <a:spcBef>
                <a:spcPts val="172"/>
              </a:spcBef>
            </a:pPr>
            <a:r>
              <a:rPr lang="en-US" sz="1379" dirty="0">
                <a:latin typeface="-apple-system"/>
              </a:rPr>
              <a:t>-   Choose a target (or </a:t>
            </a:r>
            <a:r>
              <a:rPr lang="en-US" sz="1379" u="sng" dirty="0">
                <a:latin typeface="-apple-system"/>
              </a:rPr>
              <a:t>outcome</a:t>
            </a:r>
            <a:r>
              <a:rPr lang="en-US" sz="1379" dirty="0">
                <a:latin typeface="-apple-system"/>
              </a:rPr>
              <a:t>) feature</a:t>
            </a:r>
          </a:p>
          <a:p>
            <a:pPr>
              <a:spcBef>
                <a:spcPts val="172"/>
              </a:spcBef>
            </a:pPr>
            <a:r>
              <a:rPr lang="en-US" sz="1379" dirty="0">
                <a:latin typeface="-apple-system"/>
              </a:rPr>
              <a:t>-</a:t>
            </a:r>
            <a:r>
              <a:rPr lang="en-US" sz="1379" b="1" dirty="0">
                <a:latin typeface="-apple-system"/>
              </a:rPr>
              <a:t>    </a:t>
            </a:r>
            <a:r>
              <a:rPr lang="en-US" sz="1379" dirty="0">
                <a:latin typeface="-apple-system"/>
              </a:rPr>
              <a:t>If known pick a column or list of columns that are of interest (</a:t>
            </a:r>
            <a:r>
              <a:rPr lang="en-US" sz="1379" dirty="0" err="1">
                <a:latin typeface="-apple-system"/>
              </a:rPr>
              <a:t>i.e</a:t>
            </a:r>
            <a:r>
              <a:rPr lang="en-US" sz="1379" dirty="0">
                <a:latin typeface="-apple-system"/>
              </a:rPr>
              <a:t>, </a:t>
            </a:r>
            <a:r>
              <a:rPr lang="en-US" sz="1379" u="sng" dirty="0">
                <a:latin typeface="-apple-system"/>
              </a:rPr>
              <a:t>treatment(s))</a:t>
            </a:r>
            <a:r>
              <a:rPr lang="en-US" sz="1379" dirty="0">
                <a:latin typeface="-apple-system"/>
              </a:rPr>
              <a:t> for causal analysis</a:t>
            </a:r>
            <a:endParaRPr lang="en-US" sz="1379" b="1" dirty="0">
              <a:latin typeface="-apple-system"/>
            </a:endParaRPr>
          </a:p>
          <a:p>
            <a:pPr>
              <a:spcBef>
                <a:spcPts val="172"/>
              </a:spcBef>
            </a:pPr>
            <a:endParaRPr lang="en-US" sz="1552" b="1" dirty="0">
              <a:latin typeface="-apple-system"/>
            </a:endParaRPr>
          </a:p>
          <a:p>
            <a:pPr>
              <a:spcBef>
                <a:spcPts val="172"/>
              </a:spcBef>
            </a:pPr>
            <a:r>
              <a:rPr lang="en-US" sz="1552" b="1" dirty="0">
                <a:latin typeface="-apple-system"/>
              </a:rPr>
              <a:t>2. Create Auxiliary Models </a:t>
            </a:r>
            <a:r>
              <a:rPr lang="en-US" sz="1552" b="1" i="1" dirty="0">
                <a:latin typeface="-apple-system"/>
              </a:rPr>
              <a:t>(</a:t>
            </a:r>
            <a:r>
              <a:rPr lang="en-US" sz="1552" b="1" i="1" dirty="0" err="1">
                <a:latin typeface="-apple-system"/>
              </a:rPr>
              <a:t>i.e</a:t>
            </a:r>
            <a:r>
              <a:rPr lang="en-US" sz="1552" b="1" i="1" dirty="0">
                <a:latin typeface="-apple-system"/>
              </a:rPr>
              <a:t>, </a:t>
            </a:r>
            <a:r>
              <a:rPr lang="en-US" sz="1552" b="1" i="1" u="sng" dirty="0" err="1">
                <a:latin typeface="-apple-system"/>
              </a:rPr>
              <a:t>x_model</a:t>
            </a:r>
            <a:r>
              <a:rPr lang="en-US" sz="1552" b="1" i="1" u="sng" dirty="0">
                <a:latin typeface="-apple-system"/>
              </a:rPr>
              <a:t>(s))</a:t>
            </a:r>
          </a:p>
          <a:p>
            <a:pPr marL="246345" indent="-246345">
              <a:spcBef>
                <a:spcPts val="172"/>
              </a:spcBef>
              <a:buFontTx/>
              <a:buChar char="-"/>
            </a:pPr>
            <a:r>
              <a:rPr lang="en-US" sz="1379" dirty="0">
                <a:latin typeface="-apple-system"/>
              </a:rPr>
              <a:t>Predict the treatment(s) using covariate columns using ML methods (</a:t>
            </a:r>
            <a:r>
              <a:rPr lang="en-US" sz="1379" dirty="0" err="1">
                <a:latin typeface="-apple-system"/>
              </a:rPr>
              <a:t>xgboost</a:t>
            </a:r>
            <a:r>
              <a:rPr lang="en-US" sz="1379" dirty="0">
                <a:latin typeface="-apple-system"/>
              </a:rPr>
              <a:t>, </a:t>
            </a:r>
            <a:r>
              <a:rPr lang="en-US" sz="1379" dirty="0" err="1">
                <a:latin typeface="-apple-system"/>
              </a:rPr>
              <a:t>RandomForsest</a:t>
            </a:r>
            <a:r>
              <a:rPr lang="en-US" sz="1379" dirty="0">
                <a:latin typeface="-apple-system"/>
              </a:rPr>
              <a:t>, </a:t>
            </a:r>
            <a:r>
              <a:rPr lang="en-US" sz="1379" dirty="0" err="1">
                <a:latin typeface="-apple-system"/>
              </a:rPr>
              <a:t>etc</a:t>
            </a:r>
            <a:r>
              <a:rPr lang="en-US" sz="1379" dirty="0">
                <a:latin typeface="-apple-system"/>
              </a:rPr>
              <a:t>)</a:t>
            </a:r>
          </a:p>
          <a:p>
            <a:pPr marL="246345" indent="-246345">
              <a:spcBef>
                <a:spcPts val="172"/>
              </a:spcBef>
              <a:buFontTx/>
              <a:buChar char="-"/>
            </a:pPr>
            <a:r>
              <a:rPr lang="en-US" sz="1379" dirty="0">
                <a:latin typeface="-apple-system"/>
              </a:rPr>
              <a:t>Save </a:t>
            </a:r>
            <a:r>
              <a:rPr lang="en-US" sz="1379" dirty="0" err="1">
                <a:latin typeface="-apple-system"/>
              </a:rPr>
              <a:t>x_model</a:t>
            </a:r>
            <a:r>
              <a:rPr lang="en-US" sz="1379" dirty="0">
                <a:latin typeface="-apple-system"/>
              </a:rPr>
              <a:t>(s) residuals</a:t>
            </a:r>
          </a:p>
          <a:p>
            <a:pPr>
              <a:spcBef>
                <a:spcPts val="172"/>
              </a:spcBef>
            </a:pPr>
            <a:endParaRPr lang="en-US" sz="1552" dirty="0">
              <a:latin typeface="-apple-system"/>
            </a:endParaRPr>
          </a:p>
          <a:p>
            <a:pPr>
              <a:spcBef>
                <a:spcPts val="172"/>
              </a:spcBef>
            </a:pPr>
            <a:r>
              <a:rPr lang="en-US" sz="1552" b="1" dirty="0">
                <a:latin typeface="-apple-system"/>
              </a:rPr>
              <a:t>3. Develop Primary Model </a:t>
            </a:r>
            <a:r>
              <a:rPr lang="en-US" sz="1552" b="1" i="1" dirty="0">
                <a:latin typeface="-apple-system"/>
              </a:rPr>
              <a:t>(</a:t>
            </a:r>
            <a:r>
              <a:rPr lang="en-US" sz="1552" b="1" i="1" dirty="0" err="1">
                <a:latin typeface="-apple-system"/>
              </a:rPr>
              <a:t>i.e</a:t>
            </a:r>
            <a:r>
              <a:rPr lang="en-US" sz="1552" b="1" i="1" dirty="0">
                <a:latin typeface="-apple-system"/>
              </a:rPr>
              <a:t>, </a:t>
            </a:r>
            <a:r>
              <a:rPr lang="en-US" sz="1552" b="1" i="1" u="sng" dirty="0" err="1">
                <a:latin typeface="-apple-system"/>
              </a:rPr>
              <a:t>y_model</a:t>
            </a:r>
            <a:r>
              <a:rPr lang="en-US" sz="1552" b="1" i="1" dirty="0">
                <a:latin typeface="-apple-system"/>
              </a:rPr>
              <a:t>)</a:t>
            </a:r>
            <a:endParaRPr lang="en-US" sz="1552" b="1" dirty="0">
              <a:latin typeface="-apple-system"/>
            </a:endParaRPr>
          </a:p>
          <a:p>
            <a:pPr marL="246345" indent="-246345">
              <a:spcBef>
                <a:spcPts val="172"/>
              </a:spcBef>
              <a:buFontTx/>
              <a:buChar char="-"/>
            </a:pPr>
            <a:r>
              <a:rPr lang="en-US" sz="1379" dirty="0">
                <a:latin typeface="-apple-system"/>
              </a:rPr>
              <a:t>Create a 'primary' model (</a:t>
            </a:r>
            <a:r>
              <a:rPr lang="en-US" sz="1379" dirty="0" err="1">
                <a:latin typeface="-apple-system"/>
              </a:rPr>
              <a:t>xgboost</a:t>
            </a:r>
            <a:r>
              <a:rPr lang="en-US" sz="1379" dirty="0">
                <a:latin typeface="-apple-system"/>
              </a:rPr>
              <a:t>, Random Forest, </a:t>
            </a:r>
            <a:r>
              <a:rPr lang="en-US" sz="1379" dirty="0" err="1">
                <a:latin typeface="-apple-system"/>
              </a:rPr>
              <a:t>etc</a:t>
            </a:r>
            <a:r>
              <a:rPr lang="en-US" sz="1379" dirty="0">
                <a:latin typeface="-apple-system"/>
              </a:rPr>
              <a:t>) predicting the desired outcome using  the covariate columns.</a:t>
            </a:r>
          </a:p>
          <a:p>
            <a:pPr marL="246345" indent="-246345">
              <a:spcBef>
                <a:spcPts val="172"/>
              </a:spcBef>
              <a:buFontTx/>
              <a:buChar char="-"/>
            </a:pPr>
            <a:r>
              <a:rPr lang="en-US" sz="1379" dirty="0">
                <a:latin typeface="-apple-system"/>
              </a:rPr>
              <a:t>Save residuals</a:t>
            </a:r>
          </a:p>
          <a:p>
            <a:pPr>
              <a:spcBef>
                <a:spcPts val="172"/>
              </a:spcBef>
            </a:pPr>
            <a:endParaRPr lang="en-US" sz="1552" dirty="0">
              <a:latin typeface="-apple-system"/>
            </a:endParaRPr>
          </a:p>
        </p:txBody>
      </p:sp>
      <p:sp>
        <p:nvSpPr>
          <p:cNvPr id="12" name="TextBox 11">
            <a:extLst>
              <a:ext uri="{FF2B5EF4-FFF2-40B4-BE49-F238E27FC236}">
                <a16:creationId xmlns:a16="http://schemas.microsoft.com/office/drawing/2014/main" id="{471502D7-A0A7-289F-8744-AF718E3889C0}"/>
              </a:ext>
            </a:extLst>
          </p:cNvPr>
          <p:cNvSpPr txBox="1"/>
          <p:nvPr/>
        </p:nvSpPr>
        <p:spPr>
          <a:xfrm>
            <a:off x="5801882" y="1656498"/>
            <a:ext cx="4635826" cy="3010632"/>
          </a:xfrm>
          <a:prstGeom prst="rect">
            <a:avLst/>
          </a:prstGeom>
          <a:noFill/>
        </p:spPr>
        <p:txBody>
          <a:bodyPr wrap="square" rtlCol="0">
            <a:spAutoFit/>
          </a:bodyPr>
          <a:lstStyle/>
          <a:p>
            <a:pPr>
              <a:spcBef>
                <a:spcPts val="172"/>
              </a:spcBef>
              <a:defRPr/>
            </a:pPr>
            <a:r>
              <a:rPr lang="en-US" sz="1552" b="1" dirty="0">
                <a:solidFill>
                  <a:prstClr val="black"/>
                </a:solidFill>
                <a:latin typeface="-apple-system"/>
              </a:rPr>
              <a:t>4. Combine Residuals (i.e., </a:t>
            </a:r>
            <a:r>
              <a:rPr lang="en-US" sz="1552" b="1" u="sng" dirty="0" err="1">
                <a:solidFill>
                  <a:prstClr val="black"/>
                </a:solidFill>
                <a:latin typeface="-apple-system"/>
              </a:rPr>
              <a:t>yx_model</a:t>
            </a:r>
            <a:r>
              <a:rPr lang="en-US" sz="1552" b="1" dirty="0">
                <a:solidFill>
                  <a:prstClr val="black"/>
                </a:solidFill>
                <a:latin typeface="-apple-system"/>
              </a:rPr>
              <a:t>)</a:t>
            </a:r>
          </a:p>
          <a:p>
            <a:pPr>
              <a:spcBef>
                <a:spcPts val="172"/>
              </a:spcBef>
              <a:defRPr/>
            </a:pPr>
            <a:r>
              <a:rPr lang="en-US" sz="1552" dirty="0">
                <a:solidFill>
                  <a:prstClr val="black"/>
                </a:solidFill>
                <a:latin typeface="-apple-system"/>
              </a:rPr>
              <a:t>- </a:t>
            </a:r>
            <a:r>
              <a:rPr lang="en-US" sz="1379" dirty="0">
                <a:solidFill>
                  <a:prstClr val="black"/>
                </a:solidFill>
                <a:latin typeface="-apple-system"/>
              </a:rPr>
              <a:t>Diminish regularization bias by regressing the </a:t>
            </a:r>
            <a:r>
              <a:rPr lang="en-US" sz="1379" dirty="0" err="1">
                <a:solidFill>
                  <a:prstClr val="black"/>
                </a:solidFill>
                <a:latin typeface="-apple-system"/>
              </a:rPr>
              <a:t>y_model</a:t>
            </a:r>
            <a:r>
              <a:rPr lang="en-US" sz="1379" dirty="0">
                <a:solidFill>
                  <a:prstClr val="black"/>
                </a:solidFill>
                <a:latin typeface="-apple-system"/>
              </a:rPr>
              <a:t> residuals on the </a:t>
            </a:r>
            <a:r>
              <a:rPr lang="en-US" sz="1379" dirty="0" err="1">
                <a:solidFill>
                  <a:prstClr val="black"/>
                </a:solidFill>
                <a:latin typeface="-apple-system"/>
              </a:rPr>
              <a:t>x_models</a:t>
            </a:r>
            <a:r>
              <a:rPr lang="en-US" sz="1379" dirty="0">
                <a:solidFill>
                  <a:prstClr val="black"/>
                </a:solidFill>
                <a:latin typeface="-apple-system"/>
              </a:rPr>
              <a:t> residuals.</a:t>
            </a:r>
          </a:p>
          <a:p>
            <a:pPr>
              <a:spcBef>
                <a:spcPts val="172"/>
              </a:spcBef>
              <a:defRPr/>
            </a:pPr>
            <a:endParaRPr lang="en-US" sz="517" dirty="0">
              <a:solidFill>
                <a:prstClr val="black"/>
              </a:solidFill>
              <a:latin typeface="-apple-system"/>
            </a:endParaRPr>
          </a:p>
          <a:p>
            <a:pPr>
              <a:spcBef>
                <a:spcPts val="172"/>
              </a:spcBef>
              <a:defRPr/>
            </a:pPr>
            <a:endParaRPr lang="en-US" sz="905" dirty="0">
              <a:solidFill>
                <a:prstClr val="black"/>
              </a:solidFill>
              <a:latin typeface="-apple-system"/>
            </a:endParaRPr>
          </a:p>
          <a:p>
            <a:pPr>
              <a:spcBef>
                <a:spcPts val="172"/>
              </a:spcBef>
            </a:pPr>
            <a:r>
              <a:rPr lang="en-US" sz="1552" b="1" dirty="0">
                <a:latin typeface="-apple-system"/>
              </a:rPr>
              <a:t>5. Calculate Causal Evaluation Metric</a:t>
            </a:r>
          </a:p>
          <a:p>
            <a:pPr marL="246345" indent="-246345">
              <a:spcBef>
                <a:spcPts val="172"/>
              </a:spcBef>
              <a:buFontTx/>
              <a:buChar char="-"/>
            </a:pPr>
            <a:r>
              <a:rPr lang="en-US" sz="1379" dirty="0">
                <a:latin typeface="-apple-system"/>
              </a:rPr>
              <a:t>Use the refined model (</a:t>
            </a:r>
            <a:r>
              <a:rPr lang="en-US" sz="1379" dirty="0" err="1">
                <a:latin typeface="-apple-system"/>
              </a:rPr>
              <a:t>yx_model</a:t>
            </a:r>
            <a:r>
              <a:rPr lang="en-US" sz="1379" dirty="0">
                <a:latin typeface="-apple-system"/>
              </a:rPr>
              <a:t>) to calculate the individual treatment effect (ITE), average treatment effect (ATE),  or conditional average treatment effect (CATE).</a:t>
            </a:r>
          </a:p>
          <a:p>
            <a:pPr marL="246345" indent="-246345">
              <a:spcBef>
                <a:spcPts val="172"/>
              </a:spcBef>
              <a:buFontTx/>
              <a:buChar char="-"/>
            </a:pPr>
            <a:endParaRPr lang="en-US" sz="1552" dirty="0">
              <a:latin typeface="-apple-system"/>
            </a:endParaRPr>
          </a:p>
          <a:p>
            <a:pPr marL="246345" indent="-246345">
              <a:spcBef>
                <a:spcPts val="172"/>
              </a:spcBef>
              <a:buFont typeface="Wingdings" panose="05000000000000000000" pitchFamily="2" charset="2"/>
              <a:buChar char="§"/>
            </a:pPr>
            <a:r>
              <a:rPr lang="en-US" sz="1552" b="1" dirty="0">
                <a:latin typeface="-apple-system"/>
              </a:rPr>
              <a:t>Ensure Robustness</a:t>
            </a:r>
          </a:p>
          <a:p>
            <a:pPr>
              <a:spcBef>
                <a:spcPts val="172"/>
              </a:spcBef>
            </a:pPr>
            <a:r>
              <a:rPr lang="en-US" sz="1379" dirty="0">
                <a:latin typeface="-apple-system"/>
              </a:rPr>
              <a:t>- Apply k-fold cross-validation for model robustness.</a:t>
            </a:r>
            <a:endParaRPr lang="en-US" sz="1379" dirty="0"/>
          </a:p>
          <a:p>
            <a:endParaRPr lang="en-US" sz="1552" dirty="0"/>
          </a:p>
        </p:txBody>
      </p:sp>
      <p:sp>
        <p:nvSpPr>
          <p:cNvPr id="13" name="TextBox 12">
            <a:extLst>
              <a:ext uri="{FF2B5EF4-FFF2-40B4-BE49-F238E27FC236}">
                <a16:creationId xmlns:a16="http://schemas.microsoft.com/office/drawing/2014/main" id="{E75ED1B0-3018-26C8-20E8-905E54629150}"/>
              </a:ext>
            </a:extLst>
          </p:cNvPr>
          <p:cNvSpPr txBox="1"/>
          <p:nvPr/>
        </p:nvSpPr>
        <p:spPr>
          <a:xfrm>
            <a:off x="4676660" y="1119209"/>
            <a:ext cx="2972425" cy="357662"/>
          </a:xfrm>
          <a:prstGeom prst="rect">
            <a:avLst/>
          </a:prstGeom>
          <a:noFill/>
        </p:spPr>
        <p:txBody>
          <a:bodyPr wrap="square" rtlCol="0">
            <a:spAutoFit/>
          </a:bodyPr>
          <a:lstStyle/>
          <a:p>
            <a:r>
              <a:rPr lang="en-US" sz="1724" b="1" u="sng" dirty="0"/>
              <a:t>Double ML Workflow:</a:t>
            </a:r>
          </a:p>
        </p:txBody>
      </p:sp>
    </p:spTree>
    <p:extLst>
      <p:ext uri="{BB962C8B-B14F-4D97-AF65-F5344CB8AC3E}">
        <p14:creationId xmlns:p14="http://schemas.microsoft.com/office/powerpoint/2010/main" val="174747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4A21-795B-D6FF-4591-A53F46DAB4FF}"/>
              </a:ext>
            </a:extLst>
          </p:cNvPr>
          <p:cNvSpPr>
            <a:spLocks noGrp="1"/>
          </p:cNvSpPr>
          <p:nvPr>
            <p:ph type="title"/>
          </p:nvPr>
        </p:nvSpPr>
        <p:spPr>
          <a:xfrm>
            <a:off x="838200" y="-86457"/>
            <a:ext cx="10515600" cy="1197598"/>
          </a:xfrm>
        </p:spPr>
        <p:txBody>
          <a:bodyPr/>
          <a:lstStyle/>
          <a:p>
            <a:pPr algn="ctr"/>
            <a:r>
              <a:rPr lang="en-US" dirty="0"/>
              <a:t>Frisch-Waugh-Lowell (FWL) Theorem</a:t>
            </a:r>
          </a:p>
        </p:txBody>
      </p:sp>
      <p:sp>
        <p:nvSpPr>
          <p:cNvPr id="3" name="Content Placeholder 2">
            <a:extLst>
              <a:ext uri="{FF2B5EF4-FFF2-40B4-BE49-F238E27FC236}">
                <a16:creationId xmlns:a16="http://schemas.microsoft.com/office/drawing/2014/main" id="{29109686-7AA9-6C07-1801-45815E033BB6}"/>
              </a:ext>
            </a:extLst>
          </p:cNvPr>
          <p:cNvSpPr>
            <a:spLocks noGrp="1"/>
          </p:cNvSpPr>
          <p:nvPr>
            <p:ph idx="1"/>
          </p:nvPr>
        </p:nvSpPr>
        <p:spPr>
          <a:xfrm>
            <a:off x="979474" y="808847"/>
            <a:ext cx="10233052" cy="5241356"/>
          </a:xfrm>
        </p:spPr>
        <p:txBody>
          <a:bodyPr/>
          <a:lstStyle/>
          <a:p>
            <a:r>
              <a:rPr lang="en-US" dirty="0"/>
              <a:t>According the (FWL) theorem, </a:t>
            </a:r>
            <a:r>
              <a:rPr lang="en-US" u="sng" dirty="0"/>
              <a:t>we can achieve the same treatment coefficient with the residual model as we could with a multivariate model</a:t>
            </a:r>
            <a:r>
              <a:rPr lang="en-US" dirty="0"/>
              <a:t>. </a:t>
            </a:r>
          </a:p>
        </p:txBody>
      </p:sp>
      <p:sp>
        <p:nvSpPr>
          <p:cNvPr id="4" name="Slide Number Placeholder 3">
            <a:extLst>
              <a:ext uri="{FF2B5EF4-FFF2-40B4-BE49-F238E27FC236}">
                <a16:creationId xmlns:a16="http://schemas.microsoft.com/office/drawing/2014/main" id="{166BAA99-5E5D-EEA9-B5DF-54F815230C1E}"/>
              </a:ext>
            </a:extLst>
          </p:cNvPr>
          <p:cNvSpPr>
            <a:spLocks noGrp="1"/>
          </p:cNvSpPr>
          <p:nvPr>
            <p:ph type="sldNum" sz="quarter" idx="11"/>
          </p:nvPr>
        </p:nvSpPr>
        <p:spPr/>
        <p:txBody>
          <a:bodyPr/>
          <a:lstStyle/>
          <a:p>
            <a:pPr>
              <a:defRPr/>
            </a:pPr>
            <a:fld id="{E8C4CF4F-2ECB-4C54-9552-FB58A436033C}" type="slidenum">
              <a:rPr lang="en-US" smtClean="0">
                <a:solidFill>
                  <a:srgbClr val="FFFFFF">
                    <a:lumMod val="50000"/>
                  </a:srgbClr>
                </a:solidFill>
              </a:rPr>
              <a:pPr>
                <a:defRPr/>
              </a:pPr>
              <a:t>7</a:t>
            </a:fld>
            <a:endParaRPr lang="en-US" dirty="0">
              <a:solidFill>
                <a:srgbClr val="808080"/>
              </a:solidFill>
            </a:endParaRPr>
          </a:p>
        </p:txBody>
      </p:sp>
      <p:pic>
        <p:nvPicPr>
          <p:cNvPr id="5" name="Content Placeholder 9">
            <a:extLst>
              <a:ext uri="{FF2B5EF4-FFF2-40B4-BE49-F238E27FC236}">
                <a16:creationId xmlns:a16="http://schemas.microsoft.com/office/drawing/2014/main" id="{33A1D7D3-4410-3462-4B21-F65C9A2A8886}"/>
              </a:ext>
            </a:extLst>
          </p:cNvPr>
          <p:cNvPicPr>
            <a:picLocks noChangeAspect="1"/>
          </p:cNvPicPr>
          <p:nvPr/>
        </p:nvPicPr>
        <p:blipFill>
          <a:blip r:embed="rId2"/>
          <a:stretch>
            <a:fillRect/>
          </a:stretch>
        </p:blipFill>
        <p:spPr bwMode="auto">
          <a:xfrm>
            <a:off x="1155227" y="2064537"/>
            <a:ext cx="4398673" cy="4393369"/>
          </a:xfrm>
          <a:prstGeom prst="rect">
            <a:avLst/>
          </a:prstGeom>
          <a:noFill/>
          <a:ln w="9525">
            <a:noFill/>
            <a:miter lim="800000"/>
            <a:headEnd/>
            <a:tailEnd/>
          </a:ln>
        </p:spPr>
      </p:pic>
      <p:cxnSp>
        <p:nvCxnSpPr>
          <p:cNvPr id="6" name="Straight Arrow Connector 5">
            <a:extLst>
              <a:ext uri="{FF2B5EF4-FFF2-40B4-BE49-F238E27FC236}">
                <a16:creationId xmlns:a16="http://schemas.microsoft.com/office/drawing/2014/main" id="{9A357E4D-D2BF-9010-2F7F-4B092C6CC341}"/>
              </a:ext>
            </a:extLst>
          </p:cNvPr>
          <p:cNvCxnSpPr>
            <a:cxnSpLocks/>
          </p:cNvCxnSpPr>
          <p:nvPr/>
        </p:nvCxnSpPr>
        <p:spPr bwMode="auto">
          <a:xfrm>
            <a:off x="5789840" y="4144370"/>
            <a:ext cx="778453" cy="0"/>
          </a:xfrm>
          <a:prstGeom prst="straightConnector1">
            <a:avLst/>
          </a:prstGeom>
          <a:ln w="1016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BFCDE90-7B08-37EE-7DF0-D381C5CB680F}"/>
              </a:ext>
            </a:extLst>
          </p:cNvPr>
          <p:cNvPicPr>
            <a:picLocks noChangeAspect="1"/>
          </p:cNvPicPr>
          <p:nvPr/>
        </p:nvPicPr>
        <p:blipFill>
          <a:blip r:embed="rId3"/>
          <a:stretch>
            <a:fillRect/>
          </a:stretch>
        </p:blipFill>
        <p:spPr>
          <a:xfrm>
            <a:off x="6804268" y="2064537"/>
            <a:ext cx="4024213" cy="4353869"/>
          </a:xfrm>
          <a:prstGeom prst="rect">
            <a:avLst/>
          </a:prstGeom>
        </p:spPr>
      </p:pic>
      <p:pic>
        <p:nvPicPr>
          <p:cNvPr id="9" name="Picture 8">
            <a:extLst>
              <a:ext uri="{FF2B5EF4-FFF2-40B4-BE49-F238E27FC236}">
                <a16:creationId xmlns:a16="http://schemas.microsoft.com/office/drawing/2014/main" id="{BC16AAEB-4569-18AF-0381-C51F338C1EE4}"/>
              </a:ext>
            </a:extLst>
          </p:cNvPr>
          <p:cNvPicPr>
            <a:picLocks noChangeAspect="1"/>
          </p:cNvPicPr>
          <p:nvPr/>
        </p:nvPicPr>
        <p:blipFill>
          <a:blip r:embed="rId4"/>
          <a:stretch>
            <a:fillRect/>
          </a:stretch>
        </p:blipFill>
        <p:spPr>
          <a:xfrm>
            <a:off x="1874742" y="6092700"/>
            <a:ext cx="3125744" cy="288399"/>
          </a:xfrm>
          <a:prstGeom prst="rect">
            <a:avLst/>
          </a:prstGeom>
        </p:spPr>
      </p:pic>
      <p:pic>
        <p:nvPicPr>
          <p:cNvPr id="11" name="Picture 10">
            <a:extLst>
              <a:ext uri="{FF2B5EF4-FFF2-40B4-BE49-F238E27FC236}">
                <a16:creationId xmlns:a16="http://schemas.microsoft.com/office/drawing/2014/main" id="{B815C881-33F3-38F1-99F8-9C64C7E79390}"/>
              </a:ext>
            </a:extLst>
          </p:cNvPr>
          <p:cNvPicPr>
            <a:picLocks noChangeAspect="1"/>
          </p:cNvPicPr>
          <p:nvPr/>
        </p:nvPicPr>
        <p:blipFill>
          <a:blip r:embed="rId5"/>
          <a:stretch>
            <a:fillRect/>
          </a:stretch>
        </p:blipFill>
        <p:spPr>
          <a:xfrm>
            <a:off x="7722381" y="6157436"/>
            <a:ext cx="459910" cy="254593"/>
          </a:xfrm>
          <a:prstGeom prst="rect">
            <a:avLst/>
          </a:prstGeom>
        </p:spPr>
      </p:pic>
      <p:pic>
        <p:nvPicPr>
          <p:cNvPr id="12" name="Picture 11">
            <a:extLst>
              <a:ext uri="{FF2B5EF4-FFF2-40B4-BE49-F238E27FC236}">
                <a16:creationId xmlns:a16="http://schemas.microsoft.com/office/drawing/2014/main" id="{387AD68A-918E-7F03-5436-01F4BB595A33}"/>
              </a:ext>
            </a:extLst>
          </p:cNvPr>
          <p:cNvPicPr>
            <a:picLocks noChangeAspect="1"/>
          </p:cNvPicPr>
          <p:nvPr/>
        </p:nvPicPr>
        <p:blipFill>
          <a:blip r:embed="rId6"/>
          <a:stretch>
            <a:fillRect/>
          </a:stretch>
        </p:blipFill>
        <p:spPr>
          <a:xfrm>
            <a:off x="8218763" y="6098815"/>
            <a:ext cx="1496669" cy="310617"/>
          </a:xfrm>
          <a:prstGeom prst="rect">
            <a:avLst/>
          </a:prstGeom>
        </p:spPr>
      </p:pic>
      <p:sp>
        <p:nvSpPr>
          <p:cNvPr id="14" name="Oval 13">
            <a:extLst>
              <a:ext uri="{FF2B5EF4-FFF2-40B4-BE49-F238E27FC236}">
                <a16:creationId xmlns:a16="http://schemas.microsoft.com/office/drawing/2014/main" id="{16F2E6DF-92BD-FB0F-E2BB-6379975A64AB}"/>
              </a:ext>
            </a:extLst>
          </p:cNvPr>
          <p:cNvSpPr/>
          <p:nvPr/>
        </p:nvSpPr>
        <p:spPr bwMode="auto">
          <a:xfrm>
            <a:off x="8706738" y="6038918"/>
            <a:ext cx="644208" cy="382520"/>
          </a:xfrm>
          <a:prstGeom prst="ellipse">
            <a:avLst/>
          </a:prstGeom>
          <a:noFill/>
          <a:ln w="50800" cap="flat" cmpd="sng" algn="ctr">
            <a:solidFill>
              <a:schemeClr val="accent5"/>
            </a:solidFill>
            <a:prstDash val="solid"/>
            <a:round/>
            <a:headEnd type="none" w="med" len="med"/>
            <a:tailEnd type="none" w="med" len="med"/>
          </a:ln>
          <a:effectLst/>
        </p:spPr>
        <p:txBody>
          <a:bodyPr vert="horz" wrap="square" lIns="47064" tIns="23529" rIns="47064" bIns="23529" numCol="1" rtlCol="0" anchor="t" anchorCtr="0" compatLnSpc="1">
            <a:prstTxWarp prst="textNoShape">
              <a:avLst/>
            </a:prstTxWarp>
          </a:bodyPr>
          <a:lstStyle/>
          <a:p>
            <a:pPr algn="ctr" eaLnBrk="0" hangingPunct="0"/>
            <a:endParaRPr lang="en-US" sz="720"/>
          </a:p>
        </p:txBody>
      </p:sp>
      <p:sp>
        <p:nvSpPr>
          <p:cNvPr id="17" name="Oval 16">
            <a:extLst>
              <a:ext uri="{FF2B5EF4-FFF2-40B4-BE49-F238E27FC236}">
                <a16:creationId xmlns:a16="http://schemas.microsoft.com/office/drawing/2014/main" id="{992F8CF2-2A18-866E-5912-B09790F2D800}"/>
              </a:ext>
            </a:extLst>
          </p:cNvPr>
          <p:cNvSpPr/>
          <p:nvPr/>
        </p:nvSpPr>
        <p:spPr bwMode="auto">
          <a:xfrm>
            <a:off x="1786958" y="6092700"/>
            <a:ext cx="348285" cy="288399"/>
          </a:xfrm>
          <a:prstGeom prst="ellipse">
            <a:avLst/>
          </a:prstGeom>
          <a:noFill/>
          <a:ln w="50800" cap="flat" cmpd="sng" algn="ctr">
            <a:solidFill>
              <a:srgbClr val="FF0000"/>
            </a:solidFill>
            <a:prstDash val="solid"/>
            <a:round/>
            <a:headEnd type="none" w="med" len="med"/>
            <a:tailEnd type="none" w="med" len="med"/>
          </a:ln>
          <a:effectLst/>
        </p:spPr>
        <p:txBody>
          <a:bodyPr vert="horz" wrap="square" lIns="47064" tIns="23529" rIns="47064" bIns="23529" numCol="1" rtlCol="0" anchor="t" anchorCtr="0" compatLnSpc="1">
            <a:prstTxWarp prst="textNoShape">
              <a:avLst/>
            </a:prstTxWarp>
          </a:bodyPr>
          <a:lstStyle/>
          <a:p>
            <a:pPr algn="ctr" eaLnBrk="0" hangingPunct="0"/>
            <a:endParaRPr lang="en-US" sz="720"/>
          </a:p>
        </p:txBody>
      </p:sp>
      <p:sp>
        <p:nvSpPr>
          <p:cNvPr id="18" name="Oval 17">
            <a:extLst>
              <a:ext uri="{FF2B5EF4-FFF2-40B4-BE49-F238E27FC236}">
                <a16:creationId xmlns:a16="http://schemas.microsoft.com/office/drawing/2014/main" id="{9D75FD68-7538-768D-F596-1B2D0D03DDA0}"/>
              </a:ext>
            </a:extLst>
          </p:cNvPr>
          <p:cNvSpPr/>
          <p:nvPr/>
        </p:nvSpPr>
        <p:spPr bwMode="auto">
          <a:xfrm>
            <a:off x="7626490" y="6115203"/>
            <a:ext cx="348285" cy="288399"/>
          </a:xfrm>
          <a:prstGeom prst="ellipse">
            <a:avLst/>
          </a:prstGeom>
          <a:noFill/>
          <a:ln w="50800" cap="flat" cmpd="sng" algn="ctr">
            <a:solidFill>
              <a:srgbClr val="FF0000"/>
            </a:solidFill>
            <a:prstDash val="solid"/>
            <a:round/>
            <a:headEnd type="none" w="med" len="med"/>
            <a:tailEnd type="none" w="med" len="med"/>
          </a:ln>
          <a:effectLst/>
        </p:spPr>
        <p:txBody>
          <a:bodyPr vert="horz" wrap="square" lIns="47064" tIns="23529" rIns="47064" bIns="23529" numCol="1" rtlCol="0" anchor="t" anchorCtr="0" compatLnSpc="1">
            <a:prstTxWarp prst="textNoShape">
              <a:avLst/>
            </a:prstTxWarp>
          </a:bodyPr>
          <a:lstStyle/>
          <a:p>
            <a:pPr algn="ctr" eaLnBrk="0" hangingPunct="0"/>
            <a:endParaRPr lang="en-US" sz="720"/>
          </a:p>
        </p:txBody>
      </p:sp>
      <p:sp>
        <p:nvSpPr>
          <p:cNvPr id="20" name="TextBox 19">
            <a:extLst>
              <a:ext uri="{FF2B5EF4-FFF2-40B4-BE49-F238E27FC236}">
                <a16:creationId xmlns:a16="http://schemas.microsoft.com/office/drawing/2014/main" id="{3C7C64C3-D6B5-3854-C997-EB1AA74F203F}"/>
              </a:ext>
            </a:extLst>
          </p:cNvPr>
          <p:cNvSpPr txBox="1"/>
          <p:nvPr/>
        </p:nvSpPr>
        <p:spPr>
          <a:xfrm>
            <a:off x="6994628" y="5927277"/>
            <a:ext cx="772132" cy="304571"/>
          </a:xfrm>
          <a:prstGeom prst="rect">
            <a:avLst/>
          </a:prstGeom>
          <a:noFill/>
        </p:spPr>
        <p:txBody>
          <a:bodyPr wrap="square" rtlCol="0">
            <a:spAutoFit/>
          </a:bodyPr>
          <a:lstStyle/>
          <a:p>
            <a:r>
              <a:rPr lang="en-US" sz="1379" b="1" dirty="0">
                <a:solidFill>
                  <a:srgbClr val="FF0000"/>
                </a:solidFill>
              </a:rPr>
              <a:t>Target</a:t>
            </a:r>
          </a:p>
        </p:txBody>
      </p:sp>
      <p:sp>
        <p:nvSpPr>
          <p:cNvPr id="23" name="TextBox 22">
            <a:extLst>
              <a:ext uri="{FF2B5EF4-FFF2-40B4-BE49-F238E27FC236}">
                <a16:creationId xmlns:a16="http://schemas.microsoft.com/office/drawing/2014/main" id="{831204DE-806B-EC9A-BEC2-2760593EE551}"/>
              </a:ext>
            </a:extLst>
          </p:cNvPr>
          <p:cNvSpPr txBox="1"/>
          <p:nvPr/>
        </p:nvSpPr>
        <p:spPr>
          <a:xfrm>
            <a:off x="1155226" y="5915115"/>
            <a:ext cx="772132" cy="304571"/>
          </a:xfrm>
          <a:prstGeom prst="rect">
            <a:avLst/>
          </a:prstGeom>
          <a:noFill/>
        </p:spPr>
        <p:txBody>
          <a:bodyPr wrap="square" rtlCol="0">
            <a:spAutoFit/>
          </a:bodyPr>
          <a:lstStyle/>
          <a:p>
            <a:r>
              <a:rPr lang="en-US" sz="1379" b="1" dirty="0">
                <a:solidFill>
                  <a:srgbClr val="FF0000"/>
                </a:solidFill>
              </a:rPr>
              <a:t>Target</a:t>
            </a:r>
          </a:p>
        </p:txBody>
      </p:sp>
      <p:sp>
        <p:nvSpPr>
          <p:cNvPr id="25" name="TextBox 24">
            <a:extLst>
              <a:ext uri="{FF2B5EF4-FFF2-40B4-BE49-F238E27FC236}">
                <a16:creationId xmlns:a16="http://schemas.microsoft.com/office/drawing/2014/main" id="{6BD13C7F-06ED-2C25-67CD-E4C9D1FD50FF}"/>
              </a:ext>
            </a:extLst>
          </p:cNvPr>
          <p:cNvSpPr txBox="1"/>
          <p:nvPr/>
        </p:nvSpPr>
        <p:spPr>
          <a:xfrm>
            <a:off x="2328119" y="5853462"/>
            <a:ext cx="1012431" cy="251607"/>
          </a:xfrm>
          <a:prstGeom prst="rect">
            <a:avLst/>
          </a:prstGeom>
          <a:noFill/>
        </p:spPr>
        <p:txBody>
          <a:bodyPr wrap="square" rtlCol="0">
            <a:spAutoFit/>
          </a:bodyPr>
          <a:lstStyle/>
          <a:p>
            <a:r>
              <a:rPr lang="en-US" sz="1035" b="1" dirty="0">
                <a:solidFill>
                  <a:schemeClr val="accent5"/>
                </a:solidFill>
              </a:rPr>
              <a:t>Treatment</a:t>
            </a:r>
          </a:p>
        </p:txBody>
      </p:sp>
      <p:sp>
        <p:nvSpPr>
          <p:cNvPr id="26" name="TextBox 25">
            <a:extLst>
              <a:ext uri="{FF2B5EF4-FFF2-40B4-BE49-F238E27FC236}">
                <a16:creationId xmlns:a16="http://schemas.microsoft.com/office/drawing/2014/main" id="{C7DEDC1A-BE67-E5A8-CBDF-C392EF95A06D}"/>
              </a:ext>
            </a:extLst>
          </p:cNvPr>
          <p:cNvSpPr txBox="1"/>
          <p:nvPr/>
        </p:nvSpPr>
        <p:spPr>
          <a:xfrm>
            <a:off x="9227448" y="5894123"/>
            <a:ext cx="1012431" cy="251607"/>
          </a:xfrm>
          <a:prstGeom prst="rect">
            <a:avLst/>
          </a:prstGeom>
          <a:noFill/>
        </p:spPr>
        <p:txBody>
          <a:bodyPr wrap="square" rtlCol="0">
            <a:spAutoFit/>
          </a:bodyPr>
          <a:lstStyle/>
          <a:p>
            <a:r>
              <a:rPr lang="en-US" sz="1035" b="1" dirty="0">
                <a:solidFill>
                  <a:schemeClr val="accent5"/>
                </a:solidFill>
              </a:rPr>
              <a:t>Treatment</a:t>
            </a:r>
          </a:p>
        </p:txBody>
      </p:sp>
      <p:sp>
        <p:nvSpPr>
          <p:cNvPr id="8" name="Oval 7">
            <a:extLst>
              <a:ext uri="{FF2B5EF4-FFF2-40B4-BE49-F238E27FC236}">
                <a16:creationId xmlns:a16="http://schemas.microsoft.com/office/drawing/2014/main" id="{41C49110-3454-111F-6FD6-006A0564E780}"/>
              </a:ext>
            </a:extLst>
          </p:cNvPr>
          <p:cNvSpPr/>
          <p:nvPr/>
        </p:nvSpPr>
        <p:spPr bwMode="auto">
          <a:xfrm>
            <a:off x="3553767" y="6058591"/>
            <a:ext cx="655895" cy="399319"/>
          </a:xfrm>
          <a:prstGeom prst="ellipse">
            <a:avLst/>
          </a:prstGeom>
          <a:noFill/>
          <a:ln w="50800" cap="flat" cmpd="sng" algn="ctr">
            <a:solidFill>
              <a:schemeClr val="tx1"/>
            </a:solidFill>
            <a:prstDash val="solid"/>
            <a:round/>
            <a:headEnd type="none" w="med" len="med"/>
            <a:tailEnd type="none" w="med" len="med"/>
          </a:ln>
          <a:effectLst/>
        </p:spPr>
        <p:txBody>
          <a:bodyPr vert="horz" wrap="square" lIns="47064" tIns="23529" rIns="47064" bIns="23529" numCol="1" rtlCol="0" anchor="t" anchorCtr="0" compatLnSpc="1">
            <a:prstTxWarp prst="textNoShape">
              <a:avLst/>
            </a:prstTxWarp>
          </a:bodyPr>
          <a:lstStyle/>
          <a:p>
            <a:pPr algn="ctr" eaLnBrk="0" hangingPunct="0"/>
            <a:endParaRPr lang="en-US" sz="720"/>
          </a:p>
        </p:txBody>
      </p:sp>
      <p:sp>
        <p:nvSpPr>
          <p:cNvPr id="10" name="TextBox 9">
            <a:extLst>
              <a:ext uri="{FF2B5EF4-FFF2-40B4-BE49-F238E27FC236}">
                <a16:creationId xmlns:a16="http://schemas.microsoft.com/office/drawing/2014/main" id="{FAF5214B-44DE-690F-66C8-B84FF2246F37}"/>
              </a:ext>
            </a:extLst>
          </p:cNvPr>
          <p:cNvSpPr txBox="1"/>
          <p:nvPr/>
        </p:nvSpPr>
        <p:spPr>
          <a:xfrm>
            <a:off x="3251332" y="5834409"/>
            <a:ext cx="1012431" cy="251607"/>
          </a:xfrm>
          <a:prstGeom prst="rect">
            <a:avLst/>
          </a:prstGeom>
          <a:noFill/>
        </p:spPr>
        <p:txBody>
          <a:bodyPr wrap="square" rtlCol="0">
            <a:spAutoFit/>
          </a:bodyPr>
          <a:lstStyle/>
          <a:p>
            <a:r>
              <a:rPr lang="en-US" sz="1035" b="1" dirty="0"/>
              <a:t>Covariate</a:t>
            </a:r>
          </a:p>
        </p:txBody>
      </p:sp>
      <p:sp>
        <p:nvSpPr>
          <p:cNvPr id="13" name="Oval 12">
            <a:extLst>
              <a:ext uri="{FF2B5EF4-FFF2-40B4-BE49-F238E27FC236}">
                <a16:creationId xmlns:a16="http://schemas.microsoft.com/office/drawing/2014/main" id="{614B8F51-52E4-B17A-1D4E-C4E32C79B90D}"/>
              </a:ext>
            </a:extLst>
          </p:cNvPr>
          <p:cNvSpPr/>
          <p:nvPr/>
        </p:nvSpPr>
        <p:spPr bwMode="auto">
          <a:xfrm>
            <a:off x="2781719" y="6062702"/>
            <a:ext cx="655895" cy="399319"/>
          </a:xfrm>
          <a:prstGeom prst="ellipse">
            <a:avLst/>
          </a:prstGeom>
          <a:noFill/>
          <a:ln w="50800" cap="flat" cmpd="sng" algn="ctr">
            <a:solidFill>
              <a:schemeClr val="accent5"/>
            </a:solidFill>
            <a:prstDash val="solid"/>
            <a:round/>
            <a:headEnd type="none" w="med" len="med"/>
            <a:tailEnd type="none" w="med" len="med"/>
          </a:ln>
          <a:effectLst/>
        </p:spPr>
        <p:txBody>
          <a:bodyPr vert="horz" wrap="square" lIns="47064" tIns="23529" rIns="47064" bIns="23529" numCol="1" rtlCol="0" anchor="t" anchorCtr="0" compatLnSpc="1">
            <a:prstTxWarp prst="textNoShape">
              <a:avLst/>
            </a:prstTxWarp>
          </a:bodyPr>
          <a:lstStyle/>
          <a:p>
            <a:pPr algn="ctr" eaLnBrk="0" hangingPunct="0"/>
            <a:endParaRPr lang="en-US" sz="720"/>
          </a:p>
        </p:txBody>
      </p:sp>
    </p:spTree>
    <p:extLst>
      <p:ext uri="{BB962C8B-B14F-4D97-AF65-F5344CB8AC3E}">
        <p14:creationId xmlns:p14="http://schemas.microsoft.com/office/powerpoint/2010/main" val="3741394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21664334-9981-4BD6-6200-684A0F78217F}"/>
              </a:ext>
            </a:extLst>
          </p:cNvPr>
          <p:cNvPicPr>
            <a:picLocks noChangeAspect="1"/>
          </p:cNvPicPr>
          <p:nvPr/>
        </p:nvPicPr>
        <p:blipFill>
          <a:blip r:embed="rId2"/>
          <a:stretch>
            <a:fillRect/>
          </a:stretch>
        </p:blipFill>
        <p:spPr>
          <a:xfrm>
            <a:off x="7001248" y="4921044"/>
            <a:ext cx="3827110" cy="492761"/>
          </a:xfrm>
          <a:prstGeom prst="rect">
            <a:avLst/>
          </a:prstGeom>
        </p:spPr>
      </p:pic>
      <p:sp>
        <p:nvSpPr>
          <p:cNvPr id="2" name="Title 1">
            <a:extLst>
              <a:ext uri="{FF2B5EF4-FFF2-40B4-BE49-F238E27FC236}">
                <a16:creationId xmlns:a16="http://schemas.microsoft.com/office/drawing/2014/main" id="{06B50359-7124-1BDF-3867-8260A05BA30D}"/>
              </a:ext>
            </a:extLst>
          </p:cNvPr>
          <p:cNvSpPr>
            <a:spLocks noGrp="1"/>
          </p:cNvSpPr>
          <p:nvPr>
            <p:ph type="title"/>
          </p:nvPr>
        </p:nvSpPr>
        <p:spPr>
          <a:xfrm>
            <a:off x="838200" y="139244"/>
            <a:ext cx="10515600" cy="1325563"/>
          </a:xfrm>
        </p:spPr>
        <p:txBody>
          <a:bodyPr/>
          <a:lstStyle/>
          <a:p>
            <a:pPr algn="ctr"/>
            <a:r>
              <a:rPr lang="en-US" dirty="0"/>
              <a:t>FWL Example</a:t>
            </a:r>
          </a:p>
        </p:txBody>
      </p:sp>
      <p:sp>
        <p:nvSpPr>
          <p:cNvPr id="4" name="Slide Number Placeholder 3">
            <a:extLst>
              <a:ext uri="{FF2B5EF4-FFF2-40B4-BE49-F238E27FC236}">
                <a16:creationId xmlns:a16="http://schemas.microsoft.com/office/drawing/2014/main" id="{C1D37BE5-89A8-1FCA-D388-CAF2477DA3F2}"/>
              </a:ext>
            </a:extLst>
          </p:cNvPr>
          <p:cNvSpPr>
            <a:spLocks noGrp="1"/>
          </p:cNvSpPr>
          <p:nvPr>
            <p:ph type="sldNum" sz="quarter" idx="11"/>
          </p:nvPr>
        </p:nvSpPr>
        <p:spPr/>
        <p:txBody>
          <a:bodyPr/>
          <a:lstStyle/>
          <a:p>
            <a:pPr>
              <a:defRPr/>
            </a:pPr>
            <a:fld id="{E8C4CF4F-2ECB-4C54-9552-FB58A436033C}" type="slidenum">
              <a:rPr lang="en-US" smtClean="0">
                <a:solidFill>
                  <a:srgbClr val="FFFFFF">
                    <a:lumMod val="50000"/>
                  </a:srgbClr>
                </a:solidFill>
              </a:rPr>
              <a:pPr>
                <a:defRPr/>
              </a:pPr>
              <a:t>8</a:t>
            </a:fld>
            <a:endParaRPr lang="en-US" dirty="0">
              <a:solidFill>
                <a:srgbClr val="808080"/>
              </a:solidFill>
            </a:endParaRPr>
          </a:p>
        </p:txBody>
      </p:sp>
      <p:pic>
        <p:nvPicPr>
          <p:cNvPr id="6" name="Picture 5">
            <a:extLst>
              <a:ext uri="{FF2B5EF4-FFF2-40B4-BE49-F238E27FC236}">
                <a16:creationId xmlns:a16="http://schemas.microsoft.com/office/drawing/2014/main" id="{DEA53536-892C-B763-3CD8-8B0C063F0CDE}"/>
              </a:ext>
            </a:extLst>
          </p:cNvPr>
          <p:cNvPicPr>
            <a:picLocks noChangeAspect="1"/>
          </p:cNvPicPr>
          <p:nvPr/>
        </p:nvPicPr>
        <p:blipFill>
          <a:blip r:embed="rId3"/>
          <a:stretch>
            <a:fillRect/>
          </a:stretch>
        </p:blipFill>
        <p:spPr>
          <a:xfrm>
            <a:off x="3207572" y="1962886"/>
            <a:ext cx="5685449" cy="1492976"/>
          </a:xfrm>
          <a:prstGeom prst="rect">
            <a:avLst/>
          </a:prstGeom>
        </p:spPr>
      </p:pic>
      <p:pic>
        <p:nvPicPr>
          <p:cNvPr id="18" name="Picture 17">
            <a:extLst>
              <a:ext uri="{FF2B5EF4-FFF2-40B4-BE49-F238E27FC236}">
                <a16:creationId xmlns:a16="http://schemas.microsoft.com/office/drawing/2014/main" id="{AE4FCF55-4420-2CB3-5415-D529E4778194}"/>
              </a:ext>
            </a:extLst>
          </p:cNvPr>
          <p:cNvPicPr>
            <a:picLocks noChangeAspect="1"/>
          </p:cNvPicPr>
          <p:nvPr/>
        </p:nvPicPr>
        <p:blipFill>
          <a:blip r:embed="rId4"/>
          <a:stretch>
            <a:fillRect/>
          </a:stretch>
        </p:blipFill>
        <p:spPr>
          <a:xfrm>
            <a:off x="1673047" y="3862716"/>
            <a:ext cx="3242541" cy="2200022"/>
          </a:xfrm>
          <a:prstGeom prst="rect">
            <a:avLst/>
          </a:prstGeom>
        </p:spPr>
      </p:pic>
      <p:sp>
        <p:nvSpPr>
          <p:cNvPr id="23" name="Oval 22">
            <a:extLst>
              <a:ext uri="{FF2B5EF4-FFF2-40B4-BE49-F238E27FC236}">
                <a16:creationId xmlns:a16="http://schemas.microsoft.com/office/drawing/2014/main" id="{6042C1F0-1896-3008-5296-F40E4582A66E}"/>
              </a:ext>
            </a:extLst>
          </p:cNvPr>
          <p:cNvSpPr/>
          <p:nvPr/>
        </p:nvSpPr>
        <p:spPr bwMode="auto">
          <a:xfrm>
            <a:off x="3256598" y="2012280"/>
            <a:ext cx="596376" cy="202507"/>
          </a:xfrm>
          <a:prstGeom prst="ellipse">
            <a:avLst/>
          </a:prstGeom>
          <a:noFill/>
          <a:ln w="50800" cap="flat" cmpd="sng" algn="ctr">
            <a:solidFill>
              <a:schemeClr val="accent5"/>
            </a:solidFill>
            <a:prstDash val="solid"/>
            <a:round/>
            <a:headEnd type="none" w="med" len="med"/>
            <a:tailEnd type="none" w="med" len="med"/>
          </a:ln>
          <a:effectLst/>
        </p:spPr>
        <p:txBody>
          <a:bodyPr vert="horz" wrap="square" lIns="47064" tIns="23529" rIns="47064" bIns="23529" numCol="1" rtlCol="0" anchor="t" anchorCtr="0" compatLnSpc="1">
            <a:prstTxWarp prst="textNoShape">
              <a:avLst/>
            </a:prstTxWarp>
          </a:bodyPr>
          <a:lstStyle/>
          <a:p>
            <a:pPr algn="ctr" eaLnBrk="0" hangingPunct="0"/>
            <a:endParaRPr lang="en-US" sz="720"/>
          </a:p>
        </p:txBody>
      </p:sp>
      <p:sp>
        <p:nvSpPr>
          <p:cNvPr id="24" name="Oval 23">
            <a:extLst>
              <a:ext uri="{FF2B5EF4-FFF2-40B4-BE49-F238E27FC236}">
                <a16:creationId xmlns:a16="http://schemas.microsoft.com/office/drawing/2014/main" id="{5335F3A0-5440-E084-FF57-3244E1834B77}"/>
              </a:ext>
            </a:extLst>
          </p:cNvPr>
          <p:cNvSpPr/>
          <p:nvPr/>
        </p:nvSpPr>
        <p:spPr bwMode="auto">
          <a:xfrm>
            <a:off x="7911788" y="1994952"/>
            <a:ext cx="834212" cy="235352"/>
          </a:xfrm>
          <a:prstGeom prst="ellipse">
            <a:avLst/>
          </a:prstGeom>
          <a:noFill/>
          <a:ln w="50800" cap="flat" cmpd="sng" algn="ctr">
            <a:solidFill>
              <a:srgbClr val="FF0000"/>
            </a:solidFill>
            <a:prstDash val="solid"/>
            <a:round/>
            <a:headEnd type="none" w="med" len="med"/>
            <a:tailEnd type="none" w="med" len="med"/>
          </a:ln>
          <a:effectLst/>
        </p:spPr>
        <p:txBody>
          <a:bodyPr vert="horz" wrap="square" lIns="47064" tIns="23529" rIns="47064" bIns="23529" numCol="1" rtlCol="0" anchor="t" anchorCtr="0" compatLnSpc="1">
            <a:prstTxWarp prst="textNoShape">
              <a:avLst/>
            </a:prstTxWarp>
          </a:bodyPr>
          <a:lstStyle/>
          <a:p>
            <a:pPr algn="ctr" eaLnBrk="0" hangingPunct="0"/>
            <a:endParaRPr lang="en-US" sz="720"/>
          </a:p>
        </p:txBody>
      </p:sp>
      <p:sp>
        <p:nvSpPr>
          <p:cNvPr id="25" name="TextBox 24">
            <a:extLst>
              <a:ext uri="{FF2B5EF4-FFF2-40B4-BE49-F238E27FC236}">
                <a16:creationId xmlns:a16="http://schemas.microsoft.com/office/drawing/2014/main" id="{BA4B4C53-DA92-C7E2-50F8-7C063A429E65}"/>
              </a:ext>
            </a:extLst>
          </p:cNvPr>
          <p:cNvSpPr txBox="1"/>
          <p:nvPr/>
        </p:nvSpPr>
        <p:spPr>
          <a:xfrm>
            <a:off x="1735255" y="1942425"/>
            <a:ext cx="1012431" cy="304571"/>
          </a:xfrm>
          <a:prstGeom prst="rect">
            <a:avLst/>
          </a:prstGeom>
          <a:noFill/>
        </p:spPr>
        <p:txBody>
          <a:bodyPr wrap="square" rtlCol="0">
            <a:spAutoFit/>
          </a:bodyPr>
          <a:lstStyle/>
          <a:p>
            <a:r>
              <a:rPr lang="en-US" sz="1379" b="1" dirty="0">
                <a:solidFill>
                  <a:schemeClr val="accent5"/>
                </a:solidFill>
              </a:rPr>
              <a:t>Treatment</a:t>
            </a:r>
          </a:p>
        </p:txBody>
      </p:sp>
      <p:sp>
        <p:nvSpPr>
          <p:cNvPr id="26" name="TextBox 25">
            <a:extLst>
              <a:ext uri="{FF2B5EF4-FFF2-40B4-BE49-F238E27FC236}">
                <a16:creationId xmlns:a16="http://schemas.microsoft.com/office/drawing/2014/main" id="{E604061A-8C56-FDA9-0726-BE4C3527A82F}"/>
              </a:ext>
            </a:extLst>
          </p:cNvPr>
          <p:cNvSpPr txBox="1"/>
          <p:nvPr/>
        </p:nvSpPr>
        <p:spPr>
          <a:xfrm>
            <a:off x="9580804" y="1941263"/>
            <a:ext cx="772132" cy="304571"/>
          </a:xfrm>
          <a:prstGeom prst="rect">
            <a:avLst/>
          </a:prstGeom>
          <a:noFill/>
        </p:spPr>
        <p:txBody>
          <a:bodyPr wrap="square" rtlCol="0">
            <a:spAutoFit/>
          </a:bodyPr>
          <a:lstStyle/>
          <a:p>
            <a:r>
              <a:rPr lang="en-US" sz="1379" b="1" dirty="0">
                <a:solidFill>
                  <a:srgbClr val="FF0000"/>
                </a:solidFill>
              </a:rPr>
              <a:t>Target</a:t>
            </a:r>
          </a:p>
        </p:txBody>
      </p:sp>
      <p:cxnSp>
        <p:nvCxnSpPr>
          <p:cNvPr id="28" name="Straight Arrow Connector 27">
            <a:extLst>
              <a:ext uri="{FF2B5EF4-FFF2-40B4-BE49-F238E27FC236}">
                <a16:creationId xmlns:a16="http://schemas.microsoft.com/office/drawing/2014/main" id="{2F3CC322-00FA-5966-5479-86DFC4B8B57D}"/>
              </a:ext>
            </a:extLst>
          </p:cNvPr>
          <p:cNvCxnSpPr>
            <a:cxnSpLocks/>
          </p:cNvCxnSpPr>
          <p:nvPr/>
        </p:nvCxnSpPr>
        <p:spPr bwMode="auto">
          <a:xfrm>
            <a:off x="2747686" y="2105312"/>
            <a:ext cx="459886" cy="0"/>
          </a:xfrm>
          <a:prstGeom prst="straightConnector1">
            <a:avLst/>
          </a:prstGeom>
          <a:ln w="508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0D19DE7-238F-7F9F-4B45-7709BEBB81AE}"/>
              </a:ext>
            </a:extLst>
          </p:cNvPr>
          <p:cNvCxnSpPr>
            <a:cxnSpLocks/>
          </p:cNvCxnSpPr>
          <p:nvPr/>
        </p:nvCxnSpPr>
        <p:spPr bwMode="auto">
          <a:xfrm flipH="1">
            <a:off x="8893022" y="2104149"/>
            <a:ext cx="671267" cy="0"/>
          </a:xfrm>
          <a:prstGeom prst="straightConnector1">
            <a:avLst/>
          </a:prstGeom>
          <a:ln w="508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AD9B972-F2F6-D721-D66A-C762F995ECA0}"/>
              </a:ext>
            </a:extLst>
          </p:cNvPr>
          <p:cNvCxnSpPr>
            <a:cxnSpLocks/>
          </p:cNvCxnSpPr>
          <p:nvPr/>
        </p:nvCxnSpPr>
        <p:spPr bwMode="auto">
          <a:xfrm>
            <a:off x="4883871" y="4752770"/>
            <a:ext cx="524452" cy="0"/>
          </a:xfrm>
          <a:prstGeom prst="straightConnector1">
            <a:avLst/>
          </a:prstGeom>
          <a:ln w="508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6805C8F2-8965-9934-6F5F-7744F8B57894}"/>
              </a:ext>
            </a:extLst>
          </p:cNvPr>
          <p:cNvSpPr/>
          <p:nvPr/>
        </p:nvSpPr>
        <p:spPr bwMode="auto">
          <a:xfrm>
            <a:off x="2348774" y="4340194"/>
            <a:ext cx="477760" cy="168323"/>
          </a:xfrm>
          <a:prstGeom prst="ellipse">
            <a:avLst/>
          </a:prstGeom>
          <a:noFill/>
          <a:ln w="50800" cap="flat" cmpd="sng" algn="ctr">
            <a:solidFill>
              <a:schemeClr val="accent5"/>
            </a:solidFill>
            <a:prstDash val="solid"/>
            <a:round/>
            <a:headEnd type="none" w="med" len="med"/>
            <a:tailEnd type="none" w="med" len="med"/>
          </a:ln>
          <a:effectLst/>
        </p:spPr>
        <p:txBody>
          <a:bodyPr vert="horz" wrap="square" lIns="47064" tIns="23529" rIns="47064" bIns="23529" numCol="1" rtlCol="0" anchor="t" anchorCtr="0" compatLnSpc="1">
            <a:prstTxWarp prst="textNoShape">
              <a:avLst/>
            </a:prstTxWarp>
          </a:bodyPr>
          <a:lstStyle/>
          <a:p>
            <a:pPr algn="ctr" eaLnBrk="0" hangingPunct="0"/>
            <a:endParaRPr lang="en-US" sz="720"/>
          </a:p>
        </p:txBody>
      </p:sp>
      <p:sp>
        <p:nvSpPr>
          <p:cNvPr id="51" name="TextBox 50">
            <a:extLst>
              <a:ext uri="{FF2B5EF4-FFF2-40B4-BE49-F238E27FC236}">
                <a16:creationId xmlns:a16="http://schemas.microsoft.com/office/drawing/2014/main" id="{91E65738-85B0-3D50-FBC4-B5B599177349}"/>
              </a:ext>
            </a:extLst>
          </p:cNvPr>
          <p:cNvSpPr txBox="1"/>
          <p:nvPr/>
        </p:nvSpPr>
        <p:spPr>
          <a:xfrm>
            <a:off x="1667004" y="6057659"/>
            <a:ext cx="3852770" cy="424732"/>
          </a:xfrm>
          <a:prstGeom prst="rect">
            <a:avLst/>
          </a:prstGeom>
          <a:noFill/>
        </p:spPr>
        <p:txBody>
          <a:bodyPr wrap="square" rtlCol="0">
            <a:spAutoFit/>
          </a:bodyPr>
          <a:lstStyle/>
          <a:p>
            <a:r>
              <a:rPr lang="en-US" sz="720" b="1" dirty="0"/>
              <a:t>import </a:t>
            </a:r>
            <a:r>
              <a:rPr lang="en-US" sz="720" b="1" dirty="0" err="1"/>
              <a:t>statsmodels.formula.api</a:t>
            </a:r>
            <a:r>
              <a:rPr lang="en-US" sz="720" b="1" dirty="0"/>
              <a:t> as </a:t>
            </a:r>
            <a:r>
              <a:rPr lang="en-US" sz="720" b="1" dirty="0" err="1"/>
              <a:t>smf</a:t>
            </a:r>
            <a:endParaRPr lang="en-US" sz="720" b="1" dirty="0"/>
          </a:p>
          <a:p>
            <a:r>
              <a:rPr lang="en-US" sz="720" b="1" dirty="0" err="1"/>
              <a:t>smf.ols</a:t>
            </a:r>
            <a:r>
              <a:rPr lang="en-US" sz="720" b="1" dirty="0"/>
              <a:t>('</a:t>
            </a:r>
            <a:r>
              <a:rPr lang="en-US" sz="720" b="1" dirty="0" err="1"/>
              <a:t>MedHouseVal</a:t>
            </a:r>
            <a:r>
              <a:rPr lang="en-US" sz="720" b="1" dirty="0"/>
              <a:t> ~ </a:t>
            </a:r>
            <a:r>
              <a:rPr lang="en-US" sz="720" b="1" dirty="0" err="1"/>
              <a:t>MedInc</a:t>
            </a:r>
            <a:r>
              <a:rPr lang="en-US" sz="720" b="1" dirty="0"/>
              <a:t> + </a:t>
            </a:r>
            <a:r>
              <a:rPr lang="en-US" sz="720" b="1" dirty="0" err="1"/>
              <a:t>HouseAge</a:t>
            </a:r>
            <a:r>
              <a:rPr lang="en-US" sz="720" b="1" dirty="0"/>
              <a:t> + </a:t>
            </a:r>
            <a:r>
              <a:rPr lang="en-US" sz="720" b="1" dirty="0" err="1"/>
              <a:t>AveRooms</a:t>
            </a:r>
            <a:r>
              <a:rPr lang="en-US" sz="720" b="1" dirty="0"/>
              <a:t> + </a:t>
            </a:r>
            <a:r>
              <a:rPr lang="en-US" sz="720" b="1" dirty="0" err="1"/>
              <a:t>AveBedrms</a:t>
            </a:r>
            <a:r>
              <a:rPr lang="en-US" sz="720" b="1" dirty="0"/>
              <a:t> + Population + </a:t>
            </a:r>
            <a:r>
              <a:rPr lang="en-US" sz="720" b="1" dirty="0" err="1"/>
              <a:t>AveOccup</a:t>
            </a:r>
            <a:r>
              <a:rPr lang="en-US" sz="720" b="1" dirty="0"/>
              <a:t> + Latitude + Longitude', data).fit().summary().tables[1]</a:t>
            </a:r>
          </a:p>
        </p:txBody>
      </p:sp>
      <p:sp>
        <p:nvSpPr>
          <p:cNvPr id="52" name="TextBox 51">
            <a:extLst>
              <a:ext uri="{FF2B5EF4-FFF2-40B4-BE49-F238E27FC236}">
                <a16:creationId xmlns:a16="http://schemas.microsoft.com/office/drawing/2014/main" id="{CE21E3A4-D7EA-1687-4D3D-C02686D8C512}"/>
              </a:ext>
            </a:extLst>
          </p:cNvPr>
          <p:cNvSpPr txBox="1"/>
          <p:nvPr/>
        </p:nvSpPr>
        <p:spPr>
          <a:xfrm>
            <a:off x="6975588" y="3747838"/>
            <a:ext cx="3852770" cy="1264898"/>
          </a:xfrm>
          <a:prstGeom prst="rect">
            <a:avLst/>
          </a:prstGeom>
          <a:noFill/>
        </p:spPr>
        <p:txBody>
          <a:bodyPr wrap="square" rtlCol="0">
            <a:spAutoFit/>
          </a:bodyPr>
          <a:lstStyle/>
          <a:p>
            <a:r>
              <a:rPr lang="en-US" sz="948" b="1" dirty="0"/>
              <a:t>data['</a:t>
            </a:r>
            <a:r>
              <a:rPr lang="en-US" sz="948" b="1" dirty="0" err="1"/>
              <a:t>MedInc_Residuals</a:t>
            </a:r>
            <a:r>
              <a:rPr lang="en-US" sz="948" b="1" dirty="0"/>
              <a:t>'] = </a:t>
            </a:r>
            <a:r>
              <a:rPr lang="en-US" sz="948" b="1" dirty="0" err="1"/>
              <a:t>smf.ols</a:t>
            </a:r>
            <a:r>
              <a:rPr lang="en-US" sz="948" b="1" dirty="0"/>
              <a:t>('</a:t>
            </a:r>
            <a:r>
              <a:rPr lang="en-US" sz="948" b="1" dirty="0" err="1"/>
              <a:t>MedInc</a:t>
            </a:r>
            <a:r>
              <a:rPr lang="en-US" sz="948" b="1" dirty="0"/>
              <a:t> ~ </a:t>
            </a:r>
            <a:r>
              <a:rPr lang="en-US" sz="948" b="1" dirty="0" err="1"/>
              <a:t>HouseAge</a:t>
            </a:r>
            <a:r>
              <a:rPr lang="en-US" sz="948" b="1" dirty="0"/>
              <a:t> + </a:t>
            </a:r>
            <a:r>
              <a:rPr lang="en-US" sz="948" b="1" dirty="0" err="1"/>
              <a:t>AveRooms</a:t>
            </a:r>
            <a:r>
              <a:rPr lang="en-US" sz="948" b="1" dirty="0"/>
              <a:t> + </a:t>
            </a:r>
            <a:r>
              <a:rPr lang="en-US" sz="948" b="1" dirty="0" err="1"/>
              <a:t>AveBedrms</a:t>
            </a:r>
            <a:r>
              <a:rPr lang="en-US" sz="948" b="1" dirty="0"/>
              <a:t> + Population + </a:t>
            </a:r>
            <a:r>
              <a:rPr lang="en-US" sz="948" b="1" dirty="0" err="1"/>
              <a:t>AveOccup</a:t>
            </a:r>
            <a:r>
              <a:rPr lang="en-US" sz="948" b="1" dirty="0"/>
              <a:t> + Latitude + </a:t>
            </a:r>
            <a:r>
              <a:rPr lang="en-US" sz="948" b="1" dirty="0" err="1"/>
              <a:t>Longitude',data</a:t>
            </a:r>
            <a:r>
              <a:rPr lang="en-US" sz="948" b="1" dirty="0"/>
              <a:t>).fit().</a:t>
            </a:r>
            <a:r>
              <a:rPr lang="en-US" sz="948" b="1" dirty="0" err="1"/>
              <a:t>resid</a:t>
            </a:r>
            <a:endParaRPr lang="en-US" sz="948" b="1" dirty="0"/>
          </a:p>
          <a:p>
            <a:endParaRPr lang="en-US" sz="720" b="1" dirty="0"/>
          </a:p>
          <a:p>
            <a:endParaRPr lang="en-US" sz="720" b="1" dirty="0"/>
          </a:p>
          <a:p>
            <a:endParaRPr lang="en-US" sz="720" b="1" dirty="0"/>
          </a:p>
          <a:p>
            <a:endParaRPr lang="en-US" sz="720" b="1" dirty="0"/>
          </a:p>
          <a:p>
            <a:r>
              <a:rPr lang="en-US" sz="948" b="1" dirty="0" err="1"/>
              <a:t>smf.ols</a:t>
            </a:r>
            <a:r>
              <a:rPr lang="en-US" sz="948" b="1" dirty="0"/>
              <a:t>('</a:t>
            </a:r>
            <a:r>
              <a:rPr lang="en-US" sz="948" b="1" dirty="0" err="1"/>
              <a:t>MedHouseVal</a:t>
            </a:r>
            <a:r>
              <a:rPr lang="en-US" sz="948" b="1" dirty="0"/>
              <a:t> ~ </a:t>
            </a:r>
            <a:r>
              <a:rPr lang="en-US" sz="948" b="1" dirty="0" err="1"/>
              <a:t>MedInc_Residuals</a:t>
            </a:r>
            <a:r>
              <a:rPr lang="en-US" sz="948" b="1" dirty="0"/>
              <a:t> - 1', data).fit().summary().tables[1]</a:t>
            </a:r>
          </a:p>
        </p:txBody>
      </p:sp>
      <p:sp>
        <p:nvSpPr>
          <p:cNvPr id="37" name="Oval 36">
            <a:extLst>
              <a:ext uri="{FF2B5EF4-FFF2-40B4-BE49-F238E27FC236}">
                <a16:creationId xmlns:a16="http://schemas.microsoft.com/office/drawing/2014/main" id="{26DFD246-48E8-49C5-CC69-6F3822741980}"/>
              </a:ext>
            </a:extLst>
          </p:cNvPr>
          <p:cNvSpPr/>
          <p:nvPr/>
        </p:nvSpPr>
        <p:spPr bwMode="auto">
          <a:xfrm>
            <a:off x="8145781" y="5193920"/>
            <a:ext cx="518575" cy="234711"/>
          </a:xfrm>
          <a:prstGeom prst="ellipse">
            <a:avLst/>
          </a:prstGeom>
          <a:noFill/>
          <a:ln w="38100" cap="flat" cmpd="sng" algn="ctr">
            <a:solidFill>
              <a:schemeClr val="accent5"/>
            </a:solidFill>
            <a:prstDash val="solid"/>
            <a:round/>
            <a:headEnd type="none" w="med" len="med"/>
            <a:tailEnd type="none" w="med" len="med"/>
          </a:ln>
          <a:effectLst/>
        </p:spPr>
        <p:txBody>
          <a:bodyPr vert="horz" wrap="square" lIns="47064" tIns="23529" rIns="47064" bIns="23529" numCol="1" rtlCol="0" anchor="t" anchorCtr="0" compatLnSpc="1">
            <a:prstTxWarp prst="textNoShape">
              <a:avLst/>
            </a:prstTxWarp>
          </a:bodyPr>
          <a:lstStyle/>
          <a:p>
            <a:pPr algn="ctr" eaLnBrk="0" hangingPunct="0"/>
            <a:endParaRPr lang="en-US" sz="720"/>
          </a:p>
        </p:txBody>
      </p:sp>
      <p:sp>
        <p:nvSpPr>
          <p:cNvPr id="5" name="TextBox 4">
            <a:extLst>
              <a:ext uri="{FF2B5EF4-FFF2-40B4-BE49-F238E27FC236}">
                <a16:creationId xmlns:a16="http://schemas.microsoft.com/office/drawing/2014/main" id="{EB6A7B4A-8736-F824-D67C-EA27694CEAC4}"/>
              </a:ext>
            </a:extLst>
          </p:cNvPr>
          <p:cNvSpPr txBox="1"/>
          <p:nvPr/>
        </p:nvSpPr>
        <p:spPr>
          <a:xfrm>
            <a:off x="1262476" y="1305318"/>
            <a:ext cx="9749849" cy="516808"/>
          </a:xfrm>
          <a:prstGeom prst="rect">
            <a:avLst/>
          </a:prstGeom>
          <a:noFill/>
        </p:spPr>
        <p:txBody>
          <a:bodyPr wrap="square">
            <a:spAutoFit/>
          </a:bodyPr>
          <a:lstStyle/>
          <a:p>
            <a:pPr marL="246345" indent="-246345">
              <a:buFont typeface="Wingdings" panose="05000000000000000000" pitchFamily="2" charset="2"/>
              <a:buChar char="§"/>
            </a:pPr>
            <a:r>
              <a:rPr lang="en-US" sz="1379" b="1" dirty="0"/>
              <a:t>The FWL Theorem is extremely useful when we are interested in the relationship between two variables, but we still need to control for other factors, as is often the case in causal inference. For Example: </a:t>
            </a:r>
          </a:p>
        </p:txBody>
      </p:sp>
      <p:sp>
        <p:nvSpPr>
          <p:cNvPr id="7" name="TextBox 6">
            <a:extLst>
              <a:ext uri="{FF2B5EF4-FFF2-40B4-BE49-F238E27FC236}">
                <a16:creationId xmlns:a16="http://schemas.microsoft.com/office/drawing/2014/main" id="{CA10A5FA-FA43-E125-F4E0-D206A9D07998}"/>
              </a:ext>
            </a:extLst>
          </p:cNvPr>
          <p:cNvSpPr txBox="1"/>
          <p:nvPr/>
        </p:nvSpPr>
        <p:spPr>
          <a:xfrm>
            <a:off x="5452098" y="3663658"/>
            <a:ext cx="1014705" cy="729046"/>
          </a:xfrm>
          <a:prstGeom prst="rect">
            <a:avLst/>
          </a:prstGeom>
          <a:noFill/>
        </p:spPr>
        <p:txBody>
          <a:bodyPr wrap="square" rtlCol="0">
            <a:spAutoFit/>
          </a:bodyPr>
          <a:lstStyle/>
          <a:p>
            <a:r>
              <a:rPr lang="en-US" sz="1379" b="1" dirty="0" err="1">
                <a:solidFill>
                  <a:schemeClr val="accent5"/>
                </a:solidFill>
              </a:rPr>
              <a:t>MedInc</a:t>
            </a:r>
            <a:r>
              <a:rPr lang="en-US" sz="1379" b="1" dirty="0">
                <a:solidFill>
                  <a:schemeClr val="accent5"/>
                </a:solidFill>
              </a:rPr>
              <a:t> Residual Model</a:t>
            </a:r>
          </a:p>
        </p:txBody>
      </p:sp>
      <p:sp>
        <p:nvSpPr>
          <p:cNvPr id="9" name="TextBox 8">
            <a:extLst>
              <a:ext uri="{FF2B5EF4-FFF2-40B4-BE49-F238E27FC236}">
                <a16:creationId xmlns:a16="http://schemas.microsoft.com/office/drawing/2014/main" id="{5F8B64C6-8E9B-BF5E-F5C4-F6D8823481CB}"/>
              </a:ext>
            </a:extLst>
          </p:cNvPr>
          <p:cNvSpPr txBox="1"/>
          <p:nvPr/>
        </p:nvSpPr>
        <p:spPr>
          <a:xfrm>
            <a:off x="5438235" y="4640100"/>
            <a:ext cx="1014705" cy="304571"/>
          </a:xfrm>
          <a:prstGeom prst="rect">
            <a:avLst/>
          </a:prstGeom>
          <a:noFill/>
        </p:spPr>
        <p:txBody>
          <a:bodyPr wrap="square" rtlCol="0">
            <a:spAutoFit/>
          </a:bodyPr>
          <a:lstStyle/>
          <a:p>
            <a:r>
              <a:rPr lang="en-US" sz="1379" b="1" dirty="0">
                <a:solidFill>
                  <a:schemeClr val="accent2"/>
                </a:solidFill>
              </a:rPr>
              <a:t>FWL Proof</a:t>
            </a:r>
          </a:p>
        </p:txBody>
      </p:sp>
      <p:cxnSp>
        <p:nvCxnSpPr>
          <p:cNvPr id="10" name="Straight Arrow Connector 9">
            <a:extLst>
              <a:ext uri="{FF2B5EF4-FFF2-40B4-BE49-F238E27FC236}">
                <a16:creationId xmlns:a16="http://schemas.microsoft.com/office/drawing/2014/main" id="{4B1E6D99-85C3-5467-FF6F-38189367C82B}"/>
              </a:ext>
            </a:extLst>
          </p:cNvPr>
          <p:cNvCxnSpPr>
            <a:cxnSpLocks/>
          </p:cNvCxnSpPr>
          <p:nvPr/>
        </p:nvCxnSpPr>
        <p:spPr bwMode="auto">
          <a:xfrm>
            <a:off x="6449088" y="3932318"/>
            <a:ext cx="326785" cy="0"/>
          </a:xfrm>
          <a:prstGeom prst="straightConnector1">
            <a:avLst/>
          </a:prstGeom>
          <a:ln w="508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7F23D20-A9A0-28F6-E4E6-FBAC77E970CD}"/>
              </a:ext>
            </a:extLst>
          </p:cNvPr>
          <p:cNvCxnSpPr>
            <a:cxnSpLocks/>
          </p:cNvCxnSpPr>
          <p:nvPr/>
        </p:nvCxnSpPr>
        <p:spPr bwMode="auto">
          <a:xfrm>
            <a:off x="6377711" y="4752770"/>
            <a:ext cx="549585" cy="0"/>
          </a:xfrm>
          <a:prstGeom prst="straightConnector1">
            <a:avLst/>
          </a:prstGeom>
          <a:ln w="508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E200FD1-00E4-8331-8F47-A18F1DA239DB}"/>
              </a:ext>
            </a:extLst>
          </p:cNvPr>
          <p:cNvCxnSpPr>
            <a:cxnSpLocks/>
          </p:cNvCxnSpPr>
          <p:nvPr/>
        </p:nvCxnSpPr>
        <p:spPr bwMode="auto">
          <a:xfrm>
            <a:off x="6377711" y="5014472"/>
            <a:ext cx="549585" cy="237943"/>
          </a:xfrm>
          <a:prstGeom prst="straightConnector1">
            <a:avLst/>
          </a:prstGeom>
          <a:ln w="508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DD74DF-364D-286C-B85B-E8C4FE79B34D}"/>
              </a:ext>
            </a:extLst>
          </p:cNvPr>
          <p:cNvSpPr txBox="1"/>
          <p:nvPr/>
        </p:nvSpPr>
        <p:spPr>
          <a:xfrm>
            <a:off x="1555154" y="3399831"/>
            <a:ext cx="1739163" cy="570028"/>
          </a:xfrm>
          <a:prstGeom prst="rect">
            <a:avLst/>
          </a:prstGeom>
          <a:noFill/>
        </p:spPr>
        <p:txBody>
          <a:bodyPr wrap="square" rtlCol="0">
            <a:spAutoFit/>
          </a:bodyPr>
          <a:lstStyle/>
          <a:p>
            <a:r>
              <a:rPr lang="en-US" sz="1552" b="1" dirty="0"/>
              <a:t>Multivariate Model</a:t>
            </a:r>
          </a:p>
        </p:txBody>
      </p:sp>
    </p:spTree>
    <p:extLst>
      <p:ext uri="{BB962C8B-B14F-4D97-AF65-F5344CB8AC3E}">
        <p14:creationId xmlns:p14="http://schemas.microsoft.com/office/powerpoint/2010/main" val="101945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E994-3BDF-DDA3-3472-1831A519DD36}"/>
              </a:ext>
            </a:extLst>
          </p:cNvPr>
          <p:cNvSpPr>
            <a:spLocks noGrp="1"/>
          </p:cNvSpPr>
          <p:nvPr>
            <p:ph type="title"/>
          </p:nvPr>
        </p:nvSpPr>
        <p:spPr>
          <a:xfrm>
            <a:off x="656487" y="44835"/>
            <a:ext cx="10515600" cy="1325563"/>
          </a:xfrm>
        </p:spPr>
        <p:txBody>
          <a:bodyPr/>
          <a:lstStyle/>
          <a:p>
            <a:pPr algn="ctr"/>
            <a:r>
              <a:rPr lang="en-US" dirty="0"/>
              <a:t>FWL Result</a:t>
            </a:r>
          </a:p>
        </p:txBody>
      </p:sp>
      <p:sp>
        <p:nvSpPr>
          <p:cNvPr id="4" name="Slide Number Placeholder 3">
            <a:extLst>
              <a:ext uri="{FF2B5EF4-FFF2-40B4-BE49-F238E27FC236}">
                <a16:creationId xmlns:a16="http://schemas.microsoft.com/office/drawing/2014/main" id="{07461872-5471-60B4-F11C-086D117BE6CC}"/>
              </a:ext>
            </a:extLst>
          </p:cNvPr>
          <p:cNvSpPr>
            <a:spLocks noGrp="1"/>
          </p:cNvSpPr>
          <p:nvPr>
            <p:ph type="sldNum" sz="quarter" idx="11"/>
          </p:nvPr>
        </p:nvSpPr>
        <p:spPr/>
        <p:txBody>
          <a:bodyPr/>
          <a:lstStyle/>
          <a:p>
            <a:pPr>
              <a:defRPr/>
            </a:pPr>
            <a:fld id="{E8C4CF4F-2ECB-4C54-9552-FB58A436033C}" type="slidenum">
              <a:rPr lang="en-US" smtClean="0">
                <a:solidFill>
                  <a:srgbClr val="FFFFFF">
                    <a:lumMod val="50000"/>
                  </a:srgbClr>
                </a:solidFill>
              </a:rPr>
              <a:pPr>
                <a:defRPr/>
              </a:pPr>
              <a:t>9</a:t>
            </a:fld>
            <a:endParaRPr lang="en-US" dirty="0">
              <a:solidFill>
                <a:srgbClr val="808080"/>
              </a:solidFill>
            </a:endParaRPr>
          </a:p>
        </p:txBody>
      </p:sp>
      <p:sp>
        <p:nvSpPr>
          <p:cNvPr id="7" name="Content Placeholder 2">
            <a:extLst>
              <a:ext uri="{FF2B5EF4-FFF2-40B4-BE49-F238E27FC236}">
                <a16:creationId xmlns:a16="http://schemas.microsoft.com/office/drawing/2014/main" id="{FE39DBD4-F837-61C4-A13F-254C084B1524}"/>
              </a:ext>
            </a:extLst>
          </p:cNvPr>
          <p:cNvSpPr>
            <a:spLocks noGrp="1"/>
          </p:cNvSpPr>
          <p:nvPr>
            <p:ph idx="1"/>
          </p:nvPr>
        </p:nvSpPr>
        <p:spPr>
          <a:xfrm>
            <a:off x="951529" y="1283271"/>
            <a:ext cx="10233052" cy="946027"/>
          </a:xfrm>
        </p:spPr>
        <p:txBody>
          <a:bodyPr/>
          <a:lstStyle/>
          <a:p>
            <a:r>
              <a:rPr lang="en-US" sz="1207" u="sng" dirty="0"/>
              <a:t>The FWL theorem </a:t>
            </a:r>
            <a:r>
              <a:rPr lang="en-US" sz="1207" u="sng" dirty="0" err="1"/>
              <a:t>paritals</a:t>
            </a:r>
            <a:r>
              <a:rPr lang="en-US" sz="1207" u="sng" dirty="0"/>
              <a:t> out the variation (keeps the residuals) in the treatment variable and the outcome variable of interest that is explained by the additional covariates, and then use the remaining variation (residuals) to explain the key relationship of Interest.</a:t>
            </a:r>
          </a:p>
          <a:p>
            <a:r>
              <a:rPr lang="en-US" sz="1207" b="1" dirty="0"/>
              <a:t>This Model can now be used to help compute the ATE. (***This is </a:t>
            </a:r>
            <a:r>
              <a:rPr lang="en-US" sz="1207" dirty="0"/>
              <a:t>the whole purpose of doing DML***)</a:t>
            </a:r>
            <a:endParaRPr lang="en-US" sz="1207" b="1" dirty="0"/>
          </a:p>
          <a:p>
            <a:endParaRPr lang="en-US" sz="1207" u="sng" dirty="0"/>
          </a:p>
          <a:p>
            <a:pPr marL="0" indent="0">
              <a:buNone/>
            </a:pPr>
            <a:endParaRPr lang="en-US" sz="1207" u="sng" dirty="0"/>
          </a:p>
        </p:txBody>
      </p:sp>
      <p:sp>
        <p:nvSpPr>
          <p:cNvPr id="3" name="TextBox 2">
            <a:extLst>
              <a:ext uri="{FF2B5EF4-FFF2-40B4-BE49-F238E27FC236}">
                <a16:creationId xmlns:a16="http://schemas.microsoft.com/office/drawing/2014/main" id="{E72CB3E0-A3FE-B58E-5ED8-8BDA012F6463}"/>
              </a:ext>
            </a:extLst>
          </p:cNvPr>
          <p:cNvSpPr txBox="1"/>
          <p:nvPr/>
        </p:nvSpPr>
        <p:spPr>
          <a:xfrm>
            <a:off x="965265" y="2229299"/>
            <a:ext cx="6098468" cy="3118546"/>
          </a:xfrm>
          <a:prstGeom prst="rect">
            <a:avLst/>
          </a:prstGeom>
          <a:noFill/>
        </p:spPr>
        <p:txBody>
          <a:bodyPr wrap="square" rtlCol="0">
            <a:spAutoFit/>
          </a:bodyPr>
          <a:lstStyle/>
          <a:p>
            <a:r>
              <a:rPr lang="en-US" sz="1035" b="1" dirty="0">
                <a:solidFill>
                  <a:srgbClr val="000000"/>
                </a:solidFill>
                <a:latin typeface="Aptos" panose="020B0004020202020204" pitchFamily="34" charset="0"/>
                <a:ea typeface="Times New Roman" panose="02020603050405020304" pitchFamily="18" charset="0"/>
              </a:rPr>
              <a:t># Define the outcome variable (y) and treatment variable (T)</a:t>
            </a:r>
            <a:endParaRPr lang="en-US" sz="1035" b="1" dirty="0">
              <a:latin typeface="Calibri" panose="020F0502020204030204" pitchFamily="34" charset="0"/>
              <a:ea typeface="Calibri" panose="020F0502020204030204" pitchFamily="34" charset="0"/>
            </a:endParaRPr>
          </a:p>
          <a:p>
            <a:r>
              <a:rPr lang="en-US" sz="1035" b="1" dirty="0">
                <a:solidFill>
                  <a:srgbClr val="000000"/>
                </a:solidFill>
                <a:latin typeface="Aptos" panose="020B0004020202020204" pitchFamily="34" charset="0"/>
                <a:ea typeface="Times New Roman" panose="02020603050405020304" pitchFamily="18" charset="0"/>
              </a:rPr>
              <a:t>y = '</a:t>
            </a:r>
            <a:r>
              <a:rPr lang="en-US" sz="1035" b="1" dirty="0" err="1">
                <a:solidFill>
                  <a:srgbClr val="000000"/>
                </a:solidFill>
                <a:latin typeface="Aptos" panose="020B0004020202020204" pitchFamily="34" charset="0"/>
                <a:ea typeface="Times New Roman" panose="02020603050405020304" pitchFamily="18" charset="0"/>
              </a:rPr>
              <a:t>MedHouseVal</a:t>
            </a:r>
            <a:r>
              <a:rPr lang="en-US" sz="1035" b="1" dirty="0">
                <a:solidFill>
                  <a:srgbClr val="000000"/>
                </a:solidFill>
                <a:latin typeface="Aptos" panose="020B0004020202020204" pitchFamily="34" charset="0"/>
                <a:ea typeface="Times New Roman" panose="02020603050405020304" pitchFamily="18" charset="0"/>
              </a:rPr>
              <a:t>'</a:t>
            </a:r>
            <a:endParaRPr lang="en-US" sz="1035" b="1" dirty="0">
              <a:latin typeface="Calibri" panose="020F0502020204030204" pitchFamily="34" charset="0"/>
              <a:ea typeface="Calibri" panose="020F0502020204030204" pitchFamily="34" charset="0"/>
            </a:endParaRPr>
          </a:p>
          <a:p>
            <a:r>
              <a:rPr lang="en-US" sz="1035" b="1" dirty="0">
                <a:solidFill>
                  <a:srgbClr val="000000"/>
                </a:solidFill>
                <a:latin typeface="Aptos" panose="020B0004020202020204" pitchFamily="34" charset="0"/>
                <a:ea typeface="Times New Roman" panose="02020603050405020304" pitchFamily="18" charset="0"/>
              </a:rPr>
              <a:t>x = '</a:t>
            </a:r>
            <a:r>
              <a:rPr lang="en-US" sz="1035" b="1" dirty="0" err="1">
                <a:solidFill>
                  <a:srgbClr val="000000"/>
                </a:solidFill>
                <a:latin typeface="Aptos" panose="020B0004020202020204" pitchFamily="34" charset="0"/>
                <a:ea typeface="Times New Roman" panose="02020603050405020304" pitchFamily="18" charset="0"/>
              </a:rPr>
              <a:t>MedInc</a:t>
            </a:r>
            <a:r>
              <a:rPr lang="en-US" sz="1035" b="1" dirty="0">
                <a:solidFill>
                  <a:srgbClr val="000000"/>
                </a:solidFill>
                <a:latin typeface="Aptos" panose="020B0004020202020204" pitchFamily="34" charset="0"/>
                <a:ea typeface="Times New Roman" panose="02020603050405020304" pitchFamily="18" charset="0"/>
              </a:rPr>
              <a:t>'</a:t>
            </a:r>
            <a:endParaRPr lang="en-US" sz="1035" b="1" dirty="0">
              <a:latin typeface="Calibri" panose="020F0502020204030204" pitchFamily="34" charset="0"/>
              <a:ea typeface="Calibri" panose="020F0502020204030204" pitchFamily="34" charset="0"/>
            </a:endParaRPr>
          </a:p>
          <a:p>
            <a:r>
              <a:rPr lang="en-US" sz="1035" b="1" dirty="0">
                <a:solidFill>
                  <a:srgbClr val="000000"/>
                </a:solidFill>
                <a:latin typeface="Aptos" panose="020B0004020202020204" pitchFamily="34" charset="0"/>
                <a:ea typeface="Times New Roman" panose="02020603050405020304" pitchFamily="18" charset="0"/>
              </a:rPr>
              <a:t>v = </a:t>
            </a:r>
            <a:r>
              <a:rPr lang="en-US" sz="1035" b="1" dirty="0" err="1">
                <a:solidFill>
                  <a:srgbClr val="000000"/>
                </a:solidFill>
                <a:latin typeface="Aptos" panose="020B0004020202020204" pitchFamily="34" charset="0"/>
                <a:ea typeface="Times New Roman" panose="02020603050405020304" pitchFamily="18" charset="0"/>
              </a:rPr>
              <a:t>data.columns.difference</a:t>
            </a:r>
            <a:r>
              <a:rPr lang="en-US" sz="1035" b="1" dirty="0">
                <a:solidFill>
                  <a:srgbClr val="000000"/>
                </a:solidFill>
                <a:latin typeface="Aptos" panose="020B0004020202020204" pitchFamily="34" charset="0"/>
                <a:ea typeface="Times New Roman" panose="02020603050405020304" pitchFamily="18" charset="0"/>
              </a:rPr>
              <a:t>([y, x])</a:t>
            </a:r>
            <a:endParaRPr lang="en-US" sz="1035" b="1" dirty="0">
              <a:latin typeface="Calibri" panose="020F0502020204030204" pitchFamily="34" charset="0"/>
              <a:ea typeface="Calibri" panose="020F0502020204030204" pitchFamily="34" charset="0"/>
            </a:endParaRPr>
          </a:p>
          <a:p>
            <a:r>
              <a:rPr lang="en-US" sz="1035" b="1" dirty="0">
                <a:latin typeface="Calibri" panose="020F0502020204030204" pitchFamily="34" charset="0"/>
                <a:ea typeface="Times New Roman" panose="02020603050405020304" pitchFamily="18" charset="0"/>
              </a:rPr>
              <a:t> </a:t>
            </a:r>
            <a:endParaRPr lang="en-US" sz="1035" b="1" dirty="0">
              <a:latin typeface="Calibri" panose="020F0502020204030204" pitchFamily="34" charset="0"/>
              <a:ea typeface="Calibri" panose="020F0502020204030204" pitchFamily="34" charset="0"/>
            </a:endParaRPr>
          </a:p>
          <a:p>
            <a:r>
              <a:rPr lang="en-US" sz="1035" b="1" dirty="0">
                <a:solidFill>
                  <a:srgbClr val="000000"/>
                </a:solidFill>
                <a:latin typeface="Aptos" panose="020B0004020202020204" pitchFamily="34" charset="0"/>
                <a:ea typeface="Times New Roman" panose="02020603050405020304" pitchFamily="18" charset="0"/>
              </a:rPr>
              <a:t># Assume you have defined your ML models </a:t>
            </a:r>
            <a:r>
              <a:rPr lang="en-US" sz="1035" b="1" dirty="0" err="1">
                <a:solidFill>
                  <a:srgbClr val="000000"/>
                </a:solidFill>
                <a:latin typeface="Aptos" panose="020B0004020202020204" pitchFamily="34" charset="0"/>
                <a:ea typeface="Times New Roman" panose="02020603050405020304" pitchFamily="18" charset="0"/>
              </a:rPr>
              <a:t>M_y</a:t>
            </a:r>
            <a:r>
              <a:rPr lang="en-US" sz="1035" b="1" dirty="0">
                <a:solidFill>
                  <a:srgbClr val="000000"/>
                </a:solidFill>
                <a:latin typeface="Aptos" panose="020B0004020202020204" pitchFamily="34" charset="0"/>
                <a:ea typeface="Times New Roman" panose="02020603050405020304" pitchFamily="18" charset="0"/>
              </a:rPr>
              <a:t> and M_T</a:t>
            </a:r>
            <a:endParaRPr lang="en-US" sz="1035" b="1" dirty="0">
              <a:latin typeface="Calibri" panose="020F0502020204030204" pitchFamily="34" charset="0"/>
              <a:ea typeface="Calibri" panose="020F0502020204030204" pitchFamily="34" charset="0"/>
            </a:endParaRPr>
          </a:p>
          <a:p>
            <a:r>
              <a:rPr lang="en-US" sz="1035" b="1" dirty="0" err="1">
                <a:solidFill>
                  <a:srgbClr val="000000"/>
                </a:solidFill>
                <a:latin typeface="Aptos" panose="020B0004020202020204" pitchFamily="34" charset="0"/>
                <a:ea typeface="Times New Roman" panose="02020603050405020304" pitchFamily="18" charset="0"/>
              </a:rPr>
              <a:t>M_y</a:t>
            </a:r>
            <a:r>
              <a:rPr lang="en-US" sz="1035" b="1" dirty="0">
                <a:solidFill>
                  <a:srgbClr val="000000"/>
                </a:solidFill>
                <a:latin typeface="Aptos" panose="020B0004020202020204" pitchFamily="34" charset="0"/>
                <a:ea typeface="Times New Roman" panose="02020603050405020304" pitchFamily="18" charset="0"/>
              </a:rPr>
              <a:t> = </a:t>
            </a:r>
            <a:r>
              <a:rPr lang="en-US" sz="1035" b="1" dirty="0" err="1">
                <a:solidFill>
                  <a:srgbClr val="000000"/>
                </a:solidFill>
                <a:latin typeface="Aptos" panose="020B0004020202020204" pitchFamily="34" charset="0"/>
                <a:ea typeface="Times New Roman" panose="02020603050405020304" pitchFamily="18" charset="0"/>
              </a:rPr>
              <a:t>XGBRegressor</a:t>
            </a:r>
            <a:r>
              <a:rPr lang="en-US" sz="1035" b="1" dirty="0">
                <a:solidFill>
                  <a:srgbClr val="000000"/>
                </a:solidFill>
                <a:latin typeface="Aptos" panose="020B0004020202020204" pitchFamily="34" charset="0"/>
                <a:ea typeface="Times New Roman" panose="02020603050405020304" pitchFamily="18" charset="0"/>
              </a:rPr>
              <a:t>()</a:t>
            </a:r>
            <a:endParaRPr lang="en-US" sz="1035" b="1" dirty="0">
              <a:latin typeface="Calibri" panose="020F0502020204030204" pitchFamily="34" charset="0"/>
              <a:ea typeface="Calibri" panose="020F0502020204030204" pitchFamily="34" charset="0"/>
            </a:endParaRPr>
          </a:p>
          <a:p>
            <a:r>
              <a:rPr lang="en-US" sz="1035" b="1" dirty="0" err="1">
                <a:solidFill>
                  <a:srgbClr val="000000"/>
                </a:solidFill>
                <a:latin typeface="Aptos" panose="020B0004020202020204" pitchFamily="34" charset="0"/>
                <a:ea typeface="Times New Roman" panose="02020603050405020304" pitchFamily="18" charset="0"/>
              </a:rPr>
              <a:t>M_x</a:t>
            </a:r>
            <a:r>
              <a:rPr lang="en-US" sz="1035" b="1" dirty="0">
                <a:solidFill>
                  <a:srgbClr val="000000"/>
                </a:solidFill>
                <a:latin typeface="Aptos" panose="020B0004020202020204" pitchFamily="34" charset="0"/>
                <a:ea typeface="Times New Roman" panose="02020603050405020304" pitchFamily="18" charset="0"/>
              </a:rPr>
              <a:t> = </a:t>
            </a:r>
            <a:r>
              <a:rPr lang="en-US" sz="1035" b="1" dirty="0" err="1">
                <a:solidFill>
                  <a:srgbClr val="000000"/>
                </a:solidFill>
                <a:latin typeface="Aptos" panose="020B0004020202020204" pitchFamily="34" charset="0"/>
                <a:ea typeface="Times New Roman" panose="02020603050405020304" pitchFamily="18" charset="0"/>
              </a:rPr>
              <a:t>XGBRegressor</a:t>
            </a:r>
            <a:r>
              <a:rPr lang="en-US" sz="1035" b="1" dirty="0">
                <a:solidFill>
                  <a:srgbClr val="000000"/>
                </a:solidFill>
                <a:latin typeface="Aptos" panose="020B0004020202020204" pitchFamily="34" charset="0"/>
                <a:ea typeface="Times New Roman" panose="02020603050405020304" pitchFamily="18" charset="0"/>
              </a:rPr>
              <a:t>()</a:t>
            </a:r>
            <a:endParaRPr lang="en-US" sz="1035" b="1" dirty="0">
              <a:latin typeface="Calibri" panose="020F0502020204030204" pitchFamily="34" charset="0"/>
              <a:ea typeface="Calibri" panose="020F0502020204030204" pitchFamily="34" charset="0"/>
            </a:endParaRPr>
          </a:p>
          <a:p>
            <a:r>
              <a:rPr lang="en-US" sz="1035" b="1" dirty="0">
                <a:latin typeface="Calibri" panose="020F0502020204030204" pitchFamily="34" charset="0"/>
                <a:ea typeface="Times New Roman" panose="02020603050405020304" pitchFamily="18" charset="0"/>
              </a:rPr>
              <a:t> </a:t>
            </a:r>
            <a:endParaRPr lang="en-US" sz="1035" b="1" dirty="0">
              <a:latin typeface="Calibri" panose="020F0502020204030204" pitchFamily="34" charset="0"/>
              <a:ea typeface="Calibri" panose="020F0502020204030204" pitchFamily="34" charset="0"/>
            </a:endParaRPr>
          </a:p>
          <a:p>
            <a:r>
              <a:rPr lang="en-US" sz="1035" b="1" dirty="0">
                <a:solidFill>
                  <a:srgbClr val="000000"/>
                </a:solidFill>
                <a:latin typeface="Aptos" panose="020B0004020202020204" pitchFamily="34" charset="0"/>
                <a:ea typeface="Times New Roman" panose="02020603050405020304" pitchFamily="18" charset="0"/>
              </a:rPr>
              <a:t># Predict residuals using cross-validated predictions</a:t>
            </a:r>
            <a:endParaRPr lang="en-US" sz="1035" b="1" dirty="0">
              <a:latin typeface="Calibri" panose="020F0502020204030204" pitchFamily="34" charset="0"/>
              <a:ea typeface="Calibri" panose="020F0502020204030204" pitchFamily="34" charset="0"/>
            </a:endParaRPr>
          </a:p>
          <a:p>
            <a:r>
              <a:rPr lang="en-US" sz="1035" b="1" dirty="0">
                <a:solidFill>
                  <a:srgbClr val="000000"/>
                </a:solidFill>
                <a:latin typeface="Aptos" panose="020B0004020202020204" pitchFamily="34" charset="0"/>
                <a:ea typeface="Times New Roman" panose="02020603050405020304" pitchFamily="18" charset="0"/>
              </a:rPr>
              <a:t>data['</a:t>
            </a:r>
            <a:r>
              <a:rPr lang="en-US" sz="1035" b="1" dirty="0" err="1">
                <a:solidFill>
                  <a:srgbClr val="000000"/>
                </a:solidFill>
                <a:latin typeface="Aptos" panose="020B0004020202020204" pitchFamily="34" charset="0"/>
                <a:ea typeface="Times New Roman" panose="02020603050405020304" pitchFamily="18" charset="0"/>
              </a:rPr>
              <a:t>y_residual</a:t>
            </a:r>
            <a:r>
              <a:rPr lang="en-US" sz="1035" b="1" dirty="0">
                <a:solidFill>
                  <a:srgbClr val="000000"/>
                </a:solidFill>
                <a:latin typeface="Aptos" panose="020B0004020202020204" pitchFamily="34" charset="0"/>
                <a:ea typeface="Times New Roman" panose="02020603050405020304" pitchFamily="18" charset="0"/>
              </a:rPr>
              <a:t>'] = data[y] - </a:t>
            </a:r>
            <a:r>
              <a:rPr lang="en-US" sz="1035" b="1" dirty="0" err="1">
                <a:solidFill>
                  <a:srgbClr val="000000"/>
                </a:solidFill>
                <a:latin typeface="Aptos" panose="020B0004020202020204" pitchFamily="34" charset="0"/>
                <a:ea typeface="Times New Roman" panose="02020603050405020304" pitchFamily="18" charset="0"/>
              </a:rPr>
              <a:t>cross_val_predict</a:t>
            </a:r>
            <a:r>
              <a:rPr lang="en-US" sz="1035" b="1" dirty="0">
                <a:solidFill>
                  <a:srgbClr val="000000"/>
                </a:solidFill>
                <a:latin typeface="Aptos" panose="020B0004020202020204" pitchFamily="34" charset="0"/>
                <a:ea typeface="Times New Roman" panose="02020603050405020304" pitchFamily="18" charset="0"/>
              </a:rPr>
              <a:t>(</a:t>
            </a:r>
            <a:r>
              <a:rPr lang="en-US" sz="1035" b="1" dirty="0" err="1">
                <a:solidFill>
                  <a:srgbClr val="000000"/>
                </a:solidFill>
                <a:latin typeface="Aptos" panose="020B0004020202020204" pitchFamily="34" charset="0"/>
                <a:ea typeface="Times New Roman" panose="02020603050405020304" pitchFamily="18" charset="0"/>
              </a:rPr>
              <a:t>M_y</a:t>
            </a:r>
            <a:r>
              <a:rPr lang="en-US" sz="1035" b="1" dirty="0">
                <a:solidFill>
                  <a:srgbClr val="000000"/>
                </a:solidFill>
                <a:latin typeface="Aptos" panose="020B0004020202020204" pitchFamily="34" charset="0"/>
                <a:ea typeface="Times New Roman" panose="02020603050405020304" pitchFamily="18" charset="0"/>
              </a:rPr>
              <a:t>, data[v], data[y], cv=3)</a:t>
            </a:r>
            <a:endParaRPr lang="en-US" sz="1035" b="1" dirty="0">
              <a:latin typeface="Calibri" panose="020F0502020204030204" pitchFamily="34" charset="0"/>
              <a:ea typeface="Calibri" panose="020F0502020204030204" pitchFamily="34" charset="0"/>
            </a:endParaRPr>
          </a:p>
          <a:p>
            <a:r>
              <a:rPr lang="en-US" sz="1035" b="1" dirty="0">
                <a:solidFill>
                  <a:srgbClr val="000000"/>
                </a:solidFill>
                <a:latin typeface="Aptos" panose="020B0004020202020204" pitchFamily="34" charset="0"/>
                <a:ea typeface="Times New Roman" panose="02020603050405020304" pitchFamily="18" charset="0"/>
              </a:rPr>
              <a:t>data['</a:t>
            </a:r>
            <a:r>
              <a:rPr lang="en-US" sz="1035" b="1" dirty="0" err="1">
                <a:solidFill>
                  <a:srgbClr val="000000"/>
                </a:solidFill>
                <a:latin typeface="Aptos" panose="020B0004020202020204" pitchFamily="34" charset="0"/>
                <a:ea typeface="Times New Roman" panose="02020603050405020304" pitchFamily="18" charset="0"/>
              </a:rPr>
              <a:t>x_residual</a:t>
            </a:r>
            <a:r>
              <a:rPr lang="en-US" sz="1035" b="1" dirty="0">
                <a:solidFill>
                  <a:srgbClr val="000000"/>
                </a:solidFill>
                <a:latin typeface="Aptos" panose="020B0004020202020204" pitchFamily="34" charset="0"/>
                <a:ea typeface="Times New Roman" panose="02020603050405020304" pitchFamily="18" charset="0"/>
              </a:rPr>
              <a:t>'] = data[x] - </a:t>
            </a:r>
            <a:r>
              <a:rPr lang="en-US" sz="1035" b="1" dirty="0" err="1">
                <a:solidFill>
                  <a:srgbClr val="000000"/>
                </a:solidFill>
                <a:latin typeface="Aptos" panose="020B0004020202020204" pitchFamily="34" charset="0"/>
                <a:ea typeface="Times New Roman" panose="02020603050405020304" pitchFamily="18" charset="0"/>
              </a:rPr>
              <a:t>cross_val_predict</a:t>
            </a:r>
            <a:r>
              <a:rPr lang="en-US" sz="1035" b="1" dirty="0">
                <a:solidFill>
                  <a:srgbClr val="000000"/>
                </a:solidFill>
                <a:latin typeface="Aptos" panose="020B0004020202020204" pitchFamily="34" charset="0"/>
                <a:ea typeface="Times New Roman" panose="02020603050405020304" pitchFamily="18" charset="0"/>
              </a:rPr>
              <a:t>(</a:t>
            </a:r>
            <a:r>
              <a:rPr lang="en-US" sz="1035" b="1" dirty="0" err="1">
                <a:solidFill>
                  <a:srgbClr val="000000"/>
                </a:solidFill>
                <a:latin typeface="Aptos" panose="020B0004020202020204" pitchFamily="34" charset="0"/>
                <a:ea typeface="Times New Roman" panose="02020603050405020304" pitchFamily="18" charset="0"/>
              </a:rPr>
              <a:t>M_x</a:t>
            </a:r>
            <a:r>
              <a:rPr lang="en-US" sz="1035" b="1" dirty="0">
                <a:solidFill>
                  <a:srgbClr val="000000"/>
                </a:solidFill>
                <a:latin typeface="Aptos" panose="020B0004020202020204" pitchFamily="34" charset="0"/>
                <a:ea typeface="Times New Roman" panose="02020603050405020304" pitchFamily="18" charset="0"/>
              </a:rPr>
              <a:t>, data[v], data[x], cv=3)</a:t>
            </a:r>
            <a:endParaRPr lang="en-US" sz="1035" b="1" dirty="0">
              <a:latin typeface="Calibri" panose="020F0502020204030204" pitchFamily="34" charset="0"/>
              <a:ea typeface="Calibri" panose="020F0502020204030204" pitchFamily="34" charset="0"/>
            </a:endParaRPr>
          </a:p>
          <a:p>
            <a:r>
              <a:rPr lang="en-US" sz="1035" b="1" dirty="0">
                <a:latin typeface="Calibri" panose="020F0502020204030204" pitchFamily="34" charset="0"/>
                <a:ea typeface="Times New Roman" panose="02020603050405020304" pitchFamily="18" charset="0"/>
              </a:rPr>
              <a:t> </a:t>
            </a:r>
            <a:endParaRPr lang="en-US" sz="1035" b="1" dirty="0">
              <a:latin typeface="Calibri" panose="020F0502020204030204" pitchFamily="34" charset="0"/>
              <a:ea typeface="Calibri" panose="020F0502020204030204" pitchFamily="34" charset="0"/>
            </a:endParaRPr>
          </a:p>
          <a:p>
            <a:r>
              <a:rPr lang="en-US" sz="1035" b="1" dirty="0">
                <a:solidFill>
                  <a:srgbClr val="000000"/>
                </a:solidFill>
                <a:latin typeface="Aptos" panose="020B0004020202020204" pitchFamily="34" charset="0"/>
                <a:ea typeface="Times New Roman" panose="02020603050405020304" pitchFamily="18" charset="0"/>
              </a:rPr>
              <a:t># Fit the final ATE model using residuals</a:t>
            </a:r>
            <a:endParaRPr lang="en-US" sz="1035" b="1" dirty="0">
              <a:latin typeface="Calibri" panose="020F0502020204030204" pitchFamily="34" charset="0"/>
              <a:ea typeface="Calibri" panose="020F0502020204030204" pitchFamily="34" charset="0"/>
            </a:endParaRPr>
          </a:p>
          <a:p>
            <a:r>
              <a:rPr lang="en-US" sz="1035" b="1" dirty="0" err="1">
                <a:solidFill>
                  <a:srgbClr val="000000"/>
                </a:solidFill>
                <a:latin typeface="Aptos" panose="020B0004020202020204" pitchFamily="34" charset="0"/>
                <a:ea typeface="Times New Roman" panose="02020603050405020304" pitchFamily="18" charset="0"/>
              </a:rPr>
              <a:t>ATE_model</a:t>
            </a:r>
            <a:r>
              <a:rPr lang="en-US" sz="1035" b="1" dirty="0">
                <a:solidFill>
                  <a:srgbClr val="000000"/>
                </a:solidFill>
                <a:latin typeface="Aptos" panose="020B0004020202020204" pitchFamily="34" charset="0"/>
                <a:ea typeface="Times New Roman" panose="02020603050405020304" pitchFamily="18" charset="0"/>
              </a:rPr>
              <a:t> = </a:t>
            </a:r>
            <a:r>
              <a:rPr lang="en-US" sz="1035" b="1" dirty="0" err="1">
                <a:solidFill>
                  <a:srgbClr val="000000"/>
                </a:solidFill>
                <a:latin typeface="Aptos" panose="020B0004020202020204" pitchFamily="34" charset="0"/>
                <a:ea typeface="Times New Roman" panose="02020603050405020304" pitchFamily="18" charset="0"/>
              </a:rPr>
              <a:t>smf.ols</a:t>
            </a:r>
            <a:r>
              <a:rPr lang="en-US" sz="1035" b="1" dirty="0">
                <a:solidFill>
                  <a:srgbClr val="000000"/>
                </a:solidFill>
                <a:latin typeface="Aptos" panose="020B0004020202020204" pitchFamily="34" charset="0"/>
                <a:ea typeface="Times New Roman" panose="02020603050405020304" pitchFamily="18" charset="0"/>
              </a:rPr>
              <a:t>(formula='</a:t>
            </a:r>
            <a:r>
              <a:rPr lang="en-US" sz="1035" b="1" dirty="0" err="1">
                <a:solidFill>
                  <a:srgbClr val="000000"/>
                </a:solidFill>
                <a:latin typeface="Aptos" panose="020B0004020202020204" pitchFamily="34" charset="0"/>
                <a:ea typeface="Times New Roman" panose="02020603050405020304" pitchFamily="18" charset="0"/>
              </a:rPr>
              <a:t>y_residual</a:t>
            </a:r>
            <a:r>
              <a:rPr lang="en-US" sz="1035" b="1" dirty="0">
                <a:solidFill>
                  <a:srgbClr val="000000"/>
                </a:solidFill>
                <a:latin typeface="Aptos" panose="020B0004020202020204" pitchFamily="34" charset="0"/>
                <a:ea typeface="Times New Roman" panose="02020603050405020304" pitchFamily="18" charset="0"/>
              </a:rPr>
              <a:t> ~ 1 + </a:t>
            </a:r>
            <a:r>
              <a:rPr lang="en-US" sz="1035" b="1" dirty="0" err="1">
                <a:solidFill>
                  <a:srgbClr val="000000"/>
                </a:solidFill>
                <a:latin typeface="Aptos" panose="020B0004020202020204" pitchFamily="34" charset="0"/>
                <a:ea typeface="Times New Roman" panose="02020603050405020304" pitchFamily="18" charset="0"/>
              </a:rPr>
              <a:t>x_residual</a:t>
            </a:r>
            <a:r>
              <a:rPr lang="en-US" sz="1035" b="1" dirty="0">
                <a:solidFill>
                  <a:srgbClr val="000000"/>
                </a:solidFill>
                <a:latin typeface="Aptos" panose="020B0004020202020204" pitchFamily="34" charset="0"/>
                <a:ea typeface="Times New Roman" panose="02020603050405020304" pitchFamily="18" charset="0"/>
              </a:rPr>
              <a:t>', data=data).fit()</a:t>
            </a:r>
            <a:endParaRPr lang="en-US" sz="1035" b="1" dirty="0">
              <a:latin typeface="Calibri" panose="020F0502020204030204" pitchFamily="34" charset="0"/>
              <a:ea typeface="Calibri" panose="020F0502020204030204" pitchFamily="34" charset="0"/>
            </a:endParaRPr>
          </a:p>
          <a:p>
            <a:r>
              <a:rPr lang="en-US" sz="1035" b="1" dirty="0">
                <a:latin typeface="Calibri" panose="020F0502020204030204" pitchFamily="34" charset="0"/>
                <a:ea typeface="Times New Roman" panose="02020603050405020304" pitchFamily="18" charset="0"/>
              </a:rPr>
              <a:t> </a:t>
            </a:r>
            <a:endParaRPr lang="en-US" sz="1035" b="1" dirty="0">
              <a:latin typeface="Calibri" panose="020F0502020204030204" pitchFamily="34" charset="0"/>
              <a:ea typeface="Calibri" panose="020F0502020204030204" pitchFamily="34" charset="0"/>
            </a:endParaRPr>
          </a:p>
          <a:p>
            <a:r>
              <a:rPr lang="en-US" sz="1035" b="1" dirty="0">
                <a:solidFill>
                  <a:srgbClr val="000000"/>
                </a:solidFill>
                <a:latin typeface="Aptos" panose="020B0004020202020204" pitchFamily="34" charset="0"/>
                <a:ea typeface="Times New Roman" panose="02020603050405020304" pitchFamily="18" charset="0"/>
              </a:rPr>
              <a:t># Display regression results</a:t>
            </a:r>
            <a:endParaRPr lang="en-US" sz="1035" b="1" dirty="0">
              <a:latin typeface="Calibri" panose="020F0502020204030204" pitchFamily="34" charset="0"/>
              <a:ea typeface="Calibri" panose="020F0502020204030204" pitchFamily="34" charset="0"/>
            </a:endParaRPr>
          </a:p>
          <a:p>
            <a:r>
              <a:rPr lang="en-US" sz="1035" b="1" dirty="0">
                <a:solidFill>
                  <a:srgbClr val="000000"/>
                </a:solidFill>
                <a:latin typeface="Aptos" panose="020B0004020202020204" pitchFamily="34" charset="0"/>
                <a:ea typeface="Times New Roman" panose="02020603050405020304" pitchFamily="18" charset="0"/>
              </a:rPr>
              <a:t>print(</a:t>
            </a:r>
            <a:r>
              <a:rPr lang="en-US" sz="1035" b="1" dirty="0" err="1">
                <a:solidFill>
                  <a:srgbClr val="000000"/>
                </a:solidFill>
                <a:latin typeface="Aptos" panose="020B0004020202020204" pitchFamily="34" charset="0"/>
                <a:ea typeface="Times New Roman" panose="02020603050405020304" pitchFamily="18" charset="0"/>
              </a:rPr>
              <a:t>ATE_model.summary</a:t>
            </a:r>
            <a:r>
              <a:rPr lang="en-US" sz="1035" b="1" dirty="0">
                <a:solidFill>
                  <a:srgbClr val="000000"/>
                </a:solidFill>
                <a:latin typeface="Aptos" panose="020B0004020202020204" pitchFamily="34" charset="0"/>
                <a:ea typeface="Times New Roman" panose="02020603050405020304" pitchFamily="18" charset="0"/>
              </a:rPr>
              <a:t>())</a:t>
            </a:r>
            <a:endParaRPr lang="en-US" sz="1035" b="1" dirty="0">
              <a:latin typeface="Calibri" panose="020F0502020204030204" pitchFamily="34" charset="0"/>
              <a:ea typeface="Calibri" panose="020F0502020204030204" pitchFamily="34" charset="0"/>
            </a:endParaRPr>
          </a:p>
          <a:p>
            <a:endParaRPr lang="en-US" sz="1035" b="1" dirty="0"/>
          </a:p>
        </p:txBody>
      </p:sp>
      <p:pic>
        <p:nvPicPr>
          <p:cNvPr id="1026" name="Picture 2">
            <a:extLst>
              <a:ext uri="{FF2B5EF4-FFF2-40B4-BE49-F238E27FC236}">
                <a16:creationId xmlns:a16="http://schemas.microsoft.com/office/drawing/2014/main" id="{8876EE66-470A-AEB7-BC0A-F5BAC0207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720" y="2804952"/>
            <a:ext cx="5060768" cy="7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a:extLst>
              <a:ext uri="{FF2B5EF4-FFF2-40B4-BE49-F238E27FC236}">
                <a16:creationId xmlns:a16="http://schemas.microsoft.com/office/drawing/2014/main" id="{CCF904A9-A725-8CBA-A056-E156BEBB5D83}"/>
              </a:ext>
            </a:extLst>
          </p:cNvPr>
          <p:cNvSpPr/>
          <p:nvPr/>
        </p:nvSpPr>
        <p:spPr bwMode="auto">
          <a:xfrm>
            <a:off x="6844538" y="3298805"/>
            <a:ext cx="661161" cy="188050"/>
          </a:xfrm>
          <a:prstGeom prst="ellipse">
            <a:avLst/>
          </a:prstGeom>
          <a:noFill/>
          <a:ln w="50800" cap="flat" cmpd="sng" algn="ctr">
            <a:solidFill>
              <a:schemeClr val="accent6"/>
            </a:solidFill>
            <a:prstDash val="solid"/>
            <a:round/>
            <a:headEnd type="none" w="med" len="med"/>
            <a:tailEnd type="none" w="med" len="med"/>
          </a:ln>
          <a:effectLst/>
        </p:spPr>
        <p:txBody>
          <a:bodyPr vert="horz" wrap="square" lIns="47064" tIns="23529" rIns="47064" bIns="23529" numCol="1" rtlCol="0" anchor="t" anchorCtr="0" compatLnSpc="1">
            <a:prstTxWarp prst="textNoShape">
              <a:avLst/>
            </a:prstTxWarp>
          </a:bodyPr>
          <a:lstStyle/>
          <a:p>
            <a:pPr algn="ctr" eaLnBrk="0" hangingPunct="0"/>
            <a:endParaRPr lang="en-US" sz="720"/>
          </a:p>
        </p:txBody>
      </p:sp>
      <p:sp>
        <p:nvSpPr>
          <p:cNvPr id="9" name="TextBox 8">
            <a:extLst>
              <a:ext uri="{FF2B5EF4-FFF2-40B4-BE49-F238E27FC236}">
                <a16:creationId xmlns:a16="http://schemas.microsoft.com/office/drawing/2014/main" id="{ACCB4B54-6A7E-FE58-2C51-1893715025D1}"/>
              </a:ext>
            </a:extLst>
          </p:cNvPr>
          <p:cNvSpPr txBox="1"/>
          <p:nvPr/>
        </p:nvSpPr>
        <p:spPr>
          <a:xfrm>
            <a:off x="6746070" y="4018760"/>
            <a:ext cx="1014705" cy="729046"/>
          </a:xfrm>
          <a:prstGeom prst="rect">
            <a:avLst/>
          </a:prstGeom>
          <a:noFill/>
        </p:spPr>
        <p:txBody>
          <a:bodyPr wrap="square" rtlCol="0">
            <a:spAutoFit/>
          </a:bodyPr>
          <a:lstStyle/>
          <a:p>
            <a:r>
              <a:rPr lang="en-US" sz="1379" b="1" dirty="0">
                <a:solidFill>
                  <a:schemeClr val="accent6"/>
                </a:solidFill>
              </a:rPr>
              <a:t>Average Treatment Effect</a:t>
            </a:r>
          </a:p>
        </p:txBody>
      </p:sp>
      <p:cxnSp>
        <p:nvCxnSpPr>
          <p:cNvPr id="10" name="Straight Arrow Connector 9">
            <a:extLst>
              <a:ext uri="{FF2B5EF4-FFF2-40B4-BE49-F238E27FC236}">
                <a16:creationId xmlns:a16="http://schemas.microsoft.com/office/drawing/2014/main" id="{F2941270-786A-F001-B606-BC324E435944}"/>
              </a:ext>
            </a:extLst>
          </p:cNvPr>
          <p:cNvCxnSpPr>
            <a:cxnSpLocks/>
          </p:cNvCxnSpPr>
          <p:nvPr/>
        </p:nvCxnSpPr>
        <p:spPr bwMode="auto">
          <a:xfrm flipV="1">
            <a:off x="7175118" y="3567263"/>
            <a:ext cx="0" cy="452153"/>
          </a:xfrm>
          <a:prstGeom prst="straightConnector1">
            <a:avLst/>
          </a:prstGeom>
          <a:ln w="508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828E38-86D8-3F4A-881F-BD060655AE4E}"/>
              </a:ext>
            </a:extLst>
          </p:cNvPr>
          <p:cNvCxnSpPr>
            <a:cxnSpLocks/>
          </p:cNvCxnSpPr>
          <p:nvPr/>
        </p:nvCxnSpPr>
        <p:spPr bwMode="auto">
          <a:xfrm>
            <a:off x="5400933" y="3386925"/>
            <a:ext cx="513354" cy="0"/>
          </a:xfrm>
          <a:prstGeom prst="straightConnector1">
            <a:avLst/>
          </a:prstGeom>
          <a:ln w="508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B6E0B5E-2029-2041-4C57-337C4A192A6C}"/>
              </a:ext>
            </a:extLst>
          </p:cNvPr>
          <p:cNvSpPr txBox="1"/>
          <p:nvPr/>
        </p:nvSpPr>
        <p:spPr>
          <a:xfrm>
            <a:off x="6602261" y="4747806"/>
            <a:ext cx="1950566" cy="2003112"/>
          </a:xfrm>
          <a:prstGeom prst="rect">
            <a:avLst/>
          </a:prstGeom>
          <a:noFill/>
        </p:spPr>
        <p:txBody>
          <a:bodyPr wrap="square" rtlCol="0">
            <a:spAutoFit/>
          </a:bodyPr>
          <a:lstStyle/>
          <a:p>
            <a:r>
              <a:rPr lang="en-US" sz="1552" b="1" u="sng" dirty="0"/>
              <a:t>Interpretation: </a:t>
            </a:r>
          </a:p>
          <a:p>
            <a:endParaRPr lang="en-US" sz="1552" b="1" dirty="0"/>
          </a:p>
          <a:p>
            <a:r>
              <a:rPr lang="en-US" sz="1552" b="1" dirty="0"/>
              <a:t>- For every unit increase in </a:t>
            </a:r>
            <a:r>
              <a:rPr lang="en-US" sz="1552" b="1" dirty="0" err="1"/>
              <a:t>MedInc</a:t>
            </a:r>
            <a:r>
              <a:rPr lang="en-US" sz="1552" b="1" dirty="0"/>
              <a:t>, on average </a:t>
            </a:r>
            <a:r>
              <a:rPr lang="en-US" sz="1552" b="1" dirty="0" err="1"/>
              <a:t>MedHouseVal</a:t>
            </a:r>
            <a:r>
              <a:rPr lang="en-US" sz="1552" b="1" dirty="0"/>
              <a:t> increases by .0677 units</a:t>
            </a:r>
          </a:p>
        </p:txBody>
      </p:sp>
    </p:spTree>
    <p:extLst>
      <p:ext uri="{BB962C8B-B14F-4D97-AF65-F5344CB8AC3E}">
        <p14:creationId xmlns:p14="http://schemas.microsoft.com/office/powerpoint/2010/main" val="1543681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1404</Words>
  <Application>Microsoft Office PowerPoint</Application>
  <PresentationFormat>Widescreen</PresentationFormat>
  <Paragraphs>124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Aptos</vt:lpstr>
      <vt:lpstr>Arial</vt:lpstr>
      <vt:lpstr>Calibri</vt:lpstr>
      <vt:lpstr>Calibri Light</vt:lpstr>
      <vt:lpstr>Lucida Grande</vt:lpstr>
      <vt:lpstr>Söhne</vt:lpstr>
      <vt:lpstr>Wingdings</vt:lpstr>
      <vt:lpstr>Office Theme</vt:lpstr>
      <vt:lpstr>Understanding Double ML for Causal Analysis</vt:lpstr>
      <vt:lpstr>Correlation ≠ Causation</vt:lpstr>
      <vt:lpstr>Finding Causality</vt:lpstr>
      <vt:lpstr>Regularization Bias in Simple Terms</vt:lpstr>
      <vt:lpstr>Regularization bias</vt:lpstr>
      <vt:lpstr>The Solution: Double Machine Learning</vt:lpstr>
      <vt:lpstr>Frisch-Waugh-Lowell (FWL) Theorem</vt:lpstr>
      <vt:lpstr>FWL Example</vt:lpstr>
      <vt:lpstr>FWL Result</vt:lpstr>
      <vt:lpstr>Conclusion</vt:lpstr>
      <vt:lpstr>Key Terms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Double ML for Causal Analysis</dc:title>
  <dc:creator>Trivino, Chris</dc:creator>
  <cp:lastModifiedBy>Trivino, Chris</cp:lastModifiedBy>
  <cp:revision>1</cp:revision>
  <dcterms:created xsi:type="dcterms:W3CDTF">2024-03-08T06:19:50Z</dcterms:created>
  <dcterms:modified xsi:type="dcterms:W3CDTF">2024-03-08T06:29:01Z</dcterms:modified>
</cp:coreProperties>
</file>