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Merriweather Sans"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i7DMjC7zQ0LtBUIP0IpvEc1inb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1.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c11f9159a7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2c11f9159a7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6"/>
        <p:cNvGrpSpPr/>
        <p:nvPr/>
      </p:nvGrpSpPr>
      <p:grpSpPr>
        <a:xfrm>
          <a:off x="0" y="0"/>
          <a:ext cx="0" cy="0"/>
          <a:chOff x="0" y="0"/>
          <a:chExt cx="0" cy="0"/>
        </a:xfrm>
      </p:grpSpPr>
      <p:sp>
        <p:nvSpPr>
          <p:cNvPr id="87" name="Google Shape;87;g2c11f9159a7_2_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g2c11f9159a7_2_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9" name="Google Shape;89;g2c11f9159a7_2_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g2c11f9159a7_2_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g2c11f9159a7_2_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2"/>
        <p:cNvGrpSpPr/>
        <p:nvPr/>
      </p:nvGrpSpPr>
      <p:grpSpPr>
        <a:xfrm>
          <a:off x="0" y="0"/>
          <a:ext cx="0" cy="0"/>
          <a:chOff x="0" y="0"/>
          <a:chExt cx="0" cy="0"/>
        </a:xfrm>
      </p:grpSpPr>
      <p:sp>
        <p:nvSpPr>
          <p:cNvPr id="93" name="Google Shape;93;g2c11f9159a7_2_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g2c11f9159a7_2_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g2c11f9159a7_2_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g2c11f9159a7_2_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g2c11f9159a7_2_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8"/>
        <p:cNvGrpSpPr/>
        <p:nvPr/>
      </p:nvGrpSpPr>
      <p:grpSpPr>
        <a:xfrm>
          <a:off x="0" y="0"/>
          <a:ext cx="0" cy="0"/>
          <a:chOff x="0" y="0"/>
          <a:chExt cx="0" cy="0"/>
        </a:xfrm>
      </p:grpSpPr>
      <p:sp>
        <p:nvSpPr>
          <p:cNvPr id="99" name="Google Shape;99;g2c11f9159a7_2_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g2c11f9159a7_2_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1" name="Google Shape;101;g2c11f9159a7_2_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g2c11f9159a7_2_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g2c11f9159a7_2_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4"/>
        <p:cNvGrpSpPr/>
        <p:nvPr/>
      </p:nvGrpSpPr>
      <p:grpSpPr>
        <a:xfrm>
          <a:off x="0" y="0"/>
          <a:ext cx="0" cy="0"/>
          <a:chOff x="0" y="0"/>
          <a:chExt cx="0" cy="0"/>
        </a:xfrm>
      </p:grpSpPr>
      <p:sp>
        <p:nvSpPr>
          <p:cNvPr id="105" name="Google Shape;105;g2c11f9159a7_2_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g2c11f9159a7_2_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g2c11f9159a7_2_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g2c11f9159a7_2_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g2c11f9159a7_2_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g2c11f9159a7_2_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1"/>
        <p:cNvGrpSpPr/>
        <p:nvPr/>
      </p:nvGrpSpPr>
      <p:grpSpPr>
        <a:xfrm>
          <a:off x="0" y="0"/>
          <a:ext cx="0" cy="0"/>
          <a:chOff x="0" y="0"/>
          <a:chExt cx="0" cy="0"/>
        </a:xfrm>
      </p:grpSpPr>
      <p:sp>
        <p:nvSpPr>
          <p:cNvPr id="112" name="Google Shape;112;g2c11f9159a7_2_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g2c11f9159a7_2_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4" name="Google Shape;114;g2c11f9159a7_2_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g2c11f9159a7_2_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6" name="Google Shape;116;g2c11f9159a7_2_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g2c11f9159a7_2_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g2c11f9159a7_2_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g2c11f9159a7_2_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g2c11f9159a7_2_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g2c11f9159a7_2_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g2c11f9159a7_2_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g2c11f9159a7_2_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g2c11f9159a7_2_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g2c11f9159a7_2_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g2c11f9159a7_2_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9"/>
        <p:cNvGrpSpPr/>
        <p:nvPr/>
      </p:nvGrpSpPr>
      <p:grpSpPr>
        <a:xfrm>
          <a:off x="0" y="0"/>
          <a:ext cx="0" cy="0"/>
          <a:chOff x="0" y="0"/>
          <a:chExt cx="0" cy="0"/>
        </a:xfrm>
      </p:grpSpPr>
      <p:sp>
        <p:nvSpPr>
          <p:cNvPr id="130" name="Google Shape;130;g2c11f9159a7_2_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g2c11f9159a7_2_4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2" name="Google Shape;132;g2c11f9159a7_2_4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3" name="Google Shape;133;g2c11f9159a7_2_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g2c11f9159a7_2_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g2c11f9159a7_2_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g2c11f9159a7_2_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g2c11f9159a7_2_56"/>
          <p:cNvSpPr>
            <a:spLocks noGrp="1"/>
          </p:cNvSpPr>
          <p:nvPr>
            <p:ph type="pic" idx="2"/>
          </p:nvPr>
        </p:nvSpPr>
        <p:spPr>
          <a:xfrm>
            <a:off x="5183188" y="987425"/>
            <a:ext cx="6172200" cy="4873625"/>
          </a:xfrm>
          <a:prstGeom prst="rect">
            <a:avLst/>
          </a:prstGeom>
          <a:noFill/>
          <a:ln>
            <a:noFill/>
          </a:ln>
        </p:spPr>
      </p:sp>
      <p:sp>
        <p:nvSpPr>
          <p:cNvPr id="139" name="Google Shape;139;g2c11f9159a7_2_5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0" name="Google Shape;140;g2c11f9159a7_2_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g2c11f9159a7_2_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g2c11f9159a7_2_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sp>
        <p:nvSpPr>
          <p:cNvPr id="144" name="Google Shape;144;g2c11f9159a7_2_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g2c11f9159a7_2_6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g2c11f9159a7_2_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g2c11f9159a7_2_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g2c11f9159a7_2_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9"/>
        <p:cNvGrpSpPr/>
        <p:nvPr/>
      </p:nvGrpSpPr>
      <p:grpSpPr>
        <a:xfrm>
          <a:off x="0" y="0"/>
          <a:ext cx="0" cy="0"/>
          <a:chOff x="0" y="0"/>
          <a:chExt cx="0" cy="0"/>
        </a:xfrm>
      </p:grpSpPr>
      <p:sp>
        <p:nvSpPr>
          <p:cNvPr id="150" name="Google Shape;150;g2c11f9159a7_2_6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g2c11f9159a7_2_6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g2c11f9159a7_2_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g2c11f9159a7_2_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g2c11f9159a7_2_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2c11f9159a7_2_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g2c11f9159a7_2_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g2c11f9159a7_2_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g2c11f9159a7_2_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g2c11f9159a7_2_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608.0006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Understanding Double ML for Causal Analysis</a:t>
            </a:r>
            <a:endParaRPr/>
          </a:p>
        </p:txBody>
      </p:sp>
      <p:sp>
        <p:nvSpPr>
          <p:cNvPr id="160" name="Google Shape;160;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 Christopher Trivino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Conclusion</a:t>
            </a:r>
            <a:endParaRPr/>
          </a:p>
        </p:txBody>
      </p:sp>
      <p:sp>
        <p:nvSpPr>
          <p:cNvPr id="290" name="Google Shape;290;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Arial"/>
                <a:ea typeface="Arial"/>
                <a:cs typeface="Arial"/>
                <a:sym typeface="Arial"/>
              </a:rPr>
              <a:t>In summary, the DoubleML two-model approach, centered on </a:t>
            </a:r>
            <a:r>
              <a:rPr lang="en-US" u="sng">
                <a:latin typeface="Arial"/>
                <a:ea typeface="Arial"/>
                <a:cs typeface="Arial"/>
                <a:sym typeface="Arial"/>
              </a:rPr>
              <a:t>leveraging residuals</a:t>
            </a:r>
            <a:r>
              <a:rPr lang="en-US">
                <a:latin typeface="Arial"/>
                <a:ea typeface="Arial"/>
                <a:cs typeface="Arial"/>
                <a:sym typeface="Arial"/>
              </a:rPr>
              <a:t>, offers a more robust and unbiased estimation of causal effects </a:t>
            </a:r>
            <a:r>
              <a:rPr lang="en-US" u="sng">
                <a:latin typeface="Arial"/>
                <a:ea typeface="Arial"/>
                <a:cs typeface="Arial"/>
                <a:sym typeface="Arial"/>
              </a:rPr>
              <a:t>by capturing linear and nonlinear relationships, while also addressing challenges like regularization bias</a:t>
            </a:r>
            <a:r>
              <a:rPr lang="en-US">
                <a:latin typeface="Arial"/>
                <a:ea typeface="Arial"/>
                <a:cs typeface="Arial"/>
                <a:sym typeface="Arial"/>
              </a:rPr>
              <a:t>.</a:t>
            </a:r>
            <a:endParaRPr u="sng">
              <a:latin typeface="Arial"/>
              <a:ea typeface="Arial"/>
              <a:cs typeface="Arial"/>
              <a:sym typeface="Arial"/>
            </a:endParaRPr>
          </a:p>
          <a:p>
            <a:pPr marL="228600" lvl="0" indent="-228600" algn="l" rtl="0">
              <a:lnSpc>
                <a:spcPct val="90000"/>
              </a:lnSpc>
              <a:spcBef>
                <a:spcPts val="1000"/>
              </a:spcBef>
              <a:spcAft>
                <a:spcPts val="0"/>
              </a:spcAft>
              <a:buClr>
                <a:schemeClr val="dk1"/>
              </a:buClr>
              <a:buSzPts val="2800"/>
              <a:buChar char="•"/>
            </a:pPr>
            <a:r>
              <a:rPr lang="en-US">
                <a:latin typeface="Arial"/>
                <a:ea typeface="Arial"/>
                <a:cs typeface="Arial"/>
                <a:sym typeface="Arial"/>
              </a:rPr>
              <a:t>This method ensures that the estimated treatment effect more accurately portrays the true causal relationship. </a:t>
            </a:r>
            <a:endParaRPr/>
          </a:p>
          <a:p>
            <a:pPr marL="228600" lvl="0" indent="-50800" algn="l" rtl="0">
              <a:lnSpc>
                <a:spcPct val="90000"/>
              </a:lnSpc>
              <a:spcBef>
                <a:spcPts val="1000"/>
              </a:spcBef>
              <a:spcAft>
                <a:spcPts val="0"/>
              </a:spcAft>
              <a:buClr>
                <a:schemeClr val="dk1"/>
              </a:buClr>
              <a:buSzPts val="2800"/>
              <a:buNone/>
            </a:pPr>
            <a:endParaRPr>
              <a:latin typeface="Arial"/>
              <a:ea typeface="Arial"/>
              <a:cs typeface="Arial"/>
              <a:sym typeface="Arial"/>
            </a:endParaRPr>
          </a:p>
        </p:txBody>
      </p:sp>
      <p:sp>
        <p:nvSpPr>
          <p:cNvPr id="291" name="Google Shape;291;p10"/>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7F7F7F"/>
                </a:solidFill>
                <a:latin typeface="Calibri"/>
                <a:ea typeface="Calibri"/>
                <a:cs typeface="Calibri"/>
                <a:sym typeface="Calibri"/>
              </a:rPr>
              <a:t>10</a:t>
            </a:fld>
            <a:endParaRPr sz="1200">
              <a:solidFill>
                <a:srgbClr val="80808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Key Terms</a:t>
            </a:r>
            <a:endParaRPr/>
          </a:p>
        </p:txBody>
      </p:sp>
      <p:sp>
        <p:nvSpPr>
          <p:cNvPr id="297" name="Google Shape;29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188595" algn="l" rtl="0">
              <a:lnSpc>
                <a:spcPct val="90000"/>
              </a:lnSpc>
              <a:spcBef>
                <a:spcPts val="0"/>
              </a:spcBef>
              <a:spcAft>
                <a:spcPts val="0"/>
              </a:spcAft>
              <a:buClr>
                <a:schemeClr val="dk1"/>
              </a:buClr>
              <a:buSzPct val="100000"/>
              <a:buChar char="•"/>
            </a:pPr>
            <a:r>
              <a:rPr lang="en-US"/>
              <a:t>Correlation: Slide 2</a:t>
            </a:r>
            <a:endParaRPr/>
          </a:p>
          <a:p>
            <a:pPr marL="228600" lvl="0" indent="-188595" algn="l" rtl="0">
              <a:lnSpc>
                <a:spcPct val="90000"/>
              </a:lnSpc>
              <a:spcBef>
                <a:spcPts val="1000"/>
              </a:spcBef>
              <a:spcAft>
                <a:spcPts val="0"/>
              </a:spcAft>
              <a:buClr>
                <a:schemeClr val="dk1"/>
              </a:buClr>
              <a:buSzPct val="100000"/>
              <a:buChar char="•"/>
            </a:pPr>
            <a:r>
              <a:rPr lang="en-US"/>
              <a:t>Causation: Slide 2</a:t>
            </a:r>
            <a:endParaRPr/>
          </a:p>
          <a:p>
            <a:pPr marL="228600" lvl="0" indent="-188595" algn="l" rtl="0">
              <a:lnSpc>
                <a:spcPct val="90000"/>
              </a:lnSpc>
              <a:spcBef>
                <a:spcPts val="1000"/>
              </a:spcBef>
              <a:spcAft>
                <a:spcPts val="0"/>
              </a:spcAft>
              <a:buClr>
                <a:schemeClr val="dk1"/>
              </a:buClr>
              <a:buSzPct val="100000"/>
              <a:buChar char="•"/>
            </a:pPr>
            <a:r>
              <a:rPr lang="en-US"/>
              <a:t>Regularization bias: Slide 4</a:t>
            </a:r>
            <a:endParaRPr/>
          </a:p>
          <a:p>
            <a:pPr marL="228600" lvl="0" indent="-188595" algn="l" rtl="0">
              <a:lnSpc>
                <a:spcPct val="90000"/>
              </a:lnSpc>
              <a:spcBef>
                <a:spcPts val="1000"/>
              </a:spcBef>
              <a:spcAft>
                <a:spcPts val="0"/>
              </a:spcAft>
              <a:buClr>
                <a:schemeClr val="dk1"/>
              </a:buClr>
              <a:buSzPct val="100000"/>
              <a:buChar char="•"/>
            </a:pPr>
            <a:r>
              <a:rPr lang="en-US"/>
              <a:t>Residuals: The differences between observed and predicted values</a:t>
            </a:r>
            <a:endParaRPr/>
          </a:p>
          <a:p>
            <a:pPr marL="228600" lvl="0" indent="-188595" algn="l" rtl="0">
              <a:lnSpc>
                <a:spcPct val="90000"/>
              </a:lnSpc>
              <a:spcBef>
                <a:spcPts val="1000"/>
              </a:spcBef>
              <a:spcAft>
                <a:spcPts val="0"/>
              </a:spcAft>
              <a:buClr>
                <a:schemeClr val="dk1"/>
              </a:buClr>
              <a:buSzPct val="100000"/>
              <a:buChar char="•"/>
            </a:pPr>
            <a:r>
              <a:rPr lang="en-US"/>
              <a:t>Frisch-Waugh-Lowell (FWL)</a:t>
            </a:r>
            <a:endParaRPr/>
          </a:p>
          <a:p>
            <a:pPr marL="228600" lvl="0" indent="-188595" algn="l" rtl="0">
              <a:lnSpc>
                <a:spcPct val="90000"/>
              </a:lnSpc>
              <a:spcBef>
                <a:spcPts val="1000"/>
              </a:spcBef>
              <a:spcAft>
                <a:spcPts val="0"/>
              </a:spcAft>
              <a:buClr>
                <a:schemeClr val="dk1"/>
              </a:buClr>
              <a:buSzPct val="100000"/>
              <a:buChar char="•"/>
            </a:pPr>
            <a:r>
              <a:rPr lang="en-US"/>
              <a:t>ITE: Individual Treatment Effect</a:t>
            </a:r>
            <a:endParaRPr/>
          </a:p>
          <a:p>
            <a:pPr marL="228600" lvl="0" indent="-188595" algn="l" rtl="0">
              <a:lnSpc>
                <a:spcPct val="90000"/>
              </a:lnSpc>
              <a:spcBef>
                <a:spcPts val="1000"/>
              </a:spcBef>
              <a:spcAft>
                <a:spcPts val="0"/>
              </a:spcAft>
              <a:buClr>
                <a:schemeClr val="dk1"/>
              </a:buClr>
              <a:buSzPct val="100000"/>
              <a:buChar char="•"/>
            </a:pPr>
            <a:r>
              <a:rPr lang="en-US"/>
              <a:t>ATE: Average Treatment Effect</a:t>
            </a:r>
            <a:endParaRPr/>
          </a:p>
          <a:p>
            <a:pPr marL="228600" lvl="0" indent="-188595" algn="l" rtl="0">
              <a:lnSpc>
                <a:spcPct val="90000"/>
              </a:lnSpc>
              <a:spcBef>
                <a:spcPts val="1000"/>
              </a:spcBef>
              <a:spcAft>
                <a:spcPts val="0"/>
              </a:spcAft>
              <a:buClr>
                <a:schemeClr val="dk1"/>
              </a:buClr>
              <a:buSzPct val="100000"/>
              <a:buChar char="•"/>
            </a:pPr>
            <a:r>
              <a:rPr lang="en-US"/>
              <a:t>CATE: Conditional Average Treatment Effect</a:t>
            </a:r>
            <a:endParaRPr/>
          </a:p>
          <a:p>
            <a:pPr marL="228600" lvl="0" indent="-188595" algn="l" rtl="0">
              <a:lnSpc>
                <a:spcPct val="90000"/>
              </a:lnSpc>
              <a:spcBef>
                <a:spcPts val="1000"/>
              </a:spcBef>
              <a:spcAft>
                <a:spcPts val="0"/>
              </a:spcAft>
              <a:buClr>
                <a:srgbClr val="000000"/>
              </a:buClr>
              <a:buSzPct val="100000"/>
              <a:buChar char="•"/>
            </a:pPr>
            <a:r>
              <a:rPr lang="en-US" b="1" i="0">
                <a:solidFill>
                  <a:srgbClr val="000000"/>
                </a:solidFill>
                <a:latin typeface="Merriweather Sans"/>
                <a:ea typeface="Merriweather Sans"/>
                <a:cs typeface="Merriweather Sans"/>
                <a:sym typeface="Merriweather Sans"/>
              </a:rPr>
              <a:t>Paper: </a:t>
            </a:r>
            <a:r>
              <a:rPr lang="en-US" b="1" i="0" u="sng">
                <a:solidFill>
                  <a:schemeClr val="accent5"/>
                </a:solidFill>
                <a:latin typeface="Merriweather Sans"/>
                <a:ea typeface="Merriweather Sans"/>
                <a:cs typeface="Merriweather Sans"/>
                <a:sym typeface="Merriweather Sans"/>
                <a:hlinkClick r:id="rId3">
                  <a:extLst>
                    <a:ext uri="{A12FA001-AC4F-418D-AE19-62706E023703}">
                      <ahyp:hlinkClr xmlns:ahyp="http://schemas.microsoft.com/office/drawing/2018/hyperlinkcolor" val="tx"/>
                    </a:ext>
                  </a:extLst>
                </a:hlinkClick>
              </a:rPr>
              <a:t>Double/Debiased Machine Learning for Treatment and Causal Parameters</a:t>
            </a:r>
            <a:endParaRPr b="1" i="0">
              <a:solidFill>
                <a:schemeClr val="accent5"/>
              </a:solidFill>
              <a:latin typeface="Merriweather Sans"/>
              <a:ea typeface="Merriweather Sans"/>
              <a:cs typeface="Merriweather Sans"/>
              <a:sym typeface="Merriweather Sans"/>
            </a:endParaRPr>
          </a:p>
          <a:p>
            <a:pPr marL="228600" lvl="0" indent="-64135" algn="l"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p:txBody>
      </p:sp>
      <p:sp>
        <p:nvSpPr>
          <p:cNvPr id="298" name="Google Shape;298;p11"/>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7F7F7F"/>
                </a:solidFill>
                <a:latin typeface="Calibri"/>
                <a:ea typeface="Calibri"/>
                <a:cs typeface="Calibri"/>
                <a:sym typeface="Calibri"/>
              </a:rPr>
              <a:t>11</a:t>
            </a:fld>
            <a:endParaRPr sz="1200">
              <a:solidFill>
                <a:srgbClr val="80808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
          <p:cNvSpPr txBox="1">
            <a:spLocks noGrp="1"/>
          </p:cNvSpPr>
          <p:nvPr>
            <p:ph type="title"/>
          </p:nvPr>
        </p:nvSpPr>
        <p:spPr>
          <a:xfrm>
            <a:off x="838200" y="-122367"/>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151C77"/>
              </a:buClr>
              <a:buSzPts val="3600"/>
              <a:buFont typeface="Arial"/>
              <a:buNone/>
            </a:pPr>
            <a:r>
              <a:rPr lang="en-US" sz="3600" b="1" i="1" u="none" strike="noStrike" cap="none">
                <a:solidFill>
                  <a:srgbClr val="151C77"/>
                </a:solidFill>
                <a:latin typeface="Arial"/>
                <a:ea typeface="Arial"/>
                <a:cs typeface="Arial"/>
                <a:sym typeface="Arial"/>
              </a:rPr>
              <a:t>Correlation ≠ Causation</a:t>
            </a:r>
            <a:endParaRPr/>
          </a:p>
        </p:txBody>
      </p:sp>
      <p:pic>
        <p:nvPicPr>
          <p:cNvPr id="166" name="Google Shape;166;p2"/>
          <p:cNvPicPr preferRelativeResize="0"/>
          <p:nvPr/>
        </p:nvPicPr>
        <p:blipFill rotWithShape="1">
          <a:blip r:embed="rId3">
            <a:alphaModFix/>
          </a:blip>
          <a:srcRect/>
          <a:stretch/>
        </p:blipFill>
        <p:spPr>
          <a:xfrm>
            <a:off x="197025" y="1082180"/>
            <a:ext cx="7085820" cy="5364862"/>
          </a:xfrm>
          <a:prstGeom prst="rect">
            <a:avLst/>
          </a:prstGeom>
          <a:noFill/>
          <a:ln>
            <a:noFill/>
          </a:ln>
        </p:spPr>
      </p:pic>
      <p:sp>
        <p:nvSpPr>
          <p:cNvPr id="167" name="Google Shape;167;p2"/>
          <p:cNvSpPr txBox="1"/>
          <p:nvPr/>
        </p:nvSpPr>
        <p:spPr>
          <a:xfrm>
            <a:off x="7924020" y="1082180"/>
            <a:ext cx="3497580" cy="60016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chemeClr val="dk1"/>
                </a:solidFill>
                <a:latin typeface="Calibri"/>
                <a:ea typeface="Calibri"/>
                <a:cs typeface="Calibri"/>
                <a:sym typeface="Calibri"/>
              </a:rPr>
              <a:t>Correlation: </a:t>
            </a:r>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"Two things are related, but we don't know if one causes the other.” (**</a:t>
            </a:r>
            <a:r>
              <a:rPr lang="en-US" sz="2400" b="1" u="sng">
                <a:solidFill>
                  <a:schemeClr val="dk1"/>
                </a:solidFill>
                <a:latin typeface="Calibri"/>
                <a:ea typeface="Calibri"/>
                <a:cs typeface="Calibri"/>
                <a:sym typeface="Calibri"/>
              </a:rPr>
              <a:t>Correlation does not imply causation**</a:t>
            </a:r>
            <a:r>
              <a:rPr lang="en-US" sz="24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Causation:</a:t>
            </a:r>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 "We're trying to figure out if changing one thing actually makes another thing change. </a:t>
            </a:r>
            <a:r>
              <a:rPr lang="en-US" sz="2400" b="1" u="sng">
                <a:solidFill>
                  <a:schemeClr val="dk1"/>
                </a:solidFill>
                <a:latin typeface="Calibri"/>
                <a:ea typeface="Calibri"/>
                <a:cs typeface="Calibri"/>
                <a:sym typeface="Calibri"/>
              </a:rPr>
              <a:t>We want to understand cause and effect</a:t>
            </a:r>
            <a:r>
              <a:rPr lang="en-US" sz="2400" b="1">
                <a:solidFill>
                  <a:schemeClr val="dk1"/>
                </a:solidFill>
                <a:latin typeface="Calibri"/>
                <a:ea typeface="Calibri"/>
                <a:cs typeface="Calibri"/>
                <a:sym typeface="Calibri"/>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solidFill>
                  <a:srgbClr val="151C77"/>
                </a:solidFill>
              </a:rPr>
              <a:t>Finding Causality</a:t>
            </a:r>
            <a:endParaRPr>
              <a:solidFill>
                <a:srgbClr val="151C77"/>
              </a:solidFill>
            </a:endParaRPr>
          </a:p>
        </p:txBody>
      </p:sp>
      <p:sp>
        <p:nvSpPr>
          <p:cNvPr id="173" name="Google Shape;173;p3"/>
          <p:cNvSpPr txBox="1">
            <a:spLocks noGrp="1"/>
          </p:cNvSpPr>
          <p:nvPr>
            <p:ph type="body" idx="1"/>
          </p:nvPr>
        </p:nvSpPr>
        <p:spPr>
          <a:xfrm>
            <a:off x="951529" y="1579165"/>
            <a:ext cx="10233052" cy="451859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724"/>
              <a:buChar char="•"/>
            </a:pPr>
            <a:r>
              <a:rPr lang="en-US" sz="1724"/>
              <a:t>In the realm of data science, our predictive models can perform prediction tasks with high accuracy, especially when a prediction task, like when predicting housing prices is based on historical data. However, when we shift our focus from mere predictions to unraveling causality, a pivotal challenge emerges.</a:t>
            </a:r>
            <a:endParaRPr/>
          </a:p>
          <a:p>
            <a:pPr marL="0" lvl="0" indent="0" algn="l" rtl="0">
              <a:lnSpc>
                <a:spcPct val="90000"/>
              </a:lnSpc>
              <a:spcBef>
                <a:spcPts val="1000"/>
              </a:spcBef>
              <a:spcAft>
                <a:spcPts val="0"/>
              </a:spcAft>
              <a:buClr>
                <a:schemeClr val="dk1"/>
              </a:buClr>
              <a:buSzPts val="1724"/>
              <a:buNone/>
            </a:pPr>
            <a:r>
              <a:rPr lang="en-US" sz="1724" u="sng"/>
              <a:t>Example:</a:t>
            </a:r>
            <a:endParaRPr/>
          </a:p>
          <a:p>
            <a:pPr marL="228600" lvl="0" indent="-228600" algn="l" rtl="0">
              <a:lnSpc>
                <a:spcPct val="90000"/>
              </a:lnSpc>
              <a:spcBef>
                <a:spcPts val="1000"/>
              </a:spcBef>
              <a:spcAft>
                <a:spcPts val="0"/>
              </a:spcAft>
              <a:buClr>
                <a:schemeClr val="dk1"/>
              </a:buClr>
              <a:buSzPts val="1724"/>
              <a:buChar char="•"/>
            </a:pPr>
            <a:r>
              <a:rPr lang="en-US" sz="1724"/>
              <a:t>Imagine our predictive model excels at foreseeing housing prices. Now, picture the scenario when we attempt to uncover the true impact of a new park on those prices. Traditional models stumble in this territory.</a:t>
            </a:r>
            <a:endParaRPr/>
          </a:p>
          <a:p>
            <a:pPr marL="0" lvl="0" indent="0" algn="l" rtl="0">
              <a:lnSpc>
                <a:spcPct val="90000"/>
              </a:lnSpc>
              <a:spcBef>
                <a:spcPts val="1000"/>
              </a:spcBef>
              <a:spcAft>
                <a:spcPts val="0"/>
              </a:spcAft>
              <a:buClr>
                <a:schemeClr val="dk1"/>
              </a:buClr>
              <a:buSzPts val="1724"/>
              <a:buNone/>
            </a:pPr>
            <a:r>
              <a:rPr lang="en-US" sz="1724" u="sng"/>
              <a:t>Why the Stumble?:</a:t>
            </a:r>
            <a:endParaRPr/>
          </a:p>
          <a:p>
            <a:pPr marL="228600" lvl="0" indent="-228600" algn="l" rtl="0">
              <a:lnSpc>
                <a:spcPct val="90000"/>
              </a:lnSpc>
              <a:spcBef>
                <a:spcPts val="1000"/>
              </a:spcBef>
              <a:spcAft>
                <a:spcPts val="0"/>
              </a:spcAft>
              <a:buClr>
                <a:schemeClr val="dk1"/>
              </a:buClr>
              <a:buSzPts val="1724"/>
              <a:buChar char="•"/>
            </a:pPr>
            <a:r>
              <a:rPr lang="en-US" sz="1724"/>
              <a:t>This stumbling block is known as </a:t>
            </a:r>
            <a:r>
              <a:rPr lang="en-US" sz="1724" u="sng"/>
              <a:t>regularization bias</a:t>
            </a:r>
            <a:r>
              <a:rPr lang="en-US" sz="1724"/>
              <a:t>—a challenge we encounter when we try to stretch a basic predictive model into the world of causation.</a:t>
            </a:r>
            <a:endParaRPr/>
          </a:p>
        </p:txBody>
      </p:sp>
      <p:sp>
        <p:nvSpPr>
          <p:cNvPr id="174" name="Google Shape;174;p3"/>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7F7F7F"/>
                </a:solidFill>
                <a:latin typeface="Calibri"/>
                <a:ea typeface="Calibri"/>
                <a:cs typeface="Calibri"/>
                <a:sym typeface="Calibri"/>
              </a:rPr>
              <a:t>3</a:t>
            </a:fld>
            <a:endParaRPr sz="1200">
              <a:solidFill>
                <a:srgbClr val="808080"/>
              </a:solidFill>
              <a:latin typeface="Calibri"/>
              <a:ea typeface="Calibri"/>
              <a:cs typeface="Calibri"/>
              <a:sym typeface="Calibri"/>
            </a:endParaRPr>
          </a:p>
        </p:txBody>
      </p:sp>
      <p:pic>
        <p:nvPicPr>
          <p:cNvPr id="175" name="Google Shape;175;p3" descr="Free Clipart: Home price | netalloy"/>
          <p:cNvPicPr preferRelativeResize="0"/>
          <p:nvPr/>
        </p:nvPicPr>
        <p:blipFill rotWithShape="1">
          <a:blip r:embed="rId3">
            <a:alphaModFix/>
          </a:blip>
          <a:srcRect/>
          <a:stretch/>
        </p:blipFill>
        <p:spPr>
          <a:xfrm>
            <a:off x="1986859" y="2321751"/>
            <a:ext cx="516930" cy="5169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4"/>
          <p:cNvSpPr txBox="1">
            <a:spLocks noGrp="1"/>
          </p:cNvSpPr>
          <p:nvPr>
            <p:ph type="title"/>
          </p:nvPr>
        </p:nvSpPr>
        <p:spPr>
          <a:xfrm>
            <a:off x="838200" y="736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i="0" u="sng">
                <a:solidFill>
                  <a:srgbClr val="151C77"/>
                </a:solidFill>
                <a:latin typeface="Arial"/>
                <a:ea typeface="Arial"/>
                <a:cs typeface="Arial"/>
                <a:sym typeface="Arial"/>
              </a:rPr>
              <a:t>Regularization Bias </a:t>
            </a:r>
            <a:r>
              <a:rPr lang="en-US" b="1" i="0">
                <a:solidFill>
                  <a:srgbClr val="151C77"/>
                </a:solidFill>
                <a:latin typeface="Arial"/>
                <a:ea typeface="Arial"/>
                <a:cs typeface="Arial"/>
                <a:sym typeface="Arial"/>
              </a:rPr>
              <a:t>in Simple Terms</a:t>
            </a:r>
            <a:endParaRPr>
              <a:solidFill>
                <a:srgbClr val="151C77"/>
              </a:solidFill>
            </a:endParaRPr>
          </a:p>
        </p:txBody>
      </p:sp>
      <p:sp>
        <p:nvSpPr>
          <p:cNvPr id="181" name="Google Shape;181;p4"/>
          <p:cNvSpPr txBox="1">
            <a:spLocks noGrp="1"/>
          </p:cNvSpPr>
          <p:nvPr>
            <p:ph type="body" idx="1"/>
          </p:nvPr>
        </p:nvSpPr>
        <p:spPr>
          <a:xfrm>
            <a:off x="838200" y="1182425"/>
            <a:ext cx="10515600" cy="5399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724"/>
              <a:buChar char="•"/>
            </a:pPr>
            <a:r>
              <a:rPr lang="en-US" sz="1724">
                <a:latin typeface="Arial"/>
                <a:ea typeface="Arial"/>
                <a:cs typeface="Arial"/>
                <a:sym typeface="Arial"/>
              </a:rPr>
              <a:t>Regularization is like a referee in a game. Its job is to prevent players (or features in the ML model) from getting too extreme, ensuring a fair match (or a balanced model). In machine learning, we use regularization to keep our models from fitting too closely to the training data, preventing overfitting.</a:t>
            </a:r>
            <a:endParaRPr/>
          </a:p>
          <a:p>
            <a:pPr marL="228600" lvl="0" indent="-119126" algn="l" rtl="0">
              <a:lnSpc>
                <a:spcPct val="90000"/>
              </a:lnSpc>
              <a:spcBef>
                <a:spcPts val="1000"/>
              </a:spcBef>
              <a:spcAft>
                <a:spcPts val="0"/>
              </a:spcAft>
              <a:buClr>
                <a:schemeClr val="dk1"/>
              </a:buClr>
              <a:buSzPts val="1724"/>
              <a:buNone/>
            </a:pPr>
            <a:endParaRPr sz="1724">
              <a:latin typeface="Arial"/>
              <a:ea typeface="Arial"/>
              <a:cs typeface="Arial"/>
              <a:sym typeface="Arial"/>
            </a:endParaRPr>
          </a:p>
          <a:p>
            <a:pPr marL="0" lvl="0" indent="0" algn="l" rtl="0">
              <a:lnSpc>
                <a:spcPct val="90000"/>
              </a:lnSpc>
              <a:spcBef>
                <a:spcPts val="1000"/>
              </a:spcBef>
              <a:spcAft>
                <a:spcPts val="0"/>
              </a:spcAft>
              <a:buClr>
                <a:schemeClr val="dk1"/>
              </a:buClr>
              <a:buSzPts val="1724"/>
              <a:buNone/>
            </a:pPr>
            <a:r>
              <a:rPr lang="en-US" sz="1724" u="sng">
                <a:latin typeface="Arial"/>
                <a:ea typeface="Arial"/>
                <a:cs typeface="Arial"/>
                <a:sym typeface="Arial"/>
              </a:rPr>
              <a:t>The Problem with Regularization in Causality:</a:t>
            </a:r>
            <a:endParaRPr/>
          </a:p>
          <a:p>
            <a:pPr marL="228600" lvl="0" indent="-228600" algn="l" rtl="0">
              <a:lnSpc>
                <a:spcPct val="90000"/>
              </a:lnSpc>
              <a:spcBef>
                <a:spcPts val="1000"/>
              </a:spcBef>
              <a:spcAft>
                <a:spcPts val="0"/>
              </a:spcAft>
              <a:buClr>
                <a:schemeClr val="dk1"/>
              </a:buClr>
              <a:buSzPts val="1724"/>
              <a:buChar char="•"/>
            </a:pPr>
            <a:r>
              <a:rPr lang="en-US" sz="1724">
                <a:latin typeface="Arial"/>
                <a:ea typeface="Arial"/>
                <a:cs typeface="Arial"/>
                <a:sym typeface="Arial"/>
              </a:rPr>
              <a:t>Regularization is useful for prediction tasks, like guessing someone's health score. However, when you're exploring cause and effect, it's like telling the referee to be extra strict. This can lead to bias because it limits the freedom of your model to explore the full range of relationships between variables.</a:t>
            </a:r>
            <a:endParaRPr/>
          </a:p>
          <a:p>
            <a:pPr marL="0" lvl="0" indent="0" algn="l" rtl="0">
              <a:lnSpc>
                <a:spcPct val="90000"/>
              </a:lnSpc>
              <a:spcBef>
                <a:spcPts val="1000"/>
              </a:spcBef>
              <a:spcAft>
                <a:spcPts val="0"/>
              </a:spcAft>
              <a:buClr>
                <a:schemeClr val="dk1"/>
              </a:buClr>
              <a:buSzPts val="1724"/>
              <a:buNone/>
            </a:pPr>
            <a:r>
              <a:rPr lang="en-US" sz="1724" u="sng">
                <a:latin typeface="Arial"/>
                <a:ea typeface="Arial"/>
                <a:cs typeface="Arial"/>
                <a:sym typeface="Arial"/>
              </a:rPr>
              <a:t>Practical Example:</a:t>
            </a:r>
            <a:endParaRPr/>
          </a:p>
          <a:p>
            <a:pPr marL="228600" lvl="0" indent="-228600" algn="l" rtl="0">
              <a:lnSpc>
                <a:spcPct val="90000"/>
              </a:lnSpc>
              <a:spcBef>
                <a:spcPts val="1000"/>
              </a:spcBef>
              <a:spcAft>
                <a:spcPts val="0"/>
              </a:spcAft>
              <a:buClr>
                <a:schemeClr val="dk1"/>
              </a:buClr>
              <a:buSzPts val="1724"/>
              <a:buChar char="•"/>
            </a:pPr>
            <a:r>
              <a:rPr lang="en-US" sz="1724">
                <a:latin typeface="Arial"/>
                <a:ea typeface="Arial"/>
                <a:cs typeface="Arial"/>
                <a:sym typeface="Arial"/>
              </a:rPr>
              <a:t>Now, imagine you're trying to understand if eating more vegetables causes people to be healthier. You collect data on vegetable consumption and health scores for a group of people. In machine learning terms, you're trying to predict health scores based on vegetable consumption.</a:t>
            </a:r>
            <a:endParaRPr/>
          </a:p>
          <a:p>
            <a:pPr marL="228600" lvl="0" indent="-228600" algn="l" rtl="0">
              <a:lnSpc>
                <a:spcPct val="90000"/>
              </a:lnSpc>
              <a:spcBef>
                <a:spcPts val="1000"/>
              </a:spcBef>
              <a:spcAft>
                <a:spcPts val="0"/>
              </a:spcAft>
              <a:buClr>
                <a:schemeClr val="dk1"/>
              </a:buClr>
              <a:buSzPts val="1724"/>
              <a:buChar char="•"/>
            </a:pPr>
            <a:r>
              <a:rPr lang="en-US" sz="1724">
                <a:latin typeface="Arial"/>
                <a:ea typeface="Arial"/>
                <a:cs typeface="Arial"/>
                <a:sym typeface="Arial"/>
              </a:rPr>
              <a:t>Now Imagine you have a friend who eats a lot of vegetables and has a high health score. Regularization might say, "Wait, eating that many vegetables is too extreme; let's not fully believe that it's the cause of the high health score." So, your model might underestimate the true impact of vegetables on health.</a:t>
            </a:r>
            <a:endParaRPr sz="1724"/>
          </a:p>
        </p:txBody>
      </p:sp>
      <p:sp>
        <p:nvSpPr>
          <p:cNvPr id="182" name="Google Shape;182;p4"/>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7F7F7F"/>
                </a:solidFill>
                <a:latin typeface="Calibri"/>
                <a:ea typeface="Calibri"/>
                <a:cs typeface="Calibri"/>
                <a:sym typeface="Calibri"/>
              </a:rPr>
              <a:t>4</a:t>
            </a:fld>
            <a:endParaRPr sz="1200">
              <a:solidFill>
                <a:srgbClr val="808080"/>
              </a:solidFill>
              <a:latin typeface="Calibri"/>
              <a:ea typeface="Calibri"/>
              <a:cs typeface="Calibri"/>
              <a:sym typeface="Calibri"/>
            </a:endParaRPr>
          </a:p>
        </p:txBody>
      </p:sp>
      <p:pic>
        <p:nvPicPr>
          <p:cNvPr id="183" name="Google Shape;183;p4" descr="Amid catch confusion, referee Walt Coleman says officials have clarity -  ESPN - Green Bay Packers Blog- ESPN"/>
          <p:cNvPicPr preferRelativeResize="0"/>
          <p:nvPr/>
        </p:nvPicPr>
        <p:blipFill rotWithShape="1">
          <a:blip r:embed="rId3">
            <a:alphaModFix/>
          </a:blip>
          <a:srcRect/>
          <a:stretch/>
        </p:blipFill>
        <p:spPr>
          <a:xfrm>
            <a:off x="8153400" y="1931274"/>
            <a:ext cx="1480525" cy="829100"/>
          </a:xfrm>
          <a:prstGeom prst="rect">
            <a:avLst/>
          </a:prstGeom>
          <a:noFill/>
          <a:ln>
            <a:noFill/>
          </a:ln>
        </p:spPr>
      </p:pic>
      <p:pic>
        <p:nvPicPr>
          <p:cNvPr id="184" name="Google Shape;184;p4" descr="Vegetable Clipart-single carrot vegetable clipart 516"/>
          <p:cNvPicPr preferRelativeResize="0"/>
          <p:nvPr/>
        </p:nvPicPr>
        <p:blipFill rotWithShape="1">
          <a:blip r:embed="rId4">
            <a:alphaModFix/>
          </a:blip>
          <a:srcRect/>
          <a:stretch/>
        </p:blipFill>
        <p:spPr>
          <a:xfrm rot="-5932141">
            <a:off x="3810303" y="3409113"/>
            <a:ext cx="491599" cy="685651"/>
          </a:xfrm>
          <a:prstGeom prst="rect">
            <a:avLst/>
          </a:prstGeom>
          <a:noFill/>
          <a:ln>
            <a:noFill/>
          </a:ln>
        </p:spPr>
      </p:pic>
      <p:pic>
        <p:nvPicPr>
          <p:cNvPr id="185" name="Google Shape;185;p4" descr="57,800+ Potato Stock Illustrations, Royalty-Free Vector Graphics &amp; Clip Art  - iStock | Potato isolated, Potato sack, Potato field"/>
          <p:cNvPicPr preferRelativeResize="0"/>
          <p:nvPr/>
        </p:nvPicPr>
        <p:blipFill rotWithShape="1">
          <a:blip r:embed="rId5">
            <a:alphaModFix/>
          </a:blip>
          <a:srcRect/>
          <a:stretch/>
        </p:blipFill>
        <p:spPr>
          <a:xfrm>
            <a:off x="3057040" y="3503297"/>
            <a:ext cx="497282" cy="4972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5"/>
          <p:cNvSpPr txBox="1">
            <a:spLocks noGrp="1"/>
          </p:cNvSpPr>
          <p:nvPr>
            <p:ph type="title"/>
          </p:nvPr>
        </p:nvSpPr>
        <p:spPr>
          <a:xfrm>
            <a:off x="820280" y="160683"/>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solidFill>
                  <a:srgbClr val="151C77"/>
                </a:solidFill>
              </a:rPr>
              <a:t>Regularization bias</a:t>
            </a:r>
            <a:endParaRPr>
              <a:solidFill>
                <a:srgbClr val="151C77"/>
              </a:solidFill>
            </a:endParaRPr>
          </a:p>
        </p:txBody>
      </p:sp>
      <p:sp>
        <p:nvSpPr>
          <p:cNvPr id="191" name="Google Shape;191;p5"/>
          <p:cNvSpPr txBox="1">
            <a:spLocks noGrp="1"/>
          </p:cNvSpPr>
          <p:nvPr>
            <p:ph type="body" idx="1"/>
          </p:nvPr>
        </p:nvSpPr>
        <p:spPr>
          <a:xfrm>
            <a:off x="951529" y="1283271"/>
            <a:ext cx="10233052" cy="2573502"/>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Regularization bias occurs when regularization techniques Like: LASSO, Ridge, L1, L2, etc… that  are applied to machine learning models. These techniques tend to shrink coefficients toward zero, leading to the potential bias in estimating causal effects. The purpose of this penalization of coefficients helps prevent overfitting in standard ML models.</a:t>
            </a:r>
            <a:endParaRPr/>
          </a:p>
          <a:p>
            <a:pPr marL="228600" lvl="0" indent="-228600" algn="l" rtl="0">
              <a:lnSpc>
                <a:spcPct val="90000"/>
              </a:lnSpc>
              <a:spcBef>
                <a:spcPts val="1000"/>
              </a:spcBef>
              <a:spcAft>
                <a:spcPts val="0"/>
              </a:spcAft>
              <a:buClr>
                <a:schemeClr val="dk1"/>
              </a:buClr>
              <a:buSzPct val="100000"/>
              <a:buChar char="•"/>
            </a:pPr>
            <a:r>
              <a:rPr lang="en-US"/>
              <a:t>However, the shrinkage in coefficients has the potential possibility to favor certain features or even diminish the value of certain features.</a:t>
            </a:r>
            <a:endParaRPr/>
          </a:p>
          <a:p>
            <a:pPr marL="228600" lvl="0" indent="-64135" algn="l"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p:txBody>
      </p:sp>
      <p:sp>
        <p:nvSpPr>
          <p:cNvPr id="192" name="Google Shape;192;p5"/>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7F7F7F"/>
                </a:solidFill>
                <a:latin typeface="Calibri"/>
                <a:ea typeface="Calibri"/>
                <a:cs typeface="Calibri"/>
                <a:sym typeface="Calibri"/>
              </a:rPr>
              <a:t>5</a:t>
            </a:fld>
            <a:endParaRPr sz="1200">
              <a:solidFill>
                <a:srgbClr val="808080"/>
              </a:solidFill>
              <a:latin typeface="Calibri"/>
              <a:ea typeface="Calibri"/>
              <a:cs typeface="Calibri"/>
              <a:sym typeface="Calibri"/>
            </a:endParaRPr>
          </a:p>
        </p:txBody>
      </p:sp>
      <p:pic>
        <p:nvPicPr>
          <p:cNvPr id="193" name="Google Shape;193;p5"/>
          <p:cNvPicPr preferRelativeResize="0"/>
          <p:nvPr/>
        </p:nvPicPr>
        <p:blipFill rotWithShape="1">
          <a:blip r:embed="rId3">
            <a:alphaModFix/>
          </a:blip>
          <a:srcRect/>
          <a:stretch/>
        </p:blipFill>
        <p:spPr>
          <a:xfrm>
            <a:off x="3180499" y="4675490"/>
            <a:ext cx="2915502" cy="1084073"/>
          </a:xfrm>
          <a:prstGeom prst="rect">
            <a:avLst/>
          </a:prstGeom>
          <a:noFill/>
          <a:ln>
            <a:noFill/>
          </a:ln>
        </p:spPr>
      </p:pic>
      <p:pic>
        <p:nvPicPr>
          <p:cNvPr id="194" name="Google Shape;194;p5"/>
          <p:cNvPicPr preferRelativeResize="0"/>
          <p:nvPr/>
        </p:nvPicPr>
        <p:blipFill rotWithShape="1">
          <a:blip r:embed="rId4">
            <a:alphaModFix/>
          </a:blip>
          <a:srcRect/>
          <a:stretch/>
        </p:blipFill>
        <p:spPr>
          <a:xfrm>
            <a:off x="6179651" y="4852308"/>
            <a:ext cx="1075861" cy="1174413"/>
          </a:xfrm>
          <a:prstGeom prst="rect">
            <a:avLst/>
          </a:prstGeom>
          <a:noFill/>
          <a:ln>
            <a:noFill/>
          </a:ln>
        </p:spPr>
      </p:pic>
      <p:sp>
        <p:nvSpPr>
          <p:cNvPr id="195" name="Google Shape;195;p5"/>
          <p:cNvSpPr txBox="1"/>
          <p:nvPr/>
        </p:nvSpPr>
        <p:spPr>
          <a:xfrm>
            <a:off x="5701847" y="3030322"/>
            <a:ext cx="788307" cy="3311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552">
              <a:solidFill>
                <a:schemeClr val="dk1"/>
              </a:solidFill>
              <a:latin typeface="Calibri"/>
              <a:ea typeface="Calibri"/>
              <a:cs typeface="Calibri"/>
              <a:sym typeface="Calibri"/>
            </a:endParaRPr>
          </a:p>
        </p:txBody>
      </p:sp>
      <p:sp>
        <p:nvSpPr>
          <p:cNvPr id="196" name="Google Shape;196;p5"/>
          <p:cNvSpPr txBox="1"/>
          <p:nvPr/>
        </p:nvSpPr>
        <p:spPr>
          <a:xfrm>
            <a:off x="1837988" y="4349090"/>
            <a:ext cx="947859" cy="8088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52" b="1">
                <a:solidFill>
                  <a:schemeClr val="dk1"/>
                </a:solidFill>
                <a:latin typeface="Calibri"/>
                <a:ea typeface="Calibri"/>
                <a:cs typeface="Calibri"/>
                <a:sym typeface="Calibri"/>
              </a:rPr>
              <a:t>Dependent Variable</a:t>
            </a:r>
            <a:endParaRPr/>
          </a:p>
        </p:txBody>
      </p:sp>
      <p:sp>
        <p:nvSpPr>
          <p:cNvPr id="197" name="Google Shape;197;p5"/>
          <p:cNvSpPr txBox="1"/>
          <p:nvPr/>
        </p:nvSpPr>
        <p:spPr>
          <a:xfrm>
            <a:off x="3382308" y="4222925"/>
            <a:ext cx="947859" cy="5700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52" b="1">
                <a:solidFill>
                  <a:schemeClr val="dk1"/>
                </a:solidFill>
                <a:latin typeface="Calibri"/>
                <a:ea typeface="Calibri"/>
                <a:cs typeface="Calibri"/>
                <a:sym typeface="Calibri"/>
              </a:rPr>
              <a:t>Y Intercept</a:t>
            </a:r>
            <a:endParaRPr/>
          </a:p>
        </p:txBody>
      </p:sp>
      <p:sp>
        <p:nvSpPr>
          <p:cNvPr id="198" name="Google Shape;198;p5"/>
          <p:cNvSpPr txBox="1"/>
          <p:nvPr/>
        </p:nvSpPr>
        <p:spPr>
          <a:xfrm>
            <a:off x="4522387" y="3995556"/>
            <a:ext cx="947859" cy="8088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52" b="1">
                <a:solidFill>
                  <a:schemeClr val="dk1"/>
                </a:solidFill>
                <a:latin typeface="Calibri"/>
                <a:ea typeface="Calibri"/>
                <a:cs typeface="Calibri"/>
                <a:sym typeface="Calibri"/>
              </a:rPr>
              <a:t>Slope Coefficient</a:t>
            </a:r>
            <a:endParaRPr/>
          </a:p>
        </p:txBody>
      </p:sp>
      <p:sp>
        <p:nvSpPr>
          <p:cNvPr id="199" name="Google Shape;199;p5"/>
          <p:cNvSpPr txBox="1"/>
          <p:nvPr/>
        </p:nvSpPr>
        <p:spPr>
          <a:xfrm>
            <a:off x="5853653" y="3998563"/>
            <a:ext cx="1099685" cy="5700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52" b="1">
                <a:solidFill>
                  <a:schemeClr val="dk1"/>
                </a:solidFill>
                <a:latin typeface="Calibri"/>
                <a:ea typeface="Calibri"/>
                <a:cs typeface="Calibri"/>
                <a:sym typeface="Calibri"/>
              </a:rPr>
              <a:t>Independent Variable</a:t>
            </a:r>
            <a:endParaRPr/>
          </a:p>
        </p:txBody>
      </p:sp>
      <p:sp>
        <p:nvSpPr>
          <p:cNvPr id="200" name="Google Shape;200;p5"/>
          <p:cNvSpPr txBox="1"/>
          <p:nvPr/>
        </p:nvSpPr>
        <p:spPr>
          <a:xfrm>
            <a:off x="7254013" y="4401238"/>
            <a:ext cx="1099685" cy="5700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52" b="1">
                <a:solidFill>
                  <a:schemeClr val="dk1"/>
                </a:solidFill>
                <a:latin typeface="Calibri"/>
                <a:ea typeface="Calibri"/>
                <a:cs typeface="Calibri"/>
                <a:sym typeface="Calibri"/>
              </a:rPr>
              <a:t>Random Error Term</a:t>
            </a:r>
            <a:endParaRPr/>
          </a:p>
        </p:txBody>
      </p:sp>
      <p:cxnSp>
        <p:nvCxnSpPr>
          <p:cNvPr id="201" name="Google Shape;201;p5"/>
          <p:cNvCxnSpPr>
            <a:stCxn id="196" idx="3"/>
          </p:cNvCxnSpPr>
          <p:nvPr/>
        </p:nvCxnSpPr>
        <p:spPr>
          <a:xfrm>
            <a:off x="2785847" y="4753528"/>
            <a:ext cx="311100" cy="46500"/>
          </a:xfrm>
          <a:prstGeom prst="straightConnector1">
            <a:avLst/>
          </a:prstGeom>
          <a:noFill/>
          <a:ln w="9525" cap="flat" cmpd="sng">
            <a:solidFill>
              <a:schemeClr val="dk1"/>
            </a:solidFill>
            <a:prstDash val="solid"/>
            <a:miter lim="800000"/>
            <a:headEnd type="none" w="sm" len="sm"/>
            <a:tailEnd type="triangle" w="med" len="med"/>
          </a:ln>
        </p:spPr>
      </p:cxnSp>
      <p:cxnSp>
        <p:nvCxnSpPr>
          <p:cNvPr id="202" name="Google Shape;202;p5"/>
          <p:cNvCxnSpPr/>
          <p:nvPr/>
        </p:nvCxnSpPr>
        <p:spPr>
          <a:xfrm>
            <a:off x="3943859" y="4488261"/>
            <a:ext cx="253124" cy="251280"/>
          </a:xfrm>
          <a:prstGeom prst="straightConnector1">
            <a:avLst/>
          </a:prstGeom>
          <a:noFill/>
          <a:ln w="9525" cap="flat" cmpd="sng">
            <a:solidFill>
              <a:schemeClr val="dk1"/>
            </a:solidFill>
            <a:prstDash val="solid"/>
            <a:miter lim="800000"/>
            <a:headEnd type="none" w="sm" len="sm"/>
            <a:tailEnd type="triangle" w="med" len="med"/>
          </a:ln>
        </p:spPr>
      </p:cxnSp>
      <p:cxnSp>
        <p:nvCxnSpPr>
          <p:cNvPr id="203" name="Google Shape;203;p5"/>
          <p:cNvCxnSpPr/>
          <p:nvPr/>
        </p:nvCxnSpPr>
        <p:spPr>
          <a:xfrm>
            <a:off x="4996315" y="4446627"/>
            <a:ext cx="180863" cy="264423"/>
          </a:xfrm>
          <a:prstGeom prst="straightConnector1">
            <a:avLst/>
          </a:prstGeom>
          <a:noFill/>
          <a:ln w="9525" cap="flat" cmpd="sng">
            <a:solidFill>
              <a:schemeClr val="dk1"/>
            </a:solidFill>
            <a:prstDash val="solid"/>
            <a:miter lim="800000"/>
            <a:headEnd type="none" w="sm" len="sm"/>
            <a:tailEnd type="triangle" w="med" len="med"/>
          </a:ln>
        </p:spPr>
      </p:cxnSp>
      <p:cxnSp>
        <p:nvCxnSpPr>
          <p:cNvPr id="204" name="Google Shape;204;p5"/>
          <p:cNvCxnSpPr/>
          <p:nvPr/>
        </p:nvCxnSpPr>
        <p:spPr>
          <a:xfrm flipH="1">
            <a:off x="5976510" y="4446626"/>
            <a:ext cx="203141" cy="240767"/>
          </a:xfrm>
          <a:prstGeom prst="straightConnector1">
            <a:avLst/>
          </a:prstGeom>
          <a:noFill/>
          <a:ln w="9525" cap="flat" cmpd="sng">
            <a:solidFill>
              <a:schemeClr val="dk1"/>
            </a:solidFill>
            <a:prstDash val="solid"/>
            <a:miter lim="800000"/>
            <a:headEnd type="none" w="sm" len="sm"/>
            <a:tailEnd type="triangle" w="med" len="med"/>
          </a:ln>
        </p:spPr>
      </p:cxnSp>
      <p:cxnSp>
        <p:nvCxnSpPr>
          <p:cNvPr id="205" name="Google Shape;205;p5"/>
          <p:cNvCxnSpPr/>
          <p:nvPr/>
        </p:nvCxnSpPr>
        <p:spPr>
          <a:xfrm flipH="1">
            <a:off x="6953338" y="4776386"/>
            <a:ext cx="318594" cy="173845"/>
          </a:xfrm>
          <a:prstGeom prst="straightConnector1">
            <a:avLst/>
          </a:prstGeom>
          <a:noFill/>
          <a:ln w="9525" cap="flat" cmpd="sng">
            <a:solidFill>
              <a:schemeClr val="dk1"/>
            </a:solidFill>
            <a:prstDash val="solid"/>
            <a:miter lim="800000"/>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6"/>
          <p:cNvSpPr txBox="1">
            <a:spLocks noGrp="1"/>
          </p:cNvSpPr>
          <p:nvPr>
            <p:ph type="title"/>
          </p:nvPr>
        </p:nvSpPr>
        <p:spPr>
          <a:xfrm>
            <a:off x="905060" y="-2715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solidFill>
                  <a:srgbClr val="151C77"/>
                </a:solidFill>
              </a:rPr>
              <a:t>The Solution: Double Machine Learning</a:t>
            </a:r>
            <a:endParaRPr>
              <a:solidFill>
                <a:srgbClr val="151C77"/>
              </a:solidFill>
            </a:endParaRPr>
          </a:p>
        </p:txBody>
      </p:sp>
      <p:sp>
        <p:nvSpPr>
          <p:cNvPr id="211" name="Google Shape;211;p6"/>
          <p:cNvSpPr txBox="1">
            <a:spLocks noGrp="1"/>
          </p:cNvSpPr>
          <p:nvPr>
            <p:ph type="body" idx="1"/>
          </p:nvPr>
        </p:nvSpPr>
        <p:spPr>
          <a:xfrm>
            <a:off x="1187599" y="5107315"/>
            <a:ext cx="10233000" cy="10863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466"/>
              <a:buChar char="•"/>
            </a:pPr>
            <a:r>
              <a:rPr lang="en-US" sz="1466">
                <a:latin typeface="Arial"/>
                <a:ea typeface="Arial"/>
                <a:cs typeface="Arial"/>
                <a:sym typeface="Arial"/>
              </a:rPr>
              <a:t>Drawing from the insights of the research paper by Chernozhukov, V., Chetverikov, D., Demirer, M., Duflo, E., Hansen, C., &amp; Newey, W. (2016) titled 'Double Machine Learning for Treatment and Causal Parameters,’ The proposed solution involves leveraging ML tools to create both auxiliary and primary ML models. This technique, termed </a:t>
            </a:r>
            <a:r>
              <a:rPr lang="en-US" sz="1466" u="sng">
                <a:latin typeface="Arial"/>
                <a:ea typeface="Arial"/>
                <a:cs typeface="Arial"/>
                <a:sym typeface="Arial"/>
              </a:rPr>
              <a:t>‘Double Machine Learning’ </a:t>
            </a:r>
            <a:r>
              <a:rPr lang="en-US" sz="1466">
                <a:latin typeface="Arial"/>
                <a:ea typeface="Arial"/>
                <a:cs typeface="Arial"/>
                <a:sym typeface="Arial"/>
              </a:rPr>
              <a:t>uses the residuals of these models to address the challenge of regularization bias.</a:t>
            </a:r>
            <a:endParaRPr sz="690">
              <a:latin typeface="Arial"/>
              <a:ea typeface="Arial"/>
              <a:cs typeface="Arial"/>
              <a:sym typeface="Arial"/>
            </a:endParaRPr>
          </a:p>
        </p:txBody>
      </p:sp>
      <p:sp>
        <p:nvSpPr>
          <p:cNvPr id="212" name="Google Shape;212;p6"/>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7F7F7F"/>
                </a:solidFill>
                <a:latin typeface="Calibri"/>
                <a:ea typeface="Calibri"/>
                <a:cs typeface="Calibri"/>
                <a:sym typeface="Calibri"/>
              </a:rPr>
              <a:t>6</a:t>
            </a:fld>
            <a:endParaRPr sz="1200">
              <a:solidFill>
                <a:srgbClr val="808080"/>
              </a:solidFill>
              <a:latin typeface="Calibri"/>
              <a:ea typeface="Calibri"/>
              <a:cs typeface="Calibri"/>
              <a:sym typeface="Calibri"/>
            </a:endParaRPr>
          </a:p>
        </p:txBody>
      </p:sp>
      <p:sp>
        <p:nvSpPr>
          <p:cNvPr id="213" name="Google Shape;213;p6"/>
          <p:cNvSpPr txBox="1"/>
          <p:nvPr/>
        </p:nvSpPr>
        <p:spPr>
          <a:xfrm>
            <a:off x="1392149" y="1216313"/>
            <a:ext cx="4569300" cy="3891000"/>
          </a:xfrm>
          <a:prstGeom prst="rect">
            <a:avLst/>
          </a:prstGeom>
          <a:noFill/>
          <a:ln>
            <a:noFill/>
          </a:ln>
        </p:spPr>
        <p:txBody>
          <a:bodyPr spcFirstLastPara="1" wrap="square" lIns="91425" tIns="45700" rIns="91425" bIns="45700" anchor="t" anchorCtr="0">
            <a:spAutoFit/>
          </a:bodyPr>
          <a:lstStyle/>
          <a:p>
            <a:pPr marL="295614" marR="0" lvl="0" indent="-295614" algn="l" rtl="0">
              <a:spcBef>
                <a:spcPts val="0"/>
              </a:spcBef>
              <a:spcAft>
                <a:spcPts val="0"/>
              </a:spcAft>
              <a:buClr>
                <a:schemeClr val="dk1"/>
              </a:buClr>
              <a:buSzPts val="1552"/>
              <a:buFont typeface="Arial"/>
              <a:buAutoNum type="arabicPeriod"/>
            </a:pPr>
            <a:r>
              <a:rPr lang="en-US" sz="1552" b="1">
                <a:solidFill>
                  <a:schemeClr val="dk1"/>
                </a:solidFill>
                <a:latin typeface="Arial"/>
                <a:ea typeface="Arial"/>
                <a:cs typeface="Arial"/>
                <a:sym typeface="Arial"/>
              </a:rPr>
              <a:t>Pick outcome and treatment variables</a:t>
            </a:r>
            <a:endParaRPr/>
          </a:p>
          <a:p>
            <a:pPr marL="0" marR="0" lvl="0" indent="0" algn="l" rtl="0">
              <a:spcBef>
                <a:spcPts val="172"/>
              </a:spcBef>
              <a:spcAft>
                <a:spcPts val="0"/>
              </a:spcAft>
              <a:buNone/>
            </a:pPr>
            <a:r>
              <a:rPr lang="en-US" sz="1379">
                <a:solidFill>
                  <a:schemeClr val="dk1"/>
                </a:solidFill>
                <a:latin typeface="Arial"/>
                <a:ea typeface="Arial"/>
                <a:cs typeface="Arial"/>
                <a:sym typeface="Arial"/>
              </a:rPr>
              <a:t>-   Choose a target (or </a:t>
            </a:r>
            <a:r>
              <a:rPr lang="en-US" sz="1379" u="sng">
                <a:solidFill>
                  <a:schemeClr val="dk1"/>
                </a:solidFill>
                <a:latin typeface="Arial"/>
                <a:ea typeface="Arial"/>
                <a:cs typeface="Arial"/>
                <a:sym typeface="Arial"/>
              </a:rPr>
              <a:t>outcome</a:t>
            </a:r>
            <a:r>
              <a:rPr lang="en-US" sz="1379">
                <a:solidFill>
                  <a:schemeClr val="dk1"/>
                </a:solidFill>
                <a:latin typeface="Arial"/>
                <a:ea typeface="Arial"/>
                <a:cs typeface="Arial"/>
                <a:sym typeface="Arial"/>
              </a:rPr>
              <a:t>) feature</a:t>
            </a:r>
            <a:endParaRPr/>
          </a:p>
          <a:p>
            <a:pPr marL="0" marR="0" lvl="0" indent="0" algn="l" rtl="0">
              <a:spcBef>
                <a:spcPts val="172"/>
              </a:spcBef>
              <a:spcAft>
                <a:spcPts val="0"/>
              </a:spcAft>
              <a:buNone/>
            </a:pPr>
            <a:r>
              <a:rPr lang="en-US" sz="1379">
                <a:solidFill>
                  <a:schemeClr val="dk1"/>
                </a:solidFill>
                <a:latin typeface="Arial"/>
                <a:ea typeface="Arial"/>
                <a:cs typeface="Arial"/>
                <a:sym typeface="Arial"/>
              </a:rPr>
              <a:t>-</a:t>
            </a:r>
            <a:r>
              <a:rPr lang="en-US" sz="1379" b="1">
                <a:solidFill>
                  <a:schemeClr val="dk1"/>
                </a:solidFill>
                <a:latin typeface="Arial"/>
                <a:ea typeface="Arial"/>
                <a:cs typeface="Arial"/>
                <a:sym typeface="Arial"/>
              </a:rPr>
              <a:t>    </a:t>
            </a:r>
            <a:r>
              <a:rPr lang="en-US" sz="1379">
                <a:solidFill>
                  <a:schemeClr val="dk1"/>
                </a:solidFill>
                <a:latin typeface="Arial"/>
                <a:ea typeface="Arial"/>
                <a:cs typeface="Arial"/>
                <a:sym typeface="Arial"/>
              </a:rPr>
              <a:t>If known pick a column or list of columns that are of interest (i.e, </a:t>
            </a:r>
            <a:r>
              <a:rPr lang="en-US" sz="1379" u="sng">
                <a:solidFill>
                  <a:schemeClr val="dk1"/>
                </a:solidFill>
                <a:latin typeface="Arial"/>
                <a:ea typeface="Arial"/>
                <a:cs typeface="Arial"/>
                <a:sym typeface="Arial"/>
              </a:rPr>
              <a:t>treatment(s))</a:t>
            </a:r>
            <a:r>
              <a:rPr lang="en-US" sz="1379">
                <a:solidFill>
                  <a:schemeClr val="dk1"/>
                </a:solidFill>
                <a:latin typeface="Arial"/>
                <a:ea typeface="Arial"/>
                <a:cs typeface="Arial"/>
                <a:sym typeface="Arial"/>
              </a:rPr>
              <a:t> for causal analysis</a:t>
            </a:r>
            <a:endParaRPr sz="1379" b="1">
              <a:solidFill>
                <a:schemeClr val="dk1"/>
              </a:solidFill>
              <a:latin typeface="Arial"/>
              <a:ea typeface="Arial"/>
              <a:cs typeface="Arial"/>
              <a:sym typeface="Arial"/>
            </a:endParaRPr>
          </a:p>
          <a:p>
            <a:pPr marL="0" marR="0" lvl="0" indent="0" algn="l" rtl="0">
              <a:spcBef>
                <a:spcPts val="172"/>
              </a:spcBef>
              <a:spcAft>
                <a:spcPts val="0"/>
              </a:spcAft>
              <a:buNone/>
            </a:pPr>
            <a:endParaRPr sz="1552" b="1">
              <a:solidFill>
                <a:schemeClr val="dk1"/>
              </a:solidFill>
              <a:latin typeface="Arial"/>
              <a:ea typeface="Arial"/>
              <a:cs typeface="Arial"/>
              <a:sym typeface="Arial"/>
            </a:endParaRPr>
          </a:p>
          <a:p>
            <a:pPr marL="0" marR="0" lvl="0" indent="0" algn="l" rtl="0">
              <a:spcBef>
                <a:spcPts val="172"/>
              </a:spcBef>
              <a:spcAft>
                <a:spcPts val="0"/>
              </a:spcAft>
              <a:buNone/>
            </a:pPr>
            <a:r>
              <a:rPr lang="en-US" sz="1552" b="1">
                <a:solidFill>
                  <a:schemeClr val="dk1"/>
                </a:solidFill>
                <a:latin typeface="Arial"/>
                <a:ea typeface="Arial"/>
                <a:cs typeface="Arial"/>
                <a:sym typeface="Arial"/>
              </a:rPr>
              <a:t>2. Create Auxiliary Models </a:t>
            </a:r>
            <a:r>
              <a:rPr lang="en-US" sz="1552" b="1" i="1">
                <a:solidFill>
                  <a:schemeClr val="dk1"/>
                </a:solidFill>
                <a:latin typeface="Arial"/>
                <a:ea typeface="Arial"/>
                <a:cs typeface="Arial"/>
                <a:sym typeface="Arial"/>
              </a:rPr>
              <a:t>(i.e, </a:t>
            </a:r>
            <a:r>
              <a:rPr lang="en-US" sz="1552" b="1" i="1" u="sng">
                <a:solidFill>
                  <a:schemeClr val="dk1"/>
                </a:solidFill>
                <a:latin typeface="Arial"/>
                <a:ea typeface="Arial"/>
                <a:cs typeface="Arial"/>
                <a:sym typeface="Arial"/>
              </a:rPr>
              <a:t>x_model(s))</a:t>
            </a:r>
            <a:endParaRPr/>
          </a:p>
          <a:p>
            <a:pPr marL="246345" marR="0" lvl="0" indent="-246345" algn="l" rtl="0">
              <a:spcBef>
                <a:spcPts val="172"/>
              </a:spcBef>
              <a:spcAft>
                <a:spcPts val="0"/>
              </a:spcAft>
              <a:buClr>
                <a:schemeClr val="dk1"/>
              </a:buClr>
              <a:buSzPts val="1379"/>
              <a:buFont typeface="Arial"/>
              <a:buChar char="-"/>
            </a:pPr>
            <a:r>
              <a:rPr lang="en-US" sz="1379">
                <a:solidFill>
                  <a:schemeClr val="dk1"/>
                </a:solidFill>
                <a:latin typeface="Arial"/>
                <a:ea typeface="Arial"/>
                <a:cs typeface="Arial"/>
                <a:sym typeface="Arial"/>
              </a:rPr>
              <a:t>Predict the treatment(s) using covariate columns using ML methods (xgboost, RandomForsest, etc)</a:t>
            </a:r>
            <a:endParaRPr/>
          </a:p>
          <a:p>
            <a:pPr marL="246345" marR="0" lvl="0" indent="-246345" algn="l" rtl="0">
              <a:spcBef>
                <a:spcPts val="172"/>
              </a:spcBef>
              <a:spcAft>
                <a:spcPts val="0"/>
              </a:spcAft>
              <a:buClr>
                <a:schemeClr val="dk1"/>
              </a:buClr>
              <a:buSzPts val="1379"/>
              <a:buFont typeface="Arial"/>
              <a:buChar char="-"/>
            </a:pPr>
            <a:r>
              <a:rPr lang="en-US" sz="1379">
                <a:solidFill>
                  <a:schemeClr val="dk1"/>
                </a:solidFill>
                <a:latin typeface="Arial"/>
                <a:ea typeface="Arial"/>
                <a:cs typeface="Arial"/>
                <a:sym typeface="Arial"/>
              </a:rPr>
              <a:t>Save x_model(s) residuals</a:t>
            </a:r>
            <a:endParaRPr/>
          </a:p>
          <a:p>
            <a:pPr marL="0" marR="0" lvl="0" indent="0" algn="l" rtl="0">
              <a:spcBef>
                <a:spcPts val="172"/>
              </a:spcBef>
              <a:spcAft>
                <a:spcPts val="0"/>
              </a:spcAft>
              <a:buNone/>
            </a:pPr>
            <a:endParaRPr sz="1552">
              <a:solidFill>
                <a:schemeClr val="dk1"/>
              </a:solidFill>
              <a:latin typeface="Arial"/>
              <a:ea typeface="Arial"/>
              <a:cs typeface="Arial"/>
              <a:sym typeface="Arial"/>
            </a:endParaRPr>
          </a:p>
          <a:p>
            <a:pPr marL="0" marR="0" lvl="0" indent="0" algn="l" rtl="0">
              <a:spcBef>
                <a:spcPts val="172"/>
              </a:spcBef>
              <a:spcAft>
                <a:spcPts val="0"/>
              </a:spcAft>
              <a:buNone/>
            </a:pPr>
            <a:r>
              <a:rPr lang="en-US" sz="1552" b="1">
                <a:solidFill>
                  <a:schemeClr val="dk1"/>
                </a:solidFill>
                <a:latin typeface="Arial"/>
                <a:ea typeface="Arial"/>
                <a:cs typeface="Arial"/>
                <a:sym typeface="Arial"/>
              </a:rPr>
              <a:t>3. Develop Primary Model </a:t>
            </a:r>
            <a:r>
              <a:rPr lang="en-US" sz="1552" b="1" i="1">
                <a:solidFill>
                  <a:schemeClr val="dk1"/>
                </a:solidFill>
                <a:latin typeface="Arial"/>
                <a:ea typeface="Arial"/>
                <a:cs typeface="Arial"/>
                <a:sym typeface="Arial"/>
              </a:rPr>
              <a:t>(i.e, </a:t>
            </a:r>
            <a:r>
              <a:rPr lang="en-US" sz="1552" b="1" i="1" u="sng">
                <a:solidFill>
                  <a:schemeClr val="dk1"/>
                </a:solidFill>
                <a:latin typeface="Arial"/>
                <a:ea typeface="Arial"/>
                <a:cs typeface="Arial"/>
                <a:sym typeface="Arial"/>
              </a:rPr>
              <a:t>y_model</a:t>
            </a:r>
            <a:r>
              <a:rPr lang="en-US" sz="1552" b="1" i="1">
                <a:solidFill>
                  <a:schemeClr val="dk1"/>
                </a:solidFill>
                <a:latin typeface="Arial"/>
                <a:ea typeface="Arial"/>
                <a:cs typeface="Arial"/>
                <a:sym typeface="Arial"/>
              </a:rPr>
              <a:t>)</a:t>
            </a:r>
            <a:endParaRPr sz="1552" b="1">
              <a:solidFill>
                <a:schemeClr val="dk1"/>
              </a:solidFill>
              <a:latin typeface="Arial"/>
              <a:ea typeface="Arial"/>
              <a:cs typeface="Arial"/>
              <a:sym typeface="Arial"/>
            </a:endParaRPr>
          </a:p>
          <a:p>
            <a:pPr marL="246345" marR="0" lvl="0" indent="-246345" algn="l" rtl="0">
              <a:spcBef>
                <a:spcPts val="172"/>
              </a:spcBef>
              <a:spcAft>
                <a:spcPts val="0"/>
              </a:spcAft>
              <a:buClr>
                <a:schemeClr val="dk1"/>
              </a:buClr>
              <a:buSzPts val="1379"/>
              <a:buFont typeface="Arial"/>
              <a:buChar char="-"/>
            </a:pPr>
            <a:r>
              <a:rPr lang="en-US" sz="1379">
                <a:solidFill>
                  <a:schemeClr val="dk1"/>
                </a:solidFill>
                <a:latin typeface="Arial"/>
                <a:ea typeface="Arial"/>
                <a:cs typeface="Arial"/>
                <a:sym typeface="Arial"/>
              </a:rPr>
              <a:t>Create a 'primary' model (xgboost, Random Forest, etc) predicting the desired outcome using  the covariate columns.</a:t>
            </a:r>
            <a:endParaRPr/>
          </a:p>
          <a:p>
            <a:pPr marL="246345" marR="0" lvl="0" indent="-246345" algn="l" rtl="0">
              <a:spcBef>
                <a:spcPts val="172"/>
              </a:spcBef>
              <a:spcAft>
                <a:spcPts val="0"/>
              </a:spcAft>
              <a:buClr>
                <a:schemeClr val="dk1"/>
              </a:buClr>
              <a:buSzPts val="1379"/>
              <a:buFont typeface="Arial"/>
              <a:buChar char="-"/>
            </a:pPr>
            <a:r>
              <a:rPr lang="en-US" sz="1379">
                <a:solidFill>
                  <a:schemeClr val="dk1"/>
                </a:solidFill>
                <a:latin typeface="Arial"/>
                <a:ea typeface="Arial"/>
                <a:cs typeface="Arial"/>
                <a:sym typeface="Arial"/>
              </a:rPr>
              <a:t>Save residuals</a:t>
            </a:r>
            <a:endParaRPr/>
          </a:p>
          <a:p>
            <a:pPr marL="0" marR="0" lvl="0" indent="0" algn="l" rtl="0">
              <a:spcBef>
                <a:spcPts val="172"/>
              </a:spcBef>
              <a:spcAft>
                <a:spcPts val="0"/>
              </a:spcAft>
              <a:buNone/>
            </a:pPr>
            <a:endParaRPr sz="1552">
              <a:solidFill>
                <a:schemeClr val="dk1"/>
              </a:solidFill>
              <a:latin typeface="Arial"/>
              <a:ea typeface="Arial"/>
              <a:cs typeface="Arial"/>
              <a:sym typeface="Arial"/>
            </a:endParaRPr>
          </a:p>
        </p:txBody>
      </p:sp>
      <p:sp>
        <p:nvSpPr>
          <p:cNvPr id="214" name="Google Shape;214;p6"/>
          <p:cNvSpPr txBox="1"/>
          <p:nvPr/>
        </p:nvSpPr>
        <p:spPr>
          <a:xfrm>
            <a:off x="6028507" y="1410148"/>
            <a:ext cx="4635900" cy="319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52" b="1">
                <a:solidFill>
                  <a:srgbClr val="000000"/>
                </a:solidFill>
                <a:latin typeface="Arial"/>
                <a:ea typeface="Arial"/>
                <a:cs typeface="Arial"/>
                <a:sym typeface="Arial"/>
              </a:rPr>
              <a:t>4. Combine Residuals (i.e., </a:t>
            </a:r>
            <a:r>
              <a:rPr lang="en-US" sz="1552" b="1" u="sng">
                <a:solidFill>
                  <a:srgbClr val="000000"/>
                </a:solidFill>
                <a:latin typeface="Arial"/>
                <a:ea typeface="Arial"/>
                <a:cs typeface="Arial"/>
                <a:sym typeface="Arial"/>
              </a:rPr>
              <a:t>yx_model</a:t>
            </a:r>
            <a:r>
              <a:rPr lang="en-US" sz="1552" b="1">
                <a:solidFill>
                  <a:srgbClr val="000000"/>
                </a:solidFill>
                <a:latin typeface="Arial"/>
                <a:ea typeface="Arial"/>
                <a:cs typeface="Arial"/>
                <a:sym typeface="Arial"/>
              </a:rPr>
              <a:t>)</a:t>
            </a:r>
            <a:endParaRPr/>
          </a:p>
          <a:p>
            <a:pPr marL="0" marR="0" lvl="0" indent="0" algn="l" rtl="0">
              <a:spcBef>
                <a:spcPts val="172"/>
              </a:spcBef>
              <a:spcAft>
                <a:spcPts val="0"/>
              </a:spcAft>
              <a:buNone/>
            </a:pPr>
            <a:r>
              <a:rPr lang="en-US" sz="1552">
                <a:solidFill>
                  <a:srgbClr val="000000"/>
                </a:solidFill>
                <a:latin typeface="Arial"/>
                <a:ea typeface="Arial"/>
                <a:cs typeface="Arial"/>
                <a:sym typeface="Arial"/>
              </a:rPr>
              <a:t>- </a:t>
            </a:r>
            <a:r>
              <a:rPr lang="en-US" sz="1379">
                <a:solidFill>
                  <a:srgbClr val="000000"/>
                </a:solidFill>
                <a:latin typeface="Arial"/>
                <a:ea typeface="Arial"/>
                <a:cs typeface="Arial"/>
                <a:sym typeface="Arial"/>
              </a:rPr>
              <a:t>Diminish regularization bias by regressing the y_model residuals on the x_models residuals.</a:t>
            </a:r>
            <a:endParaRPr/>
          </a:p>
          <a:p>
            <a:pPr marL="0" marR="0" lvl="0" indent="0" algn="l" rtl="0">
              <a:spcBef>
                <a:spcPts val="172"/>
              </a:spcBef>
              <a:spcAft>
                <a:spcPts val="0"/>
              </a:spcAft>
              <a:buNone/>
            </a:pPr>
            <a:endParaRPr sz="517">
              <a:solidFill>
                <a:srgbClr val="000000"/>
              </a:solidFill>
              <a:latin typeface="Arial"/>
              <a:ea typeface="Arial"/>
              <a:cs typeface="Arial"/>
              <a:sym typeface="Arial"/>
            </a:endParaRPr>
          </a:p>
          <a:p>
            <a:pPr marL="0" marR="0" lvl="0" indent="0" algn="l" rtl="0">
              <a:spcBef>
                <a:spcPts val="172"/>
              </a:spcBef>
              <a:spcAft>
                <a:spcPts val="0"/>
              </a:spcAft>
              <a:buNone/>
            </a:pPr>
            <a:endParaRPr sz="905">
              <a:solidFill>
                <a:srgbClr val="000000"/>
              </a:solidFill>
              <a:latin typeface="Arial"/>
              <a:ea typeface="Arial"/>
              <a:cs typeface="Arial"/>
              <a:sym typeface="Arial"/>
            </a:endParaRPr>
          </a:p>
          <a:p>
            <a:pPr marL="0" marR="0" lvl="0" indent="0" algn="l" rtl="0">
              <a:spcBef>
                <a:spcPts val="172"/>
              </a:spcBef>
              <a:spcAft>
                <a:spcPts val="0"/>
              </a:spcAft>
              <a:buNone/>
            </a:pPr>
            <a:r>
              <a:rPr lang="en-US" sz="1552" b="1">
                <a:solidFill>
                  <a:schemeClr val="dk1"/>
                </a:solidFill>
                <a:latin typeface="Arial"/>
                <a:ea typeface="Arial"/>
                <a:cs typeface="Arial"/>
                <a:sym typeface="Arial"/>
              </a:rPr>
              <a:t>5. Calculate Causal Evaluation Metric</a:t>
            </a:r>
            <a:endParaRPr/>
          </a:p>
          <a:p>
            <a:pPr marL="246345" marR="0" lvl="0" indent="-246345" algn="l" rtl="0">
              <a:spcBef>
                <a:spcPts val="172"/>
              </a:spcBef>
              <a:spcAft>
                <a:spcPts val="0"/>
              </a:spcAft>
              <a:buClr>
                <a:schemeClr val="dk1"/>
              </a:buClr>
              <a:buSzPts val="1379"/>
              <a:buFont typeface="Arial"/>
              <a:buChar char="-"/>
            </a:pPr>
            <a:r>
              <a:rPr lang="en-US" sz="1379">
                <a:solidFill>
                  <a:schemeClr val="dk1"/>
                </a:solidFill>
                <a:latin typeface="Arial"/>
                <a:ea typeface="Arial"/>
                <a:cs typeface="Arial"/>
                <a:sym typeface="Arial"/>
              </a:rPr>
              <a:t>Use the refined model (yx_model) to calculate the individual treatment effect (ITE), average treatment effect (ATE),  or conditional average treatment effect (CATE).</a:t>
            </a:r>
            <a:endParaRPr/>
          </a:p>
          <a:p>
            <a:pPr marL="246345" marR="0" lvl="0" indent="-147792" algn="l" rtl="0">
              <a:spcBef>
                <a:spcPts val="172"/>
              </a:spcBef>
              <a:spcAft>
                <a:spcPts val="0"/>
              </a:spcAft>
              <a:buClr>
                <a:schemeClr val="dk1"/>
              </a:buClr>
              <a:buSzPts val="1552"/>
              <a:buFont typeface="Calibri"/>
              <a:buNone/>
            </a:pPr>
            <a:endParaRPr sz="1552">
              <a:solidFill>
                <a:schemeClr val="dk1"/>
              </a:solidFill>
              <a:latin typeface="Arial"/>
              <a:ea typeface="Arial"/>
              <a:cs typeface="Arial"/>
              <a:sym typeface="Arial"/>
            </a:endParaRPr>
          </a:p>
          <a:p>
            <a:pPr marL="246345" marR="0" lvl="0" indent="-246345" algn="l" rtl="0">
              <a:spcBef>
                <a:spcPts val="172"/>
              </a:spcBef>
              <a:spcAft>
                <a:spcPts val="0"/>
              </a:spcAft>
              <a:buClr>
                <a:schemeClr val="dk1"/>
              </a:buClr>
              <a:buSzPts val="1552"/>
              <a:buFont typeface="Noto Sans Symbols"/>
              <a:buChar char="▪"/>
            </a:pPr>
            <a:r>
              <a:rPr lang="en-US" sz="1552" b="1">
                <a:solidFill>
                  <a:schemeClr val="dk1"/>
                </a:solidFill>
                <a:latin typeface="Arial"/>
                <a:ea typeface="Arial"/>
                <a:cs typeface="Arial"/>
                <a:sym typeface="Arial"/>
              </a:rPr>
              <a:t>Ensure Robustness</a:t>
            </a:r>
            <a:endParaRPr/>
          </a:p>
          <a:p>
            <a:pPr marL="0" marR="0" lvl="0" indent="0" algn="l" rtl="0">
              <a:spcBef>
                <a:spcPts val="172"/>
              </a:spcBef>
              <a:spcAft>
                <a:spcPts val="0"/>
              </a:spcAft>
              <a:buNone/>
            </a:pPr>
            <a:r>
              <a:rPr lang="en-US" sz="1379">
                <a:solidFill>
                  <a:schemeClr val="dk1"/>
                </a:solidFill>
                <a:latin typeface="Arial"/>
                <a:ea typeface="Arial"/>
                <a:cs typeface="Arial"/>
                <a:sym typeface="Arial"/>
              </a:rPr>
              <a:t>- Apply k-fold cross-validation for model robustness.</a:t>
            </a:r>
            <a:endParaRPr sz="1379">
              <a:solidFill>
                <a:schemeClr val="dk1"/>
              </a:solidFill>
              <a:latin typeface="Calibri"/>
              <a:ea typeface="Calibri"/>
              <a:cs typeface="Calibri"/>
              <a:sym typeface="Calibri"/>
            </a:endParaRPr>
          </a:p>
          <a:p>
            <a:pPr marL="0" marR="0" lvl="0" indent="0" algn="l" rtl="0">
              <a:spcBef>
                <a:spcPts val="0"/>
              </a:spcBef>
              <a:spcAft>
                <a:spcPts val="0"/>
              </a:spcAft>
              <a:buNone/>
            </a:pPr>
            <a:endParaRPr sz="1552">
              <a:solidFill>
                <a:schemeClr val="dk1"/>
              </a:solidFill>
              <a:latin typeface="Calibri"/>
              <a:ea typeface="Calibri"/>
              <a:cs typeface="Calibri"/>
              <a:sym typeface="Calibri"/>
            </a:endParaRPr>
          </a:p>
        </p:txBody>
      </p:sp>
      <p:sp>
        <p:nvSpPr>
          <p:cNvPr id="215" name="Google Shape;215;p6"/>
          <p:cNvSpPr txBox="1"/>
          <p:nvPr/>
        </p:nvSpPr>
        <p:spPr>
          <a:xfrm>
            <a:off x="4676647" y="696484"/>
            <a:ext cx="2972400" cy="357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24" b="1" u="sng">
                <a:solidFill>
                  <a:schemeClr val="dk1"/>
                </a:solidFill>
                <a:latin typeface="Calibri"/>
                <a:ea typeface="Calibri"/>
                <a:cs typeface="Calibri"/>
                <a:sym typeface="Calibri"/>
              </a:rPr>
              <a:t>Double ML Workflow: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7"/>
          <p:cNvSpPr txBox="1">
            <a:spLocks noGrp="1"/>
          </p:cNvSpPr>
          <p:nvPr>
            <p:ph type="title"/>
          </p:nvPr>
        </p:nvSpPr>
        <p:spPr>
          <a:xfrm>
            <a:off x="838200" y="-86457"/>
            <a:ext cx="10515600" cy="119759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solidFill>
                  <a:srgbClr val="151C77"/>
                </a:solidFill>
              </a:rPr>
              <a:t>Frisch-Waugh-Lowell (FWL) Theorem</a:t>
            </a:r>
            <a:endParaRPr>
              <a:solidFill>
                <a:srgbClr val="151C77"/>
              </a:solidFill>
            </a:endParaRPr>
          </a:p>
        </p:txBody>
      </p:sp>
      <p:sp>
        <p:nvSpPr>
          <p:cNvPr id="221" name="Google Shape;221;p7"/>
          <p:cNvSpPr txBox="1">
            <a:spLocks noGrp="1"/>
          </p:cNvSpPr>
          <p:nvPr>
            <p:ph type="body" idx="1"/>
          </p:nvPr>
        </p:nvSpPr>
        <p:spPr>
          <a:xfrm>
            <a:off x="979474" y="808847"/>
            <a:ext cx="10233052" cy="524135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According the (FWL) theorem, </a:t>
            </a:r>
            <a:r>
              <a:rPr lang="en-US" u="sng"/>
              <a:t>we can achieve the same treatment coefficient with the residual model as we could with a multivariate model</a:t>
            </a:r>
            <a:r>
              <a:rPr lang="en-US"/>
              <a:t>. </a:t>
            </a:r>
            <a:endParaRPr/>
          </a:p>
        </p:txBody>
      </p:sp>
      <p:sp>
        <p:nvSpPr>
          <p:cNvPr id="222" name="Google Shape;222;p7"/>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7F7F7F"/>
                </a:solidFill>
                <a:latin typeface="Calibri"/>
                <a:ea typeface="Calibri"/>
                <a:cs typeface="Calibri"/>
                <a:sym typeface="Calibri"/>
              </a:rPr>
              <a:t>7</a:t>
            </a:fld>
            <a:endParaRPr sz="1200">
              <a:solidFill>
                <a:srgbClr val="808080"/>
              </a:solidFill>
              <a:latin typeface="Calibri"/>
              <a:ea typeface="Calibri"/>
              <a:cs typeface="Calibri"/>
              <a:sym typeface="Calibri"/>
            </a:endParaRPr>
          </a:p>
        </p:txBody>
      </p:sp>
      <p:pic>
        <p:nvPicPr>
          <p:cNvPr id="223" name="Google Shape;223;p7"/>
          <p:cNvPicPr preferRelativeResize="0"/>
          <p:nvPr/>
        </p:nvPicPr>
        <p:blipFill rotWithShape="1">
          <a:blip r:embed="rId3">
            <a:alphaModFix/>
          </a:blip>
          <a:srcRect/>
          <a:stretch/>
        </p:blipFill>
        <p:spPr>
          <a:xfrm>
            <a:off x="1155227" y="2064537"/>
            <a:ext cx="4398673" cy="4393369"/>
          </a:xfrm>
          <a:prstGeom prst="rect">
            <a:avLst/>
          </a:prstGeom>
          <a:noFill/>
          <a:ln>
            <a:noFill/>
          </a:ln>
        </p:spPr>
      </p:pic>
      <p:cxnSp>
        <p:nvCxnSpPr>
          <p:cNvPr id="224" name="Google Shape;224;p7"/>
          <p:cNvCxnSpPr/>
          <p:nvPr/>
        </p:nvCxnSpPr>
        <p:spPr>
          <a:xfrm>
            <a:off x="5789840" y="4144370"/>
            <a:ext cx="778453" cy="0"/>
          </a:xfrm>
          <a:prstGeom prst="straightConnector1">
            <a:avLst/>
          </a:prstGeom>
          <a:noFill/>
          <a:ln w="101600" cap="flat" cmpd="sng">
            <a:solidFill>
              <a:schemeClr val="dk1"/>
            </a:solidFill>
            <a:prstDash val="solid"/>
            <a:miter lim="800000"/>
            <a:headEnd type="none" w="sm" len="sm"/>
            <a:tailEnd type="triangle" w="med" len="med"/>
          </a:ln>
        </p:spPr>
      </p:cxnSp>
      <p:pic>
        <p:nvPicPr>
          <p:cNvPr id="225" name="Google Shape;225;p7"/>
          <p:cNvPicPr preferRelativeResize="0"/>
          <p:nvPr/>
        </p:nvPicPr>
        <p:blipFill rotWithShape="1">
          <a:blip r:embed="rId4">
            <a:alphaModFix/>
          </a:blip>
          <a:srcRect/>
          <a:stretch/>
        </p:blipFill>
        <p:spPr>
          <a:xfrm>
            <a:off x="6804268" y="2064537"/>
            <a:ext cx="4024213" cy="4353869"/>
          </a:xfrm>
          <a:prstGeom prst="rect">
            <a:avLst/>
          </a:prstGeom>
          <a:noFill/>
          <a:ln>
            <a:noFill/>
          </a:ln>
        </p:spPr>
      </p:pic>
      <p:pic>
        <p:nvPicPr>
          <p:cNvPr id="226" name="Google Shape;226;p7"/>
          <p:cNvPicPr preferRelativeResize="0"/>
          <p:nvPr/>
        </p:nvPicPr>
        <p:blipFill rotWithShape="1">
          <a:blip r:embed="rId5">
            <a:alphaModFix/>
          </a:blip>
          <a:srcRect/>
          <a:stretch/>
        </p:blipFill>
        <p:spPr>
          <a:xfrm>
            <a:off x="1874742" y="6092700"/>
            <a:ext cx="3125744" cy="288399"/>
          </a:xfrm>
          <a:prstGeom prst="rect">
            <a:avLst/>
          </a:prstGeom>
          <a:noFill/>
          <a:ln>
            <a:noFill/>
          </a:ln>
        </p:spPr>
      </p:pic>
      <p:pic>
        <p:nvPicPr>
          <p:cNvPr id="227" name="Google Shape;227;p7"/>
          <p:cNvPicPr preferRelativeResize="0"/>
          <p:nvPr/>
        </p:nvPicPr>
        <p:blipFill rotWithShape="1">
          <a:blip r:embed="rId6">
            <a:alphaModFix/>
          </a:blip>
          <a:srcRect/>
          <a:stretch/>
        </p:blipFill>
        <p:spPr>
          <a:xfrm>
            <a:off x="7722381" y="6157436"/>
            <a:ext cx="459910" cy="254593"/>
          </a:xfrm>
          <a:prstGeom prst="rect">
            <a:avLst/>
          </a:prstGeom>
          <a:noFill/>
          <a:ln>
            <a:noFill/>
          </a:ln>
        </p:spPr>
      </p:pic>
      <p:pic>
        <p:nvPicPr>
          <p:cNvPr id="228" name="Google Shape;228;p7"/>
          <p:cNvPicPr preferRelativeResize="0"/>
          <p:nvPr/>
        </p:nvPicPr>
        <p:blipFill rotWithShape="1">
          <a:blip r:embed="rId7">
            <a:alphaModFix/>
          </a:blip>
          <a:srcRect/>
          <a:stretch/>
        </p:blipFill>
        <p:spPr>
          <a:xfrm>
            <a:off x="8218763" y="6098815"/>
            <a:ext cx="1496669" cy="310617"/>
          </a:xfrm>
          <a:prstGeom prst="rect">
            <a:avLst/>
          </a:prstGeom>
          <a:noFill/>
          <a:ln>
            <a:noFill/>
          </a:ln>
        </p:spPr>
      </p:pic>
      <p:sp>
        <p:nvSpPr>
          <p:cNvPr id="229" name="Google Shape;229;p7"/>
          <p:cNvSpPr/>
          <p:nvPr/>
        </p:nvSpPr>
        <p:spPr>
          <a:xfrm>
            <a:off x="8706738" y="6038918"/>
            <a:ext cx="644208" cy="382520"/>
          </a:xfrm>
          <a:prstGeom prst="ellipse">
            <a:avLst/>
          </a:prstGeom>
          <a:noFill/>
          <a:ln w="50800" cap="flat" cmpd="sng">
            <a:solidFill>
              <a:schemeClr val="accent5"/>
            </a:solidFill>
            <a:prstDash val="solid"/>
            <a:round/>
            <a:headEnd type="none" w="sm" len="sm"/>
            <a:tailEnd type="none" w="sm" len="sm"/>
          </a:ln>
        </p:spPr>
        <p:txBody>
          <a:bodyPr spcFirstLastPara="1" wrap="square" lIns="47050" tIns="23525" rIns="47050" bIns="23525" anchor="t" anchorCtr="0">
            <a:noAutofit/>
          </a:bodyPr>
          <a:lstStyle/>
          <a:p>
            <a:pPr marL="0" marR="0" lvl="0" indent="0" algn="ctr" rtl="0">
              <a:spcBef>
                <a:spcPts val="0"/>
              </a:spcBef>
              <a:spcAft>
                <a:spcPts val="0"/>
              </a:spcAft>
              <a:buNone/>
            </a:pPr>
            <a:endParaRPr sz="720">
              <a:solidFill>
                <a:schemeClr val="dk1"/>
              </a:solidFill>
              <a:latin typeface="Calibri"/>
              <a:ea typeface="Calibri"/>
              <a:cs typeface="Calibri"/>
              <a:sym typeface="Calibri"/>
            </a:endParaRPr>
          </a:p>
        </p:txBody>
      </p:sp>
      <p:sp>
        <p:nvSpPr>
          <p:cNvPr id="230" name="Google Shape;230;p7"/>
          <p:cNvSpPr/>
          <p:nvPr/>
        </p:nvSpPr>
        <p:spPr>
          <a:xfrm>
            <a:off x="1786958" y="6092700"/>
            <a:ext cx="348285" cy="288399"/>
          </a:xfrm>
          <a:prstGeom prst="ellipse">
            <a:avLst/>
          </a:prstGeom>
          <a:noFill/>
          <a:ln w="50800" cap="flat" cmpd="sng">
            <a:solidFill>
              <a:srgbClr val="FF0000"/>
            </a:solidFill>
            <a:prstDash val="solid"/>
            <a:round/>
            <a:headEnd type="none" w="sm" len="sm"/>
            <a:tailEnd type="none" w="sm" len="sm"/>
          </a:ln>
        </p:spPr>
        <p:txBody>
          <a:bodyPr spcFirstLastPara="1" wrap="square" lIns="47050" tIns="23525" rIns="47050" bIns="23525" anchor="t" anchorCtr="0">
            <a:noAutofit/>
          </a:bodyPr>
          <a:lstStyle/>
          <a:p>
            <a:pPr marL="0" marR="0" lvl="0" indent="0" algn="ctr" rtl="0">
              <a:spcBef>
                <a:spcPts val="0"/>
              </a:spcBef>
              <a:spcAft>
                <a:spcPts val="0"/>
              </a:spcAft>
              <a:buNone/>
            </a:pPr>
            <a:endParaRPr sz="720">
              <a:solidFill>
                <a:schemeClr val="dk1"/>
              </a:solidFill>
              <a:latin typeface="Calibri"/>
              <a:ea typeface="Calibri"/>
              <a:cs typeface="Calibri"/>
              <a:sym typeface="Calibri"/>
            </a:endParaRPr>
          </a:p>
        </p:txBody>
      </p:sp>
      <p:sp>
        <p:nvSpPr>
          <p:cNvPr id="231" name="Google Shape;231;p7"/>
          <p:cNvSpPr/>
          <p:nvPr/>
        </p:nvSpPr>
        <p:spPr>
          <a:xfrm>
            <a:off x="7626490" y="6115203"/>
            <a:ext cx="348285" cy="288399"/>
          </a:xfrm>
          <a:prstGeom prst="ellipse">
            <a:avLst/>
          </a:prstGeom>
          <a:noFill/>
          <a:ln w="50800" cap="flat" cmpd="sng">
            <a:solidFill>
              <a:srgbClr val="FF0000"/>
            </a:solidFill>
            <a:prstDash val="solid"/>
            <a:round/>
            <a:headEnd type="none" w="sm" len="sm"/>
            <a:tailEnd type="none" w="sm" len="sm"/>
          </a:ln>
        </p:spPr>
        <p:txBody>
          <a:bodyPr spcFirstLastPara="1" wrap="square" lIns="47050" tIns="23525" rIns="47050" bIns="23525" anchor="t" anchorCtr="0">
            <a:noAutofit/>
          </a:bodyPr>
          <a:lstStyle/>
          <a:p>
            <a:pPr marL="0" marR="0" lvl="0" indent="0" algn="ctr" rtl="0">
              <a:spcBef>
                <a:spcPts val="0"/>
              </a:spcBef>
              <a:spcAft>
                <a:spcPts val="0"/>
              </a:spcAft>
              <a:buNone/>
            </a:pPr>
            <a:endParaRPr sz="720">
              <a:solidFill>
                <a:schemeClr val="dk1"/>
              </a:solidFill>
              <a:latin typeface="Calibri"/>
              <a:ea typeface="Calibri"/>
              <a:cs typeface="Calibri"/>
              <a:sym typeface="Calibri"/>
            </a:endParaRPr>
          </a:p>
        </p:txBody>
      </p:sp>
      <p:sp>
        <p:nvSpPr>
          <p:cNvPr id="232" name="Google Shape;232;p7"/>
          <p:cNvSpPr txBox="1"/>
          <p:nvPr/>
        </p:nvSpPr>
        <p:spPr>
          <a:xfrm>
            <a:off x="6994628" y="5927277"/>
            <a:ext cx="772132" cy="3045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79" b="1">
                <a:solidFill>
                  <a:srgbClr val="FF0000"/>
                </a:solidFill>
                <a:latin typeface="Calibri"/>
                <a:ea typeface="Calibri"/>
                <a:cs typeface="Calibri"/>
                <a:sym typeface="Calibri"/>
              </a:rPr>
              <a:t>Target</a:t>
            </a:r>
            <a:endParaRPr/>
          </a:p>
        </p:txBody>
      </p:sp>
      <p:sp>
        <p:nvSpPr>
          <p:cNvPr id="233" name="Google Shape;233;p7"/>
          <p:cNvSpPr txBox="1"/>
          <p:nvPr/>
        </p:nvSpPr>
        <p:spPr>
          <a:xfrm>
            <a:off x="1155226" y="5915115"/>
            <a:ext cx="772132" cy="3045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79" b="1">
                <a:solidFill>
                  <a:srgbClr val="FF0000"/>
                </a:solidFill>
                <a:latin typeface="Calibri"/>
                <a:ea typeface="Calibri"/>
                <a:cs typeface="Calibri"/>
                <a:sym typeface="Calibri"/>
              </a:rPr>
              <a:t>Target</a:t>
            </a:r>
            <a:endParaRPr/>
          </a:p>
        </p:txBody>
      </p:sp>
      <p:sp>
        <p:nvSpPr>
          <p:cNvPr id="234" name="Google Shape;234;p7"/>
          <p:cNvSpPr txBox="1"/>
          <p:nvPr/>
        </p:nvSpPr>
        <p:spPr>
          <a:xfrm>
            <a:off x="2328119" y="5853462"/>
            <a:ext cx="1012431" cy="251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35" b="1">
                <a:solidFill>
                  <a:schemeClr val="accent5"/>
                </a:solidFill>
                <a:latin typeface="Calibri"/>
                <a:ea typeface="Calibri"/>
                <a:cs typeface="Calibri"/>
                <a:sym typeface="Calibri"/>
              </a:rPr>
              <a:t>Treatment</a:t>
            </a:r>
            <a:endParaRPr/>
          </a:p>
        </p:txBody>
      </p:sp>
      <p:sp>
        <p:nvSpPr>
          <p:cNvPr id="235" name="Google Shape;235;p7"/>
          <p:cNvSpPr txBox="1"/>
          <p:nvPr/>
        </p:nvSpPr>
        <p:spPr>
          <a:xfrm>
            <a:off x="9227448" y="5894123"/>
            <a:ext cx="1012431" cy="251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35" b="1">
                <a:solidFill>
                  <a:schemeClr val="accent5"/>
                </a:solidFill>
                <a:latin typeface="Calibri"/>
                <a:ea typeface="Calibri"/>
                <a:cs typeface="Calibri"/>
                <a:sym typeface="Calibri"/>
              </a:rPr>
              <a:t>Treatment</a:t>
            </a:r>
            <a:endParaRPr/>
          </a:p>
        </p:txBody>
      </p:sp>
      <p:sp>
        <p:nvSpPr>
          <p:cNvPr id="236" name="Google Shape;236;p7"/>
          <p:cNvSpPr/>
          <p:nvPr/>
        </p:nvSpPr>
        <p:spPr>
          <a:xfrm>
            <a:off x="3553767" y="6058591"/>
            <a:ext cx="655895" cy="399319"/>
          </a:xfrm>
          <a:prstGeom prst="ellipse">
            <a:avLst/>
          </a:prstGeom>
          <a:noFill/>
          <a:ln w="50800" cap="flat" cmpd="sng">
            <a:solidFill>
              <a:schemeClr val="dk1"/>
            </a:solidFill>
            <a:prstDash val="solid"/>
            <a:round/>
            <a:headEnd type="none" w="sm" len="sm"/>
            <a:tailEnd type="none" w="sm" len="sm"/>
          </a:ln>
        </p:spPr>
        <p:txBody>
          <a:bodyPr spcFirstLastPara="1" wrap="square" lIns="47050" tIns="23525" rIns="47050" bIns="23525" anchor="t" anchorCtr="0">
            <a:noAutofit/>
          </a:bodyPr>
          <a:lstStyle/>
          <a:p>
            <a:pPr marL="0" marR="0" lvl="0" indent="0" algn="ctr" rtl="0">
              <a:spcBef>
                <a:spcPts val="0"/>
              </a:spcBef>
              <a:spcAft>
                <a:spcPts val="0"/>
              </a:spcAft>
              <a:buNone/>
            </a:pPr>
            <a:endParaRPr sz="720">
              <a:solidFill>
                <a:schemeClr val="dk1"/>
              </a:solidFill>
              <a:latin typeface="Calibri"/>
              <a:ea typeface="Calibri"/>
              <a:cs typeface="Calibri"/>
              <a:sym typeface="Calibri"/>
            </a:endParaRPr>
          </a:p>
        </p:txBody>
      </p:sp>
      <p:sp>
        <p:nvSpPr>
          <p:cNvPr id="237" name="Google Shape;237;p7"/>
          <p:cNvSpPr txBox="1"/>
          <p:nvPr/>
        </p:nvSpPr>
        <p:spPr>
          <a:xfrm>
            <a:off x="3251332" y="5834409"/>
            <a:ext cx="1012431" cy="251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35" b="1">
                <a:solidFill>
                  <a:schemeClr val="dk1"/>
                </a:solidFill>
                <a:latin typeface="Calibri"/>
                <a:ea typeface="Calibri"/>
                <a:cs typeface="Calibri"/>
                <a:sym typeface="Calibri"/>
              </a:rPr>
              <a:t>Covariate</a:t>
            </a:r>
            <a:endParaRPr/>
          </a:p>
        </p:txBody>
      </p:sp>
      <p:sp>
        <p:nvSpPr>
          <p:cNvPr id="238" name="Google Shape;238;p7"/>
          <p:cNvSpPr/>
          <p:nvPr/>
        </p:nvSpPr>
        <p:spPr>
          <a:xfrm>
            <a:off x="2781719" y="6062702"/>
            <a:ext cx="655895" cy="399319"/>
          </a:xfrm>
          <a:prstGeom prst="ellipse">
            <a:avLst/>
          </a:prstGeom>
          <a:noFill/>
          <a:ln w="50800" cap="flat" cmpd="sng">
            <a:solidFill>
              <a:schemeClr val="accent5"/>
            </a:solidFill>
            <a:prstDash val="solid"/>
            <a:round/>
            <a:headEnd type="none" w="sm" len="sm"/>
            <a:tailEnd type="none" w="sm" len="sm"/>
          </a:ln>
        </p:spPr>
        <p:txBody>
          <a:bodyPr spcFirstLastPara="1" wrap="square" lIns="47050" tIns="23525" rIns="47050" bIns="23525" anchor="t" anchorCtr="0">
            <a:noAutofit/>
          </a:bodyPr>
          <a:lstStyle/>
          <a:p>
            <a:pPr marL="0" marR="0" lvl="0" indent="0" algn="ctr" rtl="0">
              <a:spcBef>
                <a:spcPts val="0"/>
              </a:spcBef>
              <a:spcAft>
                <a:spcPts val="0"/>
              </a:spcAft>
              <a:buNone/>
            </a:pPr>
            <a:endParaRPr sz="72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g2c11f9159a7_2_75"/>
          <p:cNvPicPr preferRelativeResize="0"/>
          <p:nvPr/>
        </p:nvPicPr>
        <p:blipFill rotWithShape="1">
          <a:blip r:embed="rId3">
            <a:alphaModFix/>
          </a:blip>
          <a:srcRect/>
          <a:stretch/>
        </p:blipFill>
        <p:spPr>
          <a:xfrm>
            <a:off x="7315111" y="5754519"/>
            <a:ext cx="3827110" cy="492761"/>
          </a:xfrm>
          <a:prstGeom prst="rect">
            <a:avLst/>
          </a:prstGeom>
          <a:noFill/>
          <a:ln>
            <a:noFill/>
          </a:ln>
        </p:spPr>
      </p:pic>
      <p:sp>
        <p:nvSpPr>
          <p:cNvPr id="244" name="Google Shape;244;g2c11f9159a7_2_75"/>
          <p:cNvSpPr txBox="1">
            <a:spLocks noGrp="1"/>
          </p:cNvSpPr>
          <p:nvPr>
            <p:ph type="title"/>
          </p:nvPr>
        </p:nvSpPr>
        <p:spPr>
          <a:xfrm>
            <a:off x="838200" y="13924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solidFill>
                  <a:srgbClr val="151C77"/>
                </a:solidFill>
              </a:rPr>
              <a:t>FWL Example</a:t>
            </a:r>
            <a:endParaRPr>
              <a:solidFill>
                <a:srgbClr val="151C77"/>
              </a:solidFill>
            </a:endParaRPr>
          </a:p>
        </p:txBody>
      </p:sp>
      <p:sp>
        <p:nvSpPr>
          <p:cNvPr id="245" name="Google Shape;245;g2c11f9159a7_2_75"/>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7F7F7F"/>
                </a:solidFill>
                <a:latin typeface="Calibri"/>
                <a:ea typeface="Calibri"/>
                <a:cs typeface="Calibri"/>
                <a:sym typeface="Calibri"/>
              </a:rPr>
              <a:t>8</a:t>
            </a:fld>
            <a:endParaRPr sz="1200" dirty="0">
              <a:solidFill>
                <a:srgbClr val="808080"/>
              </a:solidFill>
              <a:latin typeface="Calibri"/>
              <a:ea typeface="Calibri"/>
              <a:cs typeface="Calibri"/>
              <a:sym typeface="Calibri"/>
            </a:endParaRPr>
          </a:p>
        </p:txBody>
      </p:sp>
      <p:pic>
        <p:nvPicPr>
          <p:cNvPr id="246" name="Google Shape;246;g2c11f9159a7_2_75"/>
          <p:cNvPicPr preferRelativeResize="0"/>
          <p:nvPr/>
        </p:nvPicPr>
        <p:blipFill rotWithShape="1">
          <a:blip r:embed="rId4">
            <a:alphaModFix/>
          </a:blip>
          <a:srcRect/>
          <a:stretch/>
        </p:blipFill>
        <p:spPr>
          <a:xfrm>
            <a:off x="3207572" y="1962886"/>
            <a:ext cx="5685449" cy="1492976"/>
          </a:xfrm>
          <a:prstGeom prst="rect">
            <a:avLst/>
          </a:prstGeom>
          <a:noFill/>
          <a:ln>
            <a:noFill/>
          </a:ln>
        </p:spPr>
      </p:pic>
      <p:pic>
        <p:nvPicPr>
          <p:cNvPr id="247" name="Google Shape;247;g2c11f9159a7_2_75"/>
          <p:cNvPicPr preferRelativeResize="0"/>
          <p:nvPr/>
        </p:nvPicPr>
        <p:blipFill rotWithShape="1">
          <a:blip r:embed="rId5">
            <a:alphaModFix/>
          </a:blip>
          <a:srcRect/>
          <a:stretch/>
        </p:blipFill>
        <p:spPr>
          <a:xfrm>
            <a:off x="1336235" y="3634201"/>
            <a:ext cx="3579366" cy="2428550"/>
          </a:xfrm>
          <a:prstGeom prst="rect">
            <a:avLst/>
          </a:prstGeom>
          <a:noFill/>
          <a:ln>
            <a:noFill/>
          </a:ln>
        </p:spPr>
      </p:pic>
      <p:sp>
        <p:nvSpPr>
          <p:cNvPr id="248" name="Google Shape;248;g2c11f9159a7_2_75"/>
          <p:cNvSpPr/>
          <p:nvPr/>
        </p:nvSpPr>
        <p:spPr>
          <a:xfrm>
            <a:off x="3256598" y="2012280"/>
            <a:ext cx="596376" cy="202507"/>
          </a:xfrm>
          <a:prstGeom prst="ellipse">
            <a:avLst/>
          </a:prstGeom>
          <a:noFill/>
          <a:ln w="50800" cap="flat" cmpd="sng">
            <a:solidFill>
              <a:schemeClr val="accent5"/>
            </a:solidFill>
            <a:prstDash val="solid"/>
            <a:round/>
            <a:headEnd type="none" w="sm" len="sm"/>
            <a:tailEnd type="none" w="sm" len="sm"/>
          </a:ln>
        </p:spPr>
        <p:txBody>
          <a:bodyPr spcFirstLastPara="1" wrap="square" lIns="47050" tIns="23525" rIns="47050" bIns="23525" anchor="t" anchorCtr="0">
            <a:noAutofit/>
          </a:bodyPr>
          <a:lstStyle/>
          <a:p>
            <a:pPr marL="0" marR="0" lvl="0" indent="0" algn="ctr" rtl="0">
              <a:spcBef>
                <a:spcPts val="0"/>
              </a:spcBef>
              <a:spcAft>
                <a:spcPts val="0"/>
              </a:spcAft>
              <a:buNone/>
            </a:pPr>
            <a:endParaRPr sz="720">
              <a:solidFill>
                <a:schemeClr val="dk1"/>
              </a:solidFill>
              <a:latin typeface="Calibri"/>
              <a:ea typeface="Calibri"/>
              <a:cs typeface="Calibri"/>
              <a:sym typeface="Calibri"/>
            </a:endParaRPr>
          </a:p>
        </p:txBody>
      </p:sp>
      <p:sp>
        <p:nvSpPr>
          <p:cNvPr id="249" name="Google Shape;249;g2c11f9159a7_2_75"/>
          <p:cNvSpPr/>
          <p:nvPr/>
        </p:nvSpPr>
        <p:spPr>
          <a:xfrm>
            <a:off x="7911788" y="1994952"/>
            <a:ext cx="834212" cy="235352"/>
          </a:xfrm>
          <a:prstGeom prst="ellipse">
            <a:avLst/>
          </a:prstGeom>
          <a:noFill/>
          <a:ln w="50800" cap="flat" cmpd="sng">
            <a:solidFill>
              <a:srgbClr val="FF0000"/>
            </a:solidFill>
            <a:prstDash val="solid"/>
            <a:round/>
            <a:headEnd type="none" w="sm" len="sm"/>
            <a:tailEnd type="none" w="sm" len="sm"/>
          </a:ln>
        </p:spPr>
        <p:txBody>
          <a:bodyPr spcFirstLastPara="1" wrap="square" lIns="47050" tIns="23525" rIns="47050" bIns="23525" anchor="t" anchorCtr="0">
            <a:noAutofit/>
          </a:bodyPr>
          <a:lstStyle/>
          <a:p>
            <a:pPr marL="0" marR="0" lvl="0" indent="0" algn="ctr" rtl="0">
              <a:spcBef>
                <a:spcPts val="0"/>
              </a:spcBef>
              <a:spcAft>
                <a:spcPts val="0"/>
              </a:spcAft>
              <a:buNone/>
            </a:pPr>
            <a:endParaRPr sz="720">
              <a:solidFill>
                <a:schemeClr val="dk1"/>
              </a:solidFill>
              <a:latin typeface="Calibri"/>
              <a:ea typeface="Calibri"/>
              <a:cs typeface="Calibri"/>
              <a:sym typeface="Calibri"/>
            </a:endParaRPr>
          </a:p>
        </p:txBody>
      </p:sp>
      <p:sp>
        <p:nvSpPr>
          <p:cNvPr id="250" name="Google Shape;250;g2c11f9159a7_2_75"/>
          <p:cNvSpPr txBox="1"/>
          <p:nvPr/>
        </p:nvSpPr>
        <p:spPr>
          <a:xfrm>
            <a:off x="1735255" y="1942425"/>
            <a:ext cx="1012431" cy="3045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79" b="1">
                <a:solidFill>
                  <a:schemeClr val="accent5"/>
                </a:solidFill>
                <a:latin typeface="Calibri"/>
                <a:ea typeface="Calibri"/>
                <a:cs typeface="Calibri"/>
                <a:sym typeface="Calibri"/>
              </a:rPr>
              <a:t>Treatment</a:t>
            </a:r>
            <a:endParaRPr/>
          </a:p>
        </p:txBody>
      </p:sp>
      <p:sp>
        <p:nvSpPr>
          <p:cNvPr id="251" name="Google Shape;251;g2c11f9159a7_2_75"/>
          <p:cNvSpPr txBox="1"/>
          <p:nvPr/>
        </p:nvSpPr>
        <p:spPr>
          <a:xfrm>
            <a:off x="9580804" y="1941263"/>
            <a:ext cx="772132" cy="3045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79" b="1">
                <a:solidFill>
                  <a:srgbClr val="FF0000"/>
                </a:solidFill>
                <a:latin typeface="Calibri"/>
                <a:ea typeface="Calibri"/>
                <a:cs typeface="Calibri"/>
                <a:sym typeface="Calibri"/>
              </a:rPr>
              <a:t>Target</a:t>
            </a:r>
            <a:endParaRPr/>
          </a:p>
        </p:txBody>
      </p:sp>
      <p:cxnSp>
        <p:nvCxnSpPr>
          <p:cNvPr id="252" name="Google Shape;252;g2c11f9159a7_2_75"/>
          <p:cNvCxnSpPr/>
          <p:nvPr/>
        </p:nvCxnSpPr>
        <p:spPr>
          <a:xfrm>
            <a:off x="2747686" y="2105312"/>
            <a:ext cx="459886" cy="0"/>
          </a:xfrm>
          <a:prstGeom prst="straightConnector1">
            <a:avLst/>
          </a:prstGeom>
          <a:noFill/>
          <a:ln w="50800" cap="flat" cmpd="sng">
            <a:solidFill>
              <a:schemeClr val="accent5"/>
            </a:solidFill>
            <a:prstDash val="solid"/>
            <a:miter lim="800000"/>
            <a:headEnd type="none" w="sm" len="sm"/>
            <a:tailEnd type="triangle" w="med" len="med"/>
          </a:ln>
        </p:spPr>
      </p:cxnSp>
      <p:cxnSp>
        <p:nvCxnSpPr>
          <p:cNvPr id="253" name="Google Shape;253;g2c11f9159a7_2_75"/>
          <p:cNvCxnSpPr/>
          <p:nvPr/>
        </p:nvCxnSpPr>
        <p:spPr>
          <a:xfrm rot="10800000">
            <a:off x="8893022" y="2104149"/>
            <a:ext cx="671267" cy="0"/>
          </a:xfrm>
          <a:prstGeom prst="straightConnector1">
            <a:avLst/>
          </a:prstGeom>
          <a:noFill/>
          <a:ln w="50800" cap="flat" cmpd="sng">
            <a:solidFill>
              <a:srgbClr val="FF0000"/>
            </a:solidFill>
            <a:prstDash val="solid"/>
            <a:miter lim="800000"/>
            <a:headEnd type="none" w="sm" len="sm"/>
            <a:tailEnd type="triangle" w="med" len="med"/>
          </a:ln>
        </p:spPr>
      </p:cxnSp>
      <p:cxnSp>
        <p:nvCxnSpPr>
          <p:cNvPr id="254" name="Google Shape;254;g2c11f9159a7_2_75"/>
          <p:cNvCxnSpPr/>
          <p:nvPr/>
        </p:nvCxnSpPr>
        <p:spPr>
          <a:xfrm>
            <a:off x="4883871" y="4752770"/>
            <a:ext cx="524452" cy="0"/>
          </a:xfrm>
          <a:prstGeom prst="straightConnector1">
            <a:avLst/>
          </a:prstGeom>
          <a:noFill/>
          <a:ln w="50800" cap="flat" cmpd="sng">
            <a:solidFill>
              <a:schemeClr val="dk1"/>
            </a:solidFill>
            <a:prstDash val="solid"/>
            <a:miter lim="800000"/>
            <a:headEnd type="none" w="sm" len="sm"/>
            <a:tailEnd type="triangle" w="med" len="med"/>
          </a:ln>
        </p:spPr>
      </p:cxnSp>
      <p:sp>
        <p:nvSpPr>
          <p:cNvPr id="255" name="Google Shape;255;g2c11f9159a7_2_75"/>
          <p:cNvSpPr/>
          <p:nvPr/>
        </p:nvSpPr>
        <p:spPr>
          <a:xfrm>
            <a:off x="2090175" y="4153001"/>
            <a:ext cx="549600" cy="202500"/>
          </a:xfrm>
          <a:prstGeom prst="ellipse">
            <a:avLst/>
          </a:prstGeom>
          <a:noFill/>
          <a:ln w="50800" cap="flat" cmpd="sng">
            <a:solidFill>
              <a:schemeClr val="accent5"/>
            </a:solidFill>
            <a:prstDash val="solid"/>
            <a:round/>
            <a:headEnd type="none" w="sm" len="sm"/>
            <a:tailEnd type="none" w="sm" len="sm"/>
          </a:ln>
        </p:spPr>
        <p:txBody>
          <a:bodyPr spcFirstLastPara="1" wrap="square" lIns="47050" tIns="23525" rIns="47050" bIns="23525" anchor="t" anchorCtr="0">
            <a:noAutofit/>
          </a:bodyPr>
          <a:lstStyle/>
          <a:p>
            <a:pPr marL="0" marR="0" lvl="0" indent="0" algn="ctr" rtl="0">
              <a:spcBef>
                <a:spcPts val="0"/>
              </a:spcBef>
              <a:spcAft>
                <a:spcPts val="0"/>
              </a:spcAft>
              <a:buNone/>
            </a:pPr>
            <a:endParaRPr sz="720">
              <a:solidFill>
                <a:schemeClr val="dk1"/>
              </a:solidFill>
              <a:latin typeface="Calibri"/>
              <a:ea typeface="Calibri"/>
              <a:cs typeface="Calibri"/>
              <a:sym typeface="Calibri"/>
            </a:endParaRPr>
          </a:p>
        </p:txBody>
      </p:sp>
      <p:sp>
        <p:nvSpPr>
          <p:cNvPr id="256" name="Google Shape;256;g2c11f9159a7_2_75"/>
          <p:cNvSpPr txBox="1"/>
          <p:nvPr/>
        </p:nvSpPr>
        <p:spPr>
          <a:xfrm>
            <a:off x="1051242" y="6062759"/>
            <a:ext cx="3852900" cy="42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 b="1">
                <a:solidFill>
                  <a:schemeClr val="dk1"/>
                </a:solidFill>
                <a:latin typeface="Calibri"/>
                <a:ea typeface="Calibri"/>
                <a:cs typeface="Calibri"/>
                <a:sym typeface="Calibri"/>
              </a:rPr>
              <a:t>import statsmodels.formula.api as smf</a:t>
            </a:r>
            <a:endParaRPr sz="720" b="1">
              <a:solidFill>
                <a:schemeClr val="dk1"/>
              </a:solidFill>
              <a:latin typeface="Calibri"/>
              <a:ea typeface="Calibri"/>
              <a:cs typeface="Calibri"/>
              <a:sym typeface="Calibri"/>
            </a:endParaRPr>
          </a:p>
          <a:p>
            <a:pPr marL="0" marR="0" lvl="0" indent="0" algn="l" rtl="0">
              <a:spcBef>
                <a:spcPts val="0"/>
              </a:spcBef>
              <a:spcAft>
                <a:spcPts val="0"/>
              </a:spcAft>
              <a:buNone/>
            </a:pPr>
            <a:r>
              <a:rPr lang="en-US" sz="720" b="1">
                <a:solidFill>
                  <a:schemeClr val="dk1"/>
                </a:solidFill>
                <a:latin typeface="Calibri"/>
                <a:ea typeface="Calibri"/>
                <a:cs typeface="Calibri"/>
                <a:sym typeface="Calibri"/>
              </a:rPr>
              <a:t>smf.ols('MedHouseVal ~ MedInc + HouseAge + AveRooms + AveBedrms + Population + AveOccup + Latitude + Longitude', data).fit().summary().tables[1]</a:t>
            </a:r>
            <a:endParaRPr/>
          </a:p>
        </p:txBody>
      </p:sp>
      <p:sp>
        <p:nvSpPr>
          <p:cNvPr id="257" name="Google Shape;257;g2c11f9159a7_2_75"/>
          <p:cNvSpPr txBox="1"/>
          <p:nvPr/>
        </p:nvSpPr>
        <p:spPr>
          <a:xfrm>
            <a:off x="7566788" y="3807176"/>
            <a:ext cx="3852900" cy="1411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47" b="1">
                <a:solidFill>
                  <a:schemeClr val="dk1"/>
                </a:solidFill>
                <a:latin typeface="Calibri"/>
                <a:ea typeface="Calibri"/>
                <a:cs typeface="Calibri"/>
                <a:sym typeface="Calibri"/>
              </a:rPr>
              <a:t>MedInc_Residuals = smf.ols('MedInc ~ HouseAge + AveRooms + AveBedrms + Population + AveOccup + Latitude + Longitude',data).fit().resid</a:t>
            </a:r>
            <a:endParaRPr sz="947" b="1">
              <a:solidFill>
                <a:schemeClr val="dk1"/>
              </a:solidFill>
              <a:latin typeface="Calibri"/>
              <a:ea typeface="Calibri"/>
              <a:cs typeface="Calibri"/>
              <a:sym typeface="Calibri"/>
            </a:endParaRPr>
          </a:p>
          <a:p>
            <a:pPr marL="0" marR="0" lvl="0" indent="0" algn="l" rtl="0">
              <a:spcBef>
                <a:spcPts val="0"/>
              </a:spcBef>
              <a:spcAft>
                <a:spcPts val="0"/>
              </a:spcAft>
              <a:buNone/>
            </a:pPr>
            <a:endParaRPr sz="720" b="1">
              <a:solidFill>
                <a:schemeClr val="dk1"/>
              </a:solidFill>
              <a:latin typeface="Calibri"/>
              <a:ea typeface="Calibri"/>
              <a:cs typeface="Calibri"/>
              <a:sym typeface="Calibri"/>
            </a:endParaRPr>
          </a:p>
          <a:p>
            <a:pPr marL="0" marR="0" lvl="0" indent="0" algn="l" rtl="0">
              <a:spcBef>
                <a:spcPts val="0"/>
              </a:spcBef>
              <a:spcAft>
                <a:spcPts val="0"/>
              </a:spcAft>
              <a:buNone/>
            </a:pPr>
            <a:endParaRPr sz="720" b="1">
              <a:solidFill>
                <a:schemeClr val="dk1"/>
              </a:solidFill>
              <a:latin typeface="Calibri"/>
              <a:ea typeface="Calibri"/>
              <a:cs typeface="Calibri"/>
              <a:sym typeface="Calibri"/>
            </a:endParaRPr>
          </a:p>
          <a:p>
            <a:pPr marL="0" marR="0" lvl="0" indent="0" algn="l" rtl="0">
              <a:spcBef>
                <a:spcPts val="0"/>
              </a:spcBef>
              <a:spcAft>
                <a:spcPts val="0"/>
              </a:spcAft>
              <a:buNone/>
            </a:pPr>
            <a:endParaRPr sz="720" b="1">
              <a:solidFill>
                <a:schemeClr val="dk1"/>
              </a:solidFill>
              <a:latin typeface="Calibri"/>
              <a:ea typeface="Calibri"/>
              <a:cs typeface="Calibri"/>
              <a:sym typeface="Calibri"/>
            </a:endParaRPr>
          </a:p>
          <a:p>
            <a:pPr marL="0" marR="0" lvl="0" indent="0" algn="l" rtl="0">
              <a:spcBef>
                <a:spcPts val="0"/>
              </a:spcBef>
              <a:spcAft>
                <a:spcPts val="0"/>
              </a:spcAft>
              <a:buNone/>
            </a:pPr>
            <a:endParaRPr sz="720" b="1">
              <a:solidFill>
                <a:schemeClr val="dk1"/>
              </a:solidFill>
              <a:latin typeface="Calibri"/>
              <a:ea typeface="Calibri"/>
              <a:cs typeface="Calibri"/>
              <a:sym typeface="Calibri"/>
            </a:endParaRPr>
          </a:p>
          <a:p>
            <a:pPr marL="0" marR="0" lvl="0" indent="0" algn="l" rtl="0">
              <a:spcBef>
                <a:spcPts val="0"/>
              </a:spcBef>
              <a:spcAft>
                <a:spcPts val="0"/>
              </a:spcAft>
              <a:buNone/>
            </a:pPr>
            <a:r>
              <a:rPr lang="en-US" sz="947" b="1">
                <a:solidFill>
                  <a:schemeClr val="dk1"/>
                </a:solidFill>
                <a:latin typeface="Calibri"/>
                <a:ea typeface="Calibri"/>
                <a:cs typeface="Calibri"/>
                <a:sym typeface="Calibri"/>
              </a:rPr>
              <a:t>MedHouseVal_Residuals = smf.ols('MedHouseVal ~ HouseAge + AveRooms + AveBedrms + Population + AveOccup + Latitude + Longitude', data).fit().summary().tables[1]</a:t>
            </a:r>
            <a:endParaRPr/>
          </a:p>
        </p:txBody>
      </p:sp>
      <p:sp>
        <p:nvSpPr>
          <p:cNvPr id="258" name="Google Shape;258;g2c11f9159a7_2_75"/>
          <p:cNvSpPr/>
          <p:nvPr/>
        </p:nvSpPr>
        <p:spPr>
          <a:xfrm>
            <a:off x="8451225" y="6057650"/>
            <a:ext cx="596400" cy="235200"/>
          </a:xfrm>
          <a:prstGeom prst="ellipse">
            <a:avLst/>
          </a:prstGeom>
          <a:noFill/>
          <a:ln w="38100" cap="flat" cmpd="sng">
            <a:solidFill>
              <a:schemeClr val="accent5"/>
            </a:solidFill>
            <a:prstDash val="solid"/>
            <a:round/>
            <a:headEnd type="none" w="sm" len="sm"/>
            <a:tailEnd type="none" w="sm" len="sm"/>
          </a:ln>
        </p:spPr>
        <p:txBody>
          <a:bodyPr spcFirstLastPara="1" wrap="square" lIns="47050" tIns="23525" rIns="47050" bIns="23525" anchor="t" anchorCtr="0">
            <a:noAutofit/>
          </a:bodyPr>
          <a:lstStyle/>
          <a:p>
            <a:pPr marL="0" marR="0" lvl="0" indent="0" algn="ctr" rtl="0">
              <a:spcBef>
                <a:spcPts val="0"/>
              </a:spcBef>
              <a:spcAft>
                <a:spcPts val="0"/>
              </a:spcAft>
              <a:buNone/>
            </a:pPr>
            <a:endParaRPr sz="720">
              <a:solidFill>
                <a:schemeClr val="dk1"/>
              </a:solidFill>
              <a:latin typeface="Calibri"/>
              <a:ea typeface="Calibri"/>
              <a:cs typeface="Calibri"/>
              <a:sym typeface="Calibri"/>
            </a:endParaRPr>
          </a:p>
        </p:txBody>
      </p:sp>
      <p:sp>
        <p:nvSpPr>
          <p:cNvPr id="259" name="Google Shape;259;g2c11f9159a7_2_75"/>
          <p:cNvSpPr txBox="1"/>
          <p:nvPr/>
        </p:nvSpPr>
        <p:spPr>
          <a:xfrm>
            <a:off x="1262476" y="1305318"/>
            <a:ext cx="9749849" cy="516808"/>
          </a:xfrm>
          <a:prstGeom prst="rect">
            <a:avLst/>
          </a:prstGeom>
          <a:noFill/>
          <a:ln>
            <a:noFill/>
          </a:ln>
        </p:spPr>
        <p:txBody>
          <a:bodyPr spcFirstLastPara="1" wrap="square" lIns="91425" tIns="45700" rIns="91425" bIns="45700" anchor="t" anchorCtr="0">
            <a:spAutoFit/>
          </a:bodyPr>
          <a:lstStyle/>
          <a:p>
            <a:pPr marL="246345" marR="0" lvl="0" indent="-246345" algn="l" rtl="0">
              <a:spcBef>
                <a:spcPts val="0"/>
              </a:spcBef>
              <a:spcAft>
                <a:spcPts val="0"/>
              </a:spcAft>
              <a:buClr>
                <a:schemeClr val="dk1"/>
              </a:buClr>
              <a:buSzPts val="1379"/>
              <a:buFont typeface="Noto Sans Symbols"/>
              <a:buChar char="▪"/>
            </a:pPr>
            <a:r>
              <a:rPr lang="en-US" sz="1379" b="1">
                <a:solidFill>
                  <a:schemeClr val="dk1"/>
                </a:solidFill>
                <a:latin typeface="Calibri"/>
                <a:ea typeface="Calibri"/>
                <a:cs typeface="Calibri"/>
                <a:sym typeface="Calibri"/>
              </a:rPr>
              <a:t>The FWL Theorem is extremely useful when we are interested in the relationship between two variables, but we still need to control for other factors, as is often the case in causal inference. For Example: </a:t>
            </a:r>
            <a:endParaRPr/>
          </a:p>
        </p:txBody>
      </p:sp>
      <p:sp>
        <p:nvSpPr>
          <p:cNvPr id="260" name="Google Shape;260;g2c11f9159a7_2_75"/>
          <p:cNvSpPr txBox="1"/>
          <p:nvPr/>
        </p:nvSpPr>
        <p:spPr>
          <a:xfrm>
            <a:off x="5438298" y="3739821"/>
            <a:ext cx="1014600" cy="729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79" b="1">
                <a:solidFill>
                  <a:schemeClr val="accent5"/>
                </a:solidFill>
                <a:latin typeface="Calibri"/>
                <a:ea typeface="Calibri"/>
                <a:cs typeface="Calibri"/>
                <a:sym typeface="Calibri"/>
              </a:rPr>
              <a:t>MedInc Residual Model</a:t>
            </a:r>
            <a:endParaRPr/>
          </a:p>
        </p:txBody>
      </p:sp>
      <p:sp>
        <p:nvSpPr>
          <p:cNvPr id="261" name="Google Shape;261;g2c11f9159a7_2_75"/>
          <p:cNvSpPr txBox="1"/>
          <p:nvPr/>
        </p:nvSpPr>
        <p:spPr>
          <a:xfrm>
            <a:off x="5114173" y="6049700"/>
            <a:ext cx="1014600" cy="304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79" b="1">
                <a:solidFill>
                  <a:schemeClr val="accent2"/>
                </a:solidFill>
                <a:latin typeface="Calibri"/>
                <a:ea typeface="Calibri"/>
                <a:cs typeface="Calibri"/>
                <a:sym typeface="Calibri"/>
              </a:rPr>
              <a:t>FWL Proof</a:t>
            </a:r>
            <a:endParaRPr/>
          </a:p>
        </p:txBody>
      </p:sp>
      <p:cxnSp>
        <p:nvCxnSpPr>
          <p:cNvPr id="262" name="Google Shape;262;g2c11f9159a7_2_75"/>
          <p:cNvCxnSpPr/>
          <p:nvPr/>
        </p:nvCxnSpPr>
        <p:spPr>
          <a:xfrm rot="10800000" flipH="1">
            <a:off x="6588100" y="4005075"/>
            <a:ext cx="709500" cy="9900"/>
          </a:xfrm>
          <a:prstGeom prst="straightConnector1">
            <a:avLst/>
          </a:prstGeom>
          <a:noFill/>
          <a:ln w="50800" cap="flat" cmpd="sng">
            <a:solidFill>
              <a:schemeClr val="accent5"/>
            </a:solidFill>
            <a:prstDash val="solid"/>
            <a:miter lim="800000"/>
            <a:headEnd type="none" w="sm" len="sm"/>
            <a:tailEnd type="triangle" w="med" len="med"/>
          </a:ln>
        </p:spPr>
      </p:cxnSp>
      <p:cxnSp>
        <p:nvCxnSpPr>
          <p:cNvPr id="263" name="Google Shape;263;g2c11f9159a7_2_75"/>
          <p:cNvCxnSpPr/>
          <p:nvPr/>
        </p:nvCxnSpPr>
        <p:spPr>
          <a:xfrm>
            <a:off x="6830961" y="4848470"/>
            <a:ext cx="549600" cy="0"/>
          </a:xfrm>
          <a:prstGeom prst="straightConnector1">
            <a:avLst/>
          </a:prstGeom>
          <a:noFill/>
          <a:ln w="50800" cap="flat" cmpd="sng">
            <a:solidFill>
              <a:srgbClr val="FF0000"/>
            </a:solidFill>
            <a:prstDash val="solid"/>
            <a:miter lim="800000"/>
            <a:headEnd type="none" w="sm" len="sm"/>
            <a:tailEnd type="triangle" w="med" len="med"/>
          </a:ln>
        </p:spPr>
      </p:cxnSp>
      <p:cxnSp>
        <p:nvCxnSpPr>
          <p:cNvPr id="264" name="Google Shape;264;g2c11f9159a7_2_75"/>
          <p:cNvCxnSpPr/>
          <p:nvPr/>
        </p:nvCxnSpPr>
        <p:spPr>
          <a:xfrm rot="10800000" flipH="1">
            <a:off x="6166386" y="6197924"/>
            <a:ext cx="1085700" cy="3300"/>
          </a:xfrm>
          <a:prstGeom prst="straightConnector1">
            <a:avLst/>
          </a:prstGeom>
          <a:noFill/>
          <a:ln w="50800" cap="flat" cmpd="sng">
            <a:solidFill>
              <a:schemeClr val="accent2"/>
            </a:solidFill>
            <a:prstDash val="solid"/>
            <a:miter lim="800000"/>
            <a:headEnd type="none" w="sm" len="sm"/>
            <a:tailEnd type="triangle" w="med" len="med"/>
          </a:ln>
        </p:spPr>
      </p:cxnSp>
      <p:sp>
        <p:nvSpPr>
          <p:cNvPr id="265" name="Google Shape;265;g2c11f9159a7_2_75"/>
          <p:cNvSpPr txBox="1"/>
          <p:nvPr/>
        </p:nvSpPr>
        <p:spPr>
          <a:xfrm>
            <a:off x="1220129" y="3321006"/>
            <a:ext cx="1739100" cy="570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52" b="1">
                <a:solidFill>
                  <a:schemeClr val="dk1"/>
                </a:solidFill>
                <a:latin typeface="Calibri"/>
                <a:ea typeface="Calibri"/>
                <a:cs typeface="Calibri"/>
                <a:sym typeface="Calibri"/>
              </a:rPr>
              <a:t>Multivariate Model</a:t>
            </a:r>
            <a:endParaRPr/>
          </a:p>
        </p:txBody>
      </p:sp>
      <p:cxnSp>
        <p:nvCxnSpPr>
          <p:cNvPr id="266" name="Google Shape;266;g2c11f9159a7_2_75"/>
          <p:cNvCxnSpPr>
            <a:cxnSpLocks/>
            <a:stCxn id="255" idx="4"/>
          </p:cNvCxnSpPr>
          <p:nvPr/>
        </p:nvCxnSpPr>
        <p:spPr>
          <a:xfrm rot="16200000" flipH="1">
            <a:off x="4391662" y="2328813"/>
            <a:ext cx="2327650" cy="6381025"/>
          </a:xfrm>
          <a:prstGeom prst="bentConnector2">
            <a:avLst/>
          </a:prstGeom>
          <a:noFill/>
          <a:ln w="28575" cap="flat" cmpd="sng">
            <a:solidFill>
              <a:schemeClr val="accent1"/>
            </a:solidFill>
            <a:prstDash val="solid"/>
            <a:miter lim="800000"/>
            <a:headEnd type="none" w="sm" len="sm"/>
            <a:tailEnd type="none" w="sm" len="sm"/>
          </a:ln>
        </p:spPr>
      </p:cxnSp>
      <p:cxnSp>
        <p:nvCxnSpPr>
          <p:cNvPr id="267" name="Google Shape;267;g2c11f9159a7_2_75"/>
          <p:cNvCxnSpPr>
            <a:cxnSpLocks/>
            <a:endCxn id="258" idx="4"/>
          </p:cNvCxnSpPr>
          <p:nvPr/>
        </p:nvCxnSpPr>
        <p:spPr>
          <a:xfrm flipV="1">
            <a:off x="8749425" y="6292850"/>
            <a:ext cx="0" cy="390301"/>
          </a:xfrm>
          <a:prstGeom prst="straightConnector1">
            <a:avLst/>
          </a:prstGeom>
          <a:noFill/>
          <a:ln w="28575" cap="flat" cmpd="sng">
            <a:solidFill>
              <a:schemeClr val="accent1"/>
            </a:solidFill>
            <a:prstDash val="solid"/>
            <a:miter lim="800000"/>
            <a:headEnd type="none" w="sm" len="sm"/>
            <a:tailEnd type="triangle" w="med" len="med"/>
          </a:ln>
        </p:spPr>
      </p:cxnSp>
      <p:sp>
        <p:nvSpPr>
          <p:cNvPr id="268" name="Google Shape;268;g2c11f9159a7_2_75"/>
          <p:cNvSpPr txBox="1"/>
          <p:nvPr/>
        </p:nvSpPr>
        <p:spPr>
          <a:xfrm>
            <a:off x="5684625" y="4561638"/>
            <a:ext cx="1014600" cy="941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79" b="1">
                <a:solidFill>
                  <a:srgbClr val="FF0000"/>
                </a:solidFill>
                <a:latin typeface="Calibri"/>
                <a:ea typeface="Calibri"/>
                <a:cs typeface="Calibri"/>
                <a:sym typeface="Calibri"/>
              </a:rPr>
              <a:t>MedHouseVal Residual Model</a:t>
            </a:r>
            <a:endParaRPr>
              <a:solidFill>
                <a:srgbClr val="FF0000"/>
              </a:solidFill>
            </a:endParaRPr>
          </a:p>
        </p:txBody>
      </p:sp>
      <p:sp>
        <p:nvSpPr>
          <p:cNvPr id="269" name="Google Shape;269;g2c11f9159a7_2_75"/>
          <p:cNvSpPr txBox="1"/>
          <p:nvPr/>
        </p:nvSpPr>
        <p:spPr>
          <a:xfrm>
            <a:off x="8288679" y="5423331"/>
            <a:ext cx="1739100" cy="331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52" b="1">
                <a:solidFill>
                  <a:schemeClr val="dk1"/>
                </a:solidFill>
                <a:latin typeface="Calibri"/>
                <a:ea typeface="Calibri"/>
                <a:cs typeface="Calibri"/>
                <a:sym typeface="Calibri"/>
              </a:rPr>
              <a:t>Univariate Model</a:t>
            </a:r>
            <a:endParaRPr/>
          </a:p>
        </p:txBody>
      </p:sp>
      <p:sp>
        <p:nvSpPr>
          <p:cNvPr id="270" name="Google Shape;270;g2c11f9159a7_2_75"/>
          <p:cNvSpPr txBox="1"/>
          <p:nvPr/>
        </p:nvSpPr>
        <p:spPr>
          <a:xfrm>
            <a:off x="9866700" y="5341900"/>
            <a:ext cx="23253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US" sz="947" b="1">
                <a:solidFill>
                  <a:schemeClr val="dk1"/>
                </a:solidFill>
                <a:latin typeface="Calibri"/>
                <a:ea typeface="Calibri"/>
                <a:cs typeface="Calibri"/>
                <a:sym typeface="Calibri"/>
              </a:rPr>
              <a:t>Univarite_Model = smf.ols(‘MedHouseVal_Residuals ~ MedInc_Residuals',data).fit().resid</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9"/>
          <p:cNvSpPr txBox="1">
            <a:spLocks noGrp="1"/>
          </p:cNvSpPr>
          <p:nvPr>
            <p:ph type="title"/>
          </p:nvPr>
        </p:nvSpPr>
        <p:spPr>
          <a:xfrm>
            <a:off x="656487" y="4483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solidFill>
                  <a:srgbClr val="151C77"/>
                </a:solidFill>
              </a:rPr>
              <a:t>DML Result</a:t>
            </a:r>
            <a:endParaRPr>
              <a:solidFill>
                <a:srgbClr val="151C77"/>
              </a:solidFill>
            </a:endParaRPr>
          </a:p>
        </p:txBody>
      </p:sp>
      <p:sp>
        <p:nvSpPr>
          <p:cNvPr id="276" name="Google Shape;276;p9"/>
          <p:cNvSpPr txBox="1">
            <a:spLocks noGrp="1"/>
          </p:cNvSpPr>
          <p:nvPr>
            <p:ph type="sldNum" idx="12"/>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7F7F7F"/>
                </a:solidFill>
                <a:latin typeface="Calibri"/>
                <a:ea typeface="Calibri"/>
                <a:cs typeface="Calibri"/>
                <a:sym typeface="Calibri"/>
              </a:rPr>
              <a:t>9</a:t>
            </a:fld>
            <a:endParaRPr sz="1200">
              <a:solidFill>
                <a:srgbClr val="808080"/>
              </a:solidFill>
              <a:latin typeface="Calibri"/>
              <a:ea typeface="Calibri"/>
              <a:cs typeface="Calibri"/>
              <a:sym typeface="Calibri"/>
            </a:endParaRPr>
          </a:p>
        </p:txBody>
      </p:sp>
      <p:sp>
        <p:nvSpPr>
          <p:cNvPr id="277" name="Google Shape;277;p9"/>
          <p:cNvSpPr txBox="1">
            <a:spLocks noGrp="1"/>
          </p:cNvSpPr>
          <p:nvPr>
            <p:ph type="body" idx="1"/>
          </p:nvPr>
        </p:nvSpPr>
        <p:spPr>
          <a:xfrm>
            <a:off x="1019913" y="1092690"/>
            <a:ext cx="10700006" cy="1406700"/>
          </a:xfrm>
          <a:prstGeom prst="rect">
            <a:avLst/>
          </a:prstGeom>
          <a:noFill/>
          <a:ln>
            <a:noFill/>
          </a:ln>
        </p:spPr>
        <p:txBody>
          <a:bodyPr spcFirstLastPara="1" wrap="square" lIns="91425" tIns="45700" rIns="91425" bIns="45700" anchor="t" anchorCtr="0">
            <a:normAutofit fontScale="92500"/>
          </a:bodyPr>
          <a:lstStyle/>
          <a:p>
            <a:pPr marL="228600" lvl="0" indent="-223453" algn="l" rtl="0">
              <a:lnSpc>
                <a:spcPct val="90000"/>
              </a:lnSpc>
              <a:spcBef>
                <a:spcPts val="0"/>
              </a:spcBef>
              <a:spcAft>
                <a:spcPts val="0"/>
              </a:spcAft>
              <a:buClr>
                <a:schemeClr val="dk1"/>
              </a:buClr>
              <a:buSzPct val="100000"/>
              <a:buChar char="•"/>
            </a:pPr>
            <a:r>
              <a:rPr lang="en-US" sz="1324" b="1" u="sng" dirty="0">
                <a:latin typeface="+mn-lt"/>
              </a:rPr>
              <a:t>The FWL theorem </a:t>
            </a:r>
            <a:r>
              <a:rPr lang="en-US" sz="1324" b="1" u="sng" dirty="0" err="1">
                <a:latin typeface="+mn-lt"/>
              </a:rPr>
              <a:t>paritals</a:t>
            </a:r>
            <a:r>
              <a:rPr lang="en-US" sz="1324" b="1" u="sng" dirty="0">
                <a:latin typeface="+mn-lt"/>
              </a:rPr>
              <a:t> out the variation (keeps the residuals) in the treatment variable and the outcome variable of interest that is explained by the additional covariates, and then use the remaining variation (residuals) to explain the key relationship of Interest.</a:t>
            </a:r>
            <a:endParaRPr sz="2917" b="1" dirty="0">
              <a:latin typeface="+mn-lt"/>
            </a:endParaRPr>
          </a:p>
          <a:p>
            <a:pPr marL="228600" lvl="0" indent="-223453" algn="l" rtl="0">
              <a:lnSpc>
                <a:spcPct val="90000"/>
              </a:lnSpc>
              <a:spcBef>
                <a:spcPts val="1000"/>
              </a:spcBef>
              <a:spcAft>
                <a:spcPts val="0"/>
              </a:spcAft>
              <a:buClr>
                <a:schemeClr val="dk1"/>
              </a:buClr>
              <a:buSzPct val="100000"/>
              <a:buChar char="•"/>
            </a:pPr>
            <a:r>
              <a:rPr lang="en-US" sz="1324" b="1" dirty="0">
                <a:latin typeface="+mn-lt"/>
              </a:rPr>
              <a:t>This Model can now be used to help compute the ATE (Average Treatment Effect). (***Getting the ATE value is the whole purpose of DML</a:t>
            </a:r>
            <a:r>
              <a:rPr lang="en-US" sz="1324" dirty="0">
                <a:latin typeface="+mn-lt"/>
              </a:rPr>
              <a:t>***)</a:t>
            </a:r>
            <a:endParaRPr sz="1324" dirty="0">
              <a:latin typeface="+mn-lt"/>
            </a:endParaRPr>
          </a:p>
          <a:p>
            <a:pPr marL="228600" lvl="0" indent="-223453" algn="l" rtl="0">
              <a:lnSpc>
                <a:spcPct val="90000"/>
              </a:lnSpc>
              <a:spcBef>
                <a:spcPts val="1000"/>
              </a:spcBef>
              <a:spcAft>
                <a:spcPts val="0"/>
              </a:spcAft>
              <a:buSzPct val="100000"/>
              <a:buChar char="•"/>
            </a:pPr>
            <a:r>
              <a:rPr lang="en-US" sz="1324" b="1" dirty="0">
                <a:latin typeface="+mn-lt"/>
              </a:rPr>
              <a:t>The example below is a very basic example of the steps to performing DML, I would still suggest using an established library while doing analysis. </a:t>
            </a:r>
            <a:endParaRPr sz="1324" dirty="0">
              <a:latin typeface="+mn-lt"/>
            </a:endParaRPr>
          </a:p>
          <a:p>
            <a:pPr marL="228600" lvl="0" indent="-151955" algn="l" rtl="0">
              <a:lnSpc>
                <a:spcPct val="90000"/>
              </a:lnSpc>
              <a:spcBef>
                <a:spcPts val="1000"/>
              </a:spcBef>
              <a:spcAft>
                <a:spcPts val="0"/>
              </a:spcAft>
              <a:buClr>
                <a:schemeClr val="dk1"/>
              </a:buClr>
              <a:buSzPct val="100000"/>
              <a:buNone/>
            </a:pPr>
            <a:endParaRPr sz="1207" u="sng" dirty="0"/>
          </a:p>
          <a:p>
            <a:pPr marL="0" lvl="0" indent="0" algn="l" rtl="0">
              <a:lnSpc>
                <a:spcPct val="90000"/>
              </a:lnSpc>
              <a:spcBef>
                <a:spcPts val="1000"/>
              </a:spcBef>
              <a:spcAft>
                <a:spcPts val="0"/>
              </a:spcAft>
              <a:buClr>
                <a:schemeClr val="dk1"/>
              </a:buClr>
              <a:buSzPct val="100000"/>
              <a:buNone/>
            </a:pPr>
            <a:endParaRPr sz="1207" u="sng" dirty="0"/>
          </a:p>
        </p:txBody>
      </p:sp>
      <p:sp>
        <p:nvSpPr>
          <p:cNvPr id="278" name="Google Shape;278;p9"/>
          <p:cNvSpPr txBox="1"/>
          <p:nvPr/>
        </p:nvSpPr>
        <p:spPr>
          <a:xfrm>
            <a:off x="289338" y="2749678"/>
            <a:ext cx="6098400" cy="3119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35" b="1" dirty="0">
                <a:solidFill>
                  <a:srgbClr val="000000"/>
                </a:solidFill>
                <a:latin typeface="Arial"/>
                <a:ea typeface="Arial"/>
                <a:cs typeface="Arial"/>
                <a:sym typeface="Arial"/>
              </a:rPr>
              <a:t># Define the outcome variable (y) and treatment variable (T)</a:t>
            </a:r>
            <a:endParaRPr sz="1035"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35" b="1" dirty="0">
                <a:solidFill>
                  <a:srgbClr val="000000"/>
                </a:solidFill>
                <a:latin typeface="Arial"/>
                <a:ea typeface="Arial"/>
                <a:cs typeface="Arial"/>
                <a:sym typeface="Arial"/>
              </a:rPr>
              <a:t>y = '</a:t>
            </a:r>
            <a:r>
              <a:rPr lang="en-US" sz="1035" b="1" dirty="0" err="1">
                <a:solidFill>
                  <a:srgbClr val="000000"/>
                </a:solidFill>
                <a:latin typeface="Arial"/>
                <a:ea typeface="Arial"/>
                <a:cs typeface="Arial"/>
                <a:sym typeface="Arial"/>
              </a:rPr>
              <a:t>MedHouseVal</a:t>
            </a:r>
            <a:r>
              <a:rPr lang="en-US" sz="1035" b="1" dirty="0">
                <a:solidFill>
                  <a:srgbClr val="000000"/>
                </a:solidFill>
                <a:latin typeface="Arial"/>
                <a:ea typeface="Arial"/>
                <a:cs typeface="Arial"/>
                <a:sym typeface="Arial"/>
              </a:rPr>
              <a:t>'</a:t>
            </a:r>
            <a:endParaRPr sz="1035"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35" b="1" dirty="0">
                <a:solidFill>
                  <a:srgbClr val="000000"/>
                </a:solidFill>
                <a:latin typeface="Arial"/>
                <a:ea typeface="Arial"/>
                <a:cs typeface="Arial"/>
                <a:sym typeface="Arial"/>
              </a:rPr>
              <a:t>x = '</a:t>
            </a:r>
            <a:r>
              <a:rPr lang="en-US" sz="1035" b="1" dirty="0" err="1">
                <a:solidFill>
                  <a:srgbClr val="000000"/>
                </a:solidFill>
                <a:latin typeface="Arial"/>
                <a:ea typeface="Arial"/>
                <a:cs typeface="Arial"/>
                <a:sym typeface="Arial"/>
              </a:rPr>
              <a:t>MedInc</a:t>
            </a:r>
            <a:r>
              <a:rPr lang="en-US" sz="1035" b="1" dirty="0">
                <a:solidFill>
                  <a:srgbClr val="000000"/>
                </a:solidFill>
                <a:latin typeface="Arial"/>
                <a:ea typeface="Arial"/>
                <a:cs typeface="Arial"/>
                <a:sym typeface="Arial"/>
              </a:rPr>
              <a:t>'</a:t>
            </a:r>
            <a:endParaRPr sz="1035"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35" b="1" dirty="0">
                <a:solidFill>
                  <a:srgbClr val="000000"/>
                </a:solidFill>
                <a:latin typeface="Arial"/>
                <a:ea typeface="Arial"/>
                <a:cs typeface="Arial"/>
                <a:sym typeface="Arial"/>
              </a:rPr>
              <a:t>v = </a:t>
            </a:r>
            <a:r>
              <a:rPr lang="en-US" sz="1035" b="1" dirty="0" err="1">
                <a:solidFill>
                  <a:srgbClr val="000000"/>
                </a:solidFill>
                <a:latin typeface="Arial"/>
                <a:ea typeface="Arial"/>
                <a:cs typeface="Arial"/>
                <a:sym typeface="Arial"/>
              </a:rPr>
              <a:t>data.columns.difference</a:t>
            </a:r>
            <a:r>
              <a:rPr lang="en-US" sz="1035" b="1" dirty="0">
                <a:solidFill>
                  <a:srgbClr val="000000"/>
                </a:solidFill>
                <a:latin typeface="Arial"/>
                <a:ea typeface="Arial"/>
                <a:cs typeface="Arial"/>
                <a:sym typeface="Arial"/>
              </a:rPr>
              <a:t>([y, x])</a:t>
            </a:r>
            <a:endParaRPr sz="1035"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35" b="1" dirty="0">
                <a:solidFill>
                  <a:schemeClr val="dk1"/>
                </a:solidFill>
                <a:latin typeface="Calibri"/>
                <a:ea typeface="Calibri"/>
                <a:cs typeface="Calibri"/>
                <a:sym typeface="Calibri"/>
              </a:rPr>
              <a:t> </a:t>
            </a:r>
            <a:endParaRPr sz="1035"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35" b="1" dirty="0">
                <a:solidFill>
                  <a:srgbClr val="000000"/>
                </a:solidFill>
                <a:latin typeface="Arial"/>
                <a:ea typeface="Arial"/>
                <a:cs typeface="Arial"/>
                <a:sym typeface="Arial"/>
              </a:rPr>
              <a:t># Assume you have defined your ML models </a:t>
            </a:r>
            <a:r>
              <a:rPr lang="en-US" sz="1035" b="1" dirty="0" err="1">
                <a:solidFill>
                  <a:srgbClr val="000000"/>
                </a:solidFill>
                <a:latin typeface="Arial"/>
                <a:ea typeface="Arial"/>
                <a:cs typeface="Arial"/>
                <a:sym typeface="Arial"/>
              </a:rPr>
              <a:t>M_y</a:t>
            </a:r>
            <a:r>
              <a:rPr lang="en-US" sz="1035" b="1" dirty="0">
                <a:solidFill>
                  <a:srgbClr val="000000"/>
                </a:solidFill>
                <a:latin typeface="Arial"/>
                <a:ea typeface="Arial"/>
                <a:cs typeface="Arial"/>
                <a:sym typeface="Arial"/>
              </a:rPr>
              <a:t> and M_T</a:t>
            </a:r>
            <a:endParaRPr sz="1035"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35" b="1" dirty="0" err="1">
                <a:solidFill>
                  <a:srgbClr val="000000"/>
                </a:solidFill>
                <a:latin typeface="Arial"/>
                <a:ea typeface="Arial"/>
                <a:cs typeface="Arial"/>
                <a:sym typeface="Arial"/>
              </a:rPr>
              <a:t>M_y</a:t>
            </a:r>
            <a:r>
              <a:rPr lang="en-US" sz="1035" b="1" dirty="0">
                <a:solidFill>
                  <a:srgbClr val="000000"/>
                </a:solidFill>
                <a:latin typeface="Arial"/>
                <a:ea typeface="Arial"/>
                <a:cs typeface="Arial"/>
                <a:sym typeface="Arial"/>
              </a:rPr>
              <a:t> = </a:t>
            </a:r>
            <a:r>
              <a:rPr lang="en-US" sz="1035" b="1" dirty="0" err="1">
                <a:solidFill>
                  <a:srgbClr val="000000"/>
                </a:solidFill>
                <a:latin typeface="Arial"/>
                <a:ea typeface="Arial"/>
                <a:cs typeface="Arial"/>
                <a:sym typeface="Arial"/>
              </a:rPr>
              <a:t>XGBRegressor</a:t>
            </a:r>
            <a:r>
              <a:rPr lang="en-US" sz="1035" b="1" dirty="0">
                <a:solidFill>
                  <a:srgbClr val="000000"/>
                </a:solidFill>
                <a:latin typeface="Arial"/>
                <a:ea typeface="Arial"/>
                <a:cs typeface="Arial"/>
                <a:sym typeface="Arial"/>
              </a:rPr>
              <a:t>()</a:t>
            </a:r>
            <a:endParaRPr sz="1035"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35" b="1" dirty="0" err="1">
                <a:solidFill>
                  <a:srgbClr val="000000"/>
                </a:solidFill>
                <a:latin typeface="Arial"/>
                <a:ea typeface="Arial"/>
                <a:cs typeface="Arial"/>
                <a:sym typeface="Arial"/>
              </a:rPr>
              <a:t>M_x</a:t>
            </a:r>
            <a:r>
              <a:rPr lang="en-US" sz="1035" b="1" dirty="0">
                <a:solidFill>
                  <a:srgbClr val="000000"/>
                </a:solidFill>
                <a:latin typeface="Arial"/>
                <a:ea typeface="Arial"/>
                <a:cs typeface="Arial"/>
                <a:sym typeface="Arial"/>
              </a:rPr>
              <a:t> = </a:t>
            </a:r>
            <a:r>
              <a:rPr lang="en-US" sz="1035" b="1" dirty="0" err="1">
                <a:solidFill>
                  <a:srgbClr val="000000"/>
                </a:solidFill>
                <a:latin typeface="Arial"/>
                <a:ea typeface="Arial"/>
                <a:cs typeface="Arial"/>
                <a:sym typeface="Arial"/>
              </a:rPr>
              <a:t>XGBRegressor</a:t>
            </a:r>
            <a:r>
              <a:rPr lang="en-US" sz="1035" b="1" dirty="0">
                <a:solidFill>
                  <a:srgbClr val="000000"/>
                </a:solidFill>
                <a:latin typeface="Arial"/>
                <a:ea typeface="Arial"/>
                <a:cs typeface="Arial"/>
                <a:sym typeface="Arial"/>
              </a:rPr>
              <a:t>()</a:t>
            </a:r>
            <a:endParaRPr sz="1035"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35" b="1" dirty="0">
                <a:solidFill>
                  <a:schemeClr val="dk1"/>
                </a:solidFill>
                <a:latin typeface="Calibri"/>
                <a:ea typeface="Calibri"/>
                <a:cs typeface="Calibri"/>
                <a:sym typeface="Calibri"/>
              </a:rPr>
              <a:t> </a:t>
            </a:r>
            <a:endParaRPr sz="1035"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35" b="1" dirty="0">
                <a:solidFill>
                  <a:srgbClr val="000000"/>
                </a:solidFill>
                <a:latin typeface="Arial"/>
                <a:ea typeface="Arial"/>
                <a:cs typeface="Arial"/>
                <a:sym typeface="Arial"/>
              </a:rPr>
              <a:t># Predict residuals using cross-validated predictions</a:t>
            </a:r>
            <a:endParaRPr sz="1035"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35" b="1" dirty="0">
                <a:solidFill>
                  <a:srgbClr val="000000"/>
                </a:solidFill>
                <a:latin typeface="Arial"/>
                <a:ea typeface="Arial"/>
                <a:cs typeface="Arial"/>
                <a:sym typeface="Arial"/>
              </a:rPr>
              <a:t>data['</a:t>
            </a:r>
            <a:r>
              <a:rPr lang="en-US" sz="1035" b="1" dirty="0" err="1">
                <a:solidFill>
                  <a:srgbClr val="000000"/>
                </a:solidFill>
                <a:latin typeface="Arial"/>
                <a:ea typeface="Arial"/>
                <a:cs typeface="Arial"/>
                <a:sym typeface="Arial"/>
              </a:rPr>
              <a:t>y_residual</a:t>
            </a:r>
            <a:r>
              <a:rPr lang="en-US" sz="1035" b="1" dirty="0">
                <a:solidFill>
                  <a:srgbClr val="000000"/>
                </a:solidFill>
                <a:latin typeface="Arial"/>
                <a:ea typeface="Arial"/>
                <a:cs typeface="Arial"/>
                <a:sym typeface="Arial"/>
              </a:rPr>
              <a:t>'] = data[y] - </a:t>
            </a:r>
            <a:r>
              <a:rPr lang="en-US" sz="1035" b="1" dirty="0" err="1">
                <a:solidFill>
                  <a:srgbClr val="000000"/>
                </a:solidFill>
                <a:latin typeface="Arial"/>
                <a:ea typeface="Arial"/>
                <a:cs typeface="Arial"/>
                <a:sym typeface="Arial"/>
              </a:rPr>
              <a:t>cross_val_predict</a:t>
            </a:r>
            <a:r>
              <a:rPr lang="en-US" sz="1035" b="1" dirty="0">
                <a:solidFill>
                  <a:srgbClr val="000000"/>
                </a:solidFill>
                <a:latin typeface="Arial"/>
                <a:ea typeface="Arial"/>
                <a:cs typeface="Arial"/>
                <a:sym typeface="Arial"/>
              </a:rPr>
              <a:t>(</a:t>
            </a:r>
            <a:r>
              <a:rPr lang="en-US" sz="1035" b="1" dirty="0" err="1">
                <a:solidFill>
                  <a:srgbClr val="000000"/>
                </a:solidFill>
                <a:latin typeface="Arial"/>
                <a:ea typeface="Arial"/>
                <a:cs typeface="Arial"/>
                <a:sym typeface="Arial"/>
              </a:rPr>
              <a:t>M_y</a:t>
            </a:r>
            <a:r>
              <a:rPr lang="en-US" sz="1035" b="1" dirty="0">
                <a:solidFill>
                  <a:srgbClr val="000000"/>
                </a:solidFill>
                <a:latin typeface="Arial"/>
                <a:ea typeface="Arial"/>
                <a:cs typeface="Arial"/>
                <a:sym typeface="Arial"/>
              </a:rPr>
              <a:t>, data[v], data[y], cv=3)</a:t>
            </a:r>
            <a:endParaRPr sz="1035"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35" b="1" dirty="0">
                <a:solidFill>
                  <a:srgbClr val="000000"/>
                </a:solidFill>
                <a:latin typeface="Arial"/>
                <a:ea typeface="Arial"/>
                <a:cs typeface="Arial"/>
                <a:sym typeface="Arial"/>
              </a:rPr>
              <a:t>data['</a:t>
            </a:r>
            <a:r>
              <a:rPr lang="en-US" sz="1035" b="1" dirty="0" err="1">
                <a:solidFill>
                  <a:srgbClr val="000000"/>
                </a:solidFill>
                <a:latin typeface="Arial"/>
                <a:ea typeface="Arial"/>
                <a:cs typeface="Arial"/>
                <a:sym typeface="Arial"/>
              </a:rPr>
              <a:t>x_residual</a:t>
            </a:r>
            <a:r>
              <a:rPr lang="en-US" sz="1035" b="1" dirty="0">
                <a:solidFill>
                  <a:srgbClr val="000000"/>
                </a:solidFill>
                <a:latin typeface="Arial"/>
                <a:ea typeface="Arial"/>
                <a:cs typeface="Arial"/>
                <a:sym typeface="Arial"/>
              </a:rPr>
              <a:t>'] = data[x] - </a:t>
            </a:r>
            <a:r>
              <a:rPr lang="en-US" sz="1035" b="1" dirty="0" err="1">
                <a:solidFill>
                  <a:srgbClr val="000000"/>
                </a:solidFill>
                <a:latin typeface="Arial"/>
                <a:ea typeface="Arial"/>
                <a:cs typeface="Arial"/>
                <a:sym typeface="Arial"/>
              </a:rPr>
              <a:t>cross_val_predict</a:t>
            </a:r>
            <a:r>
              <a:rPr lang="en-US" sz="1035" b="1" dirty="0">
                <a:solidFill>
                  <a:srgbClr val="000000"/>
                </a:solidFill>
                <a:latin typeface="Arial"/>
                <a:ea typeface="Arial"/>
                <a:cs typeface="Arial"/>
                <a:sym typeface="Arial"/>
              </a:rPr>
              <a:t>(</a:t>
            </a:r>
            <a:r>
              <a:rPr lang="en-US" sz="1035" b="1" dirty="0" err="1">
                <a:solidFill>
                  <a:srgbClr val="000000"/>
                </a:solidFill>
                <a:latin typeface="Arial"/>
                <a:ea typeface="Arial"/>
                <a:cs typeface="Arial"/>
                <a:sym typeface="Arial"/>
              </a:rPr>
              <a:t>M_x</a:t>
            </a:r>
            <a:r>
              <a:rPr lang="en-US" sz="1035" b="1" dirty="0">
                <a:solidFill>
                  <a:srgbClr val="000000"/>
                </a:solidFill>
                <a:latin typeface="Arial"/>
                <a:ea typeface="Arial"/>
                <a:cs typeface="Arial"/>
                <a:sym typeface="Arial"/>
              </a:rPr>
              <a:t>, data[v], data[x], cv=3)</a:t>
            </a:r>
            <a:endParaRPr sz="1035"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35" b="1" dirty="0">
                <a:solidFill>
                  <a:schemeClr val="dk1"/>
                </a:solidFill>
                <a:latin typeface="Calibri"/>
                <a:ea typeface="Calibri"/>
                <a:cs typeface="Calibri"/>
                <a:sym typeface="Calibri"/>
              </a:rPr>
              <a:t> </a:t>
            </a:r>
            <a:endParaRPr sz="1035"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35" b="1" dirty="0">
                <a:solidFill>
                  <a:srgbClr val="000000"/>
                </a:solidFill>
                <a:latin typeface="Arial"/>
                <a:ea typeface="Arial"/>
                <a:cs typeface="Arial"/>
                <a:sym typeface="Arial"/>
              </a:rPr>
              <a:t># Fit the final ATE model using residuals</a:t>
            </a:r>
            <a:endParaRPr sz="1035"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35" b="1" dirty="0" err="1">
                <a:solidFill>
                  <a:srgbClr val="000000"/>
                </a:solidFill>
                <a:latin typeface="Arial"/>
                <a:ea typeface="Arial"/>
                <a:cs typeface="Arial"/>
                <a:sym typeface="Arial"/>
              </a:rPr>
              <a:t>ATE_model</a:t>
            </a:r>
            <a:r>
              <a:rPr lang="en-US" sz="1035" b="1" dirty="0">
                <a:solidFill>
                  <a:srgbClr val="000000"/>
                </a:solidFill>
                <a:latin typeface="Arial"/>
                <a:ea typeface="Arial"/>
                <a:cs typeface="Arial"/>
                <a:sym typeface="Arial"/>
              </a:rPr>
              <a:t> = </a:t>
            </a:r>
            <a:r>
              <a:rPr lang="en-US" sz="1035" b="1" dirty="0" err="1">
                <a:solidFill>
                  <a:srgbClr val="000000"/>
                </a:solidFill>
                <a:latin typeface="Arial"/>
                <a:ea typeface="Arial"/>
                <a:cs typeface="Arial"/>
                <a:sym typeface="Arial"/>
              </a:rPr>
              <a:t>smf.ols</a:t>
            </a:r>
            <a:r>
              <a:rPr lang="en-US" sz="1035" b="1" dirty="0">
                <a:solidFill>
                  <a:srgbClr val="000000"/>
                </a:solidFill>
                <a:latin typeface="Arial"/>
                <a:ea typeface="Arial"/>
                <a:cs typeface="Arial"/>
                <a:sym typeface="Arial"/>
              </a:rPr>
              <a:t>(formula='</a:t>
            </a:r>
            <a:r>
              <a:rPr lang="en-US" sz="1035" b="1" dirty="0" err="1">
                <a:solidFill>
                  <a:srgbClr val="000000"/>
                </a:solidFill>
                <a:latin typeface="Arial"/>
                <a:ea typeface="Arial"/>
                <a:cs typeface="Arial"/>
                <a:sym typeface="Arial"/>
              </a:rPr>
              <a:t>y_residual</a:t>
            </a:r>
            <a:r>
              <a:rPr lang="en-US" sz="1035" b="1" dirty="0">
                <a:solidFill>
                  <a:srgbClr val="000000"/>
                </a:solidFill>
                <a:latin typeface="Arial"/>
                <a:ea typeface="Arial"/>
                <a:cs typeface="Arial"/>
                <a:sym typeface="Arial"/>
              </a:rPr>
              <a:t> ~ 1 + </a:t>
            </a:r>
            <a:r>
              <a:rPr lang="en-US" sz="1035" b="1" dirty="0" err="1">
                <a:solidFill>
                  <a:srgbClr val="000000"/>
                </a:solidFill>
                <a:latin typeface="Arial"/>
                <a:ea typeface="Arial"/>
                <a:cs typeface="Arial"/>
                <a:sym typeface="Arial"/>
              </a:rPr>
              <a:t>x_residual</a:t>
            </a:r>
            <a:r>
              <a:rPr lang="en-US" sz="1035" b="1" dirty="0">
                <a:solidFill>
                  <a:srgbClr val="000000"/>
                </a:solidFill>
                <a:latin typeface="Arial"/>
                <a:ea typeface="Arial"/>
                <a:cs typeface="Arial"/>
                <a:sym typeface="Arial"/>
              </a:rPr>
              <a:t>', data=data).fit()</a:t>
            </a:r>
            <a:endParaRPr sz="1035"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35" b="1" dirty="0">
                <a:solidFill>
                  <a:schemeClr val="dk1"/>
                </a:solidFill>
                <a:latin typeface="Calibri"/>
                <a:ea typeface="Calibri"/>
                <a:cs typeface="Calibri"/>
                <a:sym typeface="Calibri"/>
              </a:rPr>
              <a:t> </a:t>
            </a:r>
            <a:endParaRPr sz="1035"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35" b="1" dirty="0">
                <a:solidFill>
                  <a:srgbClr val="000000"/>
                </a:solidFill>
                <a:latin typeface="Arial"/>
                <a:ea typeface="Arial"/>
                <a:cs typeface="Arial"/>
                <a:sym typeface="Arial"/>
              </a:rPr>
              <a:t># Display regression results</a:t>
            </a:r>
            <a:endParaRPr sz="1035"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35" b="1" dirty="0">
                <a:solidFill>
                  <a:srgbClr val="000000"/>
                </a:solidFill>
                <a:latin typeface="Arial"/>
                <a:ea typeface="Arial"/>
                <a:cs typeface="Arial"/>
                <a:sym typeface="Arial"/>
              </a:rPr>
              <a:t>print(</a:t>
            </a:r>
            <a:r>
              <a:rPr lang="en-US" sz="1035" b="1" dirty="0" err="1">
                <a:solidFill>
                  <a:srgbClr val="000000"/>
                </a:solidFill>
                <a:latin typeface="Arial"/>
                <a:ea typeface="Arial"/>
                <a:cs typeface="Arial"/>
                <a:sym typeface="Arial"/>
              </a:rPr>
              <a:t>ATE_model.summary</a:t>
            </a:r>
            <a:r>
              <a:rPr lang="en-US" sz="1035" b="1" dirty="0">
                <a:solidFill>
                  <a:srgbClr val="000000"/>
                </a:solidFill>
                <a:latin typeface="Arial"/>
                <a:ea typeface="Arial"/>
                <a:cs typeface="Arial"/>
                <a:sym typeface="Arial"/>
              </a:rPr>
              <a:t>())</a:t>
            </a:r>
            <a:endParaRPr sz="1035"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035" b="1" dirty="0">
              <a:solidFill>
                <a:schemeClr val="dk1"/>
              </a:solidFill>
              <a:latin typeface="Calibri"/>
              <a:ea typeface="Calibri"/>
              <a:cs typeface="Calibri"/>
              <a:sym typeface="Calibri"/>
            </a:endParaRPr>
          </a:p>
        </p:txBody>
      </p:sp>
      <p:pic>
        <p:nvPicPr>
          <p:cNvPr id="279" name="Google Shape;279;p9"/>
          <p:cNvPicPr preferRelativeResize="0"/>
          <p:nvPr/>
        </p:nvPicPr>
        <p:blipFill rotWithShape="1">
          <a:blip r:embed="rId3">
            <a:alphaModFix/>
          </a:blip>
          <a:srcRect/>
          <a:stretch/>
        </p:blipFill>
        <p:spPr>
          <a:xfrm>
            <a:off x="6008720" y="2804952"/>
            <a:ext cx="5060768" cy="762312"/>
          </a:xfrm>
          <a:prstGeom prst="rect">
            <a:avLst/>
          </a:prstGeom>
          <a:noFill/>
          <a:ln>
            <a:noFill/>
          </a:ln>
        </p:spPr>
      </p:pic>
      <p:sp>
        <p:nvSpPr>
          <p:cNvPr id="280" name="Google Shape;280;p9"/>
          <p:cNvSpPr/>
          <p:nvPr/>
        </p:nvSpPr>
        <p:spPr>
          <a:xfrm>
            <a:off x="6844538" y="3298805"/>
            <a:ext cx="661161" cy="188050"/>
          </a:xfrm>
          <a:prstGeom prst="ellipse">
            <a:avLst/>
          </a:prstGeom>
          <a:noFill/>
          <a:ln w="50800" cap="flat" cmpd="sng">
            <a:solidFill>
              <a:schemeClr val="accent6"/>
            </a:solidFill>
            <a:prstDash val="solid"/>
            <a:round/>
            <a:headEnd type="none" w="sm" len="sm"/>
            <a:tailEnd type="none" w="sm" len="sm"/>
          </a:ln>
        </p:spPr>
        <p:txBody>
          <a:bodyPr spcFirstLastPara="1" wrap="square" lIns="47050" tIns="23525" rIns="47050" bIns="23525" anchor="t" anchorCtr="0">
            <a:noAutofit/>
          </a:bodyPr>
          <a:lstStyle/>
          <a:p>
            <a:pPr marL="0" marR="0" lvl="0" indent="0" algn="ctr" rtl="0">
              <a:spcBef>
                <a:spcPts val="0"/>
              </a:spcBef>
              <a:spcAft>
                <a:spcPts val="0"/>
              </a:spcAft>
              <a:buNone/>
            </a:pPr>
            <a:endParaRPr sz="720">
              <a:solidFill>
                <a:schemeClr val="dk1"/>
              </a:solidFill>
              <a:latin typeface="Calibri"/>
              <a:ea typeface="Calibri"/>
              <a:cs typeface="Calibri"/>
              <a:sym typeface="Calibri"/>
            </a:endParaRPr>
          </a:p>
        </p:txBody>
      </p:sp>
      <p:sp>
        <p:nvSpPr>
          <p:cNvPr id="281" name="Google Shape;281;p9"/>
          <p:cNvSpPr txBox="1"/>
          <p:nvPr/>
        </p:nvSpPr>
        <p:spPr>
          <a:xfrm>
            <a:off x="6746070" y="4018760"/>
            <a:ext cx="1014705" cy="7290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79" b="1">
                <a:solidFill>
                  <a:schemeClr val="accent6"/>
                </a:solidFill>
                <a:latin typeface="Calibri"/>
                <a:ea typeface="Calibri"/>
                <a:cs typeface="Calibri"/>
                <a:sym typeface="Calibri"/>
              </a:rPr>
              <a:t>Average Treatment Effect</a:t>
            </a:r>
            <a:endParaRPr/>
          </a:p>
        </p:txBody>
      </p:sp>
      <p:cxnSp>
        <p:nvCxnSpPr>
          <p:cNvPr id="282" name="Google Shape;282;p9"/>
          <p:cNvCxnSpPr/>
          <p:nvPr/>
        </p:nvCxnSpPr>
        <p:spPr>
          <a:xfrm rot="10800000">
            <a:off x="7175118" y="3567263"/>
            <a:ext cx="0" cy="452153"/>
          </a:xfrm>
          <a:prstGeom prst="straightConnector1">
            <a:avLst/>
          </a:prstGeom>
          <a:noFill/>
          <a:ln w="50800" cap="flat" cmpd="sng">
            <a:solidFill>
              <a:schemeClr val="accent2"/>
            </a:solidFill>
            <a:prstDash val="solid"/>
            <a:miter lim="800000"/>
            <a:headEnd type="none" w="sm" len="sm"/>
            <a:tailEnd type="triangle" w="med" len="med"/>
          </a:ln>
        </p:spPr>
      </p:cxnSp>
      <p:cxnSp>
        <p:nvCxnSpPr>
          <p:cNvPr id="283" name="Google Shape;283;p9"/>
          <p:cNvCxnSpPr/>
          <p:nvPr/>
        </p:nvCxnSpPr>
        <p:spPr>
          <a:xfrm>
            <a:off x="4788775" y="3389225"/>
            <a:ext cx="928500" cy="7200"/>
          </a:xfrm>
          <a:prstGeom prst="straightConnector1">
            <a:avLst/>
          </a:prstGeom>
          <a:noFill/>
          <a:ln w="50800" cap="flat" cmpd="sng">
            <a:solidFill>
              <a:schemeClr val="accent6"/>
            </a:solidFill>
            <a:prstDash val="solid"/>
            <a:miter lim="800000"/>
            <a:headEnd type="none" w="sm" len="sm"/>
            <a:tailEnd type="triangle" w="med" len="med"/>
          </a:ln>
        </p:spPr>
      </p:cxnSp>
      <p:sp>
        <p:nvSpPr>
          <p:cNvPr id="284" name="Google Shape;284;p9"/>
          <p:cNvSpPr txBox="1"/>
          <p:nvPr/>
        </p:nvSpPr>
        <p:spPr>
          <a:xfrm>
            <a:off x="6602261" y="4747806"/>
            <a:ext cx="1950566" cy="20031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52" b="1" u="sng">
                <a:solidFill>
                  <a:schemeClr val="dk1"/>
                </a:solidFill>
                <a:latin typeface="Calibri"/>
                <a:ea typeface="Calibri"/>
                <a:cs typeface="Calibri"/>
                <a:sym typeface="Calibri"/>
              </a:rPr>
              <a:t>Interpretation: </a:t>
            </a:r>
            <a:endParaRPr/>
          </a:p>
          <a:p>
            <a:pPr marL="0" marR="0" lvl="0" indent="0" algn="l" rtl="0">
              <a:spcBef>
                <a:spcPts val="0"/>
              </a:spcBef>
              <a:spcAft>
                <a:spcPts val="0"/>
              </a:spcAft>
              <a:buNone/>
            </a:pPr>
            <a:endParaRPr sz="1552" b="1">
              <a:solidFill>
                <a:schemeClr val="dk1"/>
              </a:solidFill>
              <a:latin typeface="Calibri"/>
              <a:ea typeface="Calibri"/>
              <a:cs typeface="Calibri"/>
              <a:sym typeface="Calibri"/>
            </a:endParaRPr>
          </a:p>
          <a:p>
            <a:pPr marL="0" marR="0" lvl="0" indent="0" algn="l" rtl="0">
              <a:spcBef>
                <a:spcPts val="0"/>
              </a:spcBef>
              <a:spcAft>
                <a:spcPts val="0"/>
              </a:spcAft>
              <a:buNone/>
            </a:pPr>
            <a:r>
              <a:rPr lang="en-US" sz="1552" b="1">
                <a:solidFill>
                  <a:schemeClr val="dk1"/>
                </a:solidFill>
                <a:latin typeface="Calibri"/>
                <a:ea typeface="Calibri"/>
                <a:cs typeface="Calibri"/>
                <a:sym typeface="Calibri"/>
              </a:rPr>
              <a:t>- For every unit increase in MedInc, on average MedHouseVal increases by .0677 units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1470</Words>
  <Application>Microsoft Office PowerPoint</Application>
  <PresentationFormat>Widescreen</PresentationFormat>
  <Paragraphs>127</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Noto Sans Symbols</vt:lpstr>
      <vt:lpstr>Arial</vt:lpstr>
      <vt:lpstr>Calibri</vt:lpstr>
      <vt:lpstr>Merriweather Sans</vt:lpstr>
      <vt:lpstr>Office Theme</vt:lpstr>
      <vt:lpstr>Office Theme</vt:lpstr>
      <vt:lpstr>Understanding Double ML for Causal Analysis</vt:lpstr>
      <vt:lpstr>Correlation ≠ Causation</vt:lpstr>
      <vt:lpstr>Finding Causality</vt:lpstr>
      <vt:lpstr>Regularization Bias in Simple Terms</vt:lpstr>
      <vt:lpstr>Regularization bias</vt:lpstr>
      <vt:lpstr>The Solution: Double Machine Learning</vt:lpstr>
      <vt:lpstr>Frisch-Waugh-Lowell (FWL) Theorem</vt:lpstr>
      <vt:lpstr>FWL Example</vt:lpstr>
      <vt:lpstr>DML Result</vt:lpstr>
      <vt:lpstr>Conclusion</vt:lpstr>
      <vt:lpstr>Key Terms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Double ML for Causal Analysis</dc:title>
  <dc:creator>Trivino, Chris</dc:creator>
  <cp:lastModifiedBy>Trivino, Chris</cp:lastModifiedBy>
  <cp:revision>2</cp:revision>
  <dcterms:created xsi:type="dcterms:W3CDTF">2024-03-08T06:19:50Z</dcterms:created>
  <dcterms:modified xsi:type="dcterms:W3CDTF">2024-03-14T03:21:25Z</dcterms:modified>
</cp:coreProperties>
</file>