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2" r:id="rId3"/>
    <p:sldId id="257" r:id="rId4"/>
    <p:sldId id="273" r:id="rId5"/>
    <p:sldId id="275" r:id="rId6"/>
    <p:sldId id="276" r:id="rId7"/>
    <p:sldId id="280" r:id="rId8"/>
    <p:sldId id="283" r:id="rId9"/>
    <p:sldId id="274" r:id="rId10"/>
    <p:sldId id="284" r:id="rId11"/>
    <p:sldId id="285" r:id="rId12"/>
    <p:sldId id="286" r:id="rId13"/>
    <p:sldId id="287" r:id="rId14"/>
    <p:sldId id="288" r:id="rId15"/>
    <p:sldId id="300" r:id="rId16"/>
    <p:sldId id="302" r:id="rId17"/>
    <p:sldId id="291" r:id="rId18"/>
    <p:sldId id="292" r:id="rId19"/>
    <p:sldId id="301" r:id="rId20"/>
    <p:sldId id="299" r:id="rId21"/>
    <p:sldId id="293" r:id="rId22"/>
    <p:sldId id="297" r:id="rId23"/>
    <p:sldId id="298" r:id="rId24"/>
    <p:sldId id="296" r:id="rId25"/>
    <p:sldId id="295"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4704" autoAdjust="0"/>
  </p:normalViewPr>
  <p:slideViewPr>
    <p:cSldViewPr snapToGrid="0">
      <p:cViewPr varScale="1">
        <p:scale>
          <a:sx n="81" d="100"/>
          <a:sy n="81" d="100"/>
        </p:scale>
        <p:origin x="523"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11:22:50.115"/>
    </inkml:context>
    <inkml:brush xml:id="br0">
      <inkml:brushProperty name="width" value="0.35" units="cm"/>
      <inkml:brushProperty name="height" value="0.35" units="cm"/>
      <inkml:brushProperty name="color" value="#FFFFFF"/>
    </inkml:brush>
  </inkml:definitions>
  <inkml:trace contextRef="#ctx0" brushRef="#br0">1 1 24575,'8'0'0,"18"0"0,21 0 0,20 0 0,13 0 0,15 0 0,0 0 0,6 0 0,3 0 0,3 0 0,-18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11:22:52.299"/>
    </inkml:context>
    <inkml:brush xml:id="br0">
      <inkml:brushProperty name="width" value="0.35" units="cm"/>
      <inkml:brushProperty name="height" value="0.35" units="cm"/>
      <inkml:brushProperty name="color" value="#FFFFFF"/>
    </inkml:brush>
  </inkml:definitions>
  <inkml:trace contextRef="#ctx0" brushRef="#br0">1 1 24575,'0'5'0,"1"0"0,0 1 0,0-1 0,0 0 0,1 0 0,0 0 0,0 0 0,0 0 0,0-1 0,1 1 0,0-1 0,0 1 0,0-1 0,0 0 0,1 0 0,0 0 0,0-1 0,0 1 0,0-1 0,0 0 0,1 0 0,-1-1 0,7 4 0,14 6 0,1-2 0,-1 0 0,35 8 0,-48-15 0,111 27 0,245 29 0,129-26 0,-494-33 0,637 8 0,-465-8 0,-416-12 0,114 3 0,-1122-23 0,1248 32 0,-13 1 0,37 5 0,297 35 41,14-23-246,411-17-638,-500-17 544,253-49 0,-473 60 321,44-8 486,2 2-1,106-2 1,296-5-448,-682 14-60,146 4 0,-1 2 0,-102 17 0,160-17 0,0-1 0,0 1 0,0 0 0,0 1 0,0-1 0,-6 5 0,12-7 0,-1 1 0,1-1 0,-1 0 0,1 1 0,-1-1 0,1 0 0,-1 1 0,1-1 0,0 1 0,-1-1 0,1 0 0,0 1 0,-1-1 0,1 1 0,0-1 0,0 1 0,-1-1 0,1 1 0,0 0 0,0-1 0,0 1 0,0-1 0,0 1 0,0-1 0,0 1 0,0 0 0,0 1 0,1-1 0,0 0 0,0-1 0,0 1 0,0 0 0,0 0 0,0 0 0,0 0 0,0-1 0,0 1 0,0 0 0,0-1 0,0 1 0,0-1 0,1 1 0,-1-1 0,2 1 0,22 4 0,1 0 0,-1-2 0,1-1 0,0-1 0,34-3 0,-150 17 0,-162 19 0,-165 15 0,360-46 0,-327 22 0,369-24 0,0 1 0,1 0 0,-1 1 0,1 1 0,-1 0 0,-23 11 0,35-14 0,-1 1 0,0 0 0,1 1 0,-1-1 0,1 1 0,-1-1 0,1 1 0,0 0 0,0 0 0,1 1 0,-1-1 0,1 1 0,-1-1 0,1 1 0,0 0 0,1-1 0,-1 1 0,1 0 0,-1 0 0,1 0 0,0 1 0,1-1 0,-1 0 0,1 0 0,-1 0 0,1 1 0,2 7 0,-2-8 0,1-1 0,0 0 0,1 1 0,-1-1 0,1 0 0,-1 0 0,1 0 0,0 0 0,0 0 0,0 0 0,1-1 0,-1 1 0,1-1 0,-1 1 0,1-1 0,0 0 0,0 0 0,0 0 0,0 0 0,0-1 0,0 1 0,0-1 0,5 1 0,10 5 0,1-2 0,37 7 0,-46-11 0,102 12 0,2-5 0,136-7 0,-144-2 0,-22 1 156,187-7-1677,-213 1-5305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8153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8090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1308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409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875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3145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82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0031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2833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9960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5/24/2022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2704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5/24/2022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95090850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eeexplore.ieee.org/xpl/conhome/8527858/proceed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1A8CC-6BA5-42CD-A03F-AF53762D807B}"/>
              </a:ext>
            </a:extLst>
          </p:cNvPr>
          <p:cNvSpPr>
            <a:spLocks noGrp="1"/>
          </p:cNvSpPr>
          <p:nvPr>
            <p:ph type="ctrTitle"/>
          </p:nvPr>
        </p:nvSpPr>
        <p:spPr>
          <a:xfrm>
            <a:off x="838200" y="1510797"/>
            <a:ext cx="6858000"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PANIMALAR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ENGINEERING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COLLEGE</a:t>
            </a:r>
            <a:endParaRPr lang="en-IN" dirty="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F1F5F734-57BA-4D6F-890A-C0132BA40933}"/>
              </a:ext>
            </a:extLst>
          </p:cNvPr>
          <p:cNvSpPr>
            <a:spLocks noGrp="1"/>
          </p:cNvSpPr>
          <p:nvPr>
            <p:ph type="subTitle" idx="1"/>
          </p:nvPr>
        </p:nvSpPr>
        <p:spPr>
          <a:xfrm>
            <a:off x="838200" y="4117182"/>
            <a:ext cx="6858000" cy="2133599"/>
          </a:xfrm>
        </p:spPr>
        <p:txBody>
          <a:bodyPr>
            <a:normAutofit/>
          </a:bodyPr>
          <a:lstStyle/>
          <a:p>
            <a:pPr algn="l"/>
            <a:r>
              <a:rPr lang="en-US" sz="2000" dirty="0">
                <a:solidFill>
                  <a:schemeClr val="tx2">
                    <a:alpha val="60000"/>
                  </a:schemeClr>
                </a:solidFill>
              </a:rPr>
              <a:t>DEPARTMENT OF CSE</a:t>
            </a:r>
          </a:p>
          <a:p>
            <a:pPr algn="l"/>
            <a:r>
              <a:rPr lang="en-US" sz="2200" b="1" dirty="0">
                <a:solidFill>
                  <a:schemeClr val="tx2">
                    <a:alpha val="60000"/>
                  </a:schemeClr>
                </a:solidFill>
              </a:rPr>
              <a:t>HUMAN ACTIVITY RECOGNITION USING DEEP LEARNING </a:t>
            </a:r>
          </a:p>
          <a:p>
            <a:pPr algn="l"/>
            <a:r>
              <a:rPr lang="en-US" sz="2000" dirty="0">
                <a:solidFill>
                  <a:schemeClr val="tx2">
                    <a:alpha val="60000"/>
                  </a:schemeClr>
                </a:solidFill>
              </a:rPr>
              <a:t>PROJECT REVIEW – BATCH C9</a:t>
            </a:r>
          </a:p>
          <a:p>
            <a:pPr algn="l"/>
            <a:endParaRPr lang="en-US" sz="2000" dirty="0">
              <a:solidFill>
                <a:schemeClr val="tx2">
                  <a:alpha val="60000"/>
                </a:schemeClr>
              </a:solidFill>
            </a:endParaRPr>
          </a:p>
        </p:txBody>
      </p:sp>
      <p:pic>
        <p:nvPicPr>
          <p:cNvPr id="4" name="Picture 3" descr="Rainbow abstract fiber optics">
            <a:extLst>
              <a:ext uri="{FF2B5EF4-FFF2-40B4-BE49-F238E27FC236}">
                <a16:creationId xmlns:a16="http://schemas.microsoft.com/office/drawing/2014/main" id="{7CE89D24-542A-48AD-875C-174981E0574A}"/>
              </a:ext>
            </a:extLst>
          </p:cNvPr>
          <p:cNvPicPr>
            <a:picLocks noChangeAspect="1"/>
          </p:cNvPicPr>
          <p:nvPr/>
        </p:nvPicPr>
        <p:blipFill rotWithShape="1">
          <a:blip r:embed="rId2">
            <a:alphaModFix/>
          </a:blip>
          <a:srcRect l="26256" r="33738" b="-1"/>
          <a:stretch/>
        </p:blipFill>
        <p:spPr>
          <a:xfrm>
            <a:off x="8069579" y="10"/>
            <a:ext cx="4110228" cy="6857989"/>
          </a:xfrm>
          <a:prstGeom prst="rect">
            <a:avLst/>
          </a:prstGeom>
        </p:spPr>
      </p:pic>
      <p:pic>
        <p:nvPicPr>
          <p:cNvPr id="6" name="Picture 5">
            <a:extLst>
              <a:ext uri="{FF2B5EF4-FFF2-40B4-BE49-F238E27FC236}">
                <a16:creationId xmlns:a16="http://schemas.microsoft.com/office/drawing/2014/main" id="{260977F1-BDE4-4DAF-8F6D-54788E2C7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52" y="98783"/>
            <a:ext cx="954090" cy="805677"/>
          </a:xfrm>
          <a:prstGeom prst="rect">
            <a:avLst/>
          </a:prstGeom>
        </p:spPr>
      </p:pic>
      <p:pic>
        <p:nvPicPr>
          <p:cNvPr id="8" name="Picture 7">
            <a:extLst>
              <a:ext uri="{FF2B5EF4-FFF2-40B4-BE49-F238E27FC236}">
                <a16:creationId xmlns:a16="http://schemas.microsoft.com/office/drawing/2014/main" id="{824781EC-CA85-48BA-830E-78FDBA96A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096" y="98783"/>
            <a:ext cx="804794" cy="804794"/>
          </a:xfrm>
          <a:prstGeom prst="rect">
            <a:avLst/>
          </a:prstGeom>
        </p:spPr>
      </p:pic>
    </p:spTree>
    <p:extLst>
      <p:ext uri="{BB962C8B-B14F-4D97-AF65-F5344CB8AC3E}">
        <p14:creationId xmlns:p14="http://schemas.microsoft.com/office/powerpoint/2010/main" val="74495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8299-4A55-29EB-567C-63A41408AC30}"/>
              </a:ext>
            </a:extLst>
          </p:cNvPr>
          <p:cNvSpPr>
            <a:spLocks noGrp="1"/>
          </p:cNvSpPr>
          <p:nvPr>
            <p:ph type="title"/>
          </p:nvPr>
        </p:nvSpPr>
        <p:spPr/>
        <p:txBody>
          <a:bodyPr/>
          <a:lstStyle/>
          <a:p>
            <a:r>
              <a:rPr lang="en-US" dirty="0"/>
              <a:t>SYSTEM ARCHITECTURE</a:t>
            </a:r>
            <a:endParaRPr lang="en-IN"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A3CA7D2-AB0E-5EF8-2A20-83CB1CDF21C0}"/>
                  </a:ext>
                </a:extLst>
              </p14:cNvPr>
              <p14:cNvContentPartPr/>
              <p14:nvPr/>
            </p14:nvContentPartPr>
            <p14:xfrm>
              <a:off x="9162638" y="6042225"/>
              <a:ext cx="295560" cy="360"/>
            </p14:xfrm>
          </p:contentPart>
        </mc:Choice>
        <mc:Fallback xmlns="">
          <p:pic>
            <p:nvPicPr>
              <p:cNvPr id="7" name="Ink 6">
                <a:extLst>
                  <a:ext uri="{FF2B5EF4-FFF2-40B4-BE49-F238E27FC236}">
                    <a16:creationId xmlns:a16="http://schemas.microsoft.com/office/drawing/2014/main" id="{9A3CA7D2-AB0E-5EF8-2A20-83CB1CDF21C0}"/>
                  </a:ext>
                </a:extLst>
              </p:cNvPr>
              <p:cNvPicPr/>
              <p:nvPr/>
            </p:nvPicPr>
            <p:blipFill>
              <a:blip r:embed="rId4"/>
              <a:stretch>
                <a:fillRect/>
              </a:stretch>
            </p:blipFill>
            <p:spPr>
              <a:xfrm>
                <a:off x="9099998" y="5979585"/>
                <a:ext cx="4212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5066E9C4-C61C-8C03-8470-D26D005173E2}"/>
                  </a:ext>
                </a:extLst>
              </p14:cNvPr>
              <p14:cNvContentPartPr/>
              <p14:nvPr/>
            </p14:nvContentPartPr>
            <p14:xfrm>
              <a:off x="9181358" y="6051945"/>
              <a:ext cx="1215720" cy="218160"/>
            </p14:xfrm>
          </p:contentPart>
        </mc:Choice>
        <mc:Fallback xmlns="">
          <p:pic>
            <p:nvPicPr>
              <p:cNvPr id="8" name="Ink 7">
                <a:extLst>
                  <a:ext uri="{FF2B5EF4-FFF2-40B4-BE49-F238E27FC236}">
                    <a16:creationId xmlns:a16="http://schemas.microsoft.com/office/drawing/2014/main" id="{5066E9C4-C61C-8C03-8470-D26D005173E2}"/>
                  </a:ext>
                </a:extLst>
              </p:cNvPr>
              <p:cNvPicPr/>
              <p:nvPr/>
            </p:nvPicPr>
            <p:blipFill>
              <a:blip r:embed="rId6"/>
              <a:stretch>
                <a:fillRect/>
              </a:stretch>
            </p:blipFill>
            <p:spPr>
              <a:xfrm>
                <a:off x="9118718" y="5989305"/>
                <a:ext cx="1341360" cy="343800"/>
              </a:xfrm>
              <a:prstGeom prst="rect">
                <a:avLst/>
              </a:prstGeom>
            </p:spPr>
          </p:pic>
        </mc:Fallback>
      </mc:AlternateContent>
      <p:pic>
        <p:nvPicPr>
          <p:cNvPr id="9" name="Content Placeholder 8">
            <a:extLst>
              <a:ext uri="{FF2B5EF4-FFF2-40B4-BE49-F238E27FC236}">
                <a16:creationId xmlns:a16="http://schemas.microsoft.com/office/drawing/2014/main" id="{DB4A9A77-200B-09B5-9E50-E12968A733B4}"/>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066041" y="1533187"/>
            <a:ext cx="8059918" cy="4736918"/>
          </a:xfrm>
        </p:spPr>
      </p:pic>
    </p:spTree>
    <p:extLst>
      <p:ext uri="{BB962C8B-B14F-4D97-AF65-F5344CB8AC3E}">
        <p14:creationId xmlns:p14="http://schemas.microsoft.com/office/powerpoint/2010/main" val="156606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4E9-F4D1-984B-A24F-582D3D098644}"/>
              </a:ext>
            </a:extLst>
          </p:cNvPr>
          <p:cNvSpPr>
            <a:spLocks noGrp="1"/>
          </p:cNvSpPr>
          <p:nvPr>
            <p:ph type="title"/>
          </p:nvPr>
        </p:nvSpPr>
        <p:spPr/>
        <p:txBody>
          <a:bodyPr/>
          <a:lstStyle/>
          <a:p>
            <a:r>
              <a:rPr lang="en-US" dirty="0"/>
              <a:t>USE CASE DIAGRAM</a:t>
            </a:r>
            <a:endParaRPr lang="en-IN" dirty="0"/>
          </a:p>
        </p:txBody>
      </p:sp>
      <p:pic>
        <p:nvPicPr>
          <p:cNvPr id="7" name="Content Placeholder 6">
            <a:extLst>
              <a:ext uri="{FF2B5EF4-FFF2-40B4-BE49-F238E27FC236}">
                <a16:creationId xmlns:a16="http://schemas.microsoft.com/office/drawing/2014/main" id="{F39492ED-37B4-9077-7A85-8013478830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004"/>
          <a:stretch/>
        </p:blipFill>
        <p:spPr>
          <a:xfrm>
            <a:off x="3603541" y="1668267"/>
            <a:ext cx="4984917" cy="4604005"/>
          </a:xfrm>
        </p:spPr>
      </p:pic>
    </p:spTree>
    <p:extLst>
      <p:ext uri="{BB962C8B-B14F-4D97-AF65-F5344CB8AC3E}">
        <p14:creationId xmlns:p14="http://schemas.microsoft.com/office/powerpoint/2010/main" val="135111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049A-4E46-1DBD-394F-A19F3AA6652F}"/>
              </a:ext>
            </a:extLst>
          </p:cNvPr>
          <p:cNvSpPr>
            <a:spLocks noGrp="1"/>
          </p:cNvSpPr>
          <p:nvPr>
            <p:ph type="title"/>
          </p:nvPr>
        </p:nvSpPr>
        <p:spPr/>
        <p:txBody>
          <a:bodyPr/>
          <a:lstStyle/>
          <a:p>
            <a:r>
              <a:rPr lang="en-US" dirty="0"/>
              <a:t>ACTIVITY DIAGRAM</a:t>
            </a:r>
            <a:endParaRPr lang="en-IN" dirty="0"/>
          </a:p>
        </p:txBody>
      </p:sp>
      <p:pic>
        <p:nvPicPr>
          <p:cNvPr id="5" name="Content Placeholder 4">
            <a:extLst>
              <a:ext uri="{FF2B5EF4-FFF2-40B4-BE49-F238E27FC236}">
                <a16:creationId xmlns:a16="http://schemas.microsoft.com/office/drawing/2014/main" id="{61DDEFF4-6F64-7577-2E45-5593BD513B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061"/>
          <a:stretch/>
        </p:blipFill>
        <p:spPr>
          <a:xfrm>
            <a:off x="4722002" y="1725067"/>
            <a:ext cx="2747996" cy="4496673"/>
          </a:xfrm>
        </p:spPr>
      </p:pic>
    </p:spTree>
    <p:extLst>
      <p:ext uri="{BB962C8B-B14F-4D97-AF65-F5344CB8AC3E}">
        <p14:creationId xmlns:p14="http://schemas.microsoft.com/office/powerpoint/2010/main" val="335638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DB8E-E717-7DE6-8FB7-137C1F39B536}"/>
              </a:ext>
            </a:extLst>
          </p:cNvPr>
          <p:cNvSpPr>
            <a:spLocks noGrp="1"/>
          </p:cNvSpPr>
          <p:nvPr>
            <p:ph type="title"/>
          </p:nvPr>
        </p:nvSpPr>
        <p:spPr/>
        <p:txBody>
          <a:bodyPr/>
          <a:lstStyle/>
          <a:p>
            <a:r>
              <a:rPr lang="en-US" dirty="0"/>
              <a:t>SEQUENCE DIAGRAM</a:t>
            </a:r>
            <a:endParaRPr lang="en-IN" dirty="0"/>
          </a:p>
        </p:txBody>
      </p:sp>
      <p:pic>
        <p:nvPicPr>
          <p:cNvPr id="5" name="Content Placeholder 4">
            <a:extLst>
              <a:ext uri="{FF2B5EF4-FFF2-40B4-BE49-F238E27FC236}">
                <a16:creationId xmlns:a16="http://schemas.microsoft.com/office/drawing/2014/main" id="{AD4A6353-D6AE-BEB8-9EC6-A0B12BC126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502"/>
          <a:stretch/>
        </p:blipFill>
        <p:spPr>
          <a:xfrm>
            <a:off x="3653282" y="1564767"/>
            <a:ext cx="4906255" cy="4798095"/>
          </a:xfrm>
        </p:spPr>
      </p:pic>
    </p:spTree>
    <p:extLst>
      <p:ext uri="{BB962C8B-B14F-4D97-AF65-F5344CB8AC3E}">
        <p14:creationId xmlns:p14="http://schemas.microsoft.com/office/powerpoint/2010/main" val="7072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EF2B-50D8-EDB9-87A7-04AF7ACBEEE7}"/>
              </a:ext>
            </a:extLst>
          </p:cNvPr>
          <p:cNvSpPr>
            <a:spLocks noGrp="1"/>
          </p:cNvSpPr>
          <p:nvPr>
            <p:ph type="title"/>
          </p:nvPr>
        </p:nvSpPr>
        <p:spPr/>
        <p:txBody>
          <a:bodyPr/>
          <a:lstStyle/>
          <a:p>
            <a:r>
              <a:rPr lang="en-US" dirty="0"/>
              <a:t>DFD DIAGRAM</a:t>
            </a:r>
            <a:endParaRPr lang="en-IN" dirty="0"/>
          </a:p>
        </p:txBody>
      </p:sp>
      <p:pic>
        <p:nvPicPr>
          <p:cNvPr id="5" name="Content Placeholder 4">
            <a:extLst>
              <a:ext uri="{FF2B5EF4-FFF2-40B4-BE49-F238E27FC236}">
                <a16:creationId xmlns:a16="http://schemas.microsoft.com/office/drawing/2014/main" id="{EE86B800-E21B-60B8-DED4-9A1495A33B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882"/>
          <a:stretch/>
        </p:blipFill>
        <p:spPr>
          <a:xfrm>
            <a:off x="3338017" y="1855461"/>
            <a:ext cx="5515965" cy="4309718"/>
          </a:xfrm>
        </p:spPr>
      </p:pic>
    </p:spTree>
    <p:extLst>
      <p:ext uri="{BB962C8B-B14F-4D97-AF65-F5344CB8AC3E}">
        <p14:creationId xmlns:p14="http://schemas.microsoft.com/office/powerpoint/2010/main" val="399154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9D63-B1CA-200E-EC82-5F94F73FFD0E}"/>
              </a:ext>
            </a:extLst>
          </p:cNvPr>
          <p:cNvSpPr>
            <a:spLocks noGrp="1"/>
          </p:cNvSpPr>
          <p:nvPr>
            <p:ph type="title"/>
          </p:nvPr>
        </p:nvSpPr>
        <p:spPr/>
        <p:txBody>
          <a:bodyPr/>
          <a:lstStyle/>
          <a:p>
            <a:r>
              <a:rPr lang="en-US" dirty="0"/>
              <a:t>Module Description - </a:t>
            </a:r>
            <a:r>
              <a:rPr lang="en-US" dirty="0" err="1"/>
              <a:t>ConvLSTM</a:t>
            </a:r>
            <a:r>
              <a:rPr lang="en-US" dirty="0"/>
              <a:t> </a:t>
            </a:r>
            <a:endParaRPr lang="en-IN" dirty="0"/>
          </a:p>
        </p:txBody>
      </p:sp>
      <p:sp>
        <p:nvSpPr>
          <p:cNvPr id="3" name="Content Placeholder 2">
            <a:extLst>
              <a:ext uri="{FF2B5EF4-FFF2-40B4-BE49-F238E27FC236}">
                <a16:creationId xmlns:a16="http://schemas.microsoft.com/office/drawing/2014/main" id="{1FDF15F2-D2B2-3390-CB4E-835DA0F305DA}"/>
              </a:ext>
            </a:extLst>
          </p:cNvPr>
          <p:cNvSpPr>
            <a:spLocks noGrp="1"/>
          </p:cNvSpPr>
          <p:nvPr>
            <p:ph idx="1"/>
          </p:nvPr>
        </p:nvSpPr>
        <p:spPr>
          <a:xfrm>
            <a:off x="838200" y="2178657"/>
            <a:ext cx="10515600" cy="3128634"/>
          </a:xfrm>
        </p:spPr>
        <p:txBody>
          <a:bodyPr/>
          <a:lstStyle/>
          <a:p>
            <a:pPr>
              <a:buClr>
                <a:schemeClr val="accent2">
                  <a:lumMod val="40000"/>
                  <a:lumOff val="60000"/>
                </a:schemeClr>
              </a:buClr>
            </a:pPr>
            <a:r>
              <a:rPr lang="en-US" sz="1800" dirty="0">
                <a:effectLst/>
                <a:latin typeface="Times New Roman" panose="02020603050405020304" pitchFamily="18" charset="0"/>
                <a:ea typeface="Times New Roman" panose="02020603050405020304" pitchFamily="18" charset="0"/>
              </a:rPr>
              <a:t>A combination of </a:t>
            </a:r>
            <a:r>
              <a:rPr lang="en-US" sz="1800" dirty="0" err="1">
                <a:effectLst/>
                <a:latin typeface="Times New Roman" panose="02020603050405020304" pitchFamily="18" charset="0"/>
                <a:ea typeface="Times New Roman" panose="02020603050405020304" pitchFamily="18" charset="0"/>
              </a:rPr>
              <a:t>ConvLSTM</a:t>
            </a:r>
            <a:r>
              <a:rPr lang="en-US" sz="1800" dirty="0">
                <a:effectLst/>
                <a:latin typeface="Times New Roman" panose="02020603050405020304" pitchFamily="18" charset="0"/>
                <a:ea typeface="Times New Roman" panose="02020603050405020304" pitchFamily="18" charset="0"/>
              </a:rPr>
              <a:t> cells is used to implement the first strategy in this stage. It is an LSTM with convolution included into the architecture, allowing it to recognize spatial characteristics of input while taking into consideration temporal relationships.</a:t>
            </a:r>
          </a:p>
          <a:p>
            <a:pPr>
              <a:buClr>
                <a:schemeClr val="accent2">
                  <a:lumMod val="40000"/>
                  <a:lumOff val="60000"/>
                </a:schemeClr>
              </a:buClr>
            </a:pPr>
            <a:r>
              <a:rPr lang="en-US" sz="1800" dirty="0">
                <a:effectLst/>
                <a:latin typeface="Times New Roman" panose="02020603050405020304" pitchFamily="18" charset="0"/>
                <a:ea typeface="Times New Roman" panose="02020603050405020304" pitchFamily="18" charset="0"/>
              </a:rPr>
              <a:t>This method efficiently captures the spatial relationship between individual frames as well as the temporal relationship between distinct frames when it comes to video classification.</a:t>
            </a:r>
            <a:endParaRPr lang="en-US" sz="1800" dirty="0">
              <a:latin typeface="Times New Roman" panose="02020603050405020304" pitchFamily="18" charset="0"/>
              <a:ea typeface="Times New Roman" panose="02020603050405020304" pitchFamily="18" charset="0"/>
            </a:endParaRPr>
          </a:p>
          <a:p>
            <a:pPr>
              <a:buClr>
                <a:schemeClr val="accent2">
                  <a:lumMod val="40000"/>
                  <a:lumOff val="60000"/>
                </a:schemeClr>
              </a:buClr>
            </a:pPr>
            <a:r>
              <a:rPr lang="en-US" sz="1800" dirty="0">
                <a:effectLst/>
                <a:latin typeface="Times New Roman" panose="02020603050405020304" pitchFamily="18" charset="0"/>
                <a:ea typeface="Times New Roman" panose="02020603050405020304" pitchFamily="18" charset="0"/>
              </a:rPr>
              <a:t>The </a:t>
            </a:r>
            <a:r>
              <a:rPr lang="en-US" sz="1800" dirty="0" err="1">
                <a:effectLst/>
                <a:latin typeface="Times New Roman" panose="02020603050405020304" pitchFamily="18" charset="0"/>
                <a:ea typeface="Times New Roman" panose="02020603050405020304" pitchFamily="18" charset="0"/>
              </a:rPr>
              <a:t>ConvLSTM</a:t>
            </a:r>
            <a:r>
              <a:rPr lang="en-US" sz="1800" dirty="0">
                <a:effectLst/>
                <a:latin typeface="Times New Roman" panose="02020603050405020304" pitchFamily="18" charset="0"/>
                <a:ea typeface="Times New Roman" panose="02020603050405020304" pitchFamily="18" charset="0"/>
              </a:rPr>
              <a:t> can take in 3-dimensional input (width, height, num of channels) as a result of this convolution structure, whereas a standard LSTM can only take in 1-dimensional input, making it unsuitable for modelling </a:t>
            </a:r>
            <a:r>
              <a:rPr lang="en-US" sz="1800" dirty="0" err="1">
                <a:effectLst/>
                <a:latin typeface="Times New Roman" panose="02020603050405020304" pitchFamily="18" charset="0"/>
                <a:ea typeface="Times New Roman" panose="02020603050405020304" pitchFamily="18" charset="0"/>
              </a:rPr>
              <a:t>Spatio</a:t>
            </a:r>
            <a:r>
              <a:rPr lang="en-US" sz="1800" dirty="0">
                <a:effectLst/>
                <a:latin typeface="Times New Roman" panose="02020603050405020304" pitchFamily="18" charset="0"/>
                <a:ea typeface="Times New Roman" panose="02020603050405020304" pitchFamily="18" charset="0"/>
              </a:rPr>
              <a:t>-temporal data on its own.</a:t>
            </a:r>
            <a:endParaRPr lang="en-IN" dirty="0"/>
          </a:p>
        </p:txBody>
      </p:sp>
    </p:spTree>
    <p:extLst>
      <p:ext uri="{BB962C8B-B14F-4D97-AF65-F5344CB8AC3E}">
        <p14:creationId xmlns:p14="http://schemas.microsoft.com/office/powerpoint/2010/main" val="206477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8428-9893-AF88-F907-4CDDE1EDBEB2}"/>
              </a:ext>
            </a:extLst>
          </p:cNvPr>
          <p:cNvSpPr>
            <a:spLocks noGrp="1"/>
          </p:cNvSpPr>
          <p:nvPr>
            <p:ph type="title"/>
          </p:nvPr>
        </p:nvSpPr>
        <p:spPr/>
        <p:txBody>
          <a:bodyPr>
            <a:normAutofit/>
          </a:bodyPr>
          <a:lstStyle/>
          <a:p>
            <a:r>
              <a:rPr lang="en-US" dirty="0"/>
              <a:t>Module Description - LRCN</a:t>
            </a:r>
            <a:endParaRPr lang="en-IN" dirty="0"/>
          </a:p>
        </p:txBody>
      </p:sp>
      <p:sp>
        <p:nvSpPr>
          <p:cNvPr id="3" name="Content Placeholder 2">
            <a:extLst>
              <a:ext uri="{FF2B5EF4-FFF2-40B4-BE49-F238E27FC236}">
                <a16:creationId xmlns:a16="http://schemas.microsoft.com/office/drawing/2014/main" id="{DA747A64-6F5E-4B51-CC60-9928908DEC8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this stage, the proposed system combines Convolution and LSTM layers in a single model to apply the LRCN Approach.</a:t>
            </a:r>
          </a:p>
          <a:p>
            <a:r>
              <a:rPr lang="en-US" sz="1800" dirty="0">
                <a:effectLst/>
                <a:latin typeface="Times New Roman" panose="02020603050405020304" pitchFamily="18" charset="0"/>
                <a:ea typeface="Times New Roman" panose="02020603050405020304" pitchFamily="18" charset="0"/>
              </a:rPr>
              <a:t>The Convolutional layers are utilized to extract spatial characteristics from the frames</a:t>
            </a:r>
            <a:r>
              <a:rPr lang="en-US" sz="1800" dirty="0">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the retrieved spatial features are given to the LSTM layer(s) for temporal sequence modelling at each time-step.</a:t>
            </a:r>
          </a:p>
          <a:p>
            <a:r>
              <a:rPr lang="en-US" sz="1800" dirty="0">
                <a:effectLst/>
                <a:latin typeface="Times New Roman" panose="02020603050405020304" pitchFamily="18" charset="0"/>
                <a:ea typeface="Times New Roman" panose="02020603050405020304" pitchFamily="18" charset="0"/>
              </a:rPr>
              <a:t>A Time Distributed wrapper layer will also be employed, which allows us to apply the same layer to each frame of the movie separately. </a:t>
            </a:r>
          </a:p>
          <a:p>
            <a:r>
              <a:rPr lang="en-US" sz="1800" dirty="0">
                <a:effectLst/>
                <a:latin typeface="Times New Roman" panose="02020603050405020304" pitchFamily="18" charset="0"/>
                <a:ea typeface="Times New Roman" panose="02020603050405020304" pitchFamily="18" charset="0"/>
              </a:rPr>
              <a:t>As a result, if the layer's input shape was (width, height, num of channels), it may now take input of shape (no of frames, width, height, num of channels), which is highly useful because it allows you to input the entire movie into the model in a single shot.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0097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18BD-FA6B-D63C-045F-02A3E4F60453}"/>
              </a:ext>
            </a:extLst>
          </p:cNvPr>
          <p:cNvSpPr>
            <a:spLocks noGrp="1"/>
          </p:cNvSpPr>
          <p:nvPr>
            <p:ph type="title"/>
          </p:nvPr>
        </p:nvSpPr>
        <p:spPr/>
        <p:txBody>
          <a:bodyPr/>
          <a:lstStyle/>
          <a:p>
            <a:r>
              <a:rPr lang="en-US" dirty="0"/>
              <a:t>Total Loss Vs Validation Loss For CNN</a:t>
            </a:r>
            <a:endParaRPr lang="en-IN" dirty="0"/>
          </a:p>
        </p:txBody>
      </p:sp>
      <p:sp>
        <p:nvSpPr>
          <p:cNvPr id="3" name="Content Placeholder 2">
            <a:extLst>
              <a:ext uri="{FF2B5EF4-FFF2-40B4-BE49-F238E27FC236}">
                <a16:creationId xmlns:a16="http://schemas.microsoft.com/office/drawing/2014/main" id="{C2353566-6DD2-99D2-F419-F917B1836FE3}"/>
              </a:ext>
            </a:extLst>
          </p:cNvPr>
          <p:cNvSpPr>
            <a:spLocks noGrp="1"/>
          </p:cNvSpPr>
          <p:nvPr>
            <p:ph sz="half" idx="1"/>
          </p:nvPr>
        </p:nvSpPr>
        <p:spPr/>
        <p:txBody>
          <a:bodyPr/>
          <a:lstStyle/>
          <a:p>
            <a:pPr>
              <a:buClrTx/>
            </a:pPr>
            <a:r>
              <a:rPr lang="en-IN" sz="1800"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 this model the validation loss curve came down with total loss and hence the model was stable and working fine. </a:t>
            </a:r>
          </a:p>
          <a:p>
            <a:pPr>
              <a:buClrTx/>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both the curves looks similar without any deviation the model with good accuracy and the model is trained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None/>
            </a:pPr>
            <a:endParaRPr lang="en-IN" dirty="0"/>
          </a:p>
        </p:txBody>
      </p:sp>
      <p:pic>
        <p:nvPicPr>
          <p:cNvPr id="5" name="Content Placeholder 4">
            <a:extLst>
              <a:ext uri="{FF2B5EF4-FFF2-40B4-BE49-F238E27FC236}">
                <a16:creationId xmlns:a16="http://schemas.microsoft.com/office/drawing/2014/main" id="{9EB993CA-BAC1-E785-456B-0ECBCD4739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68504" y="2440399"/>
            <a:ext cx="4788991" cy="3353564"/>
          </a:xfrm>
          <a:prstGeom prst="rect">
            <a:avLst/>
          </a:prstGeom>
          <a:noFill/>
          <a:ln>
            <a:noFill/>
          </a:ln>
        </p:spPr>
      </p:pic>
    </p:spTree>
    <p:extLst>
      <p:ext uri="{BB962C8B-B14F-4D97-AF65-F5344CB8AC3E}">
        <p14:creationId xmlns:p14="http://schemas.microsoft.com/office/powerpoint/2010/main" val="6913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7F96-8F7F-A747-B2F0-D55AEB55B0C2}"/>
              </a:ext>
            </a:extLst>
          </p:cNvPr>
          <p:cNvSpPr>
            <a:spLocks noGrp="1"/>
          </p:cNvSpPr>
          <p:nvPr>
            <p:ph type="title"/>
          </p:nvPr>
        </p:nvSpPr>
        <p:spPr/>
        <p:txBody>
          <a:bodyPr/>
          <a:lstStyle/>
          <a:p>
            <a:pPr algn="r"/>
            <a:r>
              <a:rPr lang="en-US" dirty="0"/>
              <a:t>Total Loss Vs Validation Loss For LRCN</a:t>
            </a:r>
            <a:endParaRPr lang="en-IN" dirty="0"/>
          </a:p>
        </p:txBody>
      </p:sp>
      <p:sp>
        <p:nvSpPr>
          <p:cNvPr id="3" name="Content Placeholder 2">
            <a:extLst>
              <a:ext uri="{FF2B5EF4-FFF2-40B4-BE49-F238E27FC236}">
                <a16:creationId xmlns:a16="http://schemas.microsoft.com/office/drawing/2014/main" id="{483863F6-7440-227F-64EA-65A39813B1DD}"/>
              </a:ext>
            </a:extLst>
          </p:cNvPr>
          <p:cNvSpPr>
            <a:spLocks noGrp="1"/>
          </p:cNvSpPr>
          <p:nvPr>
            <p:ph sz="half" idx="1"/>
          </p:nvPr>
        </p:nvSpPr>
        <p:spPr/>
        <p:txBody>
          <a:bodyPr/>
          <a:lstStyle/>
          <a:p>
            <a:pPr>
              <a:buClr>
                <a:schemeClr val="tx1"/>
              </a:buCl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model the validation loss curve came down with total loss and hence the model was stable and working fine. </a:t>
            </a:r>
          </a:p>
          <a:p>
            <a:pPr>
              <a:buClr>
                <a:schemeClr val="tx1"/>
              </a:buCl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both the curves looks similar without any deviation the model with good accuracy and the model is trained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CE272160-BD1C-BAE1-6F3C-AC71B7E968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0261" y="2440399"/>
            <a:ext cx="4725477" cy="3353564"/>
          </a:xfrm>
          <a:prstGeom prst="rect">
            <a:avLst/>
          </a:prstGeom>
          <a:noFill/>
          <a:ln>
            <a:noFill/>
          </a:ln>
        </p:spPr>
      </p:pic>
    </p:spTree>
    <p:extLst>
      <p:ext uri="{BB962C8B-B14F-4D97-AF65-F5344CB8AC3E}">
        <p14:creationId xmlns:p14="http://schemas.microsoft.com/office/powerpoint/2010/main" val="195402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517645-DD45-36D1-E1BB-04EF3A29453A}"/>
              </a:ext>
            </a:extLst>
          </p:cNvPr>
          <p:cNvSpPr txBox="1">
            <a:spLocks/>
          </p:cNvSpPr>
          <p:nvPr/>
        </p:nvSpPr>
        <p:spPr>
          <a:xfrm>
            <a:off x="990600" y="833437"/>
            <a:ext cx="8587033" cy="140181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Development Environment </a:t>
            </a:r>
          </a:p>
        </p:txBody>
      </p:sp>
      <p:sp>
        <p:nvSpPr>
          <p:cNvPr id="14" name="Content Placeholder 13">
            <a:extLst>
              <a:ext uri="{FF2B5EF4-FFF2-40B4-BE49-F238E27FC236}">
                <a16:creationId xmlns:a16="http://schemas.microsoft.com/office/drawing/2014/main" id="{4724A28B-C3C9-855D-DC94-B494AEAED675}"/>
              </a:ext>
            </a:extLst>
          </p:cNvPr>
          <p:cNvSpPr>
            <a:spLocks noGrp="1"/>
          </p:cNvSpPr>
          <p:nvPr>
            <p:ph idx="1"/>
          </p:nvPr>
        </p:nvSpPr>
        <p:spPr>
          <a:solidFill>
            <a:schemeClr val="bg1"/>
          </a:solidFill>
        </p:spPr>
        <p:txBody>
          <a:bodyPr>
            <a:normAutofit fontScale="85000" lnSpcReduction="20000"/>
          </a:bodyPr>
          <a:lstStyle/>
          <a:p>
            <a:pPr marL="228600" indent="0" algn="just">
              <a:lnSpc>
                <a:spcPct val="150000"/>
              </a:lnSpc>
              <a:buClr>
                <a:schemeClr val="accent2">
                  <a:lumMod val="40000"/>
                  <a:lumOff val="60000"/>
                </a:schemeClr>
              </a:buClr>
              <a:buNone/>
            </a:pPr>
            <a:r>
              <a:rPr lang="en-US" sz="1900" b="1" dirty="0">
                <a:effectLst/>
                <a:latin typeface="Times New Roman" panose="02020603050405020304" pitchFamily="18" charset="0"/>
                <a:ea typeface="Times New Roman" panose="02020603050405020304" pitchFamily="18" charset="0"/>
              </a:rPr>
              <a:t>HARDWARE REQUIREMENTS</a:t>
            </a:r>
            <a:endParaRPr lang="en-IN" sz="1900" b="1"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Processor		: Core i3 8</a:t>
            </a:r>
            <a:r>
              <a:rPr lang="en-US" sz="1800" baseline="30000" dirty="0">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 Gen – 3.0 </a:t>
            </a:r>
            <a:r>
              <a:rPr lang="en-US" sz="1800" dirty="0" err="1">
                <a:effectLst/>
                <a:latin typeface="Times New Roman" panose="02020603050405020304" pitchFamily="18" charset="0"/>
                <a:ea typeface="Times New Roman" panose="02020603050405020304" pitchFamily="18" charset="0"/>
              </a:rPr>
              <a:t>Ghz</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Hard disk		: 15 GB</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RAM			: 4 GB (minimum)</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Keyboard		: 110 keys enhanced</a:t>
            </a:r>
            <a:endParaRPr lang="en-IN" sz="1800" dirty="0">
              <a:effectLst/>
              <a:latin typeface="Times New Roman" panose="02020603050405020304" pitchFamily="18" charset="0"/>
              <a:ea typeface="Times New Roman" panose="02020603050405020304" pitchFamily="18" charset="0"/>
            </a:endParaRPr>
          </a:p>
          <a:p>
            <a:pPr marL="228600" indent="0" algn="just">
              <a:lnSpc>
                <a:spcPct val="150000"/>
              </a:lnSpc>
              <a:buClr>
                <a:schemeClr val="accent2">
                  <a:lumMod val="40000"/>
                  <a:lumOff val="60000"/>
                </a:schemeClr>
              </a:buClr>
              <a:buNone/>
            </a:pPr>
            <a:r>
              <a:rPr lang="en-US" sz="1900" b="1" dirty="0">
                <a:effectLst/>
                <a:latin typeface="Times New Roman" panose="02020603050405020304" pitchFamily="18" charset="0"/>
                <a:ea typeface="Times New Roman" panose="02020603050405020304" pitchFamily="18" charset="0"/>
              </a:rPr>
              <a:t>SOFTWARE REQUIREMENTS</a:t>
            </a:r>
            <a:endParaRPr lang="en-IN" sz="1900" b="1"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Operating system 	: Windows 10/11</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IDE		                   : Anaconda / Google </a:t>
            </a:r>
            <a:r>
              <a:rPr lang="en-US" sz="1800" dirty="0" err="1">
                <a:effectLst/>
                <a:latin typeface="Times New Roman" panose="02020603050405020304" pitchFamily="18" charset="0"/>
                <a:ea typeface="Times New Roman" panose="02020603050405020304" pitchFamily="18" charset="0"/>
              </a:rPr>
              <a:t>Colab</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accent2">
                  <a:lumMod val="40000"/>
                  <a:lumOff val="60000"/>
                </a:schemeClr>
              </a:buClr>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rPr>
              <a:t>Language		:  Python</a:t>
            </a:r>
            <a:endParaRPr lang="en-IN" sz="1800" dirty="0">
              <a:effectLst/>
              <a:latin typeface="Times New Roman" panose="02020603050405020304" pitchFamily="18" charset="0"/>
              <a:ea typeface="Times New Roman" panose="02020603050405020304" pitchFamily="18" charset="0"/>
            </a:endParaRPr>
          </a:p>
          <a:p>
            <a:pPr>
              <a:buClr>
                <a:schemeClr val="accent2">
                  <a:lumMod val="40000"/>
                  <a:lumOff val="60000"/>
                </a:schemeClr>
              </a:buClr>
              <a:buFont typeface="Wingdings" panose="05000000000000000000" pitchFamily="2" charset="2"/>
              <a:buChar char="ü"/>
            </a:pPr>
            <a:endParaRPr lang="en-IN" dirty="0"/>
          </a:p>
        </p:txBody>
      </p:sp>
    </p:spTree>
    <p:extLst>
      <p:ext uri="{BB962C8B-B14F-4D97-AF65-F5344CB8AC3E}">
        <p14:creationId xmlns:p14="http://schemas.microsoft.com/office/powerpoint/2010/main" val="234146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82CF-3607-4EA6-9CD9-DB5F6AF2B906}"/>
              </a:ext>
            </a:extLst>
          </p:cNvPr>
          <p:cNvSpPr>
            <a:spLocks noGrp="1"/>
          </p:cNvSpPr>
          <p:nvPr>
            <p:ph type="title"/>
          </p:nvPr>
        </p:nvSpPr>
        <p:spPr/>
        <p:txBody>
          <a:bodyPr/>
          <a:lstStyle/>
          <a:p>
            <a:r>
              <a:rPr lang="en-US" dirty="0"/>
              <a:t>TEAM DETAILS</a:t>
            </a:r>
            <a:endParaRPr lang="en-IN" dirty="0"/>
          </a:p>
        </p:txBody>
      </p:sp>
      <p:sp>
        <p:nvSpPr>
          <p:cNvPr id="3" name="Content Placeholder 2">
            <a:extLst>
              <a:ext uri="{FF2B5EF4-FFF2-40B4-BE49-F238E27FC236}">
                <a16:creationId xmlns:a16="http://schemas.microsoft.com/office/drawing/2014/main" id="{3E115D1A-137E-4736-9AC6-0DF6335DB1BA}"/>
              </a:ext>
            </a:extLst>
          </p:cNvPr>
          <p:cNvSpPr>
            <a:spLocks noGrp="1"/>
          </p:cNvSpPr>
          <p:nvPr>
            <p:ph sz="half" idx="1"/>
          </p:nvPr>
        </p:nvSpPr>
        <p:spPr>
          <a:xfrm>
            <a:off x="838200" y="2057399"/>
            <a:ext cx="5181600" cy="4119563"/>
          </a:xfrm>
        </p:spPr>
        <p:txBody>
          <a:bodyPr>
            <a:normAutofit/>
          </a:bodyPr>
          <a:lstStyle/>
          <a:p>
            <a:pPr marL="228600" indent="0">
              <a:buNone/>
            </a:pPr>
            <a:r>
              <a:rPr lang="en-US" sz="2000" b="1" u="sng" dirty="0"/>
              <a:t>PROJECT GUIDE:</a:t>
            </a:r>
          </a:p>
          <a:p>
            <a:pPr>
              <a:buClr>
                <a:schemeClr val="accent3"/>
              </a:buClr>
              <a:buFont typeface="Wingdings" panose="05000000000000000000" pitchFamily="2" charset="2"/>
              <a:buChar char="q"/>
            </a:pPr>
            <a:r>
              <a:rPr lang="en-US" sz="1600" dirty="0"/>
              <a:t>MR. S A K JAINULABUDEEN</a:t>
            </a:r>
          </a:p>
          <a:p>
            <a:pPr marL="228600" indent="0">
              <a:buNone/>
            </a:pPr>
            <a:endParaRPr lang="en-US" sz="2200" b="1" u="sng" dirty="0"/>
          </a:p>
          <a:p>
            <a:pPr marL="228600" indent="0">
              <a:buNone/>
            </a:pPr>
            <a:r>
              <a:rPr lang="en-US" sz="2000" b="1" u="sng" dirty="0"/>
              <a:t>TEAM MEMBERS:</a:t>
            </a:r>
          </a:p>
          <a:p>
            <a:pPr>
              <a:buClr>
                <a:schemeClr val="accent3"/>
              </a:buClr>
              <a:buFont typeface="Wingdings" panose="05000000000000000000" pitchFamily="2" charset="2"/>
              <a:buChar char="q"/>
            </a:pPr>
            <a:r>
              <a:rPr lang="en-US" sz="1600" dirty="0"/>
              <a:t> KUMARA VAIBHAV C | 211418104133</a:t>
            </a:r>
          </a:p>
          <a:p>
            <a:pPr>
              <a:buClr>
                <a:schemeClr val="accent3"/>
              </a:buClr>
              <a:buFont typeface="Wingdings" panose="05000000000000000000" pitchFamily="2" charset="2"/>
              <a:buChar char="q"/>
            </a:pPr>
            <a:r>
              <a:rPr lang="en-US" sz="1600" dirty="0"/>
              <a:t> SHALIN P SUNIL          | 211418104242</a:t>
            </a:r>
          </a:p>
          <a:p>
            <a:pPr>
              <a:buClr>
                <a:schemeClr val="accent3"/>
              </a:buClr>
              <a:buFont typeface="Wingdings" panose="05000000000000000000" pitchFamily="2" charset="2"/>
              <a:buChar char="q"/>
            </a:pPr>
            <a:r>
              <a:rPr lang="en-US" sz="1600" dirty="0"/>
              <a:t> SHABARI RUBAN M    | 211418104241</a:t>
            </a:r>
          </a:p>
          <a:p>
            <a:pPr marL="228600" indent="0">
              <a:buNone/>
            </a:pPr>
            <a:endParaRPr lang="en-IN" sz="2200" dirty="0"/>
          </a:p>
        </p:txBody>
      </p:sp>
      <p:sp>
        <p:nvSpPr>
          <p:cNvPr id="7" name="Content Placeholder 6">
            <a:extLst>
              <a:ext uri="{FF2B5EF4-FFF2-40B4-BE49-F238E27FC236}">
                <a16:creationId xmlns:a16="http://schemas.microsoft.com/office/drawing/2014/main" id="{D0A40C66-62CF-43ED-B52A-9286F39B70FD}"/>
              </a:ext>
            </a:extLst>
          </p:cNvPr>
          <p:cNvSpPr>
            <a:spLocks noGrp="1"/>
          </p:cNvSpPr>
          <p:nvPr>
            <p:ph sz="half" idx="2"/>
          </p:nvPr>
        </p:nvSpPr>
        <p:spPr>
          <a:xfrm>
            <a:off x="6172200" y="2057399"/>
            <a:ext cx="5181600" cy="4119563"/>
          </a:xfrm>
        </p:spPr>
        <p:txBody>
          <a:bodyPr>
            <a:normAutofit/>
          </a:bodyPr>
          <a:lstStyle/>
          <a:p>
            <a:pPr marL="228600" indent="0">
              <a:buNone/>
            </a:pPr>
            <a:r>
              <a:rPr lang="en-US" sz="2000" b="1" u="sng" dirty="0"/>
              <a:t>DOMAIN:</a:t>
            </a:r>
          </a:p>
          <a:p>
            <a:pPr>
              <a:buClr>
                <a:schemeClr val="accent3"/>
              </a:buClr>
              <a:buFont typeface="Wingdings" panose="05000000000000000000" pitchFamily="2" charset="2"/>
              <a:buChar char="q"/>
            </a:pPr>
            <a:r>
              <a:rPr lang="en-US" sz="1600" dirty="0"/>
              <a:t>DEEP LEARNING</a:t>
            </a:r>
          </a:p>
          <a:p>
            <a:pPr marL="228600" indent="0">
              <a:buNone/>
            </a:pPr>
            <a:endParaRPr lang="en-US" sz="2200" b="1" u="sng" dirty="0"/>
          </a:p>
          <a:p>
            <a:pPr marL="228600" indent="0">
              <a:buNone/>
            </a:pPr>
            <a:r>
              <a:rPr lang="en-US" sz="2000" b="1" u="sng" dirty="0"/>
              <a:t>COLLEGE:</a:t>
            </a:r>
          </a:p>
          <a:p>
            <a:pPr>
              <a:buClr>
                <a:schemeClr val="accent3"/>
              </a:buClr>
              <a:buFont typeface="Wingdings" panose="05000000000000000000" pitchFamily="2" charset="2"/>
              <a:buChar char="q"/>
            </a:pPr>
            <a:r>
              <a:rPr lang="en-US" sz="1600" dirty="0"/>
              <a:t>PANIMALAR ENGINEERING COLLEGE</a:t>
            </a:r>
            <a:endParaRPr lang="en-IN" sz="1600" dirty="0"/>
          </a:p>
        </p:txBody>
      </p:sp>
    </p:spTree>
    <p:extLst>
      <p:ext uri="{BB962C8B-B14F-4D97-AF65-F5344CB8AC3E}">
        <p14:creationId xmlns:p14="http://schemas.microsoft.com/office/powerpoint/2010/main" val="188348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A935-AAFC-EF1C-7319-AC6DF91B2BD2}"/>
              </a:ext>
            </a:extLst>
          </p:cNvPr>
          <p:cNvSpPr>
            <a:spLocks noGrp="1"/>
          </p:cNvSpPr>
          <p:nvPr>
            <p:ph type="title"/>
          </p:nvPr>
        </p:nvSpPr>
        <p:spPr/>
        <p:txBody>
          <a:bodyPr/>
          <a:lstStyle/>
          <a:p>
            <a:r>
              <a:rPr lang="en-US" dirty="0"/>
              <a:t>Testing</a:t>
            </a:r>
            <a:endParaRPr lang="en-IN" dirty="0"/>
          </a:p>
        </p:txBody>
      </p:sp>
      <p:graphicFrame>
        <p:nvGraphicFramePr>
          <p:cNvPr id="4" name="Content Placeholder 3">
            <a:extLst>
              <a:ext uri="{FF2B5EF4-FFF2-40B4-BE49-F238E27FC236}">
                <a16:creationId xmlns:a16="http://schemas.microsoft.com/office/drawing/2014/main" id="{AFDDC1E4-4AB5-793B-C887-8098F9E1A906}"/>
              </a:ext>
            </a:extLst>
          </p:cNvPr>
          <p:cNvGraphicFramePr>
            <a:graphicFrameLocks noGrp="1"/>
          </p:cNvGraphicFramePr>
          <p:nvPr>
            <p:ph idx="1"/>
            <p:extLst>
              <p:ext uri="{D42A27DB-BD31-4B8C-83A1-F6EECF244321}">
                <p14:modId xmlns:p14="http://schemas.microsoft.com/office/powerpoint/2010/main" val="1864509328"/>
              </p:ext>
            </p:extLst>
          </p:nvPr>
        </p:nvGraphicFramePr>
        <p:xfrm>
          <a:off x="914399" y="2006600"/>
          <a:ext cx="10439401" cy="4138731"/>
        </p:xfrm>
        <a:graphic>
          <a:graphicData uri="http://schemas.openxmlformats.org/drawingml/2006/table">
            <a:tbl>
              <a:tblPr firstRow="1" firstCol="1" bandRow="1">
                <a:tableStyleId>{5C22544A-7EE6-4342-B048-85BDC9FD1C3A}</a:tableStyleId>
              </a:tblPr>
              <a:tblGrid>
                <a:gridCol w="1752739">
                  <a:extLst>
                    <a:ext uri="{9D8B030D-6E8A-4147-A177-3AD203B41FA5}">
                      <a16:colId xmlns:a16="http://schemas.microsoft.com/office/drawing/2014/main" val="212923503"/>
                    </a:ext>
                  </a:extLst>
                </a:gridCol>
                <a:gridCol w="2443787">
                  <a:extLst>
                    <a:ext uri="{9D8B030D-6E8A-4147-A177-3AD203B41FA5}">
                      <a16:colId xmlns:a16="http://schemas.microsoft.com/office/drawing/2014/main" val="520588060"/>
                    </a:ext>
                  </a:extLst>
                </a:gridCol>
                <a:gridCol w="2286002">
                  <a:extLst>
                    <a:ext uri="{9D8B030D-6E8A-4147-A177-3AD203B41FA5}">
                      <a16:colId xmlns:a16="http://schemas.microsoft.com/office/drawing/2014/main" val="615453206"/>
                    </a:ext>
                  </a:extLst>
                </a:gridCol>
                <a:gridCol w="2309075">
                  <a:extLst>
                    <a:ext uri="{9D8B030D-6E8A-4147-A177-3AD203B41FA5}">
                      <a16:colId xmlns:a16="http://schemas.microsoft.com/office/drawing/2014/main" val="348501902"/>
                    </a:ext>
                  </a:extLst>
                </a:gridCol>
                <a:gridCol w="1647798">
                  <a:extLst>
                    <a:ext uri="{9D8B030D-6E8A-4147-A177-3AD203B41FA5}">
                      <a16:colId xmlns:a16="http://schemas.microsoft.com/office/drawing/2014/main" val="1761057779"/>
                    </a:ext>
                  </a:extLst>
                </a:gridCol>
              </a:tblGrid>
              <a:tr h="824008">
                <a:tc>
                  <a:txBody>
                    <a:bodyPr/>
                    <a:lstStyle/>
                    <a:p>
                      <a:pPr algn="ctr">
                        <a:lnSpc>
                          <a:spcPct val="150000"/>
                        </a:lnSpc>
                      </a:pPr>
                      <a:r>
                        <a:rPr lang="en-US" sz="1300">
                          <a:effectLst/>
                        </a:rPr>
                        <a:t>Test </a:t>
                      </a:r>
                      <a:br>
                        <a:rPr lang="en-US" sz="1300">
                          <a:effectLst/>
                        </a:rPr>
                      </a:br>
                      <a:r>
                        <a:rPr lang="en-US" sz="1300">
                          <a:effectLst/>
                        </a:rPr>
                        <a:t>Case No.</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ctr">
                        <a:lnSpc>
                          <a:spcPct val="150000"/>
                        </a:lnSpc>
                      </a:pPr>
                      <a:r>
                        <a:rPr lang="en-US" sz="1300">
                          <a:effectLst/>
                        </a:rPr>
                        <a:t>Action</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ctr">
                        <a:lnSpc>
                          <a:spcPct val="150000"/>
                        </a:lnSpc>
                      </a:pPr>
                      <a:r>
                        <a:rPr lang="en-US" sz="1300">
                          <a:effectLst/>
                        </a:rPr>
                        <a:t>Expected Output</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ctr">
                        <a:lnSpc>
                          <a:spcPct val="150000"/>
                        </a:lnSpc>
                      </a:pPr>
                      <a:r>
                        <a:rPr lang="en-US" sz="1300">
                          <a:effectLst/>
                        </a:rPr>
                        <a:t>Actual Output</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ctr">
                        <a:lnSpc>
                          <a:spcPct val="150000"/>
                        </a:lnSpc>
                      </a:pPr>
                      <a:r>
                        <a:rPr lang="en-US" sz="1300">
                          <a:effectLst/>
                        </a:rPr>
                        <a:t>Result</a:t>
                      </a:r>
                      <a:endParaRPr lang="en-IN" sz="1000">
                        <a:effectLst/>
                      </a:endParaRPr>
                    </a:p>
                    <a:p>
                      <a:pPr algn="ctr">
                        <a:lnSpc>
                          <a:spcPct val="150000"/>
                        </a:lnSpc>
                      </a:pPr>
                      <a:r>
                        <a:rPr lang="en-US" sz="1300">
                          <a:effectLst/>
                        </a:rPr>
                        <a:t>(Pass/Fail)</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extLst>
                  <a:ext uri="{0D108BD9-81ED-4DB2-BD59-A6C34878D82A}">
                    <a16:rowId xmlns:a16="http://schemas.microsoft.com/office/drawing/2014/main" val="1875823002"/>
                  </a:ext>
                </a:extLst>
              </a:tr>
              <a:tr h="543932">
                <a:tc>
                  <a:txBody>
                    <a:bodyPr/>
                    <a:lstStyle/>
                    <a:p>
                      <a:pPr algn="ctr">
                        <a:lnSpc>
                          <a:spcPct val="150000"/>
                        </a:lnSpc>
                      </a:pPr>
                      <a:r>
                        <a:rPr lang="en-US" sz="1300">
                          <a:effectLst/>
                        </a:rPr>
                        <a:t>TC_ID_001</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Prediction on a Swinging video </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Swing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Swing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Pass</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extLst>
                  <a:ext uri="{0D108BD9-81ED-4DB2-BD59-A6C34878D82A}">
                    <a16:rowId xmlns:a16="http://schemas.microsoft.com/office/drawing/2014/main" val="1983497735"/>
                  </a:ext>
                </a:extLst>
              </a:tr>
              <a:tr h="833204">
                <a:tc>
                  <a:txBody>
                    <a:bodyPr/>
                    <a:lstStyle/>
                    <a:p>
                      <a:pPr algn="ctr">
                        <a:lnSpc>
                          <a:spcPct val="150000"/>
                        </a:lnSpc>
                      </a:pPr>
                      <a:r>
                        <a:rPr lang="en-US" sz="1300">
                          <a:effectLst/>
                        </a:rPr>
                        <a:t>TC_ID_002</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Prediction on a video of walking a dog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Walking with dog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Walking with dog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Pass</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extLst>
                  <a:ext uri="{0D108BD9-81ED-4DB2-BD59-A6C34878D82A}">
                    <a16:rowId xmlns:a16="http://schemas.microsoft.com/office/drawing/2014/main" val="3373051977"/>
                  </a:ext>
                </a:extLst>
              </a:tr>
              <a:tr h="543932">
                <a:tc>
                  <a:txBody>
                    <a:bodyPr/>
                    <a:lstStyle/>
                    <a:p>
                      <a:pPr algn="ctr">
                        <a:lnSpc>
                          <a:spcPct val="150000"/>
                        </a:lnSpc>
                      </a:pPr>
                      <a:r>
                        <a:rPr lang="en-US" sz="1300">
                          <a:effectLst/>
                        </a:rPr>
                        <a:t>TC_ID_003</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Prediction on a Tai Chi video</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Tai Chi</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Tai Chi</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Pass</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extLst>
                  <a:ext uri="{0D108BD9-81ED-4DB2-BD59-A6C34878D82A}">
                    <a16:rowId xmlns:a16="http://schemas.microsoft.com/office/drawing/2014/main" val="985616364"/>
                  </a:ext>
                </a:extLst>
              </a:tr>
              <a:tr h="833204">
                <a:tc>
                  <a:txBody>
                    <a:bodyPr/>
                    <a:lstStyle/>
                    <a:p>
                      <a:pPr algn="ctr">
                        <a:lnSpc>
                          <a:spcPct val="150000"/>
                        </a:lnSpc>
                      </a:pPr>
                      <a:r>
                        <a:rPr lang="en-US" sz="1300">
                          <a:effectLst/>
                        </a:rPr>
                        <a:t>TC_ID_004</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dirty="0">
                          <a:effectLst/>
                        </a:rPr>
                        <a:t>Prediction on a Soccer Juggling video</a:t>
                      </a:r>
                      <a:endParaRPr lang="en-IN" sz="1000" dirty="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Soccer juggling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Soccer juggling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Pass</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extLst>
                  <a:ext uri="{0D108BD9-81ED-4DB2-BD59-A6C34878D82A}">
                    <a16:rowId xmlns:a16="http://schemas.microsoft.com/office/drawing/2014/main" val="262537898"/>
                  </a:ext>
                </a:extLst>
              </a:tr>
              <a:tr h="543932">
                <a:tc>
                  <a:txBody>
                    <a:bodyPr/>
                    <a:lstStyle/>
                    <a:p>
                      <a:pPr algn="ctr">
                        <a:lnSpc>
                          <a:spcPct val="150000"/>
                        </a:lnSpc>
                      </a:pPr>
                      <a:r>
                        <a:rPr lang="en-US" sz="1300">
                          <a:effectLst/>
                        </a:rPr>
                        <a:t>TC_ID_005</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Prediction on a Cycling video</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Cycling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a:effectLst/>
                        </a:rPr>
                        <a:t>Swing</a:t>
                      </a:r>
                      <a:endParaRPr lang="en-IN" sz="100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tc>
                  <a:txBody>
                    <a:bodyPr/>
                    <a:lstStyle/>
                    <a:p>
                      <a:pPr algn="l">
                        <a:lnSpc>
                          <a:spcPct val="150000"/>
                        </a:lnSpc>
                      </a:pPr>
                      <a:r>
                        <a:rPr lang="en-US" sz="1300" dirty="0">
                          <a:effectLst/>
                        </a:rPr>
                        <a:t>Fail</a:t>
                      </a:r>
                      <a:endParaRPr lang="en-IN" sz="1000" dirty="0">
                        <a:effectLst/>
                        <a:latin typeface="Times New Roman" panose="02020603050405020304" pitchFamily="18" charset="0"/>
                        <a:ea typeface="Times New Roman" panose="02020603050405020304" pitchFamily="18" charset="0"/>
                        <a:cs typeface="Kartika" panose="02020503030404060203" pitchFamily="18" charset="0"/>
                      </a:endParaRPr>
                    </a:p>
                  </a:txBody>
                  <a:tcPr marL="64516" marR="64516" marT="0" marB="0" anchor="ctr"/>
                </a:tc>
                <a:extLst>
                  <a:ext uri="{0D108BD9-81ED-4DB2-BD59-A6C34878D82A}">
                    <a16:rowId xmlns:a16="http://schemas.microsoft.com/office/drawing/2014/main" val="989532516"/>
                  </a:ext>
                </a:extLst>
              </a:tr>
            </a:tbl>
          </a:graphicData>
        </a:graphic>
      </p:graphicFrame>
    </p:spTree>
    <p:extLst>
      <p:ext uri="{BB962C8B-B14F-4D97-AF65-F5344CB8AC3E}">
        <p14:creationId xmlns:p14="http://schemas.microsoft.com/office/powerpoint/2010/main" val="82007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3A29-BDB6-6668-9592-06A455EFEAAC}"/>
              </a:ext>
            </a:extLst>
          </p:cNvPr>
          <p:cNvSpPr>
            <a:spLocks noGrp="1"/>
          </p:cNvSpPr>
          <p:nvPr>
            <p:ph type="title"/>
          </p:nvPr>
        </p:nvSpPr>
        <p:spPr/>
        <p:txBody>
          <a:bodyPr/>
          <a:lstStyle/>
          <a:p>
            <a:r>
              <a:rPr lang="en-US" dirty="0"/>
              <a:t>SCREENSHOTS</a:t>
            </a:r>
            <a:endParaRPr lang="en-IN" dirty="0"/>
          </a:p>
        </p:txBody>
      </p:sp>
      <p:pic>
        <p:nvPicPr>
          <p:cNvPr id="8" name="Content Placeholder 7">
            <a:extLst>
              <a:ext uri="{FF2B5EF4-FFF2-40B4-BE49-F238E27FC236}">
                <a16:creationId xmlns:a16="http://schemas.microsoft.com/office/drawing/2014/main" id="{A2385F26-CFEE-2A80-4D6B-3BD7B6BDA5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47274"/>
            <a:ext cx="4879548" cy="3058821"/>
          </a:xfrm>
          <a:prstGeom prst="rect">
            <a:avLst/>
          </a:prstGeom>
        </p:spPr>
      </p:pic>
      <p:pic>
        <p:nvPicPr>
          <p:cNvPr id="11" name="Content Placeholder 10">
            <a:extLst>
              <a:ext uri="{FF2B5EF4-FFF2-40B4-BE49-F238E27FC236}">
                <a16:creationId xmlns:a16="http://schemas.microsoft.com/office/drawing/2014/main" id="{36059614-29B9-D1D3-2E9F-690A04B4F4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17029" y="2347274"/>
            <a:ext cx="4944053" cy="3058821"/>
          </a:xfrm>
          <a:prstGeom prst="rect">
            <a:avLst/>
          </a:prstGeom>
        </p:spPr>
      </p:pic>
      <p:sp>
        <p:nvSpPr>
          <p:cNvPr id="12" name="TextBox 11">
            <a:extLst>
              <a:ext uri="{FF2B5EF4-FFF2-40B4-BE49-F238E27FC236}">
                <a16:creationId xmlns:a16="http://schemas.microsoft.com/office/drawing/2014/main" id="{AD8D54AB-7A45-E6A4-C716-038DBFE85CFA}"/>
              </a:ext>
            </a:extLst>
          </p:cNvPr>
          <p:cNvSpPr txBox="1"/>
          <p:nvPr/>
        </p:nvSpPr>
        <p:spPr>
          <a:xfrm>
            <a:off x="1213504" y="5514680"/>
            <a:ext cx="4128940" cy="368755"/>
          </a:xfrm>
          <a:prstGeom prst="rect">
            <a:avLst/>
          </a:prstGeom>
          <a:noFill/>
        </p:spPr>
        <p:txBody>
          <a:bodyPr wrap="square" rtlCol="0">
            <a:spAutoFit/>
          </a:bodyPr>
          <a:lstStyle/>
          <a:p>
            <a:pPr algn="ctr">
              <a:lnSpc>
                <a:spcPct val="107000"/>
              </a:lnSpc>
            </a:pPr>
            <a:r>
              <a:rPr lang="en-US" sz="1800" b="1" dirty="0">
                <a:effectLst/>
                <a:latin typeface="Times New Roman" panose="02020603050405020304" pitchFamily="18" charset="0"/>
                <a:ea typeface="Times New Roman" panose="02020603050405020304" pitchFamily="18" charset="0"/>
              </a:rPr>
              <a:t>Action Predicted - Walking with dog</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9CC295C4-FBAC-47C9-791A-1786E04E5B36}"/>
              </a:ext>
            </a:extLst>
          </p:cNvPr>
          <p:cNvSpPr txBox="1"/>
          <p:nvPr/>
        </p:nvSpPr>
        <p:spPr>
          <a:xfrm>
            <a:off x="6849558" y="5562391"/>
            <a:ext cx="4128940" cy="368755"/>
          </a:xfrm>
          <a:prstGeom prst="rect">
            <a:avLst/>
          </a:prstGeom>
          <a:noFill/>
        </p:spPr>
        <p:txBody>
          <a:bodyPr wrap="square" rtlCol="0">
            <a:spAutoFit/>
          </a:bodyPr>
          <a:lstStyle/>
          <a:p>
            <a:pPr algn="ctr">
              <a:lnSpc>
                <a:spcPct val="107000"/>
              </a:lnSpc>
            </a:pPr>
            <a:r>
              <a:rPr lang="en-US" sz="1800" b="1" dirty="0">
                <a:effectLst/>
                <a:latin typeface="Times New Roman" panose="02020603050405020304" pitchFamily="18" charset="0"/>
                <a:ea typeface="Times New Roman" panose="02020603050405020304" pitchFamily="18" charset="0"/>
              </a:rPr>
              <a:t>Action Predicted – Horse Race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113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3907-87C3-A7FD-C06A-CB865B1D7A99}"/>
              </a:ext>
            </a:extLst>
          </p:cNvPr>
          <p:cNvSpPr>
            <a:spLocks noGrp="1"/>
          </p:cNvSpPr>
          <p:nvPr>
            <p:ph type="title"/>
          </p:nvPr>
        </p:nvSpPr>
        <p:spPr/>
        <p:txBody>
          <a:bodyPr/>
          <a:lstStyle/>
          <a:p>
            <a:r>
              <a:rPr lang="en-US" dirty="0"/>
              <a:t>SCREENSHOTS</a:t>
            </a:r>
            <a:endParaRPr lang="en-IN" dirty="0"/>
          </a:p>
        </p:txBody>
      </p:sp>
      <p:pic>
        <p:nvPicPr>
          <p:cNvPr id="5" name="Content Placeholder 4">
            <a:extLst>
              <a:ext uri="{FF2B5EF4-FFF2-40B4-BE49-F238E27FC236}">
                <a16:creationId xmlns:a16="http://schemas.microsoft.com/office/drawing/2014/main" id="{0913E850-2493-1AF0-37E3-C6D5D164008A}"/>
              </a:ext>
            </a:extLst>
          </p:cNvPr>
          <p:cNvPicPr>
            <a:picLocks noGrp="1" noChangeAspect="1"/>
          </p:cNvPicPr>
          <p:nvPr>
            <p:ph sz="half" idx="1"/>
          </p:nvPr>
        </p:nvPicPr>
        <p:blipFill>
          <a:blip r:embed="rId2"/>
          <a:stretch>
            <a:fillRect/>
          </a:stretch>
        </p:blipFill>
        <p:spPr>
          <a:xfrm>
            <a:off x="1158711" y="2158738"/>
            <a:ext cx="4364768" cy="3141245"/>
          </a:xfrm>
          <a:prstGeom prst="rect">
            <a:avLst/>
          </a:prstGeom>
        </p:spPr>
      </p:pic>
      <p:pic>
        <p:nvPicPr>
          <p:cNvPr id="6" name="Content Placeholder 5">
            <a:extLst>
              <a:ext uri="{FF2B5EF4-FFF2-40B4-BE49-F238E27FC236}">
                <a16:creationId xmlns:a16="http://schemas.microsoft.com/office/drawing/2014/main" id="{57C715EA-24DC-3581-723B-FAC467C8B53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668521" y="2158738"/>
            <a:ext cx="4364768" cy="3141245"/>
          </a:xfrm>
          <a:prstGeom prst="rect">
            <a:avLst/>
          </a:prstGeom>
          <a:noFill/>
          <a:ln>
            <a:noFill/>
          </a:ln>
        </p:spPr>
      </p:pic>
      <p:sp>
        <p:nvSpPr>
          <p:cNvPr id="7" name="TextBox 6">
            <a:extLst>
              <a:ext uri="{FF2B5EF4-FFF2-40B4-BE49-F238E27FC236}">
                <a16:creationId xmlns:a16="http://schemas.microsoft.com/office/drawing/2014/main" id="{2A1389F0-0A1B-082E-EC90-94AAE3A06272}"/>
              </a:ext>
            </a:extLst>
          </p:cNvPr>
          <p:cNvSpPr txBox="1"/>
          <p:nvPr/>
        </p:nvSpPr>
        <p:spPr>
          <a:xfrm>
            <a:off x="1213504" y="5514680"/>
            <a:ext cx="4128940" cy="368755"/>
          </a:xfrm>
          <a:prstGeom prst="rect">
            <a:avLst/>
          </a:prstGeom>
          <a:noFill/>
        </p:spPr>
        <p:txBody>
          <a:bodyPr wrap="square" rtlCol="0">
            <a:spAutoFit/>
          </a:bodyPr>
          <a:lstStyle/>
          <a:p>
            <a:pPr algn="ctr">
              <a:lnSpc>
                <a:spcPct val="107000"/>
              </a:lnSpc>
            </a:pPr>
            <a:r>
              <a:rPr lang="en-US" sz="1800" b="1" dirty="0">
                <a:effectLst/>
                <a:latin typeface="Times New Roman" panose="02020603050405020304" pitchFamily="18" charset="0"/>
                <a:ea typeface="Times New Roman" panose="02020603050405020304" pitchFamily="18" charset="0"/>
              </a:rPr>
              <a:t>Action Predicted - Swing</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D1CF564-3604-1D60-6252-841A0A5E62D1}"/>
              </a:ext>
            </a:extLst>
          </p:cNvPr>
          <p:cNvSpPr txBox="1"/>
          <p:nvPr/>
        </p:nvSpPr>
        <p:spPr>
          <a:xfrm>
            <a:off x="6904349" y="5461547"/>
            <a:ext cx="4128940" cy="368755"/>
          </a:xfrm>
          <a:prstGeom prst="rect">
            <a:avLst/>
          </a:prstGeom>
          <a:noFill/>
        </p:spPr>
        <p:txBody>
          <a:bodyPr wrap="square" rtlCol="0">
            <a:spAutoFit/>
          </a:bodyPr>
          <a:lstStyle/>
          <a:p>
            <a:pPr algn="ctr">
              <a:lnSpc>
                <a:spcPct val="107000"/>
              </a:lnSpc>
            </a:pPr>
            <a:r>
              <a:rPr lang="en-US" sz="1800" b="1" dirty="0">
                <a:effectLst/>
                <a:latin typeface="Times New Roman" panose="02020603050405020304" pitchFamily="18" charset="0"/>
                <a:ea typeface="Times New Roman" panose="02020603050405020304" pitchFamily="18" charset="0"/>
              </a:rPr>
              <a:t>Action Predicted – Biking</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982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103D-9B06-B1EC-1B1E-7C236714FFA4}"/>
              </a:ext>
            </a:extLst>
          </p:cNvPr>
          <p:cNvSpPr>
            <a:spLocks noGrp="1"/>
          </p:cNvSpPr>
          <p:nvPr>
            <p:ph type="title"/>
          </p:nvPr>
        </p:nvSpPr>
        <p:spPr/>
        <p:txBody>
          <a:bodyPr/>
          <a:lstStyle/>
          <a:p>
            <a:r>
              <a:rPr lang="en-US" dirty="0"/>
              <a:t>SCREENSHOTS</a:t>
            </a:r>
            <a:endParaRPr lang="en-IN" dirty="0"/>
          </a:p>
        </p:txBody>
      </p:sp>
      <p:pic>
        <p:nvPicPr>
          <p:cNvPr id="5" name="Content Placeholder 4">
            <a:extLst>
              <a:ext uri="{FF2B5EF4-FFF2-40B4-BE49-F238E27FC236}">
                <a16:creationId xmlns:a16="http://schemas.microsoft.com/office/drawing/2014/main" id="{2DD9F2D1-C448-4D7D-1DC5-5BB31A508479}"/>
              </a:ext>
            </a:extLst>
          </p:cNvPr>
          <p:cNvPicPr>
            <a:picLocks noGrp="1" noChangeAspect="1"/>
          </p:cNvPicPr>
          <p:nvPr>
            <p:ph idx="1"/>
          </p:nvPr>
        </p:nvPicPr>
        <p:blipFill rotWithShape="1">
          <a:blip r:embed="rId2"/>
          <a:srcRect b="13968"/>
          <a:stretch/>
        </p:blipFill>
        <p:spPr>
          <a:xfrm>
            <a:off x="2171294" y="1838685"/>
            <a:ext cx="7849411" cy="3798544"/>
          </a:xfrm>
        </p:spPr>
      </p:pic>
    </p:spTree>
    <p:extLst>
      <p:ext uri="{BB962C8B-B14F-4D97-AF65-F5344CB8AC3E}">
        <p14:creationId xmlns:p14="http://schemas.microsoft.com/office/powerpoint/2010/main" val="256567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742B-7B29-0653-07E2-94F7EAEBD9F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098E316-D421-8D62-7B4F-A5F8FD0B5CDA}"/>
              </a:ext>
            </a:extLst>
          </p:cNvPr>
          <p:cNvSpPr>
            <a:spLocks noGrp="1"/>
          </p:cNvSpPr>
          <p:nvPr>
            <p:ph idx="1"/>
          </p:nvPr>
        </p:nvSpPr>
        <p:spPr/>
        <p:txBody>
          <a:bodyPr/>
          <a:lstStyle/>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rPr>
              <a:t>Following extensive testing, comparing results revealed that the model generates exact results with an accuracy of 90.90 percent, which is an important strategy for application in open contexts. </a:t>
            </a: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rPr>
              <a:t>Because of its high Frame Per Second, this lightweight model is easy to assess and may be used constantly with the expansion of tiresome computation or picture collapsing.</a:t>
            </a: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rPr>
              <a:t>Since this model can detect activities faster than other models, this system can be used for surveillance and supervision programs. If the GPU resources is improved, this model can be trained to improve its accuracy even more.</a:t>
            </a:r>
          </a:p>
          <a:p>
            <a:endParaRPr lang="en-IN" dirty="0"/>
          </a:p>
        </p:txBody>
      </p:sp>
    </p:spTree>
    <p:extLst>
      <p:ext uri="{BB962C8B-B14F-4D97-AF65-F5344CB8AC3E}">
        <p14:creationId xmlns:p14="http://schemas.microsoft.com/office/powerpoint/2010/main" val="2017722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94AC-996A-9874-BC46-628E2B3AEBE4}"/>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FA8DC5F1-7061-DC4A-94E9-9D88555095BD}"/>
              </a:ext>
            </a:extLst>
          </p:cNvPr>
          <p:cNvSpPr>
            <a:spLocks noGrp="1"/>
          </p:cNvSpPr>
          <p:nvPr>
            <p:ph idx="1"/>
          </p:nvPr>
        </p:nvSpPr>
        <p:spPr/>
        <p:txBody>
          <a:bodyPr>
            <a:normAutofit fontScale="92500" lnSpcReduction="20000"/>
          </a:bodyPr>
          <a:lstStyle/>
          <a:p>
            <a:pPr algn="just">
              <a:lnSpc>
                <a:spcPct val="150000"/>
              </a:lnSpc>
              <a:buClr>
                <a:schemeClr val="tx1"/>
              </a:buCl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Wenchao</a:t>
            </a:r>
            <a:r>
              <a:rPr lang="en-US" sz="1800" dirty="0">
                <a:effectLst/>
                <a:latin typeface="Times New Roman" panose="02020603050405020304" pitchFamily="18" charset="0"/>
                <a:ea typeface="Times New Roman" panose="02020603050405020304" pitchFamily="18" charset="0"/>
              </a:rPr>
              <a:t> Xu; </a:t>
            </a:r>
            <a:r>
              <a:rPr lang="en-US" sz="1800" dirty="0" err="1">
                <a:effectLst/>
                <a:latin typeface="Times New Roman" panose="02020603050405020304" pitchFamily="18" charset="0"/>
                <a:ea typeface="Times New Roman" panose="02020603050405020304" pitchFamily="18" charset="0"/>
              </a:rPr>
              <a:t>Yuxin</a:t>
            </a:r>
            <a:r>
              <a:rPr lang="en-US" sz="1800" dirty="0">
                <a:effectLst/>
                <a:latin typeface="Times New Roman" panose="02020603050405020304" pitchFamily="18" charset="0"/>
                <a:ea typeface="Times New Roman" panose="02020603050405020304" pitchFamily="18" charset="0"/>
              </a:rPr>
              <a:t> Pang; </a:t>
            </a:r>
            <a:r>
              <a:rPr lang="en-US" sz="1800" dirty="0" err="1">
                <a:effectLst/>
                <a:latin typeface="Times New Roman" panose="02020603050405020304" pitchFamily="18" charset="0"/>
                <a:ea typeface="Times New Roman" panose="02020603050405020304" pitchFamily="18" charset="0"/>
              </a:rPr>
              <a:t>Yanqin</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Yanbo</a:t>
            </a:r>
            <a:r>
              <a:rPr lang="en-US" sz="1800" dirty="0">
                <a:effectLst/>
                <a:latin typeface="Times New Roman" panose="02020603050405020304" pitchFamily="18" charset="0"/>
                <a:ea typeface="Times New Roman" panose="02020603050405020304" pitchFamily="18" charset="0"/>
              </a:rPr>
              <a:t> Liu,” Human Activity Recognition Based On Convolutional Neural Network”, </a:t>
            </a:r>
            <a:r>
              <a:rPr lang="en-US" sz="1800" u="sng" dirty="0">
                <a:solidFill>
                  <a:srgbClr val="17445A"/>
                </a:solidFill>
                <a:effectLst/>
                <a:latin typeface="Arial" panose="020B0604020202020204" pitchFamily="34" charset="0"/>
                <a:ea typeface="Times New Roman" panose="02020603050405020304" pitchFamily="18" charset="0"/>
                <a:hlinkClick r:id="rId2"/>
              </a:rPr>
              <a:t>2018 24th International Conference on Pattern Recognition (ICPR)</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tx1"/>
              </a:buClr>
            </a:pPr>
            <a:r>
              <a:rPr lang="en-US" sz="1800" dirty="0" err="1">
                <a:effectLst/>
                <a:latin typeface="Times New Roman" panose="02020603050405020304" pitchFamily="18" charset="0"/>
                <a:ea typeface="Times New Roman" panose="02020603050405020304" pitchFamily="18" charset="0"/>
              </a:rPr>
              <a:t>Gulustan</a:t>
            </a:r>
            <a:r>
              <a:rPr lang="en-US" sz="1800" dirty="0">
                <a:effectLst/>
                <a:latin typeface="Times New Roman" panose="02020603050405020304" pitchFamily="18" charset="0"/>
                <a:ea typeface="Times New Roman" panose="02020603050405020304" pitchFamily="18" charset="0"/>
              </a:rPr>
              <a:t> Dogan; </a:t>
            </a:r>
            <a:r>
              <a:rPr lang="en-US" sz="1800" dirty="0" err="1">
                <a:effectLst/>
                <a:latin typeface="Times New Roman" panose="02020603050405020304" pitchFamily="18" charset="0"/>
                <a:ea typeface="Times New Roman" panose="02020603050405020304" pitchFamily="18" charset="0"/>
              </a:rPr>
              <a:t>Sinem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Ertas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İremnaz</a:t>
            </a:r>
            <a:r>
              <a:rPr lang="en-US" sz="1800" dirty="0">
                <a:effectLst/>
                <a:latin typeface="Times New Roman" panose="02020603050405020304" pitchFamily="18" charset="0"/>
                <a:ea typeface="Times New Roman" panose="02020603050405020304" pitchFamily="18" charset="0"/>
              </a:rPr>
              <a:t> Cay,” Human Activity Recognition Using Convolutional Neural Networks”,2021 IEEE CIBCB </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tx1"/>
              </a:buClr>
            </a:pPr>
            <a:r>
              <a:rPr lang="en-US" sz="1800" dirty="0" err="1">
                <a:effectLst/>
                <a:latin typeface="Times New Roman" panose="02020603050405020304" pitchFamily="18" charset="0"/>
                <a:ea typeface="Times New Roman" panose="02020603050405020304" pitchFamily="18" charset="0"/>
              </a:rPr>
              <a:t>Lamiyah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Khattar</a:t>
            </a:r>
            <a:r>
              <a:rPr lang="en-US" sz="1800" dirty="0">
                <a:effectLst/>
                <a:latin typeface="Times New Roman" panose="02020603050405020304" pitchFamily="18" charset="0"/>
                <a:ea typeface="Times New Roman" panose="02020603050405020304" pitchFamily="18" charset="0"/>
              </a:rPr>
              <a:t>; Chinmay Kapoor; Garima Aggarwal,” Analysis of Human Activity Recognition using Deep </a:t>
            </a:r>
            <a:r>
              <a:rPr lang="en-US" sz="1800" dirty="0" err="1">
                <a:effectLst/>
                <a:latin typeface="Times New Roman" panose="02020603050405020304" pitchFamily="18" charset="0"/>
                <a:ea typeface="Times New Roman" panose="02020603050405020304" pitchFamily="18" charset="0"/>
              </a:rPr>
              <a:t>Learning”,Confluence</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tx1"/>
              </a:buClr>
            </a:pPr>
            <a:r>
              <a:rPr lang="en-US" sz="1800" dirty="0">
                <a:effectLst/>
                <a:latin typeface="Times New Roman" panose="02020603050405020304" pitchFamily="18" charset="0"/>
                <a:ea typeface="Times New Roman" panose="02020603050405020304" pitchFamily="18" charset="0"/>
              </a:rPr>
              <a:t> Abhay Gupta; Kuldeep Gupta; Kshama Gupta; Kapil Gupta, “A Survey on Human Activity Recognition and Classification”, 2020 IEEE ICCSP</a:t>
            </a:r>
            <a:endParaRPr lang="en-IN" sz="1800" dirty="0">
              <a:effectLst/>
              <a:latin typeface="Times New Roman" panose="02020603050405020304" pitchFamily="18" charset="0"/>
              <a:ea typeface="Times New Roman" panose="02020603050405020304" pitchFamily="18" charset="0"/>
            </a:endParaRPr>
          </a:p>
          <a:p>
            <a:pPr algn="just">
              <a:lnSpc>
                <a:spcPct val="150000"/>
              </a:lnSpc>
              <a:buClr>
                <a:schemeClr val="tx1"/>
              </a:buClr>
            </a:pPr>
            <a:r>
              <a:rPr lang="en-US" sz="1800" dirty="0">
                <a:effectLst/>
                <a:latin typeface="Times New Roman" panose="02020603050405020304" pitchFamily="18" charset="0"/>
                <a:ea typeface="Times New Roman" panose="02020603050405020304" pitchFamily="18" charset="0"/>
              </a:rPr>
              <a:t>Erhan Bulbul; Aydin Cetin; Ibrahim </a:t>
            </a:r>
            <a:r>
              <a:rPr lang="en-US" sz="1800" dirty="0" err="1">
                <a:effectLst/>
                <a:latin typeface="Times New Roman" panose="02020603050405020304" pitchFamily="18" charset="0"/>
                <a:ea typeface="Times New Roman" panose="02020603050405020304" pitchFamily="18" charset="0"/>
              </a:rPr>
              <a:t>Alper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Dogru</a:t>
            </a:r>
            <a:r>
              <a:rPr lang="en-US" sz="1800" dirty="0">
                <a:effectLst/>
                <a:latin typeface="Times New Roman" panose="02020603050405020304" pitchFamily="18" charset="0"/>
                <a:ea typeface="Times New Roman" panose="02020603050405020304" pitchFamily="18" charset="0"/>
              </a:rPr>
              <a:t>,” Human Activity Recognition Using Smartphones”, 2018 IEEE ISMSIT</a:t>
            </a:r>
            <a:endParaRPr lang="en-IN" sz="1800" dirty="0">
              <a:effectLst/>
              <a:latin typeface="Times New Roman" panose="02020603050405020304" pitchFamily="18" charset="0"/>
              <a:ea typeface="Times New Roman" panose="02020603050405020304" pitchFamily="18" charset="0"/>
            </a:endParaRPr>
          </a:p>
          <a:p>
            <a:pPr>
              <a:buClr>
                <a:schemeClr val="tx1"/>
              </a:buClr>
            </a:pPr>
            <a:endParaRPr lang="en-IN" dirty="0"/>
          </a:p>
        </p:txBody>
      </p:sp>
    </p:spTree>
    <p:extLst>
      <p:ext uri="{BB962C8B-B14F-4D97-AF65-F5344CB8AC3E}">
        <p14:creationId xmlns:p14="http://schemas.microsoft.com/office/powerpoint/2010/main" val="224640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F413-83DB-3B7D-7159-DDB0EC15FA16}"/>
              </a:ext>
            </a:extLst>
          </p:cNvPr>
          <p:cNvSpPr>
            <a:spLocks noGrp="1"/>
          </p:cNvSpPr>
          <p:nvPr>
            <p:ph type="title"/>
          </p:nvPr>
        </p:nvSpPr>
        <p:spPr/>
        <p:txBody>
          <a:bodyPr/>
          <a:lstStyle/>
          <a:p>
            <a:r>
              <a:rPr lang="en-US" dirty="0"/>
              <a:t>PLAGIARISM REPORT</a:t>
            </a:r>
            <a:endParaRPr lang="en-IN" dirty="0"/>
          </a:p>
        </p:txBody>
      </p:sp>
      <p:pic>
        <p:nvPicPr>
          <p:cNvPr id="5" name="Content Placeholder 4">
            <a:extLst>
              <a:ext uri="{FF2B5EF4-FFF2-40B4-BE49-F238E27FC236}">
                <a16:creationId xmlns:a16="http://schemas.microsoft.com/office/drawing/2014/main" id="{72F07FBF-9A8B-FEDC-3F1E-E29DDF39D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543" y="1779727"/>
            <a:ext cx="8732913" cy="4218127"/>
          </a:xfrm>
        </p:spPr>
      </p:pic>
    </p:spTree>
    <p:extLst>
      <p:ext uri="{BB962C8B-B14F-4D97-AF65-F5344CB8AC3E}">
        <p14:creationId xmlns:p14="http://schemas.microsoft.com/office/powerpoint/2010/main" val="410864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47DD-020B-418A-A00C-87EA887B67F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9490337-A009-4A71-A38B-7CF5D8B8C846}"/>
              </a:ext>
            </a:extLst>
          </p:cNvPr>
          <p:cNvSpPr>
            <a:spLocks noGrp="1"/>
          </p:cNvSpPr>
          <p:nvPr>
            <p:ph idx="1"/>
          </p:nvPr>
        </p:nvSpPr>
        <p:spPr/>
        <p:txBody>
          <a:bodyPr>
            <a:normAutofit/>
          </a:bodyPr>
          <a:lstStyle/>
          <a:p>
            <a:pPr>
              <a:lnSpc>
                <a:spcPct val="150000"/>
              </a:lnSpc>
              <a:buClr>
                <a:schemeClr val="accent3"/>
              </a:buClr>
              <a:buFont typeface="Wingdings" panose="05000000000000000000" pitchFamily="2" charset="2"/>
              <a:buChar char="Ø"/>
            </a:pPr>
            <a:r>
              <a:rPr lang="en-US" sz="1500" dirty="0">
                <a:effectLst/>
                <a:ea typeface="Times New Roman" panose="02020603050405020304" pitchFamily="18" charset="0"/>
              </a:rPr>
              <a:t>Human activity recognition using smartphone sensors like accelerometer is one of the hectic topics of research. </a:t>
            </a:r>
          </a:p>
          <a:p>
            <a:pPr>
              <a:lnSpc>
                <a:spcPct val="150000"/>
              </a:lnSpc>
              <a:buClr>
                <a:schemeClr val="accent3"/>
              </a:buClr>
              <a:buFont typeface="Wingdings" panose="05000000000000000000" pitchFamily="2" charset="2"/>
              <a:buChar char="Ø"/>
            </a:pPr>
            <a:r>
              <a:rPr lang="en-US" sz="1500" dirty="0">
                <a:effectLst/>
                <a:ea typeface="Times New Roman" panose="02020603050405020304" pitchFamily="18" charset="0"/>
              </a:rPr>
              <a:t>HAR is one of the time series classification problem. In this proposed project, we are not going to use any hardware devices and the proposed system is built using deep learning models have been worked out to get the best final result. </a:t>
            </a:r>
          </a:p>
          <a:p>
            <a:pPr>
              <a:lnSpc>
                <a:spcPct val="150000"/>
              </a:lnSpc>
              <a:buClr>
                <a:schemeClr val="accent3"/>
              </a:buClr>
              <a:buFont typeface="Wingdings" panose="05000000000000000000" pitchFamily="2" charset="2"/>
              <a:buChar char="Ø"/>
            </a:pPr>
            <a:r>
              <a:rPr lang="en-US" sz="1500" dirty="0">
                <a:effectLst/>
                <a:ea typeface="Times New Roman" panose="02020603050405020304" pitchFamily="18" charset="0"/>
              </a:rPr>
              <a:t>In the same sequence, we can use LRCN (Long-term Recurrent Convolutional Network ) to recognize various activities of humans like standing, walking, swinging, etc.  </a:t>
            </a:r>
          </a:p>
          <a:p>
            <a:pPr>
              <a:lnSpc>
                <a:spcPct val="150000"/>
              </a:lnSpc>
              <a:buClr>
                <a:schemeClr val="accent3"/>
              </a:buClr>
              <a:buFont typeface="Wingdings" panose="05000000000000000000" pitchFamily="2" charset="2"/>
              <a:buChar char="Ø"/>
            </a:pPr>
            <a:r>
              <a:rPr lang="en-US" sz="1500" dirty="0">
                <a:effectLst/>
                <a:ea typeface="Times New Roman" panose="02020603050405020304" pitchFamily="18" charset="0"/>
              </a:rPr>
              <a:t>LRCN model is a type of recurrent neural network capable of learning order dependence in sequence prediction problems. This model is used as this helps in remembering values over arbitrary intervals.</a:t>
            </a:r>
            <a:endParaRPr lang="en-IN" sz="1500" dirty="0">
              <a:effectLst/>
              <a:ea typeface="Times New Roman" panose="02020603050405020304" pitchFamily="18" charset="0"/>
            </a:endParaRPr>
          </a:p>
          <a:p>
            <a:pPr marL="228600" indent="0">
              <a:lnSpc>
                <a:spcPct val="150000"/>
              </a:lnSpc>
              <a:buNone/>
            </a:pPr>
            <a:endParaRPr lang="en-IN" sz="1500" dirty="0"/>
          </a:p>
        </p:txBody>
      </p:sp>
    </p:spTree>
    <p:extLst>
      <p:ext uri="{BB962C8B-B14F-4D97-AF65-F5344CB8AC3E}">
        <p14:creationId xmlns:p14="http://schemas.microsoft.com/office/powerpoint/2010/main" val="322917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8FBE-9D88-BAC8-EEEE-EE8B18B1110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7CF992B-A172-5D0C-C516-1C854C8B4A34}"/>
              </a:ext>
            </a:extLst>
          </p:cNvPr>
          <p:cNvSpPr>
            <a:spLocks noGrp="1"/>
          </p:cNvSpPr>
          <p:nvPr>
            <p:ph idx="1"/>
          </p:nvPr>
        </p:nvSpPr>
        <p:spPr/>
        <p:txBody>
          <a:bodyPr>
            <a:normAutofit/>
          </a:bodyPr>
          <a:lstStyle/>
          <a:p>
            <a:pPr>
              <a:lnSpc>
                <a:spcPct val="150000"/>
              </a:lnSpc>
              <a:buClr>
                <a:schemeClr val="accent3"/>
              </a:buClr>
              <a:buFont typeface="Wingdings" panose="05000000000000000000" pitchFamily="2" charset="2"/>
              <a:buChar char="q"/>
            </a:pPr>
            <a:r>
              <a:rPr lang="en-IN" sz="1500" dirty="0">
                <a:effectLst/>
                <a:ea typeface="Times New Roman" panose="02020603050405020304" pitchFamily="18" charset="0"/>
              </a:rPr>
              <a:t>The traditional behaviour model is creating a statistical or analytical model of human behaviour and then fitting a distribution to the model to validate it. The deep learning approach differs significantly from the traditional model. </a:t>
            </a:r>
          </a:p>
          <a:p>
            <a:pPr>
              <a:lnSpc>
                <a:spcPct val="150000"/>
              </a:lnSpc>
              <a:buClr>
                <a:schemeClr val="accent3"/>
              </a:buClr>
              <a:buFont typeface="Wingdings" panose="05000000000000000000" pitchFamily="2" charset="2"/>
              <a:buChar char="q"/>
            </a:pPr>
            <a:r>
              <a:rPr lang="en-IN" sz="1500" dirty="0">
                <a:effectLst/>
                <a:ea typeface="Times New Roman" panose="02020603050405020304" pitchFamily="18" charset="0"/>
              </a:rPr>
              <a:t>By studying human behaviour, a deep learning system learns to predict outcomes. Deep learning is the study of human behavioural features and its application to prediction. </a:t>
            </a:r>
          </a:p>
          <a:p>
            <a:pPr>
              <a:lnSpc>
                <a:spcPct val="150000"/>
              </a:lnSpc>
              <a:buClr>
                <a:schemeClr val="accent3"/>
              </a:buClr>
              <a:buFont typeface="Wingdings" panose="05000000000000000000" pitchFamily="2" charset="2"/>
              <a:buChar char="q"/>
            </a:pPr>
            <a:r>
              <a:rPr lang="en-IN" sz="1500" dirty="0">
                <a:effectLst/>
                <a:ea typeface="Times New Roman" panose="02020603050405020304" pitchFamily="18" charset="0"/>
              </a:rPr>
              <a:t>Deep learning in commercial applications is a game changer. The capacity to foresee and forecast behaviour, as well as estimate the probability of winning in a game, are valuable economic assets.</a:t>
            </a:r>
          </a:p>
          <a:p>
            <a:endParaRPr lang="en-IN" sz="1500" dirty="0"/>
          </a:p>
        </p:txBody>
      </p:sp>
    </p:spTree>
    <p:extLst>
      <p:ext uri="{BB962C8B-B14F-4D97-AF65-F5344CB8AC3E}">
        <p14:creationId xmlns:p14="http://schemas.microsoft.com/office/powerpoint/2010/main" val="158624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0260-F60C-E23D-78BD-08BDE9E157D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B4F08765-26C6-6E95-AFFD-FEFC6BF92FF7}"/>
              </a:ext>
            </a:extLst>
          </p:cNvPr>
          <p:cNvSpPr>
            <a:spLocks noGrp="1"/>
          </p:cNvSpPr>
          <p:nvPr>
            <p:ph idx="1"/>
          </p:nvPr>
        </p:nvSpPr>
        <p:spPr/>
        <p:txBody>
          <a:bodyPr>
            <a:normAutofit/>
          </a:bodyPr>
          <a:lstStyle/>
          <a:p>
            <a:pPr>
              <a:lnSpc>
                <a:spcPct val="150000"/>
              </a:lnSpc>
              <a:buClr>
                <a:schemeClr val="accent3"/>
              </a:buClr>
              <a:buFont typeface="Wingdings" panose="05000000000000000000" pitchFamily="2" charset="2"/>
              <a:buChar char="ü"/>
            </a:pPr>
            <a:r>
              <a:rPr lang="en-US" sz="1500" dirty="0">
                <a:ea typeface="Times New Roman" panose="02020603050405020304" pitchFamily="18" charset="0"/>
              </a:rPr>
              <a:t>T</a:t>
            </a:r>
            <a:r>
              <a:rPr lang="en-US" sz="1500" dirty="0">
                <a:effectLst/>
                <a:ea typeface="Times New Roman" panose="02020603050405020304" pitchFamily="18" charset="0"/>
              </a:rPr>
              <a:t>he existing system has low accuracy and low efficiency in terms of loading time and implementation time. </a:t>
            </a:r>
          </a:p>
          <a:p>
            <a:pPr>
              <a:lnSpc>
                <a:spcPct val="150000"/>
              </a:lnSpc>
              <a:buClr>
                <a:schemeClr val="accent3"/>
              </a:buClr>
              <a:buFont typeface="Wingdings" panose="05000000000000000000" pitchFamily="2" charset="2"/>
              <a:buChar char="ü"/>
            </a:pPr>
            <a:r>
              <a:rPr lang="en-US" sz="1500" dirty="0">
                <a:effectLst/>
                <a:ea typeface="Times New Roman" panose="02020603050405020304" pitchFamily="18" charset="0"/>
              </a:rPr>
              <a:t>Also the testing and training is not done with the proper test-train split ratio. </a:t>
            </a:r>
          </a:p>
          <a:p>
            <a:pPr>
              <a:lnSpc>
                <a:spcPct val="150000"/>
              </a:lnSpc>
              <a:buClr>
                <a:schemeClr val="accent3"/>
              </a:buClr>
              <a:buFont typeface="Wingdings" panose="05000000000000000000" pitchFamily="2" charset="2"/>
              <a:buChar char="ü"/>
            </a:pPr>
            <a:r>
              <a:rPr lang="en-US" sz="1500" dirty="0">
                <a:effectLst/>
                <a:ea typeface="Times New Roman" panose="02020603050405020304" pitchFamily="18" charset="0"/>
              </a:rPr>
              <a:t>In the existing system, the human activity is predicted by giving an input image which doesn’t give good accuracy</a:t>
            </a:r>
            <a:endParaRPr lang="en-IN" sz="1500" dirty="0">
              <a:effectLst/>
              <a:ea typeface="Times New Roman" panose="02020603050405020304" pitchFamily="18" charset="0"/>
            </a:endParaRPr>
          </a:p>
          <a:p>
            <a:pPr marL="228600" indent="0">
              <a:lnSpc>
                <a:spcPct val="150000"/>
              </a:lnSpc>
              <a:buClr>
                <a:schemeClr val="accent3"/>
              </a:buClr>
              <a:buNone/>
            </a:pPr>
            <a:endParaRPr lang="en-IN" sz="1500" dirty="0"/>
          </a:p>
        </p:txBody>
      </p:sp>
    </p:spTree>
    <p:extLst>
      <p:ext uri="{BB962C8B-B14F-4D97-AF65-F5344CB8AC3E}">
        <p14:creationId xmlns:p14="http://schemas.microsoft.com/office/powerpoint/2010/main" val="40195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D798-6010-E94D-437D-A54853793209}"/>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378FDD2D-9E8D-002B-A893-76DE73E75970}"/>
              </a:ext>
            </a:extLst>
          </p:cNvPr>
          <p:cNvSpPr>
            <a:spLocks noGrp="1"/>
          </p:cNvSpPr>
          <p:nvPr>
            <p:ph idx="1"/>
          </p:nvPr>
        </p:nvSpPr>
        <p:spPr/>
        <p:txBody>
          <a:bodyPr>
            <a:normAutofit/>
          </a:bodyPr>
          <a:lstStyle/>
          <a:p>
            <a:pPr>
              <a:lnSpc>
                <a:spcPct val="150000"/>
              </a:lnSpc>
              <a:buClr>
                <a:schemeClr val="accent3"/>
              </a:buClr>
              <a:buFont typeface="Wingdings" panose="05000000000000000000" pitchFamily="2" charset="2"/>
              <a:buChar char="ü"/>
            </a:pPr>
            <a:r>
              <a:rPr lang="en-US" sz="1500" dirty="0">
                <a:effectLst/>
                <a:ea typeface="Times New Roman" panose="02020603050405020304" pitchFamily="18" charset="0"/>
              </a:rPr>
              <a:t>Higher accuracy in the proposed system. </a:t>
            </a:r>
          </a:p>
          <a:p>
            <a:pPr>
              <a:lnSpc>
                <a:spcPct val="150000"/>
              </a:lnSpc>
              <a:buClr>
                <a:schemeClr val="accent3"/>
              </a:buClr>
              <a:buFont typeface="Wingdings" panose="05000000000000000000" pitchFamily="2" charset="2"/>
              <a:buChar char="ü"/>
            </a:pPr>
            <a:r>
              <a:rPr lang="en-US" sz="1500" dirty="0">
                <a:effectLst/>
                <a:ea typeface="Times New Roman" panose="02020603050405020304" pitchFamily="18" charset="0"/>
              </a:rPr>
              <a:t>The proposed system provides faster loading and execution speed when compared to the existing system. </a:t>
            </a:r>
          </a:p>
          <a:p>
            <a:pPr>
              <a:lnSpc>
                <a:spcPct val="150000"/>
              </a:lnSpc>
              <a:buClr>
                <a:schemeClr val="accent3"/>
              </a:buClr>
              <a:buFont typeface="Wingdings" panose="05000000000000000000" pitchFamily="2" charset="2"/>
              <a:buChar char="ü"/>
            </a:pPr>
            <a:r>
              <a:rPr lang="en-US" sz="1500" dirty="0">
                <a:effectLst/>
                <a:ea typeface="Times New Roman" panose="02020603050405020304" pitchFamily="18" charset="0"/>
              </a:rPr>
              <a:t>The proposed system is highly efficient and scalable. It can be further improved for complex use cases.</a:t>
            </a:r>
            <a:endParaRPr lang="en-IN" sz="1500" dirty="0">
              <a:effectLst/>
              <a:ea typeface="Times New Roman" panose="02020603050405020304" pitchFamily="18" charset="0"/>
            </a:endParaRPr>
          </a:p>
          <a:p>
            <a:pPr>
              <a:lnSpc>
                <a:spcPct val="150000"/>
              </a:lnSpc>
              <a:buClr>
                <a:schemeClr val="accent3"/>
              </a:buClr>
              <a:buFont typeface="Wingdings" panose="05000000000000000000" pitchFamily="2" charset="2"/>
              <a:buChar char="ü"/>
            </a:pPr>
            <a:endParaRPr lang="en-IN" sz="1500" dirty="0"/>
          </a:p>
        </p:txBody>
      </p:sp>
    </p:spTree>
    <p:extLst>
      <p:ext uri="{BB962C8B-B14F-4D97-AF65-F5344CB8AC3E}">
        <p14:creationId xmlns:p14="http://schemas.microsoft.com/office/powerpoint/2010/main" val="321852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5868-ADD4-B3B9-77E6-4A4C946119E5}"/>
              </a:ext>
            </a:extLst>
          </p:cNvPr>
          <p:cNvSpPr>
            <a:spLocks noGrp="1"/>
          </p:cNvSpPr>
          <p:nvPr>
            <p:ph type="title"/>
          </p:nvPr>
        </p:nvSpPr>
        <p:spPr>
          <a:xfrm>
            <a:off x="838200" y="681037"/>
            <a:ext cx="10515600" cy="1325563"/>
          </a:xfrm>
        </p:spPr>
        <p:txBody>
          <a:bodyPr/>
          <a:lstStyle/>
          <a:p>
            <a:r>
              <a:rPr lang="en-US" dirty="0"/>
              <a:t>LITERATURE SURVEY</a:t>
            </a:r>
            <a:endParaRPr lang="en-IN" dirty="0"/>
          </a:p>
        </p:txBody>
      </p:sp>
      <p:graphicFrame>
        <p:nvGraphicFramePr>
          <p:cNvPr id="4" name="Table 7">
            <a:extLst>
              <a:ext uri="{FF2B5EF4-FFF2-40B4-BE49-F238E27FC236}">
                <a16:creationId xmlns:a16="http://schemas.microsoft.com/office/drawing/2014/main" id="{6720BD82-920E-1210-49FC-F7B47A648A86}"/>
              </a:ext>
            </a:extLst>
          </p:cNvPr>
          <p:cNvGraphicFramePr>
            <a:graphicFrameLocks/>
          </p:cNvGraphicFramePr>
          <p:nvPr>
            <p:extLst>
              <p:ext uri="{D42A27DB-BD31-4B8C-83A1-F6EECF244321}">
                <p14:modId xmlns:p14="http://schemas.microsoft.com/office/powerpoint/2010/main" val="2671194721"/>
              </p:ext>
            </p:extLst>
          </p:nvPr>
        </p:nvGraphicFramePr>
        <p:xfrm>
          <a:off x="838200" y="2300441"/>
          <a:ext cx="10515600" cy="387652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751771617"/>
                    </a:ext>
                  </a:extLst>
                </a:gridCol>
                <a:gridCol w="2092593">
                  <a:extLst>
                    <a:ext uri="{9D8B030D-6E8A-4147-A177-3AD203B41FA5}">
                      <a16:colId xmlns:a16="http://schemas.microsoft.com/office/drawing/2014/main" val="1686500798"/>
                    </a:ext>
                  </a:extLst>
                </a:gridCol>
                <a:gridCol w="2113647">
                  <a:extLst>
                    <a:ext uri="{9D8B030D-6E8A-4147-A177-3AD203B41FA5}">
                      <a16:colId xmlns:a16="http://schemas.microsoft.com/office/drawing/2014/main" val="2989266443"/>
                    </a:ext>
                  </a:extLst>
                </a:gridCol>
                <a:gridCol w="2103120">
                  <a:extLst>
                    <a:ext uri="{9D8B030D-6E8A-4147-A177-3AD203B41FA5}">
                      <a16:colId xmlns:a16="http://schemas.microsoft.com/office/drawing/2014/main" val="2617658294"/>
                    </a:ext>
                  </a:extLst>
                </a:gridCol>
                <a:gridCol w="2103120">
                  <a:extLst>
                    <a:ext uri="{9D8B030D-6E8A-4147-A177-3AD203B41FA5}">
                      <a16:colId xmlns:a16="http://schemas.microsoft.com/office/drawing/2014/main" val="3546529479"/>
                    </a:ext>
                  </a:extLst>
                </a:gridCol>
              </a:tblGrid>
              <a:tr h="596944">
                <a:tc>
                  <a:txBody>
                    <a:bodyPr/>
                    <a:lstStyle/>
                    <a:p>
                      <a:pPr algn="ctr"/>
                      <a:r>
                        <a:rPr lang="en-US" sz="1500" dirty="0"/>
                        <a:t>S.NO</a:t>
                      </a:r>
                      <a:endParaRPr lang="en-IN" sz="1500" dirty="0"/>
                    </a:p>
                  </a:txBody>
                  <a:tcPr anchor="ctr"/>
                </a:tc>
                <a:tc>
                  <a:txBody>
                    <a:bodyPr/>
                    <a:lstStyle/>
                    <a:p>
                      <a:pPr algn="ctr"/>
                      <a:r>
                        <a:rPr lang="en-US" sz="1500" dirty="0"/>
                        <a:t>TITLE</a:t>
                      </a:r>
                      <a:endParaRPr lang="en-IN" sz="1500" dirty="0"/>
                    </a:p>
                  </a:txBody>
                  <a:tcPr anchor="ctr"/>
                </a:tc>
                <a:tc>
                  <a:txBody>
                    <a:bodyPr/>
                    <a:lstStyle/>
                    <a:p>
                      <a:pPr algn="ctr"/>
                      <a:r>
                        <a:rPr lang="en-US" sz="1500" dirty="0"/>
                        <a:t>TECHNIQUE</a:t>
                      </a:r>
                      <a:endParaRPr lang="en-IN" sz="1500" dirty="0"/>
                    </a:p>
                  </a:txBody>
                  <a:tcPr anchor="ctr"/>
                </a:tc>
                <a:tc>
                  <a:txBody>
                    <a:bodyPr/>
                    <a:lstStyle/>
                    <a:p>
                      <a:pPr algn="ctr"/>
                      <a:r>
                        <a:rPr lang="en-US" sz="1500" dirty="0"/>
                        <a:t>ADVANTAGES</a:t>
                      </a:r>
                      <a:endParaRPr lang="en-IN" sz="1500" dirty="0"/>
                    </a:p>
                  </a:txBody>
                  <a:tcPr anchor="ctr"/>
                </a:tc>
                <a:tc>
                  <a:txBody>
                    <a:bodyPr/>
                    <a:lstStyle/>
                    <a:p>
                      <a:pPr algn="ctr"/>
                      <a:r>
                        <a:rPr lang="en-US" sz="1500" dirty="0"/>
                        <a:t>DISADVANTAGES</a:t>
                      </a:r>
                      <a:endParaRPr lang="en-IN" sz="1500" dirty="0"/>
                    </a:p>
                  </a:txBody>
                  <a:tcPr anchor="ctr"/>
                </a:tc>
                <a:extLst>
                  <a:ext uri="{0D108BD9-81ED-4DB2-BD59-A6C34878D82A}">
                    <a16:rowId xmlns:a16="http://schemas.microsoft.com/office/drawing/2014/main" val="2302740985"/>
                  </a:ext>
                </a:extLst>
              </a:tr>
              <a:tr h="1639789">
                <a:tc>
                  <a:txBody>
                    <a:bodyPr/>
                    <a:lstStyle/>
                    <a:p>
                      <a:pPr algn="ctr"/>
                      <a:r>
                        <a:rPr lang="en-US" sz="1500" dirty="0">
                          <a:latin typeface="+mn-lt"/>
                        </a:rPr>
                        <a:t>1.</a:t>
                      </a:r>
                    </a:p>
                  </a:txBody>
                  <a:tcPr anchor="ctr"/>
                </a:tc>
                <a:tc>
                  <a:txBody>
                    <a:bodyPr/>
                    <a:lstStyle/>
                    <a:p>
                      <a:pPr algn="ctr"/>
                      <a:r>
                        <a:rPr lang="en-US" sz="1500" b="0" i="0" kern="1200" dirty="0">
                          <a:solidFill>
                            <a:schemeClr val="dk1"/>
                          </a:solidFill>
                          <a:effectLst/>
                          <a:latin typeface="+mn-lt"/>
                          <a:ea typeface="+mn-ea"/>
                          <a:cs typeface="+mn-cs"/>
                        </a:rPr>
                        <a:t>A Deep Learning Approach for Face Detection using YOLO</a:t>
                      </a:r>
                      <a:endParaRPr lang="en-US" sz="1500" b="0" u="sng" dirty="0">
                        <a:latin typeface="+mn-lt"/>
                      </a:endParaRPr>
                    </a:p>
                  </a:txBody>
                  <a:tcPr anchor="ctr"/>
                </a:tc>
                <a:tc>
                  <a:txBody>
                    <a:bodyPr/>
                    <a:lstStyle/>
                    <a:p>
                      <a:pPr algn="ctr"/>
                      <a:r>
                        <a:rPr lang="en-US" sz="1500" dirty="0">
                          <a:latin typeface="+mn-lt"/>
                        </a:rPr>
                        <a:t>YOLOv3</a:t>
                      </a:r>
                    </a:p>
                  </a:txBody>
                  <a:tcPr anchor="ctr"/>
                </a:tc>
                <a:tc>
                  <a:txBody>
                    <a:bodyPr/>
                    <a:lstStyle/>
                    <a:p>
                      <a:pPr algn="ctr"/>
                      <a:r>
                        <a:rPr lang="en-US" sz="1500" dirty="0">
                          <a:latin typeface="+mn-lt"/>
                        </a:rPr>
                        <a:t>model is fine-tuned on various performance parameters</a:t>
                      </a:r>
                    </a:p>
                  </a:txBody>
                  <a:tcPr anchor="ctr"/>
                </a:tc>
                <a:tc>
                  <a:txBody>
                    <a:bodyPr/>
                    <a:lstStyle/>
                    <a:p>
                      <a:pPr algn="ctr"/>
                      <a:r>
                        <a:rPr lang="en-US" sz="1500" dirty="0">
                          <a:latin typeface="+mn-lt"/>
                        </a:rPr>
                        <a:t>Low accuracy, high cost</a:t>
                      </a:r>
                    </a:p>
                  </a:txBody>
                  <a:tcPr anchor="ctr"/>
                </a:tc>
                <a:extLst>
                  <a:ext uri="{0D108BD9-81ED-4DB2-BD59-A6C34878D82A}">
                    <a16:rowId xmlns:a16="http://schemas.microsoft.com/office/drawing/2014/main" val="2801702128"/>
                  </a:ext>
                </a:extLst>
              </a:tr>
              <a:tr h="1639789">
                <a:tc>
                  <a:txBody>
                    <a:bodyPr/>
                    <a:lstStyle/>
                    <a:p>
                      <a:pPr algn="ctr"/>
                      <a:r>
                        <a:rPr lang="en-US" sz="1500" dirty="0">
                          <a:latin typeface="+mn-lt"/>
                        </a:rPr>
                        <a:t>2.</a:t>
                      </a:r>
                    </a:p>
                  </a:txBody>
                  <a:tcPr anchor="ctr"/>
                </a:tc>
                <a:tc>
                  <a:txBody>
                    <a:bodyPr/>
                    <a:lstStyle/>
                    <a:p>
                      <a:pPr algn="l"/>
                      <a:r>
                        <a:rPr lang="en-US" sz="1500" u="none" dirty="0">
                          <a:latin typeface="+mn-lt"/>
                        </a:rPr>
                        <a:t>TRFH: towards real-time face detection and head pose estimation</a:t>
                      </a:r>
                    </a:p>
                  </a:txBody>
                  <a:tcPr anchor="ctr"/>
                </a:tc>
                <a:tc>
                  <a:txBody>
                    <a:bodyPr/>
                    <a:lstStyle/>
                    <a:p>
                      <a:pPr algn="ctr"/>
                      <a:r>
                        <a:rPr lang="en-US" sz="1500" dirty="0">
                          <a:latin typeface="+mn-lt"/>
                        </a:rPr>
                        <a:t>ROI</a:t>
                      </a:r>
                    </a:p>
                  </a:txBody>
                  <a:tcPr anchor="ctr"/>
                </a:tc>
                <a:tc>
                  <a:txBody>
                    <a:bodyPr/>
                    <a:lstStyle/>
                    <a:p>
                      <a:pPr algn="l"/>
                      <a:r>
                        <a:rPr lang="en-US" sz="1500" b="0" i="0" kern="1200" dirty="0">
                          <a:solidFill>
                            <a:schemeClr val="dk1"/>
                          </a:solidFill>
                          <a:effectLst/>
                          <a:latin typeface="+mn-lt"/>
                          <a:ea typeface="+mn-ea"/>
                          <a:cs typeface="+mn-cs"/>
                        </a:rPr>
                        <a:t>The system can show both head pose estimation and face detection</a:t>
                      </a:r>
                      <a:endParaRPr lang="en-US" sz="1500" dirty="0">
                        <a:latin typeface="+mn-lt"/>
                      </a:endParaRPr>
                    </a:p>
                  </a:txBody>
                  <a:tcPr anchor="ctr"/>
                </a:tc>
                <a:tc>
                  <a:txBody>
                    <a:bodyPr/>
                    <a:lstStyle/>
                    <a:p>
                      <a:pPr algn="l"/>
                      <a:r>
                        <a:rPr lang="en-US" sz="1500" dirty="0">
                          <a:latin typeface="+mn-lt"/>
                        </a:rPr>
                        <a:t>Unable to detect many poses</a:t>
                      </a:r>
                    </a:p>
                  </a:txBody>
                  <a:tcPr anchor="ctr"/>
                </a:tc>
                <a:extLst>
                  <a:ext uri="{0D108BD9-81ED-4DB2-BD59-A6C34878D82A}">
                    <a16:rowId xmlns:a16="http://schemas.microsoft.com/office/drawing/2014/main" val="1033820804"/>
                  </a:ext>
                </a:extLst>
              </a:tr>
            </a:tbl>
          </a:graphicData>
        </a:graphic>
      </p:graphicFrame>
    </p:spTree>
    <p:extLst>
      <p:ext uri="{BB962C8B-B14F-4D97-AF65-F5344CB8AC3E}">
        <p14:creationId xmlns:p14="http://schemas.microsoft.com/office/powerpoint/2010/main" val="201063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BF7D-0A53-FAD1-7D1D-ED0E4E465A3D}"/>
              </a:ext>
            </a:extLst>
          </p:cNvPr>
          <p:cNvSpPr>
            <a:spLocks noGrp="1"/>
          </p:cNvSpPr>
          <p:nvPr>
            <p:ph type="title"/>
          </p:nvPr>
        </p:nvSpPr>
        <p:spPr/>
        <p:txBody>
          <a:bodyPr/>
          <a:lstStyle/>
          <a:p>
            <a:r>
              <a:rPr lang="en-US" dirty="0"/>
              <a:t>LITERATURE SURVEY</a:t>
            </a:r>
            <a:endParaRPr lang="en-IN" dirty="0"/>
          </a:p>
        </p:txBody>
      </p:sp>
      <p:graphicFrame>
        <p:nvGraphicFramePr>
          <p:cNvPr id="5" name="Table 7">
            <a:extLst>
              <a:ext uri="{FF2B5EF4-FFF2-40B4-BE49-F238E27FC236}">
                <a16:creationId xmlns:a16="http://schemas.microsoft.com/office/drawing/2014/main" id="{30AF4B7D-F991-25DA-46D5-29F13B7C0B70}"/>
              </a:ext>
            </a:extLst>
          </p:cNvPr>
          <p:cNvGraphicFramePr>
            <a:graphicFrameLocks/>
          </p:cNvGraphicFramePr>
          <p:nvPr>
            <p:extLst>
              <p:ext uri="{D42A27DB-BD31-4B8C-83A1-F6EECF244321}">
                <p14:modId xmlns:p14="http://schemas.microsoft.com/office/powerpoint/2010/main" val="1155725394"/>
              </p:ext>
            </p:extLst>
          </p:nvPr>
        </p:nvGraphicFramePr>
        <p:xfrm>
          <a:off x="838200" y="2300441"/>
          <a:ext cx="10515600" cy="387652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751771617"/>
                    </a:ext>
                  </a:extLst>
                </a:gridCol>
                <a:gridCol w="2103120">
                  <a:extLst>
                    <a:ext uri="{9D8B030D-6E8A-4147-A177-3AD203B41FA5}">
                      <a16:colId xmlns:a16="http://schemas.microsoft.com/office/drawing/2014/main" val="1686500798"/>
                    </a:ext>
                  </a:extLst>
                </a:gridCol>
                <a:gridCol w="2103120">
                  <a:extLst>
                    <a:ext uri="{9D8B030D-6E8A-4147-A177-3AD203B41FA5}">
                      <a16:colId xmlns:a16="http://schemas.microsoft.com/office/drawing/2014/main" val="2989266443"/>
                    </a:ext>
                  </a:extLst>
                </a:gridCol>
                <a:gridCol w="2103120">
                  <a:extLst>
                    <a:ext uri="{9D8B030D-6E8A-4147-A177-3AD203B41FA5}">
                      <a16:colId xmlns:a16="http://schemas.microsoft.com/office/drawing/2014/main" val="2617658294"/>
                    </a:ext>
                  </a:extLst>
                </a:gridCol>
                <a:gridCol w="2103120">
                  <a:extLst>
                    <a:ext uri="{9D8B030D-6E8A-4147-A177-3AD203B41FA5}">
                      <a16:colId xmlns:a16="http://schemas.microsoft.com/office/drawing/2014/main" val="3546529479"/>
                    </a:ext>
                  </a:extLst>
                </a:gridCol>
              </a:tblGrid>
              <a:tr h="596944">
                <a:tc>
                  <a:txBody>
                    <a:bodyPr/>
                    <a:lstStyle/>
                    <a:p>
                      <a:pPr algn="ctr"/>
                      <a:r>
                        <a:rPr lang="en-US" sz="1500" dirty="0"/>
                        <a:t>S.NO</a:t>
                      </a:r>
                      <a:endParaRPr lang="en-IN" sz="1500" dirty="0"/>
                    </a:p>
                  </a:txBody>
                  <a:tcPr anchor="ctr"/>
                </a:tc>
                <a:tc>
                  <a:txBody>
                    <a:bodyPr/>
                    <a:lstStyle/>
                    <a:p>
                      <a:pPr algn="ctr"/>
                      <a:r>
                        <a:rPr lang="en-US" sz="1500" dirty="0"/>
                        <a:t>TITLE</a:t>
                      </a:r>
                      <a:endParaRPr lang="en-IN" sz="1500" dirty="0"/>
                    </a:p>
                  </a:txBody>
                  <a:tcPr anchor="ctr"/>
                </a:tc>
                <a:tc>
                  <a:txBody>
                    <a:bodyPr/>
                    <a:lstStyle/>
                    <a:p>
                      <a:pPr algn="ctr"/>
                      <a:r>
                        <a:rPr lang="en-US" sz="1500" dirty="0"/>
                        <a:t>TECHNIQUE</a:t>
                      </a:r>
                      <a:endParaRPr lang="en-IN" sz="1500" dirty="0"/>
                    </a:p>
                  </a:txBody>
                  <a:tcPr anchor="ctr"/>
                </a:tc>
                <a:tc>
                  <a:txBody>
                    <a:bodyPr/>
                    <a:lstStyle/>
                    <a:p>
                      <a:pPr algn="ctr"/>
                      <a:r>
                        <a:rPr lang="en-US" sz="1500" dirty="0"/>
                        <a:t>ADVANTAGES</a:t>
                      </a:r>
                      <a:endParaRPr lang="en-IN" sz="1500" dirty="0"/>
                    </a:p>
                  </a:txBody>
                  <a:tcPr anchor="ctr"/>
                </a:tc>
                <a:tc>
                  <a:txBody>
                    <a:bodyPr/>
                    <a:lstStyle/>
                    <a:p>
                      <a:pPr algn="ctr"/>
                      <a:r>
                        <a:rPr lang="en-US" sz="1500" dirty="0"/>
                        <a:t>DISADVANTAGES</a:t>
                      </a:r>
                      <a:endParaRPr lang="en-IN" sz="1500" dirty="0"/>
                    </a:p>
                  </a:txBody>
                  <a:tcPr anchor="ctr"/>
                </a:tc>
                <a:extLst>
                  <a:ext uri="{0D108BD9-81ED-4DB2-BD59-A6C34878D82A}">
                    <a16:rowId xmlns:a16="http://schemas.microsoft.com/office/drawing/2014/main" val="2302740985"/>
                  </a:ext>
                </a:extLst>
              </a:tr>
              <a:tr h="1639789">
                <a:tc>
                  <a:txBody>
                    <a:bodyPr/>
                    <a:lstStyle/>
                    <a:p>
                      <a:pPr algn="ctr"/>
                      <a:r>
                        <a:rPr lang="en-US" sz="1500" dirty="0">
                          <a:latin typeface="+mn-lt"/>
                        </a:rPr>
                        <a:t>3.</a:t>
                      </a:r>
                    </a:p>
                  </a:txBody>
                  <a:tcPr anchor="ctr"/>
                </a:tc>
                <a:tc>
                  <a:txBody>
                    <a:bodyPr/>
                    <a:lstStyle/>
                    <a:p>
                      <a:pPr algn="ctr"/>
                      <a:r>
                        <a:rPr lang="en-US" sz="1500" dirty="0">
                          <a:latin typeface="+mn-lt"/>
                        </a:rPr>
                        <a:t>Simultaneous Face Detection and Pose Estimation Using Convolutional Neural Network Cascade</a:t>
                      </a:r>
                      <a:endParaRPr lang="en-US" sz="1500" u="sng" dirty="0">
                        <a:latin typeface="+mn-lt"/>
                      </a:endParaRPr>
                    </a:p>
                  </a:txBody>
                  <a:tcPr anchor="ctr"/>
                </a:tc>
                <a:tc>
                  <a:txBody>
                    <a:bodyPr/>
                    <a:lstStyle/>
                    <a:p>
                      <a:pPr algn="ctr"/>
                      <a:r>
                        <a:rPr lang="en-US" sz="1500" dirty="0">
                          <a:latin typeface="+mn-lt"/>
                        </a:rPr>
                        <a:t>CNN cascade framework</a:t>
                      </a:r>
                    </a:p>
                  </a:txBody>
                  <a:tcPr anchor="ctr"/>
                </a:tc>
                <a:tc>
                  <a:txBody>
                    <a:bodyPr/>
                    <a:lstStyle/>
                    <a:p>
                      <a:pPr algn="ctr"/>
                      <a:r>
                        <a:rPr lang="en-US" sz="1500" dirty="0">
                          <a:latin typeface="+mn-lt"/>
                        </a:rPr>
                        <a:t>Cascade framework Approach for better accuracy.</a:t>
                      </a:r>
                    </a:p>
                  </a:txBody>
                  <a:tcPr anchor="ctr"/>
                </a:tc>
                <a:tc>
                  <a:txBody>
                    <a:bodyPr/>
                    <a:lstStyle/>
                    <a:p>
                      <a:pPr algn="ctr"/>
                      <a:r>
                        <a:rPr lang="en-US" sz="1500" dirty="0">
                          <a:latin typeface="+mn-lt"/>
                        </a:rPr>
                        <a:t>The prototype built shows less precision and work inefficiently</a:t>
                      </a:r>
                    </a:p>
                  </a:txBody>
                  <a:tcPr anchor="ctr"/>
                </a:tc>
                <a:extLst>
                  <a:ext uri="{0D108BD9-81ED-4DB2-BD59-A6C34878D82A}">
                    <a16:rowId xmlns:a16="http://schemas.microsoft.com/office/drawing/2014/main" val="2801702128"/>
                  </a:ext>
                </a:extLst>
              </a:tr>
              <a:tr h="1639789">
                <a:tc>
                  <a:txBody>
                    <a:bodyPr/>
                    <a:lstStyle/>
                    <a:p>
                      <a:pPr algn="ctr"/>
                      <a:r>
                        <a:rPr lang="en-US" sz="1500" dirty="0">
                          <a:latin typeface="+mn-lt"/>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Human Pose Estimation</a:t>
                      </a:r>
                    </a:p>
                  </a:txBody>
                  <a:tcPr anchor="ctr"/>
                </a:tc>
                <a:tc>
                  <a:txBody>
                    <a:bodyPr/>
                    <a:lstStyle/>
                    <a:p>
                      <a:pPr algn="ctr"/>
                      <a:r>
                        <a:rPr lang="en-US" sz="1500" dirty="0">
                          <a:latin typeface="+mn-lt"/>
                        </a:rPr>
                        <a:t>CNN</a:t>
                      </a:r>
                    </a:p>
                  </a:txBody>
                  <a:tcPr anchor="ctr"/>
                </a:tc>
                <a:tc>
                  <a:txBody>
                    <a:bodyPr/>
                    <a:lstStyle/>
                    <a:p>
                      <a:pPr algn="ctr"/>
                      <a:r>
                        <a:rPr lang="en-US" sz="1500" dirty="0">
                          <a:latin typeface="+mn-lt"/>
                        </a:rPr>
                        <a:t>High accuracy</a:t>
                      </a:r>
                    </a:p>
                  </a:txBody>
                  <a:tcPr anchor="ctr"/>
                </a:tc>
                <a:tc>
                  <a:txBody>
                    <a:bodyPr/>
                    <a:lstStyle/>
                    <a:p>
                      <a:pPr algn="ctr"/>
                      <a:r>
                        <a:rPr lang="en-US" sz="1500" dirty="0">
                          <a:latin typeface="+mn-lt"/>
                        </a:rPr>
                        <a:t>High processing time</a:t>
                      </a:r>
                    </a:p>
                  </a:txBody>
                  <a:tcPr anchor="ctr"/>
                </a:tc>
                <a:extLst>
                  <a:ext uri="{0D108BD9-81ED-4DB2-BD59-A6C34878D82A}">
                    <a16:rowId xmlns:a16="http://schemas.microsoft.com/office/drawing/2014/main" val="1033820804"/>
                  </a:ext>
                </a:extLst>
              </a:tr>
            </a:tbl>
          </a:graphicData>
        </a:graphic>
      </p:graphicFrame>
    </p:spTree>
    <p:extLst>
      <p:ext uri="{BB962C8B-B14F-4D97-AF65-F5344CB8AC3E}">
        <p14:creationId xmlns:p14="http://schemas.microsoft.com/office/powerpoint/2010/main" val="78661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A185-3A55-7372-9AC9-0C5043147DD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0F82094-9D2C-ADC8-089C-72FC67D0CEB6}"/>
              </a:ext>
            </a:extLst>
          </p:cNvPr>
          <p:cNvSpPr>
            <a:spLocks noGrp="1"/>
          </p:cNvSpPr>
          <p:nvPr>
            <p:ph idx="1"/>
          </p:nvPr>
        </p:nvSpPr>
        <p:spPr/>
        <p:txBody>
          <a:bodyPr>
            <a:normAutofit/>
          </a:bodyPr>
          <a:lstStyle/>
          <a:p>
            <a:pPr algn="just">
              <a:lnSpc>
                <a:spcPct val="150000"/>
              </a:lnSpc>
              <a:buClr>
                <a:schemeClr val="accent3"/>
              </a:buClr>
              <a:buFont typeface="Wingdings" panose="05000000000000000000" pitchFamily="2" charset="2"/>
              <a:buChar char="Ø"/>
            </a:pPr>
            <a:r>
              <a:rPr lang="en-IN" sz="1500" dirty="0">
                <a:effectLst/>
                <a:ea typeface="Times New Roman" panose="02020603050405020304" pitchFamily="18" charset="0"/>
              </a:rPr>
              <a:t>The purpose of this work is to investigate the effectiveness of deep learning-based algorithms for recognising and analysing various aspects of human behaviour. </a:t>
            </a:r>
          </a:p>
          <a:p>
            <a:pPr algn="just">
              <a:lnSpc>
                <a:spcPct val="150000"/>
              </a:lnSpc>
              <a:buClr>
                <a:schemeClr val="accent3"/>
              </a:buClr>
              <a:buFont typeface="Wingdings" panose="05000000000000000000" pitchFamily="2" charset="2"/>
              <a:buChar char="Ø"/>
            </a:pPr>
            <a:r>
              <a:rPr lang="en-IN" sz="1500" dirty="0">
                <a:effectLst/>
                <a:ea typeface="Times New Roman" panose="02020603050405020304" pitchFamily="18" charset="0"/>
              </a:rPr>
              <a:t>However, most of our video surveillance systems are still operated in the old-fashioned way, with anomalies and accompanying evidence captured exclusively through offline films. Making real-time alarms, pop-up notifications, and continuously monitoring incident situations is difficult.</a:t>
            </a:r>
          </a:p>
          <a:p>
            <a:pPr algn="just">
              <a:lnSpc>
                <a:spcPct val="150000"/>
              </a:lnSpc>
              <a:buClr>
                <a:schemeClr val="accent3"/>
              </a:buClr>
              <a:buFont typeface="Wingdings" panose="05000000000000000000" pitchFamily="2" charset="2"/>
              <a:buChar char="Ø"/>
            </a:pPr>
            <a:r>
              <a:rPr lang="en-IN" sz="1500" dirty="0">
                <a:effectLst/>
                <a:ea typeface="Times New Roman" panose="02020603050405020304" pitchFamily="18" charset="0"/>
              </a:rPr>
              <a:t>As a result, technology for real-time human behaviour recognition must be developed in order to reduce security staff workload and improve work efficiency.</a:t>
            </a:r>
          </a:p>
          <a:p>
            <a:pPr marL="228600" indent="0">
              <a:buNone/>
            </a:pPr>
            <a:endParaRPr lang="en-IN" sz="1500" dirty="0"/>
          </a:p>
        </p:txBody>
      </p:sp>
    </p:spTree>
    <p:extLst>
      <p:ext uri="{BB962C8B-B14F-4D97-AF65-F5344CB8AC3E}">
        <p14:creationId xmlns:p14="http://schemas.microsoft.com/office/powerpoint/2010/main" val="3958978487"/>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241B2F"/>
      </a:dk2>
      <a:lt2>
        <a:srgbClr val="F0F3F2"/>
      </a:lt2>
      <a:accent1>
        <a:srgbClr val="C64A6B"/>
      </a:accent1>
      <a:accent2>
        <a:srgbClr val="B4388D"/>
      </a:accent2>
      <a:accent3>
        <a:srgbClr val="BA4AC6"/>
      </a:accent3>
      <a:accent4>
        <a:srgbClr val="7438B4"/>
      </a:accent4>
      <a:accent5>
        <a:srgbClr val="524AC6"/>
      </a:accent5>
      <a:accent6>
        <a:srgbClr val="3863B4"/>
      </a:accent6>
      <a:hlink>
        <a:srgbClr val="7055C6"/>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787</TotalTime>
  <Words>1370</Words>
  <Application>Microsoft Office PowerPoint</Application>
  <PresentationFormat>Widescreen</PresentationFormat>
  <Paragraphs>151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Sabon Next LT</vt:lpstr>
      <vt:lpstr>Times New Roman</vt:lpstr>
      <vt:lpstr>Wingdings</vt:lpstr>
      <vt:lpstr>LuminousVTI</vt:lpstr>
      <vt:lpstr>PANIMALAR  ENGINEERING  COLLEGE</vt:lpstr>
      <vt:lpstr>TEAM DETAILS</vt:lpstr>
      <vt:lpstr>ABSTRACT</vt:lpstr>
      <vt:lpstr>INTRODUCTION</vt:lpstr>
      <vt:lpstr>EXISTING SYSTEM</vt:lpstr>
      <vt:lpstr>PROPOSED SYSTEM</vt:lpstr>
      <vt:lpstr>LITERATURE SURVEY</vt:lpstr>
      <vt:lpstr>LITERATURE SURVEY</vt:lpstr>
      <vt:lpstr>PROBLEM STATEMENT</vt:lpstr>
      <vt:lpstr>SYSTEM ARCHITECTURE</vt:lpstr>
      <vt:lpstr>USE CASE DIAGRAM</vt:lpstr>
      <vt:lpstr>ACTIVITY DIAGRAM</vt:lpstr>
      <vt:lpstr>SEQUENCE DIAGRAM</vt:lpstr>
      <vt:lpstr>DFD DIAGRAM</vt:lpstr>
      <vt:lpstr>Module Description - ConvLSTM </vt:lpstr>
      <vt:lpstr>Module Description - LRCN</vt:lpstr>
      <vt:lpstr>Total Loss Vs Validation Loss For CNN</vt:lpstr>
      <vt:lpstr>Total Loss Vs Validation Loss For LRCN</vt:lpstr>
      <vt:lpstr>PowerPoint Presentation</vt:lpstr>
      <vt:lpstr>Testing</vt:lpstr>
      <vt:lpstr>SCREENSHOTS</vt:lpstr>
      <vt:lpstr>SCREENSHOTS</vt:lpstr>
      <vt:lpstr>SCREENSHOTS</vt:lpstr>
      <vt:lpstr>CONCLUSION</vt:lpstr>
      <vt:lpstr>REFERENCE</vt:lpstr>
      <vt:lpstr>PLAGIARISM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 Sunil</dc:creator>
  <cp:lastModifiedBy>kumar vaibhav</cp:lastModifiedBy>
  <cp:revision>52</cp:revision>
  <dcterms:created xsi:type="dcterms:W3CDTF">2021-04-09T09:41:49Z</dcterms:created>
  <dcterms:modified xsi:type="dcterms:W3CDTF">2022-05-24T06:13:48Z</dcterms:modified>
</cp:coreProperties>
</file>