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3" r:id="rId16"/>
    <p:sldId id="286" r:id="rId17"/>
    <p:sldId id="274" r:id="rId18"/>
    <p:sldId id="276" r:id="rId19"/>
    <p:sldId id="275" r:id="rId20"/>
    <p:sldId id="277" r:id="rId21"/>
    <p:sldId id="278" r:id="rId22"/>
    <p:sldId id="279" r:id="rId23"/>
    <p:sldId id="287" r:id="rId24"/>
    <p:sldId id="288" r:id="rId25"/>
    <p:sldId id="28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6" autoAdjust="0"/>
    <p:restoredTop sz="95501" autoAdjust="0"/>
  </p:normalViewPr>
  <p:slideViewPr>
    <p:cSldViewPr snapToGrid="0">
      <p:cViewPr varScale="1">
        <p:scale>
          <a:sx n="87" d="100"/>
          <a:sy n="87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3D50-A4F9-46E8-93CB-92A6F1A875D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22AEA-7614-4E15-B439-6581F703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8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4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5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21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77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0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9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E4A1-2CD1-43EF-9283-7707DA6409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rlfagency/VocalRecognition/tree/master/Vocal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ocal.ctrlfagency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2geo/t2g/tree/master/VOCAL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tel2geo.fr" TargetMode="External"/><Relationship Id="rId4" Type="http://schemas.openxmlformats.org/officeDocument/2006/relationships/hyperlink" Target="mailto:contact@ctrlfagency.com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trlfagency/VocalRecognition/blob/master/VocalR/" TargetMode="External"/><Relationship Id="rId13" Type="http://schemas.openxmlformats.org/officeDocument/2006/relationships/hyperlink" Target="https://dvcs.w3.org/hg/speech-api/raw-file/tip/speechapi.html#speechreco-section" TargetMode="External"/><Relationship Id="rId3" Type="http://schemas.openxmlformats.org/officeDocument/2006/relationships/hyperlink" Target="https://github.com/ctrlfagency/VocalRecognition/tree/master/VocalRecognition" TargetMode="External"/><Relationship Id="rId7" Type="http://schemas.openxmlformats.org/officeDocument/2006/relationships/hyperlink" Target="https://blog.tel2geo.fr/vocalr-app" TargetMode="External"/><Relationship Id="rId12" Type="http://schemas.openxmlformats.org/officeDocument/2006/relationships/hyperlink" Target="http://stackandroid.com/tutorial/how-to-enable-offline-speech-to-text-in-androi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niuse.com/speech-recognition" TargetMode="External"/><Relationship Id="rId11" Type="http://schemas.openxmlformats.org/officeDocument/2006/relationships/hyperlink" Target="http://stackandroid.com/tutorial/android-speech-to-text-tutorial/" TargetMode="External"/><Relationship Id="rId5" Type="http://schemas.openxmlformats.org/officeDocument/2006/relationships/hyperlink" Target="https://github.com/ctrlfagency/VocalRecognition/tree/master/presentation/flowcharts" TargetMode="External"/><Relationship Id="rId10" Type="http://schemas.openxmlformats.org/officeDocument/2006/relationships/hyperlink" Target="https://ctrlfagency.com/getting-started-with-voice-recognition/" TargetMode="External"/><Relationship Id="rId4" Type="http://schemas.openxmlformats.org/officeDocument/2006/relationships/hyperlink" Target="https://github.com/tel2geo/t2g/tree/master/VOCALR" TargetMode="External"/><Relationship Id="rId9" Type="http://schemas.openxmlformats.org/officeDocument/2006/relationships/hyperlink" Target="https://developer.android.com/reference/android/speech/RecognizerInten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5697" y="4219460"/>
            <a:ext cx="9144000" cy="84739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Vocal Recognition</a:t>
            </a:r>
            <a:endParaRPr lang="fr-FR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6132731"/>
            <a:ext cx="9144000" cy="334170"/>
          </a:xfrm>
        </p:spPr>
        <p:txBody>
          <a:bodyPr>
            <a:noAutofit/>
          </a:bodyPr>
          <a:lstStyle/>
          <a:p>
            <a:r>
              <a:rPr lang="fr-FR" sz="1600" dirty="0" err="1" smtClean="0">
                <a:latin typeface="Neuropolitical Rg" panose="020B0605020201080104" pitchFamily="34" charset="0"/>
              </a:rPr>
              <a:t>Presented</a:t>
            </a:r>
            <a:r>
              <a:rPr lang="fr-FR" sz="1600" dirty="0" smtClean="0">
                <a:latin typeface="Neuropolitical Rg" panose="020B0605020201080104" pitchFamily="34" charset="0"/>
              </a:rPr>
              <a:t> by Thibaut LOMBARD</a:t>
            </a:r>
          </a:p>
          <a:p>
            <a:r>
              <a:rPr lang="fr-FR" sz="1600" dirty="0" err="1" smtClean="0">
                <a:latin typeface="Neuropolitical Rg" panose="020B0605020201080104" pitchFamily="34" charset="0"/>
              </a:rPr>
              <a:t>November</a:t>
            </a:r>
            <a:r>
              <a:rPr lang="fr-FR" sz="1600" dirty="0" smtClean="0">
                <a:latin typeface="Neuropolitical Rg" panose="020B0605020201080104" pitchFamily="34" charset="0"/>
              </a:rPr>
              <a:t>/</a:t>
            </a:r>
            <a:r>
              <a:rPr lang="fr-FR" sz="1600" dirty="0" err="1" smtClean="0">
                <a:latin typeface="Neuropolitical Rg" panose="020B0605020201080104" pitchFamily="34" charset="0"/>
              </a:rPr>
              <a:t>December</a:t>
            </a:r>
            <a:r>
              <a:rPr lang="fr-FR" sz="1600" dirty="0" smtClean="0">
                <a:latin typeface="Neuropolitical Rg" panose="020B0605020201080104" pitchFamily="34" charset="0"/>
              </a:rPr>
              <a:t> 2016</a:t>
            </a:r>
            <a:endParaRPr lang="fr-FR" sz="1600" dirty="0">
              <a:latin typeface="Neuropolitical Rg" panose="020B06050202010801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63783" y="5276626"/>
            <a:ext cx="826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Neuropolitical Rg" panose="020B0605020201080104" pitchFamily="34" charset="0"/>
              </a:rPr>
              <a:t>Vocal Recognition : Speech To </a:t>
            </a:r>
            <a:r>
              <a:rPr lang="fr-FR" dirty="0" err="1" smtClean="0">
                <a:latin typeface="Neuropolitical Rg" panose="020B0605020201080104" pitchFamily="34" charset="0"/>
              </a:rPr>
              <a:t>Text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Examples</a:t>
            </a:r>
            <a:r>
              <a:rPr lang="fr-FR" dirty="0" smtClean="0">
                <a:latin typeface="Neuropolitical Rg" panose="020B0605020201080104" pitchFamily="34" charset="0"/>
              </a:rPr>
              <a:t>, Android &amp; Google Chrome</a:t>
            </a: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9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685581"/>
            <a:ext cx="11157857" cy="411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SpeechRecognition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API Middleware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based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architecture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example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24" y="2295183"/>
            <a:ext cx="9272530" cy="35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3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393031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Example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of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crossdomain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get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request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215553"/>
            <a:ext cx="1021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crossdomain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fr-FR" b="1" i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1" i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fr-FR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getElementById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fr-FR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ajax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</a:p>
          <a:p>
            <a:pPr lvl="1"/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url 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"https://siteweb.tld/api?var="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fr-FR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"&amp;callback=?"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 	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dataType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jsonp</a:t>
            </a:r>
            <a:r>
              <a:rPr lang="fr-FR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jsonp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"callback"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success</a:t>
            </a:r>
            <a:r>
              <a:rPr lang="fr-FR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b="1" i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fr-FR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innerHTML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'&lt;b&gt;</a:t>
            </a:r>
            <a:r>
              <a:rPr lang="fr-FR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xhr</a:t>
            </a:r>
            <a:r>
              <a:rPr lang="fr-FR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:&lt;/b&gt; '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fr-FR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remotejsonresult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});</a:t>
            </a:r>
            <a:r>
              <a:rPr lang="fr-FR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336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95942" y="1734554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https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loading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9734" y="3167205"/>
            <a:ext cx="97754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condition qui permet de forcer la page à se charger en https</a:t>
            </a:r>
          </a:p>
          <a:p>
            <a:r>
              <a:rPr lang="fr-FR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protocol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fr-FR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</a:t>
            </a:r>
            <a:r>
              <a:rPr lang="fr-FR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fr-FR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</a:t>
            </a:r>
            <a:r>
              <a:rPr lang="fr-FR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fr-FR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substring</a:t>
            </a:r>
            <a:r>
              <a:rPr lang="fr-F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fr-FR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</a:t>
            </a:r>
            <a:r>
              <a:rPr lang="fr-FR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protocol</a:t>
            </a:r>
            <a:r>
              <a:rPr lang="fr-FR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54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586429"/>
            <a:ext cx="11157857" cy="469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  <a:hlinkClick r:id="rId3"/>
              </a:rPr>
              <a:t>vocalR.js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library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usage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9100" y="2359155"/>
            <a:ext cx="899379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&lt;script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"vocalR.js"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&gt;&lt;/script&gt;</a:t>
            </a:r>
            <a:endParaRPr lang="fr-FR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&lt;script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r>
              <a:rPr lang="fr-FR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fr-FR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javascript</a:t>
            </a:r>
            <a:r>
              <a:rPr lang="fr-FR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window.onload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recognize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VocalR_obj_functions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function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bonjour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	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		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alert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"Tout va bien ?"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			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};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function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tqui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searchtag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){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		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dit_qui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searchtag.split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		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alert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'bonjour '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dit_qui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[</a:t>
            </a:r>
            <a:r>
              <a:rPr lang="fr-FR" sz="1200" dirty="0">
                <a:solidFill>
                  <a:srgbClr val="FF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]);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			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};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endParaRPr lang="fr-FR" sz="1200" dirty="0" smtClean="0">
              <a:solidFill>
                <a:srgbClr val="008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</a:t>
            </a:r>
            <a:r>
              <a:rPr lang="fr-FR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var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VocalR_obj_functions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	bonjour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"bonjour"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,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	stop</a:t>
            </a:r>
            <a:r>
              <a:rPr lang="fr-FR" sz="12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</a:t>
            </a:r>
            <a:r>
              <a:rPr lang="fr-FR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"stop"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,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	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VocalR_obj_functions_S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{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tqui</a:t>
            </a:r>
            <a:r>
              <a:rPr lang="fr-FR" sz="12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: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je suis 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</a:t>
            </a:r>
            <a:r>
              <a:rPr lang="fr-FR" sz="12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			</a:t>
            </a:r>
            <a:r>
              <a:rPr lang="fr-FR" sz="12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};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script&gt;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3067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0" y="1509311"/>
            <a:ext cx="11157857" cy="369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vocalR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speechRecognition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()  API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3621" y="1878690"/>
            <a:ext cx="68047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VocalR_obj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speechRecognition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();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VocalR_obj.continuous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true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VocalR_obj.lang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fr</a:t>
            </a:r>
            <a:r>
              <a:rPr lang="fr-FR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-FR"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VocalR_obj.interimResults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false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VocalR_obj.maxAlternatives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1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VocalR_obj.onstart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function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(){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console.log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"API de Reconnaissance vocale démarré..."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VocalR_obj.onresult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function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event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){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event.results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[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event.resultIndex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];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var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resultatsVocalR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[]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for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var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j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j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VocalR.length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j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++)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	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resultatsVocalR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[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j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]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[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j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].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transcript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var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commandesvocales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for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var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z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z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resultatsVocalR.length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z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++)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commandesvocales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resultatsVocalR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[</a:t>
            </a:r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z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].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trim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();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console.log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'Reconnaissance Vocale: '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commandesvocales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VocalR_recognize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commandesvocales</a:t>
            </a:r>
            <a:r>
              <a:rPr lang="fr-FR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1629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94" y="1534851"/>
            <a:ext cx="9545410" cy="46070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0" y="1369155"/>
            <a:ext cx="11157857" cy="331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vocalR.js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speechRecognition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flowchart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(1/2)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69" y="1203459"/>
            <a:ext cx="11157857" cy="331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vocalR.js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speechRecognition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flowchart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(2/2)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021" y="1534850"/>
            <a:ext cx="6557954" cy="45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203460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Android Speech To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19" y="1975008"/>
            <a:ext cx="3206322" cy="37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3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478881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Android Speech To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features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94054" y="2488199"/>
            <a:ext cx="8454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More </a:t>
            </a:r>
            <a:r>
              <a:rPr lang="fr-FR" sz="2800" dirty="0" err="1" smtClean="0">
                <a:latin typeface="Neuropolitical Rg" panose="020B0605020201080104" pitchFamily="34" charset="0"/>
              </a:rPr>
              <a:t>features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into</a:t>
            </a:r>
            <a:r>
              <a:rPr lang="fr-FR" sz="2800" dirty="0" smtClean="0">
                <a:latin typeface="Neuropolitical Rg" panose="020B0605020201080104" pitchFamily="34" charset="0"/>
              </a:rPr>
              <a:t> the </a:t>
            </a:r>
            <a:r>
              <a:rPr lang="fr-FR" sz="2800" dirty="0" err="1" smtClean="0">
                <a:latin typeface="Neuropolitical Rg" panose="020B0605020201080104" pitchFamily="34" charset="0"/>
              </a:rPr>
              <a:t>speech.RecognizerIntent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Native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Offline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Trendy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results</a:t>
            </a:r>
            <a:r>
              <a:rPr lang="fr-FR" sz="2800" dirty="0" smtClean="0">
                <a:latin typeface="Neuropolitical Rg" panose="020B0605020201080104" pitchFamily="34" charset="0"/>
              </a:rPr>
              <a:t> in online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4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203460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Android Speech To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java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example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1/4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72020" y="2172531"/>
            <a:ext cx="71940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java.util.ArrayList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java.util.Locale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android.app.Activity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android.content.ActivityNotFoundException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android.content.Intent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android.os.Bundle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android.speech.RecognizerIntent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android.view.View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android.widget.ImageButton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android.widget.TextView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android.widget.Toast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26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07808"/>
            <a:ext cx="9144000" cy="936787"/>
          </a:xfrm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Disclamer</a:t>
            </a:r>
            <a:endParaRPr lang="fr-FR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43699" y="2988435"/>
            <a:ext cx="870460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Neuropolitical Rg" panose="020B0605020201080104" pitchFamily="34" charset="0"/>
              </a:rPr>
              <a:t>Do not use </a:t>
            </a:r>
            <a:r>
              <a:rPr lang="fr-FR" sz="2800" dirty="0" err="1" smtClean="0">
                <a:latin typeface="Neuropolitical Rg" panose="020B0605020201080104" pitchFamily="34" charset="0"/>
              </a:rPr>
              <a:t>theses</a:t>
            </a:r>
            <a:r>
              <a:rPr lang="fr-FR" sz="2800" dirty="0" smtClean="0">
                <a:latin typeface="Neuropolitical Rg" panose="020B0605020201080104" pitchFamily="34" charset="0"/>
              </a:rPr>
              <a:t> technologies for </a:t>
            </a:r>
            <a:r>
              <a:rPr lang="fr-FR" sz="2800" dirty="0" err="1" smtClean="0">
                <a:latin typeface="Neuropolitical Rg" panose="020B0605020201080104" pitchFamily="34" charset="0"/>
              </a:rPr>
              <a:t>evil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minded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purposes</a:t>
            </a:r>
            <a:r>
              <a:rPr lang="fr-FR" sz="2800" dirty="0" smtClean="0">
                <a:latin typeface="Neuropolitical Rg" panose="020B0605020201080104" pitchFamily="34" charset="0"/>
              </a:rPr>
              <a:t>.</a:t>
            </a:r>
          </a:p>
          <a:p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It </a:t>
            </a:r>
            <a:r>
              <a:rPr lang="fr-FR" sz="2800" dirty="0" err="1" smtClean="0">
                <a:latin typeface="Neuropolitical Rg" panose="020B0605020201080104" pitchFamily="34" charset="0"/>
              </a:rPr>
              <a:t>is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just</a:t>
            </a:r>
            <a:r>
              <a:rPr lang="fr-FR" sz="2800" dirty="0" smtClean="0">
                <a:latin typeface="Neuropolitical Rg" panose="020B0605020201080104" pitchFamily="34" charset="0"/>
              </a:rPr>
              <a:t> an how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I </a:t>
            </a:r>
            <a:r>
              <a:rPr lang="fr-FR" sz="2800" dirty="0" err="1" smtClean="0">
                <a:latin typeface="Neuropolitical Rg" panose="020B0605020201080104" pitchFamily="34" charset="0"/>
              </a:rPr>
              <a:t>am</a:t>
            </a:r>
            <a:r>
              <a:rPr lang="fr-FR" sz="2800" dirty="0" smtClean="0">
                <a:latin typeface="Neuropolitical Rg" panose="020B0605020201080104" pitchFamily="34" charset="0"/>
              </a:rPr>
              <a:t> not </a:t>
            </a:r>
            <a:r>
              <a:rPr lang="fr-FR" sz="2800" dirty="0" err="1" smtClean="0">
                <a:latin typeface="Neuropolitical Rg" panose="020B0605020201080104" pitchFamily="34" charset="0"/>
              </a:rPr>
              <a:t>responsible</a:t>
            </a:r>
            <a:r>
              <a:rPr lang="fr-FR" sz="2800" dirty="0" smtClean="0">
                <a:latin typeface="Neuropolitical Rg" panose="020B0605020201080104" pitchFamily="34" charset="0"/>
              </a:rPr>
              <a:t> if shit </a:t>
            </a:r>
            <a:r>
              <a:rPr lang="fr-FR" sz="2800" dirty="0" err="1" smtClean="0">
                <a:latin typeface="Neuropolitical Rg" panose="020B0605020201080104" pitchFamily="34" charset="0"/>
              </a:rPr>
              <a:t>happens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3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203460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Android Speech To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java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example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2/4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75209" y="2205433"/>
            <a:ext cx="127904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MainActivity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</a:t>
            </a:r>
            <a:r>
              <a:rPr lang="en-US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Activity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</a:t>
            </a:r>
            <a:r>
              <a:rPr lang="en-US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SPEECH_RECOGNITION_CODE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fr-FR" sz="12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TextView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txtOutput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fr-FR" sz="12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ImageButton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btnMicrophone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Override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fr-FR" sz="12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protected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onCreate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Bundle 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savedInstanceState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super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onCreate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savedInstanceState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setContentView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layout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activity_main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txtOutput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TextView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findViewById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txt_output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btnMicrophone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ImageButton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findViewById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btn_mic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btnMicrophone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setOnClickListener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OnClickListener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@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Override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fr-FR" sz="1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onClick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fr-FR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startSpeechToText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3436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203460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Android Speech To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java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example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3/4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951" y="2284883"/>
            <a:ext cx="11348095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fr-FR" sz="1100" b="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/**</a:t>
            </a:r>
          </a:p>
          <a:p>
            <a:r>
              <a:rPr lang="en-US" sz="1100" b="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* Start speech to text intent. This opens up Google Speech Recognition API dialog box to listen the speech input.</a:t>
            </a:r>
          </a:p>
          <a:p>
            <a:r>
              <a:rPr lang="fr-FR" sz="1100" b="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* */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fr-FR" sz="11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startSpeechToText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Intent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intent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Intent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RecognizerIntent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ACTION_RECOGNIZE_SPEECH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intent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putExtra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RecognizerIntent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EXTRA_LANGUAGE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Locale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getDefault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intent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putExtra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RecognizerIntent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EXTRA_LANGUAGE_MODEL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RecognizerIntent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LANGUAGE_MODEL_FREE_FORM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intent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putExtra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RecognizerIntent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EXTRA_PROMPT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fr-FR" sz="1100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"Parler..."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1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try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startActivityForResult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intent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SPEECH_RECOGNITION_CODE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catch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ActivityNotFoundException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Toast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makeText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getApplicationContext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fr-FR" sz="1100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"La reconnaissance vocale n'est pas supportée sur cet appareil !"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Toast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LENGTH_SHORT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26762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203460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Android Speech To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java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example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4/4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356" y="2439119"/>
            <a:ext cx="1134809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fr-FR" sz="1100" b="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/**</a:t>
            </a:r>
          </a:p>
          <a:p>
            <a:r>
              <a:rPr lang="en-US" sz="1100" b="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* Callback for speech recognition activity</a:t>
            </a:r>
          </a:p>
          <a:p>
            <a:r>
              <a:rPr lang="fr-FR" sz="1100" b="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* */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@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Override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en-US" sz="11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protected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onActivityResult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requestCode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resultCode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Intent data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</a:t>
            </a:r>
            <a:r>
              <a:rPr lang="fr-FR" sz="11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super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onActivityResult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requestCode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resultCode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</a:t>
            </a:r>
            <a:r>
              <a:rPr lang="fr-FR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switch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requestCode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</a:t>
            </a:r>
            <a:r>
              <a:rPr lang="fr-FR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SPEECH_RECOGNITION_CODE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 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resultCode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RESULT_OK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 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ArrayList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	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getStringArrayListExtra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RecognizerIntent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EXTRA_RESULTS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 String 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 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txtOutput</a:t>
            </a:r>
            <a:r>
              <a:rPr lang="fr-FR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setText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1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 </a:t>
            </a:r>
            <a:r>
              <a:rPr lang="fr-FR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1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100" dirty="0" smtClean="0"/>
          </a:p>
          <a:p>
            <a:r>
              <a:rPr lang="fr-FR" sz="11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05359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9822"/>
            <a:ext cx="11157857" cy="389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Android Speech To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flowchart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1/4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97" y="1579804"/>
            <a:ext cx="5986204" cy="41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9822"/>
            <a:ext cx="11157857" cy="389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Android Speech To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flowchart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2/4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774" y="1579804"/>
            <a:ext cx="5311353" cy="45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1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9822"/>
            <a:ext cx="11157857" cy="389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Android Speech To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flowchart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3/4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77" y="1782616"/>
            <a:ext cx="8305617" cy="3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5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02" y="1475763"/>
            <a:ext cx="8310849" cy="45709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203460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  <a:hlinkClick r:id="rId4"/>
              </a:rPr>
              <a:t>Demo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7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72015" y="961089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  <a:hlinkClick r:id="rId3"/>
              </a:rPr>
              <a:t>VOCALR_STATIC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3706" y="1665202"/>
            <a:ext cx="55674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French </a:t>
            </a:r>
            <a:r>
              <a:rPr lang="fr-FR" sz="2400" dirty="0" err="1" smtClean="0"/>
              <a:t>language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XHR </a:t>
            </a:r>
            <a:r>
              <a:rPr lang="fr-FR" sz="2400" dirty="0" err="1" smtClean="0"/>
              <a:t>request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MVC </a:t>
            </a:r>
            <a:r>
              <a:rPr lang="fr-FR" sz="2400" dirty="0" err="1" smtClean="0"/>
              <a:t>compliant</a:t>
            </a:r>
            <a:r>
              <a:rPr lang="fr-FR" sz="2400" dirty="0" smtClean="0"/>
              <a:t> (</a:t>
            </a:r>
            <a:r>
              <a:rPr lang="fr-FR" sz="2400" dirty="0" err="1" smtClean="0"/>
              <a:t>expressJS</a:t>
            </a:r>
            <a:r>
              <a:rPr lang="fr-FR" sz="2400" dirty="0" smtClean="0"/>
              <a:t>, </a:t>
            </a:r>
            <a:r>
              <a:rPr lang="fr-FR" sz="2400" dirty="0" err="1" smtClean="0"/>
              <a:t>NodeJS</a:t>
            </a:r>
            <a:r>
              <a:rPr lang="fr-FR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Biorhythm</a:t>
            </a:r>
            <a:r>
              <a:rPr lang="fr-FR" sz="2400" dirty="0" smtClean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WTHR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SimpleBAN</a:t>
            </a:r>
            <a:r>
              <a:rPr lang="fr-FR" sz="2400" dirty="0" smtClean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Geolocation</a:t>
            </a:r>
            <a:r>
              <a:rPr lang="fr-FR" sz="2400" dirty="0" smtClean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Responsive </a:t>
            </a:r>
            <a:r>
              <a:rPr lang="fr-FR" sz="2400" dirty="0" err="1" smtClean="0"/>
              <a:t>Theme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Bootstrap</a:t>
            </a:r>
            <a:r>
              <a:rPr lang="fr-FR" sz="2400" dirty="0" smtClean="0"/>
              <a:t> </a:t>
            </a:r>
            <a:r>
              <a:rPr lang="fr-FR" sz="2400" dirty="0" err="1" smtClean="0"/>
              <a:t>jumbotron</a:t>
            </a:r>
            <a:r>
              <a:rPr lang="fr-FR" sz="2400" dirty="0" smtClean="0"/>
              <a:t> </a:t>
            </a:r>
            <a:r>
              <a:rPr lang="fr-FR" sz="2400" dirty="0" err="1" smtClean="0"/>
              <a:t>Theme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SSL/TLS </a:t>
            </a:r>
            <a:r>
              <a:rPr lang="fr-FR" sz="2400" dirty="0" err="1" smtClean="0"/>
              <a:t>compliant</a:t>
            </a:r>
            <a:r>
              <a:rPr lang="fr-FR" sz="2400" dirty="0" smtClean="0"/>
              <a:t> (</a:t>
            </a:r>
            <a:r>
              <a:rPr lang="fr-FR" sz="2400" dirty="0" err="1" smtClean="0"/>
              <a:t>startSSL</a:t>
            </a:r>
            <a:r>
              <a:rPr lang="fr-FR" sz="2400" dirty="0" smtClean="0"/>
              <a:t> </a:t>
            </a:r>
            <a:r>
              <a:rPr lang="fr-FR" sz="2400" dirty="0" err="1" smtClean="0"/>
              <a:t>certificates</a:t>
            </a:r>
            <a:r>
              <a:rPr lang="fr-FR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Licensed</a:t>
            </a:r>
            <a:r>
              <a:rPr lang="fr-FR" sz="2400" dirty="0" smtClean="0"/>
              <a:t> </a:t>
            </a:r>
            <a:r>
              <a:rPr lang="fr-FR" sz="2400" dirty="0" err="1" smtClean="0"/>
              <a:t>under</a:t>
            </a:r>
            <a:r>
              <a:rPr lang="fr-FR" sz="2400" dirty="0" smtClean="0"/>
              <a:t> GPL3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25307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46588" y="1387241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Advices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15" y="1718632"/>
            <a:ext cx="3686028" cy="364495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30058" y="2171936"/>
            <a:ext cx="6940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Neuropolitical Rg" panose="020B0605020201080104" pitchFamily="34" charset="0"/>
              </a:rPr>
              <a:t>My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skills</a:t>
            </a:r>
            <a:r>
              <a:rPr lang="fr-FR" dirty="0" smtClean="0">
                <a:latin typeface="Neuropolitical Rg" panose="020B0605020201080104" pitchFamily="34" charset="0"/>
              </a:rPr>
              <a:t> are for sale !</a:t>
            </a:r>
          </a:p>
          <a:p>
            <a:endParaRPr lang="fr-FR" dirty="0" smtClean="0">
              <a:latin typeface="Neuropolitical Rg" panose="020B0605020201080104" pitchFamily="34" charset="0"/>
            </a:endParaRPr>
          </a:p>
          <a:p>
            <a:r>
              <a:rPr lang="fr-FR" dirty="0" err="1" smtClean="0">
                <a:latin typeface="Neuropolitical Rg" panose="020B0605020201080104" pitchFamily="34" charset="0"/>
              </a:rPr>
              <a:t>Before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making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your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own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app</a:t>
            </a:r>
            <a:r>
              <a:rPr lang="fr-FR" dirty="0" smtClean="0">
                <a:latin typeface="Neuropolitical Rg" panose="020B0605020201080104" pitchFamily="34" charset="0"/>
              </a:rPr>
              <a:t>, </a:t>
            </a:r>
            <a:r>
              <a:rPr lang="fr-FR" dirty="0" err="1" smtClean="0">
                <a:latin typeface="Neuropolitical Rg" panose="020B0605020201080104" pitchFamily="34" charset="0"/>
              </a:rPr>
              <a:t>ask</a:t>
            </a:r>
            <a:r>
              <a:rPr lang="fr-FR" dirty="0" smtClean="0">
                <a:latin typeface="Neuropolitical Rg" panose="020B0605020201080104" pitchFamily="34" charset="0"/>
              </a:rPr>
              <a:t> me to help </a:t>
            </a:r>
            <a:r>
              <a:rPr lang="fr-FR" dirty="0" err="1" smtClean="0">
                <a:latin typeface="Neuropolitical Rg" panose="020B0605020201080104" pitchFamily="34" charset="0"/>
              </a:rPr>
              <a:t>you</a:t>
            </a:r>
            <a:r>
              <a:rPr lang="fr-FR" dirty="0" smtClean="0">
                <a:latin typeface="Neuropolitical Rg" panose="020B0605020201080104" pitchFamily="34" charset="0"/>
              </a:rPr>
              <a:t> to </a:t>
            </a:r>
            <a:r>
              <a:rPr lang="fr-FR" dirty="0" err="1" smtClean="0">
                <a:latin typeface="Neuropolitical Rg" panose="020B0605020201080104" pitchFamily="34" charset="0"/>
              </a:rPr>
              <a:t>improve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your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added</a:t>
            </a:r>
            <a:r>
              <a:rPr lang="fr-FR" dirty="0" smtClean="0">
                <a:latin typeface="Neuropolitical Rg" panose="020B0605020201080104" pitchFamily="34" charset="0"/>
              </a:rPr>
              <a:t> value, </a:t>
            </a:r>
            <a:r>
              <a:rPr lang="fr-FR" dirty="0" err="1" smtClean="0">
                <a:latin typeface="Neuropolitical Rg" panose="020B0605020201080104" pitchFamily="34" charset="0"/>
              </a:rPr>
              <a:t>evaluate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accurately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your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security</a:t>
            </a:r>
            <a:r>
              <a:rPr lang="fr-FR" dirty="0" smtClean="0">
                <a:latin typeface="Neuropolitical Rg" panose="020B0605020201080104" pitchFamily="34" charset="0"/>
              </a:rPr>
              <a:t> expectations, and the </a:t>
            </a:r>
            <a:r>
              <a:rPr lang="fr-FR" dirty="0" err="1" smtClean="0">
                <a:latin typeface="Neuropolitical Rg" panose="020B0605020201080104" pitchFamily="34" charset="0"/>
              </a:rPr>
              <a:t>risks</a:t>
            </a:r>
            <a:r>
              <a:rPr lang="fr-FR" dirty="0" smtClean="0">
                <a:latin typeface="Neuropolitical Rg" panose="020B0605020201080104" pitchFamily="34" charset="0"/>
              </a:rPr>
              <a:t> for </a:t>
            </a:r>
            <a:r>
              <a:rPr lang="fr-FR" dirty="0" err="1" smtClean="0">
                <a:latin typeface="Neuropolitical Rg" panose="020B0605020201080104" pitchFamily="34" charset="0"/>
              </a:rPr>
              <a:t>your</a:t>
            </a:r>
            <a:r>
              <a:rPr lang="fr-FR" dirty="0" smtClean="0">
                <a:latin typeface="Neuropolitical Rg" panose="020B0605020201080104" pitchFamily="34" charset="0"/>
              </a:rPr>
              <a:t> business to use </a:t>
            </a:r>
            <a:r>
              <a:rPr lang="fr-FR" dirty="0" err="1" smtClean="0">
                <a:latin typeface="Neuropolitical Rg" panose="020B0605020201080104" pitchFamily="34" charset="0"/>
              </a:rPr>
              <a:t>theses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kind</a:t>
            </a:r>
            <a:r>
              <a:rPr lang="fr-FR" dirty="0" smtClean="0">
                <a:latin typeface="Neuropolitical Rg" panose="020B0605020201080104" pitchFamily="34" charset="0"/>
              </a:rPr>
              <a:t> of technologies.</a:t>
            </a:r>
          </a:p>
          <a:p>
            <a:endParaRPr lang="fr-FR" dirty="0">
              <a:latin typeface="Neuropolitical Rg" panose="020B0605020201080104" pitchFamily="34" charset="0"/>
            </a:endParaRPr>
          </a:p>
          <a:p>
            <a:r>
              <a:rPr lang="fr-FR" dirty="0" smtClean="0">
                <a:latin typeface="Neuropolitical Rg" panose="020B0605020201080104" pitchFamily="34" charset="0"/>
              </a:rPr>
              <a:t>For </a:t>
            </a:r>
            <a:r>
              <a:rPr lang="fr-FR" dirty="0" err="1" smtClean="0">
                <a:latin typeface="Neuropolitical Rg" panose="020B0605020201080104" pitchFamily="34" charset="0"/>
              </a:rPr>
              <a:t>further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details</a:t>
            </a:r>
            <a:r>
              <a:rPr lang="fr-FR" dirty="0" smtClean="0">
                <a:latin typeface="Neuropolitical Rg" panose="020B0605020201080104" pitchFamily="34" charset="0"/>
              </a:rPr>
              <a:t> 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  <a:hlinkClick r:id="rId4"/>
              </a:rPr>
              <a:t>contact@ctrlfagency.com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If not : </a:t>
            </a:r>
            <a:r>
              <a:rPr lang="fr-FR" dirty="0" smtClean="0">
                <a:latin typeface="Neuropolitical Rg" panose="020B0605020201080104" pitchFamily="34" charset="0"/>
                <a:hlinkClick r:id="rId5"/>
              </a:rPr>
              <a:t>webmaster@tel2geo.fr</a:t>
            </a:r>
            <a:endParaRPr lang="fr-FR" dirty="0" smtClean="0">
              <a:latin typeface="Neuropolitical Rg" panose="020B0605020201080104" pitchFamily="34" charset="0"/>
            </a:endParaRPr>
          </a:p>
          <a:p>
            <a:endParaRPr lang="fr-FR" dirty="0" smtClean="0">
              <a:latin typeface="Neuropolitical Rg" panose="020B0605020201080104" pitchFamily="34" charset="0"/>
            </a:endParaRPr>
          </a:p>
          <a:p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0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91224" y="1063571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Links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70890" y="1824074"/>
            <a:ext cx="88502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Neuropolitical Rg" panose="020B0605020201080104" pitchFamily="34" charset="0"/>
              </a:rPr>
              <a:t>Internal</a:t>
            </a:r>
            <a:r>
              <a:rPr lang="fr-FR" sz="1600" dirty="0" smtClean="0">
                <a:latin typeface="Neuropolitical Rg" panose="020B0605020201080104" pitchFamily="34" charset="0"/>
              </a:rPr>
              <a:t> Links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Neuropolitical Rg" panose="020B0605020201080104" pitchFamily="34" charset="0"/>
              </a:rPr>
              <a:t>Android speech to </a:t>
            </a:r>
            <a:r>
              <a:rPr lang="fr-FR" sz="1600" dirty="0" err="1" smtClean="0">
                <a:latin typeface="Neuropolitical Rg" panose="020B0605020201080104" pitchFamily="34" charset="0"/>
              </a:rPr>
              <a:t>text</a:t>
            </a:r>
            <a:r>
              <a:rPr lang="fr-FR" sz="1600" dirty="0" smtClean="0">
                <a:latin typeface="Neuropolitical Rg" panose="020B0605020201080104" pitchFamily="34" charset="0"/>
              </a:rPr>
              <a:t> </a:t>
            </a:r>
            <a:r>
              <a:rPr lang="fr-FR" sz="1600" dirty="0" err="1" smtClean="0">
                <a:latin typeface="Neuropolitical Rg" panose="020B0605020201080104" pitchFamily="34" charset="0"/>
              </a:rPr>
              <a:t>webview</a:t>
            </a:r>
            <a:r>
              <a:rPr lang="fr-FR" sz="1600" dirty="0" smtClean="0">
                <a:latin typeface="Neuropolitical Rg" panose="020B0605020201080104" pitchFamily="34" charset="0"/>
              </a:rPr>
              <a:t> </a:t>
            </a:r>
            <a:r>
              <a:rPr lang="fr-FR" sz="1600" dirty="0" err="1" smtClean="0">
                <a:latin typeface="Neuropolitical Rg" panose="020B0605020201080104" pitchFamily="34" charset="0"/>
              </a:rPr>
              <a:t>implementation</a:t>
            </a:r>
            <a:r>
              <a:rPr lang="fr-FR" sz="1600" dirty="0">
                <a:latin typeface="Neuropolitical Rg" panose="020B0605020201080104" pitchFamily="34" charset="0"/>
              </a:rPr>
              <a:t> </a:t>
            </a:r>
            <a:r>
              <a:rPr lang="fr-FR" sz="1600" dirty="0" err="1" smtClean="0">
                <a:latin typeface="Neuropolitical Rg" panose="020B0605020201080104" pitchFamily="34" charset="0"/>
                <a:hlinkClick r:id="rId3"/>
              </a:rPr>
              <a:t>here</a:t>
            </a:r>
            <a:endParaRPr lang="fr-FR" sz="16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Neuropolitical Rg" panose="020B0605020201080104" pitchFamily="34" charset="0"/>
              </a:rPr>
              <a:t>VOCALR_STATIC </a:t>
            </a:r>
            <a:r>
              <a:rPr lang="fr-FR" sz="1600" dirty="0" err="1" smtClean="0">
                <a:latin typeface="Neuropolitical Rg" panose="020B0605020201080104" pitchFamily="34" charset="0"/>
              </a:rPr>
              <a:t>speechToText</a:t>
            </a:r>
            <a:r>
              <a:rPr lang="fr-FR" sz="1600" dirty="0" smtClean="0">
                <a:latin typeface="Neuropolitical Rg" panose="020B0605020201080104" pitchFamily="34" charset="0"/>
              </a:rPr>
              <a:t> </a:t>
            </a:r>
            <a:r>
              <a:rPr lang="fr-FR" sz="1600" dirty="0" err="1" smtClean="0">
                <a:latin typeface="Neuropolitical Rg" panose="020B0605020201080104" pitchFamily="34" charset="0"/>
              </a:rPr>
              <a:t>Demos</a:t>
            </a:r>
            <a:r>
              <a:rPr lang="fr-FR" sz="1600" dirty="0" smtClean="0">
                <a:latin typeface="Neuropolitical Rg" panose="020B0605020201080104" pitchFamily="34" charset="0"/>
              </a:rPr>
              <a:t> (</a:t>
            </a:r>
            <a:r>
              <a:rPr lang="fr-FR" sz="1600" dirty="0" err="1" smtClean="0">
                <a:latin typeface="Neuropolitical Rg" panose="020B0605020201080104" pitchFamily="34" charset="0"/>
                <a:hlinkClick r:id="rId4"/>
              </a:rPr>
              <a:t>github</a:t>
            </a:r>
            <a:r>
              <a:rPr lang="fr-FR" sz="1600" dirty="0" smtClean="0">
                <a:latin typeface="Neuropolitical Rg" panose="020B06050202010801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latin typeface="Neuropolitical Rg" panose="020B0605020201080104" pitchFamily="34" charset="0"/>
              </a:rPr>
              <a:t>SpeechRecognition</a:t>
            </a:r>
            <a:r>
              <a:rPr lang="fr-FR" sz="1600" dirty="0" smtClean="0">
                <a:latin typeface="Neuropolitical Rg" panose="020B0605020201080104" pitchFamily="34" charset="0"/>
              </a:rPr>
              <a:t> Android and Browsers api </a:t>
            </a:r>
            <a:r>
              <a:rPr lang="fr-FR" sz="1600" dirty="0" err="1" smtClean="0">
                <a:latin typeface="Neuropolitical Rg" panose="020B0605020201080104" pitchFamily="34" charset="0"/>
              </a:rPr>
              <a:t>flowcharts</a:t>
            </a:r>
            <a:r>
              <a:rPr lang="fr-FR" sz="1600" dirty="0" smtClean="0">
                <a:latin typeface="Neuropolitical Rg" panose="020B0605020201080104" pitchFamily="34" charset="0"/>
              </a:rPr>
              <a:t> </a:t>
            </a:r>
            <a:r>
              <a:rPr lang="fr-FR" sz="1600" dirty="0" err="1" smtClean="0">
                <a:latin typeface="Neuropolitical Rg" panose="020B0605020201080104" pitchFamily="34" charset="0"/>
                <a:hlinkClick r:id="rId5"/>
              </a:rPr>
              <a:t>here</a:t>
            </a:r>
            <a:endParaRPr lang="fr-FR" sz="16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Neuropolitical Rg" panose="020B0605020201080104" pitchFamily="34" charset="0"/>
              </a:rPr>
              <a:t>Speech Recognition </a:t>
            </a:r>
            <a:r>
              <a:rPr lang="fr-FR" sz="1600" dirty="0" err="1" smtClean="0">
                <a:latin typeface="Neuropolitical Rg" panose="020B0605020201080104" pitchFamily="34" charset="0"/>
              </a:rPr>
              <a:t>Status</a:t>
            </a:r>
            <a:r>
              <a:rPr lang="fr-FR" sz="1600" dirty="0" smtClean="0">
                <a:latin typeface="Neuropolitical Rg" panose="020B0605020201080104" pitchFamily="34" charset="0"/>
              </a:rPr>
              <a:t> (</a:t>
            </a:r>
            <a:r>
              <a:rPr lang="fr-FR" sz="1600" dirty="0" smtClean="0">
                <a:latin typeface="Neuropolitical Rg" panose="020B0605020201080104" pitchFamily="34" charset="0"/>
                <a:hlinkClick r:id="rId6"/>
              </a:rPr>
              <a:t>caniuse.com</a:t>
            </a:r>
            <a:r>
              <a:rPr lang="fr-FR" sz="1600" dirty="0" smtClean="0">
                <a:latin typeface="Neuropolitical Rg" panose="020B06050202010801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Neuropolitical Rg" panose="020B0605020201080104" pitchFamily="34" charset="0"/>
              </a:rPr>
              <a:t>VOCALR APP </a:t>
            </a:r>
            <a:r>
              <a:rPr lang="fr-FR" sz="1600" dirty="0" smtClean="0">
                <a:latin typeface="Neuropolitical Rg" panose="020B0605020201080104" pitchFamily="34" charset="0"/>
                <a:hlinkClick r:id="rId7"/>
              </a:rPr>
              <a:t>article</a:t>
            </a:r>
            <a:endParaRPr lang="fr-FR" sz="16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Neuropolitical Rg" panose="020B0605020201080104" pitchFamily="34" charset="0"/>
              </a:rPr>
              <a:t>vocalR.js </a:t>
            </a:r>
            <a:r>
              <a:rPr lang="fr-FR" sz="1600" dirty="0" err="1" smtClean="0">
                <a:latin typeface="Neuropolitical Rg" panose="020B0605020201080104" pitchFamily="34" charset="0"/>
                <a:hlinkClick r:id="rId8"/>
              </a:rPr>
              <a:t>library</a:t>
            </a:r>
            <a:r>
              <a:rPr lang="fr-FR" sz="1600" dirty="0" smtClean="0">
                <a:latin typeface="Neuropolitical Rg" panose="020B0605020201080104" pitchFamily="34" charset="0"/>
              </a:rPr>
              <a:t> for vocal recognition</a:t>
            </a:r>
          </a:p>
          <a:p>
            <a:r>
              <a:rPr lang="fr-FR" sz="1600" dirty="0" smtClean="0">
                <a:latin typeface="Neuropolitical Rg" panose="020B0605020201080104" pitchFamily="34" charset="0"/>
              </a:rPr>
              <a:t> </a:t>
            </a:r>
            <a:endParaRPr lang="fr-FR" sz="1600" dirty="0">
              <a:latin typeface="Neuropolitical Rg" panose="020B0605020201080104" pitchFamily="34" charset="0"/>
            </a:endParaRPr>
          </a:p>
          <a:p>
            <a:r>
              <a:rPr lang="fr-FR" sz="1600" dirty="0" err="1" smtClean="0">
                <a:latin typeface="Neuropolitical Rg" panose="020B0605020201080104" pitchFamily="34" charset="0"/>
              </a:rPr>
              <a:t>External</a:t>
            </a:r>
            <a:r>
              <a:rPr lang="fr-FR" sz="1600" dirty="0" smtClean="0">
                <a:latin typeface="Neuropolitical Rg" panose="020B0605020201080104" pitchFamily="34" charset="0"/>
              </a:rPr>
              <a:t> links 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Neuropolitical Rg" panose="020B0605020201080104" pitchFamily="34" charset="0"/>
              </a:rPr>
              <a:t>Recognizer </a:t>
            </a:r>
            <a:r>
              <a:rPr lang="fr-FR" sz="1600" dirty="0" err="1" smtClean="0">
                <a:latin typeface="Neuropolitical Rg" panose="020B0605020201080104" pitchFamily="34" charset="0"/>
                <a:hlinkClick r:id="rId9"/>
              </a:rPr>
              <a:t>intent</a:t>
            </a:r>
            <a:r>
              <a:rPr lang="fr-FR" sz="1600" dirty="0" smtClean="0">
                <a:latin typeface="Neuropolitical Rg" panose="020B0605020201080104" pitchFamily="34" charset="0"/>
              </a:rPr>
              <a:t> </a:t>
            </a:r>
            <a:r>
              <a:rPr lang="fr-FR" sz="1600" dirty="0">
                <a:latin typeface="Neuropolitical Rg" panose="020B0605020201080104" pitchFamily="34" charset="0"/>
              </a:rPr>
              <a:t> </a:t>
            </a:r>
            <a:r>
              <a:rPr lang="fr-FR" sz="1600" dirty="0" smtClean="0">
                <a:latin typeface="Neuropolitical Rg" panose="020B0605020201080104" pitchFamily="34" charset="0"/>
              </a:rPr>
              <a:t>for </a:t>
            </a:r>
            <a:r>
              <a:rPr lang="fr-FR" sz="1600" dirty="0" err="1" smtClean="0">
                <a:latin typeface="Neuropolitical Rg" panose="020B0605020201080104" pitchFamily="34" charset="0"/>
              </a:rPr>
              <a:t>android</a:t>
            </a:r>
            <a:endParaRPr lang="fr-FR" sz="16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Neuropolitical Rg" panose="020B0605020201080104" pitchFamily="34" charset="0"/>
              </a:rPr>
              <a:t>Blog article  </a:t>
            </a:r>
            <a:r>
              <a:rPr lang="fr-FR" sz="1600" dirty="0" smtClean="0">
                <a:latin typeface="Neuropolitical Rg" panose="020B0605020201080104" pitchFamily="34" charset="0"/>
                <a:hlinkClick r:id="rId10"/>
              </a:rPr>
              <a:t>« </a:t>
            </a:r>
            <a:r>
              <a:rPr lang="fr-FR" sz="1600" dirty="0" err="1" smtClean="0">
                <a:latin typeface="Neuropolitical Rg" panose="020B0605020201080104" pitchFamily="34" charset="0"/>
                <a:hlinkClick r:id="rId10"/>
              </a:rPr>
              <a:t>getting</a:t>
            </a:r>
            <a:r>
              <a:rPr lang="fr-FR" sz="1600" dirty="0" smtClean="0">
                <a:latin typeface="Neuropolitical Rg" panose="020B0605020201080104" pitchFamily="34" charset="0"/>
                <a:hlinkClick r:id="rId10"/>
              </a:rPr>
              <a:t> </a:t>
            </a:r>
            <a:r>
              <a:rPr lang="fr-FR" sz="1600" dirty="0" err="1" smtClean="0">
                <a:latin typeface="Neuropolitical Rg" panose="020B0605020201080104" pitchFamily="34" charset="0"/>
                <a:hlinkClick r:id="rId10"/>
              </a:rPr>
              <a:t>started</a:t>
            </a:r>
            <a:r>
              <a:rPr lang="fr-FR" sz="1600" dirty="0" smtClean="0">
                <a:latin typeface="Neuropolitical Rg" panose="020B0605020201080104" pitchFamily="34" charset="0"/>
                <a:hlinkClick r:id="rId10"/>
              </a:rPr>
              <a:t> </a:t>
            </a:r>
            <a:r>
              <a:rPr lang="fr-FR" sz="1600" dirty="0" err="1" smtClean="0">
                <a:latin typeface="Neuropolitical Rg" panose="020B0605020201080104" pitchFamily="34" charset="0"/>
                <a:hlinkClick r:id="rId10"/>
              </a:rPr>
              <a:t>with</a:t>
            </a:r>
            <a:r>
              <a:rPr lang="fr-FR" sz="1600" dirty="0" smtClean="0">
                <a:latin typeface="Neuropolitical Rg" panose="020B0605020201080104" pitchFamily="34" charset="0"/>
                <a:hlinkClick r:id="rId10"/>
              </a:rPr>
              <a:t> </a:t>
            </a:r>
            <a:r>
              <a:rPr lang="fr-FR" sz="1600" dirty="0" err="1" smtClean="0">
                <a:latin typeface="Neuropolitical Rg" panose="020B0605020201080104" pitchFamily="34" charset="0"/>
                <a:hlinkClick r:id="rId10"/>
              </a:rPr>
              <a:t>voice</a:t>
            </a:r>
            <a:r>
              <a:rPr lang="fr-FR" sz="1600" dirty="0" smtClean="0">
                <a:latin typeface="Neuropolitical Rg" panose="020B0605020201080104" pitchFamily="34" charset="0"/>
                <a:hlinkClick r:id="rId10"/>
              </a:rPr>
              <a:t> recognition »</a:t>
            </a:r>
            <a:endParaRPr lang="fr-FR" sz="16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Neuropolitical Rg" panose="020B0605020201080104" pitchFamily="34" charset="0"/>
              </a:rPr>
              <a:t>Android Speech To </a:t>
            </a:r>
            <a:r>
              <a:rPr lang="fr-FR" sz="1600" dirty="0" err="1">
                <a:latin typeface="Neuropolitical Rg" panose="020B0605020201080104" pitchFamily="34" charset="0"/>
              </a:rPr>
              <a:t>Text</a:t>
            </a:r>
            <a:r>
              <a:rPr lang="fr-FR" sz="1600" dirty="0">
                <a:latin typeface="Neuropolitical Rg" panose="020B0605020201080104" pitchFamily="34" charset="0"/>
              </a:rPr>
              <a:t> </a:t>
            </a:r>
            <a:r>
              <a:rPr lang="fr-FR" sz="1600" dirty="0" err="1">
                <a:latin typeface="Neuropolitical Rg" panose="020B0605020201080104" pitchFamily="34" charset="0"/>
              </a:rPr>
              <a:t>Turorial</a:t>
            </a:r>
            <a:r>
              <a:rPr lang="fr-FR" sz="1600" dirty="0">
                <a:latin typeface="Neuropolitical Rg" panose="020B0605020201080104" pitchFamily="34" charset="0"/>
              </a:rPr>
              <a:t> (</a:t>
            </a:r>
            <a:r>
              <a:rPr lang="fr-FR" sz="1600" dirty="0" err="1">
                <a:latin typeface="Neuropolitical Rg" panose="020B0605020201080104" pitchFamily="34" charset="0"/>
                <a:hlinkClick r:id="rId11"/>
              </a:rPr>
              <a:t>stackandroid</a:t>
            </a:r>
            <a:r>
              <a:rPr lang="fr-FR" sz="1600" dirty="0" smtClean="0">
                <a:latin typeface="Neuropolitical Rg" panose="020B06050202010801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latin typeface="Neuropolitical Rg" panose="020B0605020201080104" pitchFamily="34" charset="0"/>
              </a:rPr>
              <a:t>Enable</a:t>
            </a:r>
            <a:r>
              <a:rPr lang="fr-FR" sz="1600" dirty="0" smtClean="0">
                <a:latin typeface="Neuropolitical Rg" panose="020B0605020201080104" pitchFamily="34" charset="0"/>
              </a:rPr>
              <a:t> Speech to </a:t>
            </a:r>
            <a:r>
              <a:rPr lang="fr-FR" sz="1600" dirty="0" err="1" smtClean="0">
                <a:latin typeface="Neuropolitical Rg" panose="020B0605020201080104" pitchFamily="34" charset="0"/>
              </a:rPr>
              <a:t>text</a:t>
            </a:r>
            <a:r>
              <a:rPr lang="fr-FR" sz="1600" dirty="0" smtClean="0">
                <a:latin typeface="Neuropolitical Rg" panose="020B0605020201080104" pitchFamily="34" charset="0"/>
              </a:rPr>
              <a:t> on </a:t>
            </a:r>
            <a:r>
              <a:rPr lang="fr-FR" sz="1600" dirty="0" err="1" smtClean="0">
                <a:latin typeface="Neuropolitical Rg" panose="020B0605020201080104" pitchFamily="34" charset="0"/>
              </a:rPr>
              <a:t>android</a:t>
            </a:r>
            <a:r>
              <a:rPr lang="fr-FR" sz="1600" dirty="0" smtClean="0">
                <a:latin typeface="Neuropolitical Rg" panose="020B0605020201080104" pitchFamily="34" charset="0"/>
              </a:rPr>
              <a:t> </a:t>
            </a:r>
            <a:r>
              <a:rPr lang="fr-FR" sz="1600" dirty="0" err="1" smtClean="0">
                <a:latin typeface="Neuropolitical Rg" panose="020B0605020201080104" pitchFamily="34" charset="0"/>
                <a:hlinkClick r:id="rId12"/>
              </a:rPr>
              <a:t>here</a:t>
            </a:r>
            <a:endParaRPr lang="fr-FR" sz="16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latin typeface="Neuropolitical Rg" panose="020B0605020201080104" pitchFamily="34" charset="0"/>
              </a:rPr>
              <a:t>Media.webspeech.recognition.enable</a:t>
            </a:r>
            <a:r>
              <a:rPr lang="fr-FR" sz="1600" dirty="0" smtClean="0">
                <a:latin typeface="Neuropolitical Rg" panose="020B0605020201080104" pitchFamily="34" charset="0"/>
              </a:rPr>
              <a:t> </a:t>
            </a:r>
            <a:r>
              <a:rPr lang="fr-FR" sz="1600" dirty="0" err="1" smtClean="0">
                <a:latin typeface="Neuropolitical Rg" panose="020B0605020201080104" pitchFamily="34" charset="0"/>
                <a:hlinkClick r:id="rId13"/>
              </a:rPr>
              <a:t>specs</a:t>
            </a:r>
            <a:r>
              <a:rPr lang="fr-FR" sz="1600" dirty="0" smtClean="0">
                <a:latin typeface="Neuropolitical Rg" panose="020B0605020201080104" pitchFamily="34" charset="0"/>
                <a:hlinkClick r:id="rId13"/>
              </a:rPr>
              <a:t> / standards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6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1524000" y="1667465"/>
            <a:ext cx="9144000" cy="936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What</a:t>
            </a:r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is</a:t>
            </a:r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ctrl+F</a:t>
            </a:r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Agency</a:t>
            </a:r>
            <a:endParaRPr lang="fr-FR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61466" y="2723736"/>
            <a:ext cx="637876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Neuropolitical Rg" panose="020B0605020201080104" pitchFamily="34" charset="0"/>
              </a:rPr>
              <a:t>Health</a:t>
            </a:r>
            <a:r>
              <a:rPr lang="fr-FR" sz="2000" dirty="0" smtClean="0">
                <a:latin typeface="Neuropolitical Rg" panose="020B0605020201080104" pitchFamily="34" charset="0"/>
              </a:rPr>
              <a:t>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Neuropolitical Rg" panose="020B0605020201080104" pitchFamily="34" charset="0"/>
              </a:rPr>
              <a:t>Risk</a:t>
            </a:r>
            <a:r>
              <a:rPr lang="fr-FR" sz="2000" dirty="0" smtClean="0">
                <a:latin typeface="Neuropolitical Rg" panose="020B0605020201080104" pitchFamily="34" charset="0"/>
              </a:rPr>
              <a:t>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Neuropolitical Rg" panose="020B0605020201080104" pitchFamily="34" charset="0"/>
              </a:rPr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Neuropolitical Rg" panose="020B0605020201080104" pitchFamily="34" charset="0"/>
              </a:rPr>
              <a:t>Business Impact </a:t>
            </a:r>
            <a:r>
              <a:rPr lang="fr-FR" sz="2000" dirty="0" err="1" smtClean="0">
                <a:latin typeface="Neuropolitical Rg" panose="020B0605020201080104" pitchFamily="34" charset="0"/>
              </a:rPr>
              <a:t>Analysis</a:t>
            </a:r>
            <a:endParaRPr lang="fr-FR" sz="2000" dirty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Neuropolitical Rg" panose="020B0605020201080104" pitchFamily="34" charset="0"/>
              </a:rPr>
              <a:t>Business </a:t>
            </a:r>
            <a:r>
              <a:rPr lang="fr-FR" sz="2000" dirty="0" err="1" smtClean="0">
                <a:latin typeface="Neuropolitical Rg" panose="020B0605020201080104" pitchFamily="34" charset="0"/>
              </a:rPr>
              <a:t>Continuity</a:t>
            </a:r>
            <a:r>
              <a:rPr lang="fr-FR" sz="2000" dirty="0" smtClean="0">
                <a:latin typeface="Neuropolitical Rg" panose="020B0605020201080104" pitchFamily="34" charset="0"/>
              </a:rPr>
              <a:t>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Neuropolitical Rg" panose="020B0605020201080104" pitchFamily="34" charset="0"/>
              </a:rPr>
              <a:t>Mobile/Web 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Neuropolitical Rg" panose="020B0605020201080104" pitchFamily="34" charset="0"/>
              </a:rPr>
              <a:t>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Neuropolitical Rg" panose="020B0605020201080104" pitchFamily="34" charset="0"/>
              </a:rPr>
              <a:t>Big</a:t>
            </a:r>
            <a:r>
              <a:rPr lang="fr-FR" sz="2000" dirty="0" smtClean="0">
                <a:latin typeface="Neuropolitical Rg" panose="020B0605020201080104" pitchFamily="34" charset="0"/>
              </a:rPr>
              <a:t> data </a:t>
            </a:r>
            <a:r>
              <a:rPr lang="fr-FR" sz="2000" dirty="0" err="1" smtClean="0">
                <a:latin typeface="Neuropolitical Rg" panose="020B0605020201080104" pitchFamily="34" charset="0"/>
              </a:rPr>
              <a:t>analysis</a:t>
            </a:r>
            <a:endParaRPr lang="fr-FR" sz="20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Neuropolitical Rg" panose="020B0605020201080104" pitchFamily="34" charset="0"/>
              </a:rPr>
              <a:t>Donuts</a:t>
            </a:r>
            <a:r>
              <a:rPr lang="fr-FR" sz="2000" dirty="0" smtClean="0">
                <a:latin typeface="Neuropolitical Rg" panose="020B0605020201080104" pitchFamily="34" charset="0"/>
              </a:rPr>
              <a:t> !</a:t>
            </a:r>
          </a:p>
          <a:p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02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94048" y="311891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Thanks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9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07808"/>
            <a:ext cx="9144000" cy="93678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Be </a:t>
            </a:r>
            <a:r>
              <a:rPr lang="fr-FR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careful</a:t>
            </a:r>
            <a:endParaRPr lang="fr-FR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43699" y="2988435"/>
            <a:ext cx="87046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Do not use </a:t>
            </a:r>
            <a:r>
              <a:rPr lang="fr-FR" sz="2800" dirty="0" err="1" smtClean="0">
                <a:latin typeface="Neuropolitical Rg" panose="020B0605020201080104" pitchFamily="34" charset="0"/>
              </a:rPr>
              <a:t>theses</a:t>
            </a:r>
            <a:r>
              <a:rPr lang="fr-FR" sz="2800" dirty="0" smtClean="0">
                <a:latin typeface="Neuropolitical Rg" panose="020B0605020201080104" pitchFamily="34" charset="0"/>
              </a:rPr>
              <a:t> technologies for </a:t>
            </a:r>
            <a:r>
              <a:rPr lang="fr-FR" sz="2800" dirty="0" err="1" smtClean="0">
                <a:latin typeface="Neuropolitical Rg" panose="020B0605020201080104" pitchFamily="34" charset="0"/>
              </a:rPr>
              <a:t>evil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minded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purposes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It </a:t>
            </a:r>
            <a:r>
              <a:rPr lang="fr-FR" sz="2800" dirty="0" err="1" smtClean="0">
                <a:latin typeface="Neuropolitical Rg" panose="020B0605020201080104" pitchFamily="34" charset="0"/>
              </a:rPr>
              <a:t>is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just</a:t>
            </a:r>
            <a:r>
              <a:rPr lang="fr-FR" sz="2800" dirty="0" smtClean="0">
                <a:latin typeface="Neuropolitical Rg" panose="020B0605020201080104" pitchFamily="34" charset="0"/>
              </a:rPr>
              <a:t> an how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1632856" y="1704041"/>
            <a:ext cx="9144000" cy="936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Who</a:t>
            </a:r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am</a:t>
            </a:r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I ?</a:t>
            </a:r>
            <a:endParaRPr lang="fr-FR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91687" y="2984668"/>
            <a:ext cx="7128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Founder</a:t>
            </a:r>
            <a:r>
              <a:rPr lang="fr-FR" dirty="0" smtClean="0">
                <a:latin typeface="Neuropolitical Rg" panose="020B0605020201080104" pitchFamily="34" charset="0"/>
              </a:rPr>
              <a:t> of </a:t>
            </a:r>
            <a:r>
              <a:rPr lang="fr-FR" dirty="0" err="1" smtClean="0">
                <a:latin typeface="Neuropolitical Rg" panose="020B0605020201080104" pitchFamily="34" charset="0"/>
              </a:rPr>
              <a:t>ctrl+f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agency</a:t>
            </a:r>
            <a:r>
              <a:rPr lang="fr-FR" dirty="0" smtClean="0">
                <a:latin typeface="Neuropolitical Rg" panose="020B0605020201080104" pitchFamily="34" charset="0"/>
              </a:rPr>
              <a:t> (and all </a:t>
            </a:r>
            <a:r>
              <a:rPr lang="fr-FR" dirty="0" err="1" smtClean="0">
                <a:latin typeface="Neuropolitical Rg" panose="020B0605020201080104" pitchFamily="34" charset="0"/>
              </a:rPr>
              <a:t>stuff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related</a:t>
            </a:r>
            <a:r>
              <a:rPr lang="fr-FR" dirty="0" smtClean="0">
                <a:latin typeface="Neuropolitical Rg" panose="020B06050202010801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Web/mobile Dev,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Data science,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Research</a:t>
            </a:r>
            <a:endParaRPr lang="fr-FR" dirty="0" smtClean="0">
              <a:latin typeface="Neuropolitical Rg" panose="020B0605020201080104" pitchFamily="34" charset="0"/>
            </a:endParaRPr>
          </a:p>
          <a:p>
            <a:endParaRPr lang="fr-FR" dirty="0">
              <a:latin typeface="Neuropolitical Rg" panose="020B0605020201080104" pitchFamily="34" charset="0"/>
            </a:endParaRPr>
          </a:p>
          <a:p>
            <a:r>
              <a:rPr lang="fr-FR" dirty="0" smtClean="0">
                <a:latin typeface="Neuropolitical Rg" panose="020B0605020201080104" pitchFamily="34" charset="0"/>
              </a:rPr>
              <a:t>Age : 30 </a:t>
            </a:r>
            <a:r>
              <a:rPr lang="fr-FR" dirty="0" err="1" smtClean="0">
                <a:latin typeface="Neuropolitical Rg" panose="020B0605020201080104" pitchFamily="34" charset="0"/>
              </a:rPr>
              <a:t>Years</a:t>
            </a:r>
            <a:r>
              <a:rPr lang="fr-FR" dirty="0" smtClean="0">
                <a:latin typeface="Neuropolitical Rg" panose="020B0605020201080104" pitchFamily="34" charset="0"/>
              </a:rPr>
              <a:t> Old</a:t>
            </a:r>
          </a:p>
          <a:p>
            <a:endParaRPr lang="fr-FR" dirty="0"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54381"/>
            <a:ext cx="2023539" cy="1938337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0443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7" name="ZoneTexte 6"/>
          <p:cNvSpPr txBox="1"/>
          <p:nvPr/>
        </p:nvSpPr>
        <p:spPr>
          <a:xfrm>
            <a:off x="1677461" y="2096121"/>
            <a:ext cx="93161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STT </a:t>
            </a:r>
            <a:r>
              <a:rPr lang="fr-FR" sz="2800" dirty="0" err="1" smtClean="0">
                <a:latin typeface="Neuropolitical Rg" panose="020B0605020201080104" pitchFamily="34" charset="0"/>
              </a:rPr>
              <a:t>means</a:t>
            </a:r>
            <a:r>
              <a:rPr lang="fr-FR" sz="2800" dirty="0" smtClean="0">
                <a:latin typeface="Neuropolitical Rg" panose="020B0605020201080104" pitchFamily="34" charset="0"/>
              </a:rPr>
              <a:t> Speech to </a:t>
            </a:r>
            <a:r>
              <a:rPr lang="fr-FR" sz="2800" dirty="0" err="1" smtClean="0">
                <a:latin typeface="Neuropolitical Rg" panose="020B0605020201080104" pitchFamily="34" charset="0"/>
              </a:rPr>
              <a:t>text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Since</a:t>
            </a:r>
            <a:r>
              <a:rPr lang="fr-FR" sz="2800" dirty="0" smtClean="0">
                <a:latin typeface="Neuropolitical Rg" panose="020B0605020201080104" pitchFamily="34" charset="0"/>
              </a:rPr>
              <a:t> 1932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>
              <a:latin typeface="Neuropolitical Rg" panose="020B0605020201080104" pitchFamily="34" charset="0"/>
            </a:endParaRPr>
          </a:p>
          <a:p>
            <a:r>
              <a:rPr lang="fr-FR" sz="2800" dirty="0" smtClean="0">
                <a:latin typeface="Neuropolitical Rg" panose="020B0605020201080104" pitchFamily="34" charset="0"/>
              </a:rPr>
              <a:t>The main </a:t>
            </a:r>
            <a:r>
              <a:rPr lang="fr-FR" sz="2800" dirty="0" err="1" smtClean="0">
                <a:latin typeface="Neuropolitical Rg" panose="020B0605020201080104" pitchFamily="34" charset="0"/>
              </a:rPr>
              <a:t>algorithms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developed</a:t>
            </a:r>
            <a:r>
              <a:rPr lang="fr-FR" sz="2800" dirty="0" smtClean="0">
                <a:latin typeface="Neuropolitical Rg" panose="020B0605020201080104" pitchFamily="34" charset="0"/>
              </a:rPr>
              <a:t> are :</a:t>
            </a:r>
            <a:endParaRPr lang="fr-FR" sz="2800" dirty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Hidden</a:t>
            </a:r>
            <a:r>
              <a:rPr lang="fr-FR" sz="2800" dirty="0" smtClean="0">
                <a:latin typeface="Neuropolitical Rg" panose="020B0605020201080104" pitchFamily="34" charset="0"/>
              </a:rPr>
              <a:t> Markov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Dynamic</a:t>
            </a:r>
            <a:r>
              <a:rPr lang="fr-FR" sz="2800" dirty="0" smtClean="0">
                <a:latin typeface="Neuropolitical Rg" panose="020B0605020201080104" pitchFamily="34" charset="0"/>
              </a:rPr>
              <a:t> time </a:t>
            </a:r>
            <a:r>
              <a:rPr lang="fr-FR" sz="2800" dirty="0" err="1" smtClean="0">
                <a:latin typeface="Neuropolitical Rg" panose="020B0605020201080104" pitchFamily="34" charset="0"/>
              </a:rPr>
              <a:t>warping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Neural Networks (</a:t>
            </a:r>
            <a:r>
              <a:rPr lang="fr-FR" sz="2800" dirty="0" err="1" smtClean="0">
                <a:latin typeface="Neuropolitical Rg" panose="020B0605020201080104" pitchFamily="34" charset="0"/>
              </a:rPr>
              <a:t>deep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learning</a:t>
            </a:r>
            <a:r>
              <a:rPr lang="fr-FR" sz="2800" dirty="0" smtClean="0">
                <a:latin typeface="Neuropolitical Rg" panose="020B06050202010801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24000" y="1433669"/>
            <a:ext cx="9144000" cy="466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What</a:t>
            </a:r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32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is</a:t>
            </a:r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an STT?</a:t>
            </a:r>
            <a:endParaRPr lang="fr-FR" sz="32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8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7" name="ZoneTexte 6"/>
          <p:cNvSpPr txBox="1"/>
          <p:nvPr/>
        </p:nvSpPr>
        <p:spPr>
          <a:xfrm>
            <a:off x="4028775" y="2549911"/>
            <a:ext cx="93161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Military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Health</a:t>
            </a:r>
            <a:r>
              <a:rPr lang="fr-FR" sz="2800" dirty="0" smtClean="0">
                <a:latin typeface="Neuropolitical Rg" panose="020B0605020201080104" pitchFamily="34" charset="0"/>
              </a:rPr>
              <a:t>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Telephony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Advertising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Entertainement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164505" y="1822643"/>
            <a:ext cx="9144000" cy="466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Current</a:t>
            </a:r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Applications of Speech To </a:t>
            </a:r>
            <a:r>
              <a:rPr lang="fr-FR" sz="32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</a:t>
            </a:r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:</a:t>
            </a:r>
            <a:endParaRPr lang="fr-FR" sz="32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0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7" name="ZoneTexte 6"/>
          <p:cNvSpPr txBox="1"/>
          <p:nvPr/>
        </p:nvSpPr>
        <p:spPr>
          <a:xfrm>
            <a:off x="572877" y="2793837"/>
            <a:ext cx="118100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Open Source </a:t>
            </a:r>
            <a:r>
              <a:rPr lang="fr-FR" sz="2800" dirty="0" err="1" smtClean="0">
                <a:latin typeface="Neuropolitical Rg" panose="020B0605020201080104" pitchFamily="34" charset="0"/>
              </a:rPr>
              <a:t>Materials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Web technologies (chrome/</a:t>
            </a:r>
            <a:r>
              <a:rPr lang="fr-FR" sz="2800" dirty="0" err="1" smtClean="0">
                <a:latin typeface="Neuropolitical Rg" panose="020B0605020201080104" pitchFamily="34" charset="0"/>
              </a:rPr>
              <a:t>chromium</a:t>
            </a:r>
            <a:r>
              <a:rPr lang="fr-FR" sz="2800" dirty="0" smtClean="0">
                <a:latin typeface="Neuropolitical Rg" panose="020B0605020201080104" pitchFamily="34" charset="0"/>
              </a:rPr>
              <a:t>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Mobile technologies (Android)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24000" y="1589473"/>
            <a:ext cx="9144000" cy="466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This talk </a:t>
            </a:r>
            <a:r>
              <a:rPr lang="fr-FR" sz="32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is</a:t>
            </a:r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32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focused</a:t>
            </a:r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on</a:t>
            </a:r>
            <a:endParaRPr lang="fr-FR" sz="32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2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524000" y="1589473"/>
            <a:ext cx="9144000" cy="466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Browser Speech Recognition API </a:t>
            </a:r>
            <a:r>
              <a:rPr lang="fr-FR" sz="32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current</a:t>
            </a:r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32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status</a:t>
            </a:r>
            <a:endParaRPr lang="fr-FR" sz="32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00" y="2055813"/>
            <a:ext cx="8163200" cy="40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6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524000" y="1836522"/>
            <a:ext cx="9144000" cy="466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Vocal recognition </a:t>
            </a:r>
            <a:r>
              <a:rPr lang="fr-FR" sz="32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assets</a:t>
            </a:r>
            <a:endParaRPr lang="fr-FR" sz="32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88114" y="2444133"/>
            <a:ext cx="7627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Accuracy</a:t>
            </a:r>
            <a:r>
              <a:rPr lang="fr-FR" sz="2800" dirty="0" smtClean="0">
                <a:latin typeface="Neuropolitical Rg" panose="020B0605020201080104" pitchFamily="34" charset="0"/>
              </a:rPr>
              <a:t> (</a:t>
            </a:r>
            <a:r>
              <a:rPr lang="fr-FR" sz="2800" dirty="0" err="1" smtClean="0">
                <a:latin typeface="Neuropolitical Rg" panose="020B0605020201080104" pitchFamily="34" charset="0"/>
              </a:rPr>
              <a:t>with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google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speechRecognition</a:t>
            </a:r>
            <a:r>
              <a:rPr lang="fr-FR" sz="2800" dirty="0" smtClean="0">
                <a:latin typeface="Neuropolitical Rg" panose="020B0605020201080104" pitchFamily="34" charset="0"/>
              </a:rPr>
              <a:t> online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Better</a:t>
            </a:r>
            <a:r>
              <a:rPr lang="fr-FR" sz="2800" dirty="0" smtClean="0">
                <a:latin typeface="Neuropolitical Rg" panose="020B0605020201080104" pitchFamily="34" charset="0"/>
              </a:rPr>
              <a:t> user </a:t>
            </a:r>
            <a:r>
              <a:rPr lang="fr-FR" sz="2800" dirty="0" err="1" smtClean="0">
                <a:latin typeface="Neuropolitical Rg" panose="020B0605020201080104" pitchFamily="34" charset="0"/>
              </a:rPr>
              <a:t>experience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Leveraged</a:t>
            </a:r>
            <a:r>
              <a:rPr lang="fr-FR" sz="2800" dirty="0" smtClean="0">
                <a:latin typeface="Neuropolitical Rg" panose="020B0605020201080104" pitchFamily="34" charset="0"/>
              </a:rPr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Neuropolitical Rg" panose="020B0605020201080104" pitchFamily="34" charset="0"/>
              </a:rPr>
              <a:t>MaaS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Multiples </a:t>
            </a:r>
            <a:r>
              <a:rPr lang="fr-FR" sz="2800" dirty="0" err="1" smtClean="0">
                <a:latin typeface="Neuropolitical Rg" panose="020B0605020201080104" pitchFamily="34" charset="0"/>
              </a:rPr>
              <a:t>languages</a:t>
            </a:r>
            <a:r>
              <a:rPr lang="fr-FR" sz="2800" dirty="0" smtClean="0">
                <a:latin typeface="Neuropolitical Rg" panose="020B0605020201080104" pitchFamily="34" charset="0"/>
              </a:rPr>
              <a:t> supports</a:t>
            </a:r>
            <a:endParaRPr lang="fr-FR" sz="2800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309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558</Words>
  <Application>Microsoft Office PowerPoint</Application>
  <PresentationFormat>Grand écran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Neuropolitical Rg</vt:lpstr>
      <vt:lpstr>Thème Office</vt:lpstr>
      <vt:lpstr>Vocal Recognition</vt:lpstr>
      <vt:lpstr>Disclamer</vt:lpstr>
      <vt:lpstr>Présentation PowerPoint</vt:lpstr>
      <vt:lpstr>Be careful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What</vt:lpstr>
      <vt:lpstr>What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LOMBARD</dc:creator>
  <cp:lastModifiedBy>aa</cp:lastModifiedBy>
  <cp:revision>73</cp:revision>
  <dcterms:created xsi:type="dcterms:W3CDTF">2016-11-10T21:10:44Z</dcterms:created>
  <dcterms:modified xsi:type="dcterms:W3CDTF">2016-12-16T17:40:53Z</dcterms:modified>
</cp:coreProperties>
</file>