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301" r:id="rId4"/>
    <p:sldId id="284" r:id="rId5"/>
    <p:sldId id="285" r:id="rId6"/>
    <p:sldId id="287" r:id="rId7"/>
    <p:sldId id="286" r:id="rId8"/>
    <p:sldId id="293" r:id="rId9"/>
    <p:sldId id="294" r:id="rId10"/>
    <p:sldId id="288" r:id="rId11"/>
    <p:sldId id="295" r:id="rId12"/>
    <p:sldId id="300" r:id="rId13"/>
    <p:sldId id="296" r:id="rId14"/>
    <p:sldId id="303" r:id="rId15"/>
    <p:sldId id="302" r:id="rId16"/>
    <p:sldId id="305" r:id="rId17"/>
    <p:sldId id="297" r:id="rId18"/>
    <p:sldId id="29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5501" autoAdjust="0"/>
  </p:normalViewPr>
  <p:slideViewPr>
    <p:cSldViewPr snapToGrid="0">
      <p:cViewPr varScale="1">
        <p:scale>
          <a:sx n="87" d="100"/>
          <a:sy n="87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3D50-A4F9-46E8-93CB-92A6F1A875D6}" type="datetimeFigureOut">
              <a:rPr lang="fr-FR" smtClean="0"/>
              <a:t>24/12/2016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22AEA-7614-4E15-B439-6581F703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58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24/12/2016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54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24/12/2016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4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24/12/2016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5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24/12/2016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9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24/12/2016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21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24/12/2016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77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24/12/2016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05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24/12/2016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9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24/12/2016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24/12/2016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20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24/12/2016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6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E4A1-2CD1-43EF-9283-7707DA640920}" type="datetimeFigureOut">
              <a:rPr lang="fr-FR" smtClean="0"/>
              <a:t>24/12/2016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0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trlfagency/machinelearning/master/machinelearning/sparse/sparse.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045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05218" y="2616338"/>
            <a:ext cx="10381561" cy="2818504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Astuces en </a:t>
            </a:r>
            <a:r>
              <a:rPr lang="fr-FR" sz="44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text-mining</a:t>
            </a:r>
            <a:r>
              <a:rPr lang="fr-FR" sz="4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:</a:t>
            </a:r>
            <a:br>
              <a:rPr lang="fr-FR" sz="4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</a:br>
            <a:r>
              <a:rPr lang="fr-FR" sz="44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removeSparseTerms</a:t>
            </a:r>
            <a:endParaRPr lang="fr-FR" sz="44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8" y="6049989"/>
            <a:ext cx="9144000" cy="650064"/>
          </a:xfrm>
        </p:spPr>
        <p:txBody>
          <a:bodyPr>
            <a:noAutofit/>
          </a:bodyPr>
          <a:lstStyle/>
          <a:p>
            <a:r>
              <a:rPr lang="fr-FR" sz="1600" dirty="0" smtClean="0">
                <a:latin typeface="Neuropolitical Rg" panose="020B0605020201080104" pitchFamily="34" charset="0"/>
              </a:rPr>
              <a:t>Par Thibaut LOMBARD</a:t>
            </a:r>
          </a:p>
          <a:p>
            <a:r>
              <a:rPr lang="fr-FR" sz="1600" dirty="0" smtClean="0">
                <a:latin typeface="Neuropolitical Rg" panose="020B0605020201080104" pitchFamily="34" charset="0"/>
              </a:rPr>
              <a:t>Décembre 2016</a:t>
            </a:r>
            <a:endParaRPr lang="fr-FR" sz="1600" dirty="0">
              <a:latin typeface="Neuropolitical Rg" panose="020B06050202010801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63781" y="5373083"/>
            <a:ext cx="826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Neuropolitical Rg" panose="020B0605020201080104" pitchFamily="34" charset="0"/>
              </a:rPr>
              <a:t>Text-mining</a:t>
            </a:r>
            <a:r>
              <a:rPr lang="fr-FR" dirty="0">
                <a:latin typeface="Neuropolitical Rg" panose="020B0605020201080104" pitchFamily="34" charset="0"/>
              </a:rPr>
              <a:t> </a:t>
            </a:r>
            <a:r>
              <a:rPr lang="fr-FR" dirty="0" smtClean="0">
                <a:latin typeface="Neuropolitical Rg" panose="020B0605020201080104" pitchFamily="34" charset="0"/>
              </a:rPr>
              <a:t>Basics :  Tips and Tricks R(S)</a:t>
            </a: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0" y="1324295"/>
            <a:ext cx="11157857" cy="251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Annotated</a:t>
            </a:r>
            <a:r>
              <a:rPr lang="fr-FR" sz="16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16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Heatmap</a:t>
            </a:r>
            <a:r>
              <a:rPr lang="fr-FR" sz="16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(matrice </a:t>
            </a:r>
            <a:r>
              <a:rPr lang="fr-FR" sz="16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maTdm</a:t>
            </a:r>
            <a:r>
              <a:rPr lang="fr-FR" sz="16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)</a:t>
            </a:r>
            <a:endParaRPr lang="fr-FR" sz="16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294" y="1575411"/>
            <a:ext cx="4339733" cy="43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52217"/>
            <a:ext cx="11157857" cy="3621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Annotated</a:t>
            </a:r>
            <a:r>
              <a:rPr lang="fr-FR" sz="16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16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Heatmap</a:t>
            </a:r>
            <a:r>
              <a:rPr lang="fr-FR" sz="16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Parcimonie à 50%</a:t>
            </a:r>
            <a:endParaRPr lang="fr-FR" sz="16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91" y="1514382"/>
            <a:ext cx="4560071" cy="456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89821"/>
            <a:ext cx="11157857" cy="285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Annotated</a:t>
            </a:r>
            <a:r>
              <a:rPr lang="fr-FR" sz="1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14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Heatmap</a:t>
            </a:r>
            <a:r>
              <a:rPr lang="fr-FR" sz="1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Parcimonie à 90%</a:t>
            </a:r>
            <a:endParaRPr lang="fr-FR" sz="14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88" y="1519311"/>
            <a:ext cx="4593117" cy="45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6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405063" y="1739025"/>
            <a:ext cx="11157857" cy="309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Matrice de similarité (méthode cosinus) Eisen et al. 1998</a:t>
            </a:r>
            <a:endParaRPr lang="fr-FR" sz="16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0998" y="3902168"/>
            <a:ext cx="79762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avec    bâchez      dans       est     fakir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bâchez     0.0000000                                                 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dans       1.0000000 1.0000000                                       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est        1.0000000 1.0000000 0.0000000                              </a:t>
            </a: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      1.0000000 1.0000000 0.0000000 0.0000000                    </a:t>
            </a: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fakir.     0.0000000 0.0000000 1.0000000 1.0000000 1.0000000         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les        0.0000000 0.0000000 1.0000000 1.0000000 1.0000000 0.0000000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matrice    1.0000000 1.0000000 0.2928932 0.2928932 0.2928932 1.0000000</a:t>
            </a:r>
          </a:p>
          <a:p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pyjamas    0.0000000 0.0000000 1.0000000 1.0000000 1.0000000 0.0000000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queue      0.0000000 0.0000000 1.0000000 1.0000000 1.0000000 0.0000000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wagon-taxi 0.2928932 0.2928932 1.0000000 1.0000000 1.0000000 0.2928932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552237" y="3378948"/>
            <a:ext cx="6863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distance_cosinus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as.matrix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cosine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distance_cosinus</a:t>
            </a:r>
            <a:endParaRPr lang="fr-FR" sz="1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42" y="2155313"/>
            <a:ext cx="7277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6" y="0"/>
            <a:ext cx="12192000" cy="6900612"/>
          </a:xfr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61" y="1707615"/>
            <a:ext cx="5884843" cy="4413632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06055" y="1258756"/>
            <a:ext cx="11157857" cy="563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Clustering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similarité cosinus (Eisen)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0" y="1719058"/>
            <a:ext cx="11157857" cy="485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Matrice de </a:t>
            </a:r>
            <a:r>
              <a:rPr lang="fr-FR" sz="14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dissimilarité</a:t>
            </a:r>
            <a:r>
              <a:rPr lang="fr-FR" sz="1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, calcul de distance Euclidienne</a:t>
            </a:r>
            <a:endParaRPr lang="fr-FR" sz="14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56" y="2229948"/>
            <a:ext cx="3217286" cy="10589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10998" y="3547443"/>
            <a:ext cx="7921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distance_Euclidienne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as.matrix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Euclidean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distance_Euclidienne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2610998" y="4034371"/>
            <a:ext cx="72307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avec   bâchez     dans      est    fakir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     les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bâchez     0.000000                                                     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dans       1.414214 1.414214                                            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est        1.414214 1.414214 0.000000                                    </a:t>
            </a: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      1.414214 1.414214 0.000000 0.000000                           </a:t>
            </a: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fakir.     0.000000 0.000000 1.414214 1.414214 1.414214                 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les        0.000000 0.000000 1.414214 1.414214 1.414214 0.000000         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matrice    1.732051 1.732051 1.000000 1.000000 1.000000 1.732051 1.732051</a:t>
            </a:r>
          </a:p>
          <a:p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pyjamas    0.000000 0.000000 1.414214 1.414214 1.414214 0.000000 0.000000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queue      0.000000 0.000000 1.414214 1.414214 1.414214 0.000000 0.000000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wagon-taxi 1.000000 1.000000 1.732051 1.732051 1.732051 1.000000 1.000000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071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6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06055" y="1123720"/>
            <a:ext cx="11157857" cy="43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Clustering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dissimilarité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 Euclidienne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76" y="1554286"/>
            <a:ext cx="6047342" cy="453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38962" y="1883884"/>
            <a:ext cx="11157857" cy="469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Création d’un graphique de </a:t>
            </a:r>
            <a:r>
              <a:rPr lang="fr-FR" sz="24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clustering</a:t>
            </a:r>
            <a:endParaRPr lang="fr-FR" sz="24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6745" y="2948444"/>
            <a:ext cx="8915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hclust</a:t>
            </a:r>
            <a:r>
              <a:rPr lang="fr-F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distMatrix</a:t>
            </a:r>
            <a:r>
              <a:rPr lang="fr-F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png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filename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"sparse-clust.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png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width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800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,height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600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rect.hclust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fit, k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,border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blue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82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05913" y="311891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Q/A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6772" y="3317587"/>
            <a:ext cx="10601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9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07808"/>
            <a:ext cx="9144000" cy="93678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Be </a:t>
            </a:r>
            <a:r>
              <a:rPr lang="fr-FR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careful</a:t>
            </a:r>
            <a:endParaRPr lang="fr-FR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43699" y="2988435"/>
            <a:ext cx="870460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Do not use </a:t>
            </a:r>
            <a:r>
              <a:rPr lang="fr-FR" sz="2800" dirty="0" err="1" smtClean="0">
                <a:latin typeface="Neuropolitical Rg" panose="020B0605020201080104" pitchFamily="34" charset="0"/>
              </a:rPr>
              <a:t>theses</a:t>
            </a:r>
            <a:r>
              <a:rPr lang="fr-FR" sz="2800" dirty="0" smtClean="0">
                <a:latin typeface="Neuropolitical Rg" panose="020B0605020201080104" pitchFamily="34" charset="0"/>
              </a:rPr>
              <a:t> technologies for </a:t>
            </a:r>
            <a:r>
              <a:rPr lang="fr-FR" sz="2800" dirty="0" err="1" smtClean="0">
                <a:latin typeface="Neuropolitical Rg" panose="020B0605020201080104" pitchFamily="34" charset="0"/>
              </a:rPr>
              <a:t>evil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minded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purposes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It </a:t>
            </a:r>
            <a:r>
              <a:rPr lang="fr-FR" sz="2800" dirty="0" err="1" smtClean="0">
                <a:latin typeface="Neuropolitical Rg" panose="020B0605020201080104" pitchFamily="34" charset="0"/>
              </a:rPr>
              <a:t>is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just</a:t>
            </a:r>
            <a:r>
              <a:rPr lang="fr-FR" sz="2800" dirty="0" smtClean="0">
                <a:latin typeface="Neuropolitical Rg" panose="020B0605020201080104" pitchFamily="34" charset="0"/>
              </a:rPr>
              <a:t> an how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866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191687" y="2984668"/>
            <a:ext cx="7128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Neuropolitical Rg" panose="020B0605020201080104" pitchFamily="34" charset="0"/>
              </a:rPr>
              <a:t>Founder</a:t>
            </a:r>
            <a:r>
              <a:rPr lang="fr-FR" dirty="0" smtClean="0">
                <a:latin typeface="Neuropolitical Rg" panose="020B0605020201080104" pitchFamily="34" charset="0"/>
              </a:rPr>
              <a:t> of </a:t>
            </a:r>
            <a:r>
              <a:rPr lang="fr-FR" dirty="0" err="1" smtClean="0">
                <a:latin typeface="Neuropolitical Rg" panose="020B0605020201080104" pitchFamily="34" charset="0"/>
              </a:rPr>
              <a:t>ctrl+f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agency</a:t>
            </a:r>
            <a:r>
              <a:rPr lang="fr-FR" dirty="0" smtClean="0">
                <a:latin typeface="Neuropolitical Rg" panose="020B0605020201080104" pitchFamily="34" charset="0"/>
              </a:rPr>
              <a:t> (and all </a:t>
            </a:r>
            <a:r>
              <a:rPr lang="fr-FR" dirty="0" err="1" smtClean="0">
                <a:latin typeface="Neuropolitical Rg" panose="020B0605020201080104" pitchFamily="34" charset="0"/>
              </a:rPr>
              <a:t>stuff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related</a:t>
            </a:r>
            <a:r>
              <a:rPr lang="fr-FR" dirty="0" smtClean="0">
                <a:latin typeface="Neuropolitical Rg" panose="020B06050202010801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Web/mobile Dev,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Data science,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Neuropolitical Rg" panose="020B0605020201080104" pitchFamily="34" charset="0"/>
              </a:rPr>
              <a:t>Research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Neuropolitical Rg" panose="020B0605020201080104" pitchFamily="34" charset="0"/>
              </a:rPr>
              <a:t>Teaching</a:t>
            </a:r>
            <a:endParaRPr lang="fr-FR" dirty="0" smtClean="0">
              <a:latin typeface="Neuropolitical Rg" panose="020B0605020201080104" pitchFamily="34" charset="0"/>
            </a:endParaRPr>
          </a:p>
          <a:p>
            <a:endParaRPr lang="fr-FR" dirty="0">
              <a:latin typeface="Neuropolitical Rg" panose="020B0605020201080104" pitchFamily="34" charset="0"/>
            </a:endParaRPr>
          </a:p>
          <a:p>
            <a:r>
              <a:rPr lang="fr-FR" dirty="0" smtClean="0">
                <a:latin typeface="Neuropolitical Rg" panose="020B0605020201080104" pitchFamily="34" charset="0"/>
              </a:rPr>
              <a:t>Age : 30 </a:t>
            </a:r>
            <a:r>
              <a:rPr lang="fr-FR" dirty="0" err="1" smtClean="0">
                <a:latin typeface="Neuropolitical Rg" panose="020B0605020201080104" pitchFamily="34" charset="0"/>
              </a:rPr>
              <a:t>Years</a:t>
            </a:r>
            <a:r>
              <a:rPr lang="fr-FR" dirty="0" smtClean="0">
                <a:latin typeface="Neuropolitical Rg" panose="020B0605020201080104" pitchFamily="34" charset="0"/>
              </a:rPr>
              <a:t> Old</a:t>
            </a:r>
          </a:p>
          <a:p>
            <a:endParaRPr lang="fr-FR" dirty="0"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54381"/>
            <a:ext cx="2023539" cy="1938337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044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3" name="Rectangle 2"/>
          <p:cNvSpPr/>
          <p:nvPr/>
        </p:nvSpPr>
        <p:spPr>
          <a:xfrm>
            <a:off x="1610141" y="1727097"/>
            <a:ext cx="8677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P</a:t>
            </a:r>
            <a:r>
              <a:rPr lang="fr-FR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arcimonie Document/Fréquence</a:t>
            </a:r>
            <a:endParaRPr lang="fr-FR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85579" y="2096429"/>
            <a:ext cx="8527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Neuropolitical Rg" panose="020B0605020201080104" pitchFamily="34" charset="0"/>
              </a:rPr>
              <a:t>Définition : </a:t>
            </a:r>
          </a:p>
          <a:p>
            <a:r>
              <a:rPr lang="fr-FR" sz="1400" dirty="0" smtClean="0">
                <a:latin typeface="Neuropolitical Rg" panose="020B0605020201080104" pitchFamily="34" charset="0"/>
              </a:rPr>
              <a:t>La parcimonie est la précision relative au rapport document/fréquence d’un ou plusieurs termes contenu dans une matrice (triplet).</a:t>
            </a:r>
          </a:p>
          <a:p>
            <a:endParaRPr lang="fr-FR" sz="1400" dirty="0" smtClean="0">
              <a:latin typeface="Neuropolitical Rg" panose="020B0605020201080104" pitchFamily="34" charset="0"/>
            </a:endParaRPr>
          </a:p>
          <a:p>
            <a:r>
              <a:rPr lang="fr-FR" sz="1400" dirty="0" smtClean="0">
                <a:latin typeface="Neuropolitical Rg" panose="020B0605020201080104" pitchFamily="34" charset="0"/>
              </a:rPr>
              <a:t>Cette précision dépends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Neuropolitical Rg" panose="020B0605020201080104" pitchFamily="34" charset="0"/>
              </a:rPr>
              <a:t>Du nombre de termes contenu  dans le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Neuropolitical Rg" panose="020B0605020201080104" pitchFamily="34" charset="0"/>
              </a:rPr>
              <a:t>Du nombre de document(s) dans laquelle la fonction est exécutée.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Neuropolitical Rg" panose="020B0605020201080104" pitchFamily="34" charset="0"/>
            </a:endParaRPr>
          </a:p>
          <a:p>
            <a:pPr algn="ctr"/>
            <a:r>
              <a:rPr lang="fr-FR" sz="1400" dirty="0" smtClean="0">
                <a:latin typeface="Neuropolitical Rg" panose="020B0605020201080104" pitchFamily="34" charset="0"/>
              </a:rPr>
              <a:t>Formule</a:t>
            </a:r>
          </a:p>
          <a:p>
            <a:pPr algn="ctr"/>
            <a:endParaRPr lang="fr-FR" sz="1400" dirty="0">
              <a:latin typeface="Neuropolitical Rg" panose="020B0605020201080104" pitchFamily="34" charset="0"/>
            </a:endParaRPr>
          </a:p>
          <a:p>
            <a:pPr algn="ctr"/>
            <a:endParaRPr lang="fr-FR" sz="1400" dirty="0" smtClean="0">
              <a:latin typeface="Neuropolitical Rg" panose="020B0605020201080104" pitchFamily="34" charset="0"/>
            </a:endParaRPr>
          </a:p>
          <a:p>
            <a:pPr algn="ctr"/>
            <a:endParaRPr lang="fr-FR" sz="1400" dirty="0">
              <a:latin typeface="Neuropolitical Rg" panose="020B0605020201080104" pitchFamily="34" charset="0"/>
            </a:endParaRPr>
          </a:p>
          <a:p>
            <a:pPr algn="ctr"/>
            <a:endParaRPr lang="fr-FR" sz="1400" dirty="0">
              <a:latin typeface="Neuropolitical Rg" panose="020B0605020201080104" pitchFamily="34" charset="0"/>
            </a:endParaRPr>
          </a:p>
          <a:p>
            <a:r>
              <a:rPr lang="fr-FR" sz="1400" dirty="0" smtClean="0">
                <a:latin typeface="Neuropolitical Rg" panose="020B0605020201080104" pitchFamily="34" charset="0"/>
              </a:rPr>
              <a:t>Pour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Neuropolitical Rg" panose="020B0605020201080104" pitchFamily="34" charset="0"/>
              </a:rPr>
              <a:t>1 &lt; </a:t>
            </a:r>
            <a:r>
              <a:rPr lang="el-GR" sz="1400" dirty="0" smtClean="0">
                <a:latin typeface="Neuropolitical Rg" panose="020B0605020201080104" pitchFamily="34" charset="0"/>
              </a:rPr>
              <a:t>θ</a:t>
            </a:r>
            <a:r>
              <a:rPr lang="fr-FR" sz="1400" dirty="0" smtClean="0">
                <a:latin typeface="Neuropolitical Rg" panose="020B0605020201080104" pitchFamily="34" charset="0"/>
              </a:rPr>
              <a:t> &lt;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Neuropolitical Rg" panose="020B0605020201080104" pitchFamily="34" charset="0"/>
              </a:rPr>
              <a:t>La lettre j (le terme)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Neuropolitical Rg" panose="020B0605020201080104" pitchFamily="34" charset="0"/>
              </a:rPr>
              <a:t>N le nombre de documents  </a:t>
            </a:r>
          </a:p>
          <a:p>
            <a:endParaRPr lang="fr-FR" dirty="0">
              <a:latin typeface="Neuropolitical Rg" panose="020B06050202010801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136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82" y="4323476"/>
            <a:ext cx="29908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2" name="Rectangle 1"/>
          <p:cNvSpPr/>
          <p:nvPr/>
        </p:nvSpPr>
        <p:spPr>
          <a:xfrm>
            <a:off x="1338146" y="2820251"/>
            <a:ext cx="113407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packages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paquets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new.paquets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paquets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[!(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paquets </a:t>
            </a:r>
            <a:r>
              <a:rPr lang="fr-FR" sz="1400" dirty="0" smtClean="0">
                <a:solidFill>
                  <a:srgbClr val="804000"/>
                </a:solidFill>
                <a:latin typeface="Courier New" panose="02070309020205020404" pitchFamily="49" charset="0"/>
              </a:rPr>
              <a:t>%in%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installed.packages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()[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"Package"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])]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length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new.paquets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install.packages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new.paquets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dependencies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repos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http://cran.rstudio.com/</a:t>
            </a:r>
            <a:r>
              <a:rPr lang="fr-FR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sapply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paquets, </a:t>
            </a:r>
            <a:r>
              <a:rPr lang="fr-FR" sz="1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require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character.only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packages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"NLP"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tm</a:t>
            </a:r>
            <a:r>
              <a:rPr lang="fr-F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NMF"</a:t>
            </a:r>
            <a:r>
              <a:rPr lang="fr-FR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, "proxy"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1768" y="1672012"/>
            <a:ext cx="3713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 err="1" smtClean="0">
                <a:solidFill>
                  <a:srgbClr val="3399FF"/>
                </a:solidFill>
                <a:latin typeface="Neuropolitical Rg" panose="020B0605020201080104" pitchFamily="34" charset="0"/>
                <a:hlinkClick r:id="rId3"/>
              </a:rPr>
              <a:t>Sparse.r</a:t>
            </a:r>
            <a:endParaRPr lang="fr-FR" sz="4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28795" y="1464359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Rscript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sparse.r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9127" y="3015242"/>
            <a:ext cx="107329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monTexte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"Bâchez la queue du wagon-taxi avec les pyjamas du fakir."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"la matrice du wagon-taxi"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 fakir est dans la matrice"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monCorpus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Corpus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VectorSource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monTexte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DocumentTermMatrix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monCorpus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control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minWordLength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28795" y="1464359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inspect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(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maTdm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)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0517" y="2419815"/>
            <a:ext cx="105044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[1] "**************************************************************"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[1] "Inspection de la matrice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document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avec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()"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[1] "**************************************************************"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DocumentTermMatrix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(documents: 3,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11)&gt;&gt;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Non-/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sparse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entries: 13/20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Sparsity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: 61%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Maximal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10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: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frequency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Terms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Docs avec bâchez dans est fakir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les matrice pyjamas queue wagon-taxi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1    1      1    0   0     0      1   1       0       1     1          1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2    0      0    0   0     0      0   0       1       0     0          1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3    0      0    1   1     1      0   0       1       0     0          0</a:t>
            </a:r>
          </a:p>
        </p:txBody>
      </p:sp>
    </p:spTree>
    <p:extLst>
      <p:ext uri="{BB962C8B-B14F-4D97-AF65-F5344CB8AC3E}">
        <p14:creationId xmlns:p14="http://schemas.microsoft.com/office/powerpoint/2010/main" val="5905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17644" y="1187386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Le calcul de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sparsity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(parcimonie) 50%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7619" y="2171276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removeSparseTerms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46828" y="2784423"/>
            <a:ext cx="114244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DocumentTermMatrix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(documents: 3,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2)&gt;&gt;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Non-/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sparse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entries: 4/2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Sparsity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: 33%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Maximal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10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: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frequency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Terms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Docs matrice wagon-taxi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1       0          1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2       1          1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3       1          0</a:t>
            </a:r>
          </a:p>
        </p:txBody>
      </p:sp>
    </p:spTree>
    <p:extLst>
      <p:ext uri="{BB962C8B-B14F-4D97-AF65-F5344CB8AC3E}">
        <p14:creationId xmlns:p14="http://schemas.microsoft.com/office/powerpoint/2010/main" val="23470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17644" y="1187386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Le calcul de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sparsity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(parcimonie) 90%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7619" y="2171276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removeSparseTerms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0.9</a:t>
            </a:r>
            <a:r>
              <a:rPr lang="fr-F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57619" y="2649955"/>
            <a:ext cx="119987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DocumentTermMatrix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(documents: 3,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11)&gt;&gt;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Non-/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sparse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entries: 13/20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Sparsity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: 61%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Maximal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10</a:t>
            </a: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: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frequency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Terms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Docs avec bâchez dans est fakir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fakir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les matrice pyjamas queue wagon-taxi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1    1      1    0   0     0      1   1       0       1     1          1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2    0      0    0   0     0      0   0       1       0     0          1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3    0      0    1   1     1      0   0       1       0     0          0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17644" y="1187386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Création des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annotated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Heatmap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6068" y="2568333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as.matrix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as.matrix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removeSparseTerms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as.matrix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removeSparseTerms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maTdm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0.9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aheatmap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"sparse-heatmap-matrix.png"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aheatmap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"sparse-heatmap-50percent.png"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aheatmap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filename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"sparse-heatmap-99percent.png"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8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6511</TotalTime>
  <Words>773</Words>
  <Application>Microsoft Office PowerPoint</Application>
  <PresentationFormat>Grand écran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Neuropolitical Rg</vt:lpstr>
      <vt:lpstr>Thème Office</vt:lpstr>
      <vt:lpstr>Astuces en text-mining : removeSparseTerms</vt:lpstr>
      <vt:lpstr>Be careful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LOMBARD</dc:creator>
  <cp:lastModifiedBy>aa</cp:lastModifiedBy>
  <cp:revision>83</cp:revision>
  <dcterms:created xsi:type="dcterms:W3CDTF">2016-11-10T21:10:44Z</dcterms:created>
  <dcterms:modified xsi:type="dcterms:W3CDTF">2016-12-25T18:37:58Z</dcterms:modified>
</cp:coreProperties>
</file>