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84" r:id="rId5"/>
    <p:sldId id="285" r:id="rId6"/>
    <p:sldId id="287" r:id="rId7"/>
    <p:sldId id="301" r:id="rId8"/>
    <p:sldId id="286" r:id="rId9"/>
    <p:sldId id="303" r:id="rId10"/>
    <p:sldId id="302" r:id="rId11"/>
    <p:sldId id="293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3D50-A4F9-46E8-93CB-92A6F1A875D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2AEA-7614-4E15-B439-6581F703E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4A1-2CD1-43EF-9283-7707DA640920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A1C-9323-4A0A-99D8-625DD4727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french/wiki/ggplot2-barplots-guide-de-demarrage-rapide-logiciel-r-et-visualisation-de-donne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how-do-i-re-arrange-ordering-a-plot-re-revisited/" TargetMode="External"/><Relationship Id="rId5" Type="http://schemas.openxmlformats.org/officeDocument/2006/relationships/hyperlink" Target="http://ggplot2.org/book/qplot.pdf" TargetMode="External"/><Relationship Id="rId4" Type="http://schemas.openxmlformats.org/officeDocument/2006/relationships/hyperlink" Target="https://cran.rstudio.com/web/packages/dplyr/vignettes/introductio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trlfagency.com/orangepi/orangepi.pdf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rlfagency.com/install-rstudio-ubuntu-armhf-architecture/" TargetMode="External"/><Relationship Id="rId5" Type="http://schemas.openxmlformats.org/officeDocument/2006/relationships/hyperlink" Target="https://blog.thibautlombard.space/installation-de-ubuntu-15-04-sur-orangepi-pc" TargetMode="External"/><Relationship Id="rId4" Type="http://schemas.openxmlformats.org/officeDocument/2006/relationships/hyperlink" Target="https://ctrlfagency.com/install-ctrlf-agency-theme-on-orange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trlfagency/machinelearning/master/machinelearning/sparse/freqbarchart.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231" y="3514380"/>
            <a:ext cx="11245534" cy="1545888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Astuces en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text-mining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:</a:t>
            </a:r>
            <a:b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</a:b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Organiser ses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barcharts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(diagrammes en barres</a:t>
            </a:r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8" y="6049989"/>
            <a:ext cx="9144000" cy="650064"/>
          </a:xfrm>
        </p:spPr>
        <p:txBody>
          <a:bodyPr>
            <a:noAutofit/>
          </a:bodyPr>
          <a:lstStyle/>
          <a:p>
            <a:r>
              <a:rPr lang="fr-FR" sz="1600" dirty="0" smtClean="0">
                <a:latin typeface="Neuropolitical Rg" panose="020B0605020201080104" pitchFamily="34" charset="0"/>
              </a:rPr>
              <a:t>Par Thibaut LOMBARD</a:t>
            </a:r>
          </a:p>
          <a:p>
            <a:r>
              <a:rPr lang="fr-FR" sz="1600" dirty="0" smtClean="0">
                <a:latin typeface="Neuropolitical Rg" panose="020B0605020201080104" pitchFamily="34" charset="0"/>
              </a:rPr>
              <a:t>Décembre 2016</a:t>
            </a:r>
            <a:endParaRPr lang="fr-FR" sz="1600" dirty="0"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963781" y="5185796"/>
            <a:ext cx="82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europolitical Rg" panose="020B0605020201080104" pitchFamily="34" charset="0"/>
              </a:rPr>
              <a:t>Text-mining</a:t>
            </a:r>
            <a:r>
              <a:rPr lang="fr-FR" dirty="0">
                <a:latin typeface="Neuropolitical Rg" panose="020B0605020201080104" pitchFamily="34" charset="0"/>
              </a:rPr>
              <a:t> </a:t>
            </a:r>
            <a:r>
              <a:rPr lang="fr-FR" dirty="0" smtClean="0">
                <a:latin typeface="Neuropolitical Rg" panose="020B0605020201080104" pitchFamily="34" charset="0"/>
              </a:rPr>
              <a:t>Basics :  Tips and Tricks R(S)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Diagramme en barres organisé par fréquences et termes (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dplyr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30" y="2426066"/>
            <a:ext cx="4825388" cy="36190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0839" y="1866680"/>
            <a:ext cx="10333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ggplot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reorder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y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geom_bar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identity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fill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steelblue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ggtitle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"Mots avec Fréquence +2"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term'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coord_flip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scale_y_reverse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theme_few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12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0" y="1583993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Liens connexes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57889" y="3230603"/>
            <a:ext cx="768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3"/>
              </a:rPr>
              <a:t>GGplot2 – </a:t>
            </a:r>
            <a:r>
              <a:rPr lang="fr-FR" dirty="0" err="1" smtClean="0">
                <a:latin typeface="Neuropolitical Rg" panose="020B0605020201080104" pitchFamily="34" charset="0"/>
                <a:hlinkClick r:id="rId3"/>
              </a:rPr>
              <a:t>Barplot</a:t>
            </a:r>
            <a:r>
              <a:rPr lang="fr-FR" dirty="0" smtClean="0">
                <a:latin typeface="Neuropolitical Rg" panose="020B0605020201080104" pitchFamily="34" charset="0"/>
                <a:hlinkClick r:id="rId3"/>
              </a:rPr>
              <a:t>, guide de démarrage rapide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4"/>
              </a:rPr>
              <a:t>Introduction à </a:t>
            </a:r>
            <a:r>
              <a:rPr lang="fr-FR" dirty="0" err="1" smtClean="0">
                <a:latin typeface="Neuropolitical Rg" panose="020B0605020201080104" pitchFamily="34" charset="0"/>
                <a:hlinkClick r:id="rId4"/>
              </a:rPr>
              <a:t>dplyr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5"/>
              </a:rPr>
              <a:t>Documentation officielle ggplot2 – </a:t>
            </a:r>
            <a:r>
              <a:rPr lang="fr-FR" dirty="0" err="1" smtClean="0">
                <a:latin typeface="Neuropolitical Rg" panose="020B0605020201080104" pitchFamily="34" charset="0"/>
                <a:hlinkClick r:id="rId5"/>
              </a:rPr>
              <a:t>qplot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How do i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re-arrange</a:t>
            </a: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 ?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Ordering</a:t>
            </a:r>
            <a:r>
              <a:rPr lang="fr-FR" dirty="0" smtClean="0">
                <a:latin typeface="Neuropolitical Rg" panose="020B0605020201080104" pitchFamily="34" charset="0"/>
                <a:hlinkClick r:id="rId6"/>
              </a:rPr>
              <a:t> a plot </a:t>
            </a:r>
            <a:r>
              <a:rPr lang="fr-FR" dirty="0" err="1" smtClean="0">
                <a:latin typeface="Neuropolitical Rg" panose="020B0605020201080104" pitchFamily="34" charset="0"/>
                <a:hlinkClick r:id="rId6"/>
              </a:rPr>
              <a:t>revisited</a:t>
            </a:r>
            <a:endParaRPr lang="fr-FR" dirty="0"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3407694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Q/A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07808"/>
            <a:ext cx="9144000" cy="93678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Be </a:t>
            </a:r>
            <a:r>
              <a:rPr lang="fr-FR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careful</a:t>
            </a:r>
            <a:endParaRPr lang="fr-FR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3699" y="2988435"/>
            <a:ext cx="87046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Do not use </a:t>
            </a:r>
            <a:r>
              <a:rPr lang="fr-FR" sz="2800" dirty="0" err="1" smtClean="0">
                <a:latin typeface="Neuropolitical Rg" panose="020B0605020201080104" pitchFamily="34" charset="0"/>
              </a:rPr>
              <a:t>theses</a:t>
            </a:r>
            <a:r>
              <a:rPr lang="fr-FR" sz="2800" dirty="0" smtClean="0">
                <a:latin typeface="Neuropolitical Rg" panose="020B0605020201080104" pitchFamily="34" charset="0"/>
              </a:rPr>
              <a:t> technologies for </a:t>
            </a:r>
            <a:r>
              <a:rPr lang="fr-FR" sz="2800" dirty="0" err="1" smtClean="0">
                <a:latin typeface="Neuropolitical Rg" panose="020B0605020201080104" pitchFamily="34" charset="0"/>
              </a:rPr>
              <a:t>evil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minded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purposes</a:t>
            </a:r>
            <a:endParaRPr lang="fr-FR" sz="2800" dirty="0" smtClean="0">
              <a:latin typeface="Neuropolitical Rg" panose="020B0605020201080104" pitchFamily="34" charset="0"/>
            </a:endParaRPr>
          </a:p>
          <a:p>
            <a:endParaRPr lang="fr-FR" sz="2800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Neuropolitical Rg" panose="020B0605020201080104" pitchFamily="34" charset="0"/>
              </a:rPr>
              <a:t>It </a:t>
            </a:r>
            <a:r>
              <a:rPr lang="fr-FR" sz="2800" dirty="0" err="1" smtClean="0">
                <a:latin typeface="Neuropolitical Rg" panose="020B0605020201080104" pitchFamily="34" charset="0"/>
              </a:rPr>
              <a:t>is</a:t>
            </a:r>
            <a:r>
              <a:rPr lang="fr-FR" sz="2800" dirty="0" smtClean="0"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latin typeface="Neuropolitical Rg" panose="020B0605020201080104" pitchFamily="34" charset="0"/>
              </a:rPr>
              <a:t>just</a:t>
            </a:r>
            <a:r>
              <a:rPr lang="fr-FR" sz="2800" dirty="0" smtClean="0">
                <a:latin typeface="Neuropolitical Rg" panose="020B0605020201080104" pitchFamily="34" charset="0"/>
              </a:rPr>
              <a:t> an 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191687" y="2984668"/>
            <a:ext cx="712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Founder</a:t>
            </a:r>
            <a:r>
              <a:rPr lang="fr-FR" dirty="0" smtClean="0">
                <a:latin typeface="Neuropolitical Rg" panose="020B0605020201080104" pitchFamily="34" charset="0"/>
              </a:rPr>
              <a:t> of </a:t>
            </a:r>
            <a:r>
              <a:rPr lang="fr-FR" dirty="0" err="1" smtClean="0">
                <a:latin typeface="Neuropolitical Rg" panose="020B0605020201080104" pitchFamily="34" charset="0"/>
              </a:rPr>
              <a:t>ctrl+f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agency</a:t>
            </a:r>
            <a:r>
              <a:rPr lang="fr-FR" dirty="0" smtClean="0">
                <a:latin typeface="Neuropolitical Rg" panose="020B0605020201080104" pitchFamily="34" charset="0"/>
              </a:rPr>
              <a:t> (and all </a:t>
            </a:r>
            <a:r>
              <a:rPr lang="fr-FR" dirty="0" err="1" smtClean="0">
                <a:latin typeface="Neuropolitical Rg" panose="020B0605020201080104" pitchFamily="34" charset="0"/>
              </a:rPr>
              <a:t>stuff</a:t>
            </a:r>
            <a:r>
              <a:rPr lang="fr-FR" dirty="0" smtClean="0">
                <a:latin typeface="Neuropolitical Rg" panose="020B0605020201080104" pitchFamily="34" charset="0"/>
              </a:rPr>
              <a:t> </a:t>
            </a:r>
            <a:r>
              <a:rPr lang="fr-FR" dirty="0" err="1" smtClean="0">
                <a:latin typeface="Neuropolitical Rg" panose="020B0605020201080104" pitchFamily="34" charset="0"/>
              </a:rPr>
              <a:t>related</a:t>
            </a:r>
            <a:r>
              <a:rPr lang="fr-FR" dirty="0" smtClean="0">
                <a:latin typeface="Neuropolitical Rg" panose="020B06050202010801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Web/mobile Dev,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Neuropolitical Rg" panose="020B0605020201080104" pitchFamily="34" charset="0"/>
              </a:rPr>
              <a:t>Data science,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Research</a:t>
            </a:r>
            <a:endParaRPr lang="fr-FR" dirty="0" smtClean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Neuropolitical Rg" panose="020B0605020201080104" pitchFamily="34" charset="0"/>
              </a:rPr>
              <a:t>Teaching</a:t>
            </a:r>
            <a:endParaRPr lang="fr-FR" dirty="0" smtClean="0">
              <a:latin typeface="Neuropolitical Rg" panose="020B0605020201080104" pitchFamily="34" charset="0"/>
            </a:endParaRPr>
          </a:p>
          <a:p>
            <a:endParaRPr lang="fr-FR" dirty="0">
              <a:latin typeface="Neuropolitical Rg" panose="020B0605020201080104" pitchFamily="34" charset="0"/>
            </a:endParaRPr>
          </a:p>
          <a:p>
            <a:r>
              <a:rPr lang="fr-FR" dirty="0" smtClean="0">
                <a:latin typeface="Neuropolitical Rg" panose="020B0605020201080104" pitchFamily="34" charset="0"/>
              </a:rPr>
              <a:t>Age : 30 </a:t>
            </a:r>
            <a:r>
              <a:rPr lang="fr-FR" dirty="0" err="1" smtClean="0">
                <a:latin typeface="Neuropolitical Rg" panose="020B0605020201080104" pitchFamily="34" charset="0"/>
              </a:rPr>
              <a:t>Years</a:t>
            </a:r>
            <a:r>
              <a:rPr lang="fr-FR" dirty="0" smtClean="0">
                <a:latin typeface="Neuropolitical Rg" panose="020B0605020201080104" pitchFamily="34" charset="0"/>
              </a:rPr>
              <a:t> Old</a:t>
            </a:r>
          </a:p>
          <a:p>
            <a:endParaRPr lang="fr-FR" dirty="0">
              <a:latin typeface="Neuropolitical Rg" panose="020B06050202010801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54381"/>
            <a:ext cx="2023539" cy="1938337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44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524000" y="1236481"/>
            <a:ext cx="9144000" cy="466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Pour commencer</a:t>
            </a:r>
            <a:endParaRPr lang="fr-FR" sz="32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0656" y="1822381"/>
            <a:ext cx="6203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3"/>
              </a:rPr>
              <a:t>Ctrl+F</a:t>
            </a:r>
            <a:r>
              <a:rPr lang="fr-FR" sz="1200" dirty="0" smtClean="0">
                <a:latin typeface="Neuropolitical Rg" panose="020B0605020201080104" pitchFamily="34" charset="0"/>
                <a:hlinkClick r:id="rId3"/>
              </a:rPr>
              <a:t> </a:t>
            </a:r>
            <a:r>
              <a:rPr lang="fr-FR" sz="1200" dirty="0" err="1" smtClean="0">
                <a:latin typeface="Neuropolitical Rg" panose="020B0605020201080104" pitchFamily="34" charset="0"/>
                <a:hlinkClick r:id="rId3"/>
              </a:rPr>
              <a:t>agency</a:t>
            </a:r>
            <a:r>
              <a:rPr lang="fr-FR" sz="1200" dirty="0" smtClean="0">
                <a:latin typeface="Neuropolitical Rg" panose="020B0605020201080104" pitchFamily="34" charset="0"/>
                <a:hlinkClick r:id="rId3"/>
              </a:rPr>
              <a:t> OS </a:t>
            </a:r>
            <a:r>
              <a:rPr lang="fr-FR" sz="1200" dirty="0" smtClean="0">
                <a:latin typeface="Neuropolitical Rg" panose="020B0605020201080104" pitchFamily="34" charset="0"/>
              </a:rPr>
              <a:t>: l’ordinateur le moins onéreux au monde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Installez le thème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ctrl+f</a:t>
            </a: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agency</a:t>
            </a:r>
            <a:r>
              <a:rPr lang="fr-FR" sz="1200" dirty="0" smtClean="0">
                <a:latin typeface="Neuropolitical Rg" panose="020B0605020201080104" pitchFamily="34" charset="0"/>
                <a:hlinkClick r:id="rId4"/>
              </a:rPr>
              <a:t> sur </a:t>
            </a:r>
            <a:r>
              <a:rPr lang="fr-FR" sz="1200" dirty="0" err="1" smtClean="0">
                <a:latin typeface="Neuropolitical Rg" panose="020B0605020201080104" pitchFamily="34" charset="0"/>
                <a:hlinkClick r:id="rId4"/>
              </a:rPr>
              <a:t>OrangePI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5"/>
              </a:rPr>
              <a:t>OrangePi</a:t>
            </a:r>
            <a:r>
              <a:rPr lang="fr-FR" sz="1200" dirty="0" smtClean="0">
                <a:latin typeface="Neuropolitical Rg" panose="020B0605020201080104" pitchFamily="34" charset="0"/>
                <a:hlinkClick r:id="rId5"/>
              </a:rPr>
              <a:t> et Ubuntu : tutorial</a:t>
            </a:r>
            <a:endParaRPr lang="fr-FR" sz="1200" dirty="0">
              <a:latin typeface="Neuropolitical Rg" panose="020B06050202010801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Build</a:t>
            </a:r>
            <a:r>
              <a:rPr lang="fr-FR" sz="1200" dirty="0" smtClean="0">
                <a:latin typeface="Neuropolitical Rg" panose="020B0605020201080104" pitchFamily="34" charset="0"/>
                <a:hlinkClick r:id="rId6"/>
              </a:rPr>
              <a:t>/Installez </a:t>
            </a: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Rstudio</a:t>
            </a:r>
            <a:r>
              <a:rPr lang="fr-FR" sz="1200" dirty="0" smtClean="0">
                <a:latin typeface="Neuropolitical Rg" panose="020B0605020201080104" pitchFamily="34" charset="0"/>
                <a:hlinkClick r:id="rId6"/>
              </a:rPr>
              <a:t> sur </a:t>
            </a:r>
            <a:r>
              <a:rPr lang="fr-FR" sz="1200" dirty="0" err="1" smtClean="0">
                <a:latin typeface="Neuropolitical Rg" panose="020B0605020201080104" pitchFamily="34" charset="0"/>
                <a:hlinkClick r:id="rId6"/>
              </a:rPr>
              <a:t>OrangePI</a:t>
            </a:r>
            <a:endParaRPr lang="fr-FR" sz="1200" dirty="0">
              <a:latin typeface="Neuropolitical Rg" panose="020B06050202010801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26" y="2882074"/>
            <a:ext cx="5563517" cy="31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3" name="Rectangle 2"/>
          <p:cNvSpPr/>
          <p:nvPr/>
        </p:nvSpPr>
        <p:spPr>
          <a:xfrm>
            <a:off x="3280317" y="1638558"/>
            <a:ext cx="5631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err="1" smtClean="0">
                <a:solidFill>
                  <a:srgbClr val="3399FF"/>
                </a:solidFill>
                <a:latin typeface="Neuropolitical Rg" panose="020B0605020201080104" pitchFamily="34" charset="0"/>
                <a:hlinkClick r:id="rId3"/>
              </a:rPr>
              <a:t>Freqbarchart.r</a:t>
            </a:r>
            <a:endParaRPr lang="fr-FR" sz="4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3459" y="2974019"/>
            <a:ext cx="119206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packages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paquets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[!(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 </a:t>
            </a:r>
            <a:r>
              <a:rPr lang="fr-FR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%in%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installed.packages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()[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"Package"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])]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2"/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install.packages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new.paquets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dependencies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repos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400" u="sng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http://cran.rstudio.com/</a:t>
            </a:r>
            <a:r>
              <a:rPr lang="fr-FR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sapply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paquets, </a:t>
            </a:r>
            <a:r>
              <a:rPr lang="fr-FR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character.only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packages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"NLP"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"ggplot2"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ggthemes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dplyr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09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15031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Rscript</a:t>
            </a:r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 </a:t>
            </a:r>
            <a:r>
              <a:rPr lang="fr-FR" sz="28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freqbarchart.r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6814" y="1830975"/>
            <a:ext cx="7836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Ajoutons un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Pangramme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info : </a:t>
            </a:r>
            <a:r>
              <a:rPr lang="fr-FR" sz="1200" u="sng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https://fr.wikipedia.org/wiki/Pangramme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"Bâchez la queue du wagon-taxi avec les pyjamas du fakir."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 matrice du wagon-taxi"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la matrice"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taxi fait le pyjamas sous la bâche"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fakir est dans le wagon"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sparse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est conduit par le fakir"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"vous êtes avec la matrice de pyjamas"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 wagon-taxi de pyjamas apprennent le machine 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learning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Corpus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VectorSource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monTexte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TermDocumentMatrix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monCorpus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control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minWordLength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La somme des lignes en tant que matrices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rowSums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as.matrix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tdm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Sélectionne les fréquences =&lt; 2 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'tf.2'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tf.2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subset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tf.2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Créé un tableau avec comme nom de colonne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et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data.frame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tf.2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tf.2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87274" y="1197387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Simple diagramme en barres</a:t>
            </a:r>
            <a:endParaRPr lang="fr-FR" sz="28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73" y="2313543"/>
            <a:ext cx="4920865" cy="3690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5753" y="1836230"/>
            <a:ext cx="10240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ggplot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term,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geom_bar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identity"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,color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"blue"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fill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steelblue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ggtitle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"Mots avec Fréquence +2"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,x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coord_flip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theme_few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905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87272" y="1054664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Diagramme en barres organisé par fréquence (factor)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24" y="2331665"/>
            <a:ext cx="5040351" cy="37802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7931" y="1717446"/>
            <a:ext cx="949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ggplot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term,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geom_bar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identity"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,color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"blue"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fill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steelblue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"Mots avec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Fréquence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+2"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term'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coord_flip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theme_few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758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Diagramme en barres organisé par fréquence (inversé)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999" y="185016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factor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))])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ggplot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term,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geom_bar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identity"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,color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"blue"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fill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steelblue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"Mots avec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Fréquence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+2"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term'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coord_flip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theme_few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2" y="2496498"/>
            <a:ext cx="4670477" cy="35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4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12"/>
            <a:ext cx="12192000" cy="690061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17071" y="1187385"/>
            <a:ext cx="11157857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Diagramme en barres organisé par fréquence (</a:t>
            </a:r>
            <a:r>
              <a:rPr lang="fr-FR" sz="2000" dirty="0" err="1" smtClean="0">
                <a:solidFill>
                  <a:srgbClr val="3399FF"/>
                </a:solidFill>
                <a:latin typeface="Neuropolitical Rg" panose="020B0605020201080104" pitchFamily="34" charset="0"/>
              </a:rPr>
              <a:t>within</a:t>
            </a:r>
            <a:r>
              <a:rPr lang="fr-FR" sz="2000" dirty="0" smtClean="0">
                <a:solidFill>
                  <a:srgbClr val="3399FF"/>
                </a:solidFill>
                <a:latin typeface="Neuropolitical Rg" panose="020B0605020201080104" pitchFamily="34" charset="0"/>
              </a:rPr>
              <a:t>)</a:t>
            </a:r>
            <a:endParaRPr lang="fr-FR" sz="2000" dirty="0">
              <a:solidFill>
                <a:srgbClr val="3399FF"/>
              </a:solidFill>
              <a:latin typeface="Neuropolitical Rg" panose="020B06050202010801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13" y="2401677"/>
            <a:ext cx="4814371" cy="36107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8973" y="1838483"/>
            <a:ext cx="10385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within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 , term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term,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unique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)))))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ggplot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d2,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y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geom_bar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identity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fill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steelblue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ggtitle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"Mots avec Fréquence +2"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term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,x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freq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coord_flip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scale_y_reverse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theme_few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02395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654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Neuropolitical Rg</vt:lpstr>
      <vt:lpstr>Thème Office</vt:lpstr>
      <vt:lpstr>Astuces en text-mining : Organiser ses barcharts (diagrammes en barres)</vt:lpstr>
      <vt:lpstr>Be careful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LOMBARD</dc:creator>
  <cp:lastModifiedBy>aa</cp:lastModifiedBy>
  <cp:revision>79</cp:revision>
  <dcterms:created xsi:type="dcterms:W3CDTF">2016-11-10T21:10:44Z</dcterms:created>
  <dcterms:modified xsi:type="dcterms:W3CDTF">2016-12-10T16:39:18Z</dcterms:modified>
</cp:coreProperties>
</file>