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5" r:id="rId4"/>
    <p:sldId id="304" r:id="rId5"/>
    <p:sldId id="287" r:id="rId6"/>
    <p:sldId id="305" r:id="rId7"/>
    <p:sldId id="301" r:id="rId8"/>
    <p:sldId id="286" r:id="rId9"/>
    <p:sldId id="303" r:id="rId10"/>
    <p:sldId id="302" r:id="rId11"/>
    <p:sldId id="306" r:id="rId12"/>
    <p:sldId id="311" r:id="rId13"/>
    <p:sldId id="307" r:id="rId14"/>
    <p:sldId id="308" r:id="rId15"/>
    <p:sldId id="309" r:id="rId16"/>
    <p:sldId id="310" r:id="rId17"/>
    <p:sldId id="29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3D50-A4F9-46E8-93CB-92A6F1A875D6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2AEA-7614-4E15-B439-6581F703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4A1-2CD1-43EF-9283-7707DA640920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.univ-toulouse.fr/~besse/Wikistat/pdf/st-m-explo-classif.pdf" TargetMode="External"/><Relationship Id="rId3" Type="http://schemas.openxmlformats.org/officeDocument/2006/relationships/hyperlink" Target="http://stat.ethz.ch/R-manual/R-patched/library/stats/html/hclust.html" TargetMode="External"/><Relationship Id="rId7" Type="http://schemas.openxmlformats.org/officeDocument/2006/relationships/hyperlink" Target="http://iml.univ-mrs.fr/~reboul/ADD4-M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visual-enhancement-of-clustering-analysis-unsupervised-machine-learning" TargetMode="External"/><Relationship Id="rId5" Type="http://schemas.openxmlformats.org/officeDocument/2006/relationships/hyperlink" Target="http://www.sthda.com/english/wiki/partitioning-cluster-analysis-quick-start-guide-unsupervised-machine-learning" TargetMode="External"/><Relationship Id="rId4" Type="http://schemas.openxmlformats.org/officeDocument/2006/relationships/hyperlink" Target="http://www.sthda.com/english/wiki/determining-the-optimal-number-of-clusters-3-must-known-methods-unsupervised-machine-learning" TargetMode="External"/><Relationship Id="rId9" Type="http://schemas.openxmlformats.org/officeDocument/2006/relationships/hyperlink" Target="https://fr.wikipedia.org/wiki/K-moyenn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lfagency/machinelearning/blob/master/machinelearning/sparse/kmean.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231" y="3514380"/>
            <a:ext cx="11245534" cy="1545888"/>
          </a:xfrm>
        </p:spPr>
        <p:txBody>
          <a:bodyPr>
            <a:normAutofit/>
          </a:bodyPr>
          <a:lstStyle/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text-mining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:</a:t>
            </a:r>
            <a:b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</a:b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Clusterisation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–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kmeans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(k-moyennes)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8" y="6049989"/>
            <a:ext cx="9144000" cy="650064"/>
          </a:xfrm>
        </p:spPr>
        <p:txBody>
          <a:bodyPr>
            <a:noAutofit/>
          </a:bodyPr>
          <a:lstStyle/>
          <a:p>
            <a:r>
              <a:rPr lang="fr-FR" sz="1600" dirty="0" smtClean="0">
                <a:latin typeface="Neuropolitical Rg" panose="020B0605020201080104" pitchFamily="34" charset="0"/>
              </a:rPr>
              <a:t>Par Thibaut LOMBARD</a:t>
            </a:r>
          </a:p>
          <a:p>
            <a:r>
              <a:rPr lang="fr-FR" sz="1600" dirty="0" smtClean="0">
                <a:latin typeface="Neuropolitical Rg" panose="020B0605020201080104" pitchFamily="34" charset="0"/>
              </a:rPr>
              <a:t>Décembre 2016</a:t>
            </a:r>
            <a:endParaRPr lang="fr-FR" sz="1600" dirty="0"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3781" y="5185796"/>
            <a:ext cx="82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europolitical Rg" panose="020B0605020201080104" pitchFamily="34" charset="0"/>
              </a:rPr>
              <a:t>Text-mining</a:t>
            </a:r>
            <a:r>
              <a:rPr lang="fr-FR" dirty="0">
                <a:latin typeface="Neuropolitical Rg" panose="020B0605020201080104" pitchFamily="34" charset="0"/>
              </a:rPr>
              <a:t> </a:t>
            </a:r>
            <a:r>
              <a:rPr lang="fr-FR" dirty="0" smtClean="0">
                <a:latin typeface="Neuropolitical Rg" panose="020B0605020201080104" pitchFamily="34" charset="0"/>
              </a:rPr>
              <a:t>Basics :  Tips and Tricks R(S)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Résultats de la distance matrix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3880" y="1892683"/>
            <a:ext cx="78660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apprennent  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avec    bâche   bâchez  conduit     dans      est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avec         1.732051              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bâche        1.414214 1.732051     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bâchez       1.414214 1.000000 1.414214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conduit      1.414214 1.732051 1.414214 1.414214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dans         1.732051 2.000000 1.732051 1.732051 1.732051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          2.000000 2.236068 2.000000 2.000000 1.414214 1.000000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êtes         1.414214 1.000000 1.414214 1.414214 1.414214 1.732051 2.000000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fait         1.414214 1.732051 0.000000 1.414214 1.414214 1.732051 2.000000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        2.236068 2.000000 2.236068 1.732051 1.732051 1.414214 1.000000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learning     0.000000 1.732051 1.414214 1.414214 1.414214 1.732051 2.000000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          1.414214 1.000000 1.414214 0.000000 1.414214 1.732051 2.000000</a:t>
            </a: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machine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0.000000 1.732051 1.414214 1.414214 1.414214 1.732051 2.000000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matrice      2.236068 2.000000 2.236068 2.236068 1.732051 2.000000 1.732051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          1.414214 1.732051 1.414214 1.414214 0.000000 1.732051 1.414214</a:t>
            </a:r>
          </a:p>
          <a:p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pyjamas      1.732051 1.414214 1.732051 1.732051 2.236068 2.449490 2.645751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        1.414214 1.000000 1.414214 0.000000 1.414214 1.732051 2.000000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sous         1.414214 1.732051 0.000000 1.414214 1.414214 1.732051 2.000000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taxi         1.414214 1.732051 0.000000 1.414214 1.414214 1.732051 2.000000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vous         1.414214 1.000000 1.414214 1.414214 1.414214 1.732051 2.000000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        1.414214 1.732051 1.414214 1.414214 1.414214 1.000000 1.414214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  1.414214 1.732051 2.000000 1.414214 2.000000 2.236068 2.449490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5312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Visualisation du nombre optimal de cluster pour k=2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5745" y="2468409"/>
            <a:ext cx="8372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Méthode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nbclust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datatwo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dtmss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euclidean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NbClust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datatwo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distance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euclidean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min.nc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max.nc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complete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index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"gap"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Créé la visualisation cluster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km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kmeans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datatwo, </a:t>
            </a:r>
            <a:r>
              <a:rPr lang="sv-S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nstart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fviz_cluster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dtmss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73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Visualisation du nombre optimal de cluster pour k=2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83" y="1930704"/>
            <a:ext cx="5146713" cy="38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746927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Résultats k-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mean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9811" y="1528675"/>
            <a:ext cx="78660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K-means clustering with 2 clusters of sizes 4, 18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Cluster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apprennent     avec    bâche   bâchez  conduit     dans       est     êtes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1   2.051047 2.059017 2.051047 1.925042 1.652591 1.103553 0.9330127 1.925042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2   1.213827 1.414821 1.167803 1.173157 1.352939 1.774126 1.9763305 1.284268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fait    fakir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learning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les  machine  matrice      par  pyjamas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1 2.051047 1.103553 2.051047 1.925042 2.051047 1.433013 1.652591 2.498555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2 1.167803 2.066804 1.213827 1.173157 1.213827 2.122806 1.352939 1.702171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queue     sous     taxi     vous    wagon wagon-taxi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1 1.925042 2.051047 2.051047 1.925042 1.595583   2.289423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2 1.173157 1.167803 1.167803 1.284268 1.431506   1.663855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Clustering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apprennent       avec      bâche     bâchez    conduit       dans        est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2          2          2          2          2          1          1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êtes       fait      fakir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learning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les    machine    matrice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2          2          1          2          2          2          1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par    pyjamas      queue       sous       taxi       vous      wagon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2          2          2          2          2          2          2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2 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Within cluster sum of squares by cluster: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 11.72809 100.78828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between_SS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total_SS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 26.4 %)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0745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Méthode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elbow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571" y="2073369"/>
            <a:ext cx="10012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Méthode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elbow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distance.scaled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k.max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Maximal number of clusters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distance.scaled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sapply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k.max,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kmeans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k,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)$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tot.withinss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k.max,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type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"Nombre de clusters K"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"Total de la somme des cercles à l'intérieur du cluster"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abline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03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Méthode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elbow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06" y="1850167"/>
            <a:ext cx="5455186" cy="40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5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Liens connexes :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11286" y="2322758"/>
            <a:ext cx="8769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3"/>
              </a:rPr>
              <a:t>Documentation </a:t>
            </a:r>
            <a:r>
              <a:rPr lang="fr-FR" dirty="0" err="1" smtClean="0">
                <a:latin typeface="Neuropolitical Rg" panose="020B0605020201080104" pitchFamily="34" charset="0"/>
                <a:hlinkClick r:id="rId3"/>
              </a:rPr>
              <a:t>hclust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4"/>
              </a:rPr>
              <a:t>Déterminer le nombre optimal de clusters (3 méthodes)</a:t>
            </a:r>
            <a:endParaRPr lang="fr-FR" dirty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  <a:hlinkClick r:id="rId5"/>
              </a:rPr>
              <a:t>Partitioning</a:t>
            </a:r>
            <a:r>
              <a:rPr lang="fr-FR" dirty="0" smtClean="0">
                <a:latin typeface="Neuropolitical Rg" panose="020B0605020201080104" pitchFamily="34" charset="0"/>
                <a:hlinkClick r:id="rId5"/>
              </a:rPr>
              <a:t> cluster </a:t>
            </a:r>
            <a:r>
              <a:rPr lang="fr-FR" dirty="0" err="1" smtClean="0">
                <a:latin typeface="Neuropolitical Rg" panose="020B0605020201080104" pitchFamily="34" charset="0"/>
                <a:hlinkClick r:id="rId5"/>
              </a:rPr>
              <a:t>analysis</a:t>
            </a:r>
            <a:r>
              <a:rPr lang="fr-FR" dirty="0" smtClean="0">
                <a:latin typeface="Neuropolitical Rg" panose="020B0605020201080104" pitchFamily="34" charset="0"/>
                <a:hlinkClick r:id="rId5"/>
              </a:rPr>
              <a:t>  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Visual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enhancement</a:t>
            </a: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 of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clustering</a:t>
            </a: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Analysis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7"/>
              </a:rPr>
              <a:t>CH3-Classification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8"/>
              </a:rPr>
              <a:t>Classification non supervisée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  <a:hlinkClick r:id="rId9"/>
              </a:rPr>
              <a:t>Wikipedia</a:t>
            </a:r>
            <a:r>
              <a:rPr lang="fr-FR" dirty="0" smtClean="0">
                <a:latin typeface="Neuropolitical Rg" panose="020B0605020201080104" pitchFamily="34" charset="0"/>
                <a:hlinkClick r:id="rId9"/>
              </a:rPr>
              <a:t> – K-moyennes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4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3407694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Q/A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3" name="Rectangle 2"/>
          <p:cNvSpPr/>
          <p:nvPr/>
        </p:nvSpPr>
        <p:spPr>
          <a:xfrm>
            <a:off x="3280317" y="1638558"/>
            <a:ext cx="5631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err="1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Kmean.r</a:t>
            </a:r>
            <a:endParaRPr lang="fr-FR" sz="4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3893" y="2692340"/>
            <a:ext cx="1069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packages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paquets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[!(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 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%in%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installed.packages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()[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"Package"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])]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install.packages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dependencies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repos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http://cran.rstudio.com/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sapply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paquets,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character.only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packages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"NLP"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"cluster"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factoextra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NbClust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09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676892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L’algorithme k-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means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: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28078" y="2892844"/>
            <a:ext cx="9089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Fait partie des algorithme d’apprentissage non-supervisé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Sert à résoudre des problèmes de classification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Aide à détailler des configurations de données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Permet l’organisation des données en groupes distincts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Peut servir à résoudre les problèmes de classification par l’identification (qualitatif et/ou quantitatif)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48960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Exemples d’utilisation de L’algorithme k-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means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94178" y="2650473"/>
            <a:ext cx="9089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Classer les e-mail de manière automatisée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Regrouper les clients dans un segment (secteur de marché)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Regrouper des serveurs ensemble pour optimiser l’espace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Identifier les génomes par la visualisation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En médecine, il sert à identifier  certaines pathologies (cancers, virus etc..)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Utilisé dans les technologies OCR (reconnaissance de formes)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…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54223" y="153965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Les stratégies K-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means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28242" y="3738593"/>
            <a:ext cx="10135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K-</a:t>
            </a:r>
            <a:r>
              <a:rPr lang="fr-FR" dirty="0" err="1" smtClean="0">
                <a:latin typeface="Neuropolitical Rg" panose="020B0605020201080104" pitchFamily="34" charset="0"/>
              </a:rPr>
              <a:t>means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clustering</a:t>
            </a:r>
            <a:r>
              <a:rPr lang="fr-FR" dirty="0" smtClean="0">
                <a:latin typeface="Neuropolitical Rg" panose="020B0605020201080104" pitchFamily="34" charset="0"/>
              </a:rPr>
              <a:t> – (</a:t>
            </a:r>
            <a:r>
              <a:rPr lang="fr-FR" dirty="0" err="1" smtClean="0">
                <a:latin typeface="Neuropolitical Rg" panose="020B0605020201080104" pitchFamily="34" charset="0"/>
              </a:rPr>
              <a:t>MacQueen</a:t>
            </a:r>
            <a:r>
              <a:rPr lang="fr-FR" dirty="0" smtClean="0">
                <a:latin typeface="Neuropolitical Rg" panose="020B0605020201080104" pitchFamily="34" charset="0"/>
              </a:rPr>
              <a:t> , 1967) </a:t>
            </a:r>
            <a:r>
              <a:rPr lang="fr-FR" sz="1400" dirty="0" smtClean="0">
                <a:latin typeface="Neuropolitical Rg" panose="020B0605020201080104" pitchFamily="34" charset="0"/>
              </a:rPr>
              <a:t>La partition de n points en k ensembles S. Minimisation de la distance entre les points à l’intérieur de chaque partitions par le calcul de </a:t>
            </a:r>
            <a:r>
              <a:rPr lang="fr-FR" sz="1400" dirty="0" err="1" smtClean="0">
                <a:latin typeface="Neuropolitical Rg" panose="020B0605020201080104" pitchFamily="34" charset="0"/>
              </a:rPr>
              <a:t>centroid</a:t>
            </a:r>
            <a:r>
              <a:rPr lang="fr-FR" sz="1400" dirty="0" smtClean="0">
                <a:latin typeface="Neuropolitical Rg" panose="020B0605020201080104" pitchFamily="34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fr-FR" sz="1400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K-</a:t>
            </a:r>
            <a:r>
              <a:rPr lang="fr-FR" dirty="0" err="1" smtClean="0">
                <a:latin typeface="Neuropolitical Rg" panose="020B0605020201080104" pitchFamily="34" charset="0"/>
              </a:rPr>
              <a:t>medoids</a:t>
            </a:r>
            <a:r>
              <a:rPr lang="fr-FR" sz="1400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clustering</a:t>
            </a:r>
            <a:r>
              <a:rPr lang="fr-FR" dirty="0" smtClean="0">
                <a:latin typeface="Neuropolitical Rg" panose="020B0605020201080104" pitchFamily="34" charset="0"/>
              </a:rPr>
              <a:t> ou PAM (</a:t>
            </a:r>
            <a:r>
              <a:rPr lang="fr-FR" dirty="0" err="1" smtClean="0">
                <a:latin typeface="Neuropolitical Rg" panose="020B0605020201080104" pitchFamily="34" charset="0"/>
              </a:rPr>
              <a:t>Partitioning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Around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Medoids</a:t>
            </a:r>
            <a:r>
              <a:rPr lang="fr-FR" dirty="0" smtClean="0">
                <a:latin typeface="Neuropolitical Rg" panose="020B0605020201080104" pitchFamily="34" charset="0"/>
              </a:rPr>
              <a:t>, Kaufman &amp; </a:t>
            </a:r>
            <a:r>
              <a:rPr lang="fr-FR" dirty="0" err="1" smtClean="0">
                <a:latin typeface="Neuropolitical Rg" panose="020B0605020201080104" pitchFamily="34" charset="0"/>
              </a:rPr>
              <a:t>Rousseew</a:t>
            </a:r>
            <a:r>
              <a:rPr lang="fr-FR" dirty="0" smtClean="0">
                <a:latin typeface="Neuropolitical Rg" panose="020B0605020201080104" pitchFamily="34" charset="0"/>
              </a:rPr>
              <a:t>, 1990) </a:t>
            </a:r>
            <a:r>
              <a:rPr lang="fr-FR" sz="1400" dirty="0" smtClean="0">
                <a:latin typeface="Neuropolitical Rg" panose="020B0605020201080104" pitchFamily="34" charset="0"/>
              </a:rPr>
              <a:t>Chaque cluster est représenté par un des objets dans le cluster. </a:t>
            </a:r>
            <a:endParaRPr lang="fr-FR" sz="1400" dirty="0"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04" y="2478796"/>
            <a:ext cx="2443344" cy="7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54223" y="153965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Méthode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28242" y="2587930"/>
            <a:ext cx="10135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latin typeface="Neuropolitical Rg" panose="020B0605020201080104" pitchFamily="34" charset="0"/>
              </a:rPr>
              <a:t>Sélection des k </a:t>
            </a:r>
            <a:r>
              <a:rPr lang="fr-FR" dirty="0" err="1" smtClean="0">
                <a:latin typeface="Neuropolitical Rg" panose="020B0605020201080104" pitchFamily="34" charset="0"/>
              </a:rPr>
              <a:t>centroids</a:t>
            </a:r>
            <a:r>
              <a:rPr lang="fr-FR" dirty="0" smtClean="0">
                <a:latin typeface="Neuropolitical Rg" panose="020B0605020201080104" pitchFamily="34" charset="0"/>
              </a:rPr>
              <a:t> (pour k lignes au hasard)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latin typeface="Neuropolitical Rg" panose="020B0605020201080104" pitchFamily="34" charset="0"/>
              </a:rPr>
              <a:t>Fait correspondre chaque points à son </a:t>
            </a:r>
            <a:r>
              <a:rPr lang="fr-FR" dirty="0" err="1" smtClean="0">
                <a:latin typeface="Neuropolitical Rg" panose="020B0605020201080104" pitchFamily="34" charset="0"/>
              </a:rPr>
              <a:t>centroid</a:t>
            </a:r>
            <a:r>
              <a:rPr lang="fr-FR" dirty="0" smtClean="0">
                <a:latin typeface="Neuropolitical Rg" panose="020B0605020201080104" pitchFamily="34" charset="0"/>
              </a:rPr>
              <a:t> le plus proche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dirty="0" err="1" smtClean="0">
                <a:latin typeface="Neuropolitical Rg" panose="020B0605020201080104" pitchFamily="34" charset="0"/>
              </a:rPr>
              <a:t>Re</a:t>
            </a:r>
            <a:r>
              <a:rPr lang="fr-FR" dirty="0" smtClean="0">
                <a:latin typeface="Neuropolitical Rg" panose="020B0605020201080104" pitchFamily="34" charset="0"/>
              </a:rPr>
              <a:t>-calcul les </a:t>
            </a:r>
            <a:r>
              <a:rPr lang="fr-FR" dirty="0" err="1" smtClean="0">
                <a:latin typeface="Neuropolitical Rg" panose="020B0605020201080104" pitchFamily="34" charset="0"/>
              </a:rPr>
              <a:t>centroids</a:t>
            </a:r>
            <a:r>
              <a:rPr lang="fr-FR" dirty="0" smtClean="0">
                <a:latin typeface="Neuropolitical Rg" panose="020B0605020201080104" pitchFamily="34" charset="0"/>
              </a:rPr>
              <a:t> comme la moyenne de tous les points contenu dans le cluster(pour des </a:t>
            </a:r>
            <a:r>
              <a:rPr lang="fr-FR" dirty="0" err="1" smtClean="0">
                <a:latin typeface="Neuropolitical Rg" panose="020B0605020201080104" pitchFamily="34" charset="0"/>
              </a:rPr>
              <a:t>centroid</a:t>
            </a:r>
            <a:r>
              <a:rPr lang="fr-FR" dirty="0" smtClean="0">
                <a:latin typeface="Neuropolitical Rg" panose="020B0605020201080104" pitchFamily="34" charset="0"/>
              </a:rPr>
              <a:t> d’un vecteur p-</a:t>
            </a:r>
            <a:r>
              <a:rPr lang="fr-FR" dirty="0" err="1" smtClean="0">
                <a:latin typeface="Neuropolitical Rg" panose="020B0605020201080104" pitchFamily="34" charset="0"/>
              </a:rPr>
              <a:t>length</a:t>
            </a:r>
            <a:r>
              <a:rPr lang="fr-FR" dirty="0" smtClean="0">
                <a:latin typeface="Neuropolitical Rg" panose="020B0605020201080104" pitchFamily="34" charset="0"/>
              </a:rPr>
              <a:t> moyen, ou p représente le nombre de variables)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latin typeface="Neuropolitical Rg" panose="020B0605020201080104" pitchFamily="34" charset="0"/>
              </a:rPr>
              <a:t>Fait correspondre chaque points à leur plus proche </a:t>
            </a:r>
            <a:r>
              <a:rPr lang="fr-FR" dirty="0" err="1" smtClean="0">
                <a:latin typeface="Neuropolitical Rg" panose="020B0605020201080104" pitchFamily="34" charset="0"/>
              </a:rPr>
              <a:t>centroids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fr-FR" dirty="0" smtClean="0">
                <a:latin typeface="Neuropolitical Rg" panose="020B0605020201080104" pitchFamily="34" charset="0"/>
              </a:rPr>
              <a:t>Continue les étapes 3 et 4 jusqu’à ce que les observations ne soient pas réitérées aux maximum.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87272" y="1331663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de la matrice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7516" y="2016871"/>
            <a:ext cx="8016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Ajoutons un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Pangramme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info : </a:t>
            </a:r>
            <a:r>
              <a:rPr lang="fr-FR" sz="1400" u="sng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https://fr.wikipedia.org/wiki/Pangramme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"Bâchez la queue du wagon-taxi avec les pyjamas du fakir"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matrice du wagon-taxi"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la matrice"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taxi fait le pyjamas sous la bâche"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le wagon"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matrice est conduit par le fakir"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"vous êtes avec la matrice de pyjamas"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wagon-taxi de pyjamas apprennent le machine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learning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data.frame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Mets le tableau x en document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matrix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Corpus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DataframeSource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inspect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58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68" y="1736656"/>
            <a:ext cx="11157857" cy="3518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Première estimation du nombre de cluster (k=4)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8908" y="2548192"/>
            <a:ext cx="7954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Clustering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hierarchique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hclust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 de distance sur un espace Euclidien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dtmss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euclidean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</a:t>
            </a:r>
          </a:p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Utilise la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complete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et non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Ward.D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hclust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complete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Ajoute des rectangles multicolores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rect.hclust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hc, k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border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04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17069" y="1406150"/>
            <a:ext cx="11157857" cy="3518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Première estimation du nombre de cluster (k=4)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43" y="1758023"/>
            <a:ext cx="5664507" cy="42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5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1048</Words>
  <Application>Microsoft Office PowerPoint</Application>
  <PresentationFormat>Grand écran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Neuropolitical Rg</vt:lpstr>
      <vt:lpstr>Thème Office</vt:lpstr>
      <vt:lpstr>text-mining : Clusterisation – kmeans (k-moyennes)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LOMBARD</dc:creator>
  <cp:lastModifiedBy>aa</cp:lastModifiedBy>
  <cp:revision>92</cp:revision>
  <dcterms:created xsi:type="dcterms:W3CDTF">2016-11-10T21:10:44Z</dcterms:created>
  <dcterms:modified xsi:type="dcterms:W3CDTF">2016-12-11T15:15:21Z</dcterms:modified>
</cp:coreProperties>
</file>