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84" r:id="rId5"/>
    <p:sldId id="285" r:id="rId6"/>
    <p:sldId id="287" r:id="rId7"/>
    <p:sldId id="286" r:id="rId8"/>
    <p:sldId id="293" r:id="rId9"/>
    <p:sldId id="294" r:id="rId10"/>
    <p:sldId id="288" r:id="rId11"/>
    <p:sldId id="295" r:id="rId12"/>
    <p:sldId id="300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5501" autoAdjust="0"/>
  </p:normalViewPr>
  <p:slideViewPr>
    <p:cSldViewPr snapToGrid="0">
      <p:cViewPr varScale="1">
        <p:scale>
          <a:sx n="87" d="100"/>
          <a:sy n="87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3D50-A4F9-46E8-93CB-92A6F1A875D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22AEA-7614-4E15-B439-6581F703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4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5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21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7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0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9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trlfagency.com/orangepi/orangepi.pdf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rlfagency.com/install-rstudio-ubuntu-armhf-architecture/" TargetMode="External"/><Relationship Id="rId5" Type="http://schemas.openxmlformats.org/officeDocument/2006/relationships/hyperlink" Target="https://blog.thibautlombard.space/installation-de-ubuntu-15-04-sur-orangepi-pc" TargetMode="External"/><Relationship Id="rId4" Type="http://schemas.openxmlformats.org/officeDocument/2006/relationships/hyperlink" Target="https://ctrlfagency.com/install-ctrlf-agency-theme-on-orange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trlfagency/machinelearning/master/machinelearning/sparse/sparse.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045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5218" y="2616338"/>
            <a:ext cx="10381561" cy="2818504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Astuces en </a:t>
            </a:r>
            <a:r>
              <a:rPr lang="fr-FR" sz="4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text-mining</a:t>
            </a:r>
            <a:r>
              <a:rPr lang="fr-FR" sz="4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:</a:t>
            </a:r>
            <a:br>
              <a:rPr lang="fr-FR" sz="4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</a:br>
            <a:r>
              <a:rPr lang="fr-FR" sz="4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removeSparseTerms</a:t>
            </a:r>
            <a:endParaRPr lang="fr-FR" sz="44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8" y="6049989"/>
            <a:ext cx="9144000" cy="650064"/>
          </a:xfrm>
        </p:spPr>
        <p:txBody>
          <a:bodyPr>
            <a:noAutofit/>
          </a:bodyPr>
          <a:lstStyle/>
          <a:p>
            <a:r>
              <a:rPr lang="fr-FR" sz="1600" dirty="0" smtClean="0">
                <a:latin typeface="Neuropolitical Rg" panose="020B0605020201080104" pitchFamily="34" charset="0"/>
              </a:rPr>
              <a:t>Par Thibaut LOMBARD</a:t>
            </a:r>
          </a:p>
          <a:p>
            <a:r>
              <a:rPr lang="fr-FR" sz="1600" dirty="0" smtClean="0">
                <a:latin typeface="Neuropolitical Rg" panose="020B0605020201080104" pitchFamily="34" charset="0"/>
              </a:rPr>
              <a:t>Décembre 2016</a:t>
            </a:r>
            <a:endParaRPr lang="fr-FR" sz="1600" dirty="0"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63781" y="5373083"/>
            <a:ext cx="826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Neuropolitical Rg" panose="020B0605020201080104" pitchFamily="34" charset="0"/>
              </a:rPr>
              <a:t>Text-mining</a:t>
            </a:r>
            <a:r>
              <a:rPr lang="fr-FR" dirty="0">
                <a:latin typeface="Neuropolitical Rg" panose="020B0605020201080104" pitchFamily="34" charset="0"/>
              </a:rPr>
              <a:t> </a:t>
            </a:r>
            <a:r>
              <a:rPr lang="fr-FR" dirty="0" smtClean="0">
                <a:latin typeface="Neuropolitical Rg" panose="020B0605020201080104" pitchFamily="34" charset="0"/>
              </a:rPr>
              <a:t>Basics :  Tips and Tricks R(S)</a:t>
            </a: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9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38115" y="1064594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Annotated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Heatmap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(matrice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maTdm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)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98" y="1727376"/>
            <a:ext cx="4439804" cy="44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5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067751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Annotated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Heatmap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Parcimonie à 50%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56" y="1917820"/>
            <a:ext cx="4241500" cy="42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69" y="1022291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Annotated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Heatmap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Parcimonie à 90%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80" y="1730533"/>
            <a:ext cx="4461837" cy="44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5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28794" y="1155886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Création d’une distance matrix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5923" y="1898699"/>
            <a:ext cx="8747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euclidian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5923" y="2625061"/>
            <a:ext cx="104895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avec   bâchez     dans      est    fakir 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     les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bâchez     0.000000                                                      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dans       1.414214 1.414214                                             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        1.414214 1.414214 0.000000                                    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      1.414214 1.414214 0.000000 0.000000                           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fakir.     0.000000 0.000000 1.414214 1.414214 1.414214                  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les        0.000000 0.000000 1.414214 1.414214 1.414214 0.000000         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matrice    1.732051 1.732051 1.000000 1.000000 1.000000 1.732051 1.732051</a:t>
            </a:r>
          </a:p>
          <a:p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pyjamas    0.000000 0.000000 1.414214 1.414214 1.414214 0.000000 0.000000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      0.000000 0.000000 1.414214 1.414214 1.414214 0.000000 0.000000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wagon-taxi 1.000000 1.000000 1.732051 1.732051 1.732051 1.000000 1.000000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matrice  pyjamas    queue                            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pyjamas    1.732051                  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      1.732051 0.000000         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wagon-taxi 1.414214 1.000000 1.000000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1794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28794" y="1327403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Création d’un graphique de </a:t>
            </a:r>
            <a:r>
              <a:rPr lang="fr-FR" sz="2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clutering</a:t>
            </a:r>
            <a:r>
              <a:rPr lang="fr-FR" sz="2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(méthode </a:t>
            </a:r>
            <a:r>
              <a:rPr lang="fr-FR" sz="2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Ward.D</a:t>
            </a:r>
            <a:r>
              <a:rPr lang="fr-FR" sz="2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)</a:t>
            </a:r>
            <a:endParaRPr lang="fr-FR" sz="24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6745" y="2948444"/>
            <a:ext cx="8915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hclust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ward.D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png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filename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"sparse-clust.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png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width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800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,height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rect.hclust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fit, k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,border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blue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820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05913" y="1133853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Résultat du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clustering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88" y="1881130"/>
            <a:ext cx="5565354" cy="41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05913" y="311891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Q/A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6772" y="3317587"/>
            <a:ext cx="10601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9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07808"/>
            <a:ext cx="9144000" cy="93678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Be </a:t>
            </a:r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careful</a:t>
            </a:r>
            <a:endParaRPr lang="fr-FR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43699" y="2988435"/>
            <a:ext cx="87046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Do not use </a:t>
            </a:r>
            <a:r>
              <a:rPr lang="fr-FR" sz="2800" dirty="0" err="1" smtClean="0">
                <a:latin typeface="Neuropolitical Rg" panose="020B0605020201080104" pitchFamily="34" charset="0"/>
              </a:rPr>
              <a:t>theses</a:t>
            </a:r>
            <a:r>
              <a:rPr lang="fr-FR" sz="2800" dirty="0" smtClean="0">
                <a:latin typeface="Neuropolitical Rg" panose="020B0605020201080104" pitchFamily="34" charset="0"/>
              </a:rPr>
              <a:t> technologies for </a:t>
            </a:r>
            <a:r>
              <a:rPr lang="fr-FR" sz="2800" dirty="0" err="1" smtClean="0">
                <a:latin typeface="Neuropolitical Rg" panose="020B0605020201080104" pitchFamily="34" charset="0"/>
              </a:rPr>
              <a:t>evil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minded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purposes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It </a:t>
            </a:r>
            <a:r>
              <a:rPr lang="fr-FR" sz="2800" dirty="0" err="1" smtClean="0">
                <a:latin typeface="Neuropolitical Rg" panose="020B0605020201080104" pitchFamily="34" charset="0"/>
              </a:rPr>
              <a:t>is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just</a:t>
            </a:r>
            <a:r>
              <a:rPr lang="fr-FR" sz="2800" dirty="0" smtClean="0">
                <a:latin typeface="Neuropolitical Rg" panose="020B0605020201080104" pitchFamily="34" charset="0"/>
              </a:rPr>
              <a:t> an how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191687" y="2984668"/>
            <a:ext cx="712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Founder</a:t>
            </a:r>
            <a:r>
              <a:rPr lang="fr-FR" dirty="0" smtClean="0">
                <a:latin typeface="Neuropolitical Rg" panose="020B0605020201080104" pitchFamily="34" charset="0"/>
              </a:rPr>
              <a:t> of </a:t>
            </a:r>
            <a:r>
              <a:rPr lang="fr-FR" dirty="0" err="1" smtClean="0">
                <a:latin typeface="Neuropolitical Rg" panose="020B0605020201080104" pitchFamily="34" charset="0"/>
              </a:rPr>
              <a:t>ctrl+f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agency</a:t>
            </a:r>
            <a:r>
              <a:rPr lang="fr-FR" dirty="0" smtClean="0">
                <a:latin typeface="Neuropolitical Rg" panose="020B0605020201080104" pitchFamily="34" charset="0"/>
              </a:rPr>
              <a:t> (and all </a:t>
            </a:r>
            <a:r>
              <a:rPr lang="fr-FR" dirty="0" err="1" smtClean="0">
                <a:latin typeface="Neuropolitical Rg" panose="020B0605020201080104" pitchFamily="34" charset="0"/>
              </a:rPr>
              <a:t>stuff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related</a:t>
            </a:r>
            <a:r>
              <a:rPr lang="fr-FR" dirty="0" smtClean="0">
                <a:latin typeface="Neuropolitical Rg" panose="020B06050202010801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Web/mobile Dev,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Data science,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Research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Teaching</a:t>
            </a:r>
            <a:endParaRPr lang="fr-FR" dirty="0" smtClean="0">
              <a:latin typeface="Neuropolitical Rg" panose="020B0605020201080104" pitchFamily="34" charset="0"/>
            </a:endParaRPr>
          </a:p>
          <a:p>
            <a:endParaRPr lang="fr-FR" dirty="0">
              <a:latin typeface="Neuropolitical Rg" panose="020B0605020201080104" pitchFamily="34" charset="0"/>
            </a:endParaRPr>
          </a:p>
          <a:p>
            <a:r>
              <a:rPr lang="fr-FR" dirty="0" smtClean="0">
                <a:latin typeface="Neuropolitical Rg" panose="020B0605020201080104" pitchFamily="34" charset="0"/>
              </a:rPr>
              <a:t>Age : 30 </a:t>
            </a:r>
            <a:r>
              <a:rPr lang="fr-FR" dirty="0" err="1" smtClean="0">
                <a:latin typeface="Neuropolitical Rg" panose="020B0605020201080104" pitchFamily="34" charset="0"/>
              </a:rPr>
              <a:t>Years</a:t>
            </a:r>
            <a:r>
              <a:rPr lang="fr-FR" dirty="0" smtClean="0">
                <a:latin typeface="Neuropolitical Rg" panose="020B0605020201080104" pitchFamily="34" charset="0"/>
              </a:rPr>
              <a:t> Old</a:t>
            </a:r>
          </a:p>
          <a:p>
            <a:endParaRPr lang="fr-FR" dirty="0"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54381"/>
            <a:ext cx="2023539" cy="1938337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0443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524000" y="1236481"/>
            <a:ext cx="9144000" cy="466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Pour commencer</a:t>
            </a:r>
            <a:endParaRPr lang="fr-FR" sz="32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0656" y="1822381"/>
            <a:ext cx="6203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Neuropolitical Rg" panose="020B0605020201080104" pitchFamily="34" charset="0"/>
                <a:hlinkClick r:id="rId3"/>
              </a:rPr>
              <a:t>Ctrl+F</a:t>
            </a:r>
            <a:r>
              <a:rPr lang="fr-FR" sz="1200" dirty="0" smtClean="0">
                <a:latin typeface="Neuropolitical Rg" panose="020B0605020201080104" pitchFamily="34" charset="0"/>
                <a:hlinkClick r:id="rId3"/>
              </a:rPr>
              <a:t> </a:t>
            </a:r>
            <a:r>
              <a:rPr lang="fr-FR" sz="1200" dirty="0" err="1" smtClean="0">
                <a:latin typeface="Neuropolitical Rg" panose="020B0605020201080104" pitchFamily="34" charset="0"/>
                <a:hlinkClick r:id="rId3"/>
              </a:rPr>
              <a:t>agency</a:t>
            </a:r>
            <a:r>
              <a:rPr lang="fr-FR" sz="1200" dirty="0" smtClean="0">
                <a:latin typeface="Neuropolitical Rg" panose="020B0605020201080104" pitchFamily="34" charset="0"/>
                <a:hlinkClick r:id="rId3"/>
              </a:rPr>
              <a:t> OS </a:t>
            </a:r>
            <a:r>
              <a:rPr lang="fr-FR" sz="1200" dirty="0" smtClean="0">
                <a:latin typeface="Neuropolitical Rg" panose="020B0605020201080104" pitchFamily="34" charset="0"/>
              </a:rPr>
              <a:t>: l’ordinateur le moins onéreux au monde</a:t>
            </a:r>
            <a:endParaRPr lang="fr-FR" sz="1200" dirty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Neuropolitical Rg" panose="020B0605020201080104" pitchFamily="34" charset="0"/>
                <a:hlinkClick r:id="rId4"/>
              </a:rPr>
              <a:t>Installez le thème </a:t>
            </a:r>
            <a:r>
              <a:rPr lang="fr-FR" sz="1200" dirty="0" err="1" smtClean="0">
                <a:latin typeface="Neuropolitical Rg" panose="020B0605020201080104" pitchFamily="34" charset="0"/>
                <a:hlinkClick r:id="rId4"/>
              </a:rPr>
              <a:t>ctrl+f</a:t>
            </a:r>
            <a:r>
              <a:rPr lang="fr-FR" sz="1200" dirty="0" smtClean="0">
                <a:latin typeface="Neuropolitical Rg" panose="020B0605020201080104" pitchFamily="34" charset="0"/>
                <a:hlinkClick r:id="rId4"/>
              </a:rPr>
              <a:t> </a:t>
            </a:r>
            <a:r>
              <a:rPr lang="fr-FR" sz="1200" dirty="0" err="1" smtClean="0">
                <a:latin typeface="Neuropolitical Rg" panose="020B0605020201080104" pitchFamily="34" charset="0"/>
                <a:hlinkClick r:id="rId4"/>
              </a:rPr>
              <a:t>agency</a:t>
            </a:r>
            <a:r>
              <a:rPr lang="fr-FR" sz="1200" dirty="0" smtClean="0">
                <a:latin typeface="Neuropolitical Rg" panose="020B0605020201080104" pitchFamily="34" charset="0"/>
                <a:hlinkClick r:id="rId4"/>
              </a:rPr>
              <a:t> sur </a:t>
            </a:r>
            <a:r>
              <a:rPr lang="fr-FR" sz="1200" dirty="0" err="1" smtClean="0">
                <a:latin typeface="Neuropolitical Rg" panose="020B0605020201080104" pitchFamily="34" charset="0"/>
                <a:hlinkClick r:id="rId4"/>
              </a:rPr>
              <a:t>OrangePI</a:t>
            </a:r>
            <a:endParaRPr lang="fr-FR" sz="1200" dirty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Neuropolitical Rg" panose="020B0605020201080104" pitchFamily="34" charset="0"/>
                <a:hlinkClick r:id="rId5"/>
              </a:rPr>
              <a:t>OrangePi</a:t>
            </a:r>
            <a:r>
              <a:rPr lang="fr-FR" sz="1200" dirty="0" smtClean="0">
                <a:latin typeface="Neuropolitical Rg" panose="020B0605020201080104" pitchFamily="34" charset="0"/>
                <a:hlinkClick r:id="rId5"/>
              </a:rPr>
              <a:t> et Ubuntu : tutorial</a:t>
            </a:r>
            <a:endParaRPr lang="fr-FR" sz="1200" dirty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Neuropolitical Rg" panose="020B0605020201080104" pitchFamily="34" charset="0"/>
                <a:hlinkClick r:id="rId6"/>
              </a:rPr>
              <a:t>Build</a:t>
            </a:r>
            <a:r>
              <a:rPr lang="fr-FR" sz="1200" dirty="0" smtClean="0">
                <a:latin typeface="Neuropolitical Rg" panose="020B0605020201080104" pitchFamily="34" charset="0"/>
                <a:hlinkClick r:id="rId6"/>
              </a:rPr>
              <a:t>/Installez </a:t>
            </a:r>
            <a:r>
              <a:rPr lang="fr-FR" sz="1200" dirty="0" err="1" smtClean="0">
                <a:latin typeface="Neuropolitical Rg" panose="020B0605020201080104" pitchFamily="34" charset="0"/>
                <a:hlinkClick r:id="rId6"/>
              </a:rPr>
              <a:t>Rstudio</a:t>
            </a:r>
            <a:r>
              <a:rPr lang="fr-FR" sz="1200" dirty="0" smtClean="0">
                <a:latin typeface="Neuropolitical Rg" panose="020B0605020201080104" pitchFamily="34" charset="0"/>
                <a:hlinkClick r:id="rId6"/>
              </a:rPr>
              <a:t> sur </a:t>
            </a:r>
            <a:r>
              <a:rPr lang="fr-FR" sz="1200" dirty="0" err="1" smtClean="0">
                <a:latin typeface="Neuropolitical Rg" panose="020B0605020201080104" pitchFamily="34" charset="0"/>
                <a:hlinkClick r:id="rId6"/>
              </a:rPr>
              <a:t>OrangePI</a:t>
            </a:r>
            <a:endParaRPr lang="fr-FR" sz="1200" dirty="0">
              <a:latin typeface="Neuropolitical Rg" panose="020B06050202010801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26" y="2882074"/>
            <a:ext cx="5563517" cy="31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2" name="Rectangle 1"/>
          <p:cNvSpPr/>
          <p:nvPr/>
        </p:nvSpPr>
        <p:spPr>
          <a:xfrm>
            <a:off x="1338146" y="2820251"/>
            <a:ext cx="113407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packages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paquets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new.paquets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paquets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[!(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paquets </a:t>
            </a:r>
            <a:r>
              <a:rPr lang="fr-FR" sz="14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%in%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installed.packages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()[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"Package"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])]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length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new.paquets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install.packages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new.paquets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dependencies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repos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http://cran.rstudio.com/</a:t>
            </a:r>
            <a:r>
              <a:rPr lang="fr-FR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sapply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paquets, </a:t>
            </a:r>
            <a:r>
              <a:rPr lang="fr-FR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require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character.only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packages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"NLP"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tm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"NMF"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1768" y="1672012"/>
            <a:ext cx="3713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 err="1" smtClean="0">
                <a:solidFill>
                  <a:srgbClr val="3399FF"/>
                </a:solidFill>
                <a:latin typeface="Neuropolitical Rg" panose="020B0605020201080104" pitchFamily="34" charset="0"/>
                <a:hlinkClick r:id="rId3"/>
              </a:rPr>
              <a:t>Sparse.r</a:t>
            </a:r>
            <a:endParaRPr lang="fr-FR" sz="4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9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28795" y="1464359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Rscript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sparse.r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9127" y="3015242"/>
            <a:ext cx="107329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monTexte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"Bâchez la queue du wagon-taxi avec les pyjamas du fakir."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"la matrice du wagon-taxi"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fakir est dans la matrice"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monCorpus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Corpus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VectorSource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monTexte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DocumentTermMatrix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monCorpus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control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minWordLength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1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28795" y="1464359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inspect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(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maTdm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)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096" y="2238019"/>
            <a:ext cx="125886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[1] "**************************************************************"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[1] "Inspection de la matrice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document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avec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()"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[1] "**************************************************************"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DocumentTermMatrix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(documents: 3,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11)&gt;&gt;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Non-/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entries: 13/20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Sparsity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: 61%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Maximal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frequency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Docs avec bâchez dans est fakir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les matrice pyjamas queue wagon-taxi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1    1      1    0   0     0      1   1       0       1     1          1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2    0      0    0   0     0      0   0       1       0     0          1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3    0      0    1   1     1      0   0       1       0     0          0</a:t>
            </a:r>
          </a:p>
        </p:txBody>
      </p:sp>
    </p:spTree>
    <p:extLst>
      <p:ext uri="{BB962C8B-B14F-4D97-AF65-F5344CB8AC3E}">
        <p14:creationId xmlns:p14="http://schemas.microsoft.com/office/powerpoint/2010/main" val="5905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17644" y="1187386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Le calcul de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sparsity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(parcimonie) 50%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619" y="2171276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removeSparseTerms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46828" y="2784423"/>
            <a:ext cx="11424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DocumentTermMatrix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(documents: 3,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2)&gt;&gt;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Non-/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entries: 4/2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Sparsity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: 33%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Maximal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frequency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Docs matrice wagon-taxi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1       0          1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2       1          1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3       1          0</a:t>
            </a:r>
          </a:p>
        </p:txBody>
      </p:sp>
    </p:spTree>
    <p:extLst>
      <p:ext uri="{BB962C8B-B14F-4D97-AF65-F5344CB8AC3E}">
        <p14:creationId xmlns:p14="http://schemas.microsoft.com/office/powerpoint/2010/main" val="234704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17644" y="1187386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Le calcul de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sparsity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(parcimonie) 90%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619" y="2171276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removeSparseTerms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0.9</a:t>
            </a:r>
            <a:r>
              <a:rPr lang="fr-F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57619" y="2649955"/>
            <a:ext cx="119987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DocumentTermMatrix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(documents: 3,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11)&gt;&gt;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Non-/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entries: 13/20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Sparsity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: 61%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Maximal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frequency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Docs avec bâchez dans est fakir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les matrice pyjamas queue wagon-taxi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1    1      1    0   0     0      1   1       0       1     1          1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2    0      0    0   0     0      0   0       1       0     0          1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3    0      0    1   1     1      0   0       1       0     0          0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6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17644" y="1187386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Création des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annotated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Heatmap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6068" y="2568333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removeSparseTerms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removeSparseTerms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0.9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aheatmap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"sparse-heatmap-matrix.png"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aheatmap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"sparse-heatmap-50percent.png"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aheatmap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"sparse-heatmap-99percent.png"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867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656</Words>
  <Application>Microsoft Office PowerPoint</Application>
  <PresentationFormat>Grand écran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Neuropolitical Rg</vt:lpstr>
      <vt:lpstr>Thème Office</vt:lpstr>
      <vt:lpstr>Astuces en text-mining : removeSparseTerms</vt:lpstr>
      <vt:lpstr>Be careful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LOMBARD</dc:creator>
  <cp:lastModifiedBy>aa</cp:lastModifiedBy>
  <cp:revision>73</cp:revision>
  <dcterms:created xsi:type="dcterms:W3CDTF">2016-11-10T21:10:44Z</dcterms:created>
  <dcterms:modified xsi:type="dcterms:W3CDTF">2016-12-10T16:40:28Z</dcterms:modified>
</cp:coreProperties>
</file>