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Special Elite" charset="1" panose="02000506000000020004"/>
      <p:regular r:id="rId17"/>
    </p:embeddedFont>
    <p:embeddedFont>
      <p:font typeface="Cardo" charset="1" panose="02020600000000000000"/>
      <p:regular r:id="rId18"/>
    </p:embeddedFont>
    <p:embeddedFont>
      <p:font typeface="TT Hoves" charset="1" panose="02000003020000060003"/>
      <p:regular r:id="rId19"/>
    </p:embeddedFont>
    <p:embeddedFont>
      <p:font typeface="TT Hoves Bold Italics" charset="1" panose="02000003020000060003"/>
      <p:regular r:id="rId20"/>
    </p:embeddedFont>
    <p:embeddedFont>
      <p:font typeface="Lovelace" charset="1" panose="00000500000000000000"/>
      <p:regular r:id="rId21"/>
    </p:embeddedFont>
    <p:embeddedFont>
      <p:font typeface="Lovelace Italics" charset="1" panose="00000500000000000000"/>
      <p:regular r:id="rId22"/>
    </p:embeddedFont>
    <p:embeddedFont>
      <p:font typeface="Cardo Bold" charset="1" panose="02020804080000020003"/>
      <p:regular r:id="rId23"/>
    </p:embeddedFont>
    <p:embeddedFont>
      <p:font typeface="TT Hoves Bold" charset="1" panose="020000030200000600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16" Target="../media/image28.png" Type="http://schemas.openxmlformats.org/officeDocument/2006/relationships/image"/><Relationship Id="rId17" Target="../media/image29.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130879" y="1644017"/>
            <a:ext cx="14817822" cy="13114659"/>
          </a:xfrm>
          <a:prstGeom prst="rect">
            <a:avLst/>
          </a:prstGeom>
        </p:spPr>
        <p:txBody>
          <a:bodyPr anchor="t" rtlCol="false" tIns="0" lIns="0" bIns="0" rIns="0">
            <a:spAutoFit/>
          </a:bodyPr>
          <a:lstStyle/>
          <a:p>
            <a:pPr algn="r">
              <a:lnSpc>
                <a:spcPts val="90928"/>
              </a:lnSpc>
            </a:pPr>
            <a:r>
              <a:rPr lang="en-US" sz="116575" spc="-7227">
                <a:solidFill>
                  <a:srgbClr val="FBF9F5">
                    <a:alpha val="11765"/>
                  </a:srgbClr>
                </a:solidFill>
                <a:latin typeface="Lovelace"/>
                <a:ea typeface="Lovelace"/>
                <a:cs typeface="Lovelace"/>
                <a:sym typeface="Lovelace"/>
              </a:rPr>
              <a:t>A</a:t>
            </a:r>
          </a:p>
        </p:txBody>
      </p:sp>
      <p:sp>
        <p:nvSpPr>
          <p:cNvPr name="TextBox 3" id="3"/>
          <p:cNvSpPr txBox="true"/>
          <p:nvPr/>
        </p:nvSpPr>
        <p:spPr>
          <a:xfrm rot="0">
            <a:off x="-2995067" y="2014920"/>
            <a:ext cx="18114879" cy="10701896"/>
          </a:xfrm>
          <a:prstGeom prst="rect">
            <a:avLst/>
          </a:prstGeom>
        </p:spPr>
        <p:txBody>
          <a:bodyPr anchor="t" rtlCol="false" tIns="0" lIns="0" bIns="0" rIns="0">
            <a:spAutoFit/>
          </a:bodyPr>
          <a:lstStyle/>
          <a:p>
            <a:pPr algn="l">
              <a:lnSpc>
                <a:spcPts val="74371"/>
              </a:lnSpc>
            </a:pPr>
            <a:r>
              <a:rPr lang="en-US" sz="95348" spc="-5911">
                <a:solidFill>
                  <a:srgbClr val="FBF9F5">
                    <a:alpha val="11765"/>
                  </a:srgbClr>
                </a:solidFill>
                <a:latin typeface="Lovelace"/>
                <a:ea typeface="Lovelace"/>
                <a:cs typeface="Lovelace"/>
                <a:sym typeface="Lovelace"/>
              </a:rPr>
              <a:t>Q</a:t>
            </a:r>
          </a:p>
        </p:txBody>
      </p:sp>
      <p:sp>
        <p:nvSpPr>
          <p:cNvPr name="TextBox 4" id="4"/>
          <p:cNvSpPr txBox="true"/>
          <p:nvPr/>
        </p:nvSpPr>
        <p:spPr>
          <a:xfrm rot="0">
            <a:off x="2314490" y="3326604"/>
            <a:ext cx="9658090" cy="5030165"/>
          </a:xfrm>
          <a:prstGeom prst="rect">
            <a:avLst/>
          </a:prstGeom>
        </p:spPr>
        <p:txBody>
          <a:bodyPr anchor="t" rtlCol="false" tIns="0" lIns="0" bIns="0" rIns="0">
            <a:spAutoFit/>
          </a:bodyPr>
          <a:lstStyle/>
          <a:p>
            <a:pPr algn="l">
              <a:lnSpc>
                <a:spcPts val="34809"/>
              </a:lnSpc>
            </a:pPr>
            <a:r>
              <a:rPr lang="en-US" sz="44627" spc="-2766">
                <a:solidFill>
                  <a:srgbClr val="FBF9F5"/>
                </a:solidFill>
                <a:latin typeface="Lovelace"/>
                <a:ea typeface="Lovelace"/>
                <a:cs typeface="Lovelace"/>
                <a:sym typeface="Lovelace"/>
              </a:rPr>
              <a:t>Q</a:t>
            </a:r>
          </a:p>
        </p:txBody>
      </p:sp>
      <p:sp>
        <p:nvSpPr>
          <p:cNvPr name="TextBox 5" id="5"/>
          <p:cNvSpPr txBox="true"/>
          <p:nvPr/>
        </p:nvSpPr>
        <p:spPr>
          <a:xfrm rot="0">
            <a:off x="6536824" y="4383141"/>
            <a:ext cx="5435756" cy="1774091"/>
          </a:xfrm>
          <a:prstGeom prst="rect">
            <a:avLst/>
          </a:prstGeom>
        </p:spPr>
        <p:txBody>
          <a:bodyPr anchor="t" rtlCol="false" tIns="0" lIns="0" bIns="0" rIns="0">
            <a:spAutoFit/>
          </a:bodyPr>
          <a:lstStyle/>
          <a:p>
            <a:pPr algn="ctr">
              <a:lnSpc>
                <a:spcPts val="12292"/>
              </a:lnSpc>
            </a:pPr>
            <a:r>
              <a:rPr lang="en-US" sz="15760" spc="-977">
                <a:solidFill>
                  <a:srgbClr val="FBF9F5"/>
                </a:solidFill>
                <a:latin typeface="Lovelace"/>
                <a:ea typeface="Lovelace"/>
                <a:cs typeface="Lovelace"/>
                <a:sym typeface="Lovelace"/>
              </a:rPr>
              <a:t>AND</a:t>
            </a:r>
          </a:p>
        </p:txBody>
      </p:sp>
      <p:sp>
        <p:nvSpPr>
          <p:cNvPr name="TextBox 6" id="6"/>
          <p:cNvSpPr txBox="true"/>
          <p:nvPr/>
        </p:nvSpPr>
        <p:spPr>
          <a:xfrm rot="0">
            <a:off x="9144000" y="3505598"/>
            <a:ext cx="6690881" cy="5037929"/>
          </a:xfrm>
          <a:prstGeom prst="rect">
            <a:avLst/>
          </a:prstGeom>
        </p:spPr>
        <p:txBody>
          <a:bodyPr anchor="t" rtlCol="false" tIns="0" lIns="0" bIns="0" rIns="0">
            <a:spAutoFit/>
          </a:bodyPr>
          <a:lstStyle/>
          <a:p>
            <a:pPr algn="r">
              <a:lnSpc>
                <a:spcPts val="34809"/>
              </a:lnSpc>
            </a:pPr>
            <a:r>
              <a:rPr lang="en-US" sz="44627" spc="-2766">
                <a:solidFill>
                  <a:srgbClr val="FBF9F5"/>
                </a:solidFill>
                <a:latin typeface="Lovelace"/>
                <a:ea typeface="Lovelace"/>
                <a:cs typeface="Lovelace"/>
                <a:sym typeface="Lovelace"/>
              </a:rPr>
              <a:t>A</a:t>
            </a:r>
          </a:p>
        </p:txBody>
      </p:sp>
      <p:sp>
        <p:nvSpPr>
          <p:cNvPr name="TextBox 7" id="7"/>
          <p:cNvSpPr txBox="true"/>
          <p:nvPr/>
        </p:nvSpPr>
        <p:spPr>
          <a:xfrm rot="0">
            <a:off x="2248120" y="891556"/>
            <a:ext cx="1791902" cy="605024"/>
          </a:xfrm>
          <a:prstGeom prst="rect">
            <a:avLst/>
          </a:prstGeom>
        </p:spPr>
        <p:txBody>
          <a:bodyPr anchor="t" rtlCol="false" tIns="0" lIns="0" bIns="0" rIns="0">
            <a:spAutoFit/>
          </a:bodyPr>
          <a:lstStyle/>
          <a:p>
            <a:pPr algn="l">
              <a:lnSpc>
                <a:spcPts val="4977"/>
              </a:lnSpc>
            </a:pPr>
            <a:r>
              <a:rPr lang="en-US" sz="3555">
                <a:solidFill>
                  <a:srgbClr val="FBF9F5"/>
                </a:solidFill>
                <a:latin typeface="Cardo"/>
                <a:ea typeface="Cardo"/>
                <a:cs typeface="Cardo"/>
                <a:sym typeface="Cardo"/>
              </a:rPr>
              <a:t>MEDIA</a:t>
            </a:r>
          </a:p>
        </p:txBody>
      </p:sp>
      <p:sp>
        <p:nvSpPr>
          <p:cNvPr name="TextBox 8" id="8"/>
          <p:cNvSpPr txBox="true"/>
          <p:nvPr/>
        </p:nvSpPr>
        <p:spPr>
          <a:xfrm rot="0">
            <a:off x="1028700" y="949929"/>
            <a:ext cx="1177137" cy="614549"/>
          </a:xfrm>
          <a:prstGeom prst="rect">
            <a:avLst/>
          </a:prstGeom>
        </p:spPr>
        <p:txBody>
          <a:bodyPr anchor="t" rtlCol="false" tIns="0" lIns="0" bIns="0" rIns="0">
            <a:spAutoFit/>
          </a:bodyPr>
          <a:lstStyle/>
          <a:p>
            <a:pPr algn="l">
              <a:lnSpc>
                <a:spcPts val="4977"/>
              </a:lnSpc>
            </a:pPr>
            <a:r>
              <a:rPr lang="en-US" sz="3555">
                <a:solidFill>
                  <a:srgbClr val="FBF9F5"/>
                </a:solidFill>
                <a:latin typeface="Special Elite"/>
                <a:ea typeface="Special Elite"/>
                <a:cs typeface="Special Elite"/>
                <a:sym typeface="Special Elite"/>
              </a:rPr>
              <a:t>CTRL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318120" y="3461582"/>
            <a:ext cx="11472911" cy="2550371"/>
          </a:xfrm>
          <a:prstGeom prst="rect">
            <a:avLst/>
          </a:prstGeom>
        </p:spPr>
        <p:txBody>
          <a:bodyPr anchor="t" rtlCol="false" tIns="0" lIns="0" bIns="0" rIns="0">
            <a:spAutoFit/>
          </a:bodyPr>
          <a:lstStyle/>
          <a:p>
            <a:pPr algn="ctr">
              <a:lnSpc>
                <a:spcPts val="17669"/>
              </a:lnSpc>
            </a:pPr>
            <a:r>
              <a:rPr lang="en-US" sz="22652" spc="-1404">
                <a:solidFill>
                  <a:srgbClr val="FBF9F5"/>
                </a:solidFill>
                <a:latin typeface="Lovelace"/>
                <a:ea typeface="Lovelace"/>
                <a:cs typeface="Lovelace"/>
                <a:sym typeface="Lovelace"/>
              </a:rPr>
              <a:t>THANK</a:t>
            </a:r>
          </a:p>
        </p:txBody>
      </p:sp>
      <p:sp>
        <p:nvSpPr>
          <p:cNvPr name="TextBox 3" id="3"/>
          <p:cNvSpPr txBox="true"/>
          <p:nvPr/>
        </p:nvSpPr>
        <p:spPr>
          <a:xfrm rot="0">
            <a:off x="3407544" y="6009796"/>
            <a:ext cx="11472911" cy="2608478"/>
          </a:xfrm>
          <a:prstGeom prst="rect">
            <a:avLst/>
          </a:prstGeom>
        </p:spPr>
        <p:txBody>
          <a:bodyPr anchor="t" rtlCol="false" tIns="0" lIns="0" bIns="0" rIns="0">
            <a:spAutoFit/>
          </a:bodyPr>
          <a:lstStyle/>
          <a:p>
            <a:pPr algn="ctr">
              <a:lnSpc>
                <a:spcPts val="17669"/>
              </a:lnSpc>
            </a:pPr>
            <a:r>
              <a:rPr lang="en-US" sz="22652" i="true" spc="-1404">
                <a:solidFill>
                  <a:srgbClr val="FBF9F5"/>
                </a:solidFill>
                <a:latin typeface="Lovelace Italics"/>
                <a:ea typeface="Lovelace Italics"/>
                <a:cs typeface="Lovelace Italics"/>
                <a:sym typeface="Lovelace Italics"/>
              </a:rPr>
              <a:t>YOU</a:t>
            </a:r>
          </a:p>
        </p:txBody>
      </p:sp>
      <p:sp>
        <p:nvSpPr>
          <p:cNvPr name="Freeform 4" id="4"/>
          <p:cNvSpPr/>
          <p:nvPr/>
        </p:nvSpPr>
        <p:spPr>
          <a:xfrm flipH="false" flipV="false" rot="0">
            <a:off x="-3140556" y="7441982"/>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18744" y="-4807211"/>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00299" y="6011953"/>
            <a:ext cx="1287402" cy="1287402"/>
          </a:xfrm>
          <a:custGeom>
            <a:avLst/>
            <a:gdLst/>
            <a:ahLst/>
            <a:cxnLst/>
            <a:rect r="r" b="b" t="t" l="l"/>
            <a:pathLst>
              <a:path h="1287402" w="1287402">
                <a:moveTo>
                  <a:pt x="0" y="0"/>
                </a:moveTo>
                <a:lnTo>
                  <a:pt x="1287402" y="0"/>
                </a:lnTo>
                <a:lnTo>
                  <a:pt x="1287402" y="1287402"/>
                </a:lnTo>
                <a:lnTo>
                  <a:pt x="0" y="1287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2181739" y="5281857"/>
            <a:ext cx="7166068" cy="7113951"/>
          </a:xfrm>
          <a:custGeom>
            <a:avLst/>
            <a:gdLst/>
            <a:ahLst/>
            <a:cxnLst/>
            <a:rect r="r" b="b" t="t" l="l"/>
            <a:pathLst>
              <a:path h="7113951" w="7166068">
                <a:moveTo>
                  <a:pt x="7166068" y="0"/>
                </a:moveTo>
                <a:lnTo>
                  <a:pt x="0" y="0"/>
                </a:lnTo>
                <a:lnTo>
                  <a:pt x="0" y="7113951"/>
                </a:lnTo>
                <a:lnTo>
                  <a:pt x="7166068" y="7113951"/>
                </a:lnTo>
                <a:lnTo>
                  <a:pt x="71660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659118" y="5281857"/>
            <a:ext cx="1496853" cy="1919043"/>
          </a:xfrm>
          <a:custGeom>
            <a:avLst/>
            <a:gdLst/>
            <a:ahLst/>
            <a:cxnLst/>
            <a:rect r="r" b="b" t="t" l="l"/>
            <a:pathLst>
              <a:path h="1919043" w="1496853">
                <a:moveTo>
                  <a:pt x="0" y="0"/>
                </a:moveTo>
                <a:lnTo>
                  <a:pt x="1496853" y="0"/>
                </a:lnTo>
                <a:lnTo>
                  <a:pt x="1496853" y="1919043"/>
                </a:lnTo>
                <a:lnTo>
                  <a:pt x="0" y="19190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248120" y="891556"/>
            <a:ext cx="1791902" cy="605024"/>
          </a:xfrm>
          <a:prstGeom prst="rect">
            <a:avLst/>
          </a:prstGeom>
        </p:spPr>
        <p:txBody>
          <a:bodyPr anchor="t" rtlCol="false" tIns="0" lIns="0" bIns="0" rIns="0">
            <a:spAutoFit/>
          </a:bodyPr>
          <a:lstStyle/>
          <a:p>
            <a:pPr algn="l">
              <a:lnSpc>
                <a:spcPts val="4977"/>
              </a:lnSpc>
            </a:pPr>
            <a:r>
              <a:rPr lang="en-US" sz="3555">
                <a:solidFill>
                  <a:srgbClr val="FBF9F5"/>
                </a:solidFill>
                <a:latin typeface="Cardo"/>
                <a:ea typeface="Cardo"/>
                <a:cs typeface="Cardo"/>
                <a:sym typeface="Cardo"/>
              </a:rPr>
              <a:t>MEDIA</a:t>
            </a:r>
          </a:p>
        </p:txBody>
      </p:sp>
      <p:sp>
        <p:nvSpPr>
          <p:cNvPr name="TextBox 10" id="10"/>
          <p:cNvSpPr txBox="true"/>
          <p:nvPr/>
        </p:nvSpPr>
        <p:spPr>
          <a:xfrm rot="0">
            <a:off x="1028700" y="949929"/>
            <a:ext cx="1177137" cy="614549"/>
          </a:xfrm>
          <a:prstGeom prst="rect">
            <a:avLst/>
          </a:prstGeom>
        </p:spPr>
        <p:txBody>
          <a:bodyPr anchor="t" rtlCol="false" tIns="0" lIns="0" bIns="0" rIns="0">
            <a:spAutoFit/>
          </a:bodyPr>
          <a:lstStyle/>
          <a:p>
            <a:pPr algn="l">
              <a:lnSpc>
                <a:spcPts val="4977"/>
              </a:lnSpc>
            </a:pPr>
            <a:r>
              <a:rPr lang="en-US" sz="3555">
                <a:solidFill>
                  <a:srgbClr val="FBF9F5"/>
                </a:solidFill>
                <a:latin typeface="Special Elite"/>
                <a:ea typeface="Special Elite"/>
                <a:cs typeface="Special Elite"/>
                <a:sym typeface="Special Elite"/>
              </a:rPr>
              <a:t>CTRL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140556" y="7889271"/>
            <a:ext cx="8338513" cy="8338513"/>
          </a:xfrm>
          <a:custGeom>
            <a:avLst/>
            <a:gdLst/>
            <a:ahLst/>
            <a:cxnLst/>
            <a:rect r="r" b="b" t="t" l="l"/>
            <a:pathLst>
              <a:path h="8338513" w="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90770" y="-5871599"/>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910921">
            <a:off x="6241711" y="3108842"/>
            <a:ext cx="5851089" cy="3053204"/>
          </a:xfrm>
          <a:custGeom>
            <a:avLst/>
            <a:gdLst/>
            <a:ahLst/>
            <a:cxnLst/>
            <a:rect r="r" b="b" t="t" l="l"/>
            <a:pathLst>
              <a:path h="3053204" w="5851089">
                <a:moveTo>
                  <a:pt x="0" y="0"/>
                </a:moveTo>
                <a:lnTo>
                  <a:pt x="5851089" y="0"/>
                </a:lnTo>
                <a:lnTo>
                  <a:pt x="5851089" y="3053205"/>
                </a:lnTo>
                <a:lnTo>
                  <a:pt x="0" y="30532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262216" y="3871542"/>
            <a:ext cx="13763567" cy="2356480"/>
          </a:xfrm>
          <a:prstGeom prst="rect">
            <a:avLst/>
          </a:prstGeom>
        </p:spPr>
        <p:txBody>
          <a:bodyPr anchor="t" rtlCol="false" tIns="0" lIns="0" bIns="0" rIns="0">
            <a:spAutoFit/>
          </a:bodyPr>
          <a:lstStyle/>
          <a:p>
            <a:pPr algn="ctr">
              <a:lnSpc>
                <a:spcPts val="16309"/>
              </a:lnSpc>
            </a:pPr>
            <a:r>
              <a:rPr lang="en-US" sz="20909" spc="-1296">
                <a:solidFill>
                  <a:srgbClr val="FBF9F5"/>
                </a:solidFill>
                <a:latin typeface="Special Elite"/>
                <a:ea typeface="Special Elite"/>
                <a:cs typeface="Special Elite"/>
                <a:sym typeface="Special Elite"/>
              </a:rPr>
              <a:t>CTRL</a:t>
            </a:r>
          </a:p>
        </p:txBody>
      </p:sp>
      <p:sp>
        <p:nvSpPr>
          <p:cNvPr name="Freeform 6" id="6"/>
          <p:cNvSpPr/>
          <p:nvPr/>
        </p:nvSpPr>
        <p:spPr>
          <a:xfrm flipH="false" flipV="false" rot="0">
            <a:off x="12457898" y="3355968"/>
            <a:ext cx="1105497" cy="1105497"/>
          </a:xfrm>
          <a:custGeom>
            <a:avLst/>
            <a:gdLst/>
            <a:ahLst/>
            <a:cxnLst/>
            <a:rect r="r" b="b" t="t" l="l"/>
            <a:pathLst>
              <a:path h="1105497" w="1105497">
                <a:moveTo>
                  <a:pt x="0" y="0"/>
                </a:moveTo>
                <a:lnTo>
                  <a:pt x="1105496" y="0"/>
                </a:lnTo>
                <a:lnTo>
                  <a:pt x="1105496" y="1105497"/>
                </a:lnTo>
                <a:lnTo>
                  <a:pt x="0" y="110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001661" y="5660584"/>
            <a:ext cx="10284678" cy="860307"/>
          </a:xfrm>
          <a:prstGeom prst="rect">
            <a:avLst/>
          </a:prstGeom>
        </p:spPr>
        <p:txBody>
          <a:bodyPr anchor="t" rtlCol="false" tIns="0" lIns="0" bIns="0" rIns="0">
            <a:spAutoFit/>
          </a:bodyPr>
          <a:lstStyle/>
          <a:p>
            <a:pPr algn="ctr">
              <a:lnSpc>
                <a:spcPts val="6033"/>
              </a:lnSpc>
            </a:pPr>
            <a:r>
              <a:rPr lang="en-US" sz="7735" spc="-479">
                <a:solidFill>
                  <a:srgbClr val="FBF9F5"/>
                </a:solidFill>
                <a:latin typeface="Cardo"/>
                <a:ea typeface="Cardo"/>
                <a:cs typeface="Cardo"/>
                <a:sym typeface="Cardo"/>
              </a:rPr>
              <a:t>MEDIA</a:t>
            </a:r>
          </a:p>
        </p:txBody>
      </p:sp>
      <p:sp>
        <p:nvSpPr>
          <p:cNvPr name="Freeform 8" id="8"/>
          <p:cNvSpPr/>
          <p:nvPr/>
        </p:nvSpPr>
        <p:spPr>
          <a:xfrm flipH="false" flipV="false" rot="0">
            <a:off x="4669514" y="5143500"/>
            <a:ext cx="1105497" cy="1105497"/>
          </a:xfrm>
          <a:custGeom>
            <a:avLst/>
            <a:gdLst/>
            <a:ahLst/>
            <a:cxnLst/>
            <a:rect r="r" b="b" t="t" l="l"/>
            <a:pathLst>
              <a:path h="1105497" w="1105497">
                <a:moveTo>
                  <a:pt x="0" y="0"/>
                </a:moveTo>
                <a:lnTo>
                  <a:pt x="1105496" y="0"/>
                </a:lnTo>
                <a:lnTo>
                  <a:pt x="1105496" y="1105497"/>
                </a:lnTo>
                <a:lnTo>
                  <a:pt x="0" y="1105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9398" y="1028700"/>
            <a:ext cx="5277354" cy="352918"/>
          </a:xfrm>
          <a:custGeom>
            <a:avLst/>
            <a:gdLst/>
            <a:ahLst/>
            <a:cxnLst/>
            <a:rect r="r" b="b" t="t" l="l"/>
            <a:pathLst>
              <a:path h="352918" w="5277354">
                <a:moveTo>
                  <a:pt x="0" y="0"/>
                </a:moveTo>
                <a:lnTo>
                  <a:pt x="5277354" y="0"/>
                </a:lnTo>
                <a:lnTo>
                  <a:pt x="5277354" y="352918"/>
                </a:lnTo>
                <a:lnTo>
                  <a:pt x="0" y="352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808605" y="7284246"/>
            <a:ext cx="4578840" cy="605024"/>
          </a:xfrm>
          <a:prstGeom prst="rect">
            <a:avLst/>
          </a:prstGeom>
        </p:spPr>
        <p:txBody>
          <a:bodyPr anchor="t" rtlCol="false" tIns="0" lIns="0" bIns="0" rIns="0">
            <a:spAutoFit/>
          </a:bodyPr>
          <a:lstStyle/>
          <a:p>
            <a:pPr algn="l">
              <a:lnSpc>
                <a:spcPts val="4977"/>
              </a:lnSpc>
            </a:pPr>
            <a:r>
              <a:rPr lang="en-US" sz="3555">
                <a:solidFill>
                  <a:srgbClr val="FBF9F5"/>
                </a:solidFill>
                <a:latin typeface="TT Hoves"/>
                <a:ea typeface="TT Hoves"/>
                <a:cs typeface="TT Hoves"/>
                <a:sym typeface="TT Hoves"/>
              </a:rPr>
              <a:t>PRESENTED BY</a:t>
            </a:r>
          </a:p>
        </p:txBody>
      </p:sp>
      <p:sp>
        <p:nvSpPr>
          <p:cNvPr name="TextBox 11" id="11"/>
          <p:cNvSpPr txBox="true"/>
          <p:nvPr/>
        </p:nvSpPr>
        <p:spPr>
          <a:xfrm rot="0">
            <a:off x="8063101" y="7284246"/>
            <a:ext cx="5500293" cy="605024"/>
          </a:xfrm>
          <a:prstGeom prst="rect">
            <a:avLst/>
          </a:prstGeom>
        </p:spPr>
        <p:txBody>
          <a:bodyPr anchor="t" rtlCol="false" tIns="0" lIns="0" bIns="0" rIns="0">
            <a:spAutoFit/>
          </a:bodyPr>
          <a:lstStyle/>
          <a:p>
            <a:pPr algn="r">
              <a:lnSpc>
                <a:spcPts val="4977"/>
              </a:lnSpc>
            </a:pPr>
            <a:r>
              <a:rPr lang="en-US" b="true" sz="3555" i="true">
                <a:solidFill>
                  <a:srgbClr val="FBF9F5"/>
                </a:solidFill>
                <a:latin typeface="TT Hoves Bold Italics"/>
                <a:ea typeface="TT Hoves Bold Italics"/>
                <a:cs typeface="TT Hoves Bold Italics"/>
                <a:sym typeface="TT Hoves Bold Italics"/>
              </a:rPr>
              <a:t>Sbongakonke Pohotona</a:t>
            </a:r>
          </a:p>
        </p:txBody>
      </p:sp>
      <p:sp>
        <p:nvSpPr>
          <p:cNvPr name="Freeform 12" id="12"/>
          <p:cNvSpPr/>
          <p:nvPr/>
        </p:nvSpPr>
        <p:spPr>
          <a:xfrm flipH="true" flipV="false" rot="0">
            <a:off x="13010646" y="8905382"/>
            <a:ext cx="5277354" cy="352918"/>
          </a:xfrm>
          <a:custGeom>
            <a:avLst/>
            <a:gdLst/>
            <a:ahLst/>
            <a:cxnLst/>
            <a:rect r="r" b="b" t="t" l="l"/>
            <a:pathLst>
              <a:path h="352918" w="5277354">
                <a:moveTo>
                  <a:pt x="5277354" y="0"/>
                </a:moveTo>
                <a:lnTo>
                  <a:pt x="0" y="0"/>
                </a:lnTo>
                <a:lnTo>
                  <a:pt x="0" y="352918"/>
                </a:lnTo>
                <a:lnTo>
                  <a:pt x="5277354" y="352918"/>
                </a:lnTo>
                <a:lnTo>
                  <a:pt x="527735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6209412" y="1861889"/>
            <a:ext cx="5869175" cy="605024"/>
          </a:xfrm>
          <a:prstGeom prst="rect">
            <a:avLst/>
          </a:prstGeom>
        </p:spPr>
        <p:txBody>
          <a:bodyPr anchor="t" rtlCol="false" tIns="0" lIns="0" bIns="0" rIns="0">
            <a:spAutoFit/>
          </a:bodyPr>
          <a:lstStyle/>
          <a:p>
            <a:pPr algn="l">
              <a:lnSpc>
                <a:spcPts val="4977"/>
              </a:lnSpc>
            </a:pPr>
            <a:r>
              <a:rPr lang="en-US" sz="3555">
                <a:solidFill>
                  <a:srgbClr val="FBF9F5"/>
                </a:solidFill>
                <a:latin typeface="TT Hoves"/>
                <a:ea typeface="TT Hoves"/>
                <a:cs typeface="TT Hoves"/>
                <a:sym typeface="TT Hoves"/>
              </a:rPr>
              <a:t>Website Design Presentation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579992" y="-4676540"/>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44072" y="3263243"/>
            <a:ext cx="11999857" cy="1207034"/>
          </a:xfrm>
          <a:prstGeom prst="rect">
            <a:avLst/>
          </a:prstGeom>
        </p:spPr>
        <p:txBody>
          <a:bodyPr anchor="t" rtlCol="false" tIns="0" lIns="0" bIns="0" rIns="0">
            <a:spAutoFit/>
          </a:bodyPr>
          <a:lstStyle/>
          <a:p>
            <a:pPr algn="ctr">
              <a:lnSpc>
                <a:spcPts val="8318"/>
              </a:lnSpc>
            </a:pPr>
            <a:r>
              <a:rPr lang="en-US" sz="10664" spc="-661">
                <a:solidFill>
                  <a:srgbClr val="FBF9F5"/>
                </a:solidFill>
                <a:latin typeface="Lovelace"/>
                <a:ea typeface="Lovelace"/>
                <a:cs typeface="Lovelace"/>
                <a:sym typeface="Lovelace"/>
              </a:rPr>
              <a:t>MEET OUR TEAM</a:t>
            </a:r>
          </a:p>
        </p:txBody>
      </p:sp>
      <p:sp>
        <p:nvSpPr>
          <p:cNvPr name="Freeform 4" id="4"/>
          <p:cNvSpPr/>
          <p:nvPr/>
        </p:nvSpPr>
        <p:spPr>
          <a:xfrm flipH="false" flipV="false" rot="0">
            <a:off x="7802549" y="3149655"/>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893112" y="6936329"/>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600950" y="4797588"/>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FBF9F5"/>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699572" y="4896209"/>
            <a:ext cx="2888857" cy="288885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16579" r="0" b="-16579"/>
              </a:stretch>
            </a:blipFill>
          </p:spPr>
        </p:sp>
      </p:grpSp>
      <p:sp>
        <p:nvSpPr>
          <p:cNvPr name="TextBox 11" id="11"/>
          <p:cNvSpPr txBox="true"/>
          <p:nvPr/>
        </p:nvSpPr>
        <p:spPr>
          <a:xfrm rot="0">
            <a:off x="1028700" y="949929"/>
            <a:ext cx="1177137" cy="614549"/>
          </a:xfrm>
          <a:prstGeom prst="rect">
            <a:avLst/>
          </a:prstGeom>
        </p:spPr>
        <p:txBody>
          <a:bodyPr anchor="t" rtlCol="false" tIns="0" lIns="0" bIns="0" rIns="0">
            <a:spAutoFit/>
          </a:bodyPr>
          <a:lstStyle/>
          <a:p>
            <a:pPr algn="l">
              <a:lnSpc>
                <a:spcPts val="4977"/>
              </a:lnSpc>
            </a:pPr>
            <a:r>
              <a:rPr lang="en-US" sz="3555">
                <a:solidFill>
                  <a:srgbClr val="FBF9F5"/>
                </a:solidFill>
                <a:latin typeface="Special Elite"/>
                <a:ea typeface="Special Elite"/>
                <a:cs typeface="Special Elite"/>
                <a:sym typeface="Special Elite"/>
              </a:rPr>
              <a:t>CTRL </a:t>
            </a:r>
          </a:p>
        </p:txBody>
      </p:sp>
      <p:sp>
        <p:nvSpPr>
          <p:cNvPr name="TextBox 12" id="12"/>
          <p:cNvSpPr txBox="true"/>
          <p:nvPr/>
        </p:nvSpPr>
        <p:spPr>
          <a:xfrm rot="0">
            <a:off x="6387448" y="8150388"/>
            <a:ext cx="5513103" cy="522094"/>
          </a:xfrm>
          <a:prstGeom prst="rect">
            <a:avLst/>
          </a:prstGeom>
        </p:spPr>
        <p:txBody>
          <a:bodyPr anchor="t" rtlCol="false" tIns="0" lIns="0" bIns="0" rIns="0">
            <a:spAutoFit/>
          </a:bodyPr>
          <a:lstStyle/>
          <a:p>
            <a:pPr algn="ctr">
              <a:lnSpc>
                <a:spcPts val="4297"/>
              </a:lnSpc>
            </a:pPr>
            <a:r>
              <a:rPr lang="en-US" sz="3069">
                <a:solidFill>
                  <a:srgbClr val="FBF9F5"/>
                </a:solidFill>
                <a:latin typeface="Lovelace"/>
                <a:ea typeface="Lovelace"/>
                <a:cs typeface="Lovelace"/>
                <a:sym typeface="Lovelace"/>
              </a:rPr>
              <a:t>Sbongakonke Pohotona</a:t>
            </a:r>
          </a:p>
        </p:txBody>
      </p:sp>
      <p:sp>
        <p:nvSpPr>
          <p:cNvPr name="TextBox 13" id="13"/>
          <p:cNvSpPr txBox="true"/>
          <p:nvPr/>
        </p:nvSpPr>
        <p:spPr>
          <a:xfrm rot="0">
            <a:off x="2248120" y="891556"/>
            <a:ext cx="1791902" cy="605024"/>
          </a:xfrm>
          <a:prstGeom prst="rect">
            <a:avLst/>
          </a:prstGeom>
        </p:spPr>
        <p:txBody>
          <a:bodyPr anchor="t" rtlCol="false" tIns="0" lIns="0" bIns="0" rIns="0">
            <a:spAutoFit/>
          </a:bodyPr>
          <a:lstStyle/>
          <a:p>
            <a:pPr algn="l">
              <a:lnSpc>
                <a:spcPts val="4977"/>
              </a:lnSpc>
            </a:pPr>
            <a:r>
              <a:rPr lang="en-US" sz="3555">
                <a:solidFill>
                  <a:srgbClr val="FBF9F5"/>
                </a:solidFill>
                <a:latin typeface="Cardo"/>
                <a:ea typeface="Cardo"/>
                <a:cs typeface="Cardo"/>
                <a:sym typeface="Cardo"/>
              </a:rPr>
              <a:t>MEDIA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910921">
            <a:off x="11894837" y="4047202"/>
            <a:ext cx="4039736" cy="2108008"/>
          </a:xfrm>
          <a:custGeom>
            <a:avLst/>
            <a:gdLst/>
            <a:ahLst/>
            <a:cxnLst/>
            <a:rect r="r" b="b" t="t" l="l"/>
            <a:pathLst>
              <a:path h="2108008" w="4039736">
                <a:moveTo>
                  <a:pt x="0" y="0"/>
                </a:moveTo>
                <a:lnTo>
                  <a:pt x="4039735" y="0"/>
                </a:lnTo>
                <a:lnTo>
                  <a:pt x="4039735" y="2108008"/>
                </a:lnTo>
                <a:lnTo>
                  <a:pt x="0" y="21080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18744" y="-4516491"/>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3249742"/>
            <a:ext cx="6702381" cy="1214987"/>
          </a:xfrm>
          <a:prstGeom prst="rect">
            <a:avLst/>
          </a:prstGeom>
        </p:spPr>
        <p:txBody>
          <a:bodyPr anchor="t" rtlCol="false" tIns="0" lIns="0" bIns="0" rIns="0">
            <a:spAutoFit/>
          </a:bodyPr>
          <a:lstStyle/>
          <a:p>
            <a:pPr algn="l">
              <a:lnSpc>
                <a:spcPts val="8318"/>
              </a:lnSpc>
            </a:pPr>
            <a:r>
              <a:rPr lang="en-US" sz="10664" spc="-661">
                <a:solidFill>
                  <a:srgbClr val="FBF9F5"/>
                </a:solidFill>
                <a:latin typeface="Lovelace"/>
                <a:ea typeface="Lovelace"/>
                <a:cs typeface="Lovelace"/>
                <a:sym typeface="Lovelace"/>
              </a:rPr>
              <a:t>ABOUT</a:t>
            </a:r>
          </a:p>
        </p:txBody>
      </p:sp>
      <p:sp>
        <p:nvSpPr>
          <p:cNvPr name="Freeform 5" id="5"/>
          <p:cNvSpPr/>
          <p:nvPr/>
        </p:nvSpPr>
        <p:spPr>
          <a:xfrm flipH="false" flipV="false" rot="0">
            <a:off x="3131332" y="3140049"/>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958622" y="8005163"/>
            <a:ext cx="8338513" cy="8338513"/>
          </a:xfrm>
          <a:custGeom>
            <a:avLst/>
            <a:gdLst/>
            <a:ahLst/>
            <a:cxnLst/>
            <a:rect r="r" b="b" t="t" l="l"/>
            <a:pathLst>
              <a:path h="8338513" w="8338513">
                <a:moveTo>
                  <a:pt x="0" y="0"/>
                </a:moveTo>
                <a:lnTo>
                  <a:pt x="8338512" y="0"/>
                </a:lnTo>
                <a:lnTo>
                  <a:pt x="8338512" y="8338512"/>
                </a:lnTo>
                <a:lnTo>
                  <a:pt x="0" y="8338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962653" y="2317960"/>
            <a:ext cx="1139859" cy="1069395"/>
          </a:xfrm>
          <a:custGeom>
            <a:avLst/>
            <a:gdLst/>
            <a:ahLst/>
            <a:cxnLst/>
            <a:rect r="r" b="b" t="t" l="l"/>
            <a:pathLst>
              <a:path h="1069395" w="1139859">
                <a:moveTo>
                  <a:pt x="0" y="0"/>
                </a:moveTo>
                <a:lnTo>
                  <a:pt x="1139859" y="0"/>
                </a:lnTo>
                <a:lnTo>
                  <a:pt x="1139859" y="1069395"/>
                </a:lnTo>
                <a:lnTo>
                  <a:pt x="0" y="10693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7368514" y="8005163"/>
            <a:ext cx="1364803" cy="1253137"/>
          </a:xfrm>
          <a:custGeom>
            <a:avLst/>
            <a:gdLst/>
            <a:ahLst/>
            <a:cxnLst/>
            <a:rect r="r" b="b" t="t" l="l"/>
            <a:pathLst>
              <a:path h="1253137" w="1364803">
                <a:moveTo>
                  <a:pt x="0" y="0"/>
                </a:moveTo>
                <a:lnTo>
                  <a:pt x="1364803" y="0"/>
                </a:lnTo>
                <a:lnTo>
                  <a:pt x="1364803" y="1253137"/>
                </a:lnTo>
                <a:lnTo>
                  <a:pt x="0" y="12531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6181392" y="3244193"/>
            <a:ext cx="2781261" cy="1226084"/>
          </a:xfrm>
          <a:prstGeom prst="rect">
            <a:avLst/>
          </a:prstGeom>
        </p:spPr>
        <p:txBody>
          <a:bodyPr anchor="t" rtlCol="false" tIns="0" lIns="0" bIns="0" rIns="0">
            <a:spAutoFit/>
          </a:bodyPr>
          <a:lstStyle/>
          <a:p>
            <a:pPr algn="l">
              <a:lnSpc>
                <a:spcPts val="8318"/>
              </a:lnSpc>
            </a:pPr>
            <a:r>
              <a:rPr lang="en-US" sz="10664" i="true" spc="-661">
                <a:solidFill>
                  <a:srgbClr val="FBF9F5"/>
                </a:solidFill>
                <a:latin typeface="Lovelace Italics"/>
                <a:ea typeface="Lovelace Italics"/>
                <a:cs typeface="Lovelace Italics"/>
                <a:sym typeface="Lovelace Italics"/>
              </a:rPr>
              <a:t>US</a:t>
            </a:r>
          </a:p>
        </p:txBody>
      </p:sp>
      <p:sp>
        <p:nvSpPr>
          <p:cNvPr name="TextBox 10" id="10"/>
          <p:cNvSpPr txBox="true"/>
          <p:nvPr/>
        </p:nvSpPr>
        <p:spPr>
          <a:xfrm rot="0">
            <a:off x="1028700" y="949929"/>
            <a:ext cx="1177137" cy="614549"/>
          </a:xfrm>
          <a:prstGeom prst="rect">
            <a:avLst/>
          </a:prstGeom>
        </p:spPr>
        <p:txBody>
          <a:bodyPr anchor="t" rtlCol="false" tIns="0" lIns="0" bIns="0" rIns="0">
            <a:spAutoFit/>
          </a:bodyPr>
          <a:lstStyle/>
          <a:p>
            <a:pPr algn="l">
              <a:lnSpc>
                <a:spcPts val="4977"/>
              </a:lnSpc>
            </a:pPr>
            <a:r>
              <a:rPr lang="en-US" sz="3555">
                <a:solidFill>
                  <a:srgbClr val="FBF9F5"/>
                </a:solidFill>
                <a:latin typeface="Special Elite"/>
                <a:ea typeface="Special Elite"/>
                <a:cs typeface="Special Elite"/>
                <a:sym typeface="Special Elite"/>
              </a:rPr>
              <a:t>CTRL </a:t>
            </a:r>
          </a:p>
        </p:txBody>
      </p:sp>
      <p:sp>
        <p:nvSpPr>
          <p:cNvPr name="TextBox 11" id="11"/>
          <p:cNvSpPr txBox="true"/>
          <p:nvPr/>
        </p:nvSpPr>
        <p:spPr>
          <a:xfrm rot="0">
            <a:off x="2248120" y="891556"/>
            <a:ext cx="1791902" cy="605024"/>
          </a:xfrm>
          <a:prstGeom prst="rect">
            <a:avLst/>
          </a:prstGeom>
        </p:spPr>
        <p:txBody>
          <a:bodyPr anchor="t" rtlCol="false" tIns="0" lIns="0" bIns="0" rIns="0">
            <a:spAutoFit/>
          </a:bodyPr>
          <a:lstStyle/>
          <a:p>
            <a:pPr algn="l">
              <a:lnSpc>
                <a:spcPts val="4977"/>
              </a:lnSpc>
            </a:pPr>
            <a:r>
              <a:rPr lang="en-US" sz="3555">
                <a:solidFill>
                  <a:srgbClr val="FBF9F5"/>
                </a:solidFill>
                <a:latin typeface="Cardo"/>
                <a:ea typeface="Cardo"/>
                <a:cs typeface="Cardo"/>
                <a:sym typeface="Cardo"/>
              </a:rPr>
              <a:t>MEDIA</a:t>
            </a:r>
          </a:p>
        </p:txBody>
      </p:sp>
      <p:sp>
        <p:nvSpPr>
          <p:cNvPr name="TextBox 12" id="12"/>
          <p:cNvSpPr txBox="true"/>
          <p:nvPr/>
        </p:nvSpPr>
        <p:spPr>
          <a:xfrm rot="0">
            <a:off x="10102512" y="4721879"/>
            <a:ext cx="7677374" cy="1309968"/>
          </a:xfrm>
          <a:prstGeom prst="rect">
            <a:avLst/>
          </a:prstGeom>
        </p:spPr>
        <p:txBody>
          <a:bodyPr anchor="t" rtlCol="false" tIns="0" lIns="0" bIns="0" rIns="0">
            <a:spAutoFit/>
          </a:bodyPr>
          <a:lstStyle/>
          <a:p>
            <a:pPr algn="ctr">
              <a:lnSpc>
                <a:spcPts val="9097"/>
              </a:lnSpc>
            </a:pPr>
            <a:r>
              <a:rPr lang="en-US" sz="11663" spc="-723">
                <a:solidFill>
                  <a:srgbClr val="FBF9F5"/>
                </a:solidFill>
                <a:latin typeface="Special Elite"/>
                <a:ea typeface="Special Elite"/>
                <a:cs typeface="Special Elite"/>
                <a:sym typeface="Special Elite"/>
              </a:rPr>
              <a:t>CTRL</a:t>
            </a:r>
          </a:p>
        </p:txBody>
      </p:sp>
      <p:sp>
        <p:nvSpPr>
          <p:cNvPr name="TextBox 13" id="13"/>
          <p:cNvSpPr txBox="true"/>
          <p:nvPr/>
        </p:nvSpPr>
        <p:spPr>
          <a:xfrm rot="0">
            <a:off x="11695753" y="5908419"/>
            <a:ext cx="4490892" cy="380204"/>
          </a:xfrm>
          <a:prstGeom prst="rect">
            <a:avLst/>
          </a:prstGeom>
        </p:spPr>
        <p:txBody>
          <a:bodyPr anchor="t" rtlCol="false" tIns="0" lIns="0" bIns="0" rIns="0">
            <a:spAutoFit/>
          </a:bodyPr>
          <a:lstStyle/>
          <a:p>
            <a:pPr algn="ctr">
              <a:lnSpc>
                <a:spcPts val="2634"/>
              </a:lnSpc>
            </a:pPr>
            <a:r>
              <a:rPr lang="en-US" b="true" sz="3377" spc="-209">
                <a:solidFill>
                  <a:srgbClr val="FBF9F5"/>
                </a:solidFill>
                <a:latin typeface="Cardo Bold"/>
                <a:ea typeface="Cardo Bold"/>
                <a:cs typeface="Cardo Bold"/>
                <a:sym typeface="Cardo Bold"/>
              </a:rPr>
              <a:t>MEDIA</a:t>
            </a:r>
          </a:p>
        </p:txBody>
      </p:sp>
      <p:sp>
        <p:nvSpPr>
          <p:cNvPr name="TextBox 14" id="14"/>
          <p:cNvSpPr txBox="true"/>
          <p:nvPr/>
        </p:nvSpPr>
        <p:spPr>
          <a:xfrm rot="0">
            <a:off x="1028700" y="4540736"/>
            <a:ext cx="7338961" cy="2953645"/>
          </a:xfrm>
          <a:prstGeom prst="rect">
            <a:avLst/>
          </a:prstGeom>
        </p:spPr>
        <p:txBody>
          <a:bodyPr anchor="t" rtlCol="false" tIns="0" lIns="0" bIns="0" rIns="0">
            <a:spAutoFit/>
          </a:bodyPr>
          <a:lstStyle/>
          <a:p>
            <a:pPr algn="ctr">
              <a:lnSpc>
                <a:spcPts val="1815"/>
              </a:lnSpc>
              <a:spcBef>
                <a:spcPct val="0"/>
              </a:spcBef>
            </a:pPr>
            <a:r>
              <a:rPr lang="en-US" sz="1296">
                <a:solidFill>
                  <a:srgbClr val="FBF9F5"/>
                </a:solidFill>
                <a:latin typeface="TT Hoves"/>
                <a:ea typeface="TT Hoves"/>
                <a:cs typeface="TT Hoves"/>
                <a:sym typeface="TT Hoves"/>
              </a:rPr>
              <a:t>A</a:t>
            </a:r>
            <a:r>
              <a:rPr lang="en-US" sz="1296">
                <a:solidFill>
                  <a:srgbClr val="FBF9F5"/>
                </a:solidFill>
                <a:latin typeface="TT Hoves"/>
                <a:ea typeface="TT Hoves"/>
                <a:cs typeface="TT Hoves"/>
                <a:sym typeface="TT Hoves"/>
              </a:rPr>
              <a:t>t CTRL Media, we are a dynamic public relations and marketing firm dedicated to advancing companies via strategic narrative, digital innovation, and effective communication. Our team of PR experts, digital strategists, and creative masterminds collaborates to develop impactful campaigns that boost interaction, build credibility, and yield measurable results.</a:t>
            </a:r>
          </a:p>
          <a:p>
            <a:pPr algn="ctr">
              <a:lnSpc>
                <a:spcPts val="1815"/>
              </a:lnSpc>
              <a:spcBef>
                <a:spcPct val="0"/>
              </a:spcBef>
            </a:pPr>
          </a:p>
          <a:p>
            <a:pPr algn="ctr">
              <a:lnSpc>
                <a:spcPts val="1815"/>
              </a:lnSpc>
              <a:spcBef>
                <a:spcPct val="0"/>
              </a:spcBef>
            </a:pPr>
            <a:r>
              <a:rPr lang="en-US" sz="1296">
                <a:solidFill>
                  <a:srgbClr val="FBF9F5"/>
                </a:solidFill>
                <a:latin typeface="TT Hoves"/>
                <a:ea typeface="TT Hoves"/>
                <a:cs typeface="TT Hoves"/>
                <a:sym typeface="TT Hoves"/>
              </a:rPr>
              <a:t>With our expertise in digital marketing, public relations, brand development, content creation, social media management, and event marketing, we offer a comprehensive approach to brand expansion. We combine data-driven insights with creative quality to ensure our clients stand out in a rapidly evolving sector.</a:t>
            </a:r>
          </a:p>
          <a:p>
            <a:pPr algn="ctr">
              <a:lnSpc>
                <a:spcPts val="1815"/>
              </a:lnSpc>
              <a:spcBef>
                <a:spcPct val="0"/>
              </a:spcBef>
            </a:pPr>
          </a:p>
          <a:p>
            <a:pPr algn="ctr">
              <a:lnSpc>
                <a:spcPts val="1815"/>
              </a:lnSpc>
              <a:spcBef>
                <a:spcPct val="0"/>
              </a:spcBef>
            </a:pPr>
            <a:r>
              <a:rPr lang="en-US" sz="1296">
                <a:solidFill>
                  <a:srgbClr val="FBF9F5"/>
                </a:solidFill>
                <a:latin typeface="TT Hoves"/>
                <a:ea typeface="TT Hoves"/>
                <a:cs typeface="TT Hoves"/>
                <a:sym typeface="TT Hoves"/>
              </a:rPr>
              <a:t>Whether you're an established business looking to expand or a start-up attempting to make an impression, CTRL Media is your dependable partner in building a strong, identifiable brand. To take control of your brand's success, contact us right now! OWN YOUR NARRATIVE.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246513" y="3263243"/>
            <a:ext cx="9794974" cy="1207034"/>
          </a:xfrm>
          <a:prstGeom prst="rect">
            <a:avLst/>
          </a:prstGeom>
        </p:spPr>
        <p:txBody>
          <a:bodyPr anchor="t" rtlCol="false" tIns="0" lIns="0" bIns="0" rIns="0">
            <a:spAutoFit/>
          </a:bodyPr>
          <a:lstStyle/>
          <a:p>
            <a:pPr algn="ctr">
              <a:lnSpc>
                <a:spcPts val="8318"/>
              </a:lnSpc>
            </a:pPr>
            <a:r>
              <a:rPr lang="en-US" sz="10664" spc="-661">
                <a:solidFill>
                  <a:srgbClr val="FBF9F5"/>
                </a:solidFill>
                <a:latin typeface="Lovelace"/>
                <a:ea typeface="Lovelace"/>
                <a:cs typeface="Lovelace"/>
                <a:sym typeface="Lovelace"/>
              </a:rPr>
              <a:t>PROCESS</a:t>
            </a:r>
          </a:p>
        </p:txBody>
      </p:sp>
      <p:sp>
        <p:nvSpPr>
          <p:cNvPr name="Freeform 3" id="3"/>
          <p:cNvSpPr/>
          <p:nvPr/>
        </p:nvSpPr>
        <p:spPr>
          <a:xfrm flipH="false" flipV="false" rot="0">
            <a:off x="7934445" y="3191617"/>
            <a:ext cx="681973" cy="681973"/>
          </a:xfrm>
          <a:custGeom>
            <a:avLst/>
            <a:gdLst/>
            <a:ahLst/>
            <a:cxnLst/>
            <a:rect r="r" b="b" t="t" l="l"/>
            <a:pathLst>
              <a:path h="681973" w="681973">
                <a:moveTo>
                  <a:pt x="0" y="0"/>
                </a:moveTo>
                <a:lnTo>
                  <a:pt x="681972" y="0"/>
                </a:lnTo>
                <a:lnTo>
                  <a:pt x="681972"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1406" y="4661232"/>
            <a:ext cx="4806820" cy="4597068"/>
          </a:xfrm>
          <a:custGeom>
            <a:avLst/>
            <a:gdLst/>
            <a:ahLst/>
            <a:cxnLst/>
            <a:rect r="r" b="b" t="t" l="l"/>
            <a:pathLst>
              <a:path h="4597068" w="4806820">
                <a:moveTo>
                  <a:pt x="0" y="0"/>
                </a:moveTo>
                <a:lnTo>
                  <a:pt x="4806820" y="0"/>
                </a:lnTo>
                <a:lnTo>
                  <a:pt x="4806820" y="4597068"/>
                </a:lnTo>
                <a:lnTo>
                  <a:pt x="0" y="4597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740590" y="4661232"/>
            <a:ext cx="4806820" cy="4597068"/>
          </a:xfrm>
          <a:custGeom>
            <a:avLst/>
            <a:gdLst/>
            <a:ahLst/>
            <a:cxnLst/>
            <a:rect r="r" b="b" t="t" l="l"/>
            <a:pathLst>
              <a:path h="4597068" w="4806820">
                <a:moveTo>
                  <a:pt x="0" y="0"/>
                </a:moveTo>
                <a:lnTo>
                  <a:pt x="4806820" y="0"/>
                </a:lnTo>
                <a:lnTo>
                  <a:pt x="4806820" y="4597068"/>
                </a:lnTo>
                <a:lnTo>
                  <a:pt x="0" y="4597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269774" y="4661232"/>
            <a:ext cx="4806820" cy="4597068"/>
          </a:xfrm>
          <a:custGeom>
            <a:avLst/>
            <a:gdLst/>
            <a:ahLst/>
            <a:cxnLst/>
            <a:rect r="r" b="b" t="t" l="l"/>
            <a:pathLst>
              <a:path h="4597068" w="4806820">
                <a:moveTo>
                  <a:pt x="0" y="0"/>
                </a:moveTo>
                <a:lnTo>
                  <a:pt x="4806820" y="0"/>
                </a:lnTo>
                <a:lnTo>
                  <a:pt x="4806820" y="4597068"/>
                </a:lnTo>
                <a:lnTo>
                  <a:pt x="0" y="4597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673184" y="-2541691"/>
            <a:ext cx="6074294" cy="6074294"/>
          </a:xfrm>
          <a:custGeom>
            <a:avLst/>
            <a:gdLst/>
            <a:ahLst/>
            <a:cxnLst/>
            <a:rect r="r" b="b" t="t" l="l"/>
            <a:pathLst>
              <a:path h="6074294" w="6074294">
                <a:moveTo>
                  <a:pt x="0" y="0"/>
                </a:moveTo>
                <a:lnTo>
                  <a:pt x="6074294" y="0"/>
                </a:lnTo>
                <a:lnTo>
                  <a:pt x="6074294" y="6074294"/>
                </a:lnTo>
                <a:lnTo>
                  <a:pt x="0" y="6074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8306088" y="4897190"/>
            <a:ext cx="1675823" cy="824028"/>
          </a:xfrm>
          <a:prstGeom prst="rect">
            <a:avLst/>
          </a:prstGeom>
        </p:spPr>
        <p:txBody>
          <a:bodyPr anchor="t" rtlCol="false" tIns="0" lIns="0" bIns="0" rIns="0">
            <a:spAutoFit/>
          </a:bodyPr>
          <a:lstStyle/>
          <a:p>
            <a:pPr algn="ctr" marL="0" indent="0" lvl="0">
              <a:lnSpc>
                <a:spcPts val="2154"/>
              </a:lnSpc>
            </a:pPr>
            <a:r>
              <a:rPr lang="en-US" b="true" sz="2221" spc="-135">
                <a:solidFill>
                  <a:srgbClr val="5780C0"/>
                </a:solidFill>
                <a:latin typeface="TT Hoves Bold"/>
                <a:ea typeface="TT Hoves Bold"/>
                <a:cs typeface="TT Hoves Bold"/>
                <a:sym typeface="TT Hoves Bold"/>
              </a:rPr>
              <a:t>Unique Selling Proposition</a:t>
            </a:r>
          </a:p>
        </p:txBody>
      </p:sp>
      <p:sp>
        <p:nvSpPr>
          <p:cNvPr name="TextBox 9" id="9"/>
          <p:cNvSpPr txBox="true"/>
          <p:nvPr/>
        </p:nvSpPr>
        <p:spPr>
          <a:xfrm rot="0">
            <a:off x="13815136" y="4887665"/>
            <a:ext cx="1716096" cy="854501"/>
          </a:xfrm>
          <a:prstGeom prst="rect">
            <a:avLst/>
          </a:prstGeom>
        </p:spPr>
        <p:txBody>
          <a:bodyPr anchor="t" rtlCol="false" tIns="0" lIns="0" bIns="0" rIns="0">
            <a:spAutoFit/>
          </a:bodyPr>
          <a:lstStyle/>
          <a:p>
            <a:pPr algn="ctr" marL="0" indent="0" lvl="0">
              <a:lnSpc>
                <a:spcPts val="2206"/>
              </a:lnSpc>
            </a:pPr>
            <a:r>
              <a:rPr lang="en-US" b="true" sz="2274" spc="-138">
                <a:solidFill>
                  <a:srgbClr val="5780C0"/>
                </a:solidFill>
                <a:latin typeface="TT Hoves Bold"/>
                <a:ea typeface="TT Hoves Bold"/>
                <a:cs typeface="TT Hoves Bold"/>
                <a:sym typeface="TT Hoves Bold"/>
              </a:rPr>
              <a:t>Brand Identity And Messaging</a:t>
            </a:r>
          </a:p>
        </p:txBody>
      </p:sp>
      <p:sp>
        <p:nvSpPr>
          <p:cNvPr name="Freeform 10" id="10"/>
          <p:cNvSpPr/>
          <p:nvPr/>
        </p:nvSpPr>
        <p:spPr>
          <a:xfrm flipH="false" flipV="false" rot="0">
            <a:off x="12599113" y="1816633"/>
            <a:ext cx="2074071" cy="2074071"/>
          </a:xfrm>
          <a:custGeom>
            <a:avLst/>
            <a:gdLst/>
            <a:ahLst/>
            <a:cxnLst/>
            <a:rect r="r" b="b" t="t" l="l"/>
            <a:pathLst>
              <a:path h="2074071" w="2074071">
                <a:moveTo>
                  <a:pt x="0" y="0"/>
                </a:moveTo>
                <a:lnTo>
                  <a:pt x="2074071" y="0"/>
                </a:lnTo>
                <a:lnTo>
                  <a:pt x="2074071" y="2074071"/>
                </a:lnTo>
                <a:lnTo>
                  <a:pt x="0" y="20740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26240" y="8783104"/>
            <a:ext cx="3801337" cy="3801337"/>
          </a:xfrm>
          <a:custGeom>
            <a:avLst/>
            <a:gdLst/>
            <a:ahLst/>
            <a:cxnLst/>
            <a:rect r="r" b="b" t="t" l="l"/>
            <a:pathLst>
              <a:path h="3801337" w="3801337">
                <a:moveTo>
                  <a:pt x="0" y="0"/>
                </a:moveTo>
                <a:lnTo>
                  <a:pt x="3801337" y="0"/>
                </a:lnTo>
                <a:lnTo>
                  <a:pt x="3801337" y="3801336"/>
                </a:lnTo>
                <a:lnTo>
                  <a:pt x="0" y="3801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2248120" y="891556"/>
            <a:ext cx="1791902" cy="605024"/>
          </a:xfrm>
          <a:prstGeom prst="rect">
            <a:avLst/>
          </a:prstGeom>
        </p:spPr>
        <p:txBody>
          <a:bodyPr anchor="t" rtlCol="false" tIns="0" lIns="0" bIns="0" rIns="0">
            <a:spAutoFit/>
          </a:bodyPr>
          <a:lstStyle/>
          <a:p>
            <a:pPr algn="l">
              <a:lnSpc>
                <a:spcPts val="4977"/>
              </a:lnSpc>
            </a:pPr>
            <a:r>
              <a:rPr lang="en-US" sz="3555">
                <a:solidFill>
                  <a:srgbClr val="FBF9F5"/>
                </a:solidFill>
                <a:latin typeface="Cardo"/>
                <a:ea typeface="Cardo"/>
                <a:cs typeface="Cardo"/>
                <a:sym typeface="Cardo"/>
              </a:rPr>
              <a:t>MEDIA</a:t>
            </a:r>
          </a:p>
        </p:txBody>
      </p:sp>
      <p:sp>
        <p:nvSpPr>
          <p:cNvPr name="TextBox 13" id="13"/>
          <p:cNvSpPr txBox="true"/>
          <p:nvPr/>
        </p:nvSpPr>
        <p:spPr>
          <a:xfrm rot="0">
            <a:off x="1028700" y="949929"/>
            <a:ext cx="1177137" cy="614549"/>
          </a:xfrm>
          <a:prstGeom prst="rect">
            <a:avLst/>
          </a:prstGeom>
        </p:spPr>
        <p:txBody>
          <a:bodyPr anchor="t" rtlCol="false" tIns="0" lIns="0" bIns="0" rIns="0">
            <a:spAutoFit/>
          </a:bodyPr>
          <a:lstStyle/>
          <a:p>
            <a:pPr algn="l">
              <a:lnSpc>
                <a:spcPts val="4977"/>
              </a:lnSpc>
            </a:pPr>
            <a:r>
              <a:rPr lang="en-US" sz="3555">
                <a:solidFill>
                  <a:srgbClr val="FBF9F5"/>
                </a:solidFill>
                <a:latin typeface="Special Elite"/>
                <a:ea typeface="Special Elite"/>
                <a:cs typeface="Special Elite"/>
                <a:sym typeface="Special Elite"/>
              </a:rPr>
              <a:t>CTRL </a:t>
            </a:r>
          </a:p>
        </p:txBody>
      </p:sp>
      <p:grpSp>
        <p:nvGrpSpPr>
          <p:cNvPr name="Group 14" id="14"/>
          <p:cNvGrpSpPr/>
          <p:nvPr/>
        </p:nvGrpSpPr>
        <p:grpSpPr>
          <a:xfrm rot="0">
            <a:off x="1636636" y="4916583"/>
            <a:ext cx="3956361" cy="4023107"/>
            <a:chOff x="0" y="0"/>
            <a:chExt cx="5275147" cy="5364143"/>
          </a:xfrm>
        </p:grpSpPr>
        <p:sp>
          <p:nvSpPr>
            <p:cNvPr name="TextBox 15" id="15"/>
            <p:cNvSpPr txBox="true"/>
            <p:nvPr/>
          </p:nvSpPr>
          <p:spPr>
            <a:xfrm rot="0">
              <a:off x="1270330" y="66675"/>
              <a:ext cx="2734487" cy="916814"/>
            </a:xfrm>
            <a:prstGeom prst="rect">
              <a:avLst/>
            </a:prstGeom>
          </p:spPr>
          <p:txBody>
            <a:bodyPr anchor="t" rtlCol="false" tIns="0" lIns="0" bIns="0" rIns="0">
              <a:spAutoFit/>
            </a:bodyPr>
            <a:lstStyle/>
            <a:p>
              <a:pPr algn="ctr" marL="0" indent="0" lvl="0">
                <a:lnSpc>
                  <a:spcPts val="2636"/>
                </a:lnSpc>
              </a:pPr>
              <a:r>
                <a:rPr lang="en-US" b="true" sz="2718" spc="-165">
                  <a:solidFill>
                    <a:srgbClr val="5780C0"/>
                  </a:solidFill>
                  <a:latin typeface="TT Hoves Bold"/>
                  <a:ea typeface="TT Hoves Bold"/>
                  <a:cs typeface="TT Hoves Bold"/>
                  <a:sym typeface="TT Hoves Bold"/>
                </a:rPr>
                <a:t>Target Audience</a:t>
              </a:r>
            </a:p>
          </p:txBody>
        </p:sp>
        <p:sp>
          <p:nvSpPr>
            <p:cNvPr name="TextBox 16" id="16"/>
            <p:cNvSpPr txBox="true"/>
            <p:nvPr/>
          </p:nvSpPr>
          <p:spPr>
            <a:xfrm rot="0">
              <a:off x="0" y="935864"/>
              <a:ext cx="5275147" cy="4428278"/>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TT Hoves"/>
                  <a:ea typeface="TT Hoves"/>
                  <a:cs typeface="TT Hoves"/>
                  <a:sym typeface="TT Hoves"/>
                </a:rPr>
                <a:t>B</a:t>
              </a:r>
              <a:r>
                <a:rPr lang="en-US" sz="1899">
                  <a:solidFill>
                    <a:srgbClr val="000000"/>
                  </a:solidFill>
                  <a:latin typeface="TT Hoves"/>
                  <a:ea typeface="TT Hoves"/>
                  <a:cs typeface="TT Hoves"/>
                  <a:sym typeface="TT Hoves"/>
                </a:rPr>
                <a:t>usinesses, brands, and individuals looking for exposure, trust, and interaction are served by marketing and public relations firms. Startups, businesses, organisations, and public figures from a range of industries are among the clients; they use digital marketing, media relations, and strategic campaigns to expand their reach and image.</a:t>
              </a:r>
            </a:p>
          </p:txBody>
        </p:sp>
      </p:grpSp>
      <p:sp>
        <p:nvSpPr>
          <p:cNvPr name="TextBox 17" id="17"/>
          <p:cNvSpPr txBox="true"/>
          <p:nvPr/>
        </p:nvSpPr>
        <p:spPr>
          <a:xfrm rot="0">
            <a:off x="7209685" y="5793780"/>
            <a:ext cx="3868630" cy="2775475"/>
          </a:xfrm>
          <a:prstGeom prst="rect">
            <a:avLst/>
          </a:prstGeom>
        </p:spPr>
        <p:txBody>
          <a:bodyPr anchor="t" rtlCol="false" tIns="0" lIns="0" bIns="0" rIns="0">
            <a:spAutoFit/>
          </a:bodyPr>
          <a:lstStyle/>
          <a:p>
            <a:pPr algn="ctr">
              <a:lnSpc>
                <a:spcPts val="2223"/>
              </a:lnSpc>
              <a:spcBef>
                <a:spcPct val="0"/>
              </a:spcBef>
            </a:pPr>
            <a:r>
              <a:rPr lang="en-US" sz="1588">
                <a:solidFill>
                  <a:srgbClr val="000000"/>
                </a:solidFill>
                <a:latin typeface="TT Hoves"/>
                <a:ea typeface="TT Hoves"/>
                <a:cs typeface="TT Hoves"/>
                <a:sym typeface="TT Hoves"/>
              </a:rPr>
              <a:t>Not only do we tell stories a</a:t>
            </a:r>
            <a:r>
              <a:rPr lang="en-US" sz="1588">
                <a:solidFill>
                  <a:srgbClr val="000000"/>
                </a:solidFill>
                <a:latin typeface="TT Hoves"/>
                <a:ea typeface="TT Hoves"/>
                <a:cs typeface="TT Hoves"/>
                <a:sym typeface="TT Hoves"/>
              </a:rPr>
              <a:t>t CTRL Media, but we also steer the narrative. We improve brands, influence public opinion, and encourage genuine involvement through data-driven strategy, innovative media relations, and daring storytelling. We provide quantifiable results that give you control over the performance of your business, going beyond PR and marketing alone.</a:t>
            </a:r>
          </a:p>
        </p:txBody>
      </p:sp>
      <p:sp>
        <p:nvSpPr>
          <p:cNvPr name="TextBox 18" id="18"/>
          <p:cNvSpPr txBox="true"/>
          <p:nvPr/>
        </p:nvSpPr>
        <p:spPr>
          <a:xfrm rot="0">
            <a:off x="12690410" y="5803305"/>
            <a:ext cx="4123708" cy="2453028"/>
          </a:xfrm>
          <a:prstGeom prst="rect">
            <a:avLst/>
          </a:prstGeom>
        </p:spPr>
        <p:txBody>
          <a:bodyPr anchor="t" rtlCol="false" tIns="0" lIns="0" bIns="0" rIns="0">
            <a:spAutoFit/>
          </a:bodyPr>
          <a:lstStyle/>
          <a:p>
            <a:pPr algn="ctr">
              <a:lnSpc>
                <a:spcPts val="1970"/>
              </a:lnSpc>
              <a:spcBef>
                <a:spcPct val="0"/>
              </a:spcBef>
            </a:pPr>
            <a:r>
              <a:rPr lang="en-US" sz="1407">
                <a:solidFill>
                  <a:srgbClr val="000000"/>
                </a:solidFill>
                <a:latin typeface="TT Hoves"/>
                <a:ea typeface="TT Hoves"/>
                <a:cs typeface="TT Hoves"/>
                <a:sym typeface="TT Hoves"/>
              </a:rPr>
              <a:t>Through data-driven marketing, strategic media influence, and daring storytelling, CTRL Media gives brands the ability to dominate the market and manage their narrative. We influence attitudes, encourage participation, and produce quantifiable effects with an inventive, results-driven methodology. Our customers remain ahead of the competition, stand out, and lead with authority and authenticity because to our flawless integration of PR, digital marketing, and brand strategy.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471168">
            <a:off x="-2502506" y="-1118343"/>
            <a:ext cx="21244670" cy="11085855"/>
          </a:xfrm>
          <a:custGeom>
            <a:avLst/>
            <a:gdLst/>
            <a:ahLst/>
            <a:cxnLst/>
            <a:rect r="r" b="b" t="t" l="l"/>
            <a:pathLst>
              <a:path h="11085855" w="21244670">
                <a:moveTo>
                  <a:pt x="0" y="0"/>
                </a:moveTo>
                <a:lnTo>
                  <a:pt x="21244670" y="0"/>
                </a:lnTo>
                <a:lnTo>
                  <a:pt x="21244670" y="11085855"/>
                </a:lnTo>
                <a:lnTo>
                  <a:pt x="0" y="11085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3830373"/>
            <a:ext cx="849663" cy="849663"/>
          </a:xfrm>
          <a:custGeom>
            <a:avLst/>
            <a:gdLst/>
            <a:ahLst/>
            <a:cxnLst/>
            <a:rect r="r" b="b" t="t" l="l"/>
            <a:pathLst>
              <a:path h="849663" w="849663">
                <a:moveTo>
                  <a:pt x="0" y="0"/>
                </a:moveTo>
                <a:lnTo>
                  <a:pt x="849663" y="0"/>
                </a:lnTo>
                <a:lnTo>
                  <a:pt x="849663" y="849663"/>
                </a:lnTo>
                <a:lnTo>
                  <a:pt x="0" y="8496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833136" y="2280335"/>
            <a:ext cx="8426164" cy="1157721"/>
            <a:chOff x="0" y="0"/>
            <a:chExt cx="2219237" cy="304914"/>
          </a:xfrm>
        </p:grpSpPr>
        <p:sp>
          <p:nvSpPr>
            <p:cNvPr name="Freeform 5" id="5"/>
            <p:cNvSpPr/>
            <p:nvPr/>
          </p:nvSpPr>
          <p:spPr>
            <a:xfrm flipH="false" flipV="false" rot="0">
              <a:off x="0" y="0"/>
              <a:ext cx="2219237" cy="304914"/>
            </a:xfrm>
            <a:custGeom>
              <a:avLst/>
              <a:gdLst/>
              <a:ahLst/>
              <a:cxnLst/>
              <a:rect r="r" b="b" t="t" l="l"/>
              <a:pathLst>
                <a:path h="304914" w="2219237">
                  <a:moveTo>
                    <a:pt x="91880" y="0"/>
                  </a:moveTo>
                  <a:lnTo>
                    <a:pt x="2127357" y="0"/>
                  </a:lnTo>
                  <a:cubicBezTo>
                    <a:pt x="2178101" y="0"/>
                    <a:pt x="2219237" y="41136"/>
                    <a:pt x="2219237" y="91880"/>
                  </a:cubicBezTo>
                  <a:lnTo>
                    <a:pt x="2219237" y="213035"/>
                  </a:lnTo>
                  <a:cubicBezTo>
                    <a:pt x="2219237" y="237403"/>
                    <a:pt x="2209556" y="260772"/>
                    <a:pt x="2192326" y="278003"/>
                  </a:cubicBezTo>
                  <a:cubicBezTo>
                    <a:pt x="2175095" y="295234"/>
                    <a:pt x="2151725" y="304914"/>
                    <a:pt x="2127357" y="304914"/>
                  </a:cubicBezTo>
                  <a:lnTo>
                    <a:pt x="91880" y="304914"/>
                  </a:lnTo>
                  <a:cubicBezTo>
                    <a:pt x="67512" y="304914"/>
                    <a:pt x="44142" y="295234"/>
                    <a:pt x="26911" y="278003"/>
                  </a:cubicBezTo>
                  <a:cubicBezTo>
                    <a:pt x="9680" y="260772"/>
                    <a:pt x="0" y="237403"/>
                    <a:pt x="0" y="213035"/>
                  </a:cubicBezTo>
                  <a:lnTo>
                    <a:pt x="0" y="91880"/>
                  </a:lnTo>
                  <a:cubicBezTo>
                    <a:pt x="0" y="67512"/>
                    <a:pt x="9680" y="44142"/>
                    <a:pt x="26911" y="26911"/>
                  </a:cubicBezTo>
                  <a:cubicBezTo>
                    <a:pt x="44142" y="9680"/>
                    <a:pt x="67512" y="0"/>
                    <a:pt x="91880" y="0"/>
                  </a:cubicBezTo>
                  <a:close/>
                </a:path>
              </a:pathLst>
            </a:custGeom>
            <a:solidFill>
              <a:srgbClr val="ECEBE4"/>
            </a:solidFill>
          </p:spPr>
        </p:sp>
        <p:sp>
          <p:nvSpPr>
            <p:cNvPr name="TextBox 6" id="6"/>
            <p:cNvSpPr txBox="true"/>
            <p:nvPr/>
          </p:nvSpPr>
          <p:spPr>
            <a:xfrm>
              <a:off x="0" y="-47625"/>
              <a:ext cx="2219237" cy="352539"/>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8833136" y="4019081"/>
            <a:ext cx="8426164" cy="1157721"/>
            <a:chOff x="0" y="0"/>
            <a:chExt cx="2219237" cy="304914"/>
          </a:xfrm>
        </p:grpSpPr>
        <p:sp>
          <p:nvSpPr>
            <p:cNvPr name="Freeform 8" id="8"/>
            <p:cNvSpPr/>
            <p:nvPr/>
          </p:nvSpPr>
          <p:spPr>
            <a:xfrm flipH="false" flipV="false" rot="0">
              <a:off x="0" y="0"/>
              <a:ext cx="2219237" cy="304914"/>
            </a:xfrm>
            <a:custGeom>
              <a:avLst/>
              <a:gdLst/>
              <a:ahLst/>
              <a:cxnLst/>
              <a:rect r="r" b="b" t="t" l="l"/>
              <a:pathLst>
                <a:path h="304914" w="2219237">
                  <a:moveTo>
                    <a:pt x="91880" y="0"/>
                  </a:moveTo>
                  <a:lnTo>
                    <a:pt x="2127357" y="0"/>
                  </a:lnTo>
                  <a:cubicBezTo>
                    <a:pt x="2178101" y="0"/>
                    <a:pt x="2219237" y="41136"/>
                    <a:pt x="2219237" y="91880"/>
                  </a:cubicBezTo>
                  <a:lnTo>
                    <a:pt x="2219237" y="213035"/>
                  </a:lnTo>
                  <a:cubicBezTo>
                    <a:pt x="2219237" y="237403"/>
                    <a:pt x="2209556" y="260772"/>
                    <a:pt x="2192326" y="278003"/>
                  </a:cubicBezTo>
                  <a:cubicBezTo>
                    <a:pt x="2175095" y="295234"/>
                    <a:pt x="2151725" y="304914"/>
                    <a:pt x="2127357" y="304914"/>
                  </a:cubicBezTo>
                  <a:lnTo>
                    <a:pt x="91880" y="304914"/>
                  </a:lnTo>
                  <a:cubicBezTo>
                    <a:pt x="67512" y="304914"/>
                    <a:pt x="44142" y="295234"/>
                    <a:pt x="26911" y="278003"/>
                  </a:cubicBezTo>
                  <a:cubicBezTo>
                    <a:pt x="9680" y="260772"/>
                    <a:pt x="0" y="237403"/>
                    <a:pt x="0" y="213035"/>
                  </a:cubicBezTo>
                  <a:lnTo>
                    <a:pt x="0" y="91880"/>
                  </a:lnTo>
                  <a:cubicBezTo>
                    <a:pt x="0" y="67512"/>
                    <a:pt x="9680" y="44142"/>
                    <a:pt x="26911" y="26911"/>
                  </a:cubicBezTo>
                  <a:cubicBezTo>
                    <a:pt x="44142" y="9680"/>
                    <a:pt x="67512" y="0"/>
                    <a:pt x="91880" y="0"/>
                  </a:cubicBezTo>
                  <a:close/>
                </a:path>
              </a:pathLst>
            </a:custGeom>
            <a:solidFill>
              <a:srgbClr val="000000">
                <a:alpha val="0"/>
              </a:srgbClr>
            </a:solidFill>
            <a:ln w="38100" cap="rnd">
              <a:solidFill>
                <a:srgbClr val="FBF9F5"/>
              </a:solidFill>
              <a:prstDash val="solid"/>
              <a:round/>
            </a:ln>
          </p:spPr>
        </p:sp>
        <p:sp>
          <p:nvSpPr>
            <p:cNvPr name="TextBox 9" id="9"/>
            <p:cNvSpPr txBox="true"/>
            <p:nvPr/>
          </p:nvSpPr>
          <p:spPr>
            <a:xfrm>
              <a:off x="0" y="-47625"/>
              <a:ext cx="2219237" cy="352539"/>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8833136" y="5757827"/>
            <a:ext cx="8426164" cy="1157721"/>
            <a:chOff x="0" y="0"/>
            <a:chExt cx="2219237" cy="304914"/>
          </a:xfrm>
        </p:grpSpPr>
        <p:sp>
          <p:nvSpPr>
            <p:cNvPr name="Freeform 11" id="11"/>
            <p:cNvSpPr/>
            <p:nvPr/>
          </p:nvSpPr>
          <p:spPr>
            <a:xfrm flipH="false" flipV="false" rot="0">
              <a:off x="0" y="0"/>
              <a:ext cx="2219237" cy="304914"/>
            </a:xfrm>
            <a:custGeom>
              <a:avLst/>
              <a:gdLst/>
              <a:ahLst/>
              <a:cxnLst/>
              <a:rect r="r" b="b" t="t" l="l"/>
              <a:pathLst>
                <a:path h="304914" w="2219237">
                  <a:moveTo>
                    <a:pt x="91880" y="0"/>
                  </a:moveTo>
                  <a:lnTo>
                    <a:pt x="2127357" y="0"/>
                  </a:lnTo>
                  <a:cubicBezTo>
                    <a:pt x="2178101" y="0"/>
                    <a:pt x="2219237" y="41136"/>
                    <a:pt x="2219237" y="91880"/>
                  </a:cubicBezTo>
                  <a:lnTo>
                    <a:pt x="2219237" y="213035"/>
                  </a:lnTo>
                  <a:cubicBezTo>
                    <a:pt x="2219237" y="237403"/>
                    <a:pt x="2209556" y="260772"/>
                    <a:pt x="2192326" y="278003"/>
                  </a:cubicBezTo>
                  <a:cubicBezTo>
                    <a:pt x="2175095" y="295234"/>
                    <a:pt x="2151725" y="304914"/>
                    <a:pt x="2127357" y="304914"/>
                  </a:cubicBezTo>
                  <a:lnTo>
                    <a:pt x="91880" y="304914"/>
                  </a:lnTo>
                  <a:cubicBezTo>
                    <a:pt x="67512" y="304914"/>
                    <a:pt x="44142" y="295234"/>
                    <a:pt x="26911" y="278003"/>
                  </a:cubicBezTo>
                  <a:cubicBezTo>
                    <a:pt x="9680" y="260772"/>
                    <a:pt x="0" y="237403"/>
                    <a:pt x="0" y="213035"/>
                  </a:cubicBezTo>
                  <a:lnTo>
                    <a:pt x="0" y="91880"/>
                  </a:lnTo>
                  <a:cubicBezTo>
                    <a:pt x="0" y="67512"/>
                    <a:pt x="9680" y="44142"/>
                    <a:pt x="26911" y="26911"/>
                  </a:cubicBezTo>
                  <a:cubicBezTo>
                    <a:pt x="44142" y="9680"/>
                    <a:pt x="67512" y="0"/>
                    <a:pt x="91880" y="0"/>
                  </a:cubicBezTo>
                  <a:close/>
                </a:path>
              </a:pathLst>
            </a:custGeom>
            <a:solidFill>
              <a:srgbClr val="ECEBE4"/>
            </a:solidFill>
          </p:spPr>
        </p:sp>
        <p:sp>
          <p:nvSpPr>
            <p:cNvPr name="TextBox 12" id="12"/>
            <p:cNvSpPr txBox="true"/>
            <p:nvPr/>
          </p:nvSpPr>
          <p:spPr>
            <a:xfrm>
              <a:off x="0" y="-47625"/>
              <a:ext cx="2219237" cy="352539"/>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9144000" y="2515481"/>
            <a:ext cx="663356" cy="657325"/>
          </a:xfrm>
          <a:custGeom>
            <a:avLst/>
            <a:gdLst/>
            <a:ahLst/>
            <a:cxnLst/>
            <a:rect r="r" b="b" t="t" l="l"/>
            <a:pathLst>
              <a:path h="657325" w="663356">
                <a:moveTo>
                  <a:pt x="0" y="0"/>
                </a:moveTo>
                <a:lnTo>
                  <a:pt x="663356" y="0"/>
                </a:lnTo>
                <a:lnTo>
                  <a:pt x="663356" y="657325"/>
                </a:lnTo>
                <a:lnTo>
                  <a:pt x="0" y="6573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9144000" y="4246562"/>
            <a:ext cx="663356" cy="690996"/>
          </a:xfrm>
          <a:custGeom>
            <a:avLst/>
            <a:gdLst/>
            <a:ahLst/>
            <a:cxnLst/>
            <a:rect r="r" b="b" t="t" l="l"/>
            <a:pathLst>
              <a:path h="690996" w="663356">
                <a:moveTo>
                  <a:pt x="0" y="0"/>
                </a:moveTo>
                <a:lnTo>
                  <a:pt x="663356" y="0"/>
                </a:lnTo>
                <a:lnTo>
                  <a:pt x="663356" y="690996"/>
                </a:lnTo>
                <a:lnTo>
                  <a:pt x="0" y="6909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9144000" y="5999491"/>
            <a:ext cx="663356" cy="674391"/>
          </a:xfrm>
          <a:custGeom>
            <a:avLst/>
            <a:gdLst/>
            <a:ahLst/>
            <a:cxnLst/>
            <a:rect r="r" b="b" t="t" l="l"/>
            <a:pathLst>
              <a:path h="674391" w="663356">
                <a:moveTo>
                  <a:pt x="0" y="0"/>
                </a:moveTo>
                <a:lnTo>
                  <a:pt x="663356" y="0"/>
                </a:lnTo>
                <a:lnTo>
                  <a:pt x="663356" y="674392"/>
                </a:lnTo>
                <a:lnTo>
                  <a:pt x="0" y="6743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4868670" y="8658246"/>
            <a:ext cx="1200107" cy="1200107"/>
          </a:xfrm>
          <a:custGeom>
            <a:avLst/>
            <a:gdLst/>
            <a:ahLst/>
            <a:cxnLst/>
            <a:rect r="r" b="b" t="t" l="l"/>
            <a:pathLst>
              <a:path h="1200107" w="1200107">
                <a:moveTo>
                  <a:pt x="0" y="0"/>
                </a:moveTo>
                <a:lnTo>
                  <a:pt x="1200107" y="0"/>
                </a:lnTo>
                <a:lnTo>
                  <a:pt x="1200107" y="1200108"/>
                </a:lnTo>
                <a:lnTo>
                  <a:pt x="0" y="12001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6747811" y="1564479"/>
            <a:ext cx="1243142" cy="1266163"/>
          </a:xfrm>
          <a:custGeom>
            <a:avLst/>
            <a:gdLst/>
            <a:ahLst/>
            <a:cxnLst/>
            <a:rect r="r" b="b" t="t" l="l"/>
            <a:pathLst>
              <a:path h="1266163" w="1243142">
                <a:moveTo>
                  <a:pt x="0" y="0"/>
                </a:moveTo>
                <a:lnTo>
                  <a:pt x="1243142" y="0"/>
                </a:lnTo>
                <a:lnTo>
                  <a:pt x="1243142" y="1266163"/>
                </a:lnTo>
                <a:lnTo>
                  <a:pt x="0" y="126616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8" id="18"/>
          <p:cNvGrpSpPr/>
          <p:nvPr/>
        </p:nvGrpSpPr>
        <p:grpSpPr>
          <a:xfrm rot="0">
            <a:off x="8833136" y="7500526"/>
            <a:ext cx="8426164" cy="1157721"/>
            <a:chOff x="0" y="0"/>
            <a:chExt cx="2219237" cy="304914"/>
          </a:xfrm>
        </p:grpSpPr>
        <p:sp>
          <p:nvSpPr>
            <p:cNvPr name="Freeform 19" id="19"/>
            <p:cNvSpPr/>
            <p:nvPr/>
          </p:nvSpPr>
          <p:spPr>
            <a:xfrm flipH="false" flipV="false" rot="0">
              <a:off x="0" y="0"/>
              <a:ext cx="2219237" cy="304914"/>
            </a:xfrm>
            <a:custGeom>
              <a:avLst/>
              <a:gdLst/>
              <a:ahLst/>
              <a:cxnLst/>
              <a:rect r="r" b="b" t="t" l="l"/>
              <a:pathLst>
                <a:path h="304914" w="2219237">
                  <a:moveTo>
                    <a:pt x="91880" y="0"/>
                  </a:moveTo>
                  <a:lnTo>
                    <a:pt x="2127357" y="0"/>
                  </a:lnTo>
                  <a:cubicBezTo>
                    <a:pt x="2178101" y="0"/>
                    <a:pt x="2219237" y="41136"/>
                    <a:pt x="2219237" y="91880"/>
                  </a:cubicBezTo>
                  <a:lnTo>
                    <a:pt x="2219237" y="213035"/>
                  </a:lnTo>
                  <a:cubicBezTo>
                    <a:pt x="2219237" y="237403"/>
                    <a:pt x="2209556" y="260772"/>
                    <a:pt x="2192326" y="278003"/>
                  </a:cubicBezTo>
                  <a:cubicBezTo>
                    <a:pt x="2175095" y="295234"/>
                    <a:pt x="2151725" y="304914"/>
                    <a:pt x="2127357" y="304914"/>
                  </a:cubicBezTo>
                  <a:lnTo>
                    <a:pt x="91880" y="304914"/>
                  </a:lnTo>
                  <a:cubicBezTo>
                    <a:pt x="67512" y="304914"/>
                    <a:pt x="44142" y="295234"/>
                    <a:pt x="26911" y="278003"/>
                  </a:cubicBezTo>
                  <a:cubicBezTo>
                    <a:pt x="9680" y="260772"/>
                    <a:pt x="0" y="237403"/>
                    <a:pt x="0" y="213035"/>
                  </a:cubicBezTo>
                  <a:lnTo>
                    <a:pt x="0" y="91880"/>
                  </a:lnTo>
                  <a:cubicBezTo>
                    <a:pt x="0" y="67512"/>
                    <a:pt x="9680" y="44142"/>
                    <a:pt x="26911" y="26911"/>
                  </a:cubicBezTo>
                  <a:cubicBezTo>
                    <a:pt x="44142" y="9680"/>
                    <a:pt x="67512" y="0"/>
                    <a:pt x="91880" y="0"/>
                  </a:cubicBezTo>
                  <a:close/>
                </a:path>
              </a:pathLst>
            </a:custGeom>
            <a:solidFill>
              <a:srgbClr val="000000"/>
            </a:solidFill>
            <a:ln w="38100" cap="rnd">
              <a:solidFill>
                <a:srgbClr val="FBF9F5"/>
              </a:solidFill>
              <a:prstDash val="solid"/>
              <a:round/>
            </a:ln>
          </p:spPr>
        </p:sp>
        <p:sp>
          <p:nvSpPr>
            <p:cNvPr name="TextBox 20" id="20"/>
            <p:cNvSpPr txBox="true"/>
            <p:nvPr/>
          </p:nvSpPr>
          <p:spPr>
            <a:xfrm>
              <a:off x="0" y="-47625"/>
              <a:ext cx="2219237" cy="35253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0">
            <a:off x="9144000" y="7660474"/>
            <a:ext cx="675438" cy="726988"/>
          </a:xfrm>
          <a:custGeom>
            <a:avLst/>
            <a:gdLst/>
            <a:ahLst/>
            <a:cxnLst/>
            <a:rect r="r" b="b" t="t" l="l"/>
            <a:pathLst>
              <a:path h="726988" w="675438">
                <a:moveTo>
                  <a:pt x="0" y="0"/>
                </a:moveTo>
                <a:lnTo>
                  <a:pt x="675438" y="0"/>
                </a:lnTo>
                <a:lnTo>
                  <a:pt x="675438" y="726988"/>
                </a:lnTo>
                <a:lnTo>
                  <a:pt x="0" y="72698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22" id="22"/>
          <p:cNvSpPr txBox="true"/>
          <p:nvPr/>
        </p:nvSpPr>
        <p:spPr>
          <a:xfrm rot="0">
            <a:off x="1028700" y="3253718"/>
            <a:ext cx="6702381" cy="1207034"/>
          </a:xfrm>
          <a:prstGeom prst="rect">
            <a:avLst/>
          </a:prstGeom>
        </p:spPr>
        <p:txBody>
          <a:bodyPr anchor="t" rtlCol="false" tIns="0" lIns="0" bIns="0" rIns="0">
            <a:spAutoFit/>
          </a:bodyPr>
          <a:lstStyle/>
          <a:p>
            <a:pPr algn="l">
              <a:lnSpc>
                <a:spcPts val="8318"/>
              </a:lnSpc>
            </a:pPr>
            <a:r>
              <a:rPr lang="en-US" sz="10664" spc="-661">
                <a:solidFill>
                  <a:srgbClr val="FBF9F5"/>
                </a:solidFill>
                <a:latin typeface="Lovelace"/>
                <a:ea typeface="Lovelace"/>
                <a:cs typeface="Lovelace"/>
                <a:sym typeface="Lovelace"/>
              </a:rPr>
              <a:t>WHY?</a:t>
            </a:r>
          </a:p>
        </p:txBody>
      </p:sp>
      <p:sp>
        <p:nvSpPr>
          <p:cNvPr name="TextBox 23" id="23"/>
          <p:cNvSpPr txBox="true"/>
          <p:nvPr/>
        </p:nvSpPr>
        <p:spPr>
          <a:xfrm rot="0">
            <a:off x="849663" y="4361361"/>
            <a:ext cx="6119934" cy="3725385"/>
          </a:xfrm>
          <a:prstGeom prst="rect">
            <a:avLst/>
          </a:prstGeom>
        </p:spPr>
        <p:txBody>
          <a:bodyPr anchor="t" rtlCol="false" tIns="0" lIns="0" bIns="0" rIns="0">
            <a:spAutoFit/>
          </a:bodyPr>
          <a:lstStyle/>
          <a:p>
            <a:pPr algn="just" marL="0" indent="0" lvl="0">
              <a:lnSpc>
                <a:spcPts val="2316"/>
              </a:lnSpc>
              <a:spcBef>
                <a:spcPct val="0"/>
              </a:spcBef>
            </a:pPr>
            <a:r>
              <a:rPr lang="en-US" sz="2124" spc="-82">
                <a:solidFill>
                  <a:srgbClr val="ECEBE4"/>
                </a:solidFill>
                <a:latin typeface="TT Hoves"/>
                <a:ea typeface="TT Hoves"/>
                <a:cs typeface="TT Hoves"/>
                <a:sym typeface="TT Hoves"/>
              </a:rPr>
              <a:t>At CTRL Media, we recognize that a strong online presence is essential for brands looking to engage effectively with their audience. A well-curated website is the foundation of digital visibility, ensuring discoverability through search engines and digital channels. By eliminating geographic limitations, we help brands reach broader markets and attract new clients beyond their local scope. Our approach integrates interactive elements, compelling content, and seamless navigation to keep visitors engaged and encourage action. Acting as a central hub for information, our expertly crafted digital experiences build trust, credibility, and long-term customer relationships.</a:t>
            </a:r>
          </a:p>
        </p:txBody>
      </p:sp>
      <p:sp>
        <p:nvSpPr>
          <p:cNvPr name="TextBox 24" id="24"/>
          <p:cNvSpPr txBox="true"/>
          <p:nvPr/>
        </p:nvSpPr>
        <p:spPr>
          <a:xfrm rot="0">
            <a:off x="10308999" y="2579275"/>
            <a:ext cx="5792959"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000000"/>
                </a:solidFill>
                <a:latin typeface="TT Hoves"/>
                <a:ea typeface="TT Hoves"/>
                <a:cs typeface="TT Hoves"/>
                <a:sym typeface="TT Hoves"/>
              </a:rPr>
              <a:t>Increasing Online Presence</a:t>
            </a:r>
          </a:p>
        </p:txBody>
      </p:sp>
      <p:sp>
        <p:nvSpPr>
          <p:cNvPr name="TextBox 25" id="25"/>
          <p:cNvSpPr txBox="true"/>
          <p:nvPr/>
        </p:nvSpPr>
        <p:spPr>
          <a:xfrm rot="0">
            <a:off x="10308999" y="6085320"/>
            <a:ext cx="6950301"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000000"/>
                </a:solidFill>
                <a:latin typeface="TT Hoves"/>
                <a:ea typeface="TT Hoves"/>
                <a:cs typeface="TT Hoves"/>
                <a:sym typeface="TT Hoves"/>
              </a:rPr>
              <a:t>Enhancing Customer Engagement</a:t>
            </a:r>
          </a:p>
        </p:txBody>
      </p:sp>
      <p:sp>
        <p:nvSpPr>
          <p:cNvPr name="TextBox 26" id="26"/>
          <p:cNvSpPr txBox="true"/>
          <p:nvPr/>
        </p:nvSpPr>
        <p:spPr>
          <a:xfrm rot="0">
            <a:off x="10308999" y="4406249"/>
            <a:ext cx="6432502"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FBF9F5"/>
                </a:solidFill>
                <a:latin typeface="TT Hoves"/>
                <a:ea typeface="TT Hoves"/>
                <a:cs typeface="TT Hoves"/>
                <a:sym typeface="TT Hoves"/>
              </a:rPr>
              <a:t>Reaching A Broader Audience</a:t>
            </a:r>
          </a:p>
        </p:txBody>
      </p:sp>
      <p:sp>
        <p:nvSpPr>
          <p:cNvPr name="TextBox 27" id="27"/>
          <p:cNvSpPr txBox="true"/>
          <p:nvPr/>
        </p:nvSpPr>
        <p:spPr>
          <a:xfrm rot="0">
            <a:off x="2248120" y="891556"/>
            <a:ext cx="1791902" cy="605024"/>
          </a:xfrm>
          <a:prstGeom prst="rect">
            <a:avLst/>
          </a:prstGeom>
        </p:spPr>
        <p:txBody>
          <a:bodyPr anchor="t" rtlCol="false" tIns="0" lIns="0" bIns="0" rIns="0">
            <a:spAutoFit/>
          </a:bodyPr>
          <a:lstStyle/>
          <a:p>
            <a:pPr algn="l">
              <a:lnSpc>
                <a:spcPts val="4977"/>
              </a:lnSpc>
            </a:pPr>
            <a:r>
              <a:rPr lang="en-US" sz="3555">
                <a:solidFill>
                  <a:srgbClr val="FBF9F5"/>
                </a:solidFill>
                <a:latin typeface="Cardo"/>
                <a:ea typeface="Cardo"/>
                <a:cs typeface="Cardo"/>
                <a:sym typeface="Cardo"/>
              </a:rPr>
              <a:t>MEDIA</a:t>
            </a:r>
          </a:p>
        </p:txBody>
      </p:sp>
      <p:sp>
        <p:nvSpPr>
          <p:cNvPr name="TextBox 28" id="28"/>
          <p:cNvSpPr txBox="true"/>
          <p:nvPr/>
        </p:nvSpPr>
        <p:spPr>
          <a:xfrm rot="0">
            <a:off x="1028700" y="949929"/>
            <a:ext cx="1177137" cy="614549"/>
          </a:xfrm>
          <a:prstGeom prst="rect">
            <a:avLst/>
          </a:prstGeom>
        </p:spPr>
        <p:txBody>
          <a:bodyPr anchor="t" rtlCol="false" tIns="0" lIns="0" bIns="0" rIns="0">
            <a:spAutoFit/>
          </a:bodyPr>
          <a:lstStyle/>
          <a:p>
            <a:pPr algn="l">
              <a:lnSpc>
                <a:spcPts val="4977"/>
              </a:lnSpc>
            </a:pPr>
            <a:r>
              <a:rPr lang="en-US" sz="3555">
                <a:solidFill>
                  <a:srgbClr val="FBF9F5"/>
                </a:solidFill>
                <a:latin typeface="Special Elite"/>
                <a:ea typeface="Special Elite"/>
                <a:cs typeface="Special Elite"/>
                <a:sym typeface="Special Elite"/>
              </a:rPr>
              <a:t>CTRL </a:t>
            </a:r>
          </a:p>
        </p:txBody>
      </p:sp>
      <p:sp>
        <p:nvSpPr>
          <p:cNvPr name="TextBox 29" id="29"/>
          <p:cNvSpPr txBox="true"/>
          <p:nvPr/>
        </p:nvSpPr>
        <p:spPr>
          <a:xfrm rot="0">
            <a:off x="10308999" y="7848997"/>
            <a:ext cx="6950301" cy="538465"/>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FBF9F5"/>
                </a:solidFill>
                <a:latin typeface="TT Hoves"/>
                <a:ea typeface="TT Hoves"/>
                <a:cs typeface="TT Hoves"/>
                <a:sym typeface="TT Hoves"/>
              </a:rPr>
              <a:t>Providing Information and Updates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617268" y="2244166"/>
            <a:ext cx="6770041" cy="1226084"/>
          </a:xfrm>
          <a:prstGeom prst="rect">
            <a:avLst/>
          </a:prstGeom>
        </p:spPr>
        <p:txBody>
          <a:bodyPr anchor="t" rtlCol="false" tIns="0" lIns="0" bIns="0" rIns="0">
            <a:spAutoFit/>
          </a:bodyPr>
          <a:lstStyle/>
          <a:p>
            <a:pPr algn="l">
              <a:lnSpc>
                <a:spcPts val="8318"/>
              </a:lnSpc>
            </a:pPr>
            <a:r>
              <a:rPr lang="en-US" sz="10664" i="true" spc="-661">
                <a:solidFill>
                  <a:srgbClr val="FBF9F5"/>
                </a:solidFill>
                <a:latin typeface="Lovelace Italics"/>
                <a:ea typeface="Lovelace Italics"/>
                <a:cs typeface="Lovelace Italics"/>
                <a:sym typeface="Lovelace Italics"/>
              </a:rPr>
              <a:t>WEBSITE</a:t>
            </a:r>
          </a:p>
        </p:txBody>
      </p:sp>
      <p:sp>
        <p:nvSpPr>
          <p:cNvPr name="Freeform 3" id="3"/>
          <p:cNvSpPr/>
          <p:nvPr/>
        </p:nvSpPr>
        <p:spPr>
          <a:xfrm flipH="false" flipV="false" rot="0">
            <a:off x="7929303" y="5277653"/>
            <a:ext cx="2429395" cy="2429395"/>
          </a:xfrm>
          <a:custGeom>
            <a:avLst/>
            <a:gdLst/>
            <a:ahLst/>
            <a:cxnLst/>
            <a:rect r="r" b="b" t="t" l="l"/>
            <a:pathLst>
              <a:path h="2429395" w="2429395">
                <a:moveTo>
                  <a:pt x="0" y="0"/>
                </a:moveTo>
                <a:lnTo>
                  <a:pt x="2429394" y="0"/>
                </a:lnTo>
                <a:lnTo>
                  <a:pt x="2429394" y="2429395"/>
                </a:lnTo>
                <a:lnTo>
                  <a:pt x="0" y="2429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387310" y="2244166"/>
            <a:ext cx="8214377" cy="1226084"/>
          </a:xfrm>
          <a:prstGeom prst="rect">
            <a:avLst/>
          </a:prstGeom>
        </p:spPr>
        <p:txBody>
          <a:bodyPr anchor="t" rtlCol="false" tIns="0" lIns="0" bIns="0" rIns="0">
            <a:spAutoFit/>
          </a:bodyPr>
          <a:lstStyle/>
          <a:p>
            <a:pPr algn="r">
              <a:lnSpc>
                <a:spcPts val="8318"/>
              </a:lnSpc>
            </a:pPr>
            <a:r>
              <a:rPr lang="en-US" sz="10664" i="true" spc="-661">
                <a:solidFill>
                  <a:srgbClr val="FBF9F5"/>
                </a:solidFill>
                <a:latin typeface="Lovelace Italics"/>
                <a:ea typeface="Lovelace Italics"/>
                <a:cs typeface="Lovelace Italics"/>
                <a:sym typeface="Lovelace Italics"/>
              </a:rPr>
              <a:t>OBJECTIVES</a:t>
            </a:r>
          </a:p>
        </p:txBody>
      </p:sp>
      <p:sp>
        <p:nvSpPr>
          <p:cNvPr name="Freeform 5" id="5"/>
          <p:cNvSpPr/>
          <p:nvPr/>
        </p:nvSpPr>
        <p:spPr>
          <a:xfrm flipH="false" flipV="false" rot="0">
            <a:off x="13357082" y="346727"/>
            <a:ext cx="681973" cy="681973"/>
          </a:xfrm>
          <a:custGeom>
            <a:avLst/>
            <a:gdLst/>
            <a:ahLst/>
            <a:cxnLst/>
            <a:rect r="r" b="b" t="t" l="l"/>
            <a:pathLst>
              <a:path h="681973" w="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05132" y="3287603"/>
            <a:ext cx="7882178" cy="3030801"/>
            <a:chOff x="0" y="0"/>
            <a:chExt cx="2075965" cy="798236"/>
          </a:xfrm>
        </p:grpSpPr>
        <p:sp>
          <p:nvSpPr>
            <p:cNvPr name="Freeform 7" id="7"/>
            <p:cNvSpPr/>
            <p:nvPr/>
          </p:nvSpPr>
          <p:spPr>
            <a:xfrm flipH="false" flipV="false" rot="0">
              <a:off x="0" y="0"/>
              <a:ext cx="2075965" cy="798236"/>
            </a:xfrm>
            <a:custGeom>
              <a:avLst/>
              <a:gdLst/>
              <a:ahLst/>
              <a:cxnLst/>
              <a:rect r="r" b="b" t="t" l="l"/>
              <a:pathLst>
                <a:path h="798236" w="2075965">
                  <a:moveTo>
                    <a:pt x="98221" y="0"/>
                  </a:moveTo>
                  <a:lnTo>
                    <a:pt x="1977744" y="0"/>
                  </a:lnTo>
                  <a:cubicBezTo>
                    <a:pt x="2031990" y="0"/>
                    <a:pt x="2075965" y="43975"/>
                    <a:pt x="2075965" y="98221"/>
                  </a:cubicBezTo>
                  <a:lnTo>
                    <a:pt x="2075965" y="700015"/>
                  </a:lnTo>
                  <a:cubicBezTo>
                    <a:pt x="2075965" y="754261"/>
                    <a:pt x="2031990" y="798236"/>
                    <a:pt x="1977744" y="798236"/>
                  </a:cubicBezTo>
                  <a:lnTo>
                    <a:pt x="98221" y="798236"/>
                  </a:lnTo>
                  <a:cubicBezTo>
                    <a:pt x="43975" y="798236"/>
                    <a:pt x="0" y="754261"/>
                    <a:pt x="0" y="700015"/>
                  </a:cubicBezTo>
                  <a:lnTo>
                    <a:pt x="0" y="98221"/>
                  </a:lnTo>
                  <a:cubicBezTo>
                    <a:pt x="0" y="43975"/>
                    <a:pt x="43975" y="0"/>
                    <a:pt x="98221" y="0"/>
                  </a:cubicBezTo>
                  <a:close/>
                </a:path>
              </a:pathLst>
            </a:custGeom>
            <a:solidFill>
              <a:srgbClr val="ECEBE4"/>
            </a:solidFill>
          </p:spPr>
        </p:sp>
        <p:sp>
          <p:nvSpPr>
            <p:cNvPr name="TextBox 8" id="8"/>
            <p:cNvSpPr txBox="true"/>
            <p:nvPr/>
          </p:nvSpPr>
          <p:spPr>
            <a:xfrm>
              <a:off x="0" y="-47625"/>
              <a:ext cx="2075965" cy="845861"/>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028700" y="3470250"/>
            <a:ext cx="663356" cy="657325"/>
          </a:xfrm>
          <a:custGeom>
            <a:avLst/>
            <a:gdLst/>
            <a:ahLst/>
            <a:cxnLst/>
            <a:rect r="r" b="b" t="t" l="l"/>
            <a:pathLst>
              <a:path h="657325" w="663356">
                <a:moveTo>
                  <a:pt x="0" y="0"/>
                </a:moveTo>
                <a:lnTo>
                  <a:pt x="663356" y="0"/>
                </a:lnTo>
                <a:lnTo>
                  <a:pt x="663356" y="657326"/>
                </a:lnTo>
                <a:lnTo>
                  <a:pt x="0" y="6573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084280" y="7192540"/>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505132" y="6659491"/>
            <a:ext cx="7882178" cy="3009031"/>
            <a:chOff x="0" y="0"/>
            <a:chExt cx="2075965" cy="792502"/>
          </a:xfrm>
        </p:grpSpPr>
        <p:sp>
          <p:nvSpPr>
            <p:cNvPr name="Freeform 12" id="12"/>
            <p:cNvSpPr/>
            <p:nvPr/>
          </p:nvSpPr>
          <p:spPr>
            <a:xfrm flipH="false" flipV="false" rot="0">
              <a:off x="0" y="0"/>
              <a:ext cx="2075965" cy="792502"/>
            </a:xfrm>
            <a:custGeom>
              <a:avLst/>
              <a:gdLst/>
              <a:ahLst/>
              <a:cxnLst/>
              <a:rect r="r" b="b" t="t" l="l"/>
              <a:pathLst>
                <a:path h="792502" w="2075965">
                  <a:moveTo>
                    <a:pt x="98221" y="0"/>
                  </a:moveTo>
                  <a:lnTo>
                    <a:pt x="1977744" y="0"/>
                  </a:lnTo>
                  <a:cubicBezTo>
                    <a:pt x="2031990" y="0"/>
                    <a:pt x="2075965" y="43975"/>
                    <a:pt x="2075965" y="98221"/>
                  </a:cubicBezTo>
                  <a:lnTo>
                    <a:pt x="2075965" y="694281"/>
                  </a:lnTo>
                  <a:cubicBezTo>
                    <a:pt x="2075965" y="748527"/>
                    <a:pt x="2031990" y="792502"/>
                    <a:pt x="1977744" y="792502"/>
                  </a:cubicBezTo>
                  <a:lnTo>
                    <a:pt x="98221" y="792502"/>
                  </a:lnTo>
                  <a:cubicBezTo>
                    <a:pt x="43975" y="792502"/>
                    <a:pt x="0" y="748527"/>
                    <a:pt x="0" y="694281"/>
                  </a:cubicBezTo>
                  <a:lnTo>
                    <a:pt x="0" y="98221"/>
                  </a:lnTo>
                  <a:cubicBezTo>
                    <a:pt x="0" y="43975"/>
                    <a:pt x="43975" y="0"/>
                    <a:pt x="98221" y="0"/>
                  </a:cubicBezTo>
                  <a:close/>
                </a:path>
              </a:pathLst>
            </a:custGeom>
            <a:solidFill>
              <a:srgbClr val="000000"/>
            </a:solidFill>
            <a:ln w="38100" cap="rnd">
              <a:solidFill>
                <a:srgbClr val="FBF9F5"/>
              </a:solidFill>
              <a:prstDash val="solid"/>
              <a:round/>
            </a:ln>
          </p:spPr>
        </p:sp>
        <p:sp>
          <p:nvSpPr>
            <p:cNvPr name="TextBox 13" id="13"/>
            <p:cNvSpPr txBox="true"/>
            <p:nvPr/>
          </p:nvSpPr>
          <p:spPr>
            <a:xfrm>
              <a:off x="0" y="-47625"/>
              <a:ext cx="2075965" cy="84012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6847042"/>
            <a:ext cx="663356" cy="690996"/>
          </a:xfrm>
          <a:custGeom>
            <a:avLst/>
            <a:gdLst/>
            <a:ahLst/>
            <a:cxnLst/>
            <a:rect r="r" b="b" t="t" l="l"/>
            <a:pathLst>
              <a:path h="690996" w="663356">
                <a:moveTo>
                  <a:pt x="0" y="0"/>
                </a:moveTo>
                <a:lnTo>
                  <a:pt x="663356" y="0"/>
                </a:lnTo>
                <a:lnTo>
                  <a:pt x="663356" y="690996"/>
                </a:lnTo>
                <a:lnTo>
                  <a:pt x="0" y="6909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4728246" y="-4868262"/>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6" id="16"/>
          <p:cNvSpPr/>
          <p:nvPr/>
        </p:nvSpPr>
        <p:spPr>
          <a:xfrm flipV="true">
            <a:off x="-457655" y="6492350"/>
            <a:ext cx="20429268" cy="9525"/>
          </a:xfrm>
          <a:prstGeom prst="line">
            <a:avLst/>
          </a:prstGeom>
          <a:ln cap="flat" w="19050">
            <a:solidFill>
              <a:srgbClr val="FBF9F5"/>
            </a:solidFill>
            <a:prstDash val="solid"/>
            <a:headEnd type="none" len="sm" w="sm"/>
            <a:tailEnd type="none" len="sm" w="sm"/>
          </a:ln>
        </p:spPr>
      </p:sp>
      <p:grpSp>
        <p:nvGrpSpPr>
          <p:cNvPr name="Group 17" id="17"/>
          <p:cNvGrpSpPr/>
          <p:nvPr/>
        </p:nvGrpSpPr>
        <p:grpSpPr>
          <a:xfrm rot="0">
            <a:off x="9756979" y="3287603"/>
            <a:ext cx="7882178" cy="3009031"/>
            <a:chOff x="0" y="0"/>
            <a:chExt cx="2075965" cy="792502"/>
          </a:xfrm>
        </p:grpSpPr>
        <p:sp>
          <p:nvSpPr>
            <p:cNvPr name="Freeform 18" id="18"/>
            <p:cNvSpPr/>
            <p:nvPr/>
          </p:nvSpPr>
          <p:spPr>
            <a:xfrm flipH="false" flipV="false" rot="0">
              <a:off x="0" y="0"/>
              <a:ext cx="2075965" cy="792502"/>
            </a:xfrm>
            <a:custGeom>
              <a:avLst/>
              <a:gdLst/>
              <a:ahLst/>
              <a:cxnLst/>
              <a:rect r="r" b="b" t="t" l="l"/>
              <a:pathLst>
                <a:path h="792502" w="2075965">
                  <a:moveTo>
                    <a:pt x="98221" y="0"/>
                  </a:moveTo>
                  <a:lnTo>
                    <a:pt x="1977744" y="0"/>
                  </a:lnTo>
                  <a:cubicBezTo>
                    <a:pt x="2031990" y="0"/>
                    <a:pt x="2075965" y="43975"/>
                    <a:pt x="2075965" y="98221"/>
                  </a:cubicBezTo>
                  <a:lnTo>
                    <a:pt x="2075965" y="694281"/>
                  </a:lnTo>
                  <a:cubicBezTo>
                    <a:pt x="2075965" y="748527"/>
                    <a:pt x="2031990" y="792502"/>
                    <a:pt x="1977744" y="792502"/>
                  </a:cubicBezTo>
                  <a:lnTo>
                    <a:pt x="98221" y="792502"/>
                  </a:lnTo>
                  <a:cubicBezTo>
                    <a:pt x="43975" y="792502"/>
                    <a:pt x="0" y="748527"/>
                    <a:pt x="0" y="694281"/>
                  </a:cubicBezTo>
                  <a:lnTo>
                    <a:pt x="0" y="98221"/>
                  </a:lnTo>
                  <a:cubicBezTo>
                    <a:pt x="0" y="43975"/>
                    <a:pt x="43975" y="0"/>
                    <a:pt x="98221" y="0"/>
                  </a:cubicBezTo>
                  <a:close/>
                </a:path>
              </a:pathLst>
            </a:custGeom>
            <a:solidFill>
              <a:srgbClr val="000000">
                <a:alpha val="0"/>
              </a:srgbClr>
            </a:solidFill>
            <a:ln w="38100" cap="rnd">
              <a:solidFill>
                <a:srgbClr val="FBF9F5"/>
              </a:solidFill>
              <a:prstDash val="solid"/>
              <a:round/>
            </a:ln>
          </p:spPr>
        </p:sp>
        <p:sp>
          <p:nvSpPr>
            <p:cNvPr name="TextBox 19" id="19"/>
            <p:cNvSpPr txBox="true"/>
            <p:nvPr/>
          </p:nvSpPr>
          <p:spPr>
            <a:xfrm>
              <a:off x="0" y="-47625"/>
              <a:ext cx="2075965" cy="840127"/>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9756979" y="6637721"/>
            <a:ext cx="7882178" cy="3030801"/>
            <a:chOff x="0" y="0"/>
            <a:chExt cx="2075965" cy="798236"/>
          </a:xfrm>
        </p:grpSpPr>
        <p:sp>
          <p:nvSpPr>
            <p:cNvPr name="Freeform 21" id="21"/>
            <p:cNvSpPr/>
            <p:nvPr/>
          </p:nvSpPr>
          <p:spPr>
            <a:xfrm flipH="false" flipV="false" rot="0">
              <a:off x="0" y="0"/>
              <a:ext cx="2075965" cy="798236"/>
            </a:xfrm>
            <a:custGeom>
              <a:avLst/>
              <a:gdLst/>
              <a:ahLst/>
              <a:cxnLst/>
              <a:rect r="r" b="b" t="t" l="l"/>
              <a:pathLst>
                <a:path h="798236" w="2075965">
                  <a:moveTo>
                    <a:pt x="98221" y="0"/>
                  </a:moveTo>
                  <a:lnTo>
                    <a:pt x="1977744" y="0"/>
                  </a:lnTo>
                  <a:cubicBezTo>
                    <a:pt x="2031990" y="0"/>
                    <a:pt x="2075965" y="43975"/>
                    <a:pt x="2075965" y="98221"/>
                  </a:cubicBezTo>
                  <a:lnTo>
                    <a:pt x="2075965" y="700015"/>
                  </a:lnTo>
                  <a:cubicBezTo>
                    <a:pt x="2075965" y="754261"/>
                    <a:pt x="2031990" y="798236"/>
                    <a:pt x="1977744" y="798236"/>
                  </a:cubicBezTo>
                  <a:lnTo>
                    <a:pt x="98221" y="798236"/>
                  </a:lnTo>
                  <a:cubicBezTo>
                    <a:pt x="43975" y="798236"/>
                    <a:pt x="0" y="754261"/>
                    <a:pt x="0" y="700015"/>
                  </a:cubicBezTo>
                  <a:lnTo>
                    <a:pt x="0" y="98221"/>
                  </a:lnTo>
                  <a:cubicBezTo>
                    <a:pt x="0" y="43975"/>
                    <a:pt x="43975" y="0"/>
                    <a:pt x="98221" y="0"/>
                  </a:cubicBezTo>
                  <a:close/>
                </a:path>
              </a:pathLst>
            </a:custGeom>
            <a:solidFill>
              <a:srgbClr val="ECEBE4"/>
            </a:solidFill>
          </p:spPr>
        </p:sp>
        <p:sp>
          <p:nvSpPr>
            <p:cNvPr name="TextBox 22" id="22"/>
            <p:cNvSpPr txBox="true"/>
            <p:nvPr/>
          </p:nvSpPr>
          <p:spPr>
            <a:xfrm>
              <a:off x="0" y="-47625"/>
              <a:ext cx="2075965" cy="845861"/>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0378450" y="3518971"/>
            <a:ext cx="663356" cy="674391"/>
          </a:xfrm>
          <a:custGeom>
            <a:avLst/>
            <a:gdLst/>
            <a:ahLst/>
            <a:cxnLst/>
            <a:rect r="r" b="b" t="t" l="l"/>
            <a:pathLst>
              <a:path h="674391" w="663356">
                <a:moveTo>
                  <a:pt x="0" y="0"/>
                </a:moveTo>
                <a:lnTo>
                  <a:pt x="663356" y="0"/>
                </a:lnTo>
                <a:lnTo>
                  <a:pt x="663356" y="674392"/>
                </a:lnTo>
                <a:lnTo>
                  <a:pt x="0" y="6743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10378450" y="6847042"/>
            <a:ext cx="675438" cy="726988"/>
          </a:xfrm>
          <a:custGeom>
            <a:avLst/>
            <a:gdLst/>
            <a:ahLst/>
            <a:cxnLst/>
            <a:rect r="r" b="b" t="t" l="l"/>
            <a:pathLst>
              <a:path h="726988" w="675438">
                <a:moveTo>
                  <a:pt x="0" y="0"/>
                </a:moveTo>
                <a:lnTo>
                  <a:pt x="675438" y="0"/>
                </a:lnTo>
                <a:lnTo>
                  <a:pt x="675438" y="726988"/>
                </a:lnTo>
                <a:lnTo>
                  <a:pt x="0" y="7269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5" id="25"/>
          <p:cNvSpPr txBox="true"/>
          <p:nvPr/>
        </p:nvSpPr>
        <p:spPr>
          <a:xfrm rot="0">
            <a:off x="1896316" y="3547546"/>
            <a:ext cx="4715833" cy="538465"/>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000000"/>
                </a:solidFill>
                <a:latin typeface="TT Hoves"/>
                <a:ea typeface="TT Hoves"/>
                <a:cs typeface="TT Hoves"/>
                <a:sym typeface="TT Hoves"/>
              </a:rPr>
              <a:t>Brand Awareness</a:t>
            </a:r>
          </a:p>
        </p:txBody>
      </p:sp>
      <p:sp>
        <p:nvSpPr>
          <p:cNvPr name="TextBox 26" id="26"/>
          <p:cNvSpPr txBox="true"/>
          <p:nvPr/>
        </p:nvSpPr>
        <p:spPr>
          <a:xfrm rot="0">
            <a:off x="1896316" y="6941173"/>
            <a:ext cx="4715833" cy="531309"/>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FBF9F5"/>
                </a:solidFill>
                <a:latin typeface="TT Hoves"/>
                <a:ea typeface="TT Hoves"/>
                <a:cs typeface="TT Hoves"/>
                <a:sym typeface="TT Hoves"/>
              </a:rPr>
              <a:t>Customer Retention</a:t>
            </a:r>
          </a:p>
        </p:txBody>
      </p:sp>
      <p:sp>
        <p:nvSpPr>
          <p:cNvPr name="TextBox 27" id="27"/>
          <p:cNvSpPr txBox="true"/>
          <p:nvPr/>
        </p:nvSpPr>
        <p:spPr>
          <a:xfrm rot="0">
            <a:off x="2248120" y="891556"/>
            <a:ext cx="1791902" cy="605024"/>
          </a:xfrm>
          <a:prstGeom prst="rect">
            <a:avLst/>
          </a:prstGeom>
        </p:spPr>
        <p:txBody>
          <a:bodyPr anchor="t" rtlCol="false" tIns="0" lIns="0" bIns="0" rIns="0">
            <a:spAutoFit/>
          </a:bodyPr>
          <a:lstStyle/>
          <a:p>
            <a:pPr algn="l">
              <a:lnSpc>
                <a:spcPts val="4977"/>
              </a:lnSpc>
            </a:pPr>
            <a:r>
              <a:rPr lang="en-US" sz="3555">
                <a:solidFill>
                  <a:srgbClr val="FBF9F5"/>
                </a:solidFill>
                <a:latin typeface="Cardo"/>
                <a:ea typeface="Cardo"/>
                <a:cs typeface="Cardo"/>
                <a:sym typeface="Cardo"/>
              </a:rPr>
              <a:t>MEDIA</a:t>
            </a:r>
          </a:p>
        </p:txBody>
      </p:sp>
      <p:sp>
        <p:nvSpPr>
          <p:cNvPr name="TextBox 28" id="28"/>
          <p:cNvSpPr txBox="true"/>
          <p:nvPr/>
        </p:nvSpPr>
        <p:spPr>
          <a:xfrm rot="0">
            <a:off x="1028700" y="949929"/>
            <a:ext cx="1177137" cy="614549"/>
          </a:xfrm>
          <a:prstGeom prst="rect">
            <a:avLst/>
          </a:prstGeom>
        </p:spPr>
        <p:txBody>
          <a:bodyPr anchor="t" rtlCol="false" tIns="0" lIns="0" bIns="0" rIns="0">
            <a:spAutoFit/>
          </a:bodyPr>
          <a:lstStyle/>
          <a:p>
            <a:pPr algn="l">
              <a:lnSpc>
                <a:spcPts val="4977"/>
              </a:lnSpc>
            </a:pPr>
            <a:r>
              <a:rPr lang="en-US" sz="3555">
                <a:solidFill>
                  <a:srgbClr val="FBF9F5"/>
                </a:solidFill>
                <a:latin typeface="Special Elite"/>
                <a:ea typeface="Special Elite"/>
                <a:cs typeface="Special Elite"/>
                <a:sym typeface="Special Elite"/>
              </a:rPr>
              <a:t>CTRL </a:t>
            </a:r>
          </a:p>
        </p:txBody>
      </p:sp>
      <p:sp>
        <p:nvSpPr>
          <p:cNvPr name="TextBox 29" id="29"/>
          <p:cNvSpPr txBox="true"/>
          <p:nvPr/>
        </p:nvSpPr>
        <p:spPr>
          <a:xfrm rot="0">
            <a:off x="11340152" y="3543968"/>
            <a:ext cx="4715833" cy="538465"/>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FBF9F5"/>
                </a:solidFill>
                <a:latin typeface="TT Hoves"/>
                <a:ea typeface="TT Hoves"/>
                <a:cs typeface="TT Hoves"/>
                <a:sym typeface="TT Hoves"/>
              </a:rPr>
              <a:t>Customer Acquisition</a:t>
            </a:r>
          </a:p>
        </p:txBody>
      </p:sp>
      <p:sp>
        <p:nvSpPr>
          <p:cNvPr name="TextBox 30" id="30"/>
          <p:cNvSpPr txBox="true"/>
          <p:nvPr/>
        </p:nvSpPr>
        <p:spPr>
          <a:xfrm rot="0">
            <a:off x="11340152" y="7035565"/>
            <a:ext cx="4715833" cy="538465"/>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000000"/>
                </a:solidFill>
                <a:latin typeface="TT Hoves"/>
                <a:ea typeface="TT Hoves"/>
                <a:cs typeface="TT Hoves"/>
                <a:sym typeface="TT Hoves"/>
              </a:rPr>
              <a:t>Customer Support</a:t>
            </a:r>
          </a:p>
        </p:txBody>
      </p:sp>
      <p:sp>
        <p:nvSpPr>
          <p:cNvPr name="TextBox 31" id="31"/>
          <p:cNvSpPr txBox="true"/>
          <p:nvPr/>
        </p:nvSpPr>
        <p:spPr>
          <a:xfrm rot="0">
            <a:off x="1028700" y="4413326"/>
            <a:ext cx="7166622" cy="9994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TT Hoves"/>
                <a:ea typeface="TT Hoves"/>
                <a:cs typeface="TT Hoves"/>
                <a:sym typeface="TT Hoves"/>
              </a:rPr>
              <a:t>Cre</a:t>
            </a:r>
            <a:r>
              <a:rPr lang="en-US" sz="1899">
                <a:solidFill>
                  <a:srgbClr val="000000"/>
                </a:solidFill>
                <a:latin typeface="TT Hoves"/>
                <a:ea typeface="TT Hoves"/>
                <a:cs typeface="TT Hoves"/>
                <a:sym typeface="TT Hoves"/>
              </a:rPr>
              <a:t>ate a powerful online presence to increase visibility and trust by using SEO-optimized content, captivating images, and narrative.</a:t>
            </a:r>
          </a:p>
          <a:p>
            <a:pPr algn="ctr">
              <a:lnSpc>
                <a:spcPts val="2659"/>
              </a:lnSpc>
              <a:spcBef>
                <a:spcPct val="0"/>
              </a:spcBef>
            </a:pPr>
          </a:p>
        </p:txBody>
      </p:sp>
      <p:sp>
        <p:nvSpPr>
          <p:cNvPr name="TextBox 32" id="32"/>
          <p:cNvSpPr txBox="true"/>
          <p:nvPr/>
        </p:nvSpPr>
        <p:spPr>
          <a:xfrm rot="0">
            <a:off x="10293699" y="4413326"/>
            <a:ext cx="6965601" cy="1332865"/>
          </a:xfrm>
          <a:prstGeom prst="rect">
            <a:avLst/>
          </a:prstGeom>
        </p:spPr>
        <p:txBody>
          <a:bodyPr anchor="t" rtlCol="false" tIns="0" lIns="0" bIns="0" rIns="0">
            <a:spAutoFit/>
          </a:bodyPr>
          <a:lstStyle/>
          <a:p>
            <a:pPr algn="ctr">
              <a:lnSpc>
                <a:spcPts val="2659"/>
              </a:lnSpc>
              <a:spcBef>
                <a:spcPct val="0"/>
              </a:spcBef>
            </a:pPr>
            <a:r>
              <a:rPr lang="en-US" sz="1899">
                <a:solidFill>
                  <a:srgbClr val="FBF9F5"/>
                </a:solidFill>
                <a:latin typeface="TT Hoves"/>
                <a:ea typeface="TT Hoves"/>
                <a:cs typeface="TT Hoves"/>
                <a:sym typeface="TT Hoves"/>
              </a:rPr>
              <a:t>Use sma</a:t>
            </a:r>
            <a:r>
              <a:rPr lang="en-US" sz="1899">
                <a:solidFill>
                  <a:srgbClr val="FBF9F5"/>
                </a:solidFill>
                <a:latin typeface="TT Hoves"/>
                <a:ea typeface="TT Hoves"/>
                <a:cs typeface="TT Hoves"/>
                <a:sym typeface="TT Hoves"/>
              </a:rPr>
              <a:t>rt calls to action, clear value propositions, and a flawless user experience to draw in and win over new customers.</a:t>
            </a:r>
          </a:p>
          <a:p>
            <a:pPr algn="ctr">
              <a:lnSpc>
                <a:spcPts val="2659"/>
              </a:lnSpc>
              <a:spcBef>
                <a:spcPct val="0"/>
              </a:spcBef>
            </a:pPr>
          </a:p>
          <a:p>
            <a:pPr algn="ctr">
              <a:lnSpc>
                <a:spcPts val="2659"/>
              </a:lnSpc>
              <a:spcBef>
                <a:spcPct val="0"/>
              </a:spcBef>
            </a:pPr>
          </a:p>
        </p:txBody>
      </p:sp>
      <p:sp>
        <p:nvSpPr>
          <p:cNvPr name="TextBox 33" id="33"/>
          <p:cNvSpPr txBox="true"/>
          <p:nvPr/>
        </p:nvSpPr>
        <p:spPr>
          <a:xfrm rot="0">
            <a:off x="1028700" y="7707048"/>
            <a:ext cx="6900603" cy="1332865"/>
          </a:xfrm>
          <a:prstGeom prst="rect">
            <a:avLst/>
          </a:prstGeom>
        </p:spPr>
        <p:txBody>
          <a:bodyPr anchor="t" rtlCol="false" tIns="0" lIns="0" bIns="0" rIns="0">
            <a:spAutoFit/>
          </a:bodyPr>
          <a:lstStyle/>
          <a:p>
            <a:pPr algn="ctr">
              <a:lnSpc>
                <a:spcPts val="2659"/>
              </a:lnSpc>
              <a:spcBef>
                <a:spcPct val="0"/>
              </a:spcBef>
            </a:pPr>
            <a:r>
              <a:rPr lang="en-US" sz="1899">
                <a:solidFill>
                  <a:srgbClr val="FBF9F5"/>
                </a:solidFill>
                <a:latin typeface="TT Hoves"/>
                <a:ea typeface="TT Hoves"/>
                <a:cs typeface="TT Hoves"/>
                <a:sym typeface="TT Hoves"/>
              </a:rPr>
              <a:t>Enc</a:t>
            </a:r>
            <a:r>
              <a:rPr lang="en-US" sz="1899">
                <a:solidFill>
                  <a:srgbClr val="FBF9F5"/>
                </a:solidFill>
                <a:latin typeface="TT Hoves"/>
                <a:ea typeface="TT Hoves"/>
                <a:cs typeface="TT Hoves"/>
                <a:sym typeface="TT Hoves"/>
              </a:rPr>
              <a:t>ourage enduring connections by providing clients with individualised experiences, case studies, and interesting information.</a:t>
            </a:r>
          </a:p>
          <a:p>
            <a:pPr algn="ctr">
              <a:lnSpc>
                <a:spcPts val="2659"/>
              </a:lnSpc>
              <a:spcBef>
                <a:spcPct val="0"/>
              </a:spcBef>
            </a:pPr>
          </a:p>
        </p:txBody>
      </p:sp>
      <p:sp>
        <p:nvSpPr>
          <p:cNvPr name="TextBox 34" id="34"/>
          <p:cNvSpPr txBox="true"/>
          <p:nvPr/>
        </p:nvSpPr>
        <p:spPr>
          <a:xfrm rot="0">
            <a:off x="10136837" y="7707048"/>
            <a:ext cx="7502321" cy="9994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TT Hoves"/>
                <a:ea typeface="TT Hoves"/>
                <a:cs typeface="TT Hoves"/>
                <a:sym typeface="TT Hoves"/>
              </a:rPr>
              <a:t>Inc</a:t>
            </a:r>
            <a:r>
              <a:rPr lang="en-US" sz="1899">
                <a:solidFill>
                  <a:srgbClr val="000000"/>
                </a:solidFill>
                <a:latin typeface="TT Hoves"/>
                <a:ea typeface="TT Hoves"/>
                <a:cs typeface="TT Hoves"/>
                <a:sym typeface="TT Hoves"/>
              </a:rPr>
              <a:t>rease customer satisfaction and trust by offering easily available tools, frequently asked questions, and direct lines of connection.</a:t>
            </a:r>
          </a:p>
          <a:p>
            <a:pPr algn="ctr">
              <a:lnSpc>
                <a:spcPts val="265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8779819">
            <a:off x="9242492" y="22561"/>
            <a:ext cx="7685195" cy="11393146"/>
          </a:xfrm>
          <a:custGeom>
            <a:avLst/>
            <a:gdLst/>
            <a:ahLst/>
            <a:cxnLst/>
            <a:rect r="r" b="b" t="t" l="l"/>
            <a:pathLst>
              <a:path h="11393146" w="7685195">
                <a:moveTo>
                  <a:pt x="0" y="0"/>
                </a:moveTo>
                <a:lnTo>
                  <a:pt x="7685194" y="0"/>
                </a:lnTo>
                <a:lnTo>
                  <a:pt x="7685194" y="11393146"/>
                </a:lnTo>
                <a:lnTo>
                  <a:pt x="0" y="113931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202911" y="3628099"/>
            <a:ext cx="7882178" cy="3030801"/>
            <a:chOff x="0" y="0"/>
            <a:chExt cx="2075965" cy="798236"/>
          </a:xfrm>
        </p:grpSpPr>
        <p:sp>
          <p:nvSpPr>
            <p:cNvPr name="Freeform 4" id="4"/>
            <p:cNvSpPr/>
            <p:nvPr/>
          </p:nvSpPr>
          <p:spPr>
            <a:xfrm flipH="false" flipV="false" rot="0">
              <a:off x="0" y="0"/>
              <a:ext cx="2075965" cy="798236"/>
            </a:xfrm>
            <a:custGeom>
              <a:avLst/>
              <a:gdLst/>
              <a:ahLst/>
              <a:cxnLst/>
              <a:rect r="r" b="b" t="t" l="l"/>
              <a:pathLst>
                <a:path h="798236" w="2075965">
                  <a:moveTo>
                    <a:pt x="98221" y="0"/>
                  </a:moveTo>
                  <a:lnTo>
                    <a:pt x="1977744" y="0"/>
                  </a:lnTo>
                  <a:cubicBezTo>
                    <a:pt x="2031990" y="0"/>
                    <a:pt x="2075965" y="43975"/>
                    <a:pt x="2075965" y="98221"/>
                  </a:cubicBezTo>
                  <a:lnTo>
                    <a:pt x="2075965" y="700015"/>
                  </a:lnTo>
                  <a:cubicBezTo>
                    <a:pt x="2075965" y="754261"/>
                    <a:pt x="2031990" y="798236"/>
                    <a:pt x="1977744" y="798236"/>
                  </a:cubicBezTo>
                  <a:lnTo>
                    <a:pt x="98221" y="798236"/>
                  </a:lnTo>
                  <a:cubicBezTo>
                    <a:pt x="43975" y="798236"/>
                    <a:pt x="0" y="754261"/>
                    <a:pt x="0" y="700015"/>
                  </a:cubicBezTo>
                  <a:lnTo>
                    <a:pt x="0" y="98221"/>
                  </a:lnTo>
                  <a:cubicBezTo>
                    <a:pt x="0" y="43975"/>
                    <a:pt x="43975" y="0"/>
                    <a:pt x="98221" y="0"/>
                  </a:cubicBezTo>
                  <a:close/>
                </a:path>
              </a:pathLst>
            </a:custGeom>
            <a:solidFill>
              <a:srgbClr val="D9D9D9"/>
            </a:solidFill>
          </p:spPr>
        </p:sp>
        <p:sp>
          <p:nvSpPr>
            <p:cNvPr name="TextBox 5" id="5"/>
            <p:cNvSpPr txBox="true"/>
            <p:nvPr/>
          </p:nvSpPr>
          <p:spPr>
            <a:xfrm>
              <a:off x="0" y="-47625"/>
              <a:ext cx="2075965" cy="845861"/>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0924645" y="-1679612"/>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069267" y="5143500"/>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099989" y="-4169256"/>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558858" y="3807732"/>
            <a:ext cx="679665" cy="723048"/>
          </a:xfrm>
          <a:custGeom>
            <a:avLst/>
            <a:gdLst/>
            <a:ahLst/>
            <a:cxnLst/>
            <a:rect r="r" b="b" t="t" l="l"/>
            <a:pathLst>
              <a:path h="723048" w="679665">
                <a:moveTo>
                  <a:pt x="0" y="0"/>
                </a:moveTo>
                <a:lnTo>
                  <a:pt x="679666" y="0"/>
                </a:lnTo>
                <a:lnTo>
                  <a:pt x="679666" y="723049"/>
                </a:lnTo>
                <a:lnTo>
                  <a:pt x="0" y="7230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2399655" y="5818078"/>
            <a:ext cx="7315200" cy="1622644"/>
          </a:xfrm>
          <a:custGeom>
            <a:avLst/>
            <a:gdLst/>
            <a:ahLst/>
            <a:cxnLst/>
            <a:rect r="r" b="b" t="t" l="l"/>
            <a:pathLst>
              <a:path h="1622644" w="7315200">
                <a:moveTo>
                  <a:pt x="0" y="0"/>
                </a:moveTo>
                <a:lnTo>
                  <a:pt x="7315200" y="0"/>
                </a:lnTo>
                <a:lnTo>
                  <a:pt x="7315200" y="1622644"/>
                </a:lnTo>
                <a:lnTo>
                  <a:pt x="0" y="16226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6728894" y="3914311"/>
            <a:ext cx="4715833" cy="538465"/>
          </a:xfrm>
          <a:prstGeom prst="rect">
            <a:avLst/>
          </a:prstGeom>
        </p:spPr>
        <p:txBody>
          <a:bodyPr anchor="t" rtlCol="false" tIns="0" lIns="0" bIns="0" rIns="0">
            <a:spAutoFit/>
          </a:bodyPr>
          <a:lstStyle/>
          <a:p>
            <a:pPr algn="just" marL="0" indent="0" lvl="0">
              <a:lnSpc>
                <a:spcPts val="4111"/>
              </a:lnSpc>
              <a:spcBef>
                <a:spcPct val="0"/>
              </a:spcBef>
            </a:pPr>
            <a:r>
              <a:rPr lang="en-US" sz="3771" spc="-147">
                <a:solidFill>
                  <a:srgbClr val="000000"/>
                </a:solidFill>
                <a:latin typeface="TT Hoves"/>
                <a:ea typeface="TT Hoves"/>
                <a:cs typeface="TT Hoves"/>
                <a:sym typeface="TT Hoves"/>
              </a:rPr>
              <a:t>Sales and Revenue</a:t>
            </a:r>
          </a:p>
        </p:txBody>
      </p:sp>
      <p:sp>
        <p:nvSpPr>
          <p:cNvPr name="TextBox 12" id="12"/>
          <p:cNvSpPr txBox="true"/>
          <p:nvPr/>
        </p:nvSpPr>
        <p:spPr>
          <a:xfrm rot="0">
            <a:off x="5402327" y="4786630"/>
            <a:ext cx="7483345" cy="9994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TT Hoves"/>
                <a:ea typeface="TT Hoves"/>
                <a:cs typeface="TT Hoves"/>
                <a:sym typeface="TT Hoves"/>
              </a:rPr>
              <a:t>Make </a:t>
            </a:r>
            <a:r>
              <a:rPr lang="en-US" sz="1899">
                <a:solidFill>
                  <a:srgbClr val="000000"/>
                </a:solidFill>
                <a:latin typeface="TT Hoves"/>
                <a:ea typeface="TT Hoves"/>
                <a:cs typeface="TT Hoves"/>
                <a:sym typeface="TT Hoves"/>
              </a:rPr>
              <a:t>the most of lead generation and conversion tactics to propel company expansion with focused service offers and compelling marketing.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246513" y="4460231"/>
            <a:ext cx="9794974" cy="1207034"/>
          </a:xfrm>
          <a:prstGeom prst="rect">
            <a:avLst/>
          </a:prstGeom>
        </p:spPr>
        <p:txBody>
          <a:bodyPr anchor="t" rtlCol="false" tIns="0" lIns="0" bIns="0" rIns="0">
            <a:spAutoFit/>
          </a:bodyPr>
          <a:lstStyle/>
          <a:p>
            <a:pPr algn="ctr">
              <a:lnSpc>
                <a:spcPts val="8318"/>
              </a:lnSpc>
            </a:pPr>
            <a:r>
              <a:rPr lang="en-US" sz="10664" spc="-661">
                <a:solidFill>
                  <a:srgbClr val="FBF9F5"/>
                </a:solidFill>
                <a:latin typeface="Lovelace"/>
                <a:ea typeface="Lovelace"/>
                <a:cs typeface="Lovelace"/>
                <a:sym typeface="Lovelace"/>
              </a:rPr>
              <a:t>CONCLUSION</a:t>
            </a:r>
          </a:p>
        </p:txBody>
      </p:sp>
      <p:sp>
        <p:nvSpPr>
          <p:cNvPr name="Freeform 3" id="3"/>
          <p:cNvSpPr/>
          <p:nvPr/>
        </p:nvSpPr>
        <p:spPr>
          <a:xfrm flipH="false" flipV="false" rot="0">
            <a:off x="5735408" y="4368796"/>
            <a:ext cx="681973" cy="681973"/>
          </a:xfrm>
          <a:custGeom>
            <a:avLst/>
            <a:gdLst/>
            <a:ahLst/>
            <a:cxnLst/>
            <a:rect r="r" b="b" t="t" l="l"/>
            <a:pathLst>
              <a:path h="681973" w="681973">
                <a:moveTo>
                  <a:pt x="0" y="0"/>
                </a:moveTo>
                <a:lnTo>
                  <a:pt x="681972" y="0"/>
                </a:lnTo>
                <a:lnTo>
                  <a:pt x="681972"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812319" y="4368796"/>
            <a:ext cx="681973" cy="681973"/>
          </a:xfrm>
          <a:custGeom>
            <a:avLst/>
            <a:gdLst/>
            <a:ahLst/>
            <a:cxnLst/>
            <a:rect r="r" b="b" t="t" l="l"/>
            <a:pathLst>
              <a:path h="681973" w="681973">
                <a:moveTo>
                  <a:pt x="0" y="0"/>
                </a:moveTo>
                <a:lnTo>
                  <a:pt x="681973" y="0"/>
                </a:lnTo>
                <a:lnTo>
                  <a:pt x="681973"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96577" y="8915080"/>
            <a:ext cx="5132330" cy="343220"/>
          </a:xfrm>
          <a:custGeom>
            <a:avLst/>
            <a:gdLst/>
            <a:ahLst/>
            <a:cxnLst/>
            <a:rect r="r" b="b" t="t" l="l"/>
            <a:pathLst>
              <a:path h="343220" w="5132330">
                <a:moveTo>
                  <a:pt x="0" y="0"/>
                </a:moveTo>
                <a:lnTo>
                  <a:pt x="5132330" y="0"/>
                </a:lnTo>
                <a:lnTo>
                  <a:pt x="5132330" y="343220"/>
                </a:lnTo>
                <a:lnTo>
                  <a:pt x="0" y="343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3155670" y="1564479"/>
            <a:ext cx="5132330" cy="343220"/>
          </a:xfrm>
          <a:custGeom>
            <a:avLst/>
            <a:gdLst/>
            <a:ahLst/>
            <a:cxnLst/>
            <a:rect r="r" b="b" t="t" l="l"/>
            <a:pathLst>
              <a:path h="343220" w="5132330">
                <a:moveTo>
                  <a:pt x="5132330" y="0"/>
                </a:moveTo>
                <a:lnTo>
                  <a:pt x="0" y="0"/>
                </a:lnTo>
                <a:lnTo>
                  <a:pt x="0" y="343219"/>
                </a:lnTo>
                <a:lnTo>
                  <a:pt x="5132330" y="343219"/>
                </a:lnTo>
                <a:lnTo>
                  <a:pt x="51323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8682" y="3340096"/>
            <a:ext cx="1739438" cy="2057400"/>
          </a:xfrm>
          <a:custGeom>
            <a:avLst/>
            <a:gdLst/>
            <a:ahLst/>
            <a:cxnLst/>
            <a:rect r="r" b="b" t="t" l="l"/>
            <a:pathLst>
              <a:path h="2057400" w="1739438">
                <a:moveTo>
                  <a:pt x="0" y="0"/>
                </a:moveTo>
                <a:lnTo>
                  <a:pt x="1739438" y="0"/>
                </a:lnTo>
                <a:lnTo>
                  <a:pt x="1739438"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438863" y="5686315"/>
            <a:ext cx="9410274" cy="2582385"/>
          </a:xfrm>
          <a:prstGeom prst="rect">
            <a:avLst/>
          </a:prstGeom>
        </p:spPr>
        <p:txBody>
          <a:bodyPr anchor="t" rtlCol="false" tIns="0" lIns="0" bIns="0" rIns="0">
            <a:spAutoFit/>
          </a:bodyPr>
          <a:lstStyle/>
          <a:p>
            <a:pPr algn="just" marL="0" indent="0" lvl="0">
              <a:lnSpc>
                <a:spcPts val="2316"/>
              </a:lnSpc>
              <a:spcBef>
                <a:spcPct val="0"/>
              </a:spcBef>
            </a:pPr>
            <a:r>
              <a:rPr lang="en-US" sz="2124" spc="-82" strike="noStrike" u="none">
                <a:solidFill>
                  <a:srgbClr val="ECEBE4"/>
                </a:solidFill>
                <a:latin typeface="TT Hoves"/>
                <a:ea typeface="TT Hoves"/>
                <a:cs typeface="TT Hoves"/>
                <a:sym typeface="TT Hoves"/>
              </a:rPr>
              <a:t>At CTRL Media, we create narratives that have an impact rather than merely telling stories. We enable businesses to take charge of their image, reach a wider audience, and encourage meaningful engagement by fusing data-driven strategy, creative media relations, and daring storytelling. Our experience guarantees that you stand out in a crowded market, whether you're a startup trying to leave a lasting impression or an established company hoping to improve your visibility. </a:t>
            </a:r>
          </a:p>
          <a:p>
            <a:pPr algn="just" marL="0" indent="0" lvl="0">
              <a:lnSpc>
                <a:spcPts val="2316"/>
              </a:lnSpc>
              <a:spcBef>
                <a:spcPct val="0"/>
              </a:spcBef>
            </a:pPr>
          </a:p>
          <a:p>
            <a:pPr algn="just" marL="0" indent="0" lvl="0">
              <a:lnSpc>
                <a:spcPts val="2316"/>
              </a:lnSpc>
              <a:spcBef>
                <a:spcPct val="0"/>
              </a:spcBef>
            </a:pPr>
            <a:r>
              <a:rPr lang="en-US" sz="2124" spc="-82" strike="noStrike" u="none">
                <a:solidFill>
                  <a:srgbClr val="ECEBE4"/>
                </a:solidFill>
                <a:latin typeface="TT Hoves"/>
                <a:ea typeface="TT Hoves"/>
                <a:cs typeface="TT Hoves"/>
                <a:sym typeface="TT Hoves"/>
              </a:rPr>
              <a:t>Take charge of the success of your brand. OWN YOUR NARRATIVE now with CTRL Media.</a:t>
            </a:r>
          </a:p>
        </p:txBody>
      </p:sp>
      <p:sp>
        <p:nvSpPr>
          <p:cNvPr name="Freeform 9" id="9"/>
          <p:cNvSpPr/>
          <p:nvPr/>
        </p:nvSpPr>
        <p:spPr>
          <a:xfrm flipH="false" flipV="false" rot="0">
            <a:off x="13982397" y="7697200"/>
            <a:ext cx="881329" cy="1042432"/>
          </a:xfrm>
          <a:custGeom>
            <a:avLst/>
            <a:gdLst/>
            <a:ahLst/>
            <a:cxnLst/>
            <a:rect r="r" b="b" t="t" l="l"/>
            <a:pathLst>
              <a:path h="1042432" w="881329">
                <a:moveTo>
                  <a:pt x="0" y="0"/>
                </a:moveTo>
                <a:lnTo>
                  <a:pt x="881329" y="0"/>
                </a:lnTo>
                <a:lnTo>
                  <a:pt x="881329" y="1042433"/>
                </a:lnTo>
                <a:lnTo>
                  <a:pt x="0" y="10424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2248120" y="891556"/>
            <a:ext cx="1791902" cy="605024"/>
          </a:xfrm>
          <a:prstGeom prst="rect">
            <a:avLst/>
          </a:prstGeom>
        </p:spPr>
        <p:txBody>
          <a:bodyPr anchor="t" rtlCol="false" tIns="0" lIns="0" bIns="0" rIns="0">
            <a:spAutoFit/>
          </a:bodyPr>
          <a:lstStyle/>
          <a:p>
            <a:pPr algn="l">
              <a:lnSpc>
                <a:spcPts val="4977"/>
              </a:lnSpc>
            </a:pPr>
            <a:r>
              <a:rPr lang="en-US" sz="3555">
                <a:solidFill>
                  <a:srgbClr val="FBF9F5"/>
                </a:solidFill>
                <a:latin typeface="Cardo"/>
                <a:ea typeface="Cardo"/>
                <a:cs typeface="Cardo"/>
                <a:sym typeface="Cardo"/>
              </a:rPr>
              <a:t>MEDIA</a:t>
            </a:r>
          </a:p>
        </p:txBody>
      </p:sp>
      <p:sp>
        <p:nvSpPr>
          <p:cNvPr name="TextBox 11" id="11"/>
          <p:cNvSpPr txBox="true"/>
          <p:nvPr/>
        </p:nvSpPr>
        <p:spPr>
          <a:xfrm rot="0">
            <a:off x="1028700" y="949929"/>
            <a:ext cx="1177137" cy="614549"/>
          </a:xfrm>
          <a:prstGeom prst="rect">
            <a:avLst/>
          </a:prstGeom>
        </p:spPr>
        <p:txBody>
          <a:bodyPr anchor="t" rtlCol="false" tIns="0" lIns="0" bIns="0" rIns="0">
            <a:spAutoFit/>
          </a:bodyPr>
          <a:lstStyle/>
          <a:p>
            <a:pPr algn="l">
              <a:lnSpc>
                <a:spcPts val="4977"/>
              </a:lnSpc>
            </a:pPr>
            <a:r>
              <a:rPr lang="en-US" sz="3555">
                <a:solidFill>
                  <a:srgbClr val="FBF9F5"/>
                </a:solidFill>
                <a:latin typeface="Special Elite"/>
                <a:ea typeface="Special Elite"/>
                <a:cs typeface="Special Elite"/>
                <a:sym typeface="Special Elite"/>
              </a:rPr>
              <a:t>CTRL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DAGgHLkXuu4</dc:identifier>
  <dcterms:modified xsi:type="dcterms:W3CDTF">2011-08-01T06:04:30Z</dcterms:modified>
  <cp:revision>1</cp:revision>
  <dc:title>Blue and White Minimalist Group Project Presentation</dc:title>
</cp:coreProperties>
</file>